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358" r:id="rId3"/>
    <p:sldId id="333" r:id="rId4"/>
    <p:sldId id="335" r:id="rId5"/>
    <p:sldId id="334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51" r:id="rId19"/>
    <p:sldId id="352" r:id="rId20"/>
    <p:sldId id="353" r:id="rId21"/>
    <p:sldId id="354" r:id="rId22"/>
    <p:sldId id="355" r:id="rId23"/>
    <p:sldId id="356" r:id="rId24"/>
    <p:sldId id="348" r:id="rId25"/>
    <p:sldId id="349" r:id="rId26"/>
    <p:sldId id="357" r:id="rId27"/>
    <p:sldId id="288" r:id="rId28"/>
    <p:sldId id="289" r:id="rId29"/>
    <p:sldId id="290" r:id="rId30"/>
    <p:sldId id="317" r:id="rId31"/>
    <p:sldId id="293" r:id="rId32"/>
    <p:sldId id="318" r:id="rId33"/>
    <p:sldId id="296" r:id="rId34"/>
    <p:sldId id="291" r:id="rId35"/>
    <p:sldId id="319" r:id="rId36"/>
    <p:sldId id="292" r:id="rId37"/>
    <p:sldId id="320" r:id="rId38"/>
    <p:sldId id="294" r:id="rId39"/>
    <p:sldId id="297" r:id="rId40"/>
    <p:sldId id="298" r:id="rId41"/>
    <p:sldId id="321" r:id="rId42"/>
    <p:sldId id="299" r:id="rId43"/>
    <p:sldId id="322" r:id="rId44"/>
    <p:sldId id="301" r:id="rId45"/>
    <p:sldId id="302" r:id="rId46"/>
    <p:sldId id="303" r:id="rId47"/>
    <p:sldId id="323" r:id="rId48"/>
    <p:sldId id="304" r:id="rId49"/>
    <p:sldId id="324" r:id="rId50"/>
    <p:sldId id="305" r:id="rId51"/>
    <p:sldId id="306" r:id="rId52"/>
    <p:sldId id="325" r:id="rId53"/>
    <p:sldId id="307" r:id="rId54"/>
    <p:sldId id="326" r:id="rId55"/>
    <p:sldId id="308" r:id="rId56"/>
    <p:sldId id="309" r:id="rId57"/>
    <p:sldId id="310" r:id="rId58"/>
    <p:sldId id="327" r:id="rId59"/>
    <p:sldId id="311" r:id="rId60"/>
    <p:sldId id="328" r:id="rId61"/>
    <p:sldId id="312" r:id="rId62"/>
    <p:sldId id="313" r:id="rId63"/>
    <p:sldId id="329" r:id="rId64"/>
    <p:sldId id="314" r:id="rId65"/>
    <p:sldId id="330" r:id="rId66"/>
    <p:sldId id="274" r:id="rId6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4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8" y="5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40281-0100-4B28-8028-B71644E06325}" type="datetimeFigureOut">
              <a:rPr lang="zh-CN" altLang="en-US" smtClean="0"/>
              <a:t>2019-1-10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1A6E1-748C-41B5-9CFB-5B7434267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034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758441"/>
            <a:ext cx="1620000" cy="2707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620000" y="758441"/>
            <a:ext cx="10572000" cy="2707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占位符 1"/>
          <p:cNvSpPr>
            <a:spLocks noGrp="1"/>
          </p:cNvSpPr>
          <p:nvPr>
            <p:ph type="title"/>
          </p:nvPr>
        </p:nvSpPr>
        <p:spPr>
          <a:xfrm>
            <a:off x="0" y="0"/>
            <a:ext cx="6657474" cy="745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870284" y="1520825"/>
            <a:ext cx="10515600" cy="4351338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8912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3A08-56B3-446B-A72E-EAFD14CA0AD5}" type="datetimeFigureOut">
              <a:rPr lang="zh-CN" altLang="en-US" smtClean="0"/>
              <a:t>2019-1-10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C35F-0E59-492C-926D-7FB3D769F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76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3A08-56B3-446B-A72E-EAFD14CA0AD5}" type="datetimeFigureOut">
              <a:rPr lang="zh-CN" altLang="en-US" smtClean="0"/>
              <a:t>2019-1-10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C35F-0E59-492C-926D-7FB3D769F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109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3A08-56B3-446B-A72E-EAFD14CA0AD5}" type="datetimeFigureOut">
              <a:rPr lang="zh-CN" altLang="en-US" smtClean="0"/>
              <a:t>2019-1-10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C35F-0E59-492C-926D-7FB3D769F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26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3A08-56B3-446B-A72E-EAFD14CA0AD5}" type="datetimeFigureOut">
              <a:rPr lang="zh-CN" altLang="en-US" smtClean="0"/>
              <a:t>2019-1-10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C35F-0E59-492C-926D-7FB3D769F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39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3A08-56B3-446B-A72E-EAFD14CA0AD5}" type="datetimeFigureOut">
              <a:rPr lang="zh-CN" altLang="en-US" smtClean="0"/>
              <a:t>2019-1-10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C35F-0E59-492C-926D-7FB3D769F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94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3A08-56B3-446B-A72E-EAFD14CA0AD5}" type="datetimeFigureOut">
              <a:rPr lang="zh-CN" altLang="en-US" smtClean="0"/>
              <a:t>2019-1-10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C35F-0E59-492C-926D-7FB3D769F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76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3A08-56B3-446B-A72E-EAFD14CA0AD5}" type="datetimeFigureOut">
              <a:rPr lang="zh-CN" altLang="en-US" smtClean="0"/>
              <a:t>2019-1-10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C35F-0E59-492C-926D-7FB3D769F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7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3A08-56B3-446B-A72E-EAFD14CA0AD5}" type="datetimeFigureOut">
              <a:rPr lang="zh-CN" altLang="en-US" smtClean="0"/>
              <a:t>2019-1-10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C35F-0E59-492C-926D-7FB3D769F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32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3A08-56B3-446B-A72E-EAFD14CA0AD5}" type="datetimeFigureOut">
              <a:rPr lang="zh-CN" altLang="en-US" smtClean="0"/>
              <a:t>2019-1-10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C35F-0E59-492C-926D-7FB3D769F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2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3A08-56B3-446B-A72E-EAFD14CA0AD5}" type="datetimeFigureOut">
              <a:rPr lang="zh-CN" altLang="en-US" smtClean="0"/>
              <a:t>2019-1-10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C35F-0E59-492C-926D-7FB3D769F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85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3A08-56B3-446B-A72E-EAFD14CA0AD5}" type="datetimeFigureOut">
              <a:rPr lang="zh-CN" altLang="en-US" smtClean="0"/>
              <a:t>2019-1-10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C35F-0E59-492C-926D-7FB3D769F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90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13A08-56B3-446B-A72E-EAFD14CA0AD5}" type="datetimeFigureOut">
              <a:rPr lang="zh-CN" altLang="en-US" smtClean="0"/>
              <a:t>2019-1-10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3C35F-0E59-492C-926D-7FB3D769F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74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109328"/>
            <a:ext cx="12192000" cy="1748672"/>
          </a:xfrm>
          <a:prstGeom prst="rect">
            <a:avLst/>
          </a:prstGeom>
        </p:spPr>
      </p:pic>
      <p:sp>
        <p:nvSpPr>
          <p:cNvPr id="6" name="TextBox 14"/>
          <p:cNvSpPr txBox="1"/>
          <p:nvPr/>
        </p:nvSpPr>
        <p:spPr>
          <a:xfrm>
            <a:off x="0" y="1746719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9600" b="1" dirty="0">
                <a:solidFill>
                  <a:srgbClr val="1D8D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多种数值约分</a:t>
            </a:r>
            <a:r>
              <a:rPr lang="zh-CN" altLang="en-US" sz="9600" b="1" dirty="0" smtClean="0">
                <a:solidFill>
                  <a:srgbClr val="1D8D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9600" b="1" dirty="0" smtClean="0">
              <a:solidFill>
                <a:srgbClr val="1D8DE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defRPr/>
            </a:pPr>
            <a:r>
              <a:rPr lang="zh-CN" altLang="en-US" sz="4400" b="1" i="1" dirty="0" smtClean="0">
                <a:solidFill>
                  <a:srgbClr val="1D8D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4400" b="1" i="1" dirty="0">
                <a:solidFill>
                  <a:srgbClr val="1D8D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效率比较</a:t>
            </a:r>
            <a:r>
              <a:rPr lang="zh-CN" altLang="en-US" sz="4400" b="1" i="1" dirty="0" smtClean="0">
                <a:solidFill>
                  <a:srgbClr val="1D8D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 </a:t>
            </a:r>
            <a:r>
              <a:rPr lang="zh-CN" altLang="en-US" sz="5400" b="1" i="1" dirty="0" smtClean="0">
                <a:solidFill>
                  <a:srgbClr val="1D8D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图集</a:t>
            </a:r>
            <a:endParaRPr lang="zh-CN" altLang="en-US" sz="4400" b="1" i="1" dirty="0" smtClean="0">
              <a:solidFill>
                <a:srgbClr val="1D8DE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333716" y="397713"/>
            <a:ext cx="499152" cy="501463"/>
          </a:xfrm>
          <a:prstGeom prst="roundRect">
            <a:avLst>
              <a:gd name="adj" fmla="val 5468"/>
            </a:avLst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0963" y="232946"/>
            <a:ext cx="23189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100"/>
              </a:spcBef>
              <a:spcAft>
                <a:spcPts val="600"/>
              </a:spcAft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届全国青少年科技创新大赛</a:t>
            </a:r>
            <a:endParaRPr lang="en-US" altLang="zh-CN" sz="2000" b="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98099" y="450153"/>
            <a:ext cx="2262158" cy="39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1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中学生科技创新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</a:t>
            </a:r>
            <a:endParaRPr lang="en-US" altLang="zh-CN" b="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08" y="232945"/>
            <a:ext cx="777732" cy="83099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85821"/>
            <a:ext cx="12192000" cy="13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0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11683919" cy="745958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前</a:t>
            </a:r>
            <a:r>
              <a:rPr lang="en-US" altLang="zh-CN" sz="3200" dirty="0" smtClean="0"/>
              <a:t>400</a:t>
            </a:r>
            <a:r>
              <a:rPr lang="zh-CN" altLang="en-US" sz="3200" dirty="0" smtClean="0"/>
              <a:t>对相邻质数</a:t>
            </a:r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1"/>
          <a:stretch/>
        </p:blipFill>
        <p:spPr>
          <a:xfrm>
            <a:off x="0" y="1046205"/>
            <a:ext cx="12192000" cy="581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470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11683919" cy="745958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前</a:t>
            </a:r>
            <a:r>
              <a:rPr lang="en-US" altLang="zh-CN" sz="3200" dirty="0" smtClean="0"/>
              <a:t>400</a:t>
            </a:r>
            <a:r>
              <a:rPr lang="zh-CN" altLang="en-US" sz="3200" dirty="0" smtClean="0"/>
              <a:t>对相邻质数：更相减损术震荡区间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7"/>
          <a:stretch/>
        </p:blipFill>
        <p:spPr>
          <a:xfrm>
            <a:off x="0" y="1029730"/>
            <a:ext cx="12192000" cy="582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804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8" b="1"/>
          <a:stretch/>
        </p:blipFill>
        <p:spPr>
          <a:xfrm>
            <a:off x="0" y="-56147"/>
            <a:ext cx="12192000" cy="6922169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0" y="2398294"/>
            <a:ext cx="12192000" cy="1826207"/>
          </a:xfrm>
          <a:prstGeom prst="roundRect">
            <a:avLst>
              <a:gd name="adj" fmla="val 7292"/>
            </a:avLst>
          </a:prstGeom>
          <a:solidFill>
            <a:srgbClr val="FFFFFF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公因数幂次</a:t>
            </a:r>
            <a:r>
              <a:rPr lang="zh-CN" altLang="en-US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递增测试分析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04384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11683919" cy="745958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25</a:t>
            </a:r>
            <a:r>
              <a:rPr lang="zh-CN" altLang="en-US" sz="3200" dirty="0" smtClean="0"/>
              <a:t>组公因数幂次递增：幂次</a:t>
            </a:r>
            <a:r>
              <a:rPr lang="en-US" altLang="zh-CN" dirty="0" smtClean="0"/>
              <a:t>n=4</a:t>
            </a:r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4"/>
          <a:stretch/>
        </p:blipFill>
        <p:spPr>
          <a:xfrm>
            <a:off x="0" y="1037968"/>
            <a:ext cx="12192000" cy="582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989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11683919" cy="745958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25</a:t>
            </a:r>
            <a:r>
              <a:rPr lang="zh-CN" altLang="en-US" sz="3200" dirty="0" smtClean="0"/>
              <a:t>组公因数幂次</a:t>
            </a:r>
            <a:r>
              <a:rPr lang="zh-CN" altLang="en-US" dirty="0"/>
              <a:t>递增：幂次</a:t>
            </a:r>
            <a:r>
              <a:rPr lang="en-US" altLang="zh-CN" dirty="0" smtClean="0"/>
              <a:t>n=5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4"/>
          <a:stretch/>
        </p:blipFill>
        <p:spPr>
          <a:xfrm>
            <a:off x="0" y="1037968"/>
            <a:ext cx="12192000" cy="582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490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11683919" cy="745958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200</a:t>
            </a:r>
            <a:r>
              <a:rPr lang="zh-CN" altLang="en-US" sz="3200" dirty="0" smtClean="0"/>
              <a:t>组公因数幂次</a:t>
            </a:r>
            <a:r>
              <a:rPr lang="zh-CN" altLang="en-US" dirty="0"/>
              <a:t>递增：幂次</a:t>
            </a:r>
            <a:r>
              <a:rPr lang="en-US" altLang="zh-CN" dirty="0" smtClean="0"/>
              <a:t>n=4</a:t>
            </a:r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4"/>
          <a:stretch/>
        </p:blipFill>
        <p:spPr>
          <a:xfrm>
            <a:off x="0" y="1037968"/>
            <a:ext cx="12192000" cy="582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147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11683919" cy="745958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200</a:t>
            </a:r>
            <a:r>
              <a:rPr lang="zh-CN" altLang="en-US" sz="3200" dirty="0" smtClean="0"/>
              <a:t>组公因数幂次</a:t>
            </a:r>
            <a:r>
              <a:rPr lang="zh-CN" altLang="en-US" dirty="0"/>
              <a:t>递增：幂次</a:t>
            </a:r>
            <a:r>
              <a:rPr lang="en-US" altLang="zh-CN" dirty="0" smtClean="0"/>
              <a:t>n=5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1"/>
          <a:stretch/>
        </p:blipFill>
        <p:spPr>
          <a:xfrm>
            <a:off x="0" y="1046204"/>
            <a:ext cx="12192000" cy="581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869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8" b="1"/>
          <a:stretch/>
        </p:blipFill>
        <p:spPr>
          <a:xfrm>
            <a:off x="0" y="-56147"/>
            <a:ext cx="12192000" cy="6922169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0" y="2398294"/>
            <a:ext cx="12192000" cy="1826207"/>
          </a:xfrm>
          <a:prstGeom prst="roundRect">
            <a:avLst>
              <a:gd name="adj" fmla="val 7292"/>
            </a:avLst>
          </a:prstGeom>
          <a:solidFill>
            <a:srgbClr val="FFFFFF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分子分母数量级差异</a:t>
            </a:r>
            <a:r>
              <a:rPr lang="zh-CN" altLang="en-US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递增测试分析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9421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11683919" cy="7459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100</a:t>
            </a:r>
            <a:r>
              <a:rPr lang="zh-CN" altLang="en-US" dirty="0" smtClean="0"/>
              <a:t>组分子</a:t>
            </a:r>
            <a:r>
              <a:rPr lang="zh-CN" altLang="en-US" dirty="0"/>
              <a:t>分母数量级差</a:t>
            </a:r>
            <a:r>
              <a:rPr lang="zh-CN" altLang="en-US" dirty="0" smtClean="0"/>
              <a:t>递增：</a:t>
            </a:r>
            <a:r>
              <a:rPr lang="en-US" altLang="zh-CN" dirty="0" smtClean="0"/>
              <a:t>10^4</a:t>
            </a:r>
            <a:r>
              <a:rPr lang="zh-CN" altLang="en-US" dirty="0" smtClean="0"/>
              <a:t>倍  更相减损术信号特征</a:t>
            </a:r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9"/>
          <a:stretch/>
        </p:blipFill>
        <p:spPr>
          <a:xfrm>
            <a:off x="0" y="1054443"/>
            <a:ext cx="12192000" cy="580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170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11683919" cy="7459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100</a:t>
            </a:r>
            <a:r>
              <a:rPr lang="zh-CN" altLang="en-US" dirty="0" smtClean="0"/>
              <a:t>组分子</a:t>
            </a:r>
            <a:r>
              <a:rPr lang="zh-CN" altLang="en-US" dirty="0"/>
              <a:t>分母数量级差</a:t>
            </a:r>
            <a:r>
              <a:rPr lang="zh-CN" altLang="en-US" dirty="0" smtClean="0"/>
              <a:t>递增：</a:t>
            </a:r>
            <a:r>
              <a:rPr lang="en-US" altLang="zh-CN" dirty="0" smtClean="0"/>
              <a:t>10^5</a:t>
            </a:r>
            <a:r>
              <a:rPr lang="zh-CN" altLang="en-US" dirty="0"/>
              <a:t>倍  更相减损</a:t>
            </a:r>
            <a:r>
              <a:rPr lang="zh-CN" altLang="en-US" dirty="0" smtClean="0"/>
              <a:t>术信号特征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4"/>
          <a:stretch/>
        </p:blipFill>
        <p:spPr>
          <a:xfrm>
            <a:off x="0" y="1037968"/>
            <a:ext cx="12192000" cy="582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60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8" b="1"/>
          <a:stretch/>
        </p:blipFill>
        <p:spPr>
          <a:xfrm>
            <a:off x="0" y="-56147"/>
            <a:ext cx="12192000" cy="6922169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0" y="2398294"/>
            <a:ext cx="12192000" cy="1826207"/>
          </a:xfrm>
          <a:prstGeom prst="roundRect">
            <a:avLst>
              <a:gd name="adj" fmla="val 7292"/>
            </a:avLst>
          </a:prstGeom>
          <a:solidFill>
            <a:srgbClr val="FFFFFF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zh-CN" altLang="en-US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干扰抑制算法效果对比</a:t>
            </a:r>
            <a:endParaRPr lang="zh-CN" altLang="en-US" sz="8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560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11683919" cy="7459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100</a:t>
            </a:r>
            <a:r>
              <a:rPr lang="zh-CN" altLang="en-US" dirty="0" smtClean="0"/>
              <a:t>组分子</a:t>
            </a:r>
            <a:r>
              <a:rPr lang="zh-CN" altLang="en-US" dirty="0"/>
              <a:t>分母数量级差</a:t>
            </a:r>
            <a:r>
              <a:rPr lang="zh-CN" altLang="en-US" dirty="0" smtClean="0"/>
              <a:t>递增：</a:t>
            </a:r>
            <a:r>
              <a:rPr lang="en-US" altLang="zh-CN" dirty="0" smtClean="0"/>
              <a:t>10^6</a:t>
            </a:r>
            <a:r>
              <a:rPr lang="zh-CN" altLang="en-US" dirty="0"/>
              <a:t>倍  更相减损</a:t>
            </a:r>
            <a:r>
              <a:rPr lang="zh-CN" altLang="en-US" dirty="0" smtClean="0"/>
              <a:t>术信号特征</a:t>
            </a:r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2"/>
          <a:stretch/>
        </p:blipFill>
        <p:spPr>
          <a:xfrm>
            <a:off x="0" y="1046204"/>
            <a:ext cx="12192000" cy="581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42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11683919" cy="7459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100</a:t>
            </a:r>
            <a:r>
              <a:rPr lang="zh-CN" altLang="en-US" dirty="0" smtClean="0"/>
              <a:t>组分子</a:t>
            </a:r>
            <a:r>
              <a:rPr lang="zh-CN" altLang="en-US" dirty="0"/>
              <a:t>分母数量级差</a:t>
            </a:r>
            <a:r>
              <a:rPr lang="zh-CN" altLang="en-US" dirty="0" smtClean="0"/>
              <a:t>递增：</a:t>
            </a:r>
            <a:r>
              <a:rPr lang="en-US" altLang="zh-CN" dirty="0" smtClean="0"/>
              <a:t>10^4</a:t>
            </a:r>
            <a:r>
              <a:rPr lang="zh-CN" altLang="en-US" dirty="0"/>
              <a:t>倍  </a:t>
            </a:r>
            <a:r>
              <a:rPr lang="zh-CN" altLang="en-US" dirty="0" smtClean="0"/>
              <a:t>因数筛选法信号特征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6"/>
          <a:stretch/>
        </p:blipFill>
        <p:spPr>
          <a:xfrm>
            <a:off x="0" y="1062681"/>
            <a:ext cx="12192000" cy="579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768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11683919" cy="7459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100</a:t>
            </a:r>
            <a:r>
              <a:rPr lang="zh-CN" altLang="en-US" dirty="0" smtClean="0"/>
              <a:t>组分子</a:t>
            </a:r>
            <a:r>
              <a:rPr lang="zh-CN" altLang="en-US" dirty="0"/>
              <a:t>分母数量级差</a:t>
            </a:r>
            <a:r>
              <a:rPr lang="zh-CN" altLang="en-US" dirty="0" smtClean="0"/>
              <a:t>递增：</a:t>
            </a:r>
            <a:r>
              <a:rPr lang="en-US" altLang="zh-CN" dirty="0" smtClean="0"/>
              <a:t>10^5</a:t>
            </a:r>
            <a:r>
              <a:rPr lang="zh-CN" altLang="en-US" dirty="0" smtClean="0"/>
              <a:t>倍  因数筛选法信号特征</a:t>
            </a:r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1"/>
          <a:stretch/>
        </p:blipFill>
        <p:spPr>
          <a:xfrm>
            <a:off x="0" y="1046204"/>
            <a:ext cx="12192000" cy="581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54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11683919" cy="74595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100</a:t>
            </a:r>
            <a:r>
              <a:rPr lang="zh-CN" altLang="en-US" dirty="0" smtClean="0"/>
              <a:t>组分子</a:t>
            </a:r>
            <a:r>
              <a:rPr lang="zh-CN" altLang="en-US" dirty="0"/>
              <a:t>分母数量级差</a:t>
            </a:r>
            <a:r>
              <a:rPr lang="zh-CN" altLang="en-US" dirty="0" smtClean="0"/>
              <a:t>递增：</a:t>
            </a:r>
            <a:r>
              <a:rPr lang="en-US" altLang="zh-CN" dirty="0" smtClean="0"/>
              <a:t>10^6</a:t>
            </a:r>
            <a:r>
              <a:rPr lang="zh-CN" altLang="en-US" dirty="0" smtClean="0"/>
              <a:t>倍  因数筛选法信号特征</a:t>
            </a:r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9"/>
          <a:stretch/>
        </p:blipFill>
        <p:spPr>
          <a:xfrm>
            <a:off x="0" y="1054443"/>
            <a:ext cx="12192000" cy="580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90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4"/>
          <a:stretch/>
        </p:blipFill>
        <p:spPr>
          <a:xfrm>
            <a:off x="0" y="1037968"/>
            <a:ext cx="12192000" cy="5820032"/>
          </a:xfrm>
          <a:prstGeom prst="rect">
            <a:avLst/>
          </a:prstGeom>
        </p:spPr>
      </p:pic>
      <p:sp>
        <p:nvSpPr>
          <p:cNvPr id="5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5958"/>
          </a:xfrm>
        </p:spPr>
        <p:txBody>
          <a:bodyPr>
            <a:noAutofit/>
          </a:bodyPr>
          <a:lstStyle/>
          <a:p>
            <a:r>
              <a:rPr lang="en-US" altLang="zh-CN" sz="2600" dirty="0"/>
              <a:t>100</a:t>
            </a:r>
            <a:r>
              <a:rPr lang="zh-CN" altLang="en-US" sz="2600" dirty="0"/>
              <a:t>组分子分母数量</a:t>
            </a:r>
            <a:r>
              <a:rPr lang="zh-CN" altLang="en-US" sz="2600" dirty="0" smtClean="0"/>
              <a:t>级差异递增</a:t>
            </a:r>
            <a:r>
              <a:rPr lang="zh-CN" altLang="en-US" sz="2600" dirty="0"/>
              <a:t>：</a:t>
            </a:r>
            <a:r>
              <a:rPr lang="en-US" altLang="zh-CN" sz="2600" dirty="0" smtClean="0"/>
              <a:t>10^4</a:t>
            </a:r>
            <a:r>
              <a:rPr lang="zh-CN" altLang="en-US" sz="2600" dirty="0" smtClean="0"/>
              <a:t>倍 </a:t>
            </a:r>
            <a:r>
              <a:rPr lang="zh-CN" altLang="en-US" sz="2600" dirty="0"/>
              <a:t>辗转相除法 </a:t>
            </a:r>
            <a:r>
              <a:rPr lang="en-US" altLang="zh-CN" sz="2600" dirty="0"/>
              <a:t>vs </a:t>
            </a:r>
            <a:r>
              <a:rPr lang="zh-CN" altLang="en-US" sz="2600" dirty="0"/>
              <a:t>倒数分</a:t>
            </a:r>
            <a:r>
              <a:rPr lang="zh-CN" altLang="en-US" sz="2600" dirty="0" smtClean="0"/>
              <a:t>解法信号特征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892746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4"/>
          <a:stretch/>
        </p:blipFill>
        <p:spPr>
          <a:xfrm>
            <a:off x="0" y="1037968"/>
            <a:ext cx="12192000" cy="5820032"/>
          </a:xfrm>
          <a:prstGeom prst="rect">
            <a:avLst/>
          </a:prstGeom>
        </p:spPr>
      </p:pic>
      <p:sp>
        <p:nvSpPr>
          <p:cNvPr id="5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5958"/>
          </a:xfrm>
        </p:spPr>
        <p:txBody>
          <a:bodyPr>
            <a:noAutofit/>
          </a:bodyPr>
          <a:lstStyle/>
          <a:p>
            <a:r>
              <a:rPr lang="en-US" altLang="zh-CN" sz="2600" dirty="0"/>
              <a:t>100</a:t>
            </a:r>
            <a:r>
              <a:rPr lang="zh-CN" altLang="en-US" sz="2600" dirty="0"/>
              <a:t>组分子分母数量</a:t>
            </a:r>
            <a:r>
              <a:rPr lang="zh-CN" altLang="en-US" sz="2600" dirty="0" smtClean="0"/>
              <a:t>级差异递增</a:t>
            </a:r>
            <a:r>
              <a:rPr lang="zh-CN" altLang="en-US" sz="2600" dirty="0"/>
              <a:t>：</a:t>
            </a:r>
            <a:r>
              <a:rPr lang="en-US" altLang="zh-CN" sz="2600" dirty="0" smtClean="0"/>
              <a:t>10^5</a:t>
            </a:r>
            <a:r>
              <a:rPr lang="zh-CN" altLang="en-US" sz="2600" dirty="0" smtClean="0"/>
              <a:t>倍 </a:t>
            </a:r>
            <a:r>
              <a:rPr lang="zh-CN" altLang="en-US" sz="2600" dirty="0"/>
              <a:t>辗转相除法 </a:t>
            </a:r>
            <a:r>
              <a:rPr lang="en-US" altLang="zh-CN" sz="2600" dirty="0"/>
              <a:t>vs </a:t>
            </a:r>
            <a:r>
              <a:rPr lang="zh-CN" altLang="en-US" sz="2600" dirty="0"/>
              <a:t>倒数分</a:t>
            </a:r>
            <a:r>
              <a:rPr lang="zh-CN" altLang="en-US" sz="2600" dirty="0" smtClean="0"/>
              <a:t>解法信号特征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5256792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5958"/>
          </a:xfrm>
        </p:spPr>
        <p:txBody>
          <a:bodyPr>
            <a:noAutofit/>
          </a:bodyPr>
          <a:lstStyle/>
          <a:p>
            <a:r>
              <a:rPr lang="en-US" altLang="zh-CN" sz="2600" dirty="0"/>
              <a:t>100</a:t>
            </a:r>
            <a:r>
              <a:rPr lang="zh-CN" altLang="en-US" sz="2600" dirty="0"/>
              <a:t>组分子分母数量</a:t>
            </a:r>
            <a:r>
              <a:rPr lang="zh-CN" altLang="en-US" sz="2600" dirty="0" smtClean="0"/>
              <a:t>级差异递增</a:t>
            </a:r>
            <a:r>
              <a:rPr lang="zh-CN" altLang="en-US" sz="2600" dirty="0"/>
              <a:t>：</a:t>
            </a:r>
            <a:r>
              <a:rPr lang="en-US" altLang="zh-CN" sz="2600" dirty="0" smtClean="0"/>
              <a:t>10^6</a:t>
            </a:r>
            <a:r>
              <a:rPr lang="zh-CN" altLang="en-US" sz="2600" dirty="0" smtClean="0"/>
              <a:t>倍 </a:t>
            </a:r>
            <a:r>
              <a:rPr lang="zh-CN" altLang="en-US" sz="2600" dirty="0"/>
              <a:t>辗转相除法 </a:t>
            </a:r>
            <a:r>
              <a:rPr lang="en-US" altLang="zh-CN" sz="2600" dirty="0"/>
              <a:t>vs </a:t>
            </a:r>
            <a:r>
              <a:rPr lang="zh-CN" altLang="en-US" sz="2600" dirty="0"/>
              <a:t>倒数分</a:t>
            </a:r>
            <a:r>
              <a:rPr lang="zh-CN" altLang="en-US" sz="2600" dirty="0" smtClean="0"/>
              <a:t>解法信号特征</a:t>
            </a:r>
            <a:endParaRPr lang="zh-CN" altLang="en-US" sz="2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1"/>
          <a:stretch/>
        </p:blipFill>
        <p:spPr>
          <a:xfrm>
            <a:off x="0" y="1046205"/>
            <a:ext cx="12192000" cy="581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704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8" b="1"/>
          <a:stretch/>
        </p:blipFill>
        <p:spPr>
          <a:xfrm>
            <a:off x="0" y="-56147"/>
            <a:ext cx="12192000" cy="6922169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0" y="2398294"/>
            <a:ext cx="12192000" cy="1826207"/>
          </a:xfrm>
          <a:prstGeom prst="roundRect">
            <a:avLst>
              <a:gd name="adj" fmla="val 7292"/>
            </a:avLst>
          </a:prstGeom>
          <a:solidFill>
            <a:srgbClr val="FFFFFF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zh-CN" altLang="en-US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斐波那契网格</a:t>
            </a:r>
            <a:r>
              <a:rPr lang="en-US" altLang="zh-CN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10x10 </a:t>
            </a:r>
            <a:r>
              <a:rPr lang="zh-CN" altLang="en-US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测试分析</a:t>
            </a:r>
            <a:endParaRPr lang="zh-CN" altLang="en-US" sz="8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37884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11683919" cy="745958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热力图：斐波那契网格</a:t>
            </a:r>
            <a:r>
              <a:rPr lang="en-US" altLang="zh-CN" sz="3200" dirty="0" smtClean="0"/>
              <a:t> 10x10 </a:t>
            </a:r>
            <a:r>
              <a:rPr lang="zh-CN" altLang="en-US" sz="3200" dirty="0" smtClean="0"/>
              <a:t>倒数</a:t>
            </a:r>
            <a:r>
              <a:rPr lang="zh-CN" altLang="en-US" sz="3200" dirty="0"/>
              <a:t>分</a:t>
            </a:r>
            <a:r>
              <a:rPr lang="zh-CN" altLang="en-US" sz="3200" dirty="0" smtClean="0"/>
              <a:t>解法 </a:t>
            </a:r>
            <a:r>
              <a:rPr lang="en-US" altLang="zh-CN" sz="3200" dirty="0" smtClean="0"/>
              <a:t>vs </a:t>
            </a:r>
            <a:r>
              <a:rPr lang="zh-CN" altLang="en-US" sz="3200" dirty="0" smtClean="0"/>
              <a:t>辗转相除法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94" y="1278000"/>
            <a:ext cx="5580000" cy="558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213" y="1278000"/>
            <a:ext cx="5580000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007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1719564"/>
            <a:ext cx="12192000" cy="2843009"/>
          </a:xfrm>
          <a:prstGeom prst="roundRect">
            <a:avLst>
              <a:gd name="adj" fmla="val 7292"/>
            </a:avLst>
          </a:prstGeom>
          <a:solidFill>
            <a:srgbClr val="FFFFFF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斐波那契网格</a:t>
            </a:r>
            <a:r>
              <a:rPr lang="en-US" altLang="zh-CN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10x10 </a:t>
            </a: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倒数分解法</a:t>
            </a:r>
            <a:endParaRPr lang="en-US" altLang="zh-CN" sz="6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三维曲面图</a:t>
            </a:r>
            <a:endParaRPr lang="zh-CN" altLang="en-US" sz="7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04698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11683919" cy="745958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干扰抑制算法效果对比</a:t>
            </a:r>
            <a:endParaRPr lang="zh-CN" altLang="en-US" sz="3200" dirty="0"/>
          </a:p>
        </p:txBody>
      </p:sp>
      <p:grpSp>
        <p:nvGrpSpPr>
          <p:cNvPr id="2" name="组合 1"/>
          <p:cNvGrpSpPr/>
          <p:nvPr/>
        </p:nvGrpSpPr>
        <p:grpSpPr>
          <a:xfrm>
            <a:off x="285932" y="1444677"/>
            <a:ext cx="3658931" cy="5395559"/>
            <a:chOff x="674179" y="1453559"/>
            <a:chExt cx="3658931" cy="539555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181" y="1453559"/>
              <a:ext cx="3658929" cy="1800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179" y="5049118"/>
              <a:ext cx="3658929" cy="180000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180" y="3253559"/>
              <a:ext cx="3658929" cy="1800000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4270790" y="1444677"/>
            <a:ext cx="3658930" cy="5400000"/>
            <a:chOff x="4333109" y="1458000"/>
            <a:chExt cx="3658930" cy="540000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3110" y="5058000"/>
              <a:ext cx="3658929" cy="180000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3110" y="3258000"/>
              <a:ext cx="3658929" cy="180000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3109" y="1458000"/>
              <a:ext cx="3658929" cy="1800000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8255647" y="1444677"/>
            <a:ext cx="3658930" cy="5400000"/>
            <a:chOff x="7992037" y="1458000"/>
            <a:chExt cx="3658930" cy="5400000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037" y="5058000"/>
              <a:ext cx="3658929" cy="180000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038" y="3258000"/>
              <a:ext cx="3658929" cy="180000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038" y="1458000"/>
              <a:ext cx="3658929" cy="1800000"/>
            </a:xfrm>
            <a:prstGeom prst="rect">
              <a:avLst/>
            </a:prstGeom>
          </p:spPr>
        </p:pic>
      </p:grpSp>
      <p:sp>
        <p:nvSpPr>
          <p:cNvPr id="17" name="矩形 16"/>
          <p:cNvSpPr/>
          <p:nvPr/>
        </p:nvSpPr>
        <p:spPr>
          <a:xfrm>
            <a:off x="589128" y="1146771"/>
            <a:ext cx="3316934" cy="430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100"/>
              </a:spcBef>
              <a:spcAft>
                <a:spcPts val="600"/>
              </a:spcAft>
              <a:defRPr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1-1-1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（无抑制对照）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b="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88786" y="1153134"/>
            <a:ext cx="1822935" cy="430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100"/>
              </a:spcBef>
              <a:spcAft>
                <a:spcPts val="600"/>
              </a:spcAft>
              <a:defRPr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50-1-10 </a:t>
            </a:r>
            <a:endParaRPr lang="en-US" altLang="zh-CN" sz="2000" b="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098302" y="1153134"/>
            <a:ext cx="1973617" cy="430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100"/>
              </a:spcBef>
              <a:spcAft>
                <a:spcPts val="600"/>
              </a:spcAft>
              <a:defRPr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50-10-10 </a:t>
            </a:r>
            <a:endParaRPr lang="en-US" altLang="zh-CN" sz="2000" b="0" kern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56282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089"/>
            <a:ext cx="12192000" cy="599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402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1719564"/>
            <a:ext cx="12192000" cy="2843009"/>
          </a:xfrm>
          <a:prstGeom prst="roundRect">
            <a:avLst>
              <a:gd name="adj" fmla="val 7292"/>
            </a:avLst>
          </a:prstGeom>
          <a:solidFill>
            <a:srgbClr val="FFFFFF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斐波那契网格</a:t>
            </a:r>
            <a:r>
              <a:rPr lang="en-US" altLang="zh-CN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10x10 </a:t>
            </a: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辗转相除法</a:t>
            </a:r>
            <a:endParaRPr lang="en-US" altLang="zh-CN" sz="6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三维曲面图</a:t>
            </a:r>
            <a:endParaRPr lang="zh-CN" altLang="en-US" sz="7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98959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552"/>
            <a:ext cx="12192000" cy="598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471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11683919" cy="745958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热力图：斐波那契网格</a:t>
            </a:r>
            <a:r>
              <a:rPr lang="en-US" altLang="zh-CN" sz="3200" dirty="0" smtClean="0"/>
              <a:t> 10x10 </a:t>
            </a:r>
            <a:r>
              <a:rPr lang="zh-CN" altLang="en-US" sz="3200" dirty="0" smtClean="0"/>
              <a:t>更</a:t>
            </a:r>
            <a:r>
              <a:rPr lang="zh-CN" altLang="en-US" sz="3200" dirty="0"/>
              <a:t>相减损</a:t>
            </a:r>
            <a:r>
              <a:rPr lang="zh-CN" altLang="en-US" sz="3200" dirty="0" smtClean="0"/>
              <a:t>术 </a:t>
            </a:r>
            <a:r>
              <a:rPr lang="en-US" altLang="zh-CN" sz="3200" dirty="0" smtClean="0"/>
              <a:t>&amp; </a:t>
            </a:r>
            <a:r>
              <a:rPr lang="zh-CN" altLang="en-US" sz="3200" dirty="0" smtClean="0"/>
              <a:t>因数</a:t>
            </a:r>
            <a:r>
              <a:rPr lang="zh-CN" altLang="en-US" sz="3200" dirty="0"/>
              <a:t>筛选法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3732"/>
            <a:ext cx="6128852" cy="558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095" y="1363732"/>
            <a:ext cx="6103905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80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1719564"/>
            <a:ext cx="12192000" cy="2843009"/>
          </a:xfrm>
          <a:prstGeom prst="roundRect">
            <a:avLst>
              <a:gd name="adj" fmla="val 7292"/>
            </a:avLst>
          </a:prstGeom>
          <a:solidFill>
            <a:srgbClr val="FFFFFF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斐波那契网格</a:t>
            </a:r>
            <a:r>
              <a:rPr lang="en-US" altLang="zh-CN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10x10 </a:t>
            </a: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相减损</a:t>
            </a: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术</a:t>
            </a:r>
            <a:endParaRPr lang="en-US" altLang="zh-CN" sz="6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三维曲面图</a:t>
            </a:r>
            <a:endParaRPr lang="zh-CN" altLang="en-US" sz="7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47561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089"/>
            <a:ext cx="12192000" cy="599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20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1719564"/>
            <a:ext cx="12192000" cy="2843009"/>
          </a:xfrm>
          <a:prstGeom prst="roundRect">
            <a:avLst>
              <a:gd name="adj" fmla="val 7292"/>
            </a:avLst>
          </a:prstGeom>
          <a:solidFill>
            <a:srgbClr val="FFFFFF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斐波那契网格</a:t>
            </a:r>
            <a:r>
              <a:rPr lang="en-US" altLang="zh-CN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10x10 </a:t>
            </a: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因数</a:t>
            </a:r>
            <a:r>
              <a:rPr lang="zh-CN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</a:t>
            </a: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endParaRPr lang="en-US" altLang="zh-CN" sz="6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三维曲面图</a:t>
            </a:r>
            <a:endParaRPr lang="zh-CN" altLang="en-US" sz="7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9577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089"/>
            <a:ext cx="12192000" cy="599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111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8" b="1"/>
          <a:stretch/>
        </p:blipFill>
        <p:spPr>
          <a:xfrm>
            <a:off x="0" y="-56147"/>
            <a:ext cx="12192000" cy="6922169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0" y="2398294"/>
            <a:ext cx="12192000" cy="1826207"/>
          </a:xfrm>
          <a:prstGeom prst="roundRect">
            <a:avLst>
              <a:gd name="adj" fmla="val 7292"/>
            </a:avLst>
          </a:prstGeom>
          <a:solidFill>
            <a:srgbClr val="FFFFFF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zh-CN" altLang="en-US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斐波那契网格</a:t>
            </a:r>
            <a:r>
              <a:rPr lang="en-US" altLang="zh-CN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50x50 </a:t>
            </a:r>
            <a:r>
              <a:rPr lang="zh-CN" altLang="en-US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测试分析</a:t>
            </a:r>
            <a:endParaRPr lang="zh-CN" altLang="en-US" sz="8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60155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11683919" cy="745958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热力图：斐波那契网格</a:t>
            </a:r>
            <a:r>
              <a:rPr lang="en-US" altLang="zh-CN" sz="3200" dirty="0" smtClean="0"/>
              <a:t> 50x50 </a:t>
            </a:r>
            <a:r>
              <a:rPr lang="zh-CN" altLang="en-US" sz="3200" dirty="0" smtClean="0"/>
              <a:t>倒数</a:t>
            </a:r>
            <a:r>
              <a:rPr lang="zh-CN" altLang="en-US" sz="3200" dirty="0"/>
              <a:t>分</a:t>
            </a:r>
            <a:r>
              <a:rPr lang="zh-CN" altLang="en-US" sz="3200" dirty="0" smtClean="0"/>
              <a:t>解法 </a:t>
            </a:r>
            <a:r>
              <a:rPr lang="en-US" altLang="zh-CN" sz="3200" dirty="0" smtClean="0"/>
              <a:t>vs </a:t>
            </a:r>
            <a:r>
              <a:rPr lang="zh-CN" altLang="en-US" sz="3200" dirty="0" smtClean="0"/>
              <a:t>辗转相除法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75" y="1278000"/>
            <a:ext cx="5729687" cy="558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06" y="1278000"/>
            <a:ext cx="5729687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150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8" b="1"/>
          <a:stretch/>
        </p:blipFill>
        <p:spPr>
          <a:xfrm>
            <a:off x="0" y="-56147"/>
            <a:ext cx="12192000" cy="6922169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0" y="2398294"/>
            <a:ext cx="12192000" cy="1826207"/>
          </a:xfrm>
          <a:prstGeom prst="roundRect">
            <a:avLst>
              <a:gd name="adj" fmla="val 7292"/>
            </a:avLst>
          </a:prstGeom>
          <a:solidFill>
            <a:srgbClr val="FFFFFF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zh-CN" altLang="en-US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斐波那契相邻数</a:t>
            </a:r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8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40778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1719564"/>
            <a:ext cx="12192000" cy="2843009"/>
          </a:xfrm>
          <a:prstGeom prst="roundRect">
            <a:avLst>
              <a:gd name="adj" fmla="val 7292"/>
            </a:avLst>
          </a:prstGeom>
          <a:solidFill>
            <a:srgbClr val="FFFFFF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斐波那契网格</a:t>
            </a:r>
            <a:r>
              <a:rPr lang="en-US" altLang="zh-CN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50x50 </a:t>
            </a: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倒数分解法</a:t>
            </a:r>
            <a:endParaRPr lang="en-US" altLang="zh-CN" sz="6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三维曲面图</a:t>
            </a:r>
            <a:endParaRPr lang="zh-CN" altLang="en-US" sz="7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84264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552"/>
            <a:ext cx="12192000" cy="598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895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1719564"/>
            <a:ext cx="12192000" cy="2843009"/>
          </a:xfrm>
          <a:prstGeom prst="roundRect">
            <a:avLst>
              <a:gd name="adj" fmla="val 7292"/>
            </a:avLst>
          </a:prstGeom>
          <a:solidFill>
            <a:srgbClr val="FFFFFF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斐波那契网格</a:t>
            </a:r>
            <a:r>
              <a:rPr lang="en-US" altLang="zh-CN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50x50 </a:t>
            </a: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辗转相除法</a:t>
            </a:r>
            <a:endParaRPr lang="en-US" altLang="zh-CN" sz="6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三维曲面图</a:t>
            </a:r>
            <a:endParaRPr lang="zh-CN" altLang="en-US" sz="7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623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552"/>
            <a:ext cx="12192000" cy="598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342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8" b="1"/>
          <a:stretch/>
        </p:blipFill>
        <p:spPr>
          <a:xfrm>
            <a:off x="0" y="-56147"/>
            <a:ext cx="12192000" cy="6922169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0" y="2398294"/>
            <a:ext cx="12192000" cy="1826207"/>
          </a:xfrm>
          <a:prstGeom prst="roundRect">
            <a:avLst>
              <a:gd name="adj" fmla="val 7292"/>
            </a:avLst>
          </a:prstGeom>
          <a:solidFill>
            <a:srgbClr val="FFFFFF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质数网格</a:t>
            </a:r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50x50 </a:t>
            </a:r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测试分析</a:t>
            </a:r>
          </a:p>
        </p:txBody>
      </p:sp>
    </p:spTree>
    <p:extLst>
      <p:ext uri="{BB962C8B-B14F-4D97-AF65-F5344CB8AC3E}">
        <p14:creationId xmlns:p14="http://schemas.microsoft.com/office/powerpoint/2010/main" val="37786474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11683919" cy="745958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热力图：质数网格</a:t>
            </a:r>
            <a:r>
              <a:rPr lang="en-US" altLang="zh-CN" sz="3200" dirty="0" smtClean="0"/>
              <a:t> 50x50 </a:t>
            </a:r>
            <a:r>
              <a:rPr lang="zh-CN" altLang="en-US" sz="3200" dirty="0" smtClean="0"/>
              <a:t>倒数</a:t>
            </a:r>
            <a:r>
              <a:rPr lang="zh-CN" altLang="en-US" sz="3200" dirty="0"/>
              <a:t>分</a:t>
            </a:r>
            <a:r>
              <a:rPr lang="zh-CN" altLang="en-US" sz="3200" dirty="0" smtClean="0"/>
              <a:t>解法 </a:t>
            </a:r>
            <a:r>
              <a:rPr lang="en-US" altLang="zh-CN" sz="3200" dirty="0" smtClean="0"/>
              <a:t>vs </a:t>
            </a:r>
            <a:r>
              <a:rPr lang="zh-CN" altLang="en-US" sz="3200" dirty="0" smtClean="0"/>
              <a:t>辗转相除法</a:t>
            </a:r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423" y="1278000"/>
            <a:ext cx="5646527" cy="558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86" y="1278000"/>
            <a:ext cx="5638212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68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1719564"/>
            <a:ext cx="12192000" cy="2843009"/>
          </a:xfrm>
          <a:prstGeom prst="roundRect">
            <a:avLst>
              <a:gd name="adj" fmla="val 7292"/>
            </a:avLst>
          </a:prstGeom>
          <a:solidFill>
            <a:srgbClr val="FFFFFF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质数网格</a:t>
            </a:r>
            <a:r>
              <a:rPr lang="en-US" altLang="zh-CN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50x50 </a:t>
            </a: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倒数分解法</a:t>
            </a:r>
            <a:endParaRPr lang="en-US" altLang="zh-CN" sz="6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三维曲面图</a:t>
            </a:r>
            <a:endParaRPr lang="zh-CN" altLang="en-US" sz="7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40186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552"/>
            <a:ext cx="12192000" cy="598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7533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1719564"/>
            <a:ext cx="12192000" cy="2843009"/>
          </a:xfrm>
          <a:prstGeom prst="roundRect">
            <a:avLst>
              <a:gd name="adj" fmla="val 7292"/>
            </a:avLst>
          </a:prstGeom>
          <a:solidFill>
            <a:srgbClr val="FFFFFF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质数网格</a:t>
            </a:r>
            <a:r>
              <a:rPr lang="en-US" altLang="zh-CN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50x50 </a:t>
            </a: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辗转相除法</a:t>
            </a:r>
            <a:endParaRPr lang="en-US" altLang="zh-CN" sz="6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三维曲面图</a:t>
            </a:r>
            <a:endParaRPr lang="zh-CN" altLang="en-US" sz="7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74934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552"/>
            <a:ext cx="12192000" cy="598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277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11683919" cy="74595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前</a:t>
            </a:r>
            <a:r>
              <a:rPr lang="en-US" altLang="zh-CN" sz="3200" dirty="0" smtClean="0"/>
              <a:t>30</a:t>
            </a:r>
            <a:r>
              <a:rPr lang="zh-CN" altLang="en-US" sz="3200" dirty="0" smtClean="0"/>
              <a:t>对</a:t>
            </a:r>
            <a:r>
              <a:rPr lang="zh-CN" altLang="en-US" sz="3200" dirty="0"/>
              <a:t>斐波那契相邻数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9"/>
          <a:stretch/>
        </p:blipFill>
        <p:spPr>
          <a:xfrm>
            <a:off x="0" y="1054443"/>
            <a:ext cx="12192000" cy="580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090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11683919" cy="745958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热力图：质数网格</a:t>
            </a:r>
            <a:r>
              <a:rPr lang="en-US" altLang="zh-CN" sz="3200" dirty="0" smtClean="0"/>
              <a:t> 50x50 </a:t>
            </a:r>
            <a:r>
              <a:rPr lang="zh-CN" altLang="en-US" sz="3200" dirty="0" smtClean="0"/>
              <a:t>更</a:t>
            </a:r>
            <a:r>
              <a:rPr lang="zh-CN" altLang="en-US" sz="3200" dirty="0"/>
              <a:t>相减损</a:t>
            </a:r>
            <a:r>
              <a:rPr lang="zh-CN" altLang="en-US" sz="3200" dirty="0" smtClean="0"/>
              <a:t>术 </a:t>
            </a:r>
            <a:r>
              <a:rPr lang="en-US" altLang="zh-CN" sz="3200" dirty="0" smtClean="0"/>
              <a:t>&amp; </a:t>
            </a:r>
            <a:r>
              <a:rPr lang="zh-CN" altLang="en-US" sz="3200" dirty="0" smtClean="0"/>
              <a:t>因数</a:t>
            </a:r>
            <a:r>
              <a:rPr lang="zh-CN" altLang="en-US" sz="3200" dirty="0"/>
              <a:t>筛选法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8" y="1278000"/>
            <a:ext cx="5721371" cy="558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200" y="1278000"/>
            <a:ext cx="6153800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528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1719564"/>
            <a:ext cx="12192000" cy="2843009"/>
          </a:xfrm>
          <a:prstGeom prst="roundRect">
            <a:avLst>
              <a:gd name="adj" fmla="val 7292"/>
            </a:avLst>
          </a:prstGeom>
          <a:solidFill>
            <a:srgbClr val="FFFFFF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质数网格</a:t>
            </a:r>
            <a:r>
              <a:rPr lang="en-US" altLang="zh-CN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50x50 </a:t>
            </a: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相减损</a:t>
            </a: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术</a:t>
            </a:r>
            <a:endParaRPr lang="en-US" altLang="zh-CN" sz="6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三维曲面图</a:t>
            </a:r>
            <a:endParaRPr lang="zh-CN" altLang="en-US" sz="7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646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552"/>
            <a:ext cx="12192000" cy="598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975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1719564"/>
            <a:ext cx="12192000" cy="2843009"/>
          </a:xfrm>
          <a:prstGeom prst="roundRect">
            <a:avLst>
              <a:gd name="adj" fmla="val 7292"/>
            </a:avLst>
          </a:prstGeom>
          <a:solidFill>
            <a:srgbClr val="FFFFFF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质数网格</a:t>
            </a:r>
            <a:r>
              <a:rPr lang="en-US" altLang="zh-CN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50x50 </a:t>
            </a: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因数</a:t>
            </a:r>
            <a:r>
              <a:rPr lang="zh-CN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</a:t>
            </a: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endParaRPr lang="en-US" altLang="zh-CN" sz="6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三维曲面图</a:t>
            </a:r>
            <a:endParaRPr lang="zh-CN" altLang="en-US" sz="7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17355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552"/>
            <a:ext cx="12192000" cy="598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668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8" b="1"/>
          <a:stretch/>
        </p:blipFill>
        <p:spPr>
          <a:xfrm>
            <a:off x="0" y="-56147"/>
            <a:ext cx="12192000" cy="6922169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0" y="2398294"/>
            <a:ext cx="12192000" cy="1826207"/>
          </a:xfrm>
          <a:prstGeom prst="roundRect">
            <a:avLst>
              <a:gd name="adj" fmla="val 7292"/>
            </a:avLst>
          </a:prstGeom>
          <a:solidFill>
            <a:srgbClr val="FFFFFF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zh-CN" altLang="en-US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自然数网格</a:t>
            </a:r>
            <a:r>
              <a:rPr lang="en-US" altLang="zh-CN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100x100 </a:t>
            </a:r>
            <a:r>
              <a:rPr lang="zh-CN" altLang="en-US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测试分析</a:t>
            </a:r>
            <a:endParaRPr lang="zh-CN" altLang="en-US" sz="8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35282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11683919" cy="745958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热力图：自然数网格</a:t>
            </a:r>
            <a:r>
              <a:rPr lang="en-US" altLang="zh-CN" sz="3200" dirty="0" smtClean="0"/>
              <a:t> 100x100 </a:t>
            </a:r>
            <a:r>
              <a:rPr lang="zh-CN" altLang="en-US" sz="3200" dirty="0" smtClean="0"/>
              <a:t>倒数</a:t>
            </a:r>
            <a:r>
              <a:rPr lang="zh-CN" altLang="en-US" sz="3200" dirty="0"/>
              <a:t>分</a:t>
            </a:r>
            <a:r>
              <a:rPr lang="zh-CN" altLang="en-US" sz="3200" dirty="0" smtClean="0"/>
              <a:t>解法 </a:t>
            </a:r>
            <a:r>
              <a:rPr lang="en-US" altLang="zh-CN" sz="3200" dirty="0" smtClean="0"/>
              <a:t>&amp; </a:t>
            </a:r>
            <a:r>
              <a:rPr lang="zh-CN" altLang="en-US" sz="3200" dirty="0" smtClean="0"/>
              <a:t>辗转相除法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854" y="1278000"/>
            <a:ext cx="5729687" cy="558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78" y="1278000"/>
            <a:ext cx="5721371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776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1719564"/>
            <a:ext cx="12192000" cy="2843009"/>
          </a:xfrm>
          <a:prstGeom prst="roundRect">
            <a:avLst>
              <a:gd name="adj" fmla="val 7292"/>
            </a:avLst>
          </a:prstGeom>
          <a:solidFill>
            <a:srgbClr val="FFFFFF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自然数网格</a:t>
            </a:r>
            <a:r>
              <a:rPr lang="en-US" altLang="zh-CN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100x100 </a:t>
            </a: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倒数分解法</a:t>
            </a:r>
            <a:endParaRPr lang="en-US" altLang="zh-CN" sz="6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三维曲面图</a:t>
            </a:r>
            <a:endParaRPr lang="zh-CN" altLang="en-US" sz="7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04984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552"/>
            <a:ext cx="12192000" cy="598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778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1719564"/>
            <a:ext cx="12192000" cy="2843009"/>
          </a:xfrm>
          <a:prstGeom prst="roundRect">
            <a:avLst>
              <a:gd name="adj" fmla="val 7292"/>
            </a:avLst>
          </a:prstGeom>
          <a:solidFill>
            <a:srgbClr val="FFFFFF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自然数网格</a:t>
            </a:r>
            <a:r>
              <a:rPr lang="en-US" altLang="zh-CN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100x100 </a:t>
            </a: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辗转相除法</a:t>
            </a:r>
            <a:endParaRPr lang="en-US" altLang="zh-CN" sz="6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三维曲面图</a:t>
            </a:r>
            <a:endParaRPr lang="zh-CN" altLang="en-US" sz="7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93125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11683919" cy="745958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前</a:t>
            </a:r>
            <a:r>
              <a:rPr lang="en-US" altLang="zh-CN" sz="3200" dirty="0" smtClean="0"/>
              <a:t>100</a:t>
            </a:r>
            <a:r>
              <a:rPr lang="zh-CN" altLang="en-US" sz="3200" dirty="0" smtClean="0"/>
              <a:t>对</a:t>
            </a:r>
            <a:r>
              <a:rPr lang="zh-CN" altLang="en-US" sz="3200" dirty="0"/>
              <a:t>斐波那契相邻数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1"/>
          <a:stretch/>
        </p:blipFill>
        <p:spPr>
          <a:xfrm>
            <a:off x="0" y="1046205"/>
            <a:ext cx="12192000" cy="581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09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552"/>
            <a:ext cx="12192000" cy="598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82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11683919" cy="745958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热力图：自然数网格</a:t>
            </a:r>
            <a:r>
              <a:rPr lang="en-US" altLang="zh-CN" sz="3200" dirty="0" smtClean="0"/>
              <a:t> 100x100 </a:t>
            </a:r>
            <a:r>
              <a:rPr lang="zh-CN" altLang="en-US" sz="3200" dirty="0" smtClean="0"/>
              <a:t>更</a:t>
            </a:r>
            <a:r>
              <a:rPr lang="zh-CN" altLang="en-US" sz="3200" dirty="0"/>
              <a:t>相减损术 </a:t>
            </a:r>
            <a:r>
              <a:rPr lang="en-US" altLang="zh-CN" sz="3200" dirty="0"/>
              <a:t>&amp; </a:t>
            </a:r>
            <a:r>
              <a:rPr lang="zh-CN" altLang="en-US" sz="3200" dirty="0"/>
              <a:t>因数筛选法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8" y="1263600"/>
            <a:ext cx="5694449" cy="5594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083" y="1263600"/>
            <a:ext cx="5644424" cy="55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303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1719564"/>
            <a:ext cx="12192000" cy="2843009"/>
          </a:xfrm>
          <a:prstGeom prst="roundRect">
            <a:avLst>
              <a:gd name="adj" fmla="val 7292"/>
            </a:avLst>
          </a:prstGeom>
          <a:solidFill>
            <a:srgbClr val="FFFFFF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自然数网格</a:t>
            </a:r>
            <a:r>
              <a:rPr lang="en-US" altLang="zh-CN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100x100 </a:t>
            </a: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相减损</a:t>
            </a: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术</a:t>
            </a:r>
            <a:endParaRPr lang="en-US" altLang="zh-CN" sz="6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三维曲面图</a:t>
            </a:r>
            <a:endParaRPr lang="zh-CN" altLang="en-US" sz="7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9044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552"/>
            <a:ext cx="12192000" cy="598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225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1719564"/>
            <a:ext cx="12192000" cy="2843009"/>
          </a:xfrm>
          <a:prstGeom prst="roundRect">
            <a:avLst>
              <a:gd name="adj" fmla="val 7292"/>
            </a:avLst>
          </a:prstGeom>
          <a:solidFill>
            <a:srgbClr val="FFFFFF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自然数网格</a:t>
            </a:r>
            <a:r>
              <a:rPr lang="en-US" altLang="zh-CN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100x100 </a:t>
            </a: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因数</a:t>
            </a:r>
            <a:r>
              <a:rPr lang="zh-CN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</a:t>
            </a: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endParaRPr lang="en-US" altLang="zh-CN" sz="6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三维曲面图</a:t>
            </a:r>
            <a:endParaRPr lang="zh-CN" altLang="en-US" sz="7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55222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552"/>
            <a:ext cx="12192000" cy="598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710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6" b="3468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7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11683919" cy="745958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前</a:t>
            </a:r>
            <a:r>
              <a:rPr lang="en-US" altLang="zh-CN" sz="3200" dirty="0" smtClean="0"/>
              <a:t>200</a:t>
            </a:r>
            <a:r>
              <a:rPr lang="zh-CN" altLang="en-US" sz="3200" dirty="0" smtClean="0"/>
              <a:t>对</a:t>
            </a:r>
            <a:r>
              <a:rPr lang="zh-CN" altLang="en-US" sz="3200" dirty="0"/>
              <a:t>斐波那契相邻数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9"/>
          <a:stretch/>
        </p:blipFill>
        <p:spPr>
          <a:xfrm>
            <a:off x="0" y="1054443"/>
            <a:ext cx="12192000" cy="580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710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8" b="1"/>
          <a:stretch/>
        </p:blipFill>
        <p:spPr>
          <a:xfrm>
            <a:off x="0" y="-56147"/>
            <a:ext cx="12192000" cy="6922169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0" y="2398294"/>
            <a:ext cx="12192000" cy="1826207"/>
          </a:xfrm>
          <a:prstGeom prst="roundRect">
            <a:avLst>
              <a:gd name="adj" fmla="val 7292"/>
            </a:avLst>
          </a:prstGeom>
          <a:solidFill>
            <a:srgbClr val="FFFFFF">
              <a:alpha val="3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zh-CN" altLang="en-US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相邻质数测试分析</a:t>
            </a:r>
            <a:endParaRPr lang="zh-CN" altLang="en-US" sz="8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89929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11683919" cy="745958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前</a:t>
            </a:r>
            <a:r>
              <a:rPr lang="en-US" altLang="zh-CN" sz="3200" dirty="0" smtClean="0"/>
              <a:t>200</a:t>
            </a:r>
            <a:r>
              <a:rPr lang="zh-CN" altLang="en-US" sz="3200" dirty="0" smtClean="0"/>
              <a:t>对相邻质数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6"/>
          <a:stretch/>
        </p:blipFill>
        <p:spPr>
          <a:xfrm>
            <a:off x="0" y="1062681"/>
            <a:ext cx="12192000" cy="579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080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514</Words>
  <Application>Microsoft Office PowerPoint</Application>
  <PresentationFormat>宽屏</PresentationFormat>
  <Paragraphs>72</Paragraphs>
  <Slides>66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2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干扰抑制算法效果对比</vt:lpstr>
      <vt:lpstr>PowerPoint 演示文稿</vt:lpstr>
      <vt:lpstr>前30对斐波那契相邻数</vt:lpstr>
      <vt:lpstr>前100对斐波那契相邻数</vt:lpstr>
      <vt:lpstr>前200对斐波那契相邻数</vt:lpstr>
      <vt:lpstr>PowerPoint 演示文稿</vt:lpstr>
      <vt:lpstr>前200对相邻质数</vt:lpstr>
      <vt:lpstr>前400对相邻质数</vt:lpstr>
      <vt:lpstr>前400对相邻质数：更相减损术震荡区间</vt:lpstr>
      <vt:lpstr>PowerPoint 演示文稿</vt:lpstr>
      <vt:lpstr>25组公因数幂次递增：幂次n=4</vt:lpstr>
      <vt:lpstr>25组公因数幂次递增：幂次n=5</vt:lpstr>
      <vt:lpstr>200组公因数幂次递增：幂次n=4</vt:lpstr>
      <vt:lpstr>200组公因数幂次递增：幂次n=5</vt:lpstr>
      <vt:lpstr>PowerPoint 演示文稿</vt:lpstr>
      <vt:lpstr>100组分子分母数量级差递增：10^4倍  更相减损术信号特征</vt:lpstr>
      <vt:lpstr>100组分子分母数量级差递增：10^5倍  更相减损术信号特征</vt:lpstr>
      <vt:lpstr>100组分子分母数量级差递增：10^6倍  更相减损术信号特征</vt:lpstr>
      <vt:lpstr>100组分子分母数量级差递增：10^4倍  因数筛选法信号特征</vt:lpstr>
      <vt:lpstr>100组分子分母数量级差递增：10^5倍  因数筛选法信号特征</vt:lpstr>
      <vt:lpstr>100组分子分母数量级差递增：10^6倍  因数筛选法信号特征</vt:lpstr>
      <vt:lpstr>100组分子分母数量级差异递增：10^4倍 辗转相除法 vs 倒数分解法信号特征</vt:lpstr>
      <vt:lpstr>100组分子分母数量级差异递增：10^5倍 辗转相除法 vs 倒数分解法信号特征</vt:lpstr>
      <vt:lpstr>100组分子分母数量级差异递增：10^6倍 辗转相除法 vs 倒数分解法信号特征</vt:lpstr>
      <vt:lpstr>PowerPoint 演示文稿</vt:lpstr>
      <vt:lpstr>热力图：斐波那契网格 10x10 倒数分解法 vs 辗转相除法</vt:lpstr>
      <vt:lpstr>PowerPoint 演示文稿</vt:lpstr>
      <vt:lpstr>PowerPoint 演示文稿</vt:lpstr>
      <vt:lpstr>PowerPoint 演示文稿</vt:lpstr>
      <vt:lpstr>PowerPoint 演示文稿</vt:lpstr>
      <vt:lpstr>热力图：斐波那契网格 10x10 更相减损术 &amp; 因数筛选法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热力图：斐波那契网格 50x50 倒数分解法 vs 辗转相除法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热力图：质数网格 50x50 倒数分解法 vs 辗转相除法</vt:lpstr>
      <vt:lpstr>PowerPoint 演示文稿</vt:lpstr>
      <vt:lpstr>PowerPoint 演示文稿</vt:lpstr>
      <vt:lpstr>PowerPoint 演示文稿</vt:lpstr>
      <vt:lpstr>PowerPoint 演示文稿</vt:lpstr>
      <vt:lpstr>热力图：质数网格 50x50 更相减损术 &amp; 因数筛选法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热力图：自然数网格 100x100 倒数分解法 &amp; 辗转相除法</vt:lpstr>
      <vt:lpstr>PowerPoint 演示文稿</vt:lpstr>
      <vt:lpstr>PowerPoint 演示文稿</vt:lpstr>
      <vt:lpstr>PowerPoint 演示文稿</vt:lpstr>
      <vt:lpstr>PowerPoint 演示文稿</vt:lpstr>
      <vt:lpstr>热力图：自然数网格 100x100 更相减损术 &amp; 因数筛选法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Oscar</dc:creator>
  <cp:lastModifiedBy>Oscar</cp:lastModifiedBy>
  <cp:revision>202</cp:revision>
  <dcterms:created xsi:type="dcterms:W3CDTF">2017-11-26T13:12:00Z</dcterms:created>
  <dcterms:modified xsi:type="dcterms:W3CDTF">2019-01-10T13:39:36Z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3810749</vt:lpwstr>
  </property>
  <property fmtid="{D5CDD505-2E9C-101B-9397-08002B2CF9AE}" pid="3" name="NXPowerLiteSettings">
    <vt:lpwstr>C700052003A000</vt:lpwstr>
  </property>
  <property fmtid="{D5CDD505-2E9C-101B-9397-08002B2CF9AE}" pid="4" name="NXPowerLiteVersion">
    <vt:lpwstr>D8.0.4</vt:lpwstr>
  </property>
</Properties>
</file>