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57" r:id="rId4"/>
    <p:sldId id="258" r:id="rId5"/>
    <p:sldId id="295" r:id="rId6"/>
    <p:sldId id="278" r:id="rId7"/>
    <p:sldId id="286" r:id="rId8"/>
    <p:sldId id="285" r:id="rId9"/>
    <p:sldId id="287" r:id="rId10"/>
    <p:sldId id="288" r:id="rId11"/>
    <p:sldId id="279" r:id="rId12"/>
    <p:sldId id="280" r:id="rId13"/>
    <p:sldId id="291" r:id="rId14"/>
    <p:sldId id="297" r:id="rId15"/>
    <p:sldId id="261" r:id="rId16"/>
    <p:sldId id="262" r:id="rId17"/>
    <p:sldId id="282" r:id="rId18"/>
    <p:sldId id="283" r:id="rId19"/>
    <p:sldId id="284" r:id="rId20"/>
    <p:sldId id="292" r:id="rId21"/>
    <p:sldId id="293" r:id="rId22"/>
    <p:sldId id="294" r:id="rId23"/>
    <p:sldId id="29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7" autoAdjust="0"/>
    <p:restoredTop sz="89938" autoAdjust="0"/>
  </p:normalViewPr>
  <p:slideViewPr>
    <p:cSldViewPr>
      <p:cViewPr varScale="1">
        <p:scale>
          <a:sx n="62" d="100"/>
          <a:sy n="62" d="100"/>
        </p:scale>
        <p:origin x="16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1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앱명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앱스토어에 올라갈 수 있는 고유한 이름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0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번에는 해당 앱이 가지는 권한을 담고있다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번은 자바 소스코드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번은 </a:t>
            </a:r>
            <a:r>
              <a:rPr lang="en-US" altLang="ko-KR" dirty="0"/>
              <a:t>resource. UI</a:t>
            </a:r>
            <a:r>
              <a:rPr lang="ko-KR" altLang="en-US" dirty="0"/>
              <a:t>의 구성이나 구성요소의 </a:t>
            </a:r>
            <a:r>
              <a:rPr lang="ko-KR" altLang="en-US" dirty="0" err="1"/>
              <a:t>이미지같은것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5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5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8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R.Java</a:t>
            </a:r>
            <a:r>
              <a:rPr lang="ko-KR" altLang="en-US" dirty="0"/>
              <a:t>파일은 자동으로 생성되어 </a:t>
            </a:r>
            <a:r>
              <a:rPr lang="ko-KR" altLang="en-US" dirty="0" err="1"/>
              <a:t>관리되니깐</a:t>
            </a:r>
            <a:r>
              <a:rPr lang="ko-KR" altLang="en-US" dirty="0"/>
              <a:t> </a:t>
            </a:r>
            <a:r>
              <a:rPr lang="ko-KR" altLang="en-US" dirty="0" err="1"/>
              <a:t>건들필요없다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9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그리하야</a:t>
            </a:r>
            <a:r>
              <a:rPr lang="en-US" altLang="ko-KR" dirty="0"/>
              <a:t>~~ </a:t>
            </a:r>
            <a:r>
              <a:rPr lang="ko-KR" altLang="en-US" dirty="0"/>
              <a:t>레이아웃 생성완료</a:t>
            </a:r>
            <a:r>
              <a:rPr lang="en-US" altLang="ko-KR" dirty="0"/>
              <a:t>~~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87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1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패키지 명을 통해 중복검사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 </a:t>
            </a:r>
            <a:r>
              <a:rPr lang="en-US" altLang="ko-KR" dirty="0"/>
              <a:t>name</a:t>
            </a:r>
            <a:r>
              <a:rPr lang="ko-KR" altLang="en-US" dirty="0"/>
              <a:t>은 </a:t>
            </a:r>
            <a:r>
              <a:rPr lang="ko-KR" altLang="en-US" dirty="0" err="1"/>
              <a:t>똑같은게</a:t>
            </a:r>
            <a:r>
              <a:rPr lang="ko-KR" altLang="en-US" dirty="0"/>
              <a:t> 존재할 수 있다</a:t>
            </a:r>
            <a:r>
              <a:rPr lang="en-US" altLang="ko-KR" dirty="0"/>
              <a:t>.(</a:t>
            </a:r>
            <a:r>
              <a:rPr lang="ko-KR" altLang="en-US" dirty="0"/>
              <a:t>패키지 명만 다르다면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앱 네임은 변경 가능</a:t>
            </a:r>
            <a:r>
              <a:rPr lang="en-US" altLang="ko-KR" dirty="0"/>
              <a:t>. (</a:t>
            </a:r>
            <a:r>
              <a:rPr lang="ko-KR" altLang="en-US" dirty="0"/>
              <a:t>앱 네임 </a:t>
            </a:r>
            <a:r>
              <a:rPr lang="en-US" altLang="ko-KR" dirty="0"/>
              <a:t>== </a:t>
            </a:r>
            <a:r>
              <a:rPr lang="ko-KR" altLang="en-US" dirty="0"/>
              <a:t>프로젝트 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5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7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개발하는 앱이 최소 어느 버전까지 지원할 것인가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실행은 가능하나 정상 작동할지는 보장할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9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개발자가 허용한 </a:t>
            </a:r>
            <a:r>
              <a:rPr lang="ko-KR" altLang="en-US" dirty="0" err="1"/>
              <a:t>최하위버전이하의</a:t>
            </a:r>
            <a:r>
              <a:rPr lang="ko-KR" altLang="en-US" dirty="0"/>
              <a:t> 안드로이드를 사용하면 실행 자체가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4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Target</a:t>
            </a:r>
            <a:r>
              <a:rPr lang="ko-KR" altLang="en-US" dirty="0"/>
              <a:t>은 현재 테스트하는 환경에 맞추어 </a:t>
            </a:r>
            <a:r>
              <a:rPr lang="ko-KR" altLang="en-US" dirty="0" err="1"/>
              <a:t>실험해야함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없어진거</a:t>
            </a:r>
            <a:r>
              <a:rPr lang="ko-KR" altLang="en-US" dirty="0"/>
              <a:t> 열심히 찾다가 안되면 걍 포기해라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미니멈을 </a:t>
            </a:r>
            <a:r>
              <a:rPr lang="en-US" altLang="ko-KR" dirty="0" err="1"/>
              <a:t>kitkat</a:t>
            </a:r>
            <a:r>
              <a:rPr lang="ko-KR" altLang="en-US" dirty="0"/>
              <a:t>으로 </a:t>
            </a:r>
            <a:r>
              <a:rPr lang="ko-KR" altLang="en-US" dirty="0" err="1"/>
              <a:t>설정했다고해서</a:t>
            </a:r>
            <a:r>
              <a:rPr lang="ko-KR" altLang="en-US" dirty="0"/>
              <a:t> 컴파일시에 </a:t>
            </a:r>
            <a:r>
              <a:rPr lang="en-US" altLang="ko-KR" dirty="0" err="1"/>
              <a:t>kitkat</a:t>
            </a:r>
            <a:r>
              <a:rPr lang="ko-KR" altLang="en-US" dirty="0"/>
              <a:t>으로 돌아가는게 아니라 따로 컴파일시 사용할 버전을 </a:t>
            </a:r>
            <a:r>
              <a:rPr lang="ko-KR" altLang="en-US" dirty="0" err="1"/>
              <a:t>설정하게된다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5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9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pull/>
  </p:transition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droidnext.de/samsung-apps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http://cfile255.uf.daum.net/image/2031293750F8A7CC029B44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</a:t>
            </a:r>
            <a:r>
              <a:rPr lang="ko-KR" altLang="en-US" sz="4000" noProof="0" dirty="0"/>
              <a:t>나의 첫 </a:t>
            </a:r>
            <a:r>
              <a:rPr lang="ko-KR" altLang="en-US" sz="4000" noProof="0" dirty="0" err="1"/>
              <a:t>안드로이드</a:t>
            </a:r>
            <a:r>
              <a:rPr lang="ko-KR" altLang="en-US" sz="4000" noProof="0" dirty="0"/>
              <a:t> </a:t>
            </a:r>
            <a:endParaRPr lang="en-US" altLang="ko-KR" sz="4000" noProof="0" dirty="0"/>
          </a:p>
          <a:p>
            <a:pPr lvl="0">
              <a:spcBef>
                <a:spcPct val="0"/>
              </a:spcBef>
            </a:pPr>
            <a:r>
              <a:rPr lang="en-US" altLang="ko-KR" sz="4000" dirty="0"/>
              <a:t>                                   </a:t>
            </a:r>
            <a:r>
              <a:rPr lang="en-US" altLang="ko-KR" sz="4000" noProof="0" dirty="0"/>
              <a:t>Sample </a:t>
            </a:r>
            <a:r>
              <a:rPr lang="ko-KR" altLang="en-US" sz="4000" noProof="0" dirty="0" err="1"/>
              <a:t>앱</a:t>
            </a:r>
            <a:r>
              <a:rPr lang="ko-KR" altLang="en-US" sz="4000" noProof="0" dirty="0"/>
              <a:t> 만들기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Minimum Required SDK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73285" y="96727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하위 호환 버전을 지정합니다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348880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Minimum SDK: API 23: Android 6.0 (Marshmallow) ?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 6.0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 버전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(Android 6.0 ~ Android 8.0)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b="1" u="sng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지원할 수 도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문제없이 실행된다는 보장은 없다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 이유는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“Compile With”</a:t>
            </a:r>
          </a:p>
          <a:p>
            <a:pPr marL="285750" indent="-285750">
              <a:buFontTx/>
              <a:buChar char="-"/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Android 6.0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Minimum SDK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로 설정된 앱을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Android 4.5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실행할 수 있나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16830"/>
            <a:ext cx="2088232" cy="334117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971600" y="5373216"/>
            <a:ext cx="13681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2339752" y="4941168"/>
            <a:ext cx="2232248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4787279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기기가 이 버전과 호환되지 않습니다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2" y="711622"/>
            <a:ext cx="4536504" cy="143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6" y="785633"/>
            <a:ext cx="3204639" cy="154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Target SDK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499992" y="4561225"/>
          <a:ext cx="4464496" cy="176784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000" b="1" kern="0" dirty="0">
                        <a:solidFill>
                          <a:srgbClr val="7F0055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handleBindApplication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AppBindData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data)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SimHei"/>
                          <a:cs typeface="Consolas"/>
                        </a:rPr>
                        <a:t>①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앱의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타깃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버전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체크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data.appInfo.targetSdkVersion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&gt; 9)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381000"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메인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스레드에서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네트워크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사용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시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앱을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강제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종료하도록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StrictMode.enableDeathOnNetwork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52367" y="4513600"/>
            <a:ext cx="23310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ko-KR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ActivityThread.java </a:t>
            </a:r>
            <a:r>
              <a:rPr lang="ko-KR" altLang="ko-KR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프레임워크 소스</a:t>
            </a:r>
            <a:endParaRPr lang="ko-KR" altLang="en-US" sz="1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0788" y="3428848"/>
            <a:ext cx="4013398" cy="3223260"/>
            <a:chOff x="179512" y="3232721"/>
            <a:chExt cx="4013398" cy="3223260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041" y="3616701"/>
              <a:ext cx="1458703" cy="243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3568" y="4024809"/>
              <a:ext cx="1458703" cy="2431172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</p:pic>
        <p:pic>
          <p:nvPicPr>
            <p:cNvPr id="47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95155" y="3616701"/>
              <a:ext cx="1458703" cy="243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24682" y="4024809"/>
              <a:ext cx="1458703" cy="2431172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</p:pic>
        <p:sp>
          <p:nvSpPr>
            <p:cNvPr id="49" name="모서리가 둥근 직사각형 48"/>
            <p:cNvSpPr/>
            <p:nvPr/>
          </p:nvSpPr>
          <p:spPr bwMode="auto">
            <a:xfrm>
              <a:off x="342578" y="5969025"/>
              <a:ext cx="1800200" cy="432048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기본 테마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버전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10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까지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2392710" y="5969025"/>
              <a:ext cx="1800200" cy="432048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홀로 테마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버전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11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부터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267744" y="3664769"/>
              <a:ext cx="0" cy="273630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sp>
          <p:nvSpPr>
            <p:cNvPr id="52" name="모서리가 둥근 직사각형 51"/>
            <p:cNvSpPr/>
            <p:nvPr/>
          </p:nvSpPr>
          <p:spPr>
            <a:xfrm>
              <a:off x="300221" y="3668961"/>
              <a:ext cx="1584176" cy="216024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2320702" y="3728368"/>
              <a:ext cx="1584176" cy="232817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88836" y="4888905"/>
              <a:ext cx="1440160" cy="792088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743225" y="4888905"/>
              <a:ext cx="1440160" cy="792088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56" name="구부러진 연결선 55"/>
            <p:cNvCxnSpPr>
              <a:stCxn id="54" idx="3"/>
              <a:endCxn id="55" idx="1"/>
            </p:cNvCxnSpPr>
            <p:nvPr/>
          </p:nvCxnSpPr>
          <p:spPr>
            <a:xfrm>
              <a:off x="2128996" y="5284949"/>
              <a:ext cx="614229" cy="12700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58" name="구부러진 연결선 57"/>
            <p:cNvCxnSpPr>
              <a:stCxn id="52" idx="3"/>
              <a:endCxn id="53" idx="1"/>
            </p:cNvCxnSpPr>
            <p:nvPr/>
          </p:nvCxnSpPr>
          <p:spPr>
            <a:xfrm>
              <a:off x="1884397" y="3776973"/>
              <a:ext cx="436305" cy="67804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179512" y="3232721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1)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테마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변경 가능함으로 중요한 요소는 아니다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7504" y="29249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타깃 버전은 어떻게 결정해야 할까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 API 10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버전 앱을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API 11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타겟에서 실행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??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220072" y="913359"/>
            <a:ext cx="3744416" cy="2083593"/>
            <a:chOff x="5148064" y="553319"/>
            <a:chExt cx="3744416" cy="2083593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148064" y="620688"/>
              <a:ext cx="3744416" cy="201622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13" name="Rectangle 1"/>
            <p:cNvSpPr>
              <a:spLocks noChangeArrowheads="1"/>
            </p:cNvSpPr>
            <p:nvPr/>
          </p:nvSpPr>
          <p:spPr bwMode="auto">
            <a:xfrm>
              <a:off x="5225405" y="553319"/>
              <a:ext cx="3600400" cy="200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저자의 결론</a:t>
              </a:r>
              <a:endParaRPr kumimoji="1"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타깃 </a:t>
              </a:r>
              <a:r>
                <a:rPr kumimoji="1" lang="ko-KR" alt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SDK </a:t>
              </a: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버전은 주로 테스트하는 </a:t>
              </a:r>
              <a:endPara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단말의 </a:t>
              </a:r>
              <a:r>
                <a:rPr kumimoji="1" lang="ko-KR" alt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SDK </a:t>
              </a: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버전에 맞춘다</a:t>
              </a:r>
              <a:r>
                <a:rPr kumimoji="1" lang="ko-KR" altLang="ko-KR" sz="12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kumimoji="1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하지만 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SDK </a:t>
              </a: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상위 버전에는 </a:t>
              </a:r>
              <a:r>
                <a:rPr kumimoji="1" lang="ko-K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앱의</a:t>
              </a: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안정성을 위한 </a:t>
              </a:r>
              <a:r>
                <a:rPr kumimoji="1" lang="ko-K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안드로이드</a:t>
              </a: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정책이 많다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따라서 최대한 상위 버전의 개발 단말을 사용하자</a:t>
              </a:r>
              <a:r>
                <a:rPr kumimoji="1" lang="ko-KR" altLang="ko-KR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개발 단말이 낮은 버전이라면 차라리 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에뮬레이터에서 테스트하라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</a:t>
              </a:r>
              <a:endParaRPr kumimoji="1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27984" y="3232721"/>
            <a:ext cx="4357513" cy="1224136"/>
            <a:chOff x="4427984" y="3232721"/>
            <a:chExt cx="4357513" cy="1224136"/>
          </a:xfrm>
        </p:grpSpPr>
        <p:sp>
          <p:nvSpPr>
            <p:cNvPr id="62" name="TextBox 61"/>
            <p:cNvSpPr txBox="1"/>
            <p:nvPr/>
          </p:nvSpPr>
          <p:spPr>
            <a:xfrm>
              <a:off x="4427984" y="3232721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2)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정책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499992" y="3592761"/>
              <a:ext cx="1728192" cy="86409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~9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단말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메인 </a:t>
              </a:r>
              <a:r>
                <a:rPr lang="ko-KR" altLang="en-US" sz="1200" kern="0" noProof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스레드에서</a:t>
              </a:r>
              <a:endParaRPr lang="en-US" altLang="ko-KR" sz="1200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네트워크 작업 허용</a:t>
              </a:r>
              <a:endPara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859797" y="3592761"/>
              <a:ext cx="1925700" cy="864096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10</a:t>
              </a:r>
              <a:r>
                <a:rPr kumimoji="0" lang="en-US" altLang="ko-KR" sz="1200" b="1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~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단말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 latinLnBrk="0">
                <a:defRPr/>
              </a:pPr>
              <a:r>
                <a:rPr lang="ko-KR" altLang="en-US" sz="12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메인 </a:t>
              </a:r>
              <a:r>
                <a:rPr lang="ko-KR" altLang="en-US" sz="1200" kern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스레드에서</a:t>
              </a:r>
              <a:endParaRPr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 latinLnBrk="0">
                <a:defRPr/>
              </a:pPr>
              <a:r>
                <a:rPr lang="ko-KR" altLang="en-US" sz="12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네트워크 작업 금지</a:t>
              </a:r>
            </a:p>
          </p:txBody>
        </p:sp>
        <p:pic>
          <p:nvPicPr>
            <p:cNvPr id="71" name="Picture 8" descr="E:\Android Programming\WorkSpace\AndroidBooks\working2\참고 데이터\이미지 모음\핸드폰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27984" y="3592761"/>
              <a:ext cx="239688" cy="479376"/>
            </a:xfrm>
            <a:prstGeom prst="rect">
              <a:avLst/>
            </a:prstGeom>
            <a:noFill/>
          </p:spPr>
        </p:pic>
        <p:pic>
          <p:nvPicPr>
            <p:cNvPr id="73" name="Picture 8" descr="E:\Android Programming\WorkSpace\AndroidBooks\working2\참고 데이터\이미지 모음\핸드폰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04248" y="3592761"/>
              <a:ext cx="239688" cy="479376"/>
            </a:xfrm>
            <a:prstGeom prst="rect">
              <a:avLst/>
            </a:prstGeom>
            <a:noFill/>
          </p:spPr>
        </p:pic>
      </p:grpSp>
      <p:sp>
        <p:nvSpPr>
          <p:cNvPr id="75" name="TextBox 74"/>
          <p:cNvSpPr txBox="1"/>
          <p:nvPr/>
        </p:nvSpPr>
        <p:spPr>
          <a:xfrm>
            <a:off x="5148064" y="620688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타깃 버전을 설정합니다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661243"/>
            <a:ext cx="1783554" cy="211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84129" y="522490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897640" y="1613073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57570" y="787300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75365" y="1881046"/>
            <a:ext cx="1415440" cy="272285"/>
            <a:chOff x="3732624" y="1881046"/>
            <a:chExt cx="1415440" cy="272285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732624" y="2006975"/>
              <a:ext cx="1300923" cy="146356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900756" y="1881046"/>
              <a:ext cx="247308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20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650801"/>
            <a:ext cx="4171278" cy="16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Compile With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76056" y="692696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컴파일시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사용되는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라이브러리 버전을 설정합니다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Minimum Required SDK</a:t>
            </a:r>
            <a:r>
              <a: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사용하는 버전의</a:t>
            </a:r>
            <a:endParaRPr lang="en-US" altLang="ko-KR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라이브러리를 선택하는 것이 좋다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상위 버전의 라이브러리를 사용하면 하위 버전에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지원되지 않는 클래스 혹은 함수들을 사용할 수 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있기 때문이다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07504" y="2924944"/>
            <a:ext cx="8640960" cy="637039"/>
            <a:chOff x="107504" y="2924944"/>
            <a:chExt cx="8640960" cy="637039"/>
          </a:xfrm>
        </p:grpSpPr>
        <p:sp>
          <p:nvSpPr>
            <p:cNvPr id="58" name="TextBox 57"/>
            <p:cNvSpPr txBox="1"/>
            <p:nvPr/>
          </p:nvSpPr>
          <p:spPr>
            <a:xfrm>
              <a:off x="107504" y="2924944"/>
              <a:ext cx="5112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라이브러리 버전을 선택 시 주의해야 할 점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9512" y="3284984"/>
              <a:ext cx="8568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Deprecated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안드로이드가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상위 버전으로 올라가면서 보안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기능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성능 등의 문제로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비권장되는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들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364088" y="3717032"/>
            <a:ext cx="3528392" cy="2736304"/>
            <a:chOff x="5148064" y="193279"/>
            <a:chExt cx="3744416" cy="2736304"/>
          </a:xfrm>
        </p:grpSpPr>
        <p:sp>
          <p:nvSpPr>
            <p:cNvPr id="69" name="모서리가 둥근 직사각형 68"/>
            <p:cNvSpPr/>
            <p:nvPr/>
          </p:nvSpPr>
          <p:spPr bwMode="auto">
            <a:xfrm>
              <a:off x="5148064" y="193279"/>
              <a:ext cx="3744416" cy="273630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5225405" y="276320"/>
              <a:ext cx="3600400" cy="255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저자의 결론</a:t>
              </a:r>
              <a:endParaRPr kumimoji="1"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개발 시 라이브러리는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Minimum Required SDK 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버전을 사용한다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개발 중 주기적으로 최신 </a:t>
              </a:r>
              <a:r>
                <a:rPr lang="x-none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API </a:t>
              </a:r>
              <a:r>
                <a:rPr lang="ko-KR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 라이브러리로 변경해서 </a:t>
              </a:r>
              <a:r>
                <a:rPr lang="ko-KR" altLang="ko-KR" sz="1200" u="sng" kern="100" dirty="0" err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디플리케이티드</a:t>
              </a:r>
              <a:r>
                <a:rPr lang="x-none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</a:t>
              </a:r>
              <a:r>
                <a:rPr lang="ko-KR" altLang="ko-KR" sz="1200" u="sng" kern="100" dirty="0" err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를</a:t>
              </a:r>
              <a:r>
                <a:rPr lang="ko-KR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확인한다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kern="1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디플리케이티드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 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사용했다면 대체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로 변경한다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만일 대체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가 없다면 과감히 해당 기능을 포기하는 것이 맞다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모두 수정했다면 다시 원래의 라이브러리로 변경하자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79512" y="3573016"/>
            <a:ext cx="8568952" cy="1296144"/>
            <a:chOff x="179512" y="3573016"/>
            <a:chExt cx="8568952" cy="129614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4240510"/>
              <a:ext cx="47529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6"/>
            <p:cNvSpPr txBox="1"/>
            <p:nvPr/>
          </p:nvSpPr>
          <p:spPr>
            <a:xfrm>
              <a:off x="179512" y="3573016"/>
              <a:ext cx="8568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다음은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앱에서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특정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강제 종료하는 함수다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67544" y="3933056"/>
              <a:ext cx="2808312" cy="28803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7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라이브러리 사용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23528" y="4953397"/>
            <a:ext cx="4925566" cy="1272882"/>
            <a:chOff x="323528" y="4953397"/>
            <a:chExt cx="4925566" cy="1272882"/>
          </a:xfrm>
        </p:grpSpPr>
        <p:pic>
          <p:nvPicPr>
            <p:cNvPr id="12289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544" y="5270004"/>
              <a:ext cx="478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모서리가 둥근 직사각형 64"/>
            <p:cNvSpPr/>
            <p:nvPr/>
          </p:nvSpPr>
          <p:spPr>
            <a:xfrm>
              <a:off x="683568" y="5683002"/>
              <a:ext cx="1059507" cy="194270"/>
            </a:xfrm>
            <a:prstGeom prst="roundRect">
              <a:avLst>
                <a:gd name="adj" fmla="val 5423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67544" y="4953397"/>
              <a:ext cx="2808312" cy="28803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15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라이브러리 사용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3528" y="5949280"/>
              <a:ext cx="492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이 함수는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부터 보안 문제로 </a:t>
              </a:r>
              <a:r>
                <a:rPr lang="ko-KR" altLang="en-US" sz="1200" b="1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디프리케이티드되어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동작하지 않음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2458244" y="980728"/>
            <a:ext cx="1753716" cy="197296"/>
          </a:xfrm>
          <a:prstGeom prst="roundRect">
            <a:avLst>
              <a:gd name="adj" fmla="val 27144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144489"/>
            <a:ext cx="4248472" cy="219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Compile With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620688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라이브러리 버전 변경 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1052736"/>
            <a:ext cx="2119050" cy="25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36726" y="928465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288106" y="2202571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91880" y="2564904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067944" y="1196752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156176" y="1412776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나의 결론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Minimum SDK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버전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, With Compile 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836712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App A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Minimum SDK Version: KitKat 4.4(API19), KitKat 4.4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 안드로이드에 지원될 수 있음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With Compile, Target SDK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KikKat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4.4 (API19), KitKat 4.4W (API20) 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But not Lollipop 5.0 (API 21), Lollipop 5.1.1 (API 21), Marshmallow 6.0 (API 22) ~ </a:t>
            </a:r>
            <a:endParaRPr lang="en-US" altLang="ko-KR" sz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36912"/>
            <a:ext cx="2072828" cy="368502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5" name="그룹 24"/>
          <p:cNvGrpSpPr/>
          <p:nvPr/>
        </p:nvGrpSpPr>
        <p:grpSpPr>
          <a:xfrm>
            <a:off x="683568" y="2924944"/>
            <a:ext cx="5256584" cy="2736304"/>
            <a:chOff x="5148064" y="193279"/>
            <a:chExt cx="3744416" cy="273630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5148064" y="193279"/>
              <a:ext cx="3744416" cy="273630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5225405" y="337875"/>
              <a:ext cx="3600400" cy="243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나의 결론</a:t>
              </a:r>
              <a:endParaRPr kumimoji="1"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Minimum SDK 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버전을 낮을 수록 지원 가능한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coverage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가 증가함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Minimum SDK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버전을 낮을 수록 개발자는 더 많은 버전 또는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target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을 테스트해야한다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그만큼 큰 고통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  <a:endParaRPr lang="ko-KR" altLang="ko-KR" sz="14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지원 가능한 버전이라고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“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항상 문제 없이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”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실행되는 것은 아니다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테스트를 많이 안하면 원성을 듣기가 쉽다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</a:p>
            <a:p>
              <a:pPr marL="342900" lvl="0" indent="-342900" algn="just">
                <a:buFont typeface="+mj-ea"/>
                <a:buAutoNum type="circleNumDbPlain"/>
              </a:pPr>
              <a:endParaRPr lang="ko-KR" altLang="ko-KR" sz="14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4572000" y="4653136"/>
            <a:ext cx="1872208" cy="504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42303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19200" y="9807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프로젝트 구성 요소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7584" y="154750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AndroidManifest.xml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9200" y="21235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소스 구경하기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7584" y="27089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화면 리소스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3568" y="2718212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3568" y="2132856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3568" y="1556792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83568" y="980728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328498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화면 리소스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XML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3294276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38610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왜 화면 구성을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XML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형식을 사용할까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870340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44371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앱을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개발할 때 화면을 구성하는 과정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3568" y="444640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2" y="691959"/>
            <a:ext cx="30861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프로젝트 구성 요소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92710" y="457389"/>
            <a:ext cx="3487202" cy="144016"/>
            <a:chOff x="292710" y="457389"/>
            <a:chExt cx="3487202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33843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7810" y="726604"/>
            <a:ext cx="8122662" cy="526669"/>
            <a:chOff x="697810" y="726604"/>
            <a:chExt cx="8122662" cy="526669"/>
          </a:xfrm>
        </p:grpSpPr>
        <p:grpSp>
          <p:nvGrpSpPr>
            <p:cNvPr id="26" name="그룹 25"/>
            <p:cNvGrpSpPr/>
            <p:nvPr/>
          </p:nvGrpSpPr>
          <p:grpSpPr>
            <a:xfrm>
              <a:off x="697810" y="994323"/>
              <a:ext cx="1516368" cy="258950"/>
              <a:chOff x="697810" y="994323"/>
              <a:chExt cx="1516368" cy="25895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697810" y="1086546"/>
                <a:ext cx="1421110" cy="166727"/>
              </a:xfrm>
              <a:prstGeom prst="roundRect">
                <a:avLst>
                  <a:gd name="adj" fmla="val 27144"/>
                </a:avLst>
              </a:prstGeom>
              <a:solidFill>
                <a:srgbClr val="FF0000">
                  <a:alpha val="33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1998154" y="994323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3131840" y="76470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7864" y="726604"/>
              <a:ext cx="54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앱 전반의 걸친 설정을 담고 있는 명세서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이 명세서를 통해 안드로이드 시스템은 개발자가 구현한 내용을 동작시켜준다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23196" y="1271162"/>
            <a:ext cx="8486819" cy="306576"/>
            <a:chOff x="473835" y="1145990"/>
            <a:chExt cx="8486819" cy="30657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42153" y="1170292"/>
              <a:ext cx="605272" cy="165963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73835" y="114599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272022" y="121366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8046" y="1175567"/>
              <a:ext cx="547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앱에서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사용되는 개발자가 작성한 자바 소스를 담고 있다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31147" y="1916832"/>
            <a:ext cx="8489325" cy="461665"/>
            <a:chOff x="331147" y="1916832"/>
            <a:chExt cx="8489325" cy="46166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91514" y="2087974"/>
              <a:ext cx="605272" cy="165963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1147" y="2064121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131840" y="195493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7864" y="1916832"/>
              <a:ext cx="54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앱에서 사용하는 리소스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(resource)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를 담고 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리소스는 각종 이미지와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xml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파일 등이 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 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AndroidManifest.xml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2911138" cy="144016"/>
            <a:chOff x="292710" y="457389"/>
            <a:chExt cx="2911138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280831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9" y="764704"/>
            <a:ext cx="3559209" cy="265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1196752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AndroidManifest.xml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시스템에 애플리케이션에 대한 필수적인 정보를 제공해주는 역할을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애플리케이션 컴포넌트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컨텐트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기술하고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각각의 컴포넌트를 구현하는 클래스와 기능을 기술하여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시스템이 알게끔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또한 어플리케이션이 갖게 되는 권한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등을 설정한다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8607" y="1541887"/>
            <a:ext cx="1864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앱 아이콘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미설정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시 기본 설정 사용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607" y="1675814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앱 이름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3"/>
            <a:ext cx="4334794" cy="32730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55976" y="393305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55976" y="4437112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2699792" y="4077072"/>
            <a:ext cx="165618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099" y="4590825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versionName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 버전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 마켓에 올린 후 업그레이드할 때는 이 버전을 올리면 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사용자에게 보여지는 버전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문자값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versionCode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개발자가 보는 앱 버전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정수값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versionCode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1,     2,    3,    4,    5,   ….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versionName:1.0,   1.1,  1.5,  2.0, 2.5, …. </a:t>
            </a:r>
          </a:p>
          <a:p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6" y="3227040"/>
            <a:ext cx="5410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36" y="457389"/>
            <a:ext cx="2911404" cy="247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2823"/>
            <a:ext cx="4401481" cy="146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소스 구경하기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2695114" cy="144016"/>
            <a:chOff x="292710" y="457389"/>
            <a:chExt cx="2695114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259228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611560" y="885081"/>
            <a:ext cx="3209106" cy="171028"/>
          </a:xfrm>
          <a:prstGeom prst="roundRect">
            <a:avLst>
              <a:gd name="adj" fmla="val 27144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7907" y="4437112"/>
            <a:ext cx="3888432" cy="1152128"/>
          </a:xfrm>
          <a:prstGeom prst="roundRect">
            <a:avLst>
              <a:gd name="adj" fmla="val 6476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683971" y="4077071"/>
            <a:ext cx="6272405" cy="1872209"/>
            <a:chOff x="1295128" y="3553965"/>
            <a:chExt cx="6272405" cy="1872209"/>
          </a:xfrm>
        </p:grpSpPr>
        <p:sp>
          <p:nvSpPr>
            <p:cNvPr id="62" name="모서리가 둥근 직사각형 61"/>
            <p:cNvSpPr/>
            <p:nvPr/>
          </p:nvSpPr>
          <p:spPr bwMode="auto">
            <a:xfrm>
              <a:off x="1295128" y="4624561"/>
              <a:ext cx="2664296" cy="16306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44208" y="3553965"/>
              <a:ext cx="1123325" cy="187220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cxnSp>
          <p:nvCxnSpPr>
            <p:cNvPr id="67" name="구부러진 연결선 17"/>
            <p:cNvCxnSpPr>
              <a:stCxn id="62" idx="2"/>
              <a:endCxn id="66" idx="1"/>
            </p:cNvCxnSpPr>
            <p:nvPr/>
          </p:nvCxnSpPr>
          <p:spPr>
            <a:xfrm rot="5400000" flipH="1" flipV="1">
              <a:off x="4386963" y="2730383"/>
              <a:ext cx="297557" cy="3816932"/>
            </a:xfrm>
            <a:prstGeom prst="curvedConnector4">
              <a:avLst>
                <a:gd name="adj1" fmla="val -76826"/>
                <a:gd name="adj2" fmla="val 67451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25" name="그룹 24"/>
          <p:cNvGrpSpPr/>
          <p:nvPr/>
        </p:nvGrpSpPr>
        <p:grpSpPr>
          <a:xfrm>
            <a:off x="3820666" y="970595"/>
            <a:ext cx="2857811" cy="621607"/>
            <a:chOff x="3820666" y="970595"/>
            <a:chExt cx="2857811" cy="62160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428817" y="1394906"/>
              <a:ext cx="1249660" cy="197296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3" name="Shape 32"/>
            <p:cNvCxnSpPr>
              <a:stCxn id="31" idx="3"/>
              <a:endCxn id="32" idx="1"/>
            </p:cNvCxnSpPr>
            <p:nvPr/>
          </p:nvCxnSpPr>
          <p:spPr>
            <a:xfrm>
              <a:off x="3820666" y="970595"/>
              <a:ext cx="1608151" cy="522959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5" name="TextBox 4"/>
          <p:cNvSpPr txBox="1"/>
          <p:nvPr/>
        </p:nvSpPr>
        <p:spPr>
          <a:xfrm>
            <a:off x="2524268" y="53107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리소스명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40" y="2264459"/>
            <a:ext cx="2833620" cy="29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화면 리소스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1542986" cy="144016"/>
            <a:chOff x="292710" y="457389"/>
            <a:chExt cx="1542986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144016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4" y="1742211"/>
            <a:ext cx="4079712" cy="24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167336" y="764704"/>
            <a:ext cx="28803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리소스명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 . layout .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activity_main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72433" y="1187227"/>
            <a:ext cx="1635893" cy="732908"/>
            <a:chOff x="1872433" y="1187227"/>
            <a:chExt cx="1635893" cy="73290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872433" y="1742211"/>
              <a:ext cx="168256" cy="177924"/>
            </a:xfrm>
            <a:prstGeom prst="roundRect">
              <a:avLst>
                <a:gd name="adj" fmla="val 29674"/>
              </a:avLst>
            </a:prstGeom>
            <a:solidFill>
              <a:srgbClr val="00B0F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311352" y="1187227"/>
              <a:ext cx="196974" cy="288032"/>
            </a:xfrm>
            <a:prstGeom prst="roundRect">
              <a:avLst>
                <a:gd name="adj" fmla="val 29674"/>
              </a:avLst>
            </a:prstGeom>
            <a:solidFill>
              <a:srgbClr val="00B0F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5" name="Shape 34"/>
            <p:cNvCxnSpPr>
              <a:stCxn id="29" idx="0"/>
              <a:endCxn id="30" idx="2"/>
            </p:cNvCxnSpPr>
            <p:nvPr/>
          </p:nvCxnSpPr>
          <p:spPr>
            <a:xfrm rot="5400000" flipH="1" flipV="1">
              <a:off x="2549724" y="882096"/>
              <a:ext cx="266952" cy="1453278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>
            <a:off x="2436408" y="1187227"/>
            <a:ext cx="1936014" cy="2280543"/>
            <a:chOff x="2436408" y="1187227"/>
            <a:chExt cx="1936014" cy="22805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652342" y="1187227"/>
              <a:ext cx="720080" cy="288032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436408" y="3285654"/>
              <a:ext cx="504056" cy="182116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6" name="Shape 35"/>
            <p:cNvCxnSpPr>
              <a:stCxn id="33" idx="0"/>
              <a:endCxn id="31" idx="2"/>
            </p:cNvCxnSpPr>
            <p:nvPr/>
          </p:nvCxnSpPr>
          <p:spPr>
            <a:xfrm rot="5400000" flipH="1" flipV="1">
              <a:off x="2445212" y="1718484"/>
              <a:ext cx="1810395" cy="1323946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B05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407296" y="1187227"/>
            <a:ext cx="3496344" cy="2487042"/>
            <a:chOff x="2407296" y="1187227"/>
            <a:chExt cx="3496344" cy="248704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516438" y="1187227"/>
              <a:ext cx="1387202" cy="288032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407296" y="3467770"/>
              <a:ext cx="1733525" cy="206499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7" name="Shape 36"/>
            <p:cNvCxnSpPr>
              <a:stCxn id="34" idx="0"/>
              <a:endCxn id="32" idx="2"/>
            </p:cNvCxnSpPr>
            <p:nvPr/>
          </p:nvCxnSpPr>
          <p:spPr>
            <a:xfrm rot="5400000" flipH="1" flipV="1">
              <a:off x="3245794" y="1503525"/>
              <a:ext cx="1992511" cy="193598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C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76" name="그룹 75"/>
          <p:cNvGrpSpPr/>
          <p:nvPr/>
        </p:nvGrpSpPr>
        <p:grpSpPr>
          <a:xfrm>
            <a:off x="2040689" y="1831173"/>
            <a:ext cx="4888980" cy="2231260"/>
            <a:chOff x="2189468" y="1831173"/>
            <a:chExt cx="4888980" cy="223126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483334" y="3858613"/>
              <a:ext cx="595114" cy="203820"/>
            </a:xfrm>
            <a:prstGeom prst="roundRect">
              <a:avLst>
                <a:gd name="adj" fmla="val 29674"/>
              </a:avLst>
            </a:prstGeom>
            <a:solidFill>
              <a:srgbClr val="00B0F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69" name="Shape 68"/>
            <p:cNvCxnSpPr>
              <a:stCxn id="66" idx="0"/>
              <a:endCxn id="29" idx="3"/>
            </p:cNvCxnSpPr>
            <p:nvPr/>
          </p:nvCxnSpPr>
          <p:spPr>
            <a:xfrm rot="16200000" flipV="1">
              <a:off x="3471460" y="549181"/>
              <a:ext cx="2027440" cy="4591423"/>
            </a:xfrm>
            <a:prstGeom prst="curvedConnector2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77" name="그룹 76"/>
          <p:cNvGrpSpPr/>
          <p:nvPr/>
        </p:nvGrpSpPr>
        <p:grpSpPr>
          <a:xfrm>
            <a:off x="2940464" y="3376712"/>
            <a:ext cx="4216184" cy="953560"/>
            <a:chOff x="2940464" y="3376712"/>
            <a:chExt cx="4216184" cy="953560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6436568" y="4143964"/>
              <a:ext cx="720080" cy="186308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70" name="Shape 48"/>
            <p:cNvCxnSpPr>
              <a:stCxn id="67" idx="0"/>
              <a:endCxn id="33" idx="3"/>
            </p:cNvCxnSpPr>
            <p:nvPr/>
          </p:nvCxnSpPr>
          <p:spPr>
            <a:xfrm rot="16200000" flipV="1">
              <a:off x="4484910" y="1832266"/>
              <a:ext cx="767252" cy="3856144"/>
            </a:xfrm>
            <a:prstGeom prst="curvedConnector2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78" name="그룹 77"/>
          <p:cNvGrpSpPr/>
          <p:nvPr/>
        </p:nvGrpSpPr>
        <p:grpSpPr>
          <a:xfrm>
            <a:off x="3274060" y="3674270"/>
            <a:ext cx="4737504" cy="896348"/>
            <a:chOff x="3274060" y="3674270"/>
            <a:chExt cx="4737504" cy="89634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796606" y="4337826"/>
              <a:ext cx="1214958" cy="232792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71" name="Shape 70"/>
            <p:cNvCxnSpPr>
              <a:stCxn id="68" idx="1"/>
              <a:endCxn id="34" idx="2"/>
            </p:cNvCxnSpPr>
            <p:nvPr/>
          </p:nvCxnSpPr>
          <p:spPr>
            <a:xfrm rot="10800000">
              <a:off x="3274060" y="3674270"/>
              <a:ext cx="3522547" cy="779953"/>
            </a:xfrm>
            <a:prstGeom prst="curvedConnector2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sp>
        <p:nvSpPr>
          <p:cNvPr id="9236" name="TextBox 9235"/>
          <p:cNvSpPr txBox="1"/>
          <p:nvPr/>
        </p:nvSpPr>
        <p:spPr>
          <a:xfrm>
            <a:off x="1045614" y="4477863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각각의 리소스들은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R.java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안에 </a:t>
            </a:r>
            <a:b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리소스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자동적으로 변환하여 관리한다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9200" y="9807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프로젝트 기본 정보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54750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Application Name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5224" y="21235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0" dirty="0">
                <a:solidFill>
                  <a:schemeClr val="bg1"/>
                </a:solidFill>
                <a:latin typeface="+mn-ea"/>
                <a:ea typeface="+mn-ea"/>
              </a:rPr>
              <a:t>Project Name 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7089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Package Name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592" y="271821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2132856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155679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980728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38610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Minimum Required SDK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3870340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443711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Target SDK 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9592" y="444640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43608" y="50131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Compile With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99592" y="502246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43608" y="55892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0" dirty="0">
                <a:solidFill>
                  <a:schemeClr val="bg1"/>
                </a:solidFill>
                <a:latin typeface="+mn-ea"/>
                <a:ea typeface="+mn-ea"/>
              </a:rPr>
              <a:t>Theme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559853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43608" y="328498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HY견명조"/>
              </a:rPr>
              <a:t>프로젝트 기본 정보의 세 가지 이름 정리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99592" y="3294276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5"/>
            <a:ext cx="5976664" cy="502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화면 리소스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XML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2191058" cy="144016"/>
            <a:chOff x="292710" y="457389"/>
            <a:chExt cx="2191058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208823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모서리가 둥근 직사각형 97"/>
          <p:cNvSpPr/>
          <p:nvPr/>
        </p:nvSpPr>
        <p:spPr>
          <a:xfrm>
            <a:off x="1043608" y="5518978"/>
            <a:ext cx="396044" cy="196974"/>
          </a:xfrm>
          <a:prstGeom prst="roundRect">
            <a:avLst>
              <a:gd name="adj" fmla="val 18318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3" name="구부러진 연결선 17"/>
          <p:cNvCxnSpPr>
            <a:stCxn id="98" idx="2"/>
            <a:endCxn id="10243" idx="1"/>
          </p:cNvCxnSpPr>
          <p:nvPr/>
        </p:nvCxnSpPr>
        <p:spPr>
          <a:xfrm rot="5400000" flipH="1" flipV="1">
            <a:off x="2452031" y="3788964"/>
            <a:ext cx="716586" cy="3137389"/>
          </a:xfrm>
          <a:prstGeom prst="curvedConnector4">
            <a:avLst>
              <a:gd name="adj1" fmla="val -31901"/>
              <a:gd name="adj2" fmla="val 5315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19" y="3573016"/>
            <a:ext cx="4430075" cy="28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388615" y="908720"/>
            <a:ext cx="2671217" cy="3384376"/>
            <a:chOff x="388615" y="908720"/>
            <a:chExt cx="2671217" cy="3384376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388615" y="908720"/>
              <a:ext cx="2671217" cy="338437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16" y="980728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메모장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539552" y="1484784"/>
              <a:ext cx="2376264" cy="1584176"/>
            </a:xfrm>
            <a:prstGeom prst="roundRect">
              <a:avLst>
                <a:gd name="adj" fmla="val 5556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3460" y="1581175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오늘은 정말 즐거운 하루다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555776" y="1825774"/>
              <a:ext cx="14401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0" name="모서리가 둥근 직사각형 59"/>
            <p:cNvSpPr/>
            <p:nvPr/>
          </p:nvSpPr>
          <p:spPr bwMode="auto">
            <a:xfrm>
              <a:off x="604639" y="3645023"/>
              <a:ext cx="1008112" cy="28803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저장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1828775" y="3645023"/>
              <a:ext cx="1008112" cy="28803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종료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왜 화면 구성을 </a:t>
            </a:r>
            <a:r>
              <a:rPr lang="en-US" altLang="ko-KR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XML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형식을 사용할까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?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4351298" cy="144016"/>
            <a:chOff x="292710" y="457389"/>
            <a:chExt cx="4351298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424847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131840" y="908720"/>
            <a:ext cx="3751337" cy="3384376"/>
            <a:chOff x="3131840" y="908720"/>
            <a:chExt cx="3751337" cy="3384376"/>
          </a:xfrm>
        </p:grpSpPr>
        <p:grpSp>
          <p:nvGrpSpPr>
            <p:cNvPr id="88" name="그룹 87"/>
            <p:cNvGrpSpPr/>
            <p:nvPr/>
          </p:nvGrpSpPr>
          <p:grpSpPr>
            <a:xfrm>
              <a:off x="4211960" y="908720"/>
              <a:ext cx="2671217" cy="3384376"/>
              <a:chOff x="4211960" y="908720"/>
              <a:chExt cx="2671217" cy="3384376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4211960" y="908720"/>
                <a:ext cx="2671217" cy="338437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 bwMode="auto">
              <a:xfrm>
                <a:off x="5564238" y="942628"/>
                <a:ext cx="1296144" cy="216024"/>
              </a:xfrm>
              <a:prstGeom prst="roundRect">
                <a:avLst/>
              </a:prstGeom>
              <a:solidFill>
                <a:sysClr val="windowText" lastClr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XML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형태로 표현</a:t>
                </a:r>
              </a:p>
            </p:txBody>
          </p:sp>
        </p:grpSp>
        <p:sp>
          <p:nvSpPr>
            <p:cNvPr id="101" name="오른쪽 화살표 100"/>
            <p:cNvSpPr/>
            <p:nvPr/>
          </p:nvSpPr>
          <p:spPr bwMode="auto">
            <a:xfrm>
              <a:off x="3131840" y="2348880"/>
              <a:ext cx="1008112" cy="360040"/>
            </a:xfrm>
            <a:prstGeom prst="rightArrow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256981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1&gt;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036687" y="961678"/>
            <a:ext cx="1094978" cy="335657"/>
            <a:chOff x="1036687" y="961678"/>
            <a:chExt cx="1094978" cy="335657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1267569" y="1009303"/>
              <a:ext cx="864096" cy="288032"/>
            </a:xfrm>
            <a:prstGeom prst="roundRect">
              <a:avLst/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 bwMode="auto">
            <a:xfrm>
              <a:off x="1036687" y="961678"/>
              <a:ext cx="326132" cy="235074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글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0148" y="1340768"/>
            <a:ext cx="2548855" cy="1814290"/>
            <a:chOff x="470148" y="1340768"/>
            <a:chExt cx="2548855" cy="1814290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470148" y="1407444"/>
              <a:ext cx="2520280" cy="1747614"/>
            </a:xfrm>
            <a:prstGeom prst="roundRect">
              <a:avLst>
                <a:gd name="adj" fmla="val 5844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 bwMode="auto">
            <a:xfrm>
              <a:off x="2332831" y="1340768"/>
              <a:ext cx="686172" cy="23507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편집 글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0623" y="3212976"/>
            <a:ext cx="2520280" cy="1008112"/>
            <a:chOff x="460623" y="3212976"/>
            <a:chExt cx="2520280" cy="1008112"/>
          </a:xfrm>
        </p:grpSpPr>
        <p:sp>
          <p:nvSpPr>
            <p:cNvPr id="46" name="모서리가 둥근 직사각형 45"/>
            <p:cNvSpPr/>
            <p:nvPr/>
          </p:nvSpPr>
          <p:spPr bwMode="auto">
            <a:xfrm>
              <a:off x="460623" y="3356992"/>
              <a:ext cx="2520280" cy="864096"/>
            </a:xfrm>
            <a:prstGeom prst="roundRect">
              <a:avLst>
                <a:gd name="adj" fmla="val 15765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 bwMode="auto">
            <a:xfrm>
              <a:off x="2260823" y="3212976"/>
              <a:ext cx="614164" cy="235074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묶음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32631" y="3573015"/>
            <a:ext cx="1152128" cy="518915"/>
            <a:chOff x="532631" y="3573015"/>
            <a:chExt cx="1152128" cy="518915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532631" y="3573015"/>
              <a:ext cx="1152128" cy="432048"/>
            </a:xfrm>
            <a:prstGeom prst="roundRect">
              <a:avLst>
                <a:gd name="adj" fmla="val 15765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 bwMode="auto">
            <a:xfrm>
              <a:off x="1131937" y="3856856"/>
              <a:ext cx="542156" cy="23507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버튼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756767" y="3573015"/>
            <a:ext cx="1152128" cy="518915"/>
            <a:chOff x="1756767" y="3573015"/>
            <a:chExt cx="1152128" cy="518915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1756767" y="3573015"/>
              <a:ext cx="1152128" cy="432048"/>
            </a:xfrm>
            <a:prstGeom prst="roundRect">
              <a:avLst>
                <a:gd name="adj" fmla="val 15765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 bwMode="auto">
            <a:xfrm>
              <a:off x="2356073" y="3856856"/>
              <a:ext cx="542156" cy="23507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버튼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 bwMode="auto">
          <a:xfrm>
            <a:off x="2404839" y="764704"/>
            <a:ext cx="576064" cy="235074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묶음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 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종료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글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메모장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 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편집 글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오늘은 정말 </a:t>
            </a: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즐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…”/&gt;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&lt;/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 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7132" y="484506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 또는 위젯은 각각의 속성을 가진다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 간에는 상하 관계를 가질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27984" y="4850655"/>
            <a:ext cx="4095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각각의 요소는 속성을 가진다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요소는 간에는 상하 관계를 가질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결국 레이아웃을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형태로 쉽게 표현 가능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07403" y="5628446"/>
            <a:ext cx="625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자바 소스에 하드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코딩되지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않고 리소스 형태로 분리할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결국 레이아웃 구조를 변경할 때 자바 소스 코드 수정을 최소화할 수 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86" grpId="0" animBg="1"/>
      <p:bldP spid="90" grpId="0"/>
      <p:bldP spid="92" grpId="0"/>
      <p:bldP spid="94" grpId="0"/>
      <p:bldP spid="96" grpId="0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179512" y="836712"/>
            <a:ext cx="2339752" cy="3672408"/>
            <a:chOff x="179512" y="836712"/>
            <a:chExt cx="2339752" cy="3672408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79512" y="836712"/>
              <a:ext cx="2339752" cy="3672408"/>
              <a:chOff x="107504" y="620688"/>
              <a:chExt cx="2339752" cy="3672408"/>
            </a:xfrm>
          </p:grpSpPr>
          <p:sp>
            <p:nvSpPr>
              <p:cNvPr id="113" name="모서리가 둥근 직사각형 112"/>
              <p:cNvSpPr/>
              <p:nvPr/>
            </p:nvSpPr>
            <p:spPr bwMode="auto">
              <a:xfrm>
                <a:off x="592510" y="620688"/>
                <a:ext cx="1368152" cy="648072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레이아웃 </a:t>
                </a:r>
                <a:r>
                  <a: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XML </a:t>
                </a: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작성</a:t>
                </a: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 bwMode="auto">
              <a:xfrm>
                <a:off x="107504" y="908720"/>
                <a:ext cx="2339752" cy="3384376"/>
              </a:xfrm>
              <a:prstGeom prst="roundRect">
                <a:avLst>
                  <a:gd name="adj" fmla="val 7408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117" name="직선 연결선 116"/>
            <p:cNvCxnSpPr/>
            <p:nvPr/>
          </p:nvCxnSpPr>
          <p:spPr>
            <a:xfrm>
              <a:off x="294953" y="2492896"/>
              <a:ext cx="2160240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</p:grpSp>
      <p:grpSp>
        <p:nvGrpSpPr>
          <p:cNvPr id="64" name="그룹 63"/>
          <p:cNvGrpSpPr/>
          <p:nvPr/>
        </p:nvGrpSpPr>
        <p:grpSpPr>
          <a:xfrm>
            <a:off x="2483768" y="836712"/>
            <a:ext cx="3240360" cy="3672409"/>
            <a:chOff x="2483768" y="836712"/>
            <a:chExt cx="3240360" cy="3672409"/>
          </a:xfrm>
        </p:grpSpPr>
        <p:grpSp>
          <p:nvGrpSpPr>
            <p:cNvPr id="119" name="그룹 118"/>
            <p:cNvGrpSpPr/>
            <p:nvPr/>
          </p:nvGrpSpPr>
          <p:grpSpPr>
            <a:xfrm>
              <a:off x="2627784" y="836712"/>
              <a:ext cx="3096344" cy="3672409"/>
              <a:chOff x="107504" y="620688"/>
              <a:chExt cx="3096344" cy="3672407"/>
            </a:xfrm>
          </p:grpSpPr>
          <p:sp>
            <p:nvSpPr>
              <p:cNvPr id="120" name="모서리가 둥근 직사각형 119"/>
              <p:cNvSpPr/>
              <p:nvPr/>
            </p:nvSpPr>
            <p:spPr bwMode="auto">
              <a:xfrm>
                <a:off x="683568" y="620688"/>
                <a:ext cx="1944216" cy="648072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자동으로 리소스 </a:t>
                </a:r>
                <a:r>
                  <a: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ID </a:t>
                </a: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생성</a:t>
                </a: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 bwMode="auto">
              <a:xfrm>
                <a:off x="107504" y="908721"/>
                <a:ext cx="3096344" cy="3384374"/>
              </a:xfrm>
              <a:prstGeom prst="roundRect">
                <a:avLst>
                  <a:gd name="adj" fmla="val 7408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122" name="직선 연결선 121"/>
            <p:cNvCxnSpPr/>
            <p:nvPr/>
          </p:nvCxnSpPr>
          <p:spPr>
            <a:xfrm>
              <a:off x="2743225" y="2060848"/>
              <a:ext cx="2908895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  <p:sp>
          <p:nvSpPr>
            <p:cNvPr id="63" name="오른쪽 화살표 62"/>
            <p:cNvSpPr/>
            <p:nvPr/>
          </p:nvSpPr>
          <p:spPr bwMode="auto">
            <a:xfrm>
              <a:off x="2483768" y="2348880"/>
              <a:ext cx="216024" cy="288032"/>
            </a:xfrm>
            <a:prstGeom prst="rightArrow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5536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앱을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개발할 때 화면을 구성하는 과정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59024" y="2615283"/>
            <a:ext cx="2016224" cy="1821829"/>
            <a:chOff x="503040" y="1268759"/>
            <a:chExt cx="2016224" cy="1821829"/>
          </a:xfrm>
        </p:grpSpPr>
        <p:pic>
          <p:nvPicPr>
            <p:cNvPr id="1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3040" y="1268759"/>
              <a:ext cx="1440160" cy="182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1152" y="1484784"/>
              <a:ext cx="1008112" cy="1270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모서리가 둥근 직사각형 134"/>
            <p:cNvSpPr/>
            <p:nvPr/>
          </p:nvSpPr>
          <p:spPr>
            <a:xfrm>
              <a:off x="520502" y="1278285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5113568" y="148478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54"/>
          <p:cNvGrpSpPr/>
          <p:nvPr/>
        </p:nvGrpSpPr>
        <p:grpSpPr>
          <a:xfrm>
            <a:off x="292710" y="457389"/>
            <a:ext cx="5287402" cy="144016"/>
            <a:chOff x="292710" y="457389"/>
            <a:chExt cx="5287402" cy="144016"/>
          </a:xfrm>
        </p:grpSpPr>
        <p:cxnSp>
          <p:nvCxnSpPr>
            <p:cNvPr id="149" name="직선 화살표 연결선 148"/>
            <p:cNvCxnSpPr/>
            <p:nvPr/>
          </p:nvCxnSpPr>
          <p:spPr>
            <a:xfrm>
              <a:off x="395536" y="531262"/>
              <a:ext cx="51845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652120" y="836712"/>
            <a:ext cx="3312368" cy="2016224"/>
            <a:chOff x="5652120" y="836712"/>
            <a:chExt cx="3312368" cy="2016224"/>
          </a:xfrm>
        </p:grpSpPr>
        <p:grpSp>
          <p:nvGrpSpPr>
            <p:cNvPr id="51" name="그룹 50"/>
            <p:cNvGrpSpPr/>
            <p:nvPr/>
          </p:nvGrpSpPr>
          <p:grpSpPr>
            <a:xfrm>
              <a:off x="5652120" y="836712"/>
              <a:ext cx="3312368" cy="2016224"/>
              <a:chOff x="5652120" y="836712"/>
              <a:chExt cx="3312368" cy="2016224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5868144" y="836712"/>
                <a:ext cx="3096344" cy="2016224"/>
                <a:chOff x="107504" y="620688"/>
                <a:chExt cx="3096344" cy="2016223"/>
              </a:xfrm>
            </p:grpSpPr>
            <p:sp>
              <p:nvSpPr>
                <p:cNvPr id="128" name="모서리가 둥근 직사각형 127"/>
                <p:cNvSpPr/>
                <p:nvPr/>
              </p:nvSpPr>
              <p:spPr bwMode="auto">
                <a:xfrm>
                  <a:off x="683568" y="620688"/>
                  <a:ext cx="1944216" cy="648072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Times New Roman" pitchFamily="18" charset="0"/>
                    </a:rPr>
                    <a:t>액티비티에서</a:t>
                  </a:r>
                  <a:r>
                    <a:rPr kumimoji="1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Times New Roman" pitchFamily="18" charset="0"/>
                    </a:rPr>
                    <a:t> 레이아웃 사용</a:t>
                  </a:r>
                  <a:endPara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 bwMode="auto">
                <a:xfrm>
                  <a:off x="107504" y="908720"/>
                  <a:ext cx="3096344" cy="1728191"/>
                </a:xfrm>
                <a:prstGeom prst="roundRect">
                  <a:avLst>
                    <a:gd name="adj" fmla="val 7408"/>
                  </a:avLst>
                </a:prstGeom>
                <a:solidFill>
                  <a:sysClr val="window" lastClr="FFFFFF"/>
                </a:solidFill>
                <a:ln w="9525">
                  <a:solidFill>
                    <a:sysClr val="window" lastClr="FFFFFF">
                      <a:lumMod val="65000"/>
                    </a:sysClr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오른쪽 화살표 48"/>
              <p:cNvSpPr/>
              <p:nvPr/>
            </p:nvSpPr>
            <p:spPr bwMode="auto">
              <a:xfrm>
                <a:off x="5652120" y="2348880"/>
                <a:ext cx="216024" cy="288032"/>
              </a:xfrm>
              <a:prstGeom prst="rightArrow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53" name="직선 연결선 52"/>
            <p:cNvCxnSpPr/>
            <p:nvPr/>
          </p:nvCxnSpPr>
          <p:spPr>
            <a:xfrm>
              <a:off x="5983585" y="1844824"/>
              <a:ext cx="2908895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</p:grpSp>
      <p:grpSp>
        <p:nvGrpSpPr>
          <p:cNvPr id="59" name="그룹 58"/>
          <p:cNvGrpSpPr/>
          <p:nvPr/>
        </p:nvGrpSpPr>
        <p:grpSpPr>
          <a:xfrm>
            <a:off x="5959202" y="1950740"/>
            <a:ext cx="2952328" cy="818467"/>
            <a:chOff x="5940152" y="1268760"/>
            <a:chExt cx="2952328" cy="818467"/>
          </a:xfrm>
        </p:grpSpPr>
        <p:pic>
          <p:nvPicPr>
            <p:cNvPr id="52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0152" y="1268760"/>
              <a:ext cx="2952328" cy="81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모서리가 둥근 직사각형 56"/>
            <p:cNvSpPr/>
            <p:nvPr/>
          </p:nvSpPr>
          <p:spPr>
            <a:xfrm>
              <a:off x="7092280" y="1744241"/>
              <a:ext cx="1296144" cy="172591"/>
            </a:xfrm>
            <a:prstGeom prst="roundRect">
              <a:avLst>
                <a:gd name="adj" fmla="val 35922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44991" y="171033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770340" y="2996952"/>
            <a:ext cx="1186036" cy="2232248"/>
            <a:chOff x="6770340" y="2996952"/>
            <a:chExt cx="1186036" cy="2232248"/>
          </a:xfrm>
        </p:grpSpPr>
        <p:grpSp>
          <p:nvGrpSpPr>
            <p:cNvPr id="61" name="그룹 60"/>
            <p:cNvGrpSpPr/>
            <p:nvPr/>
          </p:nvGrpSpPr>
          <p:grpSpPr>
            <a:xfrm>
              <a:off x="6770340" y="2996952"/>
              <a:ext cx="1080120" cy="2232248"/>
              <a:chOff x="6770340" y="2996952"/>
              <a:chExt cx="1080120" cy="2232248"/>
            </a:xfrm>
          </p:grpSpPr>
          <p:sp>
            <p:nvSpPr>
              <p:cNvPr id="147" name="오른쪽 화살표 146"/>
              <p:cNvSpPr/>
              <p:nvPr/>
            </p:nvSpPr>
            <p:spPr bwMode="auto">
              <a:xfrm rot="5400000">
                <a:off x="7128284" y="3032956"/>
                <a:ext cx="360040" cy="288032"/>
              </a:xfrm>
              <a:prstGeom prst="rightArrow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770340" y="3429000"/>
                <a:ext cx="1080120" cy="1800200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66" name="모서리가 둥근 직사각형 65"/>
            <p:cNvSpPr/>
            <p:nvPr/>
          </p:nvSpPr>
          <p:spPr>
            <a:xfrm>
              <a:off x="7740352" y="335699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3528" y="566124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개발하면서 가장 먼저 하는 것은 바로 화면 구성이다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우리가 가장 먼저 배워야 하는 것도 화면구성이 된다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1" y="1225369"/>
            <a:ext cx="1764704" cy="117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모서리가 둥근 직사각형 133"/>
          <p:cNvSpPr/>
          <p:nvPr/>
        </p:nvSpPr>
        <p:spPr>
          <a:xfrm>
            <a:off x="1988041" y="1655279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28" y="2359973"/>
            <a:ext cx="3026591" cy="181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840215" y="3645024"/>
            <a:ext cx="1128275" cy="182116"/>
          </a:xfrm>
          <a:prstGeom prst="roundRect">
            <a:avLst>
              <a:gd name="adj" fmla="val 35922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37026" y="1481041"/>
            <a:ext cx="2077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R.Java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리소스 자동 생성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16" y="1199034"/>
            <a:ext cx="2085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8117611" y="1569381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aseline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앱</a:t>
            </a:r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컴파일 과정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374441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251520" y="692696"/>
            <a:ext cx="7416824" cy="1911168"/>
            <a:chOff x="251520" y="692696"/>
            <a:chExt cx="7416824" cy="1911168"/>
          </a:xfrm>
        </p:grpSpPr>
        <p:sp>
          <p:nvSpPr>
            <p:cNvPr id="120" name="직사각형 119"/>
            <p:cNvSpPr/>
            <p:nvPr/>
          </p:nvSpPr>
          <p:spPr>
            <a:xfrm>
              <a:off x="251520" y="692698"/>
              <a:ext cx="7416824" cy="191116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61460" y="692696"/>
              <a:ext cx="1206884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개발자 가공 데이터</a:t>
              </a: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>
            <a:off x="7782608" y="1053170"/>
            <a:ext cx="326410" cy="16320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782608" y="716067"/>
            <a:ext cx="326410" cy="163205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00392" y="104127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JDK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포함 툴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00392" y="69269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 SDK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포함 툴</a:t>
            </a:r>
          </a:p>
        </p:txBody>
      </p:sp>
      <p:grpSp>
        <p:nvGrpSpPr>
          <p:cNvPr id="197" name="그룹 196"/>
          <p:cNvGrpSpPr/>
          <p:nvPr/>
        </p:nvGrpSpPr>
        <p:grpSpPr>
          <a:xfrm>
            <a:off x="251520" y="2581168"/>
            <a:ext cx="7416824" cy="1895038"/>
            <a:chOff x="251520" y="2581168"/>
            <a:chExt cx="7416824" cy="1895038"/>
          </a:xfrm>
        </p:grpSpPr>
        <p:sp>
          <p:nvSpPr>
            <p:cNvPr id="126" name="직사각형 125"/>
            <p:cNvSpPr/>
            <p:nvPr/>
          </p:nvSpPr>
          <p:spPr>
            <a:xfrm>
              <a:off x="251520" y="2586446"/>
              <a:ext cx="7416824" cy="18897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88224" y="2581168"/>
              <a:ext cx="1080120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가공 데이터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51520" y="4463239"/>
            <a:ext cx="7419256" cy="1990097"/>
            <a:chOff x="251520" y="4463239"/>
            <a:chExt cx="7419256" cy="1990097"/>
          </a:xfrm>
        </p:grpSpPr>
        <p:sp>
          <p:nvSpPr>
            <p:cNvPr id="127" name="직사각형 126"/>
            <p:cNvSpPr/>
            <p:nvPr/>
          </p:nvSpPr>
          <p:spPr>
            <a:xfrm>
              <a:off x="251520" y="4467497"/>
              <a:ext cx="7416824" cy="198583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76256" y="4463239"/>
              <a:ext cx="794520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패키징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745531" y="1623174"/>
            <a:ext cx="2898478" cy="1792743"/>
            <a:chOff x="1745531" y="1623174"/>
            <a:chExt cx="2898478" cy="1792743"/>
          </a:xfrm>
        </p:grpSpPr>
        <p:cxnSp>
          <p:nvCxnSpPr>
            <p:cNvPr id="132" name="직선 화살표 연결선 131"/>
            <p:cNvCxnSpPr/>
            <p:nvPr/>
          </p:nvCxnSpPr>
          <p:spPr>
            <a:xfrm>
              <a:off x="3166344" y="2369132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34" name="직사각형 133"/>
            <p:cNvSpPr/>
            <p:nvPr/>
          </p:nvSpPr>
          <p:spPr>
            <a:xfrm>
              <a:off x="1745531" y="1623174"/>
              <a:ext cx="2898478" cy="86409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47" name="직선 화살표 연결선 146"/>
            <p:cNvCxnSpPr/>
            <p:nvPr/>
          </p:nvCxnSpPr>
          <p:spPr>
            <a:xfrm>
              <a:off x="3166344" y="2899315"/>
              <a:ext cx="0" cy="2677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48" name="모서리가 둥근 직사각형 147"/>
            <p:cNvSpPr/>
            <p:nvPr/>
          </p:nvSpPr>
          <p:spPr>
            <a:xfrm>
              <a:off x="2120878" y="2729173"/>
              <a:ext cx="2091082" cy="25753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Javac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자바 컴파일러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114038" y="3158386"/>
              <a:ext cx="2097922" cy="257531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.Class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(Java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바이트 코드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4283968" y="4042236"/>
            <a:ext cx="3240360" cy="32029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 latinLnBrk="0"/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기타 리소스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앱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내에 포함된 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재가공이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필요 없는 파일들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</a:p>
        </p:txBody>
      </p:sp>
      <p:grpSp>
        <p:nvGrpSpPr>
          <p:cNvPr id="206" name="그룹 205"/>
          <p:cNvGrpSpPr/>
          <p:nvPr/>
        </p:nvGrpSpPr>
        <p:grpSpPr>
          <a:xfrm>
            <a:off x="395536" y="2351880"/>
            <a:ext cx="1800200" cy="2010668"/>
            <a:chOff x="395536" y="2351880"/>
            <a:chExt cx="1800200" cy="2010668"/>
          </a:xfrm>
        </p:grpSpPr>
        <p:sp>
          <p:nvSpPr>
            <p:cNvPr id="153" name="직사각형 152"/>
            <p:cNvSpPr/>
            <p:nvPr/>
          </p:nvSpPr>
          <p:spPr>
            <a:xfrm>
              <a:off x="395536" y="4042236"/>
              <a:ext cx="1800200" cy="320312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컴파일된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리소스들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55" name="직선 화살표 연결선 154"/>
            <p:cNvCxnSpPr/>
            <p:nvPr/>
          </p:nvCxnSpPr>
          <p:spPr>
            <a:xfrm>
              <a:off x="1086738" y="2351880"/>
              <a:ext cx="0" cy="172519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</p:grpSp>
      <p:grpSp>
        <p:nvGrpSpPr>
          <p:cNvPr id="200" name="그룹 199"/>
          <p:cNvGrpSpPr/>
          <p:nvPr/>
        </p:nvGrpSpPr>
        <p:grpSpPr>
          <a:xfrm>
            <a:off x="611560" y="1389898"/>
            <a:ext cx="2148614" cy="987860"/>
            <a:chOff x="611560" y="1389898"/>
            <a:chExt cx="2148614" cy="987860"/>
          </a:xfrm>
        </p:grpSpPr>
        <p:sp>
          <p:nvSpPr>
            <p:cNvPr id="135" name="직사각형 134"/>
            <p:cNvSpPr/>
            <p:nvPr/>
          </p:nvSpPr>
          <p:spPr>
            <a:xfrm>
              <a:off x="1886388" y="1767190"/>
              <a:ext cx="873786" cy="57606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R.Java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리소스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참조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ID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리스트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>
              <a:off x="1086738" y="1389898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144" name="직선 화살표 연결선 143"/>
            <p:cNvCxnSpPr/>
            <p:nvPr/>
          </p:nvCxnSpPr>
          <p:spPr>
            <a:xfrm>
              <a:off x="1386396" y="2055222"/>
              <a:ext cx="5040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56" name="모서리가 둥근 직사각형 155"/>
            <p:cNvSpPr/>
            <p:nvPr/>
          </p:nvSpPr>
          <p:spPr>
            <a:xfrm>
              <a:off x="611560" y="1734816"/>
              <a:ext cx="892012" cy="64294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aapt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리소스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패키징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툴</a:t>
              </a: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1407538" y="5811720"/>
            <a:ext cx="953392" cy="562239"/>
            <a:chOff x="1407538" y="5811720"/>
            <a:chExt cx="953392" cy="562239"/>
          </a:xfrm>
        </p:grpSpPr>
        <p:cxnSp>
          <p:nvCxnSpPr>
            <p:cNvPr id="163" name="직선 화살표 연결선 162"/>
            <p:cNvCxnSpPr/>
            <p:nvPr/>
          </p:nvCxnSpPr>
          <p:spPr>
            <a:xfrm flipV="1">
              <a:off x="1894176" y="5811720"/>
              <a:ext cx="0" cy="31541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67" name="직사각형 166"/>
            <p:cNvSpPr/>
            <p:nvPr/>
          </p:nvSpPr>
          <p:spPr>
            <a:xfrm>
              <a:off x="1407538" y="6013919"/>
              <a:ext cx="953392" cy="36004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KeyStore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7782442" y="1318589"/>
            <a:ext cx="360040" cy="1440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100392" y="126934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3491880" y="5211284"/>
            <a:ext cx="2232248" cy="726866"/>
            <a:chOff x="3491880" y="5211284"/>
            <a:chExt cx="2232248" cy="726866"/>
          </a:xfrm>
        </p:grpSpPr>
        <p:sp>
          <p:nvSpPr>
            <p:cNvPr id="162" name="직사각형 161"/>
            <p:cNvSpPr/>
            <p:nvPr/>
          </p:nvSpPr>
          <p:spPr>
            <a:xfrm>
              <a:off x="4860032" y="5211284"/>
              <a:ext cx="864096" cy="72686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마켓에 배포할 수 있는 최종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</a:p>
          </p:txBody>
        </p:sp>
        <p:cxnSp>
          <p:nvCxnSpPr>
            <p:cNvPr id="164" name="직선 화살표 연결선 163"/>
            <p:cNvCxnSpPr/>
            <p:nvPr/>
          </p:nvCxnSpPr>
          <p:spPr>
            <a:xfrm>
              <a:off x="4355976" y="5571324"/>
              <a:ext cx="5040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66" name="모서리가 둥근 직사각형 165"/>
            <p:cNvSpPr/>
            <p:nvPr/>
          </p:nvSpPr>
          <p:spPr>
            <a:xfrm>
              <a:off x="3779912" y="5326422"/>
              <a:ext cx="894494" cy="498926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zipalign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패키지 최적화 툴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73" name="직선 화살표 연결선 172"/>
            <p:cNvCxnSpPr/>
            <p:nvPr/>
          </p:nvCxnSpPr>
          <p:spPr>
            <a:xfrm>
              <a:off x="3491880" y="557132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</p:grpSp>
      <p:grpSp>
        <p:nvGrpSpPr>
          <p:cNvPr id="247" name="그룹 246"/>
          <p:cNvGrpSpPr/>
          <p:nvPr/>
        </p:nvGrpSpPr>
        <p:grpSpPr>
          <a:xfrm>
            <a:off x="2316874" y="5393300"/>
            <a:ext cx="1252448" cy="365170"/>
            <a:chOff x="2316874" y="5393300"/>
            <a:chExt cx="1252448" cy="365170"/>
          </a:xfrm>
        </p:grpSpPr>
        <p:cxnSp>
          <p:nvCxnSpPr>
            <p:cNvPr id="172" name="직선 화살표 연결선 171"/>
            <p:cNvCxnSpPr/>
            <p:nvPr/>
          </p:nvCxnSpPr>
          <p:spPr>
            <a:xfrm>
              <a:off x="2316874" y="557132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74" name="직사각형 173"/>
            <p:cNvSpPr/>
            <p:nvPr/>
          </p:nvSpPr>
          <p:spPr>
            <a:xfrm>
              <a:off x="2590280" y="5393300"/>
              <a:ext cx="979042" cy="36517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사인된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1115616" y="5350182"/>
            <a:ext cx="1261640" cy="454418"/>
            <a:chOff x="1115616" y="5350182"/>
            <a:chExt cx="1261640" cy="454418"/>
          </a:xfrm>
        </p:grpSpPr>
        <p:cxnSp>
          <p:nvCxnSpPr>
            <p:cNvPr id="170" name="직선 화살표 연결선 169"/>
            <p:cNvCxnSpPr/>
            <p:nvPr/>
          </p:nvCxnSpPr>
          <p:spPr>
            <a:xfrm>
              <a:off x="1115616" y="557132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75" name="모서리가 둥근 직사각형 174"/>
            <p:cNvSpPr/>
            <p:nvPr/>
          </p:nvSpPr>
          <p:spPr>
            <a:xfrm>
              <a:off x="1395746" y="5350182"/>
              <a:ext cx="981510" cy="45441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Jarsigner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패키지 사인 툴</a:t>
              </a: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3563888" y="1389898"/>
            <a:ext cx="2071312" cy="987860"/>
            <a:chOff x="3563888" y="1389898"/>
            <a:chExt cx="2071312" cy="987860"/>
          </a:xfrm>
        </p:grpSpPr>
        <p:sp>
          <p:nvSpPr>
            <p:cNvPr id="214" name="직사각형 213"/>
            <p:cNvSpPr/>
            <p:nvPr/>
          </p:nvSpPr>
          <p:spPr>
            <a:xfrm>
              <a:off x="3563888" y="1767190"/>
              <a:ext cx="929682" cy="57606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자바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인터페이스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15" name="직선 화살표 연결선 214"/>
            <p:cNvCxnSpPr/>
            <p:nvPr/>
          </p:nvCxnSpPr>
          <p:spPr>
            <a:xfrm>
              <a:off x="5220072" y="1389898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216" name="직선 화살표 연결선 215"/>
            <p:cNvCxnSpPr/>
            <p:nvPr/>
          </p:nvCxnSpPr>
          <p:spPr>
            <a:xfrm flipH="1">
              <a:off x="4499992" y="205522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17" name="모서리가 둥근 직사각형 216"/>
            <p:cNvSpPr/>
            <p:nvPr/>
          </p:nvSpPr>
          <p:spPr>
            <a:xfrm>
              <a:off x="4788024" y="1734816"/>
              <a:ext cx="847176" cy="64294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aidl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RPC interface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자동 생성기</a:t>
              </a: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837412" y="1415776"/>
            <a:ext cx="654468" cy="927478"/>
            <a:chOff x="2837412" y="1415776"/>
            <a:chExt cx="654468" cy="927478"/>
          </a:xfrm>
        </p:grpSpPr>
        <p:sp>
          <p:nvSpPr>
            <p:cNvPr id="223" name="직사각형 222"/>
            <p:cNvSpPr/>
            <p:nvPr/>
          </p:nvSpPr>
          <p:spPr>
            <a:xfrm>
              <a:off x="2837412" y="1767190"/>
              <a:ext cx="654468" cy="57606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앱</a:t>
              </a:r>
              <a:r>
                <a: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소스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24" name="직선 화살표 연결선 223"/>
            <p:cNvCxnSpPr/>
            <p:nvPr/>
          </p:nvCxnSpPr>
          <p:spPr>
            <a:xfrm>
              <a:off x="3166344" y="1415776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</p:grpSp>
      <p:grpSp>
        <p:nvGrpSpPr>
          <p:cNvPr id="225" name="그룹 224"/>
          <p:cNvGrpSpPr/>
          <p:nvPr/>
        </p:nvGrpSpPr>
        <p:grpSpPr>
          <a:xfrm>
            <a:off x="395536" y="759078"/>
            <a:ext cx="5303324" cy="706969"/>
            <a:chOff x="395536" y="759078"/>
            <a:chExt cx="5303324" cy="706969"/>
          </a:xfrm>
        </p:grpSpPr>
        <p:sp>
          <p:nvSpPr>
            <p:cNvPr id="226" name="직사각형 225"/>
            <p:cNvSpPr/>
            <p:nvPr/>
          </p:nvSpPr>
          <p:spPr>
            <a:xfrm>
              <a:off x="395536" y="759078"/>
              <a:ext cx="1630916" cy="706969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리소스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안드로이드 리소스 파일들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이미지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, Layout xml,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문자열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…)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686040" y="759078"/>
              <a:ext cx="949856" cy="706969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자바 소스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 . Java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)</a:t>
              </a: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4211960" y="759078"/>
              <a:ext cx="1486900" cy="706969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안드로이드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IDL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안드로이드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RPC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를 위한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규약 언어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 . aidl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2120728" y="3415917"/>
            <a:ext cx="2091232" cy="949187"/>
            <a:chOff x="2120728" y="3415917"/>
            <a:chExt cx="2091232" cy="949187"/>
          </a:xfrm>
        </p:grpSpPr>
        <p:cxnSp>
          <p:nvCxnSpPr>
            <p:cNvPr id="231" name="직선 화살표 연결선 230"/>
            <p:cNvCxnSpPr/>
            <p:nvPr/>
          </p:nvCxnSpPr>
          <p:spPr>
            <a:xfrm>
              <a:off x="3162999" y="3415917"/>
              <a:ext cx="3345" cy="15709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232" name="직선 화살표 연결선 231"/>
            <p:cNvCxnSpPr/>
            <p:nvPr/>
          </p:nvCxnSpPr>
          <p:spPr>
            <a:xfrm>
              <a:off x="3166344" y="3690905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33" name="모서리가 둥근 직사각형 232"/>
            <p:cNvSpPr/>
            <p:nvPr/>
          </p:nvSpPr>
          <p:spPr>
            <a:xfrm>
              <a:off x="2120728" y="3573016"/>
              <a:ext cx="2091232" cy="267780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dx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달빅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바이트 코드 변환기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2330062" y="4042236"/>
              <a:ext cx="1665874" cy="322868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dex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달빅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바이트 코드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424606" y="4362535"/>
            <a:ext cx="5479542" cy="1395935"/>
            <a:chOff x="424606" y="4362535"/>
            <a:chExt cx="5479542" cy="1395935"/>
          </a:xfrm>
        </p:grpSpPr>
        <p:grpSp>
          <p:nvGrpSpPr>
            <p:cNvPr id="238" name="그룹 228"/>
            <p:cNvGrpSpPr/>
            <p:nvPr/>
          </p:nvGrpSpPr>
          <p:grpSpPr>
            <a:xfrm>
              <a:off x="1295637" y="4362535"/>
              <a:ext cx="4608511" cy="818448"/>
              <a:chOff x="1295637" y="4362535"/>
              <a:chExt cx="4608511" cy="818448"/>
            </a:xfrm>
          </p:grpSpPr>
          <p:sp>
            <p:nvSpPr>
              <p:cNvPr id="241" name="모서리가 둥근 직사각형 240"/>
              <p:cNvSpPr/>
              <p:nvPr/>
            </p:nvSpPr>
            <p:spPr>
              <a:xfrm>
                <a:off x="2552776" y="4604919"/>
                <a:ext cx="1227136" cy="576064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apkbuilder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안드로이드</a:t>
                </a: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 </a:t>
                </a:r>
                <a:r>
                  <a:rPr kumimoji="0" lang="ko-KR" alt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패키징</a:t>
                </a: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 툴</a:t>
                </a:r>
              </a:p>
            </p:txBody>
          </p:sp>
          <p:cxnSp>
            <p:nvCxnSpPr>
              <p:cNvPr id="242" name="직선 화살표 연결선 241"/>
              <p:cNvCxnSpPr>
                <a:stCxn id="234" idx="2"/>
              </p:cNvCxnSpPr>
              <p:nvPr/>
            </p:nvCxnSpPr>
            <p:spPr>
              <a:xfrm>
                <a:off x="3162999" y="4365104"/>
                <a:ext cx="3345" cy="23344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43" name="Shape 242"/>
              <p:cNvCxnSpPr>
                <a:endCxn id="241" idx="1"/>
              </p:cNvCxnSpPr>
              <p:nvPr/>
            </p:nvCxnSpPr>
            <p:spPr>
              <a:xfrm rot="16200000" flipH="1">
                <a:off x="1659005" y="3999179"/>
                <a:ext cx="530403" cy="1257140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44" name="Shape 243"/>
              <p:cNvCxnSpPr>
                <a:endCxn id="241" idx="3"/>
              </p:cNvCxnSpPr>
              <p:nvPr/>
            </p:nvCxnSpPr>
            <p:spPr>
              <a:xfrm rot="5400000">
                <a:off x="4576822" y="3565625"/>
                <a:ext cx="530416" cy="2124236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arrow"/>
              </a:ln>
              <a:effectLst/>
            </p:spPr>
          </p:cxnSp>
        </p:grpSp>
        <p:cxnSp>
          <p:nvCxnSpPr>
            <p:cNvPr id="239" name="꺾인 연결선 238"/>
            <p:cNvCxnSpPr>
              <a:stCxn id="241" idx="2"/>
              <a:endCxn id="240" idx="0"/>
            </p:cNvCxnSpPr>
            <p:nvPr/>
          </p:nvCxnSpPr>
          <p:spPr>
            <a:xfrm rot="5400000">
              <a:off x="1880072" y="4107027"/>
              <a:ext cx="212317" cy="2360229"/>
            </a:xfrm>
            <a:prstGeom prst="bentConnector3">
              <a:avLst>
                <a:gd name="adj1" fmla="val 2539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40" name="직사각형 239"/>
            <p:cNvSpPr/>
            <p:nvPr/>
          </p:nvSpPr>
          <p:spPr>
            <a:xfrm>
              <a:off x="424606" y="5393300"/>
              <a:ext cx="763018" cy="36517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129" name="직선 연결선 128"/>
          <p:cNvCxnSpPr/>
          <p:nvPr/>
        </p:nvCxnSpPr>
        <p:spPr>
          <a:xfrm>
            <a:off x="251520" y="4463239"/>
            <a:ext cx="741682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28" name="직선 연결선 127"/>
          <p:cNvCxnSpPr/>
          <p:nvPr/>
        </p:nvCxnSpPr>
        <p:spPr>
          <a:xfrm>
            <a:off x="251520" y="2585156"/>
            <a:ext cx="741682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14606586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3" y="3588547"/>
            <a:ext cx="2871200" cy="242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프로젝트 기본 정보의 이해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95536" y="531262"/>
            <a:ext cx="288032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03848" y="2940873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9793" y="4501361"/>
            <a:ext cx="1474559" cy="439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737566" y="802696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8" y="643201"/>
            <a:ext cx="3363035" cy="25329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43" y="171471"/>
            <a:ext cx="4038261" cy="30414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968" y="4125712"/>
            <a:ext cx="3281368" cy="23030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553" y="3244796"/>
            <a:ext cx="3340368" cy="234444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285314" y="557972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956540" y="4417018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51349" y="4017700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377100" y="3225716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7" y="4437111"/>
            <a:ext cx="757769" cy="86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36815" y="4093881"/>
            <a:ext cx="757769" cy="407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63988" y="1268760"/>
            <a:ext cx="792088" cy="273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Application Name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540060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474120" y="3645024"/>
            <a:ext cx="2623269" cy="1872208"/>
            <a:chOff x="5508103" y="3068960"/>
            <a:chExt cx="2623269" cy="1872208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4" y="3068960"/>
              <a:ext cx="2623268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직사각형 38"/>
            <p:cNvSpPr/>
            <p:nvPr/>
          </p:nvSpPr>
          <p:spPr bwMode="auto">
            <a:xfrm>
              <a:off x="5508103" y="3068960"/>
              <a:ext cx="2614389" cy="18722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849094" y="3337942"/>
              <a:ext cx="1296144" cy="288032"/>
            </a:xfrm>
            <a:prstGeom prst="roundRect">
              <a:avLst>
                <a:gd name="adj" fmla="val 5423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31313" y="1412776"/>
            <a:ext cx="1671119" cy="1872208"/>
            <a:chOff x="5508104" y="908720"/>
            <a:chExt cx="1671119" cy="1872208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908720"/>
              <a:ext cx="1671119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5921102" y="2060848"/>
              <a:ext cx="864096" cy="360040"/>
            </a:xfrm>
            <a:prstGeom prst="roundRect">
              <a:avLst>
                <a:gd name="adj" fmla="val 5423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508105" y="908720"/>
              <a:ext cx="1663004" cy="18722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85901" y="779275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Name: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앱 상에 사용자에게 보여주는 이름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프로젝트 생성 시 영문만 가능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Name: </a:t>
            </a:r>
            <a:r>
              <a:rPr lang="ko-KR" altLang="en-US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개발자가 프로젝트를 구별하기 위함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51" y="5595893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Android Studio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Project name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입력이 없어짐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App Name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과 통합됨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AndroidManifest.xml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을 통해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Name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변경 가능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3" y="1523798"/>
            <a:ext cx="4971673" cy="34893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99651" y="2708920"/>
            <a:ext cx="2144157" cy="1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Package Name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96855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19672" y="2348880"/>
            <a:ext cx="56177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도메인명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회사명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.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국가명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60104" y="4105037"/>
            <a:ext cx="41764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com . superdroid . test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56248" y="4177045"/>
            <a:ext cx="576064" cy="288032"/>
          </a:xfrm>
          <a:prstGeom prst="roundRect">
            <a:avLst>
              <a:gd name="adj" fmla="val 29674"/>
            </a:avLst>
          </a:prstGeom>
          <a:solidFill>
            <a:srgbClr val="00B0F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18731" y="392711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66803" y="4177045"/>
            <a:ext cx="1368152" cy="288032"/>
          </a:xfrm>
          <a:prstGeom prst="roundRect">
            <a:avLst>
              <a:gd name="adj" fmla="val 29674"/>
            </a:avLst>
          </a:prstGeom>
          <a:solidFill>
            <a:srgbClr val="00B05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92934" y="3927113"/>
            <a:ext cx="898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35538" y="4177045"/>
            <a:ext cx="566539" cy="288032"/>
          </a:xfrm>
          <a:prstGeom prst="roundRect">
            <a:avLst>
              <a:gd name="adj" fmla="val 29674"/>
            </a:avLst>
          </a:prstGeom>
          <a:solidFill>
            <a:srgbClr val="FFC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88496" y="3927113"/>
            <a:ext cx="14766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앱명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5928" y="774330"/>
            <a:ext cx="82089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Package Name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안드로이드 시스템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사용자가 아닌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 서로 다른 앱을 구분할 수 있도록 하기 위함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3779912" y="2944525"/>
            <a:ext cx="9227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906124" y="3137996"/>
            <a:ext cx="26608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순서를 뒤집음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928549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4" y="3528522"/>
            <a:ext cx="2751927" cy="226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Package Name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96855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5220072" y="1484784"/>
            <a:ext cx="2283280" cy="4240326"/>
            <a:chOff x="6588224" y="1484784"/>
            <a:chExt cx="2283280" cy="4240326"/>
          </a:xfrm>
        </p:grpSpPr>
        <p:pic>
          <p:nvPicPr>
            <p:cNvPr id="14338" name="Picture 2" descr="http://img.appstory.co.kr/@files/monthly.appstory.co.kr/content/201209/134811844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1484784"/>
              <a:ext cx="1426146" cy="1271229"/>
            </a:xfrm>
            <a:prstGeom prst="rect">
              <a:avLst/>
            </a:prstGeom>
            <a:noFill/>
          </p:spPr>
        </p:pic>
        <p:pic>
          <p:nvPicPr>
            <p:cNvPr id="14340" name="Picture 4" descr="T sto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64871" y="4509120"/>
              <a:ext cx="1080120" cy="1080120"/>
            </a:xfrm>
            <a:prstGeom prst="rect">
              <a:avLst/>
            </a:prstGeom>
            <a:noFill/>
          </p:spPr>
        </p:pic>
        <p:pic>
          <p:nvPicPr>
            <p:cNvPr id="14342" name="Picture 6" descr="Samsung-Apps">
              <a:hlinkClick r:id="rId6" tooltip="Samsung Apps: Samsungs eigener App Store im Netz und als App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32239" y="2996952"/>
              <a:ext cx="2139265" cy="1224136"/>
            </a:xfrm>
            <a:prstGeom prst="rect">
              <a:avLst/>
            </a:prstGeom>
            <a:noFill/>
          </p:spPr>
        </p:pic>
        <p:sp>
          <p:nvSpPr>
            <p:cNvPr id="53" name="모서리가 둥근 직사각형 52"/>
            <p:cNvSpPr/>
            <p:nvPr/>
          </p:nvSpPr>
          <p:spPr>
            <a:xfrm>
              <a:off x="7274396" y="2564904"/>
              <a:ext cx="1056584" cy="20787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구글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플레이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274396" y="4005064"/>
              <a:ext cx="1056584" cy="20787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삼성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앱스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7274396" y="5517232"/>
              <a:ext cx="1056584" cy="20787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티스토어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오른쪽 화살표 57"/>
            <p:cNvSpPr/>
            <p:nvPr/>
          </p:nvSpPr>
          <p:spPr bwMode="auto">
            <a:xfrm>
              <a:off x="6588224" y="2060848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9" name="오른쪽 화살표 58"/>
            <p:cNvSpPr/>
            <p:nvPr/>
          </p:nvSpPr>
          <p:spPr bwMode="auto">
            <a:xfrm>
              <a:off x="6588224" y="3429000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588224" y="4869160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452320" y="2420888"/>
            <a:ext cx="1319808" cy="2639616"/>
            <a:chOff x="7452320" y="2420888"/>
            <a:chExt cx="1319808" cy="2639616"/>
          </a:xfrm>
        </p:grpSpPr>
        <p:pic>
          <p:nvPicPr>
            <p:cNvPr id="65" name="Picture 8" descr="E:\Android Programming\WorkSpace\AndroidBooks\working2\참고 데이터\이미지 모음\핸드폰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52320" y="2420888"/>
              <a:ext cx="1319808" cy="2639616"/>
            </a:xfrm>
            <a:prstGeom prst="rect">
              <a:avLst/>
            </a:prstGeom>
            <a:noFill/>
          </p:spPr>
        </p:pic>
        <p:sp>
          <p:nvSpPr>
            <p:cNvPr id="66" name="오른쪽 화살표 65"/>
            <p:cNvSpPr/>
            <p:nvPr/>
          </p:nvSpPr>
          <p:spPr bwMode="auto">
            <a:xfrm>
              <a:off x="7740352" y="2852936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32470" y="5949280"/>
            <a:ext cx="8588002" cy="523220"/>
            <a:chOff x="232470" y="5949280"/>
            <a:chExt cx="8588002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611560" y="5949280"/>
              <a:ext cx="82089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앱은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동일한 패키지 명으로 마켓에 올릴 수 없다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하지만 다른 서비스의 마켓에는 올릴 수 있다</a:t>
              </a:r>
              <a:r>
                <a:rPr lang="en-US" altLang="ko-KR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앱은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동일한 패키지 명으로 단말기에 두 개 이상 설치될 수 없다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15" descr="C:\Users\superdroid\Desktop\이미지 모음\금지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2470" y="6002238"/>
              <a:ext cx="432048" cy="432048"/>
            </a:xfrm>
            <a:prstGeom prst="rect">
              <a:avLst/>
            </a:prstGeom>
            <a:noFill/>
          </p:spPr>
        </p:pic>
      </p:grpSp>
      <p:grpSp>
        <p:nvGrpSpPr>
          <p:cNvPr id="76" name="그룹 75"/>
          <p:cNvGrpSpPr/>
          <p:nvPr/>
        </p:nvGrpSpPr>
        <p:grpSpPr>
          <a:xfrm>
            <a:off x="1151047" y="3688551"/>
            <a:ext cx="3433156" cy="706507"/>
            <a:chOff x="1050378" y="3688551"/>
            <a:chExt cx="3533827" cy="706507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3216053" y="3688551"/>
              <a:ext cx="1368152" cy="288032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50378" y="4212942"/>
              <a:ext cx="222360" cy="182116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6" name="Shape 45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412664" y="2725478"/>
              <a:ext cx="236359" cy="2738571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B05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>
            <a:xfrm>
              <a:off x="3590380" y="3713693"/>
              <a:ext cx="61949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회사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367072" y="4107026"/>
            <a:ext cx="2691347" cy="288032"/>
            <a:chOff x="1367072" y="4107026"/>
            <a:chExt cx="2691347" cy="28803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491880" y="4107026"/>
              <a:ext cx="566539" cy="288032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367072" y="4212942"/>
              <a:ext cx="612640" cy="175766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7" name="Shape 46"/>
            <p:cNvCxnSpPr>
              <a:stCxn id="44" idx="2"/>
              <a:endCxn id="42" idx="2"/>
            </p:cNvCxnSpPr>
            <p:nvPr/>
          </p:nvCxnSpPr>
          <p:spPr>
            <a:xfrm rot="16200000" flipH="1">
              <a:off x="2721096" y="3341004"/>
              <a:ext cx="6350" cy="2101758"/>
            </a:xfrm>
            <a:prstGeom prst="curvedConnector3">
              <a:avLst>
                <a:gd name="adj1" fmla="val 3700000"/>
              </a:avLst>
            </a:prstGeom>
            <a:noFill/>
            <a:ln w="9525" cap="flat" cmpd="sng" algn="ctr">
              <a:solidFill>
                <a:srgbClr val="FFC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3" name="직사각형 72"/>
            <p:cNvSpPr/>
            <p:nvPr/>
          </p:nvSpPr>
          <p:spPr>
            <a:xfrm>
              <a:off x="3554577" y="4127931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앱명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524328" y="3933056"/>
            <a:ext cx="648072" cy="432048"/>
            <a:chOff x="7524328" y="3933056"/>
            <a:chExt cx="648072" cy="432048"/>
          </a:xfrm>
        </p:grpSpPr>
        <p:sp>
          <p:nvSpPr>
            <p:cNvPr id="90" name="오른쪽 화살표 89"/>
            <p:cNvSpPr/>
            <p:nvPr/>
          </p:nvSpPr>
          <p:spPr bwMode="auto">
            <a:xfrm>
              <a:off x="7740352" y="3933056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93" name="Picture 15" descr="C:\Users\superdroid\Desktop\이미지 모음\금지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24328" y="3933056"/>
              <a:ext cx="432048" cy="432048"/>
            </a:xfrm>
            <a:prstGeom prst="rect">
              <a:avLst/>
            </a:prstGeom>
            <a:noFill/>
          </p:spPr>
        </p:pic>
      </p:grpSp>
      <p:grpSp>
        <p:nvGrpSpPr>
          <p:cNvPr id="95" name="그룹 94"/>
          <p:cNvGrpSpPr/>
          <p:nvPr/>
        </p:nvGrpSpPr>
        <p:grpSpPr>
          <a:xfrm>
            <a:off x="7524328" y="3409950"/>
            <a:ext cx="648072" cy="451098"/>
            <a:chOff x="7524328" y="3409950"/>
            <a:chExt cx="648072" cy="451098"/>
          </a:xfrm>
        </p:grpSpPr>
        <p:sp>
          <p:nvSpPr>
            <p:cNvPr id="89" name="오른쪽 화살표 88"/>
            <p:cNvSpPr/>
            <p:nvPr/>
          </p:nvSpPr>
          <p:spPr bwMode="auto">
            <a:xfrm>
              <a:off x="7740352" y="3409950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94" name="Picture 15" descr="C:\Users\superdroid\Desktop\이미지 모음\금지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24328" y="3429000"/>
              <a:ext cx="432048" cy="432048"/>
            </a:xfrm>
            <a:prstGeom prst="rect">
              <a:avLst/>
            </a:prstGeom>
            <a:noFill/>
          </p:spPr>
        </p:pic>
      </p:grpSp>
      <p:sp>
        <p:nvSpPr>
          <p:cNvPr id="48" name="모서리가 둥근 직사각형 47"/>
          <p:cNvSpPr/>
          <p:nvPr/>
        </p:nvSpPr>
        <p:spPr>
          <a:xfrm>
            <a:off x="954198" y="4221087"/>
            <a:ext cx="175874" cy="144017"/>
          </a:xfrm>
          <a:prstGeom prst="roundRect">
            <a:avLst>
              <a:gd name="adj" fmla="val 29674"/>
            </a:avLst>
          </a:prstGeom>
          <a:solidFill>
            <a:srgbClr val="00B0F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454" y="545819"/>
            <a:ext cx="4199171" cy="2947196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539552" y="1670050"/>
            <a:ext cx="1758290" cy="25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세 가지 이름 정리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24847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611560" y="3789040"/>
            <a:ext cx="1728192" cy="2232248"/>
            <a:chOff x="611560" y="3356992"/>
            <a:chExt cx="1728192" cy="223224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11560" y="3356992"/>
              <a:ext cx="1728192" cy="223224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1560" y="3573016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 Name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83568" y="3933056"/>
              <a:ext cx="1584176" cy="36842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계산기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1560" y="4509120"/>
              <a:ext cx="1728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사용자를 위한 이름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1560" y="479715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사용자가 단말기 내에서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구분하기 위해 활용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699792" y="3789040"/>
            <a:ext cx="1728192" cy="2232248"/>
            <a:chOff x="2699792" y="3356992"/>
            <a:chExt cx="1728192" cy="223224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699792" y="3356992"/>
              <a:ext cx="1728192" cy="223224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3573016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Project Name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771800" y="3933056"/>
              <a:ext cx="1584176" cy="368424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Calculator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99792" y="4509120"/>
              <a:ext cx="1728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개발자를 위한 이름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99792" y="4797152"/>
              <a:ext cx="17281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개발자가 개발 중에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프로젝트를 구분하기 위해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활용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16016" y="3789040"/>
            <a:ext cx="3096344" cy="2232248"/>
            <a:chOff x="4716016" y="3356992"/>
            <a:chExt cx="3096344" cy="223224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4716016" y="3356992"/>
              <a:ext cx="3096344" cy="2232248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16016" y="3573016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Package Name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788024" y="3933056"/>
              <a:ext cx="2952328" cy="36842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com.superdorid.android.Calculator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16016" y="4509120"/>
              <a:ext cx="3096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시스템을 위한 이름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16016" y="4797152"/>
              <a:ext cx="309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시스템이 설치된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관리하기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위해 활용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48195" y="2688727"/>
            <a:ext cx="3036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기본 설정은 프로젝트 이름과 어플리케이션 이름이 같도록 설정되어있다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1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AndroidManifest</a:t>
            </a:r>
            <a:r>
              <a:rPr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xml </a:t>
            </a:r>
            <a:r>
              <a:rPr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label</a:t>
            </a:r>
            <a:r>
              <a:rPr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수정하면 어플리케이션의 이름을 수정 할 수 있다</a:t>
            </a:r>
            <a:r>
              <a:rPr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6598"/>
            <a:ext cx="2880320" cy="20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624367" y="1250064"/>
            <a:ext cx="936105" cy="6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96375" y="1606001"/>
            <a:ext cx="1008112" cy="13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72389" y="2493476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Fig. AndroidManifest.xml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" y="545819"/>
            <a:ext cx="4199171" cy="294719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39552" y="1484784"/>
            <a:ext cx="1758290" cy="43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버전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82453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06893"/>
              </p:ext>
            </p:extLst>
          </p:nvPr>
        </p:nvGraphicFramePr>
        <p:xfrm>
          <a:off x="4427984" y="1811256"/>
          <a:ext cx="4464496" cy="358656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3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82">
                <a:tc>
                  <a:txBody>
                    <a:bodyPr/>
                    <a:lstStyle/>
                    <a:p>
                      <a:r>
                        <a:rPr lang="en-US" sz="1000" b="1" dirty="0"/>
                        <a:t>Code Name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V/N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API level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8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  <a:ea typeface="HY견고딕" pitchFamily="18" charset="-127"/>
                        </a:rPr>
                        <a:t>Oreo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8.0 - 8.1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26-27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082">
                <a:tc>
                  <a:txBody>
                    <a:bodyPr/>
                    <a:lstStyle/>
                    <a:p>
                      <a:r>
                        <a:rPr lang="en-US" sz="1000" b="1" dirty="0"/>
                        <a:t>Nougat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7.0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24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Marshmallow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6.0 - 6.0.1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23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Lollipop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5.0 - 5.1.1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21 - 22</a:t>
                      </a:r>
                      <a:endParaRPr lang="en-US" altLang="ko-KR" sz="100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KitKat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4.4 - 4.4.4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19 - 20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/>
                        <a:t>Jelly Bean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4.1 - 4.3.1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16 - 18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Ice Cream Sandwich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4.0 - 4.0.4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14 - 15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Honeycomb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3.0 - 3.2.6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11 - 13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Gingerbread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2.3 - 2.3.7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9 - 10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Froyo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2.2 - 2.2.3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Eclair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2.0 - 2.1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5 - 7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Donut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1.6</a:t>
                      </a:r>
                      <a:endParaRPr lang="en-US" altLang="ko-KR" sz="100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/>
                        <a:t>Cupcake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1.5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5928" y="774330"/>
            <a:ext cx="82089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Minimum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(Required SDK) </a:t>
            </a:r>
            <a:r>
              <a:rPr kumimoji="0" lang="ko-KR" altLang="en-US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하위 호환 버전 설정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개발된 앱이 최소 지원되는 안드로이드의 버전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1778507"/>
            <a:ext cx="3909571" cy="330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버전 세 가지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82453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251520" y="764704"/>
          <a:ext cx="8640960" cy="754940"/>
        </p:xfrm>
        <a:graphic>
          <a:graphicData uri="http://schemas.openxmlformats.org/drawingml/2006/table">
            <a:tbl>
              <a:tblPr/>
              <a:tblGrid>
                <a:gridCol w="122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7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키캣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K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itKat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19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4.4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젤리빈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J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elly Bean (MR2)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4.3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그림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98612"/>
            <a:ext cx="233114" cy="325275"/>
          </a:xfrm>
          <a:prstGeom prst="rect">
            <a:avLst/>
          </a:prstGeom>
          <a:noFill/>
        </p:spPr>
      </p:pic>
      <p:pic>
        <p:nvPicPr>
          <p:cNvPr id="58" name="Picture 7" descr="http://cfile255.uf.daum.net/image/2031293750F8A7CC029B44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582985" y="1168177"/>
            <a:ext cx="428946" cy="329611"/>
          </a:xfrm>
          <a:prstGeom prst="rect">
            <a:avLst/>
          </a:prstGeom>
          <a:noFill/>
        </p:spPr>
      </p:pic>
      <p:grpSp>
        <p:nvGrpSpPr>
          <p:cNvPr id="67" name="그룹 66"/>
          <p:cNvGrpSpPr/>
          <p:nvPr/>
        </p:nvGrpSpPr>
        <p:grpSpPr>
          <a:xfrm>
            <a:off x="323528" y="1772816"/>
            <a:ext cx="2808312" cy="4608512"/>
            <a:chOff x="323528" y="1772816"/>
            <a:chExt cx="2808312" cy="4608512"/>
          </a:xfrm>
        </p:grpSpPr>
        <p:grpSp>
          <p:nvGrpSpPr>
            <p:cNvPr id="32" name="그룹 31"/>
            <p:cNvGrpSpPr/>
            <p:nvPr/>
          </p:nvGrpSpPr>
          <p:grpSpPr>
            <a:xfrm>
              <a:off x="323528" y="2204864"/>
              <a:ext cx="2808312" cy="4176464"/>
              <a:chOff x="611560" y="3356992"/>
              <a:chExt cx="1728192" cy="4176464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611560" y="3356992"/>
                <a:ext cx="1728192" cy="4176464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1560" y="3356992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코드명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11560" y="3948152"/>
                <a:ext cx="172819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안드로이드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플랫폼 개발사에서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다음 출시될 버전을 개발 중인 기간에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불려지는 버전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비공식</a:t>
                </a:r>
                <a:r>
                  <a:rPr lang="ko-KR" altLang="en-US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명이지만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안드로이드에서는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 이름이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재밌고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친근하여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대외적으로 공개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안드로이드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코드명은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A~Z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까지 알파벳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순의 디저트 이름으로 명명된다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코드명은 개발자보다는 일반 사용자에서 흔히 불려진다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따라서 코드명은 </a:t>
                </a:r>
                <a:r>
                  <a:rPr lang="ko-KR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사용자 버전</a:t>
                </a:r>
                <a:r>
                  <a:rPr lang="ko-KR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이라고 할 수 있다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2" name="아래쪽 화살표 61"/>
            <p:cNvSpPr/>
            <p:nvPr/>
          </p:nvSpPr>
          <p:spPr>
            <a:xfrm>
              <a:off x="1475656" y="1772816"/>
              <a:ext cx="360040" cy="360040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275856" y="1772816"/>
            <a:ext cx="2808312" cy="4608514"/>
            <a:chOff x="3275856" y="1772816"/>
            <a:chExt cx="2808312" cy="4608514"/>
          </a:xfrm>
        </p:grpSpPr>
        <p:grpSp>
          <p:nvGrpSpPr>
            <p:cNvPr id="44" name="그룹 43"/>
            <p:cNvGrpSpPr/>
            <p:nvPr/>
          </p:nvGrpSpPr>
          <p:grpSpPr>
            <a:xfrm>
              <a:off x="3275856" y="2204864"/>
              <a:ext cx="2808312" cy="4176466"/>
              <a:chOff x="2699792" y="3356992"/>
              <a:chExt cx="1728192" cy="2311973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2699792" y="3356993"/>
                <a:ext cx="1728192" cy="2311972"/>
              </a:xfrm>
              <a:prstGeom prst="round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99792" y="3356992"/>
                <a:ext cx="1728192" cy="1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API </a:t>
                </a: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레벨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99792" y="3680383"/>
                <a:ext cx="1728192" cy="1942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코드 내에서 사용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예를 들어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‘4.0.1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버전을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이상일때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’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를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코드로 표현해보자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endParaRPr lang="ko-KR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if ( </a:t>
                </a:r>
                <a:r>
                  <a:rPr lang="en-US" altLang="ko-KR" sz="1100" i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androidVersion</a:t>
                </a:r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&lt; 4.4)  </a:t>
                </a:r>
                <a:r>
                  <a:rPr lang="en-US" altLang="ko-KR" sz="1100" b="1" i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(X)</a:t>
                </a:r>
                <a:endParaRPr lang="ko-KR" altLang="ko-KR" sz="11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if ( </a:t>
                </a:r>
                <a:r>
                  <a:rPr lang="en-US" altLang="ko-KR" sz="1100" i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androidVersion</a:t>
                </a:r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&lt; 19)   </a:t>
                </a:r>
                <a:r>
                  <a:rPr lang="en-US" altLang="ko-KR" sz="1100" b="1" i="1" dirty="0">
                    <a:solidFill>
                      <a:srgbClr val="00B0F0"/>
                    </a:solidFill>
                    <a:latin typeface="맑은 고딕" pitchFamily="50" charset="-127"/>
                    <a:ea typeface="맑은 고딕" pitchFamily="50" charset="-127"/>
                  </a:rPr>
                  <a:t>(O)</a:t>
                </a:r>
              </a:p>
              <a:p>
                <a:endParaRPr lang="en-US" altLang="ko-KR" sz="1100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API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레벨은 소스에서 사용되는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소스 버전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이라고 할 수 있다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 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하지만 소스를 다루는 것은 개발자이므로 개발자 버전으로도 많이 사용된다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ko-KR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3" name="아래쪽 화살표 62"/>
            <p:cNvSpPr/>
            <p:nvPr/>
          </p:nvSpPr>
          <p:spPr>
            <a:xfrm>
              <a:off x="4499992" y="1772816"/>
              <a:ext cx="360040" cy="360040"/>
            </a:xfrm>
            <a:prstGeom prst="down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28184" y="1772816"/>
            <a:ext cx="2664296" cy="4608509"/>
            <a:chOff x="6228184" y="1772816"/>
            <a:chExt cx="2664296" cy="4608509"/>
          </a:xfrm>
        </p:grpSpPr>
        <p:grpSp>
          <p:nvGrpSpPr>
            <p:cNvPr id="50" name="그룹 49"/>
            <p:cNvGrpSpPr/>
            <p:nvPr/>
          </p:nvGrpSpPr>
          <p:grpSpPr>
            <a:xfrm>
              <a:off x="6228184" y="2204863"/>
              <a:ext cx="2664296" cy="4176462"/>
              <a:chOff x="4716016" y="3356992"/>
              <a:chExt cx="3096344" cy="3102215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4716016" y="3356992"/>
                <a:ext cx="3096344" cy="3102215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16016" y="3356993"/>
                <a:ext cx="3096344" cy="25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플랫폼 버전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16016" y="3784885"/>
                <a:ext cx="3096344" cy="241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/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정식 </a:t>
                </a:r>
                <a:r>
                  <a:rPr lang="ko-KR" altLang="ko-KR" sz="1100" kern="100" dirty="0" err="1">
                    <a:solidFill>
                      <a:srgbClr val="000000"/>
                    </a:solidFill>
                    <a:ea typeface="맑은 고딕"/>
                    <a:cs typeface="Times New Roman"/>
                  </a:rPr>
                  <a:t>안드로이드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버전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kern="100" dirty="0" err="1">
                    <a:solidFill>
                      <a:srgbClr val="000000"/>
                    </a:solidFill>
                    <a:ea typeface="맑은 고딕"/>
                    <a:cs typeface="Times New Roman"/>
                  </a:rPr>
                  <a:t>안드로이드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플랫폼 개발사는 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r>
                  <a:rPr lang="en-US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    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정식으로 새로운 플랫폼이 출시되면 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r>
                  <a:rPr lang="en-US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   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새로운 버전을 정</a:t>
                </a:r>
                <a:r>
                  <a:rPr lang="ko-KR" altLang="en-US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함</a:t>
                </a:r>
                <a:r>
                  <a:rPr lang="en-US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.</a:t>
                </a:r>
              </a:p>
              <a:p>
                <a:pPr lvl="0" latinLnBrk="0"/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플랫폼 버전은 일반 사용자들이 기억하기 힘들기 때문에 개발자에게 흔히 사용된다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즉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개발자 버전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이라</a:t>
                </a:r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r>
                  <a:rPr lang="ko-KR" altLang="en-US" sz="1600" b="1" kern="1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Times New Roman"/>
                  </a:rPr>
                  <a:t>할 수 있다</a:t>
                </a:r>
                <a:r>
                  <a:rPr lang="en-US" altLang="ko-KR" sz="1600" b="1" kern="1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Times New Roman"/>
                  </a:rPr>
                  <a:t>.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</p:txBody>
          </p:sp>
        </p:grpSp>
        <p:sp>
          <p:nvSpPr>
            <p:cNvPr id="64" name="아래쪽 화살표 63"/>
            <p:cNvSpPr/>
            <p:nvPr/>
          </p:nvSpPr>
          <p:spPr>
            <a:xfrm>
              <a:off x="7336879" y="1772816"/>
              <a:ext cx="360040" cy="360040"/>
            </a:xfrm>
            <a:prstGeom prst="downArrow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00" dirty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3261</TotalTime>
  <Words>1798</Words>
  <Application>Microsoft Office PowerPoint</Application>
  <PresentationFormat>화면 슬라이드 쇼(4:3)</PresentationFormat>
  <Paragraphs>477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Arial Unicode MS</vt:lpstr>
      <vt:lpstr>HY견고딕</vt:lpstr>
      <vt:lpstr>HY견명조</vt:lpstr>
      <vt:lpstr>SimHei</vt:lpstr>
      <vt:lpstr>굴림</vt:lpstr>
      <vt:lpstr>맑은 고딕</vt:lpstr>
      <vt:lpstr>Arial</vt:lpstr>
      <vt:lpstr>Consolas</vt:lpstr>
      <vt:lpstr>Georgia</vt:lpstr>
      <vt:lpstr>Times New Roman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Windows 사용자</cp:lastModifiedBy>
  <cp:revision>271</cp:revision>
  <dcterms:created xsi:type="dcterms:W3CDTF">2014-05-30T04:53:52Z</dcterms:created>
  <dcterms:modified xsi:type="dcterms:W3CDTF">2018-08-30T08:43:38Z</dcterms:modified>
</cp:coreProperties>
</file>