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309" r:id="rId2"/>
    <p:sldId id="322" r:id="rId3"/>
    <p:sldId id="324" r:id="rId4"/>
    <p:sldId id="323" r:id="rId5"/>
    <p:sldId id="325" r:id="rId6"/>
    <p:sldId id="315" r:id="rId7"/>
    <p:sldId id="327" r:id="rId8"/>
    <p:sldId id="329" r:id="rId9"/>
    <p:sldId id="331" r:id="rId10"/>
    <p:sldId id="330" r:id="rId11"/>
    <p:sldId id="335" r:id="rId12"/>
    <p:sldId id="311" r:id="rId13"/>
    <p:sldId id="316" r:id="rId14"/>
    <p:sldId id="334" r:id="rId15"/>
    <p:sldId id="268" r:id="rId1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D982E"/>
    <a:srgbClr val="184A7F"/>
    <a:srgbClr val="FFFFFF"/>
    <a:srgbClr val="E6E6E6"/>
    <a:srgbClr val="0C00B2"/>
    <a:srgbClr val="34E8D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07" autoAdjust="0"/>
    <p:restoredTop sz="83135" autoAdjust="0"/>
  </p:normalViewPr>
  <p:slideViewPr>
    <p:cSldViewPr snapToGrid="0">
      <p:cViewPr varScale="1">
        <p:scale>
          <a:sx n="41" d="100"/>
          <a:sy n="41" d="100"/>
        </p:scale>
        <p:origin x="113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7853-C1F0-4317-95E5-04EBD90B9B0F}" type="datetimeFigureOut">
              <a:rPr lang="zh-CN" altLang="en-US" smtClean="0"/>
              <a:t>2022/4/3</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1A5AF7-AD24-4865-A4F5-99973166905C}" type="slidenum">
              <a:rPr lang="zh-CN" altLang="en-US" smtClean="0"/>
              <a:t>‹#›</a:t>
            </a:fld>
            <a:endParaRPr lang="zh-CN" altLang="en-US"/>
          </a:p>
        </p:txBody>
      </p:sp>
    </p:spTree>
    <p:extLst>
      <p:ext uri="{BB962C8B-B14F-4D97-AF65-F5344CB8AC3E}">
        <p14:creationId xmlns:p14="http://schemas.microsoft.com/office/powerpoint/2010/main" val="11654598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Hello everyone, this is </a:t>
            </a:r>
            <a:r>
              <a:rPr lang="en-US" altLang="zh-CN" dirty="0" err="1"/>
              <a:t>Zihao</a:t>
            </a:r>
            <a:r>
              <a:rPr lang="en-US" altLang="zh-CN" dirty="0"/>
              <a:t> Xu. Today I am going to present our work: graph-relational domain adaptation. This is a joint work with Hao He, </a:t>
            </a:r>
            <a:r>
              <a:rPr lang="en-US" altLang="zh-CN" dirty="0" err="1"/>
              <a:t>Guanghe</a:t>
            </a:r>
            <a:r>
              <a:rPr lang="en-US" altLang="zh-CN" dirty="0"/>
              <a:t> li, </a:t>
            </a:r>
            <a:r>
              <a:rPr lang="en-US" altLang="zh-CN" dirty="0" err="1"/>
              <a:t>Yuyang</a:t>
            </a:r>
            <a:r>
              <a:rPr lang="en-US" altLang="zh-CN" dirty="0"/>
              <a:t> Wang and Hao Wang.</a:t>
            </a:r>
            <a:endParaRPr lang="zh-CN" altLang="en-US" dirty="0"/>
          </a:p>
        </p:txBody>
      </p:sp>
      <p:sp>
        <p:nvSpPr>
          <p:cNvPr id="4" name="灯片编号占位符 3"/>
          <p:cNvSpPr>
            <a:spLocks noGrp="1"/>
          </p:cNvSpPr>
          <p:nvPr>
            <p:ph type="sldNum" sz="quarter" idx="5"/>
          </p:nvPr>
        </p:nvSpPr>
        <p:spPr/>
        <p:txBody>
          <a:bodyPr/>
          <a:lstStyle/>
          <a:p>
            <a:fld id="{701A5AF7-AD24-4865-A4F5-99973166905C}" type="slidenum">
              <a:rPr lang="zh-CN" altLang="en-US" smtClean="0"/>
              <a:t>1</a:t>
            </a:fld>
            <a:endParaRPr lang="zh-CN" altLang="en-US"/>
          </a:p>
        </p:txBody>
      </p:sp>
    </p:spTree>
    <p:extLst>
      <p:ext uri="{BB962C8B-B14F-4D97-AF65-F5344CB8AC3E}">
        <p14:creationId xmlns:p14="http://schemas.microsoft.com/office/powerpoint/2010/main" val="32545737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have also analyze our model theoretically.  We find that: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First, </a:t>
            </a:r>
            <a:r>
              <a:rPr lang="en-US" altLang="zh-CN" sz="1200" dirty="0">
                <a:solidFill>
                  <a:srgbClr val="184A7F"/>
                </a:solidFill>
                <a:latin typeface="Times New Roman" panose="02020603050405020304" pitchFamily="18" charset="0"/>
                <a:cs typeface="Times New Roman" panose="02020603050405020304" pitchFamily="18" charset="0"/>
              </a:rPr>
              <a:t>Traditional method is equivalent to using our method with a fully –connected graph, a clique.</a:t>
            </a:r>
          </a:p>
          <a:p>
            <a:r>
              <a:rPr lang="en-US" altLang="zh-CN" dirty="0"/>
              <a:t>Second, </a:t>
            </a:r>
            <a:r>
              <a:rPr kumimoji="0" lang="en-US" altLang="zh-CN" sz="1200" b="0" i="0" u="none" strike="noStrike" kern="1200" cap="none" spc="0" normalizeH="0" baseline="0" noProof="0" dirty="0">
                <a:ln>
                  <a:noFill/>
                </a:ln>
                <a:solidFill>
                  <a:srgbClr val="184A7F"/>
                </a:solidFill>
                <a:effectLst/>
                <a:uLnTx/>
                <a:uFillTx/>
                <a:latin typeface="Times New Roman" panose="02020603050405020304" pitchFamily="18" charset="0"/>
                <a:ea typeface="等线" panose="02010600030101010101" pitchFamily="2" charset="-122"/>
                <a:cs typeface="Times New Roman" panose="02020603050405020304" pitchFamily="18" charset="0"/>
              </a:rPr>
              <a:t>D and E converges if and only if this equation holds</a:t>
            </a:r>
            <a:r>
              <a:rPr lang="en-US" altLang="zh-CN" dirty="0"/>
              <a:t>. Intuitively, this means that when model converges, the encoder will remove all the information about domain connection.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And Finally, </a:t>
            </a:r>
            <a:r>
              <a:rPr kumimoji="0" lang="en-US" altLang="zh-CN" sz="1200" b="0" i="0" u="none" strike="noStrike" kern="1200" cap="none" spc="0" normalizeH="0" baseline="0" noProof="0" dirty="0">
                <a:ln>
                  <a:noFill/>
                </a:ln>
                <a:solidFill>
                  <a:srgbClr val="184A7F"/>
                </a:solidFill>
                <a:effectLst/>
                <a:uLnTx/>
                <a:uFillTx/>
                <a:latin typeface="Times New Roman" panose="02020603050405020304" pitchFamily="18" charset="0"/>
                <a:ea typeface="等线" panose="02010600030101010101" pitchFamily="2" charset="-122"/>
                <a:cs typeface="Times New Roman" panose="02020603050405020304" pitchFamily="18" charset="0"/>
              </a:rPr>
              <a:t>The global optimal of the two-player game between E and D </a:t>
            </a:r>
            <a:r>
              <a:rPr kumimoji="0" lang="en-US" altLang="zh-CN" sz="1200" b="1" i="0" u="none" strike="noStrike" kern="1200" cap="none" spc="0" normalizeH="0" baseline="0" noProof="0" dirty="0">
                <a:ln>
                  <a:noFill/>
                </a:ln>
                <a:solidFill>
                  <a:srgbClr val="184A7F"/>
                </a:solidFill>
                <a:effectLst/>
                <a:uLnTx/>
                <a:uFillTx/>
                <a:latin typeface="Times New Roman" panose="02020603050405020304" pitchFamily="18" charset="0"/>
                <a:ea typeface="等线" panose="02010600030101010101" pitchFamily="2" charset="-122"/>
                <a:cs typeface="Times New Roman" panose="02020603050405020304" pitchFamily="18" charset="0"/>
              </a:rPr>
              <a:t>matches</a:t>
            </a:r>
            <a:r>
              <a:rPr kumimoji="0" lang="en-US" altLang="zh-CN" sz="1200" b="0" i="0" u="none" strike="noStrike" kern="1200" cap="none" spc="0" normalizeH="0" baseline="0" noProof="0" dirty="0">
                <a:ln>
                  <a:noFill/>
                </a:ln>
                <a:solidFill>
                  <a:srgbClr val="184A7F"/>
                </a:solidFill>
                <a:effectLst/>
                <a:uLnTx/>
                <a:uFillTx/>
                <a:latin typeface="Times New Roman" panose="02020603050405020304" pitchFamily="18" charset="0"/>
                <a:ea typeface="等线" panose="02010600030101010101" pitchFamily="2" charset="-122"/>
                <a:cs typeface="Times New Roman" panose="02020603050405020304" pitchFamily="18" charset="0"/>
              </a:rPr>
              <a:t>  the 3 player game E, D, F.</a:t>
            </a:r>
            <a:endParaRPr lang="en-US" altLang="zh-CN" dirty="0"/>
          </a:p>
          <a:p>
            <a:endParaRPr lang="en-US" altLang="zh-CN" dirty="0"/>
          </a:p>
          <a:p>
            <a:endParaRPr lang="en-US" altLang="zh-CN" dirty="0"/>
          </a:p>
          <a:p>
            <a:r>
              <a:rPr lang="en-US" altLang="zh-CN" dirty="0"/>
              <a:t>(This</a:t>
            </a:r>
            <a:r>
              <a:rPr lang="en-US" altLang="zh-CN" baseline="0" dirty="0"/>
              <a:t> means that when the model converges, given two arbitrary data points, the connection probability of their domain is independent of the embedding provided by encoder.)</a:t>
            </a:r>
          </a:p>
          <a:p>
            <a:r>
              <a:rPr lang="en-US" altLang="zh-CN" baseline="0" dirty="0"/>
              <a:t> </a:t>
            </a:r>
            <a:r>
              <a:rPr lang="en-US" altLang="zh-CN" dirty="0"/>
              <a:t>  </a:t>
            </a:r>
          </a:p>
        </p:txBody>
      </p:sp>
      <p:sp>
        <p:nvSpPr>
          <p:cNvPr id="4" name="灯片编号占位符 3"/>
          <p:cNvSpPr>
            <a:spLocks noGrp="1"/>
          </p:cNvSpPr>
          <p:nvPr>
            <p:ph type="sldNum" sz="quarter" idx="5"/>
          </p:nvPr>
        </p:nvSpPr>
        <p:spPr/>
        <p:txBody>
          <a:bodyPr/>
          <a:lstStyle/>
          <a:p>
            <a:fld id="{701A5AF7-AD24-4865-A4F5-99973166905C}" type="slidenum">
              <a:rPr lang="zh-CN" altLang="en-US" smtClean="0"/>
              <a:t>10</a:t>
            </a:fld>
            <a:endParaRPr lang="zh-CN" altLang="en-US"/>
          </a:p>
        </p:txBody>
      </p:sp>
    </p:spTree>
    <p:extLst>
      <p:ext uri="{BB962C8B-B14F-4D97-AF65-F5344CB8AC3E}">
        <p14:creationId xmlns:p14="http://schemas.microsoft.com/office/powerpoint/2010/main" val="368293641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first property is </a:t>
            </a:r>
            <a:r>
              <a:rPr lang="en-US" altLang="zh-CN" b="1" dirty="0"/>
              <a:t>very important</a:t>
            </a:r>
            <a:r>
              <a:rPr lang="en-US" altLang="zh-CN" dirty="0"/>
              <a:t>, because it illustrate that our </a:t>
            </a:r>
            <a:r>
              <a:rPr lang="en-US" altLang="zh-CN" b="1" dirty="0"/>
              <a:t>method takes the advantage of heterogeneity</a:t>
            </a:r>
            <a:r>
              <a:rPr lang="en-US" altLang="zh-CN" dirty="0"/>
              <a:t>.</a:t>
            </a:r>
          </a:p>
        </p:txBody>
      </p:sp>
      <p:sp>
        <p:nvSpPr>
          <p:cNvPr id="4" name="灯片编号占位符 3"/>
          <p:cNvSpPr>
            <a:spLocks noGrp="1"/>
          </p:cNvSpPr>
          <p:nvPr>
            <p:ph type="sldNum" sz="quarter" idx="5"/>
          </p:nvPr>
        </p:nvSpPr>
        <p:spPr/>
        <p:txBody>
          <a:bodyPr/>
          <a:lstStyle/>
          <a:p>
            <a:fld id="{701A5AF7-AD24-4865-A4F5-99973166905C}" type="slidenum">
              <a:rPr lang="zh-CN" altLang="en-US" smtClean="0"/>
              <a:t>11</a:t>
            </a:fld>
            <a:endParaRPr lang="zh-CN" altLang="en-US"/>
          </a:p>
        </p:txBody>
      </p:sp>
    </p:spTree>
    <p:extLst>
      <p:ext uri="{BB962C8B-B14F-4D97-AF65-F5344CB8AC3E}">
        <p14:creationId xmlns:p14="http://schemas.microsoft.com/office/powerpoint/2010/main" val="37675058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still take the weather prediction task as an example. Traditional method is equivalent to adapt across a fully-connected graph, </a:t>
            </a:r>
            <a:r>
              <a:rPr lang="en-US" altLang="zh-CN" b="1" dirty="0"/>
              <a:t>while</a:t>
            </a:r>
            <a:r>
              <a:rPr lang="en-US" altLang="zh-CN" dirty="0"/>
              <a:t> in our method, the domain graph is build on the geographic connection of each states. Since we takes heterogeneity into consideration, our method outperforms methods with large margin.</a:t>
            </a:r>
          </a:p>
        </p:txBody>
      </p:sp>
      <p:sp>
        <p:nvSpPr>
          <p:cNvPr id="4" name="灯片编号占位符 3"/>
          <p:cNvSpPr>
            <a:spLocks noGrp="1"/>
          </p:cNvSpPr>
          <p:nvPr>
            <p:ph type="sldNum" sz="quarter" idx="5"/>
          </p:nvPr>
        </p:nvSpPr>
        <p:spPr/>
        <p:txBody>
          <a:bodyPr/>
          <a:lstStyle/>
          <a:p>
            <a:fld id="{701A5AF7-AD24-4865-A4F5-99973166905C}" type="slidenum">
              <a:rPr lang="zh-CN" altLang="en-US" smtClean="0"/>
              <a:t>12</a:t>
            </a:fld>
            <a:endParaRPr lang="zh-CN" altLang="en-US"/>
          </a:p>
        </p:txBody>
      </p:sp>
    </p:spTree>
    <p:extLst>
      <p:ext uri="{BB962C8B-B14F-4D97-AF65-F5344CB8AC3E}">
        <p14:creationId xmlns:p14="http://schemas.microsoft.com/office/powerpoint/2010/main" val="38014188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Arial" panose="020B0604020202020204" pitchFamily="34" charset="0"/>
              </a:rPr>
              <a:t>Our experiments support our statements. On dataset DG-15, our model has a large gap with other models </a:t>
            </a:r>
            <a:r>
              <a:rPr lang="en-US" altLang="zh-CN" b="1" i="0" dirty="0">
                <a:effectLst/>
                <a:latin typeface="Arial" panose="020B0604020202020204" pitchFamily="34" charset="0"/>
              </a:rPr>
              <a:t>for at least </a:t>
            </a:r>
            <a:r>
              <a:rPr lang="en-US" altLang="zh-CN" b="0" i="0" dirty="0">
                <a:effectLst/>
                <a:latin typeface="Arial" panose="020B0604020202020204" pitchFamily="34" charset="0"/>
              </a:rPr>
              <a:t>10 percent accuracy improvement.</a:t>
            </a:r>
            <a:endParaRPr lang="en-US" altLang="zh-CN" dirty="0"/>
          </a:p>
        </p:txBody>
      </p:sp>
      <p:sp>
        <p:nvSpPr>
          <p:cNvPr id="4" name="灯片编号占位符 3"/>
          <p:cNvSpPr>
            <a:spLocks noGrp="1"/>
          </p:cNvSpPr>
          <p:nvPr>
            <p:ph type="sldNum" sz="quarter" idx="5"/>
          </p:nvPr>
        </p:nvSpPr>
        <p:spPr/>
        <p:txBody>
          <a:bodyPr/>
          <a:lstStyle/>
          <a:p>
            <a:fld id="{701A5AF7-AD24-4865-A4F5-99973166905C}" type="slidenum">
              <a:rPr lang="zh-CN" altLang="en-US" smtClean="0"/>
              <a:t>13</a:t>
            </a:fld>
            <a:endParaRPr lang="zh-CN" altLang="en-US"/>
          </a:p>
        </p:txBody>
      </p:sp>
    </p:spTree>
    <p:extLst>
      <p:ext uri="{BB962C8B-B14F-4D97-AF65-F5344CB8AC3E}">
        <p14:creationId xmlns:p14="http://schemas.microsoft.com/office/powerpoint/2010/main" val="36356348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Arial" panose="020B0604020202020204" pitchFamily="34" charset="0"/>
              </a:rPr>
              <a:t>For more experiment results and analysis, please refer to our code and paper. Thank you!</a:t>
            </a:r>
            <a:endParaRPr lang="en-US" altLang="zh-CN" dirty="0"/>
          </a:p>
        </p:txBody>
      </p:sp>
      <p:sp>
        <p:nvSpPr>
          <p:cNvPr id="4" name="灯片编号占位符 3"/>
          <p:cNvSpPr>
            <a:spLocks noGrp="1"/>
          </p:cNvSpPr>
          <p:nvPr>
            <p:ph type="sldNum" sz="quarter" idx="5"/>
          </p:nvPr>
        </p:nvSpPr>
        <p:spPr/>
        <p:txBody>
          <a:bodyPr/>
          <a:lstStyle/>
          <a:p>
            <a:fld id="{701A5AF7-AD24-4865-A4F5-99973166905C}" type="slidenum">
              <a:rPr lang="zh-CN" altLang="en-US" smtClean="0"/>
              <a:t>14</a:t>
            </a:fld>
            <a:endParaRPr lang="zh-CN" altLang="en-US"/>
          </a:p>
        </p:txBody>
      </p:sp>
    </p:spTree>
    <p:extLst>
      <p:ext uri="{BB962C8B-B14F-4D97-AF65-F5344CB8AC3E}">
        <p14:creationId xmlns:p14="http://schemas.microsoft.com/office/powerpoint/2010/main" val="372535332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Motivates </a:t>
            </a:r>
          </a:p>
          <a:p>
            <a:r>
              <a:rPr lang="en-US" altLang="zh-CN" dirty="0"/>
              <a:t>Remove the at ex</a:t>
            </a:r>
          </a:p>
          <a:p>
            <a:r>
              <a:rPr lang="en-US" altLang="zh-CN" dirty="0"/>
              <a:t>Direct to </a:t>
            </a:r>
            <a:r>
              <a:rPr lang="en-US" altLang="zh-CN" dirty="0" err="1"/>
              <a:t>usa</a:t>
            </a:r>
            <a:r>
              <a:rPr lang="en-US" altLang="zh-CN" dirty="0"/>
              <a:t> example.</a:t>
            </a:r>
          </a:p>
          <a:p>
            <a:endParaRPr lang="en-US" altLang="zh-CN" dirty="0"/>
          </a:p>
          <a:p>
            <a:r>
              <a:rPr lang="en-US" altLang="zh-CN" dirty="0"/>
              <a:t>Strong both theoretical and empirical. (informal) relax alignment.</a:t>
            </a:r>
          </a:p>
          <a:p>
            <a:r>
              <a:rPr lang="en-US" altLang="zh-CN" dirty="0"/>
              <a:t>1, Knowing the relax</a:t>
            </a:r>
          </a:p>
          <a:p>
            <a:r>
              <a:rPr lang="en-US" altLang="zh-CN" dirty="0"/>
              <a:t>2, </a:t>
            </a:r>
            <a:r>
              <a:rPr lang="en-US" altLang="zh-CN" dirty="0" err="1"/>
              <a:t>cliqe</a:t>
            </a:r>
            <a:r>
              <a:rPr lang="en-US" altLang="zh-CN" dirty="0"/>
              <a:t> is equivalent to previous </a:t>
            </a:r>
            <a:r>
              <a:rPr lang="en-US" altLang="zh-CN" dirty="0" err="1"/>
              <a:t>dann</a:t>
            </a:r>
            <a:r>
              <a:rPr lang="en-US" altLang="zh-CN" dirty="0"/>
              <a:t>.</a:t>
            </a:r>
          </a:p>
          <a:p>
            <a:endParaRPr lang="en-US" altLang="zh-CN" dirty="0"/>
          </a:p>
          <a:p>
            <a:r>
              <a:rPr lang="en-US" altLang="zh-CN" dirty="0" err="1"/>
              <a:t>Barplot</a:t>
            </a:r>
            <a:r>
              <a:rPr lang="en-US" altLang="zh-CN" dirty="0"/>
              <a:t>, other visualization.</a:t>
            </a:r>
          </a:p>
          <a:p>
            <a:endParaRPr lang="en-US" altLang="zh-CN" dirty="0"/>
          </a:p>
          <a:p>
            <a:r>
              <a:rPr lang="en-US" altLang="zh-CN" dirty="0"/>
              <a:t>Us graph</a:t>
            </a:r>
          </a:p>
          <a:p>
            <a:endParaRPr lang="en-US" altLang="zh-CN" dirty="0"/>
          </a:p>
          <a:p>
            <a:r>
              <a:rPr lang="en-US" altLang="zh-CN" dirty="0"/>
              <a:t>Motivation of GRDA first. </a:t>
            </a:r>
            <a:r>
              <a:rPr lang="en-US" altLang="zh-CN" dirty="0" err="1"/>
              <a:t>Assum</a:t>
            </a:r>
            <a:r>
              <a:rPr lang="en-US" altLang="zh-CN" dirty="0"/>
              <a:t> that </a:t>
            </a:r>
          </a:p>
          <a:p>
            <a:r>
              <a:rPr lang="en-US" altLang="zh-CN" dirty="0"/>
              <a:t>Nodes</a:t>
            </a:r>
          </a:p>
          <a:p>
            <a:r>
              <a:rPr lang="en-US" altLang="zh-CN" dirty="0"/>
              <a:t>-&gt; edges</a:t>
            </a:r>
          </a:p>
          <a:p>
            <a:endParaRPr lang="zh-CN" altLang="en-US" dirty="0"/>
          </a:p>
        </p:txBody>
      </p:sp>
      <p:sp>
        <p:nvSpPr>
          <p:cNvPr id="4" name="灯片编号占位符 3"/>
          <p:cNvSpPr>
            <a:spLocks noGrp="1"/>
          </p:cNvSpPr>
          <p:nvPr>
            <p:ph type="sldNum" sz="quarter" idx="5"/>
          </p:nvPr>
        </p:nvSpPr>
        <p:spPr/>
        <p:txBody>
          <a:bodyPr/>
          <a:lstStyle/>
          <a:p>
            <a:fld id="{701A5AF7-AD24-4865-A4F5-99973166905C}" type="slidenum">
              <a:rPr lang="zh-CN" altLang="en-US" smtClean="0"/>
              <a:t>15</a:t>
            </a:fld>
            <a:endParaRPr lang="zh-CN" altLang="en-US"/>
          </a:p>
        </p:txBody>
      </p:sp>
    </p:spTree>
    <p:extLst>
      <p:ext uri="{BB962C8B-B14F-4D97-AF65-F5344CB8AC3E}">
        <p14:creationId xmlns:p14="http://schemas.microsoft.com/office/powerpoint/2010/main" val="11701939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our work, we incorporate a graph into adaptation tasks. Why we want to use graph in domain adaptation? The answer is, domains </a:t>
            </a:r>
            <a:r>
              <a:rPr lang="en-US" altLang="zh-CN" b="1" dirty="0"/>
              <a:t>are actually not equal.</a:t>
            </a:r>
          </a:p>
          <a:p>
            <a:endParaRPr lang="en-US" altLang="zh-CN" b="1" dirty="0"/>
          </a:p>
          <a:p>
            <a:r>
              <a:rPr lang="en-US" altLang="zh-CN" dirty="0"/>
              <a:t>Let’s see an example.</a:t>
            </a:r>
          </a:p>
          <a:p>
            <a:endParaRPr lang="en-US" altLang="zh-CN" dirty="0"/>
          </a:p>
          <a:p>
            <a:r>
              <a:rPr lang="en-US" altLang="zh-CN" dirty="0"/>
              <a:t>Suppose now you are transferring a weather prediction model trained on other states to New York State.</a:t>
            </a:r>
          </a:p>
        </p:txBody>
      </p:sp>
      <p:sp>
        <p:nvSpPr>
          <p:cNvPr id="4" name="灯片编号占位符 3"/>
          <p:cNvSpPr>
            <a:spLocks noGrp="1"/>
          </p:cNvSpPr>
          <p:nvPr>
            <p:ph type="sldNum" sz="quarter" idx="5"/>
          </p:nvPr>
        </p:nvSpPr>
        <p:spPr/>
        <p:txBody>
          <a:bodyPr/>
          <a:lstStyle/>
          <a:p>
            <a:fld id="{701A5AF7-AD24-4865-A4F5-99973166905C}" type="slidenum">
              <a:rPr lang="zh-CN" altLang="en-US" smtClean="0"/>
              <a:t>2</a:t>
            </a:fld>
            <a:endParaRPr lang="zh-CN" altLang="en-US"/>
          </a:p>
        </p:txBody>
      </p:sp>
    </p:spTree>
    <p:extLst>
      <p:ext uri="{BB962C8B-B14F-4D97-AF65-F5344CB8AC3E}">
        <p14:creationId xmlns:p14="http://schemas.microsoft.com/office/powerpoint/2010/main" val="3604360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Intuitively, NY should be influenced </a:t>
            </a:r>
            <a:r>
              <a:rPr lang="en-US" altLang="zh-CN" b="1" dirty="0"/>
              <a:t>more</a:t>
            </a:r>
            <a:r>
              <a:rPr lang="en-US" altLang="zh-CN" dirty="0"/>
              <a:t> from model trained in PA rather than California.</a:t>
            </a:r>
          </a:p>
        </p:txBody>
      </p:sp>
      <p:sp>
        <p:nvSpPr>
          <p:cNvPr id="4" name="灯片编号占位符 3"/>
          <p:cNvSpPr>
            <a:spLocks noGrp="1"/>
          </p:cNvSpPr>
          <p:nvPr>
            <p:ph type="sldNum" sz="quarter" idx="5"/>
          </p:nvPr>
        </p:nvSpPr>
        <p:spPr/>
        <p:txBody>
          <a:bodyPr/>
          <a:lstStyle/>
          <a:p>
            <a:fld id="{701A5AF7-AD24-4865-A4F5-99973166905C}" type="slidenum">
              <a:rPr lang="zh-CN" altLang="en-US" smtClean="0"/>
              <a:t>3</a:t>
            </a:fld>
            <a:endParaRPr lang="zh-CN" altLang="en-US"/>
          </a:p>
        </p:txBody>
      </p:sp>
    </p:spTree>
    <p:extLst>
      <p:ext uri="{BB962C8B-B14F-4D97-AF65-F5344CB8AC3E}">
        <p14:creationId xmlns:p14="http://schemas.microsoft.com/office/powerpoint/2010/main" val="802055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real data support this intuition. The first picture shows the temperature data of PA and NY, and the second shows the data of CA and NY. We can see that the data patterns in the first picture are much closer than in the second picture. This indicates that, …</a:t>
            </a:r>
          </a:p>
        </p:txBody>
      </p:sp>
      <p:sp>
        <p:nvSpPr>
          <p:cNvPr id="4" name="灯片编号占位符 3"/>
          <p:cNvSpPr>
            <a:spLocks noGrp="1"/>
          </p:cNvSpPr>
          <p:nvPr>
            <p:ph type="sldNum" sz="quarter" idx="5"/>
          </p:nvPr>
        </p:nvSpPr>
        <p:spPr/>
        <p:txBody>
          <a:bodyPr/>
          <a:lstStyle/>
          <a:p>
            <a:fld id="{701A5AF7-AD24-4865-A4F5-99973166905C}" type="slidenum">
              <a:rPr lang="zh-CN" altLang="en-US" smtClean="0"/>
              <a:t>4</a:t>
            </a:fld>
            <a:endParaRPr lang="zh-CN" altLang="en-US"/>
          </a:p>
        </p:txBody>
      </p:sp>
    </p:spTree>
    <p:extLst>
      <p:ext uri="{BB962C8B-B14F-4D97-AF65-F5344CB8AC3E}">
        <p14:creationId xmlns:p14="http://schemas.microsoft.com/office/powerpoint/2010/main" val="19259748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This indicates that, domains are Heterogeneous. Domains are not created equally in the adaptation task. </a:t>
            </a:r>
          </a:p>
        </p:txBody>
      </p:sp>
      <p:sp>
        <p:nvSpPr>
          <p:cNvPr id="4" name="灯片编号占位符 3"/>
          <p:cNvSpPr>
            <a:spLocks noGrp="1"/>
          </p:cNvSpPr>
          <p:nvPr>
            <p:ph type="sldNum" sz="quarter" idx="5"/>
          </p:nvPr>
        </p:nvSpPr>
        <p:spPr/>
        <p:txBody>
          <a:bodyPr/>
          <a:lstStyle/>
          <a:p>
            <a:fld id="{701A5AF7-AD24-4865-A4F5-99973166905C}" type="slidenum">
              <a:rPr lang="zh-CN" altLang="en-US" smtClean="0"/>
              <a:t>5</a:t>
            </a:fld>
            <a:endParaRPr lang="zh-CN" altLang="en-US"/>
          </a:p>
        </p:txBody>
      </p:sp>
    </p:spTree>
    <p:extLst>
      <p:ext uri="{BB962C8B-B14F-4D97-AF65-F5344CB8AC3E}">
        <p14:creationId xmlns:p14="http://schemas.microsoft.com/office/powerpoint/2010/main" val="12588351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0" i="0" dirty="0">
                <a:effectLst/>
                <a:latin typeface="Arial" panose="020B0604020202020204" pitchFamily="34" charset="0"/>
              </a:rPr>
              <a:t>Such heterogeneity can often </a:t>
            </a:r>
            <a:r>
              <a:rPr lang="en-US" altLang="zh-CN" b="1" i="0" dirty="0">
                <a:effectLst/>
                <a:latin typeface="Arial" panose="020B0604020202020204" pitchFamily="34" charset="0"/>
              </a:rPr>
              <a:t>be captured by a graph</a:t>
            </a:r>
            <a:r>
              <a:rPr lang="en-US" altLang="zh-CN" b="0" i="0" dirty="0">
                <a:effectLst/>
                <a:latin typeface="Arial" panose="020B0604020202020204" pitchFamily="34" charset="0"/>
              </a:rPr>
              <a:t>. In the example of weather prediction, we can treat each state as a node and the physical proximity between two states results in an edge, just as shown in this picture. We can generalize this to </a:t>
            </a:r>
            <a:r>
              <a:rPr lang="en-US" altLang="zh-CN" b="1" i="0" dirty="0">
                <a:effectLst/>
                <a:latin typeface="Arial" panose="020B0604020202020204" pitchFamily="34" charset="0"/>
              </a:rPr>
              <a:t>any</a:t>
            </a:r>
            <a:r>
              <a:rPr lang="en-US" altLang="zh-CN" b="0" i="0" dirty="0">
                <a:effectLst/>
                <a:latin typeface="Arial" panose="020B0604020202020204" pitchFamily="34" charset="0"/>
              </a:rPr>
              <a:t> adaptation tasks, where the domains realize the nodes, and the adjacency between two domains can be captured by an edge. </a:t>
            </a:r>
            <a:r>
              <a:rPr lang="en-US" altLang="zh-CN" b="1" i="0" dirty="0">
                <a:effectLst/>
                <a:latin typeface="Arial" panose="020B0604020202020204" pitchFamily="34" charset="0"/>
              </a:rPr>
              <a:t>That’s why we include domain graph in adaptation</a:t>
            </a:r>
            <a:r>
              <a:rPr lang="en-US" altLang="zh-CN" b="0" i="0" dirty="0">
                <a:effectLst/>
                <a:latin typeface="Arial" panose="020B0604020202020204" pitchFamily="34" charset="0"/>
              </a:rPr>
              <a:t>.</a:t>
            </a:r>
          </a:p>
          <a:p>
            <a:endParaRPr lang="en-US" altLang="zh-CN" b="0" i="0" dirty="0">
              <a:effectLst/>
              <a:latin typeface="Arial" panose="020B0604020202020204" pitchFamily="34" charset="0"/>
            </a:endParaRPr>
          </a:p>
          <a:p>
            <a:r>
              <a:rPr lang="en-US" altLang="zh-CN" b="0" i="0" dirty="0">
                <a:effectLst/>
                <a:latin typeface="Arial" panose="020B0604020202020204" pitchFamily="34" charset="0"/>
              </a:rPr>
              <a:t>We want </a:t>
            </a:r>
            <a:r>
              <a:rPr lang="en-US" altLang="zh-CN" b="1" i="0" dirty="0">
                <a:effectLst/>
                <a:latin typeface="Arial" panose="020B0604020202020204" pitchFamily="34" charset="0"/>
              </a:rPr>
              <a:t>to emphasize </a:t>
            </a:r>
            <a:r>
              <a:rPr lang="en-US" altLang="zh-CN" b="0" i="0" dirty="0">
                <a:effectLst/>
                <a:latin typeface="Arial" panose="020B0604020202020204" pitchFamily="34" charset="0"/>
              </a:rPr>
              <a:t>that, current Domain Adaptation methods cannot support the domain graph. Our method </a:t>
            </a:r>
            <a:r>
              <a:rPr lang="en-US" altLang="zh-CN" b="1" i="0" dirty="0">
                <a:effectLst/>
                <a:latin typeface="Arial" panose="020B0604020202020204" pitchFamily="34" charset="0"/>
              </a:rPr>
              <a:t>is the first </a:t>
            </a:r>
            <a:r>
              <a:rPr lang="en-US" altLang="zh-CN" b="0" i="0" dirty="0">
                <a:effectLst/>
                <a:latin typeface="Arial" panose="020B0604020202020204" pitchFamily="34" charset="0"/>
              </a:rPr>
              <a:t>general adversarial method to adapt across domains living on a graph.</a:t>
            </a:r>
          </a:p>
          <a:p>
            <a:endParaRPr lang="en-US" altLang="zh-CN" b="0" i="0" dirty="0">
              <a:effectLst/>
              <a:latin typeface="Arial" panose="020B0604020202020204" pitchFamily="34" charset="0"/>
            </a:endParaRPr>
          </a:p>
          <a:p>
            <a:r>
              <a:rPr lang="en-US" altLang="zh-CN" b="0" i="0" dirty="0">
                <a:effectLst/>
                <a:latin typeface="Arial" panose="020B0604020202020204" pitchFamily="34" charset="0"/>
              </a:rPr>
              <a:t>Emphasize: current da cannot support</a:t>
            </a:r>
            <a:endParaRPr lang="en-US" altLang="zh-CN" dirty="0"/>
          </a:p>
        </p:txBody>
      </p:sp>
      <p:sp>
        <p:nvSpPr>
          <p:cNvPr id="4" name="灯片编号占位符 3"/>
          <p:cNvSpPr>
            <a:spLocks noGrp="1"/>
          </p:cNvSpPr>
          <p:nvPr>
            <p:ph type="sldNum" sz="quarter" idx="5"/>
          </p:nvPr>
        </p:nvSpPr>
        <p:spPr/>
        <p:txBody>
          <a:bodyPr/>
          <a:lstStyle/>
          <a:p>
            <a:fld id="{701A5AF7-AD24-4865-A4F5-99973166905C}" type="slidenum">
              <a:rPr lang="zh-CN" altLang="en-US" smtClean="0"/>
              <a:t>6</a:t>
            </a:fld>
            <a:endParaRPr lang="zh-CN" altLang="en-US"/>
          </a:p>
        </p:txBody>
      </p:sp>
    </p:spTree>
    <p:extLst>
      <p:ext uri="{BB962C8B-B14F-4D97-AF65-F5344CB8AC3E}">
        <p14:creationId xmlns:p14="http://schemas.microsoft.com/office/powerpoint/2010/main" val="135381998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a:p>
            <a:r>
              <a:rPr lang="en-US" altLang="zh-CN" dirty="0"/>
              <a:t>Then comes the question: how to use the graph? The key point is to use a novel graph discriminator.</a:t>
            </a:r>
          </a:p>
          <a:p>
            <a:endParaRPr lang="en-US" altLang="zh-CN" dirty="0"/>
          </a:p>
          <a:p>
            <a:r>
              <a:rPr lang="en-US" altLang="zh-CN" dirty="0"/>
              <a:t>For traditional method, the discriminator will classify the domain index, while ours will try to </a:t>
            </a:r>
            <a:r>
              <a:rPr lang="en-US" altLang="zh-CN" b="1" dirty="0"/>
              <a:t>discriminate the domain connection</a:t>
            </a:r>
            <a:r>
              <a:rPr lang="en-US" altLang="zh-CN" dirty="0"/>
              <a:t>. This is challenging, because the graph discriminator will take encodings from multiple domains, and then conduct graph learning tasks.</a:t>
            </a:r>
          </a:p>
        </p:txBody>
      </p:sp>
      <p:sp>
        <p:nvSpPr>
          <p:cNvPr id="4" name="灯片编号占位符 3"/>
          <p:cNvSpPr>
            <a:spLocks noGrp="1"/>
          </p:cNvSpPr>
          <p:nvPr>
            <p:ph type="sldNum" sz="quarter" idx="5"/>
          </p:nvPr>
        </p:nvSpPr>
        <p:spPr/>
        <p:txBody>
          <a:bodyPr/>
          <a:lstStyle/>
          <a:p>
            <a:fld id="{701A5AF7-AD24-4865-A4F5-99973166905C}" type="slidenum">
              <a:rPr lang="zh-CN" altLang="en-US" smtClean="0"/>
              <a:t>7</a:t>
            </a:fld>
            <a:endParaRPr lang="zh-CN" altLang="en-US"/>
          </a:p>
        </p:txBody>
      </p:sp>
    </p:spTree>
    <p:extLst>
      <p:ext uri="{BB962C8B-B14F-4D97-AF65-F5344CB8AC3E}">
        <p14:creationId xmlns:p14="http://schemas.microsoft.com/office/powerpoint/2010/main" val="1106096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By discriminating the connection, our discriminator can finally reconstruct the domain graph.</a:t>
            </a:r>
          </a:p>
        </p:txBody>
      </p:sp>
      <p:sp>
        <p:nvSpPr>
          <p:cNvPr id="4" name="灯片编号占位符 3"/>
          <p:cNvSpPr>
            <a:spLocks noGrp="1"/>
          </p:cNvSpPr>
          <p:nvPr>
            <p:ph type="sldNum" sz="quarter" idx="5"/>
          </p:nvPr>
        </p:nvSpPr>
        <p:spPr/>
        <p:txBody>
          <a:bodyPr/>
          <a:lstStyle/>
          <a:p>
            <a:fld id="{701A5AF7-AD24-4865-A4F5-99973166905C}" type="slidenum">
              <a:rPr lang="zh-CN" altLang="en-US" smtClean="0"/>
              <a:t>8</a:t>
            </a:fld>
            <a:endParaRPr lang="zh-CN" altLang="en-US"/>
          </a:p>
        </p:txBody>
      </p:sp>
    </p:spTree>
    <p:extLst>
      <p:ext uri="{BB962C8B-B14F-4D97-AF65-F5344CB8AC3E}">
        <p14:creationId xmlns:p14="http://schemas.microsoft.com/office/powerpoint/2010/main" val="14964089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Our model structure is shown here. We </a:t>
            </a:r>
            <a:r>
              <a:rPr lang="en-US" altLang="zh-CN" b="1" dirty="0"/>
              <a:t>highlight</a:t>
            </a:r>
            <a:r>
              <a:rPr lang="en-US" altLang="zh-CN" dirty="0"/>
              <a:t> the key difference between our model and other models in red. It follows </a:t>
            </a:r>
            <a:r>
              <a:rPr lang="en-US" altLang="zh-CN" b="1" dirty="0"/>
              <a:t>the adversarial learning framework</a:t>
            </a:r>
            <a:r>
              <a:rPr lang="en-US" altLang="zh-CN" dirty="0"/>
              <a:t>, where encoder E, discriminator D and predictor F play a </a:t>
            </a:r>
            <a:r>
              <a:rPr lang="en-US" altLang="zh-CN" b="1" dirty="0"/>
              <a:t>min-max game</a:t>
            </a:r>
            <a:r>
              <a:rPr lang="en-US" altLang="zh-CN" dirty="0"/>
              <a:t>.  Here L-e denotes the predictor loss, and </a:t>
            </a:r>
            <a:r>
              <a:rPr lang="en-US" altLang="zh-CN" dirty="0" err="1"/>
              <a:t>Ld</a:t>
            </a:r>
            <a:r>
              <a:rPr lang="en-US" altLang="zh-CN" dirty="0"/>
              <a:t> denotes the graph discriminator loss. The Discriminator will try </a:t>
            </a:r>
            <a:r>
              <a:rPr lang="en-US" altLang="zh-CN" b="1" dirty="0"/>
              <a:t>to reconstruct the domain graph</a:t>
            </a:r>
            <a:r>
              <a:rPr lang="en-US" altLang="zh-CN" dirty="0"/>
              <a:t>, and The encoder </a:t>
            </a:r>
            <a:r>
              <a:rPr lang="en-US" altLang="zh-CN" b="1" dirty="0"/>
              <a:t>tries to “fool” the discriminator </a:t>
            </a:r>
            <a:r>
              <a:rPr lang="en-US" altLang="zh-CN" dirty="0"/>
              <a:t>by removing domain-related information. To achieve this, the encoder takes the </a:t>
            </a:r>
            <a:r>
              <a:rPr lang="en-US" altLang="zh-CN" b="1" dirty="0"/>
              <a:t>adjacency matrix </a:t>
            </a:r>
            <a:r>
              <a:rPr lang="en-US" altLang="zh-CN" dirty="0"/>
              <a:t>of domain graph as an extra input.</a:t>
            </a:r>
          </a:p>
        </p:txBody>
      </p:sp>
      <p:sp>
        <p:nvSpPr>
          <p:cNvPr id="4" name="灯片编号占位符 3"/>
          <p:cNvSpPr>
            <a:spLocks noGrp="1"/>
          </p:cNvSpPr>
          <p:nvPr>
            <p:ph type="sldNum" sz="quarter" idx="5"/>
          </p:nvPr>
        </p:nvSpPr>
        <p:spPr/>
        <p:txBody>
          <a:bodyPr/>
          <a:lstStyle/>
          <a:p>
            <a:fld id="{701A5AF7-AD24-4865-A4F5-99973166905C}" type="slidenum">
              <a:rPr lang="zh-CN" altLang="en-US" smtClean="0"/>
              <a:t>9</a:t>
            </a:fld>
            <a:endParaRPr lang="zh-CN" altLang="en-US"/>
          </a:p>
        </p:txBody>
      </p:sp>
    </p:spTree>
    <p:extLst>
      <p:ext uri="{BB962C8B-B14F-4D97-AF65-F5344CB8AC3E}">
        <p14:creationId xmlns:p14="http://schemas.microsoft.com/office/powerpoint/2010/main" val="3469846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F0153CD-5F0D-4134-BF91-17634E3CB8E0}"/>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C885F21-8FB4-45A1-B3DC-1A0C2CBC79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9988C607-3246-4145-A426-D4FCA655E4B5}"/>
              </a:ext>
            </a:extLst>
          </p:cNvPr>
          <p:cNvSpPr>
            <a:spLocks noGrp="1"/>
          </p:cNvSpPr>
          <p:nvPr>
            <p:ph type="dt" sz="half" idx="10"/>
          </p:nvPr>
        </p:nvSpPr>
        <p:spPr/>
        <p:txBody>
          <a:bodyPr/>
          <a:lstStyle/>
          <a:p>
            <a:fld id="{C735FE41-59DF-4A79-BAED-110EEB63CD98}" type="datetimeFigureOut">
              <a:rPr lang="zh-CN" altLang="en-US" smtClean="0"/>
              <a:t>2022/4/3</a:t>
            </a:fld>
            <a:endParaRPr lang="zh-CN" altLang="en-US"/>
          </a:p>
        </p:txBody>
      </p:sp>
      <p:sp>
        <p:nvSpPr>
          <p:cNvPr id="5" name="页脚占位符 4">
            <a:extLst>
              <a:ext uri="{FF2B5EF4-FFF2-40B4-BE49-F238E27FC236}">
                <a16:creationId xmlns:a16="http://schemas.microsoft.com/office/drawing/2014/main" id="{7D112889-F4AF-455D-8A82-F587763D6EB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054865-55B8-4E09-8743-31D64B5E923C}"/>
              </a:ext>
            </a:extLst>
          </p:cNvPr>
          <p:cNvSpPr>
            <a:spLocks noGrp="1"/>
          </p:cNvSpPr>
          <p:nvPr>
            <p:ph type="sldNum" sz="quarter" idx="12"/>
          </p:nvPr>
        </p:nvSpPr>
        <p:spPr/>
        <p:txBody>
          <a:bodyPr/>
          <a:lstStyle/>
          <a:p>
            <a:fld id="{EADB07B0-9172-4DB0-AB84-456747B063D5}" type="slidenum">
              <a:rPr lang="zh-CN" altLang="en-US" smtClean="0"/>
              <a:t>‹#›</a:t>
            </a:fld>
            <a:endParaRPr lang="zh-CN" altLang="en-US"/>
          </a:p>
        </p:txBody>
      </p:sp>
    </p:spTree>
    <p:extLst>
      <p:ext uri="{BB962C8B-B14F-4D97-AF65-F5344CB8AC3E}">
        <p14:creationId xmlns:p14="http://schemas.microsoft.com/office/powerpoint/2010/main" val="16678774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FBAB73-1642-4085-BDC7-29609EFCF3A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C9C58C6A-3119-4AEA-9E23-63BD4E3F5E2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5BB1CAC-77FB-4413-8D99-3A0ABCEBF6BE}"/>
              </a:ext>
            </a:extLst>
          </p:cNvPr>
          <p:cNvSpPr>
            <a:spLocks noGrp="1"/>
          </p:cNvSpPr>
          <p:nvPr>
            <p:ph type="dt" sz="half" idx="10"/>
          </p:nvPr>
        </p:nvSpPr>
        <p:spPr/>
        <p:txBody>
          <a:bodyPr/>
          <a:lstStyle/>
          <a:p>
            <a:fld id="{C735FE41-59DF-4A79-BAED-110EEB63CD98}" type="datetimeFigureOut">
              <a:rPr lang="zh-CN" altLang="en-US" smtClean="0"/>
              <a:t>2022/4/3</a:t>
            </a:fld>
            <a:endParaRPr lang="zh-CN" altLang="en-US"/>
          </a:p>
        </p:txBody>
      </p:sp>
      <p:sp>
        <p:nvSpPr>
          <p:cNvPr id="5" name="页脚占位符 4">
            <a:extLst>
              <a:ext uri="{FF2B5EF4-FFF2-40B4-BE49-F238E27FC236}">
                <a16:creationId xmlns:a16="http://schemas.microsoft.com/office/drawing/2014/main" id="{E1764F9B-0074-4B83-A4B9-74F73B56135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4849CDC-6812-40CB-AC42-76F6E9F942E6}"/>
              </a:ext>
            </a:extLst>
          </p:cNvPr>
          <p:cNvSpPr>
            <a:spLocks noGrp="1"/>
          </p:cNvSpPr>
          <p:nvPr>
            <p:ph type="sldNum" sz="quarter" idx="12"/>
          </p:nvPr>
        </p:nvSpPr>
        <p:spPr/>
        <p:txBody>
          <a:bodyPr/>
          <a:lstStyle/>
          <a:p>
            <a:fld id="{EADB07B0-9172-4DB0-AB84-456747B063D5}" type="slidenum">
              <a:rPr lang="zh-CN" altLang="en-US" smtClean="0"/>
              <a:t>‹#›</a:t>
            </a:fld>
            <a:endParaRPr lang="zh-CN" altLang="en-US"/>
          </a:p>
        </p:txBody>
      </p:sp>
    </p:spTree>
    <p:extLst>
      <p:ext uri="{BB962C8B-B14F-4D97-AF65-F5344CB8AC3E}">
        <p14:creationId xmlns:p14="http://schemas.microsoft.com/office/powerpoint/2010/main" val="125445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0B7E597-B6A5-4FA3-B56A-AB0D23C63991}"/>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A27DF792-1962-4BEB-9203-21C5A952DEE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DF5E815-4BE4-41E1-940F-E7EB1DF29978}"/>
              </a:ext>
            </a:extLst>
          </p:cNvPr>
          <p:cNvSpPr>
            <a:spLocks noGrp="1"/>
          </p:cNvSpPr>
          <p:nvPr>
            <p:ph type="dt" sz="half" idx="10"/>
          </p:nvPr>
        </p:nvSpPr>
        <p:spPr/>
        <p:txBody>
          <a:bodyPr/>
          <a:lstStyle/>
          <a:p>
            <a:fld id="{C735FE41-59DF-4A79-BAED-110EEB63CD98}" type="datetimeFigureOut">
              <a:rPr lang="zh-CN" altLang="en-US" smtClean="0"/>
              <a:t>2022/4/3</a:t>
            </a:fld>
            <a:endParaRPr lang="zh-CN" altLang="en-US"/>
          </a:p>
        </p:txBody>
      </p:sp>
      <p:sp>
        <p:nvSpPr>
          <p:cNvPr id="5" name="页脚占位符 4">
            <a:extLst>
              <a:ext uri="{FF2B5EF4-FFF2-40B4-BE49-F238E27FC236}">
                <a16:creationId xmlns:a16="http://schemas.microsoft.com/office/drawing/2014/main" id="{4E2C3F32-E6BD-456C-BB09-37A087D1FF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2BCC1CF-D887-4988-B0EF-09F1F78DC6B8}"/>
              </a:ext>
            </a:extLst>
          </p:cNvPr>
          <p:cNvSpPr>
            <a:spLocks noGrp="1"/>
          </p:cNvSpPr>
          <p:nvPr>
            <p:ph type="sldNum" sz="quarter" idx="12"/>
          </p:nvPr>
        </p:nvSpPr>
        <p:spPr/>
        <p:txBody>
          <a:bodyPr/>
          <a:lstStyle/>
          <a:p>
            <a:fld id="{EADB07B0-9172-4DB0-AB84-456747B063D5}" type="slidenum">
              <a:rPr lang="zh-CN" altLang="en-US" smtClean="0"/>
              <a:t>‹#›</a:t>
            </a:fld>
            <a:endParaRPr lang="zh-CN" altLang="en-US"/>
          </a:p>
        </p:txBody>
      </p:sp>
    </p:spTree>
    <p:extLst>
      <p:ext uri="{BB962C8B-B14F-4D97-AF65-F5344CB8AC3E}">
        <p14:creationId xmlns:p14="http://schemas.microsoft.com/office/powerpoint/2010/main" val="23371603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8BE0912-4D90-4174-9962-988D406CD7B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8A10928-864A-46B3-B3F1-1BCA81EBB9D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4F39E4-0B84-4234-A6EC-4F388A723C1A}"/>
              </a:ext>
            </a:extLst>
          </p:cNvPr>
          <p:cNvSpPr>
            <a:spLocks noGrp="1"/>
          </p:cNvSpPr>
          <p:nvPr>
            <p:ph type="dt" sz="half" idx="10"/>
          </p:nvPr>
        </p:nvSpPr>
        <p:spPr/>
        <p:txBody>
          <a:bodyPr/>
          <a:lstStyle/>
          <a:p>
            <a:fld id="{C735FE41-59DF-4A79-BAED-110EEB63CD98}" type="datetimeFigureOut">
              <a:rPr lang="zh-CN" altLang="en-US" smtClean="0"/>
              <a:t>2022/4/3</a:t>
            </a:fld>
            <a:endParaRPr lang="zh-CN" altLang="en-US"/>
          </a:p>
        </p:txBody>
      </p:sp>
      <p:sp>
        <p:nvSpPr>
          <p:cNvPr id="5" name="页脚占位符 4">
            <a:extLst>
              <a:ext uri="{FF2B5EF4-FFF2-40B4-BE49-F238E27FC236}">
                <a16:creationId xmlns:a16="http://schemas.microsoft.com/office/drawing/2014/main" id="{C4CD7CFC-FA56-4D0E-821B-68DC01EAC20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B908501-C529-42E8-BC24-8BE75C9588AF}"/>
              </a:ext>
            </a:extLst>
          </p:cNvPr>
          <p:cNvSpPr>
            <a:spLocks noGrp="1"/>
          </p:cNvSpPr>
          <p:nvPr>
            <p:ph type="sldNum" sz="quarter" idx="12"/>
          </p:nvPr>
        </p:nvSpPr>
        <p:spPr/>
        <p:txBody>
          <a:bodyPr/>
          <a:lstStyle/>
          <a:p>
            <a:fld id="{EADB07B0-9172-4DB0-AB84-456747B063D5}" type="slidenum">
              <a:rPr lang="zh-CN" altLang="en-US" smtClean="0"/>
              <a:t>‹#›</a:t>
            </a:fld>
            <a:endParaRPr lang="zh-CN" altLang="en-US"/>
          </a:p>
        </p:txBody>
      </p:sp>
    </p:spTree>
    <p:extLst>
      <p:ext uri="{BB962C8B-B14F-4D97-AF65-F5344CB8AC3E}">
        <p14:creationId xmlns:p14="http://schemas.microsoft.com/office/powerpoint/2010/main" val="1255897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88647EB-7E83-40BA-9CB1-C49AE7FAF3D6}"/>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41EDD40C-132D-4BB5-88F7-C49504AEE21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FA2DC262-4B84-4E00-9D7A-6D038821E3DA}"/>
              </a:ext>
            </a:extLst>
          </p:cNvPr>
          <p:cNvSpPr>
            <a:spLocks noGrp="1"/>
          </p:cNvSpPr>
          <p:nvPr>
            <p:ph type="dt" sz="half" idx="10"/>
          </p:nvPr>
        </p:nvSpPr>
        <p:spPr/>
        <p:txBody>
          <a:bodyPr/>
          <a:lstStyle/>
          <a:p>
            <a:fld id="{C735FE41-59DF-4A79-BAED-110EEB63CD98}" type="datetimeFigureOut">
              <a:rPr lang="zh-CN" altLang="en-US" smtClean="0"/>
              <a:t>2022/4/3</a:t>
            </a:fld>
            <a:endParaRPr lang="zh-CN" altLang="en-US"/>
          </a:p>
        </p:txBody>
      </p:sp>
      <p:sp>
        <p:nvSpPr>
          <p:cNvPr id="5" name="页脚占位符 4">
            <a:extLst>
              <a:ext uri="{FF2B5EF4-FFF2-40B4-BE49-F238E27FC236}">
                <a16:creationId xmlns:a16="http://schemas.microsoft.com/office/drawing/2014/main" id="{4D5F8F06-9678-451D-9889-ABCF6C6D605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6811BD3-63A7-4004-88B2-57CBC04BC57E}"/>
              </a:ext>
            </a:extLst>
          </p:cNvPr>
          <p:cNvSpPr>
            <a:spLocks noGrp="1"/>
          </p:cNvSpPr>
          <p:nvPr>
            <p:ph type="sldNum" sz="quarter" idx="12"/>
          </p:nvPr>
        </p:nvSpPr>
        <p:spPr/>
        <p:txBody>
          <a:bodyPr/>
          <a:lstStyle/>
          <a:p>
            <a:fld id="{EADB07B0-9172-4DB0-AB84-456747B063D5}" type="slidenum">
              <a:rPr lang="zh-CN" altLang="en-US" smtClean="0"/>
              <a:t>‹#›</a:t>
            </a:fld>
            <a:endParaRPr lang="zh-CN" altLang="en-US"/>
          </a:p>
        </p:txBody>
      </p:sp>
    </p:spTree>
    <p:extLst>
      <p:ext uri="{BB962C8B-B14F-4D97-AF65-F5344CB8AC3E}">
        <p14:creationId xmlns:p14="http://schemas.microsoft.com/office/powerpoint/2010/main" val="21551442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034CAB0-A869-45F0-930B-CE9C0A00F8DB}"/>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6E2CCE11-8A38-492F-B34A-E8747FAA27ED}"/>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989FFDC-6774-470A-B02D-F0E392051221}"/>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89F4117-95DC-4063-AE48-D594F9A9C832}"/>
              </a:ext>
            </a:extLst>
          </p:cNvPr>
          <p:cNvSpPr>
            <a:spLocks noGrp="1"/>
          </p:cNvSpPr>
          <p:nvPr>
            <p:ph type="dt" sz="half" idx="10"/>
          </p:nvPr>
        </p:nvSpPr>
        <p:spPr/>
        <p:txBody>
          <a:bodyPr/>
          <a:lstStyle/>
          <a:p>
            <a:fld id="{C735FE41-59DF-4A79-BAED-110EEB63CD98}" type="datetimeFigureOut">
              <a:rPr lang="zh-CN" altLang="en-US" smtClean="0"/>
              <a:t>2022/4/3</a:t>
            </a:fld>
            <a:endParaRPr lang="zh-CN" altLang="en-US"/>
          </a:p>
        </p:txBody>
      </p:sp>
      <p:sp>
        <p:nvSpPr>
          <p:cNvPr id="6" name="页脚占位符 5">
            <a:extLst>
              <a:ext uri="{FF2B5EF4-FFF2-40B4-BE49-F238E27FC236}">
                <a16:creationId xmlns:a16="http://schemas.microsoft.com/office/drawing/2014/main" id="{7CF00333-5FA4-4164-A1BD-D80099AFD49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3B3383F-8ABB-42EB-8CF6-55ECB444B312}"/>
              </a:ext>
            </a:extLst>
          </p:cNvPr>
          <p:cNvSpPr>
            <a:spLocks noGrp="1"/>
          </p:cNvSpPr>
          <p:nvPr>
            <p:ph type="sldNum" sz="quarter" idx="12"/>
          </p:nvPr>
        </p:nvSpPr>
        <p:spPr/>
        <p:txBody>
          <a:bodyPr/>
          <a:lstStyle/>
          <a:p>
            <a:fld id="{EADB07B0-9172-4DB0-AB84-456747B063D5}" type="slidenum">
              <a:rPr lang="zh-CN" altLang="en-US" smtClean="0"/>
              <a:t>‹#›</a:t>
            </a:fld>
            <a:endParaRPr lang="zh-CN" altLang="en-US"/>
          </a:p>
        </p:txBody>
      </p:sp>
    </p:spTree>
    <p:extLst>
      <p:ext uri="{BB962C8B-B14F-4D97-AF65-F5344CB8AC3E}">
        <p14:creationId xmlns:p14="http://schemas.microsoft.com/office/powerpoint/2010/main" val="24687747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E00CF3D-78C4-4EEA-8D60-49848A522674}"/>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295DACE-8796-4871-8CBB-337BBFDB82E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FFBFDA9-5F58-4721-A98C-BB292A67BA4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FA6C793-E7B1-4F71-996C-48EB10084D0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41A4AC1-9334-4A7B-B7FE-08B91E878CD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796A08D-DF62-46B1-B62A-A4B7B47E2778}"/>
              </a:ext>
            </a:extLst>
          </p:cNvPr>
          <p:cNvSpPr>
            <a:spLocks noGrp="1"/>
          </p:cNvSpPr>
          <p:nvPr>
            <p:ph type="dt" sz="half" idx="10"/>
          </p:nvPr>
        </p:nvSpPr>
        <p:spPr/>
        <p:txBody>
          <a:bodyPr/>
          <a:lstStyle/>
          <a:p>
            <a:fld id="{C735FE41-59DF-4A79-BAED-110EEB63CD98}" type="datetimeFigureOut">
              <a:rPr lang="zh-CN" altLang="en-US" smtClean="0"/>
              <a:t>2022/4/3</a:t>
            </a:fld>
            <a:endParaRPr lang="zh-CN" altLang="en-US"/>
          </a:p>
        </p:txBody>
      </p:sp>
      <p:sp>
        <p:nvSpPr>
          <p:cNvPr id="8" name="页脚占位符 7">
            <a:extLst>
              <a:ext uri="{FF2B5EF4-FFF2-40B4-BE49-F238E27FC236}">
                <a16:creationId xmlns:a16="http://schemas.microsoft.com/office/drawing/2014/main" id="{84619A36-FA2D-4685-BD5C-A991769F4D85}"/>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395A4AD-CB76-4268-A410-F5B3F4A099B3}"/>
              </a:ext>
            </a:extLst>
          </p:cNvPr>
          <p:cNvSpPr>
            <a:spLocks noGrp="1"/>
          </p:cNvSpPr>
          <p:nvPr>
            <p:ph type="sldNum" sz="quarter" idx="12"/>
          </p:nvPr>
        </p:nvSpPr>
        <p:spPr/>
        <p:txBody>
          <a:bodyPr/>
          <a:lstStyle/>
          <a:p>
            <a:fld id="{EADB07B0-9172-4DB0-AB84-456747B063D5}" type="slidenum">
              <a:rPr lang="zh-CN" altLang="en-US" smtClean="0"/>
              <a:t>‹#›</a:t>
            </a:fld>
            <a:endParaRPr lang="zh-CN" altLang="en-US"/>
          </a:p>
        </p:txBody>
      </p:sp>
    </p:spTree>
    <p:extLst>
      <p:ext uri="{BB962C8B-B14F-4D97-AF65-F5344CB8AC3E}">
        <p14:creationId xmlns:p14="http://schemas.microsoft.com/office/powerpoint/2010/main" val="5837562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15DE2F-AFB6-4A3D-B7A3-9D312B9280E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8645B01-FC10-49A3-A25B-A1445F6D0F69}"/>
              </a:ext>
            </a:extLst>
          </p:cNvPr>
          <p:cNvSpPr>
            <a:spLocks noGrp="1"/>
          </p:cNvSpPr>
          <p:nvPr>
            <p:ph type="dt" sz="half" idx="10"/>
          </p:nvPr>
        </p:nvSpPr>
        <p:spPr/>
        <p:txBody>
          <a:bodyPr/>
          <a:lstStyle/>
          <a:p>
            <a:fld id="{C735FE41-59DF-4A79-BAED-110EEB63CD98}" type="datetimeFigureOut">
              <a:rPr lang="zh-CN" altLang="en-US" smtClean="0"/>
              <a:t>2022/4/3</a:t>
            </a:fld>
            <a:endParaRPr lang="zh-CN" altLang="en-US"/>
          </a:p>
        </p:txBody>
      </p:sp>
      <p:sp>
        <p:nvSpPr>
          <p:cNvPr id="4" name="页脚占位符 3">
            <a:extLst>
              <a:ext uri="{FF2B5EF4-FFF2-40B4-BE49-F238E27FC236}">
                <a16:creationId xmlns:a16="http://schemas.microsoft.com/office/drawing/2014/main" id="{842DC8F5-997B-4780-9D8A-51B516738B4D}"/>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2419AB3D-26A4-4DE2-BB5D-0CF5F7DBC4DA}"/>
              </a:ext>
            </a:extLst>
          </p:cNvPr>
          <p:cNvSpPr>
            <a:spLocks noGrp="1"/>
          </p:cNvSpPr>
          <p:nvPr>
            <p:ph type="sldNum" sz="quarter" idx="12"/>
          </p:nvPr>
        </p:nvSpPr>
        <p:spPr/>
        <p:txBody>
          <a:bodyPr/>
          <a:lstStyle/>
          <a:p>
            <a:fld id="{EADB07B0-9172-4DB0-AB84-456747B063D5}" type="slidenum">
              <a:rPr lang="zh-CN" altLang="en-US" smtClean="0"/>
              <a:t>‹#›</a:t>
            </a:fld>
            <a:endParaRPr lang="zh-CN" altLang="en-US"/>
          </a:p>
        </p:txBody>
      </p:sp>
    </p:spTree>
    <p:extLst>
      <p:ext uri="{BB962C8B-B14F-4D97-AF65-F5344CB8AC3E}">
        <p14:creationId xmlns:p14="http://schemas.microsoft.com/office/powerpoint/2010/main" val="17366697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302F0CB3-AF23-4DB3-9DFA-F15AEB3A191D}"/>
              </a:ext>
            </a:extLst>
          </p:cNvPr>
          <p:cNvSpPr>
            <a:spLocks noGrp="1"/>
          </p:cNvSpPr>
          <p:nvPr>
            <p:ph type="dt" sz="half" idx="10"/>
          </p:nvPr>
        </p:nvSpPr>
        <p:spPr/>
        <p:txBody>
          <a:bodyPr/>
          <a:lstStyle/>
          <a:p>
            <a:fld id="{C735FE41-59DF-4A79-BAED-110EEB63CD98}" type="datetimeFigureOut">
              <a:rPr lang="zh-CN" altLang="en-US" smtClean="0"/>
              <a:t>2022/4/3</a:t>
            </a:fld>
            <a:endParaRPr lang="zh-CN" altLang="en-US"/>
          </a:p>
        </p:txBody>
      </p:sp>
      <p:sp>
        <p:nvSpPr>
          <p:cNvPr id="3" name="页脚占位符 2">
            <a:extLst>
              <a:ext uri="{FF2B5EF4-FFF2-40B4-BE49-F238E27FC236}">
                <a16:creationId xmlns:a16="http://schemas.microsoft.com/office/drawing/2014/main" id="{56D901F4-5160-4FFB-8FFE-5D2764B1EA8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93ABDD97-AE0C-43BF-A3BA-971EDAC05111}"/>
              </a:ext>
            </a:extLst>
          </p:cNvPr>
          <p:cNvSpPr>
            <a:spLocks noGrp="1"/>
          </p:cNvSpPr>
          <p:nvPr>
            <p:ph type="sldNum" sz="quarter" idx="12"/>
          </p:nvPr>
        </p:nvSpPr>
        <p:spPr/>
        <p:txBody>
          <a:bodyPr/>
          <a:lstStyle/>
          <a:p>
            <a:fld id="{EADB07B0-9172-4DB0-AB84-456747B063D5}" type="slidenum">
              <a:rPr lang="zh-CN" altLang="en-US" smtClean="0"/>
              <a:t>‹#›</a:t>
            </a:fld>
            <a:endParaRPr lang="zh-CN" altLang="en-US"/>
          </a:p>
        </p:txBody>
      </p:sp>
    </p:spTree>
    <p:extLst>
      <p:ext uri="{BB962C8B-B14F-4D97-AF65-F5344CB8AC3E}">
        <p14:creationId xmlns:p14="http://schemas.microsoft.com/office/powerpoint/2010/main" val="28321527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960515-7DDA-4710-94E7-F43A1A485842}"/>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6F1187CB-9554-4644-A6E5-5BE3D37FC05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5E61204-D4A0-4B6C-B24B-D6F1F72A4BB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03CD6F6-C5AA-4A8E-835E-27425D1375E2}"/>
              </a:ext>
            </a:extLst>
          </p:cNvPr>
          <p:cNvSpPr>
            <a:spLocks noGrp="1"/>
          </p:cNvSpPr>
          <p:nvPr>
            <p:ph type="dt" sz="half" idx="10"/>
          </p:nvPr>
        </p:nvSpPr>
        <p:spPr/>
        <p:txBody>
          <a:bodyPr/>
          <a:lstStyle/>
          <a:p>
            <a:fld id="{C735FE41-59DF-4A79-BAED-110EEB63CD98}" type="datetimeFigureOut">
              <a:rPr lang="zh-CN" altLang="en-US" smtClean="0"/>
              <a:t>2022/4/3</a:t>
            </a:fld>
            <a:endParaRPr lang="zh-CN" altLang="en-US"/>
          </a:p>
        </p:txBody>
      </p:sp>
      <p:sp>
        <p:nvSpPr>
          <p:cNvPr id="6" name="页脚占位符 5">
            <a:extLst>
              <a:ext uri="{FF2B5EF4-FFF2-40B4-BE49-F238E27FC236}">
                <a16:creationId xmlns:a16="http://schemas.microsoft.com/office/drawing/2014/main" id="{BBE3959C-D96A-4735-A05E-8C3BF0947F6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5400F23-FD47-4340-BBF0-E9E5F506E544}"/>
              </a:ext>
            </a:extLst>
          </p:cNvPr>
          <p:cNvSpPr>
            <a:spLocks noGrp="1"/>
          </p:cNvSpPr>
          <p:nvPr>
            <p:ph type="sldNum" sz="quarter" idx="12"/>
          </p:nvPr>
        </p:nvSpPr>
        <p:spPr/>
        <p:txBody>
          <a:bodyPr/>
          <a:lstStyle/>
          <a:p>
            <a:fld id="{EADB07B0-9172-4DB0-AB84-456747B063D5}" type="slidenum">
              <a:rPr lang="zh-CN" altLang="en-US" smtClean="0"/>
              <a:t>‹#›</a:t>
            </a:fld>
            <a:endParaRPr lang="zh-CN" altLang="en-US"/>
          </a:p>
        </p:txBody>
      </p:sp>
    </p:spTree>
    <p:extLst>
      <p:ext uri="{BB962C8B-B14F-4D97-AF65-F5344CB8AC3E}">
        <p14:creationId xmlns:p14="http://schemas.microsoft.com/office/powerpoint/2010/main" val="2255406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7602F85-E92B-48CF-9722-62C625E905C8}"/>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8C566A89-16E2-452D-9D16-05F0EB1171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DC6F8C10-3987-49CA-89A1-5D4FDC299A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54540553-F1C0-4E68-8CFC-2D4472BE739C}"/>
              </a:ext>
            </a:extLst>
          </p:cNvPr>
          <p:cNvSpPr>
            <a:spLocks noGrp="1"/>
          </p:cNvSpPr>
          <p:nvPr>
            <p:ph type="dt" sz="half" idx="10"/>
          </p:nvPr>
        </p:nvSpPr>
        <p:spPr/>
        <p:txBody>
          <a:bodyPr/>
          <a:lstStyle/>
          <a:p>
            <a:fld id="{C735FE41-59DF-4A79-BAED-110EEB63CD98}" type="datetimeFigureOut">
              <a:rPr lang="zh-CN" altLang="en-US" smtClean="0"/>
              <a:t>2022/4/3</a:t>
            </a:fld>
            <a:endParaRPr lang="zh-CN" altLang="en-US"/>
          </a:p>
        </p:txBody>
      </p:sp>
      <p:sp>
        <p:nvSpPr>
          <p:cNvPr id="6" name="页脚占位符 5">
            <a:extLst>
              <a:ext uri="{FF2B5EF4-FFF2-40B4-BE49-F238E27FC236}">
                <a16:creationId xmlns:a16="http://schemas.microsoft.com/office/drawing/2014/main" id="{90BE7161-FC3C-44C9-95AC-F2016B8A4B0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9F0BBD-51D7-4A9D-B7F9-1A78F2DBA3E2}"/>
              </a:ext>
            </a:extLst>
          </p:cNvPr>
          <p:cNvSpPr>
            <a:spLocks noGrp="1"/>
          </p:cNvSpPr>
          <p:nvPr>
            <p:ph type="sldNum" sz="quarter" idx="12"/>
          </p:nvPr>
        </p:nvSpPr>
        <p:spPr/>
        <p:txBody>
          <a:bodyPr/>
          <a:lstStyle/>
          <a:p>
            <a:fld id="{EADB07B0-9172-4DB0-AB84-456747B063D5}" type="slidenum">
              <a:rPr lang="zh-CN" altLang="en-US" smtClean="0"/>
              <a:t>‹#›</a:t>
            </a:fld>
            <a:endParaRPr lang="zh-CN" altLang="en-US"/>
          </a:p>
        </p:txBody>
      </p:sp>
    </p:spTree>
    <p:extLst>
      <p:ext uri="{BB962C8B-B14F-4D97-AF65-F5344CB8AC3E}">
        <p14:creationId xmlns:p14="http://schemas.microsoft.com/office/powerpoint/2010/main" val="3648238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96A20F30-C004-4795-97A6-822DC7A6F7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63101A9D-C7AF-435D-8304-E625C81B30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3851485-81AD-450B-83CC-7F756DE749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35FE41-59DF-4A79-BAED-110EEB63CD98}" type="datetimeFigureOut">
              <a:rPr lang="zh-CN" altLang="en-US" smtClean="0"/>
              <a:t>2022/4/3</a:t>
            </a:fld>
            <a:endParaRPr lang="zh-CN" altLang="en-US"/>
          </a:p>
        </p:txBody>
      </p:sp>
      <p:sp>
        <p:nvSpPr>
          <p:cNvPr id="5" name="页脚占位符 4">
            <a:extLst>
              <a:ext uri="{FF2B5EF4-FFF2-40B4-BE49-F238E27FC236}">
                <a16:creationId xmlns:a16="http://schemas.microsoft.com/office/drawing/2014/main" id="{EE37073D-5CBE-42A6-9B49-EA5D1E7CE30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97C38F2D-DDB3-47CE-8762-A4BA4EAC9E6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ADB07B0-9172-4DB0-AB84-456747B063D5}" type="slidenum">
              <a:rPr lang="zh-CN" altLang="en-US" smtClean="0"/>
              <a:t>‹#›</a:t>
            </a:fld>
            <a:endParaRPr lang="zh-CN" altLang="en-US"/>
          </a:p>
        </p:txBody>
      </p:sp>
    </p:spTree>
    <p:extLst>
      <p:ext uri="{BB962C8B-B14F-4D97-AF65-F5344CB8AC3E}">
        <p14:creationId xmlns:p14="http://schemas.microsoft.com/office/powerpoint/2010/main" val="35081603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5.sv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sv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a:extLst>
              <a:ext uri="{FF2B5EF4-FFF2-40B4-BE49-F238E27FC236}">
                <a16:creationId xmlns:a16="http://schemas.microsoft.com/office/drawing/2014/main" id="{4C52150B-4BF8-4677-8D38-55D28F6C5480}"/>
              </a:ext>
            </a:extLst>
          </p:cNvPr>
          <p:cNvSpPr txBox="1"/>
          <p:nvPr/>
        </p:nvSpPr>
        <p:spPr>
          <a:xfrm>
            <a:off x="916640" y="1751019"/>
            <a:ext cx="10358719" cy="830997"/>
          </a:xfrm>
          <a:prstGeom prst="rect">
            <a:avLst/>
          </a:prstGeom>
          <a:noFill/>
        </p:spPr>
        <p:txBody>
          <a:bodyPr wrap="square" rtlCol="0">
            <a:spAutoFit/>
          </a:bodyPr>
          <a:lstStyle/>
          <a:p>
            <a:pPr algn="ctr"/>
            <a:r>
              <a:rPr lang="en-US" altLang="zh-CN" sz="4800" b="1" dirty="0">
                <a:solidFill>
                  <a:srgbClr val="184A7F"/>
                </a:solidFill>
                <a:latin typeface="Times New Roman" panose="02020603050405020304" pitchFamily="18" charset="0"/>
                <a:cs typeface="Times New Roman" panose="02020603050405020304" pitchFamily="18" charset="0"/>
              </a:rPr>
              <a:t>Graph-Relational Domain Adaptation</a:t>
            </a:r>
            <a:endParaRPr lang="zh-CN" altLang="en-US" sz="4800" b="1" dirty="0">
              <a:solidFill>
                <a:srgbClr val="184A7F"/>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CF17F429-1112-4D90-89FF-CAD05B3AF917}"/>
              </a:ext>
            </a:extLst>
          </p:cNvPr>
          <p:cNvSpPr txBox="1"/>
          <p:nvPr/>
        </p:nvSpPr>
        <p:spPr>
          <a:xfrm>
            <a:off x="836535" y="3159650"/>
            <a:ext cx="10358719" cy="954107"/>
          </a:xfrm>
          <a:prstGeom prst="rect">
            <a:avLst/>
          </a:prstGeom>
          <a:noFill/>
        </p:spPr>
        <p:txBody>
          <a:bodyPr wrap="square" rtlCol="0">
            <a:spAutoFit/>
          </a:bodyPr>
          <a:lstStyle/>
          <a:p>
            <a:pPr algn="ctr"/>
            <a:r>
              <a:rPr lang="en-US" altLang="zh-CN" sz="2800" dirty="0" err="1">
                <a:solidFill>
                  <a:srgbClr val="184A7F"/>
                </a:solidFill>
                <a:latin typeface="Times New Roman" panose="02020603050405020304" pitchFamily="18" charset="0"/>
                <a:cs typeface="Times New Roman" panose="02020603050405020304" pitchFamily="18" charset="0"/>
              </a:rPr>
              <a:t>Zihao</a:t>
            </a:r>
            <a:r>
              <a:rPr lang="en-US" altLang="zh-CN" sz="2800" dirty="0">
                <a:solidFill>
                  <a:srgbClr val="184A7F"/>
                </a:solidFill>
                <a:latin typeface="Times New Roman" panose="02020603050405020304" pitchFamily="18" charset="0"/>
                <a:cs typeface="Times New Roman" panose="02020603050405020304" pitchFamily="18" charset="0"/>
              </a:rPr>
              <a:t> Xu, Hao He, </a:t>
            </a:r>
            <a:r>
              <a:rPr lang="en-US" altLang="zh-CN" sz="2800" dirty="0" err="1">
                <a:solidFill>
                  <a:srgbClr val="184A7F"/>
                </a:solidFill>
                <a:latin typeface="Times New Roman" panose="02020603050405020304" pitchFamily="18" charset="0"/>
                <a:cs typeface="Times New Roman" panose="02020603050405020304" pitchFamily="18" charset="0"/>
              </a:rPr>
              <a:t>Guang</a:t>
            </a:r>
            <a:r>
              <a:rPr lang="en-US" altLang="zh-CN" sz="2800" dirty="0">
                <a:solidFill>
                  <a:srgbClr val="184A7F"/>
                </a:solidFill>
                <a:latin typeface="Times New Roman" panose="02020603050405020304" pitchFamily="18" charset="0"/>
                <a:cs typeface="Times New Roman" panose="02020603050405020304" pitchFamily="18" charset="0"/>
              </a:rPr>
              <a:t>-He Lee, </a:t>
            </a:r>
          </a:p>
          <a:p>
            <a:pPr algn="ctr"/>
            <a:r>
              <a:rPr lang="en-US" altLang="zh-CN" sz="2800" dirty="0" err="1">
                <a:solidFill>
                  <a:srgbClr val="184A7F"/>
                </a:solidFill>
                <a:latin typeface="Times New Roman" panose="02020603050405020304" pitchFamily="18" charset="0"/>
                <a:cs typeface="Times New Roman" panose="02020603050405020304" pitchFamily="18" charset="0"/>
              </a:rPr>
              <a:t>Yuyang</a:t>
            </a:r>
            <a:r>
              <a:rPr lang="en-US" altLang="zh-CN" sz="2800" dirty="0">
                <a:solidFill>
                  <a:srgbClr val="184A7F"/>
                </a:solidFill>
                <a:latin typeface="Times New Roman" panose="02020603050405020304" pitchFamily="18" charset="0"/>
                <a:cs typeface="Times New Roman" panose="02020603050405020304" pitchFamily="18" charset="0"/>
              </a:rPr>
              <a:t> Wang, Hao Wang</a:t>
            </a:r>
          </a:p>
        </p:txBody>
      </p:sp>
      <p:pic>
        <p:nvPicPr>
          <p:cNvPr id="3" name="图片 2">
            <a:extLst>
              <a:ext uri="{FF2B5EF4-FFF2-40B4-BE49-F238E27FC236}">
                <a16:creationId xmlns:a16="http://schemas.microsoft.com/office/drawing/2014/main" id="{7D2A7920-0041-46FF-9A74-ED643C5E23F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69245" y="4959320"/>
            <a:ext cx="1923020" cy="1150607"/>
          </a:xfrm>
          <a:prstGeom prst="rect">
            <a:avLst/>
          </a:prstGeom>
        </p:spPr>
      </p:pic>
      <p:pic>
        <p:nvPicPr>
          <p:cNvPr id="9" name="图片 8">
            <a:extLst>
              <a:ext uri="{FF2B5EF4-FFF2-40B4-BE49-F238E27FC236}">
                <a16:creationId xmlns:a16="http://schemas.microsoft.com/office/drawing/2014/main" id="{24AC9311-72A8-4768-891B-2DC60B62D62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69451" y="5037043"/>
            <a:ext cx="1923020" cy="995163"/>
          </a:xfrm>
          <a:prstGeom prst="rect">
            <a:avLst/>
          </a:prstGeom>
        </p:spPr>
      </p:pic>
      <p:pic>
        <p:nvPicPr>
          <p:cNvPr id="11" name="图片 10">
            <a:extLst>
              <a:ext uri="{FF2B5EF4-FFF2-40B4-BE49-F238E27FC236}">
                <a16:creationId xmlns:a16="http://schemas.microsoft.com/office/drawing/2014/main" id="{36AA2E3D-0FFE-474D-8DEA-D94E5D02A86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915264" y="4920650"/>
            <a:ext cx="1298850" cy="1153812"/>
          </a:xfrm>
          <a:prstGeom prst="rect">
            <a:avLst/>
          </a:prstGeom>
        </p:spPr>
      </p:pic>
    </p:spTree>
    <p:extLst>
      <p:ext uri="{BB962C8B-B14F-4D97-AF65-F5344CB8AC3E}">
        <p14:creationId xmlns:p14="http://schemas.microsoft.com/office/powerpoint/2010/main" val="3804451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3237FC8-77B0-4915-B835-951102BD0BBA}"/>
              </a:ext>
            </a:extLst>
          </p:cNvPr>
          <p:cNvSpPr txBox="1"/>
          <p:nvPr/>
        </p:nvSpPr>
        <p:spPr>
          <a:xfrm>
            <a:off x="3637722" y="119987"/>
            <a:ext cx="8228188"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How to use graph?</a:t>
            </a:r>
          </a:p>
        </p:txBody>
      </p:sp>
      <p:sp>
        <p:nvSpPr>
          <p:cNvPr id="8" name="文本框 7">
            <a:extLst>
              <a:ext uri="{FF2B5EF4-FFF2-40B4-BE49-F238E27FC236}">
                <a16:creationId xmlns:a16="http://schemas.microsoft.com/office/drawing/2014/main" id="{71CF8230-CA47-4B81-A0A5-858F7142C88F}"/>
              </a:ext>
            </a:extLst>
          </p:cNvPr>
          <p:cNvSpPr txBox="1"/>
          <p:nvPr/>
        </p:nvSpPr>
        <p:spPr>
          <a:xfrm>
            <a:off x="987116" y="1418154"/>
            <a:ext cx="3584886" cy="584775"/>
          </a:xfrm>
          <a:prstGeom prst="rect">
            <a:avLst/>
          </a:prstGeom>
          <a:noFill/>
        </p:spPr>
        <p:txBody>
          <a:bodyPr wrap="square" rtlCol="0">
            <a:spAutoFit/>
          </a:bodyPr>
          <a:lstStyle/>
          <a:p>
            <a:r>
              <a:rPr lang="en-US" altLang="zh-CN" sz="3200" dirty="0">
                <a:solidFill>
                  <a:srgbClr val="ED982E"/>
                </a:solidFill>
                <a:latin typeface="Times New Roman" panose="02020603050405020304" pitchFamily="18" charset="0"/>
                <a:cs typeface="Times New Roman" panose="02020603050405020304" pitchFamily="18" charset="0"/>
              </a:rPr>
              <a:t>Theory (informal)</a:t>
            </a:r>
            <a:endParaRPr lang="zh-CN" altLang="en-US" sz="3200" dirty="0">
              <a:solidFill>
                <a:srgbClr val="ED982E"/>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30795B00-DE9B-46D1-8899-F5AB4A59AD70}"/>
              </a:ext>
            </a:extLst>
          </p:cNvPr>
          <p:cNvSpPr txBox="1"/>
          <p:nvPr/>
        </p:nvSpPr>
        <p:spPr>
          <a:xfrm>
            <a:off x="987116" y="2073110"/>
            <a:ext cx="9757084" cy="1077218"/>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solidFill>
                  <a:srgbClr val="184A7F"/>
                </a:solidFill>
                <a:latin typeface="Times New Roman" panose="02020603050405020304" pitchFamily="18" charset="0"/>
                <a:cs typeface="Times New Roman" panose="02020603050405020304" pitchFamily="18" charset="0"/>
              </a:rPr>
              <a:t>Traditional method is equivalent to using our method with a fully-connect graph (clique).</a:t>
            </a:r>
          </a:p>
        </p:txBody>
      </p:sp>
      <p:sp>
        <p:nvSpPr>
          <p:cNvPr id="9" name="矩形 8">
            <a:extLst>
              <a:ext uri="{FF2B5EF4-FFF2-40B4-BE49-F238E27FC236}">
                <a16:creationId xmlns:a16="http://schemas.microsoft.com/office/drawing/2014/main" id="{8906F21A-FA53-4186-B0E6-A37BD3C0A8DB}"/>
              </a:ext>
            </a:extLst>
          </p:cNvPr>
          <p:cNvSpPr/>
          <p:nvPr/>
        </p:nvSpPr>
        <p:spPr>
          <a:xfrm>
            <a:off x="-1" y="2"/>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Method</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DF298F63-47A7-4574-BEEB-4163993C35EA}"/>
              </a:ext>
            </a:extLst>
          </p:cNvPr>
          <p:cNvSpPr txBox="1"/>
          <p:nvPr/>
        </p:nvSpPr>
        <p:spPr>
          <a:xfrm>
            <a:off x="11430000"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8</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F938A5F-3B7E-480C-9C32-49FED569E781}"/>
                  </a:ext>
                </a:extLst>
              </p:cNvPr>
              <p:cNvSpPr txBox="1"/>
              <p:nvPr/>
            </p:nvSpPr>
            <p:spPr>
              <a:xfrm>
                <a:off x="987116" y="3107231"/>
                <a:ext cx="10753127" cy="659604"/>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184A7F"/>
                    </a:solidFill>
                    <a:effectLst/>
                    <a:uLnTx/>
                    <a:uFillTx/>
                    <a:latin typeface="Times New Roman" panose="02020603050405020304" pitchFamily="18" charset="0"/>
                    <a:ea typeface="等线" panose="02010600030101010101" pitchFamily="2" charset="-122"/>
                    <a:cs typeface="Times New Roman" panose="02020603050405020304" pitchFamily="18" charset="0"/>
                  </a:rPr>
                  <a:t>D and E converges if and only if </a:t>
                </a:r>
                <a14:m>
                  <m:oMath xmlns:m="http://schemas.openxmlformats.org/officeDocument/2006/math">
                    <m:sSub>
                      <m:sSubPr>
                        <m:ctrlP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𝐸</m:t>
                        </m:r>
                      </m:e>
                      <m: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𝑖</m:t>
                        </m:r>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𝑗</m:t>
                        </m:r>
                      </m:sub>
                    </m:sSub>
                    <m:d>
                      <m:dPr>
                        <m:begChr m:val="["/>
                        <m:endChr m:val="]"/>
                        <m:ctrlP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dPr>
                      <m:e>
                        <m:sSub>
                          <m:sSubPr>
                            <m:ctrlP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𝐴</m:t>
                            </m:r>
                          </m:e>
                          <m: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𝑖</m:t>
                            </m:r>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𝑗</m:t>
                            </m:r>
                          </m:sub>
                        </m:sSub>
                      </m:e>
                      <m:e>
                        <m:sSub>
                          <m:sSubPr>
                            <m:ctrlP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𝑒</m:t>
                            </m:r>
                          </m:e>
                          <m: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𝑖</m:t>
                            </m:r>
                          </m:sub>
                        </m:s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sSub>
                          <m:sSubPr>
                            <m:ctrlP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𝑒</m:t>
                            </m:r>
                          </m:e>
                          <m: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𝑗</m:t>
                            </m:r>
                          </m:sub>
                        </m:sSub>
                      </m:e>
                    </m:d>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sSub>
                      <m:sSubPr>
                        <m:ctrlPr>
                          <a:rPr kumimoji="0" lang="en-US" altLang="zh-CN" sz="3200" b="0" i="1" u="none" strike="noStrike" kern="1200" cap="none" spc="0" normalizeH="0" baseline="0" noProof="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3200" b="0" i="1" u="none" strike="noStrike" kern="1200" cap="none" spc="0" normalizeH="0" baseline="0" noProof="0">
                            <a:ln>
                              <a:noFill/>
                            </a:ln>
                            <a:solidFill>
                              <a:srgbClr val="184A7F"/>
                            </a:solidFill>
                            <a:effectLst/>
                            <a:uLnTx/>
                            <a:uFillTx/>
                            <a:latin typeface="Cambria Math" panose="02040503050406030204" pitchFamily="18" charset="0"/>
                            <a:cs typeface="Times New Roman" panose="02020603050405020304" pitchFamily="18" charset="0"/>
                          </a:rPr>
                          <m:t>𝐸</m:t>
                        </m:r>
                      </m:e>
                      <m:sub>
                        <m:r>
                          <a:rPr kumimoji="0" lang="en-US" altLang="zh-CN" sz="3200" b="0" i="1" u="none" strike="noStrike" kern="1200" cap="none" spc="0" normalizeH="0" baseline="0" noProof="0">
                            <a:ln>
                              <a:noFill/>
                            </a:ln>
                            <a:solidFill>
                              <a:srgbClr val="184A7F"/>
                            </a:solidFill>
                            <a:effectLst/>
                            <a:uLnTx/>
                            <a:uFillTx/>
                            <a:latin typeface="Cambria Math" panose="02040503050406030204" pitchFamily="18" charset="0"/>
                            <a:cs typeface="Times New Roman" panose="02020603050405020304" pitchFamily="18" charset="0"/>
                          </a:rPr>
                          <m:t>𝑖</m:t>
                        </m:r>
                        <m:r>
                          <a:rPr kumimoji="0" lang="en-US" altLang="zh-CN" sz="3200" b="0" i="1" u="none" strike="noStrike" kern="1200" cap="none" spc="0" normalizeH="0" baseline="0" noProof="0">
                            <a:ln>
                              <a:noFill/>
                            </a:ln>
                            <a:solidFill>
                              <a:srgbClr val="184A7F"/>
                            </a:solidFill>
                            <a:effectLst/>
                            <a:uLnTx/>
                            <a:uFillTx/>
                            <a:latin typeface="Cambria Math" panose="02040503050406030204" pitchFamily="18" charset="0"/>
                            <a:cs typeface="Times New Roman" panose="02020603050405020304" pitchFamily="18" charset="0"/>
                          </a:rPr>
                          <m:t>,</m:t>
                        </m:r>
                        <m:r>
                          <a:rPr kumimoji="0" lang="en-US" altLang="zh-CN" sz="3200" b="0" i="1" u="none" strike="noStrike" kern="1200" cap="none" spc="0" normalizeH="0" baseline="0" noProof="0">
                            <a:ln>
                              <a:noFill/>
                            </a:ln>
                            <a:solidFill>
                              <a:srgbClr val="184A7F"/>
                            </a:solidFill>
                            <a:effectLst/>
                            <a:uLnTx/>
                            <a:uFillTx/>
                            <a:latin typeface="Cambria Math" panose="02040503050406030204" pitchFamily="18" charset="0"/>
                            <a:cs typeface="Times New Roman" panose="02020603050405020304" pitchFamily="18" charset="0"/>
                          </a:rPr>
                          <m:t>𝑗</m:t>
                        </m:r>
                      </m:sub>
                    </m:s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sSub>
                      <m:sSubPr>
                        <m:ctrlP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𝐴</m:t>
                        </m:r>
                      </m:e>
                      <m: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𝑖</m:t>
                        </m:r>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𝑗</m:t>
                        </m:r>
                      </m:sub>
                    </m:s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oMath>
                </a14:m>
                <a:r>
                  <a:rPr kumimoji="0" lang="en-US" altLang="zh-CN" sz="3200" b="0" i="0" u="none" strike="noStrike" kern="1200" cap="none" spc="0" normalizeH="0" baseline="0" noProof="0" dirty="0">
                    <a:ln>
                      <a:noFill/>
                    </a:ln>
                    <a:solidFill>
                      <a:srgbClr val="184A7F"/>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p:txBody>
          </p:sp>
        </mc:Choice>
        <mc:Fallback xmlns="">
          <p:sp>
            <p:nvSpPr>
              <p:cNvPr id="15" name="文本框 14">
                <a:extLst>
                  <a:ext uri="{FF2B5EF4-FFF2-40B4-BE49-F238E27FC236}">
                    <a16:creationId xmlns:a16="http://schemas.microsoft.com/office/drawing/2014/main" id="{DF938A5F-3B7E-480C-9C32-49FED569E781}"/>
                  </a:ext>
                </a:extLst>
              </p:cNvPr>
              <p:cNvSpPr txBox="1">
                <a:spLocks noRot="1" noChangeAspect="1" noMove="1" noResize="1" noEditPoints="1" noAdjustHandles="1" noChangeArrowheads="1" noChangeShapeType="1" noTextEdit="1"/>
              </p:cNvSpPr>
              <p:nvPr/>
            </p:nvSpPr>
            <p:spPr>
              <a:xfrm>
                <a:off x="987116" y="3107231"/>
                <a:ext cx="10753127" cy="659604"/>
              </a:xfrm>
              <a:prstGeom prst="rect">
                <a:avLst/>
              </a:prstGeom>
              <a:blipFill>
                <a:blip r:embed="rId3"/>
                <a:stretch>
                  <a:fillRect l="-1304" t="-8333" b="-22222"/>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43630C85-5A56-4DB5-8125-A0ACBDF75D5C}"/>
              </a:ext>
            </a:extLst>
          </p:cNvPr>
          <p:cNvSpPr txBox="1"/>
          <p:nvPr/>
        </p:nvSpPr>
        <p:spPr>
          <a:xfrm>
            <a:off x="987116" y="3842837"/>
            <a:ext cx="10753126" cy="1077218"/>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184A7F"/>
                </a:solidFill>
                <a:effectLst/>
                <a:uLnTx/>
                <a:uFillTx/>
                <a:latin typeface="Times New Roman" panose="02020603050405020304" pitchFamily="18" charset="0"/>
                <a:ea typeface="等线" panose="02010600030101010101" pitchFamily="2" charset="-122"/>
                <a:cs typeface="Times New Roman" panose="02020603050405020304" pitchFamily="18" charset="0"/>
              </a:rPr>
              <a:t>The global optimal of the two-player game between E and D matches 3 player game E, D, F.</a:t>
            </a:r>
          </a:p>
        </p:txBody>
      </p:sp>
    </p:spTree>
    <p:extLst>
      <p:ext uri="{BB962C8B-B14F-4D97-AF65-F5344CB8AC3E}">
        <p14:creationId xmlns:p14="http://schemas.microsoft.com/office/powerpoint/2010/main" val="41165654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9"/>
                                        </p:tgtEl>
                                        <p:attrNameLst>
                                          <p:attrName>style.visibility</p:attrName>
                                        </p:attrNameLst>
                                      </p:cBhvr>
                                      <p:to>
                                        <p:strVal val="visible"/>
                                      </p:to>
                                    </p:set>
                                    <p:animEffect transition="in" filter="fade">
                                      <p:cBhvr>
                                        <p:cTn id="1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3237FC8-77B0-4915-B835-951102BD0BBA}"/>
              </a:ext>
            </a:extLst>
          </p:cNvPr>
          <p:cNvSpPr txBox="1"/>
          <p:nvPr/>
        </p:nvSpPr>
        <p:spPr>
          <a:xfrm>
            <a:off x="3637722" y="119987"/>
            <a:ext cx="8228188"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How to use graph?</a:t>
            </a:r>
          </a:p>
        </p:txBody>
      </p:sp>
      <p:sp>
        <p:nvSpPr>
          <p:cNvPr id="8" name="文本框 7">
            <a:extLst>
              <a:ext uri="{FF2B5EF4-FFF2-40B4-BE49-F238E27FC236}">
                <a16:creationId xmlns:a16="http://schemas.microsoft.com/office/drawing/2014/main" id="{71CF8230-CA47-4B81-A0A5-858F7142C88F}"/>
              </a:ext>
            </a:extLst>
          </p:cNvPr>
          <p:cNvSpPr txBox="1"/>
          <p:nvPr/>
        </p:nvSpPr>
        <p:spPr>
          <a:xfrm>
            <a:off x="987116" y="1418154"/>
            <a:ext cx="3584886" cy="584775"/>
          </a:xfrm>
          <a:prstGeom prst="rect">
            <a:avLst/>
          </a:prstGeom>
          <a:noFill/>
        </p:spPr>
        <p:txBody>
          <a:bodyPr wrap="square" rtlCol="0">
            <a:spAutoFit/>
          </a:bodyPr>
          <a:lstStyle/>
          <a:p>
            <a:r>
              <a:rPr lang="en-US" altLang="zh-CN" sz="3200" dirty="0">
                <a:solidFill>
                  <a:srgbClr val="ED982E"/>
                </a:solidFill>
                <a:latin typeface="Times New Roman" panose="02020603050405020304" pitchFamily="18" charset="0"/>
                <a:cs typeface="Times New Roman" panose="02020603050405020304" pitchFamily="18" charset="0"/>
              </a:rPr>
              <a:t>Theory (informal)</a:t>
            </a:r>
            <a:endParaRPr lang="zh-CN" altLang="en-US" sz="3200" dirty="0">
              <a:solidFill>
                <a:srgbClr val="ED982E"/>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30795B00-DE9B-46D1-8899-F5AB4A59AD70}"/>
              </a:ext>
            </a:extLst>
          </p:cNvPr>
          <p:cNvSpPr txBox="1"/>
          <p:nvPr/>
        </p:nvSpPr>
        <p:spPr>
          <a:xfrm>
            <a:off x="987116" y="2073110"/>
            <a:ext cx="9757084" cy="1077218"/>
          </a:xfrm>
          <a:prstGeom prst="rect">
            <a:avLst/>
          </a:prstGeom>
          <a:noFill/>
        </p:spPr>
        <p:txBody>
          <a:bodyPr wrap="square" rtlCol="0">
            <a:spAutoFit/>
          </a:bodyPr>
          <a:lstStyle/>
          <a:p>
            <a:pPr marL="457200" indent="-457200">
              <a:buFont typeface="Arial" panose="020B0604020202020204" pitchFamily="34" charset="0"/>
              <a:buChar char="•"/>
            </a:pPr>
            <a:r>
              <a:rPr lang="en-US" altLang="zh-CN" sz="3200" dirty="0">
                <a:solidFill>
                  <a:srgbClr val="ED982E"/>
                </a:solidFill>
                <a:latin typeface="Times New Roman" panose="02020603050405020304" pitchFamily="18" charset="0"/>
                <a:cs typeface="Times New Roman" panose="02020603050405020304" pitchFamily="18" charset="0"/>
              </a:rPr>
              <a:t>Traditional method is equivalent to using our method with a fully-connect graph (clique).</a:t>
            </a:r>
          </a:p>
        </p:txBody>
      </p:sp>
      <p:sp>
        <p:nvSpPr>
          <p:cNvPr id="9" name="矩形 8">
            <a:extLst>
              <a:ext uri="{FF2B5EF4-FFF2-40B4-BE49-F238E27FC236}">
                <a16:creationId xmlns:a16="http://schemas.microsoft.com/office/drawing/2014/main" id="{8906F21A-FA53-4186-B0E6-A37BD3C0A8DB}"/>
              </a:ext>
            </a:extLst>
          </p:cNvPr>
          <p:cNvSpPr/>
          <p:nvPr/>
        </p:nvSpPr>
        <p:spPr>
          <a:xfrm>
            <a:off x="-1" y="2"/>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Method</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DF298F63-47A7-4574-BEEB-4163993C35EA}"/>
              </a:ext>
            </a:extLst>
          </p:cNvPr>
          <p:cNvSpPr txBox="1"/>
          <p:nvPr/>
        </p:nvSpPr>
        <p:spPr>
          <a:xfrm>
            <a:off x="11430000"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9</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5" name="文本框 14">
                <a:extLst>
                  <a:ext uri="{FF2B5EF4-FFF2-40B4-BE49-F238E27FC236}">
                    <a16:creationId xmlns:a16="http://schemas.microsoft.com/office/drawing/2014/main" id="{DF938A5F-3B7E-480C-9C32-49FED569E781}"/>
                  </a:ext>
                </a:extLst>
              </p:cNvPr>
              <p:cNvSpPr txBox="1"/>
              <p:nvPr/>
            </p:nvSpPr>
            <p:spPr>
              <a:xfrm>
                <a:off x="987116" y="3107231"/>
                <a:ext cx="10753127" cy="659604"/>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184A7F"/>
                    </a:solidFill>
                    <a:effectLst/>
                    <a:uLnTx/>
                    <a:uFillTx/>
                    <a:latin typeface="Times New Roman" panose="02020603050405020304" pitchFamily="18" charset="0"/>
                    <a:ea typeface="等线" panose="02010600030101010101" pitchFamily="2" charset="-122"/>
                    <a:cs typeface="Times New Roman" panose="02020603050405020304" pitchFamily="18" charset="0"/>
                  </a:rPr>
                  <a:t>D and E converges if and only if </a:t>
                </a:r>
                <a14:m>
                  <m:oMath xmlns:m="http://schemas.openxmlformats.org/officeDocument/2006/math">
                    <m:sSub>
                      <m:sSubPr>
                        <m:ctrlP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𝐸</m:t>
                        </m:r>
                      </m:e>
                      <m: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𝑖</m:t>
                        </m:r>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𝑗</m:t>
                        </m:r>
                      </m:sub>
                    </m:sSub>
                    <m:d>
                      <m:dPr>
                        <m:begChr m:val="["/>
                        <m:endChr m:val="]"/>
                        <m:ctrlP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dPr>
                      <m:e>
                        <m:sSub>
                          <m:sSubPr>
                            <m:ctrlP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𝐴</m:t>
                            </m:r>
                          </m:e>
                          <m: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𝑖</m:t>
                            </m:r>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𝑗</m:t>
                            </m:r>
                          </m:sub>
                        </m:sSub>
                      </m:e>
                      <m:e>
                        <m:sSub>
                          <m:sSubPr>
                            <m:ctrlP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𝑒</m:t>
                            </m:r>
                          </m:e>
                          <m: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𝑖</m:t>
                            </m:r>
                          </m:sub>
                        </m:s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sSub>
                          <m:sSubPr>
                            <m:ctrlP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𝑒</m:t>
                            </m:r>
                          </m:e>
                          <m: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𝑗</m:t>
                            </m:r>
                          </m:sub>
                        </m:sSub>
                      </m:e>
                    </m:d>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sSub>
                      <m:sSubPr>
                        <m:ctrlPr>
                          <a:rPr kumimoji="0" lang="en-US" altLang="zh-CN" sz="3200" b="0" i="1" u="none" strike="noStrike" kern="1200" cap="none" spc="0" normalizeH="0" baseline="0" noProof="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3200" b="0" i="1" u="none" strike="noStrike" kern="1200" cap="none" spc="0" normalizeH="0" baseline="0" noProof="0">
                            <a:ln>
                              <a:noFill/>
                            </a:ln>
                            <a:solidFill>
                              <a:srgbClr val="184A7F"/>
                            </a:solidFill>
                            <a:effectLst/>
                            <a:uLnTx/>
                            <a:uFillTx/>
                            <a:latin typeface="Cambria Math" panose="02040503050406030204" pitchFamily="18" charset="0"/>
                            <a:cs typeface="Times New Roman" panose="02020603050405020304" pitchFamily="18" charset="0"/>
                          </a:rPr>
                          <m:t>𝐸</m:t>
                        </m:r>
                      </m:e>
                      <m:sub>
                        <m:r>
                          <a:rPr kumimoji="0" lang="en-US" altLang="zh-CN" sz="3200" b="0" i="1" u="none" strike="noStrike" kern="1200" cap="none" spc="0" normalizeH="0" baseline="0" noProof="0">
                            <a:ln>
                              <a:noFill/>
                            </a:ln>
                            <a:solidFill>
                              <a:srgbClr val="184A7F"/>
                            </a:solidFill>
                            <a:effectLst/>
                            <a:uLnTx/>
                            <a:uFillTx/>
                            <a:latin typeface="Cambria Math" panose="02040503050406030204" pitchFamily="18" charset="0"/>
                            <a:cs typeface="Times New Roman" panose="02020603050405020304" pitchFamily="18" charset="0"/>
                          </a:rPr>
                          <m:t>𝑖</m:t>
                        </m:r>
                        <m:r>
                          <a:rPr kumimoji="0" lang="en-US" altLang="zh-CN" sz="3200" b="0" i="1" u="none" strike="noStrike" kern="1200" cap="none" spc="0" normalizeH="0" baseline="0" noProof="0">
                            <a:ln>
                              <a:noFill/>
                            </a:ln>
                            <a:solidFill>
                              <a:srgbClr val="184A7F"/>
                            </a:solidFill>
                            <a:effectLst/>
                            <a:uLnTx/>
                            <a:uFillTx/>
                            <a:latin typeface="Cambria Math" panose="02040503050406030204" pitchFamily="18" charset="0"/>
                            <a:cs typeface="Times New Roman" panose="02020603050405020304" pitchFamily="18" charset="0"/>
                          </a:rPr>
                          <m:t>,</m:t>
                        </m:r>
                        <m:r>
                          <a:rPr kumimoji="0" lang="en-US" altLang="zh-CN" sz="3200" b="0" i="1" u="none" strike="noStrike" kern="1200" cap="none" spc="0" normalizeH="0" baseline="0" noProof="0">
                            <a:ln>
                              <a:noFill/>
                            </a:ln>
                            <a:solidFill>
                              <a:srgbClr val="184A7F"/>
                            </a:solidFill>
                            <a:effectLst/>
                            <a:uLnTx/>
                            <a:uFillTx/>
                            <a:latin typeface="Cambria Math" panose="02040503050406030204" pitchFamily="18" charset="0"/>
                            <a:cs typeface="Times New Roman" panose="02020603050405020304" pitchFamily="18" charset="0"/>
                          </a:rPr>
                          <m:t>𝑗</m:t>
                        </m:r>
                      </m:sub>
                    </m:s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sSub>
                      <m:sSubPr>
                        <m:ctrlP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𝐴</m:t>
                        </m:r>
                      </m:e>
                      <m: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𝑖</m:t>
                        </m:r>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𝑗</m:t>
                        </m:r>
                      </m:sub>
                    </m:sSub>
                    <m:r>
                      <a:rPr kumimoji="0" lang="en-US" altLang="zh-CN" sz="32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m:t>
                    </m:r>
                  </m:oMath>
                </a14:m>
                <a:r>
                  <a:rPr kumimoji="0" lang="en-US" altLang="zh-CN" sz="3200" b="0" i="0" u="none" strike="noStrike" kern="1200" cap="none" spc="0" normalizeH="0" baseline="0" noProof="0" dirty="0">
                    <a:ln>
                      <a:noFill/>
                    </a:ln>
                    <a:solidFill>
                      <a:srgbClr val="184A7F"/>
                    </a:solidFill>
                    <a:effectLst/>
                    <a:uLnTx/>
                    <a:uFillTx/>
                    <a:latin typeface="Times New Roman" panose="02020603050405020304" pitchFamily="18" charset="0"/>
                    <a:ea typeface="等线" panose="02010600030101010101" pitchFamily="2" charset="-122"/>
                    <a:cs typeface="Times New Roman" panose="02020603050405020304" pitchFamily="18" charset="0"/>
                  </a:rPr>
                  <a:t>.</a:t>
                </a:r>
              </a:p>
            </p:txBody>
          </p:sp>
        </mc:Choice>
        <mc:Fallback xmlns="">
          <p:sp>
            <p:nvSpPr>
              <p:cNvPr id="15" name="文本框 14">
                <a:extLst>
                  <a:ext uri="{FF2B5EF4-FFF2-40B4-BE49-F238E27FC236}">
                    <a16:creationId xmlns:a16="http://schemas.microsoft.com/office/drawing/2014/main" id="{DF938A5F-3B7E-480C-9C32-49FED569E781}"/>
                  </a:ext>
                </a:extLst>
              </p:cNvPr>
              <p:cNvSpPr txBox="1">
                <a:spLocks noRot="1" noChangeAspect="1" noMove="1" noResize="1" noEditPoints="1" noAdjustHandles="1" noChangeArrowheads="1" noChangeShapeType="1" noTextEdit="1"/>
              </p:cNvSpPr>
              <p:nvPr/>
            </p:nvSpPr>
            <p:spPr>
              <a:xfrm>
                <a:off x="987116" y="3107231"/>
                <a:ext cx="10753127" cy="659604"/>
              </a:xfrm>
              <a:prstGeom prst="rect">
                <a:avLst/>
              </a:prstGeom>
              <a:blipFill>
                <a:blip r:embed="rId3"/>
                <a:stretch>
                  <a:fillRect l="-1304" t="-8333" b="-22222"/>
                </a:stretch>
              </a:blipFill>
            </p:spPr>
            <p:txBody>
              <a:bodyPr/>
              <a:lstStyle/>
              <a:p>
                <a:r>
                  <a:rPr lang="zh-CN" altLang="en-US">
                    <a:noFill/>
                  </a:rPr>
                  <a:t> </a:t>
                </a:r>
              </a:p>
            </p:txBody>
          </p:sp>
        </mc:Fallback>
      </mc:AlternateContent>
      <p:sp>
        <p:nvSpPr>
          <p:cNvPr id="19" name="文本框 18">
            <a:extLst>
              <a:ext uri="{FF2B5EF4-FFF2-40B4-BE49-F238E27FC236}">
                <a16:creationId xmlns:a16="http://schemas.microsoft.com/office/drawing/2014/main" id="{43630C85-5A56-4DB5-8125-A0ACBDF75D5C}"/>
              </a:ext>
            </a:extLst>
          </p:cNvPr>
          <p:cNvSpPr txBox="1"/>
          <p:nvPr/>
        </p:nvSpPr>
        <p:spPr>
          <a:xfrm>
            <a:off x="987116" y="3842837"/>
            <a:ext cx="10753126" cy="1077218"/>
          </a:xfrm>
          <a:prstGeom prst="rect">
            <a:avLst/>
          </a:prstGeom>
          <a:noFill/>
        </p:spPr>
        <p:txBody>
          <a:bodyPr wrap="square">
            <a:spAutoFit/>
          </a:bodyPr>
          <a:lstStyle/>
          <a:p>
            <a:pPr marL="457200" marR="0" lvl="0" indent="-4572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altLang="zh-CN" sz="3200" b="0" i="0" u="none" strike="noStrike" kern="1200" cap="none" spc="0" normalizeH="0" baseline="0" noProof="0" dirty="0">
                <a:ln>
                  <a:noFill/>
                </a:ln>
                <a:solidFill>
                  <a:srgbClr val="184A7F"/>
                </a:solidFill>
                <a:effectLst/>
                <a:uLnTx/>
                <a:uFillTx/>
                <a:latin typeface="Times New Roman" panose="02020603050405020304" pitchFamily="18" charset="0"/>
                <a:ea typeface="等线" panose="02010600030101010101" pitchFamily="2" charset="-122"/>
                <a:cs typeface="Times New Roman" panose="02020603050405020304" pitchFamily="18" charset="0"/>
              </a:rPr>
              <a:t>The global optimal of the two-player game between E and D matches 3 player game E, D, F.</a:t>
            </a:r>
          </a:p>
        </p:txBody>
      </p:sp>
    </p:spTree>
    <p:extLst>
      <p:ext uri="{BB962C8B-B14F-4D97-AF65-F5344CB8AC3E}">
        <p14:creationId xmlns:p14="http://schemas.microsoft.com/office/powerpoint/2010/main" val="29674565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7">
            <a:extLst>
              <a:ext uri="{FF2B5EF4-FFF2-40B4-BE49-F238E27FC236}">
                <a16:creationId xmlns:a16="http://schemas.microsoft.com/office/drawing/2014/main" id="{71CF8230-CA47-4B81-A0A5-858F7142C88F}"/>
              </a:ext>
            </a:extLst>
          </p:cNvPr>
          <p:cNvSpPr txBox="1"/>
          <p:nvPr/>
        </p:nvSpPr>
        <p:spPr>
          <a:xfrm>
            <a:off x="937010" y="1320467"/>
            <a:ext cx="5634801" cy="584775"/>
          </a:xfrm>
          <a:prstGeom prst="rect">
            <a:avLst/>
          </a:prstGeom>
          <a:noFill/>
        </p:spPr>
        <p:txBody>
          <a:bodyPr wrap="square" rtlCol="0">
            <a:spAutoFit/>
          </a:bodyPr>
          <a:lstStyle/>
          <a:p>
            <a:r>
              <a:rPr lang="en-US" altLang="zh-CN" sz="3200" dirty="0">
                <a:solidFill>
                  <a:srgbClr val="ED982E"/>
                </a:solidFill>
                <a:latin typeface="Times New Roman" panose="02020603050405020304" pitchFamily="18" charset="0"/>
                <a:cs typeface="Times New Roman" panose="02020603050405020304" pitchFamily="18" charset="0"/>
              </a:rPr>
              <a:t>Take advantage of Heterogeneity</a:t>
            </a:r>
            <a:endParaRPr lang="zh-CN" altLang="en-US" sz="3200" dirty="0">
              <a:solidFill>
                <a:srgbClr val="ED982E"/>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1A3CD6DC-D50D-4903-A44E-973989677E78}"/>
              </a:ext>
            </a:extLst>
          </p:cNvPr>
          <p:cNvPicPr>
            <a:picLocks noChangeAspect="1"/>
          </p:cNvPicPr>
          <p:nvPr/>
        </p:nvPicPr>
        <p:blipFill rotWithShape="1">
          <a:blip r:embed="rId3"/>
          <a:srcRect t="586" b="1"/>
          <a:stretch/>
        </p:blipFill>
        <p:spPr>
          <a:xfrm>
            <a:off x="634946" y="2323454"/>
            <a:ext cx="4870064" cy="2645825"/>
          </a:xfrm>
          <a:prstGeom prst="rect">
            <a:avLst/>
          </a:prstGeom>
        </p:spPr>
      </p:pic>
      <p:pic>
        <p:nvPicPr>
          <p:cNvPr id="17" name="图片 16">
            <a:extLst>
              <a:ext uri="{FF2B5EF4-FFF2-40B4-BE49-F238E27FC236}">
                <a16:creationId xmlns:a16="http://schemas.microsoft.com/office/drawing/2014/main" id="{32982E40-33D7-4F87-A002-80173428A983}"/>
              </a:ext>
            </a:extLst>
          </p:cNvPr>
          <p:cNvPicPr>
            <a:picLocks noChangeAspect="1"/>
          </p:cNvPicPr>
          <p:nvPr/>
        </p:nvPicPr>
        <p:blipFill>
          <a:blip r:embed="rId4"/>
          <a:stretch>
            <a:fillRect/>
          </a:stretch>
        </p:blipFill>
        <p:spPr>
          <a:xfrm>
            <a:off x="6366386" y="2224600"/>
            <a:ext cx="4702381" cy="2558794"/>
          </a:xfrm>
          <a:prstGeom prst="rect">
            <a:avLst/>
          </a:prstGeom>
        </p:spPr>
      </p:pic>
      <p:sp>
        <p:nvSpPr>
          <p:cNvPr id="18" name="文本框 17">
            <a:extLst>
              <a:ext uri="{FF2B5EF4-FFF2-40B4-BE49-F238E27FC236}">
                <a16:creationId xmlns:a16="http://schemas.microsoft.com/office/drawing/2014/main" id="{CC1B5F13-7031-4CDE-9715-6EB8D90E3E73}"/>
              </a:ext>
            </a:extLst>
          </p:cNvPr>
          <p:cNvSpPr txBox="1"/>
          <p:nvPr/>
        </p:nvSpPr>
        <p:spPr>
          <a:xfrm>
            <a:off x="1950103" y="5754790"/>
            <a:ext cx="241118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(Equivalent)</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
        <p:nvSpPr>
          <p:cNvPr id="19" name="文本框 18">
            <a:extLst>
              <a:ext uri="{FF2B5EF4-FFF2-40B4-BE49-F238E27FC236}">
                <a16:creationId xmlns:a16="http://schemas.microsoft.com/office/drawing/2014/main" id="{C4F7E75F-C906-4D1E-8A6E-7B4AE5D17ED0}"/>
              </a:ext>
            </a:extLst>
          </p:cNvPr>
          <p:cNvSpPr txBox="1"/>
          <p:nvPr/>
        </p:nvSpPr>
        <p:spPr>
          <a:xfrm>
            <a:off x="1324752" y="5220929"/>
            <a:ext cx="4109883" cy="523220"/>
          </a:xfrm>
          <a:prstGeom prst="rect">
            <a:avLst/>
          </a:prstGeom>
          <a:noFill/>
        </p:spPr>
        <p:txBody>
          <a:bodyPr wrap="square" rtlCol="0">
            <a:spAutoFit/>
          </a:bodyPr>
          <a:lstStyle/>
          <a:p>
            <a:r>
              <a:rPr lang="en-US" altLang="zh-CN" sz="2800" dirty="0">
                <a:solidFill>
                  <a:srgbClr val="184A7F"/>
                </a:solidFill>
                <a:latin typeface="Times New Roman" panose="02020603050405020304" pitchFamily="18" charset="0"/>
                <a:cs typeface="Times New Roman" panose="02020603050405020304" pitchFamily="18" charset="0"/>
              </a:rPr>
              <a:t>Traditional DA method</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
        <p:nvSpPr>
          <p:cNvPr id="20" name="文本框 19">
            <a:extLst>
              <a:ext uri="{FF2B5EF4-FFF2-40B4-BE49-F238E27FC236}">
                <a16:creationId xmlns:a16="http://schemas.microsoft.com/office/drawing/2014/main" id="{0E995618-0F94-45FE-9A62-68BB85AAAED7}"/>
              </a:ext>
            </a:extLst>
          </p:cNvPr>
          <p:cNvSpPr txBox="1"/>
          <p:nvPr/>
        </p:nvSpPr>
        <p:spPr>
          <a:xfrm>
            <a:off x="6958884" y="5364779"/>
            <a:ext cx="4109883"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Ours</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451DEB14-79D8-4EBF-82EA-2E4C43C47E1E}"/>
              </a:ext>
            </a:extLst>
          </p:cNvPr>
          <p:cNvSpPr txBox="1"/>
          <p:nvPr/>
        </p:nvSpPr>
        <p:spPr>
          <a:xfrm>
            <a:off x="3637722" y="119987"/>
            <a:ext cx="8228188"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How to use graph?</a:t>
            </a:r>
          </a:p>
        </p:txBody>
      </p:sp>
      <p:sp>
        <p:nvSpPr>
          <p:cNvPr id="12" name="矩形 11">
            <a:extLst>
              <a:ext uri="{FF2B5EF4-FFF2-40B4-BE49-F238E27FC236}">
                <a16:creationId xmlns:a16="http://schemas.microsoft.com/office/drawing/2014/main" id="{A8746EFD-008E-4D9D-8667-07EF1447EF55}"/>
              </a:ext>
            </a:extLst>
          </p:cNvPr>
          <p:cNvSpPr/>
          <p:nvPr/>
        </p:nvSpPr>
        <p:spPr>
          <a:xfrm>
            <a:off x="-1" y="0"/>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Method</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4" name="文本框 13">
            <a:extLst>
              <a:ext uri="{FF2B5EF4-FFF2-40B4-BE49-F238E27FC236}">
                <a16:creationId xmlns:a16="http://schemas.microsoft.com/office/drawing/2014/main" id="{BABB397E-3905-4427-A22B-80F97C1E58AB}"/>
              </a:ext>
            </a:extLst>
          </p:cNvPr>
          <p:cNvSpPr txBox="1"/>
          <p:nvPr/>
        </p:nvSpPr>
        <p:spPr>
          <a:xfrm>
            <a:off x="11392296"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10</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1612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8"/>
                                        </p:tgtEl>
                                        <p:attrNameLst>
                                          <p:attrName>style.visibility</p:attrName>
                                        </p:attrNameLst>
                                      </p:cBhvr>
                                      <p:to>
                                        <p:strVal val="visible"/>
                                      </p:to>
                                    </p:set>
                                    <p:animEffect transition="in" filter="fade">
                                      <p:cBhvr>
                                        <p:cTn id="13" dur="500"/>
                                        <p:tgtEl>
                                          <p:spTgt spid="18"/>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3237FC8-77B0-4915-B835-951102BD0BBA}"/>
              </a:ext>
            </a:extLst>
          </p:cNvPr>
          <p:cNvSpPr txBox="1"/>
          <p:nvPr/>
        </p:nvSpPr>
        <p:spPr>
          <a:xfrm>
            <a:off x="3637722" y="119987"/>
            <a:ext cx="8228188"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Performance of our model</a:t>
            </a:r>
          </a:p>
        </p:txBody>
      </p:sp>
      <p:sp>
        <p:nvSpPr>
          <p:cNvPr id="8" name="文本框 7">
            <a:extLst>
              <a:ext uri="{FF2B5EF4-FFF2-40B4-BE49-F238E27FC236}">
                <a16:creationId xmlns:a16="http://schemas.microsoft.com/office/drawing/2014/main" id="{71CF8230-CA47-4B81-A0A5-858F7142C88F}"/>
              </a:ext>
            </a:extLst>
          </p:cNvPr>
          <p:cNvSpPr txBox="1"/>
          <p:nvPr/>
        </p:nvSpPr>
        <p:spPr>
          <a:xfrm>
            <a:off x="972476" y="1486979"/>
            <a:ext cx="5634801" cy="584775"/>
          </a:xfrm>
          <a:prstGeom prst="rect">
            <a:avLst/>
          </a:prstGeom>
          <a:noFill/>
        </p:spPr>
        <p:txBody>
          <a:bodyPr wrap="square" rtlCol="0">
            <a:spAutoFit/>
          </a:bodyPr>
          <a:lstStyle/>
          <a:p>
            <a:r>
              <a:rPr lang="en-US" altLang="zh-CN" sz="3200" dirty="0">
                <a:solidFill>
                  <a:srgbClr val="ED982E"/>
                </a:solidFill>
                <a:latin typeface="Times New Roman" panose="02020603050405020304" pitchFamily="18" charset="0"/>
                <a:cs typeface="Times New Roman" panose="02020603050405020304" pitchFamily="18" charset="0"/>
              </a:rPr>
              <a:t>Experiment on DG-15</a:t>
            </a:r>
            <a:endParaRPr lang="zh-CN" altLang="en-US" sz="3200" dirty="0">
              <a:solidFill>
                <a:srgbClr val="ED982E"/>
              </a:solidFill>
              <a:latin typeface="Times New Roman" panose="02020603050405020304" pitchFamily="18" charset="0"/>
              <a:cs typeface="Times New Roman" panose="02020603050405020304" pitchFamily="18" charset="0"/>
            </a:endParaRPr>
          </a:p>
        </p:txBody>
      </p:sp>
      <p:pic>
        <p:nvPicPr>
          <p:cNvPr id="6" name="图片 5">
            <a:extLst>
              <a:ext uri="{FF2B5EF4-FFF2-40B4-BE49-F238E27FC236}">
                <a16:creationId xmlns:a16="http://schemas.microsoft.com/office/drawing/2014/main" id="{B02E29EC-2ABD-48F8-B79F-F4876C7F6948}"/>
              </a:ext>
            </a:extLst>
          </p:cNvPr>
          <p:cNvPicPr>
            <a:picLocks noChangeAspect="1"/>
          </p:cNvPicPr>
          <p:nvPr/>
        </p:nvPicPr>
        <p:blipFill>
          <a:blip r:embed="rId3"/>
          <a:stretch>
            <a:fillRect/>
          </a:stretch>
        </p:blipFill>
        <p:spPr>
          <a:xfrm>
            <a:off x="830246" y="2158840"/>
            <a:ext cx="10992404" cy="3550717"/>
          </a:xfrm>
          <a:prstGeom prst="rect">
            <a:avLst/>
          </a:prstGeom>
        </p:spPr>
      </p:pic>
      <p:sp>
        <p:nvSpPr>
          <p:cNvPr id="11" name="矩形 10">
            <a:extLst>
              <a:ext uri="{FF2B5EF4-FFF2-40B4-BE49-F238E27FC236}">
                <a16:creationId xmlns:a16="http://schemas.microsoft.com/office/drawing/2014/main" id="{3698B527-A0D0-4614-AA8F-A4C5920ED4C7}"/>
              </a:ext>
            </a:extLst>
          </p:cNvPr>
          <p:cNvSpPr/>
          <p:nvPr/>
        </p:nvSpPr>
        <p:spPr>
          <a:xfrm>
            <a:off x="-1" y="0"/>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Result</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3" name="文本框 12">
            <a:extLst>
              <a:ext uri="{FF2B5EF4-FFF2-40B4-BE49-F238E27FC236}">
                <a16:creationId xmlns:a16="http://schemas.microsoft.com/office/drawing/2014/main" id="{1BB15AEE-7C99-4AD8-8D09-0F8722A16711}"/>
              </a:ext>
            </a:extLst>
          </p:cNvPr>
          <p:cNvSpPr txBox="1"/>
          <p:nvPr/>
        </p:nvSpPr>
        <p:spPr>
          <a:xfrm>
            <a:off x="11392296"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11</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
        <p:nvSpPr>
          <p:cNvPr id="2" name="矩形 1">
            <a:extLst>
              <a:ext uri="{FF2B5EF4-FFF2-40B4-BE49-F238E27FC236}">
                <a16:creationId xmlns:a16="http://schemas.microsoft.com/office/drawing/2014/main" id="{D020EEE5-B367-4384-BD4E-C28991D95E8F}"/>
              </a:ext>
            </a:extLst>
          </p:cNvPr>
          <p:cNvSpPr/>
          <p:nvPr/>
        </p:nvSpPr>
        <p:spPr>
          <a:xfrm>
            <a:off x="9144000" y="4120243"/>
            <a:ext cx="2786743" cy="1589314"/>
          </a:xfrm>
          <a:prstGeom prst="rect">
            <a:avLst/>
          </a:prstGeom>
          <a:noFill/>
          <a:ln w="38100">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3248403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id="{3698B527-A0D0-4614-AA8F-A4C5920ED4C7}"/>
              </a:ext>
            </a:extLst>
          </p:cNvPr>
          <p:cNvSpPr/>
          <p:nvPr/>
        </p:nvSpPr>
        <p:spPr>
          <a:xfrm>
            <a:off x="-1" y="0"/>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Supplement</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9" name="文本框 8">
            <a:extLst>
              <a:ext uri="{FF2B5EF4-FFF2-40B4-BE49-F238E27FC236}">
                <a16:creationId xmlns:a16="http://schemas.microsoft.com/office/drawing/2014/main" id="{508EC0AE-2255-4AAE-8C32-2EC8C4045A0D}"/>
              </a:ext>
            </a:extLst>
          </p:cNvPr>
          <p:cNvSpPr txBox="1"/>
          <p:nvPr/>
        </p:nvSpPr>
        <p:spPr>
          <a:xfrm>
            <a:off x="1324078" y="5132267"/>
            <a:ext cx="4109883"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Code</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C98EEE84-8F3B-44CC-AB38-55CD1A291AEB}"/>
              </a:ext>
            </a:extLst>
          </p:cNvPr>
          <p:cNvSpPr txBox="1"/>
          <p:nvPr/>
        </p:nvSpPr>
        <p:spPr>
          <a:xfrm>
            <a:off x="6758039" y="5132267"/>
            <a:ext cx="4109883"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Paper</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C609D65A-93F0-44F9-94B1-BE98BA6B1280}"/>
              </a:ext>
            </a:extLst>
          </p:cNvPr>
          <p:cNvSpPr txBox="1"/>
          <p:nvPr/>
        </p:nvSpPr>
        <p:spPr>
          <a:xfrm>
            <a:off x="1432938" y="5683514"/>
            <a:ext cx="4109883" cy="369332"/>
          </a:xfrm>
          <a:prstGeom prst="rect">
            <a:avLst/>
          </a:prstGeom>
          <a:noFill/>
        </p:spPr>
        <p:txBody>
          <a:bodyPr wrap="square" rtlCol="0">
            <a:spAutoFit/>
          </a:bodyPr>
          <a:lstStyle/>
          <a:p>
            <a:pPr algn="ctr"/>
            <a:r>
              <a:rPr lang="en-US" altLang="zh-CN" dirty="0">
                <a:solidFill>
                  <a:srgbClr val="184A7F"/>
                </a:solidFill>
                <a:latin typeface="Times New Roman" panose="02020603050405020304" pitchFamily="18" charset="0"/>
                <a:cs typeface="Times New Roman" panose="02020603050405020304" pitchFamily="18" charset="0"/>
              </a:rPr>
              <a:t>https://github.com/Wang-ML-Lab/GRDA</a:t>
            </a:r>
            <a:endParaRPr lang="en-US" altLang="zh-CN" sz="1600" dirty="0">
              <a:solidFill>
                <a:srgbClr val="184A7F"/>
              </a:solidFill>
              <a:latin typeface="Times New Roman" panose="02020603050405020304" pitchFamily="18" charset="0"/>
              <a:cs typeface="Times New Roman" panose="02020603050405020304" pitchFamily="18" charset="0"/>
            </a:endParaRPr>
          </a:p>
        </p:txBody>
      </p:sp>
      <p:pic>
        <p:nvPicPr>
          <p:cNvPr id="13" name="图片 12">
            <a:extLst>
              <a:ext uri="{FF2B5EF4-FFF2-40B4-BE49-F238E27FC236}">
                <a16:creationId xmlns:a16="http://schemas.microsoft.com/office/drawing/2014/main" id="{19F735B1-5931-4A81-BF5D-0E57392D0A56}"/>
              </a:ext>
            </a:extLst>
          </p:cNvPr>
          <p:cNvPicPr>
            <a:picLocks noChangeAspect="1"/>
          </p:cNvPicPr>
          <p:nvPr/>
        </p:nvPicPr>
        <p:blipFill rotWithShape="1">
          <a:blip r:embed="rId3">
            <a:extLst>
              <a:ext uri="{28A0092B-C50C-407E-A947-70E740481C1C}">
                <a14:useLocalDpi xmlns:a14="http://schemas.microsoft.com/office/drawing/2010/main" val="0"/>
              </a:ext>
            </a:extLst>
          </a:blip>
          <a:srcRect l="8857" t="8922" r="8095" b="9155"/>
          <a:stretch/>
        </p:blipFill>
        <p:spPr>
          <a:xfrm>
            <a:off x="7010534" y="1741714"/>
            <a:ext cx="3420927" cy="3374572"/>
          </a:xfrm>
          <a:prstGeom prst="rect">
            <a:avLst/>
          </a:prstGeom>
        </p:spPr>
      </p:pic>
      <p:pic>
        <p:nvPicPr>
          <p:cNvPr id="3" name="图片 2">
            <a:extLst>
              <a:ext uri="{FF2B5EF4-FFF2-40B4-BE49-F238E27FC236}">
                <a16:creationId xmlns:a16="http://schemas.microsoft.com/office/drawing/2014/main" id="{929BA56E-7C53-4C14-8D22-36B278CFDCE5}"/>
              </a:ext>
            </a:extLst>
          </p:cNvPr>
          <p:cNvPicPr>
            <a:picLocks noChangeAspect="1"/>
          </p:cNvPicPr>
          <p:nvPr/>
        </p:nvPicPr>
        <p:blipFill rotWithShape="1">
          <a:blip r:embed="rId4">
            <a:extLst>
              <a:ext uri="{28A0092B-C50C-407E-A947-70E740481C1C}">
                <a14:useLocalDpi xmlns:a14="http://schemas.microsoft.com/office/drawing/2010/main" val="0"/>
              </a:ext>
            </a:extLst>
          </a:blip>
          <a:srcRect l="8181" t="9373" r="8979" b="7968"/>
          <a:stretch/>
        </p:blipFill>
        <p:spPr>
          <a:xfrm>
            <a:off x="1760540" y="1688059"/>
            <a:ext cx="3489454" cy="3481883"/>
          </a:xfrm>
          <a:prstGeom prst="rect">
            <a:avLst/>
          </a:prstGeom>
        </p:spPr>
      </p:pic>
      <p:sp>
        <p:nvSpPr>
          <p:cNvPr id="14" name="文本框 13">
            <a:extLst>
              <a:ext uri="{FF2B5EF4-FFF2-40B4-BE49-F238E27FC236}">
                <a16:creationId xmlns:a16="http://schemas.microsoft.com/office/drawing/2014/main" id="{62880600-9034-4873-ACBC-D8107D20CB32}"/>
              </a:ext>
            </a:extLst>
          </p:cNvPr>
          <p:cNvSpPr txBox="1"/>
          <p:nvPr/>
        </p:nvSpPr>
        <p:spPr>
          <a:xfrm>
            <a:off x="6758039" y="5683514"/>
            <a:ext cx="4109883" cy="369332"/>
          </a:xfrm>
          <a:prstGeom prst="rect">
            <a:avLst/>
          </a:prstGeom>
          <a:noFill/>
        </p:spPr>
        <p:txBody>
          <a:bodyPr wrap="square" rtlCol="0">
            <a:spAutoFit/>
          </a:bodyPr>
          <a:lstStyle/>
          <a:p>
            <a:pPr algn="ctr"/>
            <a:r>
              <a:rPr lang="en-US" altLang="zh-CN" dirty="0">
                <a:solidFill>
                  <a:srgbClr val="184A7F"/>
                </a:solidFill>
                <a:latin typeface="Times New Roman" panose="02020603050405020304" pitchFamily="18" charset="0"/>
                <a:cs typeface="Times New Roman" panose="02020603050405020304" pitchFamily="18" charset="0"/>
              </a:rPr>
              <a:t>https://arxiv.org/abs/2202.03628</a:t>
            </a:r>
            <a:endParaRPr lang="en-US" altLang="zh-CN" sz="1600" dirty="0">
              <a:solidFill>
                <a:srgbClr val="184A7F"/>
              </a:solidFill>
              <a:latin typeface="Times New Roman" panose="02020603050405020304" pitchFamily="18" charset="0"/>
              <a:cs typeface="Times New Roman" panose="02020603050405020304" pitchFamily="18" charset="0"/>
            </a:endParaRPr>
          </a:p>
        </p:txBody>
      </p:sp>
      <p:sp>
        <p:nvSpPr>
          <p:cNvPr id="15" name="文本框 14">
            <a:extLst>
              <a:ext uri="{FF2B5EF4-FFF2-40B4-BE49-F238E27FC236}">
                <a16:creationId xmlns:a16="http://schemas.microsoft.com/office/drawing/2014/main" id="{1D0820AB-B83A-4AEB-ADA1-7BA6E9DA3474}"/>
              </a:ext>
            </a:extLst>
          </p:cNvPr>
          <p:cNvSpPr txBox="1"/>
          <p:nvPr/>
        </p:nvSpPr>
        <p:spPr>
          <a:xfrm>
            <a:off x="11392296"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12</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940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184A7F"/>
        </a:solidFill>
        <a:effectLst/>
      </p:bgPr>
    </p:bg>
    <p:spTree>
      <p:nvGrpSpPr>
        <p:cNvPr id="1" name=""/>
        <p:cNvGrpSpPr/>
        <p:nvPr/>
      </p:nvGrpSpPr>
      <p:grpSpPr>
        <a:xfrm>
          <a:off x="0" y="0"/>
          <a:ext cx="0" cy="0"/>
          <a:chOff x="0" y="0"/>
          <a:chExt cx="0" cy="0"/>
        </a:xfrm>
      </p:grpSpPr>
      <p:sp>
        <p:nvSpPr>
          <p:cNvPr id="4" name="直角三角形 3">
            <a:extLst>
              <a:ext uri="{FF2B5EF4-FFF2-40B4-BE49-F238E27FC236}">
                <a16:creationId xmlns:a16="http://schemas.microsoft.com/office/drawing/2014/main" id="{DA3B3D13-35C4-455C-9BFC-8C96B1ED0998}"/>
              </a:ext>
            </a:extLst>
          </p:cNvPr>
          <p:cNvSpPr/>
          <p:nvPr/>
        </p:nvSpPr>
        <p:spPr>
          <a:xfrm rot="5400000">
            <a:off x="1429868" y="-1420903"/>
            <a:ext cx="2209804" cy="5069540"/>
          </a:xfrm>
          <a:prstGeom prst="rtTriangle">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直角三角形 4">
            <a:extLst>
              <a:ext uri="{FF2B5EF4-FFF2-40B4-BE49-F238E27FC236}">
                <a16:creationId xmlns:a16="http://schemas.microsoft.com/office/drawing/2014/main" id="{CA510F93-E9D0-4EE5-A886-8027E63A212C}"/>
              </a:ext>
            </a:extLst>
          </p:cNvPr>
          <p:cNvSpPr/>
          <p:nvPr/>
        </p:nvSpPr>
        <p:spPr>
          <a:xfrm rot="16200000">
            <a:off x="8547846" y="3218328"/>
            <a:ext cx="2209804" cy="5069540"/>
          </a:xfrm>
          <a:prstGeom prst="rtTriangle">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a:extLst>
              <a:ext uri="{FF2B5EF4-FFF2-40B4-BE49-F238E27FC236}">
                <a16:creationId xmlns:a16="http://schemas.microsoft.com/office/drawing/2014/main" id="{4C52150B-4BF8-4677-8D38-55D28F6C5480}"/>
              </a:ext>
            </a:extLst>
          </p:cNvPr>
          <p:cNvSpPr txBox="1"/>
          <p:nvPr/>
        </p:nvSpPr>
        <p:spPr>
          <a:xfrm>
            <a:off x="916641" y="2644170"/>
            <a:ext cx="10358719" cy="1569660"/>
          </a:xfrm>
          <a:prstGeom prst="rect">
            <a:avLst/>
          </a:prstGeom>
          <a:noFill/>
        </p:spPr>
        <p:txBody>
          <a:bodyPr wrap="square" rtlCol="0">
            <a:spAutoFit/>
          </a:bodyPr>
          <a:lstStyle/>
          <a:p>
            <a:pPr algn="ctr"/>
            <a:r>
              <a:rPr lang="en-US" altLang="zh-CN" sz="4800" dirty="0">
                <a:solidFill>
                  <a:schemeClr val="bg1"/>
                </a:solidFill>
                <a:latin typeface="Times New Roman" panose="02020603050405020304" pitchFamily="18" charset="0"/>
                <a:cs typeface="Times New Roman" panose="02020603050405020304" pitchFamily="18" charset="0"/>
              </a:rPr>
              <a:t>Thank you!</a:t>
            </a:r>
          </a:p>
          <a:p>
            <a:pPr algn="ctr"/>
            <a:r>
              <a:rPr lang="en-US" altLang="zh-CN" sz="4800" dirty="0">
                <a:solidFill>
                  <a:schemeClr val="bg1"/>
                </a:solidFill>
                <a:latin typeface="Times New Roman" panose="02020603050405020304" pitchFamily="18" charset="0"/>
                <a:cs typeface="Times New Roman" panose="02020603050405020304" pitchFamily="18" charset="0"/>
              </a:rPr>
              <a:t>Q &amp; A</a:t>
            </a:r>
            <a:endParaRPr lang="zh-CN" altLang="en-US" sz="4800"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05376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1559EC7-16FE-4B68-94A0-109714D4F261}"/>
              </a:ext>
            </a:extLst>
          </p:cNvPr>
          <p:cNvSpPr/>
          <p:nvPr/>
        </p:nvSpPr>
        <p:spPr>
          <a:xfrm>
            <a:off x="-1" y="2"/>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Motivation</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D3237FC8-77B0-4915-B835-951102BD0BBA}"/>
              </a:ext>
            </a:extLst>
          </p:cNvPr>
          <p:cNvSpPr txBox="1"/>
          <p:nvPr/>
        </p:nvSpPr>
        <p:spPr>
          <a:xfrm>
            <a:off x="3637722" y="119987"/>
            <a:ext cx="8228188"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Why we use graph in Domain Adaptation (DA)?</a:t>
            </a:r>
          </a:p>
        </p:txBody>
      </p:sp>
      <p:sp>
        <p:nvSpPr>
          <p:cNvPr id="8" name="文本框 7">
            <a:extLst>
              <a:ext uri="{FF2B5EF4-FFF2-40B4-BE49-F238E27FC236}">
                <a16:creationId xmlns:a16="http://schemas.microsoft.com/office/drawing/2014/main" id="{71CF8230-CA47-4B81-A0A5-858F7142C88F}"/>
              </a:ext>
            </a:extLst>
          </p:cNvPr>
          <p:cNvSpPr txBox="1"/>
          <p:nvPr/>
        </p:nvSpPr>
        <p:spPr>
          <a:xfrm>
            <a:off x="-137652" y="1317677"/>
            <a:ext cx="5634801" cy="584775"/>
          </a:xfrm>
          <a:prstGeom prst="rect">
            <a:avLst/>
          </a:prstGeom>
          <a:noFill/>
        </p:spPr>
        <p:txBody>
          <a:bodyPr wrap="square" rtlCol="0">
            <a:spAutoFit/>
          </a:bodyPr>
          <a:lstStyle/>
          <a:p>
            <a:pPr algn="ctr"/>
            <a:r>
              <a:rPr lang="en-US" altLang="zh-CN" sz="3200" dirty="0">
                <a:solidFill>
                  <a:srgbClr val="ED982E"/>
                </a:solidFill>
                <a:latin typeface="Times New Roman" panose="02020603050405020304" pitchFamily="18" charset="0"/>
                <a:cs typeface="Times New Roman" panose="02020603050405020304" pitchFamily="18" charset="0"/>
              </a:rPr>
              <a:t>Domains are not equal</a:t>
            </a:r>
            <a:endParaRPr lang="zh-CN" altLang="en-US" sz="3200" dirty="0">
              <a:solidFill>
                <a:srgbClr val="ED982E"/>
              </a:solidFill>
              <a:latin typeface="Times New Roman" panose="02020603050405020304" pitchFamily="18" charset="0"/>
              <a:cs typeface="Times New Roman" panose="02020603050405020304" pitchFamily="18" charset="0"/>
            </a:endParaRPr>
          </a:p>
        </p:txBody>
      </p:sp>
      <p:pic>
        <p:nvPicPr>
          <p:cNvPr id="3" name="图形 2">
            <a:extLst>
              <a:ext uri="{FF2B5EF4-FFF2-40B4-BE49-F238E27FC236}">
                <a16:creationId xmlns:a16="http://schemas.microsoft.com/office/drawing/2014/main" id="{ACC79E40-ABA0-4D50-9814-DBD43529F9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35742" y="2123380"/>
            <a:ext cx="5525882" cy="3416943"/>
          </a:xfrm>
          <a:prstGeom prst="rect">
            <a:avLst/>
          </a:prstGeom>
        </p:spPr>
      </p:pic>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FCEAE387-7E64-4514-BA0D-C3CB7BC95AF5}"/>
                  </a:ext>
                </a:extLst>
              </p:cNvPr>
              <p:cNvSpPr txBox="1"/>
              <p:nvPr/>
            </p:nvSpPr>
            <p:spPr>
              <a:xfrm>
                <a:off x="6708890" y="3227708"/>
                <a:ext cx="5157020" cy="954107"/>
              </a:xfrm>
              <a:prstGeom prst="rect">
                <a:avLst/>
              </a:prstGeom>
              <a:noFill/>
            </p:spPr>
            <p:txBody>
              <a:bodyPr wrap="square" rtlCol="0">
                <a:spAutoFit/>
              </a:bodyPr>
              <a:lstStyle/>
              <a:p>
                <a:r>
                  <a:rPr lang="en-US" altLang="zh-CN" sz="2800" dirty="0">
                    <a:solidFill>
                      <a:srgbClr val="184A7F"/>
                    </a:solidFill>
                    <a:latin typeface="Times New Roman" panose="02020603050405020304" pitchFamily="18" charset="0"/>
                    <a:cs typeface="Times New Roman" panose="02020603050405020304" pitchFamily="18" charset="0"/>
                  </a:rPr>
                  <a:t>Transfer weather prediction model</a:t>
                </a:r>
              </a:p>
              <a:p>
                <a:r>
                  <a:rPr lang="en-US" altLang="zh-CN" sz="2800" dirty="0">
                    <a:solidFill>
                      <a:srgbClr val="184A7F"/>
                    </a:solidFill>
                    <a:latin typeface="Times New Roman" panose="02020603050405020304" pitchFamily="18" charset="0"/>
                    <a:cs typeface="Times New Roman" panose="02020603050405020304" pitchFamily="18" charset="0"/>
                  </a:rPr>
                  <a:t>Other states </a:t>
                </a:r>
                <a14:m>
                  <m:oMath xmlns:m="http://schemas.openxmlformats.org/officeDocument/2006/math">
                    <m:r>
                      <a:rPr lang="en-US" altLang="zh-CN" sz="2800" b="0" i="1" smtClean="0">
                        <a:solidFill>
                          <a:srgbClr val="184A7F"/>
                        </a:solidFill>
                        <a:latin typeface="Cambria Math" panose="02040503050406030204" pitchFamily="18" charset="0"/>
                        <a:cs typeface="Times New Roman" panose="02020603050405020304" pitchFamily="18" charset="0"/>
                      </a:rPr>
                      <m:t>→</m:t>
                    </m:r>
                  </m:oMath>
                </a14:m>
                <a:r>
                  <a:rPr lang="en-US" altLang="zh-CN" sz="2400" dirty="0">
                    <a:solidFill>
                      <a:srgbClr val="184A7F"/>
                    </a:solidFill>
                    <a:latin typeface="Times New Roman" panose="02020603050405020304" pitchFamily="18" charset="0"/>
                    <a:cs typeface="Times New Roman" panose="02020603050405020304" pitchFamily="18" charset="0"/>
                  </a:rPr>
                  <a:t> NY</a:t>
                </a:r>
              </a:p>
            </p:txBody>
          </p:sp>
        </mc:Choice>
        <mc:Fallback xmlns="">
          <p:sp>
            <p:nvSpPr>
              <p:cNvPr id="9" name="文本框 8">
                <a:extLst>
                  <a:ext uri="{FF2B5EF4-FFF2-40B4-BE49-F238E27FC236}">
                    <a16:creationId xmlns:a16="http://schemas.microsoft.com/office/drawing/2014/main" id="{FCEAE387-7E64-4514-BA0D-C3CB7BC95AF5}"/>
                  </a:ext>
                </a:extLst>
              </p:cNvPr>
              <p:cNvSpPr txBox="1">
                <a:spLocks noRot="1" noChangeAspect="1" noMove="1" noResize="1" noEditPoints="1" noAdjustHandles="1" noChangeArrowheads="1" noChangeShapeType="1" noTextEdit="1"/>
              </p:cNvSpPr>
              <p:nvPr/>
            </p:nvSpPr>
            <p:spPr>
              <a:xfrm>
                <a:off x="6708890" y="3227708"/>
                <a:ext cx="5157020" cy="954107"/>
              </a:xfrm>
              <a:prstGeom prst="rect">
                <a:avLst/>
              </a:prstGeom>
              <a:blipFill>
                <a:blip r:embed="rId5"/>
                <a:stretch>
                  <a:fillRect l="-2482" t="-6369" r="-709" b="-16561"/>
                </a:stretch>
              </a:blipFill>
            </p:spPr>
            <p:txBody>
              <a:bodyPr/>
              <a:lstStyle/>
              <a:p>
                <a:r>
                  <a:rPr lang="zh-CN" altLang="en-US">
                    <a:noFill/>
                  </a:rPr>
                  <a:t> </a:t>
                </a:r>
              </a:p>
            </p:txBody>
          </p:sp>
        </mc:Fallback>
      </mc:AlternateContent>
      <p:sp>
        <p:nvSpPr>
          <p:cNvPr id="10" name="文本框 9">
            <a:extLst>
              <a:ext uri="{FF2B5EF4-FFF2-40B4-BE49-F238E27FC236}">
                <a16:creationId xmlns:a16="http://schemas.microsoft.com/office/drawing/2014/main" id="{A34E2619-5173-42D7-BBED-FD776151CC10}"/>
              </a:ext>
            </a:extLst>
          </p:cNvPr>
          <p:cNvSpPr txBox="1"/>
          <p:nvPr/>
        </p:nvSpPr>
        <p:spPr>
          <a:xfrm>
            <a:off x="11430000"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1</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736281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1559EC7-16FE-4B68-94A0-109714D4F261}"/>
              </a:ext>
            </a:extLst>
          </p:cNvPr>
          <p:cNvSpPr/>
          <p:nvPr/>
        </p:nvSpPr>
        <p:spPr>
          <a:xfrm>
            <a:off x="-1" y="2"/>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Motivation</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D3237FC8-77B0-4915-B835-951102BD0BBA}"/>
              </a:ext>
            </a:extLst>
          </p:cNvPr>
          <p:cNvSpPr txBox="1"/>
          <p:nvPr/>
        </p:nvSpPr>
        <p:spPr>
          <a:xfrm>
            <a:off x="3637722" y="119987"/>
            <a:ext cx="8228188"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Why we use graph in Domain Adaptation (DA)?</a:t>
            </a:r>
          </a:p>
        </p:txBody>
      </p:sp>
      <p:sp>
        <p:nvSpPr>
          <p:cNvPr id="8" name="文本框 7">
            <a:extLst>
              <a:ext uri="{FF2B5EF4-FFF2-40B4-BE49-F238E27FC236}">
                <a16:creationId xmlns:a16="http://schemas.microsoft.com/office/drawing/2014/main" id="{71CF8230-CA47-4B81-A0A5-858F7142C88F}"/>
              </a:ext>
            </a:extLst>
          </p:cNvPr>
          <p:cNvSpPr txBox="1"/>
          <p:nvPr/>
        </p:nvSpPr>
        <p:spPr>
          <a:xfrm>
            <a:off x="-137652" y="1317677"/>
            <a:ext cx="5634801" cy="584775"/>
          </a:xfrm>
          <a:prstGeom prst="rect">
            <a:avLst/>
          </a:prstGeom>
          <a:noFill/>
        </p:spPr>
        <p:txBody>
          <a:bodyPr wrap="square" rtlCol="0">
            <a:spAutoFit/>
          </a:bodyPr>
          <a:lstStyle/>
          <a:p>
            <a:pPr algn="ctr"/>
            <a:r>
              <a:rPr lang="en-US" altLang="zh-CN" sz="3200" dirty="0">
                <a:solidFill>
                  <a:srgbClr val="ED982E"/>
                </a:solidFill>
                <a:latin typeface="Times New Roman" panose="02020603050405020304" pitchFamily="18" charset="0"/>
                <a:cs typeface="Times New Roman" panose="02020603050405020304" pitchFamily="18" charset="0"/>
              </a:rPr>
              <a:t>Domains are not equal</a:t>
            </a:r>
            <a:endParaRPr lang="zh-CN" altLang="en-US" sz="3200" dirty="0">
              <a:solidFill>
                <a:srgbClr val="ED982E"/>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34E2619-5173-42D7-BBED-FD776151CC10}"/>
              </a:ext>
            </a:extLst>
          </p:cNvPr>
          <p:cNvSpPr txBox="1"/>
          <p:nvPr/>
        </p:nvSpPr>
        <p:spPr>
          <a:xfrm>
            <a:off x="11430000"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2</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D7054FA-7073-46BA-842C-B7B0BA75E879}"/>
                  </a:ext>
                </a:extLst>
              </p:cNvPr>
              <p:cNvSpPr txBox="1"/>
              <p:nvPr/>
            </p:nvSpPr>
            <p:spPr>
              <a:xfrm>
                <a:off x="7987084" y="3139353"/>
                <a:ext cx="2218800" cy="1384995"/>
              </a:xfrm>
              <a:prstGeom prst="rect">
                <a:avLst/>
              </a:prstGeom>
              <a:noFill/>
            </p:spPr>
            <p:txBody>
              <a:bodyPr wrap="square" rtlCol="0">
                <a:spAutoFit/>
              </a:bodyPr>
              <a:lstStyle/>
              <a:p>
                <a:r>
                  <a:rPr lang="en-US" altLang="zh-CN" sz="2800" dirty="0">
                    <a:solidFill>
                      <a:srgbClr val="184A7F"/>
                    </a:solidFill>
                    <a:latin typeface="Times New Roman" panose="02020603050405020304" pitchFamily="18" charset="0"/>
                    <a:cs typeface="Times New Roman" panose="02020603050405020304" pitchFamily="18" charset="0"/>
                  </a:rPr>
                  <a:t>Influence</a:t>
                </a:r>
              </a:p>
              <a:p>
                <a:r>
                  <a:rPr lang="en-US" altLang="zh-CN" sz="2800" dirty="0">
                    <a:solidFill>
                      <a:srgbClr val="184A7F"/>
                    </a:solidFill>
                    <a:latin typeface="Times New Roman" panose="02020603050405020304" pitchFamily="18" charset="0"/>
                    <a:cs typeface="Times New Roman" panose="02020603050405020304" pitchFamily="18" charset="0"/>
                  </a:rPr>
                  <a:t>PA </a:t>
                </a:r>
                <a14:m>
                  <m:oMath xmlns:m="http://schemas.openxmlformats.org/officeDocument/2006/math">
                    <m:r>
                      <a:rPr lang="en-US" altLang="zh-CN" sz="2800" b="0" i="1" smtClean="0">
                        <a:solidFill>
                          <a:srgbClr val="184A7F"/>
                        </a:solidFill>
                        <a:latin typeface="Cambria Math" panose="02040503050406030204" pitchFamily="18" charset="0"/>
                        <a:cs typeface="Times New Roman" panose="02020603050405020304" pitchFamily="18" charset="0"/>
                      </a:rPr>
                      <m:t>→</m:t>
                    </m:r>
                  </m:oMath>
                </a14:m>
                <a:r>
                  <a:rPr lang="en-US" altLang="zh-CN" sz="2400" dirty="0">
                    <a:solidFill>
                      <a:srgbClr val="184A7F"/>
                    </a:solidFill>
                    <a:latin typeface="Times New Roman" panose="02020603050405020304" pitchFamily="18" charset="0"/>
                    <a:cs typeface="Times New Roman" panose="02020603050405020304" pitchFamily="18" charset="0"/>
                  </a:rPr>
                  <a:t> NY?</a:t>
                </a:r>
              </a:p>
              <a:p>
                <a:r>
                  <a:rPr lang="en-US" altLang="zh-CN" sz="2800" dirty="0">
                    <a:solidFill>
                      <a:srgbClr val="184A7F"/>
                    </a:solidFill>
                    <a:latin typeface="Times New Roman" panose="02020603050405020304" pitchFamily="18" charset="0"/>
                    <a:cs typeface="Times New Roman" panose="02020603050405020304" pitchFamily="18" charset="0"/>
                  </a:rPr>
                  <a:t>CA </a:t>
                </a:r>
                <a14:m>
                  <m:oMath xmlns:m="http://schemas.openxmlformats.org/officeDocument/2006/math">
                    <m:r>
                      <a:rPr lang="en-US" altLang="zh-CN" sz="2800" i="1">
                        <a:solidFill>
                          <a:srgbClr val="184A7F"/>
                        </a:solidFill>
                        <a:latin typeface="Cambria Math" panose="02040503050406030204" pitchFamily="18" charset="0"/>
                        <a:cs typeface="Times New Roman" panose="02020603050405020304" pitchFamily="18" charset="0"/>
                      </a:rPr>
                      <m:t>→</m:t>
                    </m:r>
                  </m:oMath>
                </a14:m>
                <a:r>
                  <a:rPr lang="en-US" altLang="zh-CN" sz="2400" dirty="0">
                    <a:solidFill>
                      <a:srgbClr val="184A7F"/>
                    </a:solidFill>
                    <a:latin typeface="Times New Roman" panose="02020603050405020304" pitchFamily="18" charset="0"/>
                    <a:cs typeface="Times New Roman" panose="02020603050405020304" pitchFamily="18" charset="0"/>
                  </a:rPr>
                  <a:t> NY?</a:t>
                </a:r>
              </a:p>
            </p:txBody>
          </p:sp>
        </mc:Choice>
        <mc:Fallback xmlns="">
          <p:sp>
            <p:nvSpPr>
              <p:cNvPr id="11" name="文本框 10">
                <a:extLst>
                  <a:ext uri="{FF2B5EF4-FFF2-40B4-BE49-F238E27FC236}">
                    <a16:creationId xmlns:a16="http://schemas.microsoft.com/office/drawing/2014/main" id="{9D7054FA-7073-46BA-842C-B7B0BA75E879}"/>
                  </a:ext>
                </a:extLst>
              </p:cNvPr>
              <p:cNvSpPr txBox="1">
                <a:spLocks noRot="1" noChangeAspect="1" noMove="1" noResize="1" noEditPoints="1" noAdjustHandles="1" noChangeArrowheads="1" noChangeShapeType="1" noTextEdit="1"/>
              </p:cNvSpPr>
              <p:nvPr/>
            </p:nvSpPr>
            <p:spPr>
              <a:xfrm>
                <a:off x="7987084" y="3139353"/>
                <a:ext cx="2218800" cy="1384995"/>
              </a:xfrm>
              <a:prstGeom prst="rect">
                <a:avLst/>
              </a:prstGeom>
              <a:blipFill>
                <a:blip r:embed="rId3"/>
                <a:stretch>
                  <a:fillRect l="-5495" t="-4846" b="-11454"/>
                </a:stretch>
              </a:blipFill>
            </p:spPr>
            <p:txBody>
              <a:bodyPr/>
              <a:lstStyle/>
              <a:p>
                <a:r>
                  <a:rPr lang="zh-CN" altLang="en-US">
                    <a:noFill/>
                  </a:rPr>
                  <a:t> </a:t>
                </a:r>
              </a:p>
            </p:txBody>
          </p:sp>
        </mc:Fallback>
      </mc:AlternateContent>
      <p:pic>
        <p:nvPicPr>
          <p:cNvPr id="12" name="图形 11">
            <a:extLst>
              <a:ext uri="{FF2B5EF4-FFF2-40B4-BE49-F238E27FC236}">
                <a16:creationId xmlns:a16="http://schemas.microsoft.com/office/drawing/2014/main" id="{2051A290-D55E-4112-A1F6-3FAE0F022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5742" y="2123380"/>
            <a:ext cx="5525882" cy="3416943"/>
          </a:xfrm>
          <a:prstGeom prst="rect">
            <a:avLst/>
          </a:prstGeom>
        </p:spPr>
      </p:pic>
      <p:sp>
        <p:nvSpPr>
          <p:cNvPr id="16" name="任意多边形: 形状 15">
            <a:extLst>
              <a:ext uri="{FF2B5EF4-FFF2-40B4-BE49-F238E27FC236}">
                <a16:creationId xmlns:a16="http://schemas.microsoft.com/office/drawing/2014/main" id="{69884645-A1BE-4EE8-BA89-D5DE1AC67BE2}"/>
              </a:ext>
            </a:extLst>
          </p:cNvPr>
          <p:cNvSpPr/>
          <p:nvPr/>
        </p:nvSpPr>
        <p:spPr>
          <a:xfrm>
            <a:off x="904568" y="3052916"/>
            <a:ext cx="781664" cy="1342103"/>
          </a:xfrm>
          <a:custGeom>
            <a:avLst/>
            <a:gdLst>
              <a:gd name="connsiteX0" fmla="*/ 73742 w 781664"/>
              <a:gd name="connsiteY0" fmla="*/ 0 h 1342103"/>
              <a:gd name="connsiteX1" fmla="*/ 437535 w 781664"/>
              <a:gd name="connsiteY1" fmla="*/ 98323 h 1342103"/>
              <a:gd name="connsiteX2" fmla="*/ 344129 w 781664"/>
              <a:gd name="connsiteY2" fmla="*/ 442452 h 1342103"/>
              <a:gd name="connsiteX3" fmla="*/ 752167 w 781664"/>
              <a:gd name="connsiteY3" fmla="*/ 1066800 h 1342103"/>
              <a:gd name="connsiteX4" fmla="*/ 742335 w 781664"/>
              <a:gd name="connsiteY4" fmla="*/ 1081549 h 1342103"/>
              <a:gd name="connsiteX5" fmla="*/ 781664 w 781664"/>
              <a:gd name="connsiteY5" fmla="*/ 1160207 h 1342103"/>
              <a:gd name="connsiteX6" fmla="*/ 737419 w 781664"/>
              <a:gd name="connsiteY6" fmla="*/ 1199536 h 1342103"/>
              <a:gd name="connsiteX7" fmla="*/ 732503 w 781664"/>
              <a:gd name="connsiteY7" fmla="*/ 1243781 h 1342103"/>
              <a:gd name="connsiteX8" fmla="*/ 703006 w 781664"/>
              <a:gd name="connsiteY8" fmla="*/ 1258529 h 1342103"/>
              <a:gd name="connsiteX9" fmla="*/ 698090 w 781664"/>
              <a:gd name="connsiteY9" fmla="*/ 1292942 h 1342103"/>
              <a:gd name="connsiteX10" fmla="*/ 722671 w 781664"/>
              <a:gd name="connsiteY10" fmla="*/ 1307690 h 1342103"/>
              <a:gd name="connsiteX11" fmla="*/ 703006 w 781664"/>
              <a:gd name="connsiteY11" fmla="*/ 1342103 h 1342103"/>
              <a:gd name="connsiteX12" fmla="*/ 442451 w 781664"/>
              <a:gd name="connsiteY12" fmla="*/ 1307690 h 1342103"/>
              <a:gd name="connsiteX13" fmla="*/ 432619 w 781664"/>
              <a:gd name="connsiteY13" fmla="*/ 1224116 h 1342103"/>
              <a:gd name="connsiteX14" fmla="*/ 383458 w 781664"/>
              <a:gd name="connsiteY14" fmla="*/ 1135626 h 1342103"/>
              <a:gd name="connsiteX15" fmla="*/ 349045 w 781664"/>
              <a:gd name="connsiteY15" fmla="*/ 1130710 h 1342103"/>
              <a:gd name="connsiteX16" fmla="*/ 344129 w 781664"/>
              <a:gd name="connsiteY16" fmla="*/ 1091381 h 1342103"/>
              <a:gd name="connsiteX17" fmla="*/ 294967 w 781664"/>
              <a:gd name="connsiteY17" fmla="*/ 1086465 h 1342103"/>
              <a:gd name="connsiteX18" fmla="*/ 260555 w 781664"/>
              <a:gd name="connsiteY18" fmla="*/ 1032387 h 1342103"/>
              <a:gd name="connsiteX19" fmla="*/ 162232 w 781664"/>
              <a:gd name="connsiteY19" fmla="*/ 983226 h 1342103"/>
              <a:gd name="connsiteX20" fmla="*/ 167148 w 781664"/>
              <a:gd name="connsiteY20" fmla="*/ 934065 h 1342103"/>
              <a:gd name="connsiteX21" fmla="*/ 78658 w 781664"/>
              <a:gd name="connsiteY21" fmla="*/ 712839 h 1342103"/>
              <a:gd name="connsiteX22" fmla="*/ 108155 w 781664"/>
              <a:gd name="connsiteY22" fmla="*/ 668594 h 1342103"/>
              <a:gd name="connsiteX23" fmla="*/ 73742 w 781664"/>
              <a:gd name="connsiteY23" fmla="*/ 624349 h 1342103"/>
              <a:gd name="connsiteX24" fmla="*/ 73742 w 781664"/>
              <a:gd name="connsiteY24" fmla="*/ 545690 h 1342103"/>
              <a:gd name="connsiteX25" fmla="*/ 44245 w 781664"/>
              <a:gd name="connsiteY25" fmla="*/ 491613 h 1342103"/>
              <a:gd name="connsiteX26" fmla="*/ 44245 w 781664"/>
              <a:gd name="connsiteY26" fmla="*/ 427703 h 1342103"/>
              <a:gd name="connsiteX27" fmla="*/ 4916 w 781664"/>
              <a:gd name="connsiteY27" fmla="*/ 368710 h 1342103"/>
              <a:gd name="connsiteX28" fmla="*/ 19664 w 781664"/>
              <a:gd name="connsiteY28" fmla="*/ 309716 h 1342103"/>
              <a:gd name="connsiteX29" fmla="*/ 19664 w 781664"/>
              <a:gd name="connsiteY29" fmla="*/ 270387 h 1342103"/>
              <a:gd name="connsiteX30" fmla="*/ 0 w 781664"/>
              <a:gd name="connsiteY30" fmla="*/ 201561 h 1342103"/>
              <a:gd name="connsiteX31" fmla="*/ 9832 w 781664"/>
              <a:gd name="connsiteY31" fmla="*/ 142568 h 1342103"/>
              <a:gd name="connsiteX32" fmla="*/ 68826 w 781664"/>
              <a:gd name="connsiteY32" fmla="*/ 73742 h 1342103"/>
              <a:gd name="connsiteX33" fmla="*/ 73742 w 781664"/>
              <a:gd name="connsiteY33" fmla="*/ 0 h 134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1664" h="1342103">
                <a:moveTo>
                  <a:pt x="73742" y="0"/>
                </a:moveTo>
                <a:lnTo>
                  <a:pt x="437535" y="98323"/>
                </a:lnTo>
                <a:lnTo>
                  <a:pt x="344129" y="442452"/>
                </a:lnTo>
                <a:lnTo>
                  <a:pt x="752167" y="1066800"/>
                </a:lnTo>
                <a:lnTo>
                  <a:pt x="742335" y="1081549"/>
                </a:lnTo>
                <a:lnTo>
                  <a:pt x="781664" y="1160207"/>
                </a:lnTo>
                <a:lnTo>
                  <a:pt x="737419" y="1199536"/>
                </a:lnTo>
                <a:lnTo>
                  <a:pt x="732503" y="1243781"/>
                </a:lnTo>
                <a:lnTo>
                  <a:pt x="703006" y="1258529"/>
                </a:lnTo>
                <a:lnTo>
                  <a:pt x="698090" y="1292942"/>
                </a:lnTo>
                <a:lnTo>
                  <a:pt x="722671" y="1307690"/>
                </a:lnTo>
                <a:lnTo>
                  <a:pt x="703006" y="1342103"/>
                </a:lnTo>
                <a:lnTo>
                  <a:pt x="442451" y="1307690"/>
                </a:lnTo>
                <a:lnTo>
                  <a:pt x="432619" y="1224116"/>
                </a:lnTo>
                <a:lnTo>
                  <a:pt x="383458" y="1135626"/>
                </a:lnTo>
                <a:lnTo>
                  <a:pt x="349045" y="1130710"/>
                </a:lnTo>
                <a:lnTo>
                  <a:pt x="344129" y="1091381"/>
                </a:lnTo>
                <a:lnTo>
                  <a:pt x="294967" y="1086465"/>
                </a:lnTo>
                <a:lnTo>
                  <a:pt x="260555" y="1032387"/>
                </a:lnTo>
                <a:lnTo>
                  <a:pt x="162232" y="983226"/>
                </a:lnTo>
                <a:lnTo>
                  <a:pt x="167148" y="934065"/>
                </a:lnTo>
                <a:lnTo>
                  <a:pt x="78658" y="712839"/>
                </a:lnTo>
                <a:lnTo>
                  <a:pt x="108155" y="668594"/>
                </a:lnTo>
                <a:lnTo>
                  <a:pt x="73742" y="624349"/>
                </a:lnTo>
                <a:lnTo>
                  <a:pt x="73742" y="545690"/>
                </a:lnTo>
                <a:lnTo>
                  <a:pt x="44245" y="491613"/>
                </a:lnTo>
                <a:lnTo>
                  <a:pt x="44245" y="427703"/>
                </a:lnTo>
                <a:lnTo>
                  <a:pt x="4916" y="368710"/>
                </a:lnTo>
                <a:lnTo>
                  <a:pt x="19664" y="309716"/>
                </a:lnTo>
                <a:lnTo>
                  <a:pt x="19664" y="270387"/>
                </a:lnTo>
                <a:lnTo>
                  <a:pt x="0" y="201561"/>
                </a:lnTo>
                <a:lnTo>
                  <a:pt x="9832" y="142568"/>
                </a:lnTo>
                <a:lnTo>
                  <a:pt x="68826" y="73742"/>
                </a:lnTo>
                <a:lnTo>
                  <a:pt x="73742" y="0"/>
                </a:lnTo>
                <a:close/>
              </a:path>
            </a:pathLst>
          </a:custGeom>
          <a:noFill/>
          <a:ln w="22225">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B5078628-E20D-4812-A840-FDB6155D7F54}"/>
              </a:ext>
            </a:extLst>
          </p:cNvPr>
          <p:cNvSpPr/>
          <p:nvPr/>
        </p:nvSpPr>
        <p:spPr>
          <a:xfrm>
            <a:off x="4976132" y="2822121"/>
            <a:ext cx="722539" cy="544286"/>
          </a:xfrm>
          <a:custGeom>
            <a:avLst/>
            <a:gdLst>
              <a:gd name="connsiteX0" fmla="*/ 0 w 722539"/>
              <a:gd name="connsiteY0" fmla="*/ 438150 h 544286"/>
              <a:gd name="connsiteX1" fmla="*/ 6804 w 722539"/>
              <a:gd name="connsiteY1" fmla="*/ 483054 h 544286"/>
              <a:gd name="connsiteX2" fmla="*/ 405493 w 722539"/>
              <a:gd name="connsiteY2" fmla="*/ 405493 h 544286"/>
              <a:gd name="connsiteX3" fmla="*/ 423182 w 722539"/>
              <a:gd name="connsiteY3" fmla="*/ 416379 h 544286"/>
              <a:gd name="connsiteX4" fmla="*/ 449036 w 722539"/>
              <a:gd name="connsiteY4" fmla="*/ 457200 h 544286"/>
              <a:gd name="connsiteX5" fmla="*/ 476250 w 722539"/>
              <a:gd name="connsiteY5" fmla="*/ 461283 h 544286"/>
              <a:gd name="connsiteX6" fmla="*/ 560614 w 722539"/>
              <a:gd name="connsiteY6" fmla="*/ 496661 h 544286"/>
              <a:gd name="connsiteX7" fmla="*/ 559254 w 722539"/>
              <a:gd name="connsiteY7" fmla="*/ 544286 h 544286"/>
              <a:gd name="connsiteX8" fmla="*/ 649061 w 722539"/>
              <a:gd name="connsiteY8" fmla="*/ 515711 h 544286"/>
              <a:gd name="connsiteX9" fmla="*/ 722539 w 722539"/>
              <a:gd name="connsiteY9" fmla="*/ 454479 h 544286"/>
              <a:gd name="connsiteX10" fmla="*/ 695325 w 722539"/>
              <a:gd name="connsiteY10" fmla="*/ 443593 h 544286"/>
              <a:gd name="connsiteX11" fmla="*/ 657225 w 722539"/>
              <a:gd name="connsiteY11" fmla="*/ 477611 h 544286"/>
              <a:gd name="connsiteX12" fmla="*/ 627289 w 722539"/>
              <a:gd name="connsiteY12" fmla="*/ 491218 h 544286"/>
              <a:gd name="connsiteX13" fmla="*/ 606879 w 722539"/>
              <a:gd name="connsiteY13" fmla="*/ 487136 h 544286"/>
              <a:gd name="connsiteX14" fmla="*/ 571500 w 722539"/>
              <a:gd name="connsiteY14" fmla="*/ 515711 h 544286"/>
              <a:gd name="connsiteX15" fmla="*/ 583747 w 722539"/>
              <a:gd name="connsiteY15" fmla="*/ 483054 h 544286"/>
              <a:gd name="connsiteX16" fmla="*/ 575582 w 722539"/>
              <a:gd name="connsiteY16" fmla="*/ 476250 h 544286"/>
              <a:gd name="connsiteX17" fmla="*/ 593272 w 722539"/>
              <a:gd name="connsiteY17" fmla="*/ 462643 h 544286"/>
              <a:gd name="connsiteX18" fmla="*/ 582386 w 722539"/>
              <a:gd name="connsiteY18" fmla="*/ 450397 h 544286"/>
              <a:gd name="connsiteX19" fmla="*/ 564697 w 722539"/>
              <a:gd name="connsiteY19" fmla="*/ 353786 h 544286"/>
              <a:gd name="connsiteX20" fmla="*/ 566057 w 722539"/>
              <a:gd name="connsiteY20" fmla="*/ 265340 h 544286"/>
              <a:gd name="connsiteX21" fmla="*/ 542925 w 722539"/>
              <a:gd name="connsiteY21" fmla="*/ 167368 h 544286"/>
              <a:gd name="connsiteX22" fmla="*/ 522514 w 722539"/>
              <a:gd name="connsiteY22" fmla="*/ 167368 h 544286"/>
              <a:gd name="connsiteX23" fmla="*/ 527957 w 722539"/>
              <a:gd name="connsiteY23" fmla="*/ 142875 h 544286"/>
              <a:gd name="connsiteX24" fmla="*/ 514350 w 722539"/>
              <a:gd name="connsiteY24" fmla="*/ 103415 h 544286"/>
              <a:gd name="connsiteX25" fmla="*/ 517072 w 722539"/>
              <a:gd name="connsiteY25" fmla="*/ 81643 h 544286"/>
              <a:gd name="connsiteX26" fmla="*/ 495300 w 722539"/>
              <a:gd name="connsiteY26" fmla="*/ 0 h 544286"/>
              <a:gd name="connsiteX27" fmla="*/ 361950 w 722539"/>
              <a:gd name="connsiteY27" fmla="*/ 32658 h 544286"/>
              <a:gd name="connsiteX28" fmla="*/ 300718 w 722539"/>
              <a:gd name="connsiteY28" fmla="*/ 89808 h 544286"/>
              <a:gd name="connsiteX29" fmla="*/ 300718 w 722539"/>
              <a:gd name="connsiteY29" fmla="*/ 112940 h 544286"/>
              <a:gd name="connsiteX30" fmla="*/ 261257 w 722539"/>
              <a:gd name="connsiteY30" fmla="*/ 152400 h 544286"/>
              <a:gd name="connsiteX31" fmla="*/ 269422 w 722539"/>
              <a:gd name="connsiteY31" fmla="*/ 168729 h 544286"/>
              <a:gd name="connsiteX32" fmla="*/ 283029 w 722539"/>
              <a:gd name="connsiteY32" fmla="*/ 175533 h 544286"/>
              <a:gd name="connsiteX33" fmla="*/ 287111 w 722539"/>
              <a:gd name="connsiteY33" fmla="*/ 200025 h 544286"/>
              <a:gd name="connsiteX34" fmla="*/ 280307 w 722539"/>
              <a:gd name="connsiteY34" fmla="*/ 205468 h 544286"/>
              <a:gd name="connsiteX35" fmla="*/ 291193 w 722539"/>
              <a:gd name="connsiteY35" fmla="*/ 217715 h 544286"/>
              <a:gd name="connsiteX36" fmla="*/ 287111 w 722539"/>
              <a:gd name="connsiteY36" fmla="*/ 231322 h 544286"/>
              <a:gd name="connsiteX37" fmla="*/ 259897 w 722539"/>
              <a:gd name="connsiteY37" fmla="*/ 236765 h 544286"/>
              <a:gd name="connsiteX38" fmla="*/ 239486 w 722539"/>
              <a:gd name="connsiteY38" fmla="*/ 272143 h 544286"/>
              <a:gd name="connsiteX39" fmla="*/ 209550 w 722539"/>
              <a:gd name="connsiteY39" fmla="*/ 276225 h 544286"/>
              <a:gd name="connsiteX40" fmla="*/ 182336 w 722539"/>
              <a:gd name="connsiteY40" fmla="*/ 289833 h 544286"/>
              <a:gd name="connsiteX41" fmla="*/ 171450 w 722539"/>
              <a:gd name="connsiteY41" fmla="*/ 289833 h 544286"/>
              <a:gd name="connsiteX42" fmla="*/ 160564 w 722539"/>
              <a:gd name="connsiteY42" fmla="*/ 278947 h 544286"/>
              <a:gd name="connsiteX43" fmla="*/ 110218 w 722539"/>
              <a:gd name="connsiteY43" fmla="*/ 285750 h 544286"/>
              <a:gd name="connsiteX44" fmla="*/ 40822 w 722539"/>
              <a:gd name="connsiteY44" fmla="*/ 306161 h 544286"/>
              <a:gd name="connsiteX45" fmla="*/ 55789 w 722539"/>
              <a:gd name="connsiteY45" fmla="*/ 341540 h 544286"/>
              <a:gd name="connsiteX46" fmla="*/ 74839 w 722539"/>
              <a:gd name="connsiteY46" fmla="*/ 351065 h 544286"/>
              <a:gd name="connsiteX47" fmla="*/ 74839 w 722539"/>
              <a:gd name="connsiteY47" fmla="*/ 366033 h 544286"/>
              <a:gd name="connsiteX48" fmla="*/ 0 w 722539"/>
              <a:gd name="connsiteY48" fmla="*/ 438150 h 54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22539" h="544286">
                <a:moveTo>
                  <a:pt x="0" y="438150"/>
                </a:moveTo>
                <a:lnTo>
                  <a:pt x="6804" y="483054"/>
                </a:lnTo>
                <a:lnTo>
                  <a:pt x="405493" y="405493"/>
                </a:lnTo>
                <a:lnTo>
                  <a:pt x="423182" y="416379"/>
                </a:lnTo>
                <a:lnTo>
                  <a:pt x="449036" y="457200"/>
                </a:lnTo>
                <a:lnTo>
                  <a:pt x="476250" y="461283"/>
                </a:lnTo>
                <a:lnTo>
                  <a:pt x="560614" y="496661"/>
                </a:lnTo>
                <a:cubicBezTo>
                  <a:pt x="560161" y="512536"/>
                  <a:pt x="559707" y="528411"/>
                  <a:pt x="559254" y="544286"/>
                </a:cubicBezTo>
                <a:lnTo>
                  <a:pt x="649061" y="515711"/>
                </a:lnTo>
                <a:lnTo>
                  <a:pt x="722539" y="454479"/>
                </a:lnTo>
                <a:lnTo>
                  <a:pt x="695325" y="443593"/>
                </a:lnTo>
                <a:lnTo>
                  <a:pt x="657225" y="477611"/>
                </a:lnTo>
                <a:lnTo>
                  <a:pt x="627289" y="491218"/>
                </a:lnTo>
                <a:lnTo>
                  <a:pt x="606879" y="487136"/>
                </a:lnTo>
                <a:lnTo>
                  <a:pt x="571500" y="515711"/>
                </a:lnTo>
                <a:lnTo>
                  <a:pt x="583747" y="483054"/>
                </a:lnTo>
                <a:lnTo>
                  <a:pt x="575582" y="476250"/>
                </a:lnTo>
                <a:lnTo>
                  <a:pt x="593272" y="462643"/>
                </a:lnTo>
                <a:lnTo>
                  <a:pt x="582386" y="450397"/>
                </a:lnTo>
                <a:lnTo>
                  <a:pt x="564697" y="353786"/>
                </a:lnTo>
                <a:cubicBezTo>
                  <a:pt x="565150" y="324304"/>
                  <a:pt x="565604" y="294822"/>
                  <a:pt x="566057" y="265340"/>
                </a:cubicBezTo>
                <a:lnTo>
                  <a:pt x="542925" y="167368"/>
                </a:lnTo>
                <a:lnTo>
                  <a:pt x="522514" y="167368"/>
                </a:lnTo>
                <a:lnTo>
                  <a:pt x="527957" y="142875"/>
                </a:lnTo>
                <a:lnTo>
                  <a:pt x="514350" y="103415"/>
                </a:lnTo>
                <a:lnTo>
                  <a:pt x="517072" y="81643"/>
                </a:lnTo>
                <a:lnTo>
                  <a:pt x="495300" y="0"/>
                </a:lnTo>
                <a:lnTo>
                  <a:pt x="361950" y="32658"/>
                </a:lnTo>
                <a:lnTo>
                  <a:pt x="300718" y="89808"/>
                </a:lnTo>
                <a:lnTo>
                  <a:pt x="300718" y="112940"/>
                </a:lnTo>
                <a:lnTo>
                  <a:pt x="261257" y="152400"/>
                </a:lnTo>
                <a:lnTo>
                  <a:pt x="269422" y="168729"/>
                </a:lnTo>
                <a:lnTo>
                  <a:pt x="283029" y="175533"/>
                </a:lnTo>
                <a:lnTo>
                  <a:pt x="287111" y="200025"/>
                </a:lnTo>
                <a:lnTo>
                  <a:pt x="280307" y="205468"/>
                </a:lnTo>
                <a:lnTo>
                  <a:pt x="291193" y="217715"/>
                </a:lnTo>
                <a:lnTo>
                  <a:pt x="287111" y="231322"/>
                </a:lnTo>
                <a:lnTo>
                  <a:pt x="259897" y="236765"/>
                </a:lnTo>
                <a:lnTo>
                  <a:pt x="239486" y="272143"/>
                </a:lnTo>
                <a:lnTo>
                  <a:pt x="209550" y="276225"/>
                </a:lnTo>
                <a:lnTo>
                  <a:pt x="182336" y="289833"/>
                </a:lnTo>
                <a:lnTo>
                  <a:pt x="171450" y="289833"/>
                </a:lnTo>
                <a:lnTo>
                  <a:pt x="160564" y="278947"/>
                </a:lnTo>
                <a:lnTo>
                  <a:pt x="110218" y="285750"/>
                </a:lnTo>
                <a:lnTo>
                  <a:pt x="40822" y="306161"/>
                </a:lnTo>
                <a:lnTo>
                  <a:pt x="55789" y="341540"/>
                </a:lnTo>
                <a:lnTo>
                  <a:pt x="74839" y="351065"/>
                </a:lnTo>
                <a:lnTo>
                  <a:pt x="74839" y="366033"/>
                </a:lnTo>
                <a:lnTo>
                  <a:pt x="0" y="438150"/>
                </a:lnTo>
                <a:close/>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C2AAB63F-E8DE-4A8A-BB25-3C1303B29641}"/>
              </a:ext>
            </a:extLst>
          </p:cNvPr>
          <p:cNvSpPr/>
          <p:nvPr/>
        </p:nvSpPr>
        <p:spPr>
          <a:xfrm>
            <a:off x="4919605" y="3234718"/>
            <a:ext cx="564581" cy="356461"/>
          </a:xfrm>
          <a:custGeom>
            <a:avLst/>
            <a:gdLst>
              <a:gd name="connsiteX0" fmla="*/ 46495 w 564581"/>
              <a:gd name="connsiteY0" fmla="*/ 44281 h 356461"/>
              <a:gd name="connsiteX1" fmla="*/ 0 w 564581"/>
              <a:gd name="connsiteY1" fmla="*/ 86347 h 356461"/>
              <a:gd name="connsiteX2" fmla="*/ 46495 w 564581"/>
              <a:gd name="connsiteY2" fmla="*/ 356461 h 356461"/>
              <a:gd name="connsiteX3" fmla="*/ 484875 w 564581"/>
              <a:gd name="connsiteY3" fmla="*/ 274541 h 356461"/>
              <a:gd name="connsiteX4" fmla="*/ 493732 w 564581"/>
              <a:gd name="connsiteY4" fmla="*/ 261257 h 356461"/>
              <a:gd name="connsiteX5" fmla="*/ 513658 w 564581"/>
              <a:gd name="connsiteY5" fmla="*/ 261257 h 356461"/>
              <a:gd name="connsiteX6" fmla="*/ 535798 w 564581"/>
              <a:gd name="connsiteY6" fmla="*/ 243544 h 356461"/>
              <a:gd name="connsiteX7" fmla="*/ 564581 w 564581"/>
              <a:gd name="connsiteY7" fmla="*/ 194836 h 356461"/>
              <a:gd name="connsiteX8" fmla="*/ 526942 w 564581"/>
              <a:gd name="connsiteY8" fmla="*/ 170481 h 356461"/>
              <a:gd name="connsiteX9" fmla="*/ 522514 w 564581"/>
              <a:gd name="connsiteY9" fmla="*/ 157197 h 356461"/>
              <a:gd name="connsiteX10" fmla="*/ 507016 w 564581"/>
              <a:gd name="connsiteY10" fmla="*/ 154983 h 356461"/>
              <a:gd name="connsiteX11" fmla="*/ 509230 w 564581"/>
              <a:gd name="connsiteY11" fmla="*/ 137270 h 356461"/>
              <a:gd name="connsiteX12" fmla="*/ 520300 w 564581"/>
              <a:gd name="connsiteY12" fmla="*/ 126200 h 356461"/>
              <a:gd name="connsiteX13" fmla="*/ 504802 w 564581"/>
              <a:gd name="connsiteY13" fmla="*/ 106274 h 356461"/>
              <a:gd name="connsiteX14" fmla="*/ 520300 w 564581"/>
              <a:gd name="connsiteY14" fmla="*/ 95204 h 356461"/>
              <a:gd name="connsiteX15" fmla="*/ 520300 w 564581"/>
              <a:gd name="connsiteY15" fmla="*/ 73063 h 356461"/>
              <a:gd name="connsiteX16" fmla="*/ 526942 w 564581"/>
              <a:gd name="connsiteY16" fmla="*/ 57565 h 356461"/>
              <a:gd name="connsiteX17" fmla="*/ 493732 w 564581"/>
              <a:gd name="connsiteY17" fmla="*/ 48709 h 356461"/>
              <a:gd name="connsiteX18" fmla="*/ 462735 w 564581"/>
              <a:gd name="connsiteY18" fmla="*/ 0 h 356461"/>
              <a:gd name="connsiteX19" fmla="*/ 81919 w 564581"/>
              <a:gd name="connsiteY19" fmla="*/ 86347 h 356461"/>
              <a:gd name="connsiteX20" fmla="*/ 59779 w 564581"/>
              <a:gd name="connsiteY20" fmla="*/ 95204 h 356461"/>
              <a:gd name="connsiteX21" fmla="*/ 46495 w 564581"/>
              <a:gd name="connsiteY21" fmla="*/ 44281 h 35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4581" h="356461">
                <a:moveTo>
                  <a:pt x="46495" y="44281"/>
                </a:moveTo>
                <a:lnTo>
                  <a:pt x="0" y="86347"/>
                </a:lnTo>
                <a:lnTo>
                  <a:pt x="46495" y="356461"/>
                </a:lnTo>
                <a:lnTo>
                  <a:pt x="484875" y="274541"/>
                </a:lnTo>
                <a:lnTo>
                  <a:pt x="493732" y="261257"/>
                </a:lnTo>
                <a:lnTo>
                  <a:pt x="513658" y="261257"/>
                </a:lnTo>
                <a:lnTo>
                  <a:pt x="535798" y="243544"/>
                </a:lnTo>
                <a:lnTo>
                  <a:pt x="564581" y="194836"/>
                </a:lnTo>
                <a:lnTo>
                  <a:pt x="526942" y="170481"/>
                </a:lnTo>
                <a:lnTo>
                  <a:pt x="522514" y="157197"/>
                </a:lnTo>
                <a:lnTo>
                  <a:pt x="507016" y="154983"/>
                </a:lnTo>
                <a:lnTo>
                  <a:pt x="509230" y="137270"/>
                </a:lnTo>
                <a:lnTo>
                  <a:pt x="520300" y="126200"/>
                </a:lnTo>
                <a:lnTo>
                  <a:pt x="504802" y="106274"/>
                </a:lnTo>
                <a:lnTo>
                  <a:pt x="520300" y="95204"/>
                </a:lnTo>
                <a:lnTo>
                  <a:pt x="520300" y="73063"/>
                </a:lnTo>
                <a:lnTo>
                  <a:pt x="526942" y="57565"/>
                </a:lnTo>
                <a:lnTo>
                  <a:pt x="493732" y="48709"/>
                </a:lnTo>
                <a:lnTo>
                  <a:pt x="462735" y="0"/>
                </a:lnTo>
                <a:lnTo>
                  <a:pt x="81919" y="86347"/>
                </a:lnTo>
                <a:lnTo>
                  <a:pt x="59779" y="95204"/>
                </a:lnTo>
                <a:lnTo>
                  <a:pt x="46495" y="4428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6096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1559EC7-16FE-4B68-94A0-109714D4F261}"/>
              </a:ext>
            </a:extLst>
          </p:cNvPr>
          <p:cNvSpPr/>
          <p:nvPr/>
        </p:nvSpPr>
        <p:spPr>
          <a:xfrm>
            <a:off x="-1" y="2"/>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Motivation</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D3237FC8-77B0-4915-B835-951102BD0BBA}"/>
              </a:ext>
            </a:extLst>
          </p:cNvPr>
          <p:cNvSpPr txBox="1"/>
          <p:nvPr/>
        </p:nvSpPr>
        <p:spPr>
          <a:xfrm>
            <a:off x="3637722" y="119987"/>
            <a:ext cx="8228188"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Why we use graph in Domain Adaptation (DA)?</a:t>
            </a:r>
          </a:p>
        </p:txBody>
      </p:sp>
      <p:sp>
        <p:nvSpPr>
          <p:cNvPr id="8" name="文本框 7">
            <a:extLst>
              <a:ext uri="{FF2B5EF4-FFF2-40B4-BE49-F238E27FC236}">
                <a16:creationId xmlns:a16="http://schemas.microsoft.com/office/drawing/2014/main" id="{71CF8230-CA47-4B81-A0A5-858F7142C88F}"/>
              </a:ext>
            </a:extLst>
          </p:cNvPr>
          <p:cNvSpPr txBox="1"/>
          <p:nvPr/>
        </p:nvSpPr>
        <p:spPr>
          <a:xfrm>
            <a:off x="-137652" y="1317677"/>
            <a:ext cx="5634801" cy="584775"/>
          </a:xfrm>
          <a:prstGeom prst="rect">
            <a:avLst/>
          </a:prstGeom>
          <a:noFill/>
        </p:spPr>
        <p:txBody>
          <a:bodyPr wrap="square" rtlCol="0">
            <a:spAutoFit/>
          </a:bodyPr>
          <a:lstStyle/>
          <a:p>
            <a:pPr algn="ctr"/>
            <a:r>
              <a:rPr lang="en-US" altLang="zh-CN" sz="3200" dirty="0">
                <a:solidFill>
                  <a:srgbClr val="ED982E"/>
                </a:solidFill>
                <a:latin typeface="Times New Roman" panose="02020603050405020304" pitchFamily="18" charset="0"/>
                <a:cs typeface="Times New Roman" panose="02020603050405020304" pitchFamily="18" charset="0"/>
              </a:rPr>
              <a:t>Domains are not equal</a:t>
            </a:r>
            <a:endParaRPr lang="zh-CN" altLang="en-US" sz="3200" dirty="0">
              <a:solidFill>
                <a:srgbClr val="ED982E"/>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34E2619-5173-42D7-BBED-FD776151CC10}"/>
              </a:ext>
            </a:extLst>
          </p:cNvPr>
          <p:cNvSpPr txBox="1"/>
          <p:nvPr/>
        </p:nvSpPr>
        <p:spPr>
          <a:xfrm>
            <a:off x="11430000"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3</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D7054FA-7073-46BA-842C-B7B0BA75E879}"/>
                  </a:ext>
                </a:extLst>
              </p:cNvPr>
              <p:cNvSpPr txBox="1"/>
              <p:nvPr/>
            </p:nvSpPr>
            <p:spPr>
              <a:xfrm>
                <a:off x="5407358" y="3231596"/>
                <a:ext cx="1859045" cy="1384995"/>
              </a:xfrm>
              <a:prstGeom prst="rect">
                <a:avLst/>
              </a:prstGeom>
              <a:noFill/>
            </p:spPr>
            <p:txBody>
              <a:bodyPr wrap="square" rtlCol="0">
                <a:spAutoFit/>
              </a:bodyPr>
              <a:lstStyle/>
              <a:p>
                <a:r>
                  <a:rPr lang="en-US" altLang="zh-CN" sz="2800" dirty="0">
                    <a:solidFill>
                      <a:srgbClr val="184A7F"/>
                    </a:solidFill>
                    <a:latin typeface="Times New Roman" panose="02020603050405020304" pitchFamily="18" charset="0"/>
                    <a:cs typeface="Times New Roman" panose="02020603050405020304" pitchFamily="18" charset="0"/>
                  </a:rPr>
                  <a:t>Influence</a:t>
                </a:r>
              </a:p>
              <a:p>
                <a:r>
                  <a:rPr lang="en-US" altLang="zh-CN" sz="2800" dirty="0">
                    <a:solidFill>
                      <a:srgbClr val="184A7F"/>
                    </a:solidFill>
                    <a:latin typeface="Times New Roman" panose="02020603050405020304" pitchFamily="18" charset="0"/>
                    <a:cs typeface="Times New Roman" panose="02020603050405020304" pitchFamily="18" charset="0"/>
                  </a:rPr>
                  <a:t>PA </a:t>
                </a:r>
                <a14:m>
                  <m:oMath xmlns:m="http://schemas.openxmlformats.org/officeDocument/2006/math">
                    <m:r>
                      <a:rPr lang="en-US" altLang="zh-CN" sz="2800" b="0" i="1" smtClean="0">
                        <a:solidFill>
                          <a:srgbClr val="184A7F"/>
                        </a:solidFill>
                        <a:latin typeface="Cambria Math" panose="02040503050406030204" pitchFamily="18" charset="0"/>
                        <a:cs typeface="Times New Roman" panose="02020603050405020304" pitchFamily="18" charset="0"/>
                      </a:rPr>
                      <m:t>→</m:t>
                    </m:r>
                  </m:oMath>
                </a14:m>
                <a:r>
                  <a:rPr lang="en-US" altLang="zh-CN" sz="2400" dirty="0">
                    <a:solidFill>
                      <a:srgbClr val="184A7F"/>
                    </a:solidFill>
                    <a:latin typeface="Times New Roman" panose="02020603050405020304" pitchFamily="18" charset="0"/>
                    <a:cs typeface="Times New Roman" panose="02020603050405020304" pitchFamily="18" charset="0"/>
                  </a:rPr>
                  <a:t> NY?</a:t>
                </a:r>
              </a:p>
              <a:p>
                <a:r>
                  <a:rPr lang="en-US" altLang="zh-CN" sz="2800" dirty="0">
                    <a:solidFill>
                      <a:srgbClr val="184A7F"/>
                    </a:solidFill>
                    <a:latin typeface="Times New Roman" panose="02020603050405020304" pitchFamily="18" charset="0"/>
                    <a:cs typeface="Times New Roman" panose="02020603050405020304" pitchFamily="18" charset="0"/>
                  </a:rPr>
                  <a:t>CA </a:t>
                </a:r>
                <a14:m>
                  <m:oMath xmlns:m="http://schemas.openxmlformats.org/officeDocument/2006/math">
                    <m:r>
                      <a:rPr lang="en-US" altLang="zh-CN" sz="2800" i="1">
                        <a:solidFill>
                          <a:srgbClr val="184A7F"/>
                        </a:solidFill>
                        <a:latin typeface="Cambria Math" panose="02040503050406030204" pitchFamily="18" charset="0"/>
                        <a:cs typeface="Times New Roman" panose="02020603050405020304" pitchFamily="18" charset="0"/>
                      </a:rPr>
                      <m:t>→</m:t>
                    </m:r>
                  </m:oMath>
                </a14:m>
                <a:r>
                  <a:rPr lang="en-US" altLang="zh-CN" sz="2400" dirty="0">
                    <a:solidFill>
                      <a:srgbClr val="184A7F"/>
                    </a:solidFill>
                    <a:latin typeface="Times New Roman" panose="02020603050405020304" pitchFamily="18" charset="0"/>
                    <a:cs typeface="Times New Roman" panose="02020603050405020304" pitchFamily="18" charset="0"/>
                  </a:rPr>
                  <a:t> NY?</a:t>
                </a:r>
              </a:p>
            </p:txBody>
          </p:sp>
        </mc:Choice>
        <mc:Fallback xmlns="">
          <p:sp>
            <p:nvSpPr>
              <p:cNvPr id="11" name="文本框 10">
                <a:extLst>
                  <a:ext uri="{FF2B5EF4-FFF2-40B4-BE49-F238E27FC236}">
                    <a16:creationId xmlns:a16="http://schemas.microsoft.com/office/drawing/2014/main" id="{9D7054FA-7073-46BA-842C-B7B0BA75E879}"/>
                  </a:ext>
                </a:extLst>
              </p:cNvPr>
              <p:cNvSpPr txBox="1">
                <a:spLocks noRot="1" noChangeAspect="1" noMove="1" noResize="1" noEditPoints="1" noAdjustHandles="1" noChangeArrowheads="1" noChangeShapeType="1" noTextEdit="1"/>
              </p:cNvSpPr>
              <p:nvPr/>
            </p:nvSpPr>
            <p:spPr>
              <a:xfrm>
                <a:off x="5407358" y="3231596"/>
                <a:ext cx="1859045" cy="1384995"/>
              </a:xfrm>
              <a:prstGeom prst="rect">
                <a:avLst/>
              </a:prstGeom>
              <a:blipFill>
                <a:blip r:embed="rId3"/>
                <a:stretch>
                  <a:fillRect l="-6557" t="-4405" b="-11454"/>
                </a:stretch>
              </a:blipFill>
            </p:spPr>
            <p:txBody>
              <a:bodyPr/>
              <a:lstStyle/>
              <a:p>
                <a:r>
                  <a:rPr lang="zh-CN" altLang="en-US">
                    <a:noFill/>
                  </a:rPr>
                  <a:t> </a:t>
                </a:r>
              </a:p>
            </p:txBody>
          </p:sp>
        </mc:Fallback>
      </mc:AlternateContent>
      <p:grpSp>
        <p:nvGrpSpPr>
          <p:cNvPr id="36" name="组合 35">
            <a:extLst>
              <a:ext uri="{FF2B5EF4-FFF2-40B4-BE49-F238E27FC236}">
                <a16:creationId xmlns:a16="http://schemas.microsoft.com/office/drawing/2014/main" id="{93B1D029-E379-4A8D-AC24-29155FB67F5F}"/>
              </a:ext>
            </a:extLst>
          </p:cNvPr>
          <p:cNvGrpSpPr/>
          <p:nvPr/>
        </p:nvGrpSpPr>
        <p:grpSpPr>
          <a:xfrm>
            <a:off x="716957" y="2145109"/>
            <a:ext cx="4349354" cy="3990555"/>
            <a:chOff x="727843" y="2145109"/>
            <a:chExt cx="4349354" cy="3990555"/>
          </a:xfrm>
        </p:grpSpPr>
        <p:pic>
          <p:nvPicPr>
            <p:cNvPr id="26" name="图片 25">
              <a:extLst>
                <a:ext uri="{FF2B5EF4-FFF2-40B4-BE49-F238E27FC236}">
                  <a16:creationId xmlns:a16="http://schemas.microsoft.com/office/drawing/2014/main" id="{229BC2FF-471F-4732-B22F-EB91EAA3CD27}"/>
                </a:ext>
              </a:extLst>
            </p:cNvPr>
            <p:cNvPicPr>
              <a:picLocks noChangeAspect="1"/>
            </p:cNvPicPr>
            <p:nvPr/>
          </p:nvPicPr>
          <p:blipFill>
            <a:blip r:embed="rId4"/>
            <a:stretch>
              <a:fillRect/>
            </a:stretch>
          </p:blipFill>
          <p:spPr>
            <a:xfrm>
              <a:off x="727843" y="2145109"/>
              <a:ext cx="4349354" cy="3456253"/>
            </a:xfrm>
            <a:prstGeom prst="rect">
              <a:avLst/>
            </a:prstGeom>
          </p:spPr>
        </p:pic>
        <p:sp>
          <p:nvSpPr>
            <p:cNvPr id="34" name="文本框 33">
              <a:extLst>
                <a:ext uri="{FF2B5EF4-FFF2-40B4-BE49-F238E27FC236}">
                  <a16:creationId xmlns:a16="http://schemas.microsoft.com/office/drawing/2014/main" id="{2BC7BBB5-DEBE-474A-84E5-A7BB95D0238E}"/>
                </a:ext>
              </a:extLst>
            </p:cNvPr>
            <p:cNvSpPr txBox="1"/>
            <p:nvPr/>
          </p:nvSpPr>
          <p:spPr>
            <a:xfrm>
              <a:off x="2043413" y="5673999"/>
              <a:ext cx="1859045" cy="461665"/>
            </a:xfrm>
            <a:prstGeom prst="rect">
              <a:avLst/>
            </a:prstGeom>
            <a:noFill/>
          </p:spPr>
          <p:txBody>
            <a:bodyPr wrap="square" rtlCol="0">
              <a:spAutoFit/>
            </a:bodyPr>
            <a:lstStyle/>
            <a:p>
              <a:pPr algn="ctr"/>
              <a:r>
                <a:rPr lang="en-US" altLang="zh-CN" sz="2400" dirty="0">
                  <a:solidFill>
                    <a:srgbClr val="184A7F"/>
                  </a:solidFill>
                  <a:latin typeface="Times New Roman" panose="02020603050405020304" pitchFamily="18" charset="0"/>
                  <a:cs typeface="Times New Roman" panose="02020603050405020304" pitchFamily="18" charset="0"/>
                </a:rPr>
                <a:t>PA &amp; NY</a:t>
              </a:r>
            </a:p>
          </p:txBody>
        </p:sp>
      </p:grpSp>
      <p:grpSp>
        <p:nvGrpSpPr>
          <p:cNvPr id="37" name="组合 36">
            <a:extLst>
              <a:ext uri="{FF2B5EF4-FFF2-40B4-BE49-F238E27FC236}">
                <a16:creationId xmlns:a16="http://schemas.microsoft.com/office/drawing/2014/main" id="{75383FFF-E785-4A58-90CC-6DED5A13BE3E}"/>
              </a:ext>
            </a:extLst>
          </p:cNvPr>
          <p:cNvGrpSpPr/>
          <p:nvPr/>
        </p:nvGrpSpPr>
        <p:grpSpPr>
          <a:xfrm>
            <a:off x="7385389" y="2126861"/>
            <a:ext cx="4398312" cy="4008802"/>
            <a:chOff x="7396275" y="2126861"/>
            <a:chExt cx="4398312" cy="4008802"/>
          </a:xfrm>
        </p:grpSpPr>
        <p:pic>
          <p:nvPicPr>
            <p:cNvPr id="28" name="图片 27">
              <a:extLst>
                <a:ext uri="{FF2B5EF4-FFF2-40B4-BE49-F238E27FC236}">
                  <a16:creationId xmlns:a16="http://schemas.microsoft.com/office/drawing/2014/main" id="{674AA985-381C-4C06-9000-2F5F46B22AE2}"/>
                </a:ext>
              </a:extLst>
            </p:cNvPr>
            <p:cNvPicPr>
              <a:picLocks noChangeAspect="1"/>
            </p:cNvPicPr>
            <p:nvPr/>
          </p:nvPicPr>
          <p:blipFill>
            <a:blip r:embed="rId5"/>
            <a:stretch>
              <a:fillRect/>
            </a:stretch>
          </p:blipFill>
          <p:spPr>
            <a:xfrm>
              <a:off x="7396275" y="2126861"/>
              <a:ext cx="4398312" cy="3464122"/>
            </a:xfrm>
            <a:prstGeom prst="rect">
              <a:avLst/>
            </a:prstGeom>
          </p:spPr>
        </p:pic>
        <p:sp>
          <p:nvSpPr>
            <p:cNvPr id="35" name="文本框 34">
              <a:extLst>
                <a:ext uri="{FF2B5EF4-FFF2-40B4-BE49-F238E27FC236}">
                  <a16:creationId xmlns:a16="http://schemas.microsoft.com/office/drawing/2014/main" id="{968254E5-5925-40EC-9E4E-B927492B0C68}"/>
                </a:ext>
              </a:extLst>
            </p:cNvPr>
            <p:cNvSpPr txBox="1"/>
            <p:nvPr/>
          </p:nvSpPr>
          <p:spPr>
            <a:xfrm>
              <a:off x="8917455" y="5673998"/>
              <a:ext cx="1859045" cy="461665"/>
            </a:xfrm>
            <a:prstGeom prst="rect">
              <a:avLst/>
            </a:prstGeom>
            <a:noFill/>
          </p:spPr>
          <p:txBody>
            <a:bodyPr wrap="square" rtlCol="0">
              <a:spAutoFit/>
            </a:bodyPr>
            <a:lstStyle/>
            <a:p>
              <a:pPr algn="ctr"/>
              <a:r>
                <a:rPr lang="en-US" altLang="zh-CN" sz="2400" dirty="0">
                  <a:solidFill>
                    <a:srgbClr val="184A7F"/>
                  </a:solidFill>
                  <a:latin typeface="Times New Roman" panose="02020603050405020304" pitchFamily="18" charset="0"/>
                  <a:cs typeface="Times New Roman" panose="02020603050405020304" pitchFamily="18" charset="0"/>
                </a:rPr>
                <a:t>CA &amp; NY</a:t>
              </a:r>
            </a:p>
          </p:txBody>
        </p:sp>
      </p:grpSp>
    </p:spTree>
    <p:extLst>
      <p:ext uri="{BB962C8B-B14F-4D97-AF65-F5344CB8AC3E}">
        <p14:creationId xmlns:p14="http://schemas.microsoft.com/office/powerpoint/2010/main" val="28941008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fade">
                                      <p:cBhvr>
                                        <p:cTn id="7" dur="500"/>
                                        <p:tgtEl>
                                          <p:spTgt spid="3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7"/>
                                        </p:tgtEl>
                                        <p:attrNameLst>
                                          <p:attrName>style.visibility</p:attrName>
                                        </p:attrNameLst>
                                      </p:cBhvr>
                                      <p:to>
                                        <p:strVal val="visible"/>
                                      </p:to>
                                    </p:set>
                                    <p:animEffect transition="in" filter="fade">
                                      <p:cBhvr>
                                        <p:cTn id="12"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a:extLst>
              <a:ext uri="{FF2B5EF4-FFF2-40B4-BE49-F238E27FC236}">
                <a16:creationId xmlns:a16="http://schemas.microsoft.com/office/drawing/2014/main" id="{31559EC7-16FE-4B68-94A0-109714D4F261}"/>
              </a:ext>
            </a:extLst>
          </p:cNvPr>
          <p:cNvSpPr/>
          <p:nvPr/>
        </p:nvSpPr>
        <p:spPr>
          <a:xfrm>
            <a:off x="-1" y="2"/>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Motivation</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7" name="文本框 6">
            <a:extLst>
              <a:ext uri="{FF2B5EF4-FFF2-40B4-BE49-F238E27FC236}">
                <a16:creationId xmlns:a16="http://schemas.microsoft.com/office/drawing/2014/main" id="{D3237FC8-77B0-4915-B835-951102BD0BBA}"/>
              </a:ext>
            </a:extLst>
          </p:cNvPr>
          <p:cNvSpPr txBox="1"/>
          <p:nvPr/>
        </p:nvSpPr>
        <p:spPr>
          <a:xfrm>
            <a:off x="3637722" y="119987"/>
            <a:ext cx="8228188"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Why we use graph in Domain Adaptation (DA)?</a:t>
            </a:r>
          </a:p>
        </p:txBody>
      </p:sp>
      <p:sp>
        <p:nvSpPr>
          <p:cNvPr id="8" name="文本框 7">
            <a:extLst>
              <a:ext uri="{FF2B5EF4-FFF2-40B4-BE49-F238E27FC236}">
                <a16:creationId xmlns:a16="http://schemas.microsoft.com/office/drawing/2014/main" id="{71CF8230-CA47-4B81-A0A5-858F7142C88F}"/>
              </a:ext>
            </a:extLst>
          </p:cNvPr>
          <p:cNvSpPr txBox="1"/>
          <p:nvPr/>
        </p:nvSpPr>
        <p:spPr>
          <a:xfrm>
            <a:off x="-137652" y="1317677"/>
            <a:ext cx="5634801" cy="584775"/>
          </a:xfrm>
          <a:prstGeom prst="rect">
            <a:avLst/>
          </a:prstGeom>
          <a:noFill/>
        </p:spPr>
        <p:txBody>
          <a:bodyPr wrap="square" rtlCol="0">
            <a:spAutoFit/>
          </a:bodyPr>
          <a:lstStyle/>
          <a:p>
            <a:pPr algn="ctr"/>
            <a:r>
              <a:rPr lang="en-US" altLang="zh-CN" sz="3200" dirty="0">
                <a:solidFill>
                  <a:srgbClr val="ED982E"/>
                </a:solidFill>
                <a:latin typeface="Times New Roman" panose="02020603050405020304" pitchFamily="18" charset="0"/>
                <a:cs typeface="Times New Roman" panose="02020603050405020304" pitchFamily="18" charset="0"/>
              </a:rPr>
              <a:t>Domains are not equal</a:t>
            </a:r>
            <a:endParaRPr lang="zh-CN" altLang="en-US" sz="3200" dirty="0">
              <a:solidFill>
                <a:srgbClr val="ED982E"/>
              </a:solidFill>
              <a:latin typeface="Times New Roman" panose="02020603050405020304" pitchFamily="18" charset="0"/>
              <a:cs typeface="Times New Roman" panose="02020603050405020304" pitchFamily="18" charset="0"/>
            </a:endParaRPr>
          </a:p>
        </p:txBody>
      </p:sp>
      <p:sp>
        <p:nvSpPr>
          <p:cNvPr id="10" name="文本框 9">
            <a:extLst>
              <a:ext uri="{FF2B5EF4-FFF2-40B4-BE49-F238E27FC236}">
                <a16:creationId xmlns:a16="http://schemas.microsoft.com/office/drawing/2014/main" id="{A34E2619-5173-42D7-BBED-FD776151CC10}"/>
              </a:ext>
            </a:extLst>
          </p:cNvPr>
          <p:cNvSpPr txBox="1"/>
          <p:nvPr/>
        </p:nvSpPr>
        <p:spPr>
          <a:xfrm>
            <a:off x="11430000"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4</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9D7054FA-7073-46BA-842C-B7B0BA75E879}"/>
                  </a:ext>
                </a:extLst>
              </p:cNvPr>
              <p:cNvSpPr txBox="1"/>
              <p:nvPr/>
            </p:nvSpPr>
            <p:spPr>
              <a:xfrm>
                <a:off x="7987084" y="3139353"/>
                <a:ext cx="2218800" cy="1384995"/>
              </a:xfrm>
              <a:prstGeom prst="rect">
                <a:avLst/>
              </a:prstGeom>
              <a:noFill/>
            </p:spPr>
            <p:txBody>
              <a:bodyPr wrap="square" rtlCol="0">
                <a:spAutoFit/>
              </a:bodyPr>
              <a:lstStyle/>
              <a:p>
                <a:r>
                  <a:rPr lang="en-US" altLang="zh-CN" sz="2800" dirty="0">
                    <a:solidFill>
                      <a:srgbClr val="184A7F"/>
                    </a:solidFill>
                    <a:latin typeface="Times New Roman" panose="02020603050405020304" pitchFamily="18" charset="0"/>
                    <a:cs typeface="Times New Roman" panose="02020603050405020304" pitchFamily="18" charset="0"/>
                  </a:rPr>
                  <a:t>Influence</a:t>
                </a:r>
              </a:p>
              <a:p>
                <a:r>
                  <a:rPr lang="en-US" altLang="zh-CN" sz="2800" dirty="0">
                    <a:solidFill>
                      <a:srgbClr val="184A7F"/>
                    </a:solidFill>
                    <a:latin typeface="Times New Roman" panose="02020603050405020304" pitchFamily="18" charset="0"/>
                    <a:cs typeface="Times New Roman" panose="02020603050405020304" pitchFamily="18" charset="0"/>
                  </a:rPr>
                  <a:t>PA </a:t>
                </a:r>
                <a14:m>
                  <m:oMath xmlns:m="http://schemas.openxmlformats.org/officeDocument/2006/math">
                    <m:r>
                      <a:rPr lang="en-US" altLang="zh-CN" sz="2800" b="0" i="1" smtClean="0">
                        <a:solidFill>
                          <a:srgbClr val="184A7F"/>
                        </a:solidFill>
                        <a:latin typeface="Cambria Math" panose="02040503050406030204" pitchFamily="18" charset="0"/>
                        <a:cs typeface="Times New Roman" panose="02020603050405020304" pitchFamily="18" charset="0"/>
                      </a:rPr>
                      <m:t>→</m:t>
                    </m:r>
                  </m:oMath>
                </a14:m>
                <a:r>
                  <a:rPr lang="en-US" altLang="zh-CN" sz="2400" dirty="0">
                    <a:solidFill>
                      <a:srgbClr val="184A7F"/>
                    </a:solidFill>
                    <a:latin typeface="Times New Roman" panose="02020603050405020304" pitchFamily="18" charset="0"/>
                    <a:cs typeface="Times New Roman" panose="02020603050405020304" pitchFamily="18" charset="0"/>
                  </a:rPr>
                  <a:t> NY?</a:t>
                </a:r>
              </a:p>
              <a:p>
                <a:r>
                  <a:rPr lang="en-US" altLang="zh-CN" sz="2800" dirty="0">
                    <a:solidFill>
                      <a:srgbClr val="184A7F"/>
                    </a:solidFill>
                    <a:latin typeface="Times New Roman" panose="02020603050405020304" pitchFamily="18" charset="0"/>
                    <a:cs typeface="Times New Roman" panose="02020603050405020304" pitchFamily="18" charset="0"/>
                  </a:rPr>
                  <a:t>CA </a:t>
                </a:r>
                <a14:m>
                  <m:oMath xmlns:m="http://schemas.openxmlformats.org/officeDocument/2006/math">
                    <m:r>
                      <a:rPr lang="en-US" altLang="zh-CN" sz="2800" i="1">
                        <a:solidFill>
                          <a:srgbClr val="184A7F"/>
                        </a:solidFill>
                        <a:latin typeface="Cambria Math" panose="02040503050406030204" pitchFamily="18" charset="0"/>
                        <a:cs typeface="Times New Roman" panose="02020603050405020304" pitchFamily="18" charset="0"/>
                      </a:rPr>
                      <m:t>→</m:t>
                    </m:r>
                  </m:oMath>
                </a14:m>
                <a:r>
                  <a:rPr lang="en-US" altLang="zh-CN" sz="2400" dirty="0">
                    <a:solidFill>
                      <a:srgbClr val="184A7F"/>
                    </a:solidFill>
                    <a:latin typeface="Times New Roman" panose="02020603050405020304" pitchFamily="18" charset="0"/>
                    <a:cs typeface="Times New Roman" panose="02020603050405020304" pitchFamily="18" charset="0"/>
                  </a:rPr>
                  <a:t> NY?</a:t>
                </a:r>
              </a:p>
            </p:txBody>
          </p:sp>
        </mc:Choice>
        <mc:Fallback xmlns="">
          <p:sp>
            <p:nvSpPr>
              <p:cNvPr id="11" name="文本框 10">
                <a:extLst>
                  <a:ext uri="{FF2B5EF4-FFF2-40B4-BE49-F238E27FC236}">
                    <a16:creationId xmlns:a16="http://schemas.microsoft.com/office/drawing/2014/main" id="{9D7054FA-7073-46BA-842C-B7B0BA75E879}"/>
                  </a:ext>
                </a:extLst>
              </p:cNvPr>
              <p:cNvSpPr txBox="1">
                <a:spLocks noRot="1" noChangeAspect="1" noMove="1" noResize="1" noEditPoints="1" noAdjustHandles="1" noChangeArrowheads="1" noChangeShapeType="1" noTextEdit="1"/>
              </p:cNvSpPr>
              <p:nvPr/>
            </p:nvSpPr>
            <p:spPr>
              <a:xfrm>
                <a:off x="7987084" y="3139353"/>
                <a:ext cx="2218800" cy="1384995"/>
              </a:xfrm>
              <a:prstGeom prst="rect">
                <a:avLst/>
              </a:prstGeom>
              <a:blipFill>
                <a:blip r:embed="rId3"/>
                <a:stretch>
                  <a:fillRect l="-5495" t="-4846" b="-11454"/>
                </a:stretch>
              </a:blipFill>
            </p:spPr>
            <p:txBody>
              <a:bodyPr/>
              <a:lstStyle/>
              <a:p>
                <a:r>
                  <a:rPr lang="zh-CN" altLang="en-US">
                    <a:noFill/>
                  </a:rPr>
                  <a:t> </a:t>
                </a:r>
              </a:p>
            </p:txBody>
          </p:sp>
        </mc:Fallback>
      </mc:AlternateContent>
      <p:pic>
        <p:nvPicPr>
          <p:cNvPr id="12" name="图形 11">
            <a:extLst>
              <a:ext uri="{FF2B5EF4-FFF2-40B4-BE49-F238E27FC236}">
                <a16:creationId xmlns:a16="http://schemas.microsoft.com/office/drawing/2014/main" id="{2051A290-D55E-4112-A1F6-3FAE0F022E4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35742" y="2123380"/>
            <a:ext cx="5525882" cy="3416943"/>
          </a:xfrm>
          <a:prstGeom prst="rect">
            <a:avLst/>
          </a:prstGeom>
        </p:spPr>
      </p:pic>
      <p:sp>
        <p:nvSpPr>
          <p:cNvPr id="16" name="任意多边形: 形状 15">
            <a:extLst>
              <a:ext uri="{FF2B5EF4-FFF2-40B4-BE49-F238E27FC236}">
                <a16:creationId xmlns:a16="http://schemas.microsoft.com/office/drawing/2014/main" id="{69884645-A1BE-4EE8-BA89-D5DE1AC67BE2}"/>
              </a:ext>
            </a:extLst>
          </p:cNvPr>
          <p:cNvSpPr/>
          <p:nvPr/>
        </p:nvSpPr>
        <p:spPr>
          <a:xfrm>
            <a:off x="904568" y="3052916"/>
            <a:ext cx="781664" cy="1342103"/>
          </a:xfrm>
          <a:custGeom>
            <a:avLst/>
            <a:gdLst>
              <a:gd name="connsiteX0" fmla="*/ 73742 w 781664"/>
              <a:gd name="connsiteY0" fmla="*/ 0 h 1342103"/>
              <a:gd name="connsiteX1" fmla="*/ 437535 w 781664"/>
              <a:gd name="connsiteY1" fmla="*/ 98323 h 1342103"/>
              <a:gd name="connsiteX2" fmla="*/ 344129 w 781664"/>
              <a:gd name="connsiteY2" fmla="*/ 442452 h 1342103"/>
              <a:gd name="connsiteX3" fmla="*/ 752167 w 781664"/>
              <a:gd name="connsiteY3" fmla="*/ 1066800 h 1342103"/>
              <a:gd name="connsiteX4" fmla="*/ 742335 w 781664"/>
              <a:gd name="connsiteY4" fmla="*/ 1081549 h 1342103"/>
              <a:gd name="connsiteX5" fmla="*/ 781664 w 781664"/>
              <a:gd name="connsiteY5" fmla="*/ 1160207 h 1342103"/>
              <a:gd name="connsiteX6" fmla="*/ 737419 w 781664"/>
              <a:gd name="connsiteY6" fmla="*/ 1199536 h 1342103"/>
              <a:gd name="connsiteX7" fmla="*/ 732503 w 781664"/>
              <a:gd name="connsiteY7" fmla="*/ 1243781 h 1342103"/>
              <a:gd name="connsiteX8" fmla="*/ 703006 w 781664"/>
              <a:gd name="connsiteY8" fmla="*/ 1258529 h 1342103"/>
              <a:gd name="connsiteX9" fmla="*/ 698090 w 781664"/>
              <a:gd name="connsiteY9" fmla="*/ 1292942 h 1342103"/>
              <a:gd name="connsiteX10" fmla="*/ 722671 w 781664"/>
              <a:gd name="connsiteY10" fmla="*/ 1307690 h 1342103"/>
              <a:gd name="connsiteX11" fmla="*/ 703006 w 781664"/>
              <a:gd name="connsiteY11" fmla="*/ 1342103 h 1342103"/>
              <a:gd name="connsiteX12" fmla="*/ 442451 w 781664"/>
              <a:gd name="connsiteY12" fmla="*/ 1307690 h 1342103"/>
              <a:gd name="connsiteX13" fmla="*/ 432619 w 781664"/>
              <a:gd name="connsiteY13" fmla="*/ 1224116 h 1342103"/>
              <a:gd name="connsiteX14" fmla="*/ 383458 w 781664"/>
              <a:gd name="connsiteY14" fmla="*/ 1135626 h 1342103"/>
              <a:gd name="connsiteX15" fmla="*/ 349045 w 781664"/>
              <a:gd name="connsiteY15" fmla="*/ 1130710 h 1342103"/>
              <a:gd name="connsiteX16" fmla="*/ 344129 w 781664"/>
              <a:gd name="connsiteY16" fmla="*/ 1091381 h 1342103"/>
              <a:gd name="connsiteX17" fmla="*/ 294967 w 781664"/>
              <a:gd name="connsiteY17" fmla="*/ 1086465 h 1342103"/>
              <a:gd name="connsiteX18" fmla="*/ 260555 w 781664"/>
              <a:gd name="connsiteY18" fmla="*/ 1032387 h 1342103"/>
              <a:gd name="connsiteX19" fmla="*/ 162232 w 781664"/>
              <a:gd name="connsiteY19" fmla="*/ 983226 h 1342103"/>
              <a:gd name="connsiteX20" fmla="*/ 167148 w 781664"/>
              <a:gd name="connsiteY20" fmla="*/ 934065 h 1342103"/>
              <a:gd name="connsiteX21" fmla="*/ 78658 w 781664"/>
              <a:gd name="connsiteY21" fmla="*/ 712839 h 1342103"/>
              <a:gd name="connsiteX22" fmla="*/ 108155 w 781664"/>
              <a:gd name="connsiteY22" fmla="*/ 668594 h 1342103"/>
              <a:gd name="connsiteX23" fmla="*/ 73742 w 781664"/>
              <a:gd name="connsiteY23" fmla="*/ 624349 h 1342103"/>
              <a:gd name="connsiteX24" fmla="*/ 73742 w 781664"/>
              <a:gd name="connsiteY24" fmla="*/ 545690 h 1342103"/>
              <a:gd name="connsiteX25" fmla="*/ 44245 w 781664"/>
              <a:gd name="connsiteY25" fmla="*/ 491613 h 1342103"/>
              <a:gd name="connsiteX26" fmla="*/ 44245 w 781664"/>
              <a:gd name="connsiteY26" fmla="*/ 427703 h 1342103"/>
              <a:gd name="connsiteX27" fmla="*/ 4916 w 781664"/>
              <a:gd name="connsiteY27" fmla="*/ 368710 h 1342103"/>
              <a:gd name="connsiteX28" fmla="*/ 19664 w 781664"/>
              <a:gd name="connsiteY28" fmla="*/ 309716 h 1342103"/>
              <a:gd name="connsiteX29" fmla="*/ 19664 w 781664"/>
              <a:gd name="connsiteY29" fmla="*/ 270387 h 1342103"/>
              <a:gd name="connsiteX30" fmla="*/ 0 w 781664"/>
              <a:gd name="connsiteY30" fmla="*/ 201561 h 1342103"/>
              <a:gd name="connsiteX31" fmla="*/ 9832 w 781664"/>
              <a:gd name="connsiteY31" fmla="*/ 142568 h 1342103"/>
              <a:gd name="connsiteX32" fmla="*/ 68826 w 781664"/>
              <a:gd name="connsiteY32" fmla="*/ 73742 h 1342103"/>
              <a:gd name="connsiteX33" fmla="*/ 73742 w 781664"/>
              <a:gd name="connsiteY33" fmla="*/ 0 h 134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1664" h="1342103">
                <a:moveTo>
                  <a:pt x="73742" y="0"/>
                </a:moveTo>
                <a:lnTo>
                  <a:pt x="437535" y="98323"/>
                </a:lnTo>
                <a:lnTo>
                  <a:pt x="344129" y="442452"/>
                </a:lnTo>
                <a:lnTo>
                  <a:pt x="752167" y="1066800"/>
                </a:lnTo>
                <a:lnTo>
                  <a:pt x="742335" y="1081549"/>
                </a:lnTo>
                <a:lnTo>
                  <a:pt x="781664" y="1160207"/>
                </a:lnTo>
                <a:lnTo>
                  <a:pt x="737419" y="1199536"/>
                </a:lnTo>
                <a:lnTo>
                  <a:pt x="732503" y="1243781"/>
                </a:lnTo>
                <a:lnTo>
                  <a:pt x="703006" y="1258529"/>
                </a:lnTo>
                <a:lnTo>
                  <a:pt x="698090" y="1292942"/>
                </a:lnTo>
                <a:lnTo>
                  <a:pt x="722671" y="1307690"/>
                </a:lnTo>
                <a:lnTo>
                  <a:pt x="703006" y="1342103"/>
                </a:lnTo>
                <a:lnTo>
                  <a:pt x="442451" y="1307690"/>
                </a:lnTo>
                <a:lnTo>
                  <a:pt x="432619" y="1224116"/>
                </a:lnTo>
                <a:lnTo>
                  <a:pt x="383458" y="1135626"/>
                </a:lnTo>
                <a:lnTo>
                  <a:pt x="349045" y="1130710"/>
                </a:lnTo>
                <a:lnTo>
                  <a:pt x="344129" y="1091381"/>
                </a:lnTo>
                <a:lnTo>
                  <a:pt x="294967" y="1086465"/>
                </a:lnTo>
                <a:lnTo>
                  <a:pt x="260555" y="1032387"/>
                </a:lnTo>
                <a:lnTo>
                  <a:pt x="162232" y="983226"/>
                </a:lnTo>
                <a:lnTo>
                  <a:pt x="167148" y="934065"/>
                </a:lnTo>
                <a:lnTo>
                  <a:pt x="78658" y="712839"/>
                </a:lnTo>
                <a:lnTo>
                  <a:pt x="108155" y="668594"/>
                </a:lnTo>
                <a:lnTo>
                  <a:pt x="73742" y="624349"/>
                </a:lnTo>
                <a:lnTo>
                  <a:pt x="73742" y="545690"/>
                </a:lnTo>
                <a:lnTo>
                  <a:pt x="44245" y="491613"/>
                </a:lnTo>
                <a:lnTo>
                  <a:pt x="44245" y="427703"/>
                </a:lnTo>
                <a:lnTo>
                  <a:pt x="4916" y="368710"/>
                </a:lnTo>
                <a:lnTo>
                  <a:pt x="19664" y="309716"/>
                </a:lnTo>
                <a:lnTo>
                  <a:pt x="19664" y="270387"/>
                </a:lnTo>
                <a:lnTo>
                  <a:pt x="0" y="201561"/>
                </a:lnTo>
                <a:lnTo>
                  <a:pt x="9832" y="142568"/>
                </a:lnTo>
                <a:lnTo>
                  <a:pt x="68826" y="73742"/>
                </a:lnTo>
                <a:lnTo>
                  <a:pt x="73742" y="0"/>
                </a:lnTo>
                <a:close/>
              </a:path>
            </a:pathLst>
          </a:custGeom>
          <a:noFill/>
          <a:ln w="22225">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任意多边形: 形状 18">
            <a:extLst>
              <a:ext uri="{FF2B5EF4-FFF2-40B4-BE49-F238E27FC236}">
                <a16:creationId xmlns:a16="http://schemas.microsoft.com/office/drawing/2014/main" id="{B5078628-E20D-4812-A840-FDB6155D7F54}"/>
              </a:ext>
            </a:extLst>
          </p:cNvPr>
          <p:cNvSpPr/>
          <p:nvPr/>
        </p:nvSpPr>
        <p:spPr>
          <a:xfrm>
            <a:off x="4976132" y="2822121"/>
            <a:ext cx="722539" cy="544286"/>
          </a:xfrm>
          <a:custGeom>
            <a:avLst/>
            <a:gdLst>
              <a:gd name="connsiteX0" fmla="*/ 0 w 722539"/>
              <a:gd name="connsiteY0" fmla="*/ 438150 h 544286"/>
              <a:gd name="connsiteX1" fmla="*/ 6804 w 722539"/>
              <a:gd name="connsiteY1" fmla="*/ 483054 h 544286"/>
              <a:gd name="connsiteX2" fmla="*/ 405493 w 722539"/>
              <a:gd name="connsiteY2" fmla="*/ 405493 h 544286"/>
              <a:gd name="connsiteX3" fmla="*/ 423182 w 722539"/>
              <a:gd name="connsiteY3" fmla="*/ 416379 h 544286"/>
              <a:gd name="connsiteX4" fmla="*/ 449036 w 722539"/>
              <a:gd name="connsiteY4" fmla="*/ 457200 h 544286"/>
              <a:gd name="connsiteX5" fmla="*/ 476250 w 722539"/>
              <a:gd name="connsiteY5" fmla="*/ 461283 h 544286"/>
              <a:gd name="connsiteX6" fmla="*/ 560614 w 722539"/>
              <a:gd name="connsiteY6" fmla="*/ 496661 h 544286"/>
              <a:gd name="connsiteX7" fmla="*/ 559254 w 722539"/>
              <a:gd name="connsiteY7" fmla="*/ 544286 h 544286"/>
              <a:gd name="connsiteX8" fmla="*/ 649061 w 722539"/>
              <a:gd name="connsiteY8" fmla="*/ 515711 h 544286"/>
              <a:gd name="connsiteX9" fmla="*/ 722539 w 722539"/>
              <a:gd name="connsiteY9" fmla="*/ 454479 h 544286"/>
              <a:gd name="connsiteX10" fmla="*/ 695325 w 722539"/>
              <a:gd name="connsiteY10" fmla="*/ 443593 h 544286"/>
              <a:gd name="connsiteX11" fmla="*/ 657225 w 722539"/>
              <a:gd name="connsiteY11" fmla="*/ 477611 h 544286"/>
              <a:gd name="connsiteX12" fmla="*/ 627289 w 722539"/>
              <a:gd name="connsiteY12" fmla="*/ 491218 h 544286"/>
              <a:gd name="connsiteX13" fmla="*/ 606879 w 722539"/>
              <a:gd name="connsiteY13" fmla="*/ 487136 h 544286"/>
              <a:gd name="connsiteX14" fmla="*/ 571500 w 722539"/>
              <a:gd name="connsiteY14" fmla="*/ 515711 h 544286"/>
              <a:gd name="connsiteX15" fmla="*/ 583747 w 722539"/>
              <a:gd name="connsiteY15" fmla="*/ 483054 h 544286"/>
              <a:gd name="connsiteX16" fmla="*/ 575582 w 722539"/>
              <a:gd name="connsiteY16" fmla="*/ 476250 h 544286"/>
              <a:gd name="connsiteX17" fmla="*/ 593272 w 722539"/>
              <a:gd name="connsiteY17" fmla="*/ 462643 h 544286"/>
              <a:gd name="connsiteX18" fmla="*/ 582386 w 722539"/>
              <a:gd name="connsiteY18" fmla="*/ 450397 h 544286"/>
              <a:gd name="connsiteX19" fmla="*/ 564697 w 722539"/>
              <a:gd name="connsiteY19" fmla="*/ 353786 h 544286"/>
              <a:gd name="connsiteX20" fmla="*/ 566057 w 722539"/>
              <a:gd name="connsiteY20" fmla="*/ 265340 h 544286"/>
              <a:gd name="connsiteX21" fmla="*/ 542925 w 722539"/>
              <a:gd name="connsiteY21" fmla="*/ 167368 h 544286"/>
              <a:gd name="connsiteX22" fmla="*/ 522514 w 722539"/>
              <a:gd name="connsiteY22" fmla="*/ 167368 h 544286"/>
              <a:gd name="connsiteX23" fmla="*/ 527957 w 722539"/>
              <a:gd name="connsiteY23" fmla="*/ 142875 h 544286"/>
              <a:gd name="connsiteX24" fmla="*/ 514350 w 722539"/>
              <a:gd name="connsiteY24" fmla="*/ 103415 h 544286"/>
              <a:gd name="connsiteX25" fmla="*/ 517072 w 722539"/>
              <a:gd name="connsiteY25" fmla="*/ 81643 h 544286"/>
              <a:gd name="connsiteX26" fmla="*/ 495300 w 722539"/>
              <a:gd name="connsiteY26" fmla="*/ 0 h 544286"/>
              <a:gd name="connsiteX27" fmla="*/ 361950 w 722539"/>
              <a:gd name="connsiteY27" fmla="*/ 32658 h 544286"/>
              <a:gd name="connsiteX28" fmla="*/ 300718 w 722539"/>
              <a:gd name="connsiteY28" fmla="*/ 89808 h 544286"/>
              <a:gd name="connsiteX29" fmla="*/ 300718 w 722539"/>
              <a:gd name="connsiteY29" fmla="*/ 112940 h 544286"/>
              <a:gd name="connsiteX30" fmla="*/ 261257 w 722539"/>
              <a:gd name="connsiteY30" fmla="*/ 152400 h 544286"/>
              <a:gd name="connsiteX31" fmla="*/ 269422 w 722539"/>
              <a:gd name="connsiteY31" fmla="*/ 168729 h 544286"/>
              <a:gd name="connsiteX32" fmla="*/ 283029 w 722539"/>
              <a:gd name="connsiteY32" fmla="*/ 175533 h 544286"/>
              <a:gd name="connsiteX33" fmla="*/ 287111 w 722539"/>
              <a:gd name="connsiteY33" fmla="*/ 200025 h 544286"/>
              <a:gd name="connsiteX34" fmla="*/ 280307 w 722539"/>
              <a:gd name="connsiteY34" fmla="*/ 205468 h 544286"/>
              <a:gd name="connsiteX35" fmla="*/ 291193 w 722539"/>
              <a:gd name="connsiteY35" fmla="*/ 217715 h 544286"/>
              <a:gd name="connsiteX36" fmla="*/ 287111 w 722539"/>
              <a:gd name="connsiteY36" fmla="*/ 231322 h 544286"/>
              <a:gd name="connsiteX37" fmla="*/ 259897 w 722539"/>
              <a:gd name="connsiteY37" fmla="*/ 236765 h 544286"/>
              <a:gd name="connsiteX38" fmla="*/ 239486 w 722539"/>
              <a:gd name="connsiteY38" fmla="*/ 272143 h 544286"/>
              <a:gd name="connsiteX39" fmla="*/ 209550 w 722539"/>
              <a:gd name="connsiteY39" fmla="*/ 276225 h 544286"/>
              <a:gd name="connsiteX40" fmla="*/ 182336 w 722539"/>
              <a:gd name="connsiteY40" fmla="*/ 289833 h 544286"/>
              <a:gd name="connsiteX41" fmla="*/ 171450 w 722539"/>
              <a:gd name="connsiteY41" fmla="*/ 289833 h 544286"/>
              <a:gd name="connsiteX42" fmla="*/ 160564 w 722539"/>
              <a:gd name="connsiteY42" fmla="*/ 278947 h 544286"/>
              <a:gd name="connsiteX43" fmla="*/ 110218 w 722539"/>
              <a:gd name="connsiteY43" fmla="*/ 285750 h 544286"/>
              <a:gd name="connsiteX44" fmla="*/ 40822 w 722539"/>
              <a:gd name="connsiteY44" fmla="*/ 306161 h 544286"/>
              <a:gd name="connsiteX45" fmla="*/ 55789 w 722539"/>
              <a:gd name="connsiteY45" fmla="*/ 341540 h 544286"/>
              <a:gd name="connsiteX46" fmla="*/ 74839 w 722539"/>
              <a:gd name="connsiteY46" fmla="*/ 351065 h 544286"/>
              <a:gd name="connsiteX47" fmla="*/ 74839 w 722539"/>
              <a:gd name="connsiteY47" fmla="*/ 366033 h 544286"/>
              <a:gd name="connsiteX48" fmla="*/ 0 w 722539"/>
              <a:gd name="connsiteY48" fmla="*/ 438150 h 5442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722539" h="544286">
                <a:moveTo>
                  <a:pt x="0" y="438150"/>
                </a:moveTo>
                <a:lnTo>
                  <a:pt x="6804" y="483054"/>
                </a:lnTo>
                <a:lnTo>
                  <a:pt x="405493" y="405493"/>
                </a:lnTo>
                <a:lnTo>
                  <a:pt x="423182" y="416379"/>
                </a:lnTo>
                <a:lnTo>
                  <a:pt x="449036" y="457200"/>
                </a:lnTo>
                <a:lnTo>
                  <a:pt x="476250" y="461283"/>
                </a:lnTo>
                <a:lnTo>
                  <a:pt x="560614" y="496661"/>
                </a:lnTo>
                <a:cubicBezTo>
                  <a:pt x="560161" y="512536"/>
                  <a:pt x="559707" y="528411"/>
                  <a:pt x="559254" y="544286"/>
                </a:cubicBezTo>
                <a:lnTo>
                  <a:pt x="649061" y="515711"/>
                </a:lnTo>
                <a:lnTo>
                  <a:pt x="722539" y="454479"/>
                </a:lnTo>
                <a:lnTo>
                  <a:pt x="695325" y="443593"/>
                </a:lnTo>
                <a:lnTo>
                  <a:pt x="657225" y="477611"/>
                </a:lnTo>
                <a:lnTo>
                  <a:pt x="627289" y="491218"/>
                </a:lnTo>
                <a:lnTo>
                  <a:pt x="606879" y="487136"/>
                </a:lnTo>
                <a:lnTo>
                  <a:pt x="571500" y="515711"/>
                </a:lnTo>
                <a:lnTo>
                  <a:pt x="583747" y="483054"/>
                </a:lnTo>
                <a:lnTo>
                  <a:pt x="575582" y="476250"/>
                </a:lnTo>
                <a:lnTo>
                  <a:pt x="593272" y="462643"/>
                </a:lnTo>
                <a:lnTo>
                  <a:pt x="582386" y="450397"/>
                </a:lnTo>
                <a:lnTo>
                  <a:pt x="564697" y="353786"/>
                </a:lnTo>
                <a:cubicBezTo>
                  <a:pt x="565150" y="324304"/>
                  <a:pt x="565604" y="294822"/>
                  <a:pt x="566057" y="265340"/>
                </a:cubicBezTo>
                <a:lnTo>
                  <a:pt x="542925" y="167368"/>
                </a:lnTo>
                <a:lnTo>
                  <a:pt x="522514" y="167368"/>
                </a:lnTo>
                <a:lnTo>
                  <a:pt x="527957" y="142875"/>
                </a:lnTo>
                <a:lnTo>
                  <a:pt x="514350" y="103415"/>
                </a:lnTo>
                <a:lnTo>
                  <a:pt x="517072" y="81643"/>
                </a:lnTo>
                <a:lnTo>
                  <a:pt x="495300" y="0"/>
                </a:lnTo>
                <a:lnTo>
                  <a:pt x="361950" y="32658"/>
                </a:lnTo>
                <a:lnTo>
                  <a:pt x="300718" y="89808"/>
                </a:lnTo>
                <a:lnTo>
                  <a:pt x="300718" y="112940"/>
                </a:lnTo>
                <a:lnTo>
                  <a:pt x="261257" y="152400"/>
                </a:lnTo>
                <a:lnTo>
                  <a:pt x="269422" y="168729"/>
                </a:lnTo>
                <a:lnTo>
                  <a:pt x="283029" y="175533"/>
                </a:lnTo>
                <a:lnTo>
                  <a:pt x="287111" y="200025"/>
                </a:lnTo>
                <a:lnTo>
                  <a:pt x="280307" y="205468"/>
                </a:lnTo>
                <a:lnTo>
                  <a:pt x="291193" y="217715"/>
                </a:lnTo>
                <a:lnTo>
                  <a:pt x="287111" y="231322"/>
                </a:lnTo>
                <a:lnTo>
                  <a:pt x="259897" y="236765"/>
                </a:lnTo>
                <a:lnTo>
                  <a:pt x="239486" y="272143"/>
                </a:lnTo>
                <a:lnTo>
                  <a:pt x="209550" y="276225"/>
                </a:lnTo>
                <a:lnTo>
                  <a:pt x="182336" y="289833"/>
                </a:lnTo>
                <a:lnTo>
                  <a:pt x="171450" y="289833"/>
                </a:lnTo>
                <a:lnTo>
                  <a:pt x="160564" y="278947"/>
                </a:lnTo>
                <a:lnTo>
                  <a:pt x="110218" y="285750"/>
                </a:lnTo>
                <a:lnTo>
                  <a:pt x="40822" y="306161"/>
                </a:lnTo>
                <a:lnTo>
                  <a:pt x="55789" y="341540"/>
                </a:lnTo>
                <a:lnTo>
                  <a:pt x="74839" y="351065"/>
                </a:lnTo>
                <a:lnTo>
                  <a:pt x="74839" y="366033"/>
                </a:lnTo>
                <a:lnTo>
                  <a:pt x="0" y="438150"/>
                </a:lnTo>
                <a:close/>
              </a:path>
            </a:pathLst>
          </a:cu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任意多边形: 形状 19">
            <a:extLst>
              <a:ext uri="{FF2B5EF4-FFF2-40B4-BE49-F238E27FC236}">
                <a16:creationId xmlns:a16="http://schemas.microsoft.com/office/drawing/2014/main" id="{C2AAB63F-E8DE-4A8A-BB25-3C1303B29641}"/>
              </a:ext>
            </a:extLst>
          </p:cNvPr>
          <p:cNvSpPr/>
          <p:nvPr/>
        </p:nvSpPr>
        <p:spPr>
          <a:xfrm>
            <a:off x="4919605" y="3234718"/>
            <a:ext cx="564581" cy="356461"/>
          </a:xfrm>
          <a:custGeom>
            <a:avLst/>
            <a:gdLst>
              <a:gd name="connsiteX0" fmla="*/ 46495 w 564581"/>
              <a:gd name="connsiteY0" fmla="*/ 44281 h 356461"/>
              <a:gd name="connsiteX1" fmla="*/ 0 w 564581"/>
              <a:gd name="connsiteY1" fmla="*/ 86347 h 356461"/>
              <a:gd name="connsiteX2" fmla="*/ 46495 w 564581"/>
              <a:gd name="connsiteY2" fmla="*/ 356461 h 356461"/>
              <a:gd name="connsiteX3" fmla="*/ 484875 w 564581"/>
              <a:gd name="connsiteY3" fmla="*/ 274541 h 356461"/>
              <a:gd name="connsiteX4" fmla="*/ 493732 w 564581"/>
              <a:gd name="connsiteY4" fmla="*/ 261257 h 356461"/>
              <a:gd name="connsiteX5" fmla="*/ 513658 w 564581"/>
              <a:gd name="connsiteY5" fmla="*/ 261257 h 356461"/>
              <a:gd name="connsiteX6" fmla="*/ 535798 w 564581"/>
              <a:gd name="connsiteY6" fmla="*/ 243544 h 356461"/>
              <a:gd name="connsiteX7" fmla="*/ 564581 w 564581"/>
              <a:gd name="connsiteY7" fmla="*/ 194836 h 356461"/>
              <a:gd name="connsiteX8" fmla="*/ 526942 w 564581"/>
              <a:gd name="connsiteY8" fmla="*/ 170481 h 356461"/>
              <a:gd name="connsiteX9" fmla="*/ 522514 w 564581"/>
              <a:gd name="connsiteY9" fmla="*/ 157197 h 356461"/>
              <a:gd name="connsiteX10" fmla="*/ 507016 w 564581"/>
              <a:gd name="connsiteY10" fmla="*/ 154983 h 356461"/>
              <a:gd name="connsiteX11" fmla="*/ 509230 w 564581"/>
              <a:gd name="connsiteY11" fmla="*/ 137270 h 356461"/>
              <a:gd name="connsiteX12" fmla="*/ 520300 w 564581"/>
              <a:gd name="connsiteY12" fmla="*/ 126200 h 356461"/>
              <a:gd name="connsiteX13" fmla="*/ 504802 w 564581"/>
              <a:gd name="connsiteY13" fmla="*/ 106274 h 356461"/>
              <a:gd name="connsiteX14" fmla="*/ 520300 w 564581"/>
              <a:gd name="connsiteY14" fmla="*/ 95204 h 356461"/>
              <a:gd name="connsiteX15" fmla="*/ 520300 w 564581"/>
              <a:gd name="connsiteY15" fmla="*/ 73063 h 356461"/>
              <a:gd name="connsiteX16" fmla="*/ 526942 w 564581"/>
              <a:gd name="connsiteY16" fmla="*/ 57565 h 356461"/>
              <a:gd name="connsiteX17" fmla="*/ 493732 w 564581"/>
              <a:gd name="connsiteY17" fmla="*/ 48709 h 356461"/>
              <a:gd name="connsiteX18" fmla="*/ 462735 w 564581"/>
              <a:gd name="connsiteY18" fmla="*/ 0 h 356461"/>
              <a:gd name="connsiteX19" fmla="*/ 81919 w 564581"/>
              <a:gd name="connsiteY19" fmla="*/ 86347 h 356461"/>
              <a:gd name="connsiteX20" fmla="*/ 59779 w 564581"/>
              <a:gd name="connsiteY20" fmla="*/ 95204 h 356461"/>
              <a:gd name="connsiteX21" fmla="*/ 46495 w 564581"/>
              <a:gd name="connsiteY21" fmla="*/ 44281 h 3564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564581" h="356461">
                <a:moveTo>
                  <a:pt x="46495" y="44281"/>
                </a:moveTo>
                <a:lnTo>
                  <a:pt x="0" y="86347"/>
                </a:lnTo>
                <a:lnTo>
                  <a:pt x="46495" y="356461"/>
                </a:lnTo>
                <a:lnTo>
                  <a:pt x="484875" y="274541"/>
                </a:lnTo>
                <a:lnTo>
                  <a:pt x="493732" y="261257"/>
                </a:lnTo>
                <a:lnTo>
                  <a:pt x="513658" y="261257"/>
                </a:lnTo>
                <a:lnTo>
                  <a:pt x="535798" y="243544"/>
                </a:lnTo>
                <a:lnTo>
                  <a:pt x="564581" y="194836"/>
                </a:lnTo>
                <a:lnTo>
                  <a:pt x="526942" y="170481"/>
                </a:lnTo>
                <a:lnTo>
                  <a:pt x="522514" y="157197"/>
                </a:lnTo>
                <a:lnTo>
                  <a:pt x="507016" y="154983"/>
                </a:lnTo>
                <a:lnTo>
                  <a:pt x="509230" y="137270"/>
                </a:lnTo>
                <a:lnTo>
                  <a:pt x="520300" y="126200"/>
                </a:lnTo>
                <a:lnTo>
                  <a:pt x="504802" y="106274"/>
                </a:lnTo>
                <a:lnTo>
                  <a:pt x="520300" y="95204"/>
                </a:lnTo>
                <a:lnTo>
                  <a:pt x="520300" y="73063"/>
                </a:lnTo>
                <a:lnTo>
                  <a:pt x="526942" y="57565"/>
                </a:lnTo>
                <a:lnTo>
                  <a:pt x="493732" y="48709"/>
                </a:lnTo>
                <a:lnTo>
                  <a:pt x="462735" y="0"/>
                </a:lnTo>
                <a:lnTo>
                  <a:pt x="81919" y="86347"/>
                </a:lnTo>
                <a:lnTo>
                  <a:pt x="59779" y="95204"/>
                </a:lnTo>
                <a:lnTo>
                  <a:pt x="46495" y="44281"/>
                </a:lnTo>
                <a:close/>
              </a:path>
            </a:pathLst>
          </a:cu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a:extLst>
              <a:ext uri="{FF2B5EF4-FFF2-40B4-BE49-F238E27FC236}">
                <a16:creationId xmlns:a16="http://schemas.microsoft.com/office/drawing/2014/main" id="{11A4624E-1544-409A-AE23-E9843BB6CC37}"/>
              </a:ext>
            </a:extLst>
          </p:cNvPr>
          <p:cNvSpPr txBox="1"/>
          <p:nvPr/>
        </p:nvSpPr>
        <p:spPr>
          <a:xfrm>
            <a:off x="7657703" y="4766592"/>
            <a:ext cx="2801750" cy="523220"/>
          </a:xfrm>
          <a:prstGeom prst="rect">
            <a:avLst/>
          </a:prstGeom>
          <a:noFill/>
        </p:spPr>
        <p:txBody>
          <a:bodyPr wrap="square" rtlCol="0">
            <a:spAutoFit/>
          </a:bodyPr>
          <a:lstStyle/>
          <a:p>
            <a:r>
              <a:rPr lang="en-US" altLang="zh-CN" sz="2800" dirty="0">
                <a:solidFill>
                  <a:srgbClr val="184A7F"/>
                </a:solidFill>
                <a:latin typeface="Times New Roman" panose="02020603050405020304" pitchFamily="18" charset="0"/>
                <a:cs typeface="Times New Roman" panose="02020603050405020304" pitchFamily="18" charset="0"/>
              </a:rPr>
              <a:t> </a:t>
            </a:r>
            <a:r>
              <a:rPr lang="en-US" altLang="zh-CN" sz="2800" i="1" dirty="0">
                <a:solidFill>
                  <a:srgbClr val="184A7F"/>
                </a:solidFill>
                <a:latin typeface="Times New Roman" panose="02020603050405020304" pitchFamily="18" charset="0"/>
                <a:cs typeface="Times New Roman" panose="02020603050405020304" pitchFamily="18" charset="0"/>
              </a:rPr>
              <a:t>Heterogeneous!</a:t>
            </a:r>
            <a:endParaRPr lang="en-US" altLang="zh-CN" sz="2400" i="1" dirty="0">
              <a:solidFill>
                <a:srgbClr val="184A7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36046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3237FC8-77B0-4915-B835-951102BD0BBA}"/>
              </a:ext>
            </a:extLst>
          </p:cNvPr>
          <p:cNvSpPr txBox="1"/>
          <p:nvPr/>
        </p:nvSpPr>
        <p:spPr>
          <a:xfrm>
            <a:off x="3637722" y="119987"/>
            <a:ext cx="8228188"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Why we use graph in Domain Adaptation (DA)?</a:t>
            </a:r>
          </a:p>
        </p:txBody>
      </p:sp>
      <p:sp>
        <p:nvSpPr>
          <p:cNvPr id="8" name="文本框 7">
            <a:extLst>
              <a:ext uri="{FF2B5EF4-FFF2-40B4-BE49-F238E27FC236}">
                <a16:creationId xmlns:a16="http://schemas.microsoft.com/office/drawing/2014/main" id="{71CF8230-CA47-4B81-A0A5-858F7142C88F}"/>
              </a:ext>
            </a:extLst>
          </p:cNvPr>
          <p:cNvSpPr txBox="1"/>
          <p:nvPr/>
        </p:nvSpPr>
        <p:spPr>
          <a:xfrm>
            <a:off x="-912485" y="1421789"/>
            <a:ext cx="9100414" cy="584775"/>
          </a:xfrm>
          <a:prstGeom prst="rect">
            <a:avLst/>
          </a:prstGeom>
          <a:noFill/>
        </p:spPr>
        <p:txBody>
          <a:bodyPr wrap="square" rtlCol="0">
            <a:spAutoFit/>
          </a:bodyPr>
          <a:lstStyle/>
          <a:p>
            <a:pPr algn="ctr"/>
            <a:r>
              <a:rPr lang="en-US" altLang="zh-CN" sz="3200" dirty="0">
                <a:solidFill>
                  <a:srgbClr val="ED982E"/>
                </a:solidFill>
                <a:latin typeface="Times New Roman" panose="02020603050405020304" pitchFamily="18" charset="0"/>
                <a:cs typeface="Times New Roman" panose="02020603050405020304" pitchFamily="18" charset="0"/>
              </a:rPr>
              <a:t>Use graph to model Heterogeneity</a:t>
            </a:r>
            <a:endParaRPr lang="zh-CN" altLang="en-US" sz="3200" dirty="0">
              <a:solidFill>
                <a:srgbClr val="ED982E"/>
              </a:solidFill>
              <a:latin typeface="Times New Roman" panose="02020603050405020304" pitchFamily="18" charset="0"/>
              <a:cs typeface="Times New Roman" panose="02020603050405020304" pitchFamily="18" charset="0"/>
            </a:endParaRPr>
          </a:p>
        </p:txBody>
      </p:sp>
      <p:pic>
        <p:nvPicPr>
          <p:cNvPr id="17" name="图片 16">
            <a:extLst>
              <a:ext uri="{FF2B5EF4-FFF2-40B4-BE49-F238E27FC236}">
                <a16:creationId xmlns:a16="http://schemas.microsoft.com/office/drawing/2014/main" id="{32982E40-33D7-4F87-A002-80173428A983}"/>
              </a:ext>
            </a:extLst>
          </p:cNvPr>
          <p:cNvPicPr>
            <a:picLocks noChangeAspect="1"/>
          </p:cNvPicPr>
          <p:nvPr/>
        </p:nvPicPr>
        <p:blipFill>
          <a:blip r:embed="rId3"/>
          <a:stretch>
            <a:fillRect/>
          </a:stretch>
        </p:blipFill>
        <p:spPr>
          <a:xfrm>
            <a:off x="2621849" y="2319060"/>
            <a:ext cx="6587233" cy="3584433"/>
          </a:xfrm>
          <a:prstGeom prst="rect">
            <a:avLst/>
          </a:prstGeom>
        </p:spPr>
      </p:pic>
      <p:sp>
        <p:nvSpPr>
          <p:cNvPr id="11" name="矩形 10">
            <a:extLst>
              <a:ext uri="{FF2B5EF4-FFF2-40B4-BE49-F238E27FC236}">
                <a16:creationId xmlns:a16="http://schemas.microsoft.com/office/drawing/2014/main" id="{309079BB-FC0A-4CA3-8F6C-670294627A6F}"/>
              </a:ext>
            </a:extLst>
          </p:cNvPr>
          <p:cNvSpPr/>
          <p:nvPr/>
        </p:nvSpPr>
        <p:spPr>
          <a:xfrm>
            <a:off x="-1" y="2"/>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Motivation</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2" name="文本框 11">
            <a:extLst>
              <a:ext uri="{FF2B5EF4-FFF2-40B4-BE49-F238E27FC236}">
                <a16:creationId xmlns:a16="http://schemas.microsoft.com/office/drawing/2014/main" id="{DA647B8D-D6DF-47C5-9079-82349360F891}"/>
              </a:ext>
            </a:extLst>
          </p:cNvPr>
          <p:cNvSpPr txBox="1"/>
          <p:nvPr/>
        </p:nvSpPr>
        <p:spPr>
          <a:xfrm>
            <a:off x="11430000"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5</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124254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3237FC8-77B0-4915-B835-951102BD0BBA}"/>
              </a:ext>
            </a:extLst>
          </p:cNvPr>
          <p:cNvSpPr txBox="1"/>
          <p:nvPr/>
        </p:nvSpPr>
        <p:spPr>
          <a:xfrm>
            <a:off x="3637722" y="119987"/>
            <a:ext cx="8228188"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How to use graph?</a:t>
            </a:r>
          </a:p>
        </p:txBody>
      </p:sp>
      <p:sp>
        <p:nvSpPr>
          <p:cNvPr id="8" name="文本框 7">
            <a:extLst>
              <a:ext uri="{FF2B5EF4-FFF2-40B4-BE49-F238E27FC236}">
                <a16:creationId xmlns:a16="http://schemas.microsoft.com/office/drawing/2014/main" id="{71CF8230-CA47-4B81-A0A5-858F7142C88F}"/>
              </a:ext>
            </a:extLst>
          </p:cNvPr>
          <p:cNvSpPr txBox="1"/>
          <p:nvPr/>
        </p:nvSpPr>
        <p:spPr>
          <a:xfrm>
            <a:off x="82657" y="1418154"/>
            <a:ext cx="5634801" cy="584775"/>
          </a:xfrm>
          <a:prstGeom prst="rect">
            <a:avLst/>
          </a:prstGeom>
          <a:noFill/>
        </p:spPr>
        <p:txBody>
          <a:bodyPr wrap="square" rtlCol="0">
            <a:spAutoFit/>
          </a:bodyPr>
          <a:lstStyle/>
          <a:p>
            <a:pPr algn="ctr"/>
            <a:r>
              <a:rPr lang="en-US" altLang="zh-CN" sz="3200" dirty="0">
                <a:solidFill>
                  <a:srgbClr val="ED982E"/>
                </a:solidFill>
                <a:latin typeface="Times New Roman" panose="02020603050405020304" pitchFamily="18" charset="0"/>
                <a:cs typeface="Times New Roman" panose="02020603050405020304" pitchFamily="18" charset="0"/>
              </a:rPr>
              <a:t>Novel Graph Discriminator</a:t>
            </a:r>
            <a:endParaRPr lang="zh-CN" altLang="en-US" sz="3200" dirty="0">
              <a:solidFill>
                <a:srgbClr val="ED982E"/>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D1A310A7-CFE5-41F2-9761-64569DA652FC}"/>
              </a:ext>
            </a:extLst>
          </p:cNvPr>
          <p:cNvPicPr>
            <a:picLocks noChangeAspect="1"/>
          </p:cNvPicPr>
          <p:nvPr/>
        </p:nvPicPr>
        <p:blipFill rotWithShape="1">
          <a:blip r:embed="rId3"/>
          <a:srcRect l="872" t="1730" r="53421"/>
          <a:stretch/>
        </p:blipFill>
        <p:spPr>
          <a:xfrm>
            <a:off x="364672" y="2307369"/>
            <a:ext cx="5572647" cy="2767343"/>
          </a:xfrm>
          <a:prstGeom prst="rect">
            <a:avLst/>
          </a:prstGeom>
        </p:spPr>
      </p:pic>
      <p:sp>
        <p:nvSpPr>
          <p:cNvPr id="14" name="文本框 13">
            <a:extLst>
              <a:ext uri="{FF2B5EF4-FFF2-40B4-BE49-F238E27FC236}">
                <a16:creationId xmlns:a16="http://schemas.microsoft.com/office/drawing/2014/main" id="{30795B00-DE9B-46D1-8899-F5AB4A59AD70}"/>
              </a:ext>
            </a:extLst>
          </p:cNvPr>
          <p:cNvSpPr txBox="1"/>
          <p:nvPr/>
        </p:nvSpPr>
        <p:spPr>
          <a:xfrm>
            <a:off x="1081548" y="5287701"/>
            <a:ext cx="4109883" cy="523220"/>
          </a:xfrm>
          <a:prstGeom prst="rect">
            <a:avLst/>
          </a:prstGeom>
          <a:noFill/>
        </p:spPr>
        <p:txBody>
          <a:bodyPr wrap="square" rtlCol="0">
            <a:spAutoFit/>
          </a:bodyPr>
          <a:lstStyle/>
          <a:p>
            <a:r>
              <a:rPr lang="en-US" altLang="zh-CN" sz="2800" dirty="0">
                <a:solidFill>
                  <a:srgbClr val="184A7F"/>
                </a:solidFill>
                <a:latin typeface="Times New Roman" panose="02020603050405020304" pitchFamily="18" charset="0"/>
                <a:cs typeface="Times New Roman" panose="02020603050405020304" pitchFamily="18" charset="0"/>
              </a:rPr>
              <a:t>Traditional DA method</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1D8F8871-85C2-419A-80D8-8098E084A40E}"/>
              </a:ext>
            </a:extLst>
          </p:cNvPr>
          <p:cNvSpPr txBox="1"/>
          <p:nvPr/>
        </p:nvSpPr>
        <p:spPr>
          <a:xfrm>
            <a:off x="6911120" y="5298281"/>
            <a:ext cx="4109883"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Ours</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8906F21A-FA53-4186-B0E6-A37BD3C0A8DB}"/>
              </a:ext>
            </a:extLst>
          </p:cNvPr>
          <p:cNvSpPr/>
          <p:nvPr/>
        </p:nvSpPr>
        <p:spPr>
          <a:xfrm>
            <a:off x="-1" y="2"/>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Method</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DF298F63-47A7-4574-BEEB-4163993C35EA}"/>
              </a:ext>
            </a:extLst>
          </p:cNvPr>
          <p:cNvSpPr txBox="1"/>
          <p:nvPr/>
        </p:nvSpPr>
        <p:spPr>
          <a:xfrm>
            <a:off x="11430000"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6</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pic>
        <p:nvPicPr>
          <p:cNvPr id="24" name="图片 23">
            <a:extLst>
              <a:ext uri="{FF2B5EF4-FFF2-40B4-BE49-F238E27FC236}">
                <a16:creationId xmlns:a16="http://schemas.microsoft.com/office/drawing/2014/main" id="{F5937345-8005-4139-AD58-34CF8FDBD2BB}"/>
              </a:ext>
            </a:extLst>
          </p:cNvPr>
          <p:cNvPicPr>
            <a:picLocks noChangeAspect="1"/>
          </p:cNvPicPr>
          <p:nvPr/>
        </p:nvPicPr>
        <p:blipFill>
          <a:blip r:embed="rId4"/>
          <a:stretch>
            <a:fillRect/>
          </a:stretch>
        </p:blipFill>
        <p:spPr>
          <a:xfrm>
            <a:off x="6095999" y="2459338"/>
            <a:ext cx="5731329" cy="2492339"/>
          </a:xfrm>
          <a:prstGeom prst="rect">
            <a:avLst/>
          </a:prstGeom>
        </p:spPr>
      </p:pic>
    </p:spTree>
    <p:extLst>
      <p:ext uri="{BB962C8B-B14F-4D97-AF65-F5344CB8AC3E}">
        <p14:creationId xmlns:p14="http://schemas.microsoft.com/office/powerpoint/2010/main" val="4223466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animEffect transition="in" filter="fade">
                                      <p:cBhvr>
                                        <p:cTn id="15" dur="500"/>
                                        <p:tgtEl>
                                          <p:spTgt spid="2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6"/>
                                        </p:tgtEl>
                                        <p:attrNameLst>
                                          <p:attrName>style.visibility</p:attrName>
                                        </p:attrNameLst>
                                      </p:cBhvr>
                                      <p:to>
                                        <p:strVal val="visible"/>
                                      </p:to>
                                    </p:set>
                                    <p:animEffect transition="in" filter="fade">
                                      <p:cBhvr>
                                        <p:cTn id="18"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3237FC8-77B0-4915-B835-951102BD0BBA}"/>
              </a:ext>
            </a:extLst>
          </p:cNvPr>
          <p:cNvSpPr txBox="1"/>
          <p:nvPr/>
        </p:nvSpPr>
        <p:spPr>
          <a:xfrm>
            <a:off x="3637722" y="119987"/>
            <a:ext cx="8228188"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How to use graph in Domain Adaptation?</a:t>
            </a:r>
          </a:p>
        </p:txBody>
      </p:sp>
      <p:sp>
        <p:nvSpPr>
          <p:cNvPr id="8" name="文本框 7">
            <a:extLst>
              <a:ext uri="{FF2B5EF4-FFF2-40B4-BE49-F238E27FC236}">
                <a16:creationId xmlns:a16="http://schemas.microsoft.com/office/drawing/2014/main" id="{71CF8230-CA47-4B81-A0A5-858F7142C88F}"/>
              </a:ext>
            </a:extLst>
          </p:cNvPr>
          <p:cNvSpPr txBox="1"/>
          <p:nvPr/>
        </p:nvSpPr>
        <p:spPr>
          <a:xfrm>
            <a:off x="82657" y="1418154"/>
            <a:ext cx="5634801" cy="584775"/>
          </a:xfrm>
          <a:prstGeom prst="rect">
            <a:avLst/>
          </a:prstGeom>
          <a:noFill/>
        </p:spPr>
        <p:txBody>
          <a:bodyPr wrap="square" rtlCol="0">
            <a:spAutoFit/>
          </a:bodyPr>
          <a:lstStyle/>
          <a:p>
            <a:pPr algn="ctr"/>
            <a:r>
              <a:rPr lang="en-US" altLang="zh-CN" sz="3200" dirty="0">
                <a:solidFill>
                  <a:srgbClr val="ED982E"/>
                </a:solidFill>
                <a:latin typeface="Times New Roman" panose="02020603050405020304" pitchFamily="18" charset="0"/>
                <a:cs typeface="Times New Roman" panose="02020603050405020304" pitchFamily="18" charset="0"/>
              </a:rPr>
              <a:t>Novel Graph Discriminator</a:t>
            </a:r>
            <a:endParaRPr lang="zh-CN" altLang="en-US" sz="3200" dirty="0">
              <a:solidFill>
                <a:srgbClr val="ED982E"/>
              </a:solidFill>
              <a:latin typeface="Times New Roman" panose="02020603050405020304" pitchFamily="18" charset="0"/>
              <a:cs typeface="Times New Roman" panose="02020603050405020304" pitchFamily="18" charset="0"/>
            </a:endParaRPr>
          </a:p>
        </p:txBody>
      </p:sp>
      <p:pic>
        <p:nvPicPr>
          <p:cNvPr id="3" name="图片 2">
            <a:extLst>
              <a:ext uri="{FF2B5EF4-FFF2-40B4-BE49-F238E27FC236}">
                <a16:creationId xmlns:a16="http://schemas.microsoft.com/office/drawing/2014/main" id="{D1A310A7-CFE5-41F2-9761-64569DA652FC}"/>
              </a:ext>
            </a:extLst>
          </p:cNvPr>
          <p:cNvPicPr>
            <a:picLocks noChangeAspect="1"/>
          </p:cNvPicPr>
          <p:nvPr/>
        </p:nvPicPr>
        <p:blipFill rotWithShape="1">
          <a:blip r:embed="rId3"/>
          <a:srcRect t="1730" r="53421"/>
          <a:stretch/>
        </p:blipFill>
        <p:spPr>
          <a:xfrm>
            <a:off x="0" y="2290916"/>
            <a:ext cx="5678905" cy="2767343"/>
          </a:xfrm>
          <a:prstGeom prst="rect">
            <a:avLst/>
          </a:prstGeom>
        </p:spPr>
      </p:pic>
      <p:sp>
        <p:nvSpPr>
          <p:cNvPr id="14" name="文本框 13">
            <a:extLst>
              <a:ext uri="{FF2B5EF4-FFF2-40B4-BE49-F238E27FC236}">
                <a16:creationId xmlns:a16="http://schemas.microsoft.com/office/drawing/2014/main" id="{30795B00-DE9B-46D1-8899-F5AB4A59AD70}"/>
              </a:ext>
            </a:extLst>
          </p:cNvPr>
          <p:cNvSpPr txBox="1"/>
          <p:nvPr/>
        </p:nvSpPr>
        <p:spPr>
          <a:xfrm>
            <a:off x="1081548" y="5287701"/>
            <a:ext cx="4109883" cy="523220"/>
          </a:xfrm>
          <a:prstGeom prst="rect">
            <a:avLst/>
          </a:prstGeom>
          <a:noFill/>
        </p:spPr>
        <p:txBody>
          <a:bodyPr wrap="square" rtlCol="0">
            <a:spAutoFit/>
          </a:bodyPr>
          <a:lstStyle/>
          <a:p>
            <a:r>
              <a:rPr lang="en-US" altLang="zh-CN" sz="2800" dirty="0">
                <a:solidFill>
                  <a:srgbClr val="184A7F"/>
                </a:solidFill>
                <a:latin typeface="Times New Roman" panose="02020603050405020304" pitchFamily="18" charset="0"/>
                <a:cs typeface="Times New Roman" panose="02020603050405020304" pitchFamily="18" charset="0"/>
              </a:rPr>
              <a:t>Traditional DA method</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
        <p:nvSpPr>
          <p:cNvPr id="16" name="文本框 15">
            <a:extLst>
              <a:ext uri="{FF2B5EF4-FFF2-40B4-BE49-F238E27FC236}">
                <a16:creationId xmlns:a16="http://schemas.microsoft.com/office/drawing/2014/main" id="{1D8F8871-85C2-419A-80D8-8098E084A40E}"/>
              </a:ext>
            </a:extLst>
          </p:cNvPr>
          <p:cNvSpPr txBox="1"/>
          <p:nvPr/>
        </p:nvSpPr>
        <p:spPr>
          <a:xfrm>
            <a:off x="7000571" y="5228708"/>
            <a:ext cx="4109883"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Ours</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
        <p:nvSpPr>
          <p:cNvPr id="9" name="矩形 8">
            <a:extLst>
              <a:ext uri="{FF2B5EF4-FFF2-40B4-BE49-F238E27FC236}">
                <a16:creationId xmlns:a16="http://schemas.microsoft.com/office/drawing/2014/main" id="{8906F21A-FA53-4186-B0E6-A37BD3C0A8DB}"/>
              </a:ext>
            </a:extLst>
          </p:cNvPr>
          <p:cNvSpPr/>
          <p:nvPr/>
        </p:nvSpPr>
        <p:spPr>
          <a:xfrm>
            <a:off x="-1" y="2"/>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Method</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pic>
        <p:nvPicPr>
          <p:cNvPr id="10" name="图片 9">
            <a:extLst>
              <a:ext uri="{FF2B5EF4-FFF2-40B4-BE49-F238E27FC236}">
                <a16:creationId xmlns:a16="http://schemas.microsoft.com/office/drawing/2014/main" id="{521B54A6-322A-44A1-95B5-ECF38BE0F3FC}"/>
              </a:ext>
            </a:extLst>
          </p:cNvPr>
          <p:cNvPicPr>
            <a:picLocks noChangeAspect="1"/>
          </p:cNvPicPr>
          <p:nvPr/>
        </p:nvPicPr>
        <p:blipFill rotWithShape="1">
          <a:blip r:embed="rId3"/>
          <a:srcRect l="47960" t="1730" r="2084"/>
          <a:stretch/>
        </p:blipFill>
        <p:spPr>
          <a:xfrm>
            <a:off x="6010185" y="2245464"/>
            <a:ext cx="6090653" cy="2767343"/>
          </a:xfrm>
          <a:prstGeom prst="rect">
            <a:avLst/>
          </a:prstGeom>
        </p:spPr>
      </p:pic>
      <p:sp>
        <p:nvSpPr>
          <p:cNvPr id="11" name="文本框 10">
            <a:extLst>
              <a:ext uri="{FF2B5EF4-FFF2-40B4-BE49-F238E27FC236}">
                <a16:creationId xmlns:a16="http://schemas.microsoft.com/office/drawing/2014/main" id="{DF298F63-47A7-4574-BEEB-4163993C35EA}"/>
              </a:ext>
            </a:extLst>
          </p:cNvPr>
          <p:cNvSpPr txBox="1"/>
          <p:nvPr/>
        </p:nvSpPr>
        <p:spPr>
          <a:xfrm>
            <a:off x="11430000"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7</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76701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45A8AC83-06AD-4902-B859-582623EA5FA9}"/>
              </a:ext>
            </a:extLst>
          </p:cNvPr>
          <p:cNvSpPr/>
          <p:nvPr/>
        </p:nvSpPr>
        <p:spPr>
          <a:xfrm>
            <a:off x="3379694" y="1"/>
            <a:ext cx="8812306" cy="824752"/>
          </a:xfrm>
          <a:prstGeom prst="rect">
            <a:avLst/>
          </a:prstGeom>
          <a:solidFill>
            <a:srgbClr val="184A7F"/>
          </a:solidFill>
          <a:ln>
            <a:solidFill>
              <a:srgbClr val="184A7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D3237FC8-77B0-4915-B835-951102BD0BBA}"/>
              </a:ext>
            </a:extLst>
          </p:cNvPr>
          <p:cNvSpPr txBox="1"/>
          <p:nvPr/>
        </p:nvSpPr>
        <p:spPr>
          <a:xfrm>
            <a:off x="3637722" y="119987"/>
            <a:ext cx="8228188" cy="584775"/>
          </a:xfrm>
          <a:prstGeom prst="rect">
            <a:avLst/>
          </a:prstGeom>
          <a:noFill/>
        </p:spPr>
        <p:txBody>
          <a:bodyPr wrap="square" rtlCol="0">
            <a:spAutoFit/>
          </a:bodyPr>
          <a:lstStyle/>
          <a:p>
            <a:pPr algn="ctr"/>
            <a:r>
              <a:rPr lang="en-US" altLang="zh-CN" sz="3200" dirty="0">
                <a:solidFill>
                  <a:schemeClr val="bg1"/>
                </a:solidFill>
                <a:latin typeface="Times New Roman" panose="02020603050405020304" pitchFamily="18" charset="0"/>
                <a:cs typeface="Times New Roman" panose="02020603050405020304" pitchFamily="18" charset="0"/>
              </a:rPr>
              <a:t>How to use graph?</a:t>
            </a:r>
          </a:p>
        </p:txBody>
      </p:sp>
      <p:sp>
        <p:nvSpPr>
          <p:cNvPr id="8" name="文本框 7">
            <a:extLst>
              <a:ext uri="{FF2B5EF4-FFF2-40B4-BE49-F238E27FC236}">
                <a16:creationId xmlns:a16="http://schemas.microsoft.com/office/drawing/2014/main" id="{71CF8230-CA47-4B81-A0A5-858F7142C88F}"/>
              </a:ext>
            </a:extLst>
          </p:cNvPr>
          <p:cNvSpPr txBox="1"/>
          <p:nvPr/>
        </p:nvSpPr>
        <p:spPr>
          <a:xfrm>
            <a:off x="986171" y="1418154"/>
            <a:ext cx="3678358" cy="584775"/>
          </a:xfrm>
          <a:prstGeom prst="rect">
            <a:avLst/>
          </a:prstGeom>
          <a:noFill/>
        </p:spPr>
        <p:txBody>
          <a:bodyPr wrap="square" rtlCol="0">
            <a:spAutoFit/>
          </a:bodyPr>
          <a:lstStyle/>
          <a:p>
            <a:r>
              <a:rPr lang="en-US" altLang="zh-CN" sz="3200" dirty="0">
                <a:solidFill>
                  <a:srgbClr val="ED982E"/>
                </a:solidFill>
                <a:latin typeface="Times New Roman" panose="02020603050405020304" pitchFamily="18" charset="0"/>
                <a:cs typeface="Times New Roman" panose="02020603050405020304" pitchFamily="18" charset="0"/>
              </a:rPr>
              <a:t>Model Structure</a:t>
            </a:r>
            <a:endParaRPr lang="zh-CN" altLang="en-US" sz="3200" dirty="0">
              <a:solidFill>
                <a:srgbClr val="ED982E"/>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0795B00-DE9B-46D1-8899-F5AB4A59AD70}"/>
                  </a:ext>
                </a:extLst>
              </p:cNvPr>
              <p:cNvSpPr txBox="1"/>
              <p:nvPr/>
            </p:nvSpPr>
            <p:spPr>
              <a:xfrm>
                <a:off x="1055514" y="4985308"/>
                <a:ext cx="4109883" cy="601383"/>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func>
                        <m:funcPr>
                          <m:ctrlPr>
                            <a:rPr lang="en-US" altLang="zh-CN" sz="2400" i="1" smtClean="0">
                              <a:solidFill>
                                <a:srgbClr val="184A7F"/>
                              </a:solidFill>
                              <a:latin typeface="Cambria Math" panose="02040503050406030204" pitchFamily="18" charset="0"/>
                              <a:cs typeface="Times New Roman" panose="02020603050405020304" pitchFamily="18" charset="0"/>
                            </a:rPr>
                          </m:ctrlPr>
                        </m:funcPr>
                        <m:fName>
                          <m:limLow>
                            <m:limLowPr>
                              <m:ctrlPr>
                                <a:rPr lang="en-US" altLang="zh-CN" sz="2400" i="1" smtClean="0">
                                  <a:solidFill>
                                    <a:srgbClr val="184A7F"/>
                                  </a:solidFill>
                                  <a:latin typeface="Cambria Math" panose="02040503050406030204" pitchFamily="18" charset="0"/>
                                  <a:cs typeface="Times New Roman" panose="02020603050405020304" pitchFamily="18" charset="0"/>
                                </a:rPr>
                              </m:ctrlPr>
                            </m:limLowPr>
                            <m:e>
                              <m:r>
                                <m:rPr>
                                  <m:sty m:val="p"/>
                                </m:rPr>
                                <a:rPr lang="en-US" altLang="zh-CN" sz="2400" i="0" smtClean="0">
                                  <a:solidFill>
                                    <a:srgbClr val="184A7F"/>
                                  </a:solidFill>
                                  <a:latin typeface="Cambria Math" panose="02040503050406030204" pitchFamily="18" charset="0"/>
                                  <a:cs typeface="Times New Roman" panose="02020603050405020304" pitchFamily="18" charset="0"/>
                                </a:rPr>
                                <m:t>min</m:t>
                              </m:r>
                            </m:e>
                            <m:lim>
                              <m:r>
                                <a:rPr lang="en-US" altLang="zh-CN" sz="2400" b="0" i="1" smtClean="0">
                                  <a:solidFill>
                                    <a:srgbClr val="184A7F"/>
                                  </a:solidFill>
                                  <a:latin typeface="Cambria Math" panose="02040503050406030204" pitchFamily="18" charset="0"/>
                                  <a:cs typeface="Times New Roman" panose="02020603050405020304" pitchFamily="18" charset="0"/>
                                </a:rPr>
                                <m:t>𝐸</m:t>
                              </m:r>
                              <m:r>
                                <a:rPr lang="en-US" altLang="zh-CN" sz="2400" b="0" i="1" smtClean="0">
                                  <a:solidFill>
                                    <a:srgbClr val="184A7F"/>
                                  </a:solidFill>
                                  <a:latin typeface="Cambria Math" panose="02040503050406030204" pitchFamily="18" charset="0"/>
                                  <a:cs typeface="Times New Roman" panose="02020603050405020304" pitchFamily="18" charset="0"/>
                                </a:rPr>
                                <m:t>,</m:t>
                              </m:r>
                              <m:r>
                                <a:rPr lang="en-US" altLang="zh-CN" sz="2400" b="0" i="1" smtClean="0">
                                  <a:solidFill>
                                    <a:srgbClr val="184A7F"/>
                                  </a:solidFill>
                                  <a:latin typeface="Cambria Math" panose="02040503050406030204" pitchFamily="18" charset="0"/>
                                  <a:cs typeface="Times New Roman" panose="02020603050405020304" pitchFamily="18" charset="0"/>
                                </a:rPr>
                                <m:t>𝐹</m:t>
                              </m:r>
                            </m:lim>
                          </m:limLow>
                        </m:fName>
                        <m:e>
                          <m:func>
                            <m:funcPr>
                              <m:ctrlPr>
                                <a:rPr lang="en-US" altLang="zh-CN" sz="2400" i="1" smtClean="0">
                                  <a:solidFill>
                                    <a:srgbClr val="184A7F"/>
                                  </a:solidFill>
                                  <a:latin typeface="Cambria Math" panose="02040503050406030204" pitchFamily="18" charset="0"/>
                                  <a:cs typeface="Times New Roman" panose="02020603050405020304" pitchFamily="18" charset="0"/>
                                </a:rPr>
                              </m:ctrlPr>
                            </m:funcPr>
                            <m:fName>
                              <m:limLow>
                                <m:limLowPr>
                                  <m:ctrlPr>
                                    <a:rPr lang="en-US" altLang="zh-CN" sz="2400" i="1" smtClean="0">
                                      <a:solidFill>
                                        <a:srgbClr val="184A7F"/>
                                      </a:solidFill>
                                      <a:latin typeface="Cambria Math" panose="02040503050406030204" pitchFamily="18" charset="0"/>
                                      <a:cs typeface="Times New Roman" panose="02020603050405020304" pitchFamily="18" charset="0"/>
                                    </a:rPr>
                                  </m:ctrlPr>
                                </m:limLowPr>
                                <m:e>
                                  <m:r>
                                    <m:rPr>
                                      <m:sty m:val="p"/>
                                    </m:rPr>
                                    <a:rPr lang="en-US" altLang="zh-CN" sz="2400" i="0" smtClean="0">
                                      <a:solidFill>
                                        <a:srgbClr val="184A7F"/>
                                      </a:solidFill>
                                      <a:latin typeface="Cambria Math" panose="02040503050406030204" pitchFamily="18" charset="0"/>
                                      <a:cs typeface="Times New Roman" panose="02020603050405020304" pitchFamily="18" charset="0"/>
                                    </a:rPr>
                                    <m:t>max</m:t>
                                  </m:r>
                                </m:e>
                                <m:lim>
                                  <m:r>
                                    <a:rPr lang="en-US" altLang="zh-CN" sz="2400" b="0" i="1" smtClean="0">
                                      <a:solidFill>
                                        <a:srgbClr val="184A7F"/>
                                      </a:solidFill>
                                      <a:latin typeface="Cambria Math" panose="02040503050406030204" pitchFamily="18" charset="0"/>
                                      <a:cs typeface="Times New Roman" panose="02020603050405020304" pitchFamily="18" charset="0"/>
                                    </a:rPr>
                                    <m:t>𝐷</m:t>
                                  </m:r>
                                </m:lim>
                              </m:limLow>
                            </m:fName>
                            <m:e>
                              <m:sSub>
                                <m:sSubPr>
                                  <m:ctrlPr>
                                    <a:rPr lang="en-US" altLang="zh-CN" sz="2400" b="0" i="1" smtClean="0">
                                      <a:solidFill>
                                        <a:srgbClr val="184A7F"/>
                                      </a:solidFill>
                                      <a:latin typeface="Cambria Math" panose="02040503050406030204" pitchFamily="18" charset="0"/>
                                      <a:cs typeface="Times New Roman" panose="02020603050405020304" pitchFamily="18" charset="0"/>
                                    </a:rPr>
                                  </m:ctrlPr>
                                </m:sSubPr>
                                <m:e>
                                  <m:r>
                                    <a:rPr lang="en-US" altLang="zh-CN" sz="2400" b="0" i="1" smtClean="0">
                                      <a:solidFill>
                                        <a:srgbClr val="184A7F"/>
                                      </a:solidFill>
                                      <a:latin typeface="Cambria Math" panose="02040503050406030204" pitchFamily="18" charset="0"/>
                                      <a:cs typeface="Times New Roman" panose="02020603050405020304" pitchFamily="18" charset="0"/>
                                    </a:rPr>
                                    <m:t>𝐿</m:t>
                                  </m:r>
                                </m:e>
                                <m:sub>
                                  <m:r>
                                    <a:rPr lang="en-US" altLang="zh-CN" sz="2400" b="0" i="1" smtClean="0">
                                      <a:solidFill>
                                        <a:srgbClr val="184A7F"/>
                                      </a:solidFill>
                                      <a:latin typeface="Cambria Math" panose="02040503050406030204" pitchFamily="18" charset="0"/>
                                      <a:cs typeface="Times New Roman" panose="02020603050405020304" pitchFamily="18" charset="0"/>
                                    </a:rPr>
                                    <m:t>𝑒</m:t>
                                  </m:r>
                                </m:sub>
                              </m:sSub>
                              <m:d>
                                <m:dPr>
                                  <m:ctrlPr>
                                    <a:rPr lang="en-US" altLang="zh-CN" sz="2400" b="0" i="1" smtClean="0">
                                      <a:solidFill>
                                        <a:srgbClr val="184A7F"/>
                                      </a:solidFill>
                                      <a:latin typeface="Cambria Math" panose="02040503050406030204" pitchFamily="18" charset="0"/>
                                      <a:cs typeface="Times New Roman" panose="02020603050405020304" pitchFamily="18" charset="0"/>
                                    </a:rPr>
                                  </m:ctrlPr>
                                </m:dPr>
                                <m:e>
                                  <m:r>
                                    <a:rPr lang="en-US" altLang="zh-CN" sz="2400" b="0" i="1" smtClean="0">
                                      <a:solidFill>
                                        <a:srgbClr val="184A7F"/>
                                      </a:solidFill>
                                      <a:latin typeface="Cambria Math" panose="02040503050406030204" pitchFamily="18" charset="0"/>
                                      <a:cs typeface="Times New Roman" panose="02020603050405020304" pitchFamily="18" charset="0"/>
                                    </a:rPr>
                                    <m:t>𝐸</m:t>
                                  </m:r>
                                  <m:r>
                                    <a:rPr lang="en-US" altLang="zh-CN" sz="2400" b="0" i="1" smtClean="0">
                                      <a:solidFill>
                                        <a:srgbClr val="184A7F"/>
                                      </a:solidFill>
                                      <a:latin typeface="Cambria Math" panose="02040503050406030204" pitchFamily="18" charset="0"/>
                                      <a:cs typeface="Times New Roman" panose="02020603050405020304" pitchFamily="18" charset="0"/>
                                    </a:rPr>
                                    <m:t>,</m:t>
                                  </m:r>
                                  <m:r>
                                    <a:rPr lang="en-US" altLang="zh-CN" sz="2400" b="0" i="1" smtClean="0">
                                      <a:solidFill>
                                        <a:srgbClr val="184A7F"/>
                                      </a:solidFill>
                                      <a:latin typeface="Cambria Math" panose="02040503050406030204" pitchFamily="18" charset="0"/>
                                      <a:cs typeface="Times New Roman" panose="02020603050405020304" pitchFamily="18" charset="0"/>
                                    </a:rPr>
                                    <m:t>𝐹</m:t>
                                  </m:r>
                                </m:e>
                              </m:d>
                              <m:r>
                                <a:rPr lang="en-US" altLang="zh-CN" sz="2400" b="0" i="1" smtClean="0">
                                  <a:solidFill>
                                    <a:srgbClr val="184A7F"/>
                                  </a:solidFill>
                                  <a:latin typeface="Cambria Math" panose="02040503050406030204" pitchFamily="18" charset="0"/>
                                  <a:cs typeface="Times New Roman" panose="02020603050405020304" pitchFamily="18" charset="0"/>
                                </a:rPr>
                                <m:t>−</m:t>
                              </m:r>
                              <m:sSub>
                                <m:sSubPr>
                                  <m:ctrlPr>
                                    <a:rPr lang="en-US" altLang="zh-CN" sz="2400" b="0" i="1" smtClean="0">
                                      <a:solidFill>
                                        <a:srgbClr val="C00000"/>
                                      </a:solidFill>
                                      <a:latin typeface="Cambria Math" panose="02040503050406030204" pitchFamily="18" charset="0"/>
                                      <a:cs typeface="Times New Roman" panose="02020603050405020304" pitchFamily="18" charset="0"/>
                                    </a:rPr>
                                  </m:ctrlPr>
                                </m:sSubPr>
                                <m:e>
                                  <m:sSub>
                                    <m:sSubPr>
                                      <m:ctrlPr>
                                        <a:rPr lang="en-US" altLang="zh-CN" sz="2400" b="0" i="1" smtClean="0">
                                          <a:solidFill>
                                            <a:srgbClr val="184A7F"/>
                                          </a:solidFill>
                                          <a:latin typeface="Cambria Math" panose="02040503050406030204" pitchFamily="18" charset="0"/>
                                          <a:cs typeface="Times New Roman" panose="02020603050405020304" pitchFamily="18" charset="0"/>
                                        </a:rPr>
                                      </m:ctrlPr>
                                    </m:sSubPr>
                                    <m:e>
                                      <m:r>
                                        <a:rPr lang="en-US" altLang="zh-CN" sz="2400" b="0" i="1" smtClean="0">
                                          <a:solidFill>
                                            <a:srgbClr val="184A7F"/>
                                          </a:solidFill>
                                          <a:latin typeface="Cambria Math" panose="02040503050406030204" pitchFamily="18" charset="0"/>
                                          <a:cs typeface="Times New Roman" panose="02020603050405020304" pitchFamily="18" charset="0"/>
                                        </a:rPr>
                                        <m:t>𝜆</m:t>
                                      </m:r>
                                    </m:e>
                                    <m:sub>
                                      <m:r>
                                        <a:rPr lang="en-US" altLang="zh-CN" sz="2400" b="0" i="1" smtClean="0">
                                          <a:solidFill>
                                            <a:srgbClr val="184A7F"/>
                                          </a:solidFill>
                                          <a:latin typeface="Cambria Math" panose="02040503050406030204" pitchFamily="18" charset="0"/>
                                          <a:cs typeface="Times New Roman" panose="02020603050405020304" pitchFamily="18" charset="0"/>
                                        </a:rPr>
                                        <m:t>𝑑</m:t>
                                      </m:r>
                                    </m:sub>
                                  </m:sSub>
                                  <m:r>
                                    <a:rPr lang="en-US" altLang="zh-CN" sz="2400" b="0" i="1" smtClean="0">
                                      <a:solidFill>
                                        <a:srgbClr val="184A7F"/>
                                      </a:solidFill>
                                      <a:latin typeface="Cambria Math" panose="02040503050406030204" pitchFamily="18" charset="0"/>
                                      <a:cs typeface="Times New Roman" panose="02020603050405020304" pitchFamily="18" charset="0"/>
                                    </a:rPr>
                                    <m:t> </m:t>
                                  </m:r>
                                  <m:r>
                                    <a:rPr lang="en-US" altLang="zh-CN" sz="2400" b="0" i="1" smtClean="0">
                                      <a:solidFill>
                                        <a:srgbClr val="C00000"/>
                                      </a:solidFill>
                                      <a:latin typeface="Cambria Math" panose="02040503050406030204" pitchFamily="18" charset="0"/>
                                      <a:cs typeface="Times New Roman" panose="02020603050405020304" pitchFamily="18" charset="0"/>
                                    </a:rPr>
                                    <m:t>𝐿</m:t>
                                  </m:r>
                                </m:e>
                                <m:sub>
                                  <m:r>
                                    <a:rPr lang="en-US" altLang="zh-CN" sz="2400" b="0" i="1" smtClean="0">
                                      <a:solidFill>
                                        <a:srgbClr val="C00000"/>
                                      </a:solidFill>
                                      <a:latin typeface="Cambria Math" panose="02040503050406030204" pitchFamily="18" charset="0"/>
                                      <a:cs typeface="Times New Roman" panose="02020603050405020304" pitchFamily="18" charset="0"/>
                                    </a:rPr>
                                    <m:t>𝑑</m:t>
                                  </m:r>
                                </m:sub>
                              </m:sSub>
                              <m:r>
                                <a:rPr lang="en-US" altLang="zh-CN" sz="2400" b="0" i="1" smtClean="0">
                                  <a:solidFill>
                                    <a:srgbClr val="C00000"/>
                                  </a:solidFill>
                                  <a:latin typeface="Cambria Math" panose="02040503050406030204" pitchFamily="18" charset="0"/>
                                  <a:cs typeface="Times New Roman" panose="02020603050405020304" pitchFamily="18" charset="0"/>
                                </a:rPr>
                                <m:t>(</m:t>
                              </m:r>
                              <m:r>
                                <a:rPr lang="en-US" altLang="zh-CN" sz="2400" b="0" i="1" smtClean="0">
                                  <a:solidFill>
                                    <a:srgbClr val="C00000"/>
                                  </a:solidFill>
                                  <a:latin typeface="Cambria Math" panose="02040503050406030204" pitchFamily="18" charset="0"/>
                                  <a:cs typeface="Times New Roman" panose="02020603050405020304" pitchFamily="18" charset="0"/>
                                </a:rPr>
                                <m:t>𝐷</m:t>
                              </m:r>
                              <m:r>
                                <a:rPr lang="en-US" altLang="zh-CN" sz="2400" b="0" i="1" smtClean="0">
                                  <a:solidFill>
                                    <a:srgbClr val="C00000"/>
                                  </a:solidFill>
                                  <a:latin typeface="Cambria Math" panose="02040503050406030204" pitchFamily="18" charset="0"/>
                                  <a:cs typeface="Times New Roman" panose="02020603050405020304" pitchFamily="18" charset="0"/>
                                </a:rPr>
                                <m:t>,</m:t>
                              </m:r>
                              <m:r>
                                <a:rPr lang="en-US" altLang="zh-CN" sz="2400" b="0" i="1" smtClean="0">
                                  <a:solidFill>
                                    <a:srgbClr val="C00000"/>
                                  </a:solidFill>
                                  <a:latin typeface="Cambria Math" panose="02040503050406030204" pitchFamily="18" charset="0"/>
                                  <a:cs typeface="Times New Roman" panose="02020603050405020304" pitchFamily="18" charset="0"/>
                                </a:rPr>
                                <m:t>𝐸</m:t>
                              </m:r>
                              <m:r>
                                <a:rPr lang="en-US" altLang="zh-CN" sz="2400" b="0" i="1" smtClean="0">
                                  <a:solidFill>
                                    <a:srgbClr val="C00000"/>
                                  </a:solidFill>
                                  <a:latin typeface="Cambria Math" panose="02040503050406030204" pitchFamily="18" charset="0"/>
                                  <a:cs typeface="Times New Roman" panose="02020603050405020304" pitchFamily="18" charset="0"/>
                                </a:rPr>
                                <m:t>)</m:t>
                              </m:r>
                            </m:e>
                          </m:func>
                        </m:e>
                      </m:func>
                    </m:oMath>
                  </m:oMathPara>
                </a14:m>
                <a:endParaRPr lang="en-US" altLang="zh-CN" sz="2400" dirty="0">
                  <a:solidFill>
                    <a:srgbClr val="184A7F"/>
                  </a:solidFill>
                  <a:latin typeface="Times New Roman" panose="02020603050405020304" pitchFamily="18" charset="0"/>
                  <a:cs typeface="Times New Roman" panose="02020603050405020304" pitchFamily="18" charset="0"/>
                </a:endParaRPr>
              </a:p>
            </p:txBody>
          </p:sp>
        </mc:Choice>
        <mc:Fallback xmlns="">
          <p:sp>
            <p:nvSpPr>
              <p:cNvPr id="14" name="文本框 13">
                <a:extLst>
                  <a:ext uri="{FF2B5EF4-FFF2-40B4-BE49-F238E27FC236}">
                    <a16:creationId xmlns:a16="http://schemas.microsoft.com/office/drawing/2014/main" id="{30795B00-DE9B-46D1-8899-F5AB4A59AD70}"/>
                  </a:ext>
                </a:extLst>
              </p:cNvPr>
              <p:cNvSpPr txBox="1">
                <a:spLocks noRot="1" noChangeAspect="1" noMove="1" noResize="1" noEditPoints="1" noAdjustHandles="1" noChangeArrowheads="1" noChangeShapeType="1" noTextEdit="1"/>
              </p:cNvSpPr>
              <p:nvPr/>
            </p:nvSpPr>
            <p:spPr>
              <a:xfrm>
                <a:off x="1055514" y="4985308"/>
                <a:ext cx="4109883" cy="601383"/>
              </a:xfrm>
              <a:prstGeom prst="rect">
                <a:avLst/>
              </a:prstGeom>
              <a:blipFill>
                <a:blip r:embed="rId3"/>
                <a:stretch>
                  <a:fillRect l="-297" r="-5341"/>
                </a:stretch>
              </a:blipFill>
            </p:spPr>
            <p:txBody>
              <a:bodyPr/>
              <a:lstStyle/>
              <a:p>
                <a:r>
                  <a:rPr lang="zh-CN" altLang="en-US">
                    <a:noFill/>
                  </a:rPr>
                  <a:t> </a:t>
                </a:r>
              </a:p>
            </p:txBody>
          </p:sp>
        </mc:Fallback>
      </mc:AlternateContent>
      <p:sp>
        <p:nvSpPr>
          <p:cNvPr id="9" name="矩形 8">
            <a:extLst>
              <a:ext uri="{FF2B5EF4-FFF2-40B4-BE49-F238E27FC236}">
                <a16:creationId xmlns:a16="http://schemas.microsoft.com/office/drawing/2014/main" id="{8906F21A-FA53-4186-B0E6-A37BD3C0A8DB}"/>
              </a:ext>
            </a:extLst>
          </p:cNvPr>
          <p:cNvSpPr/>
          <p:nvPr/>
        </p:nvSpPr>
        <p:spPr>
          <a:xfrm>
            <a:off x="-1" y="2"/>
            <a:ext cx="3379695" cy="824751"/>
          </a:xfrm>
          <a:prstGeom prst="rect">
            <a:avLst/>
          </a:prstGeom>
          <a:solidFill>
            <a:srgbClr val="ED982E"/>
          </a:solidFill>
          <a:ln>
            <a:solidFill>
              <a:srgbClr val="ED982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3200" dirty="0">
                <a:solidFill>
                  <a:schemeClr val="bg1"/>
                </a:solidFill>
                <a:latin typeface="Times New Roman" panose="02020603050405020304" pitchFamily="18" charset="0"/>
                <a:cs typeface="Times New Roman" panose="02020603050405020304" pitchFamily="18" charset="0"/>
              </a:rPr>
              <a:t>Method</a:t>
            </a:r>
            <a:endParaRPr lang="zh-CN" altLang="en-US" sz="3200" dirty="0">
              <a:solidFill>
                <a:schemeClr val="bg1"/>
              </a:solidFill>
              <a:latin typeface="Times New Roman" panose="02020603050405020304" pitchFamily="18" charset="0"/>
              <a:cs typeface="Times New Roman" panose="02020603050405020304" pitchFamily="18" charset="0"/>
            </a:endParaRPr>
          </a:p>
        </p:txBody>
      </p:sp>
      <p:sp>
        <p:nvSpPr>
          <p:cNvPr id="11" name="文本框 10">
            <a:extLst>
              <a:ext uri="{FF2B5EF4-FFF2-40B4-BE49-F238E27FC236}">
                <a16:creationId xmlns:a16="http://schemas.microsoft.com/office/drawing/2014/main" id="{DF298F63-47A7-4574-BEEB-4163993C35EA}"/>
              </a:ext>
            </a:extLst>
          </p:cNvPr>
          <p:cNvSpPr txBox="1"/>
          <p:nvPr/>
        </p:nvSpPr>
        <p:spPr>
          <a:xfrm>
            <a:off x="11430000" y="6214793"/>
            <a:ext cx="799704" cy="523220"/>
          </a:xfrm>
          <a:prstGeom prst="rect">
            <a:avLst/>
          </a:prstGeom>
          <a:noFill/>
        </p:spPr>
        <p:txBody>
          <a:bodyPr wrap="square" rtlCol="0">
            <a:spAutoFit/>
          </a:bodyPr>
          <a:lstStyle/>
          <a:p>
            <a:pPr algn="ctr"/>
            <a:r>
              <a:rPr lang="en-US" altLang="zh-CN" sz="2800" dirty="0">
                <a:solidFill>
                  <a:srgbClr val="184A7F"/>
                </a:solidFill>
                <a:latin typeface="Times New Roman" panose="02020603050405020304" pitchFamily="18" charset="0"/>
                <a:cs typeface="Times New Roman" panose="02020603050405020304" pitchFamily="18" charset="0"/>
              </a:rPr>
              <a:t>7</a:t>
            </a:r>
            <a:endParaRPr lang="en-US" altLang="zh-CN" sz="2400" dirty="0">
              <a:solidFill>
                <a:srgbClr val="184A7F"/>
              </a:solidFill>
              <a:latin typeface="Times New Roman" panose="02020603050405020304" pitchFamily="18" charset="0"/>
              <a:cs typeface="Times New Roman" panose="02020603050405020304" pitchFamily="18" charset="0"/>
            </a:endParaRPr>
          </a:p>
        </p:txBody>
      </p:sp>
      <p:sp>
        <p:nvSpPr>
          <p:cNvPr id="22" name="梯形 21">
            <a:extLst>
              <a:ext uri="{FF2B5EF4-FFF2-40B4-BE49-F238E27FC236}">
                <a16:creationId xmlns:a16="http://schemas.microsoft.com/office/drawing/2014/main" id="{CD214543-244C-47E9-89D3-0B7AA064757A}"/>
              </a:ext>
            </a:extLst>
          </p:cNvPr>
          <p:cNvSpPr/>
          <p:nvPr/>
        </p:nvSpPr>
        <p:spPr>
          <a:xfrm rot="5400000">
            <a:off x="4183630" y="2305189"/>
            <a:ext cx="1603775" cy="1661262"/>
          </a:xfrm>
          <a:prstGeom prst="trapezoid">
            <a:avLst>
              <a:gd name="adj" fmla="val 16550"/>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3" name="矩形 22">
            <a:extLst>
              <a:ext uri="{FF2B5EF4-FFF2-40B4-BE49-F238E27FC236}">
                <a16:creationId xmlns:a16="http://schemas.microsoft.com/office/drawing/2014/main" id="{2C5DDE13-8FC5-4CFD-A538-DAA034C80B74}"/>
              </a:ext>
            </a:extLst>
          </p:cNvPr>
          <p:cNvSpPr/>
          <p:nvPr/>
        </p:nvSpPr>
        <p:spPr>
          <a:xfrm>
            <a:off x="4506048" y="2711735"/>
            <a:ext cx="905643" cy="7534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i="1">
                <a:solidFill>
                  <a:schemeClr val="tx1"/>
                </a:solidFill>
                <a:latin typeface="Times New Roman" panose="02020603050405020304" pitchFamily="18" charset="0"/>
                <a:cs typeface="Times New Roman" panose="02020603050405020304" pitchFamily="18" charset="0"/>
              </a:rPr>
              <a:t>E</a:t>
            </a:r>
            <a:endParaRPr lang="zh-CN" altLang="en-US" sz="5400" i="1" dirty="0">
              <a:solidFill>
                <a:schemeClr val="tx1"/>
              </a:solidFill>
              <a:latin typeface="Times New Roman" panose="02020603050405020304" pitchFamily="18" charset="0"/>
              <a:cs typeface="Times New Roman" panose="02020603050405020304" pitchFamily="18" charset="0"/>
            </a:endParaRPr>
          </a:p>
        </p:txBody>
      </p:sp>
      <p:sp>
        <p:nvSpPr>
          <p:cNvPr id="28" name="文本框 27">
            <a:extLst>
              <a:ext uri="{FF2B5EF4-FFF2-40B4-BE49-F238E27FC236}">
                <a16:creationId xmlns:a16="http://schemas.microsoft.com/office/drawing/2014/main" id="{26ED92C6-9CEA-4B5C-8D23-BA6C7FA556D7}"/>
              </a:ext>
            </a:extLst>
          </p:cNvPr>
          <p:cNvSpPr txBox="1"/>
          <p:nvPr/>
        </p:nvSpPr>
        <p:spPr>
          <a:xfrm>
            <a:off x="1819308" y="2450125"/>
            <a:ext cx="1661263" cy="523220"/>
          </a:xfrm>
          <a:prstGeom prst="rect">
            <a:avLst/>
          </a:prstGeom>
          <a:noFill/>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Data </a:t>
            </a:r>
            <a:r>
              <a:rPr lang="en-US" altLang="zh-CN" sz="2800" b="1" dirty="0">
                <a:latin typeface="Times New Roman" panose="02020603050405020304" pitchFamily="18" charset="0"/>
                <a:cs typeface="Times New Roman" panose="02020603050405020304" pitchFamily="18" charset="0"/>
              </a:rPr>
              <a:t>X</a:t>
            </a:r>
            <a:endParaRPr lang="en-US" altLang="zh-CN" sz="2400" b="1" dirty="0">
              <a:latin typeface="Times New Roman" panose="02020603050405020304" pitchFamily="18" charset="0"/>
              <a:cs typeface="Times New Roman" panose="02020603050405020304" pitchFamily="18" charset="0"/>
            </a:endParaRPr>
          </a:p>
        </p:txBody>
      </p:sp>
      <p:sp>
        <p:nvSpPr>
          <p:cNvPr id="29" name="文本框 28">
            <a:extLst>
              <a:ext uri="{FF2B5EF4-FFF2-40B4-BE49-F238E27FC236}">
                <a16:creationId xmlns:a16="http://schemas.microsoft.com/office/drawing/2014/main" id="{1C212D49-CD55-4365-B69A-1CE1F0244B60}"/>
              </a:ext>
            </a:extLst>
          </p:cNvPr>
          <p:cNvSpPr txBox="1"/>
          <p:nvPr/>
        </p:nvSpPr>
        <p:spPr>
          <a:xfrm>
            <a:off x="1321119" y="3117996"/>
            <a:ext cx="2607129" cy="954107"/>
          </a:xfrm>
          <a:prstGeom prst="rect">
            <a:avLst/>
          </a:prstGeom>
          <a:noFill/>
        </p:spPr>
        <p:txBody>
          <a:bodyPr wrap="square" rtlCol="0">
            <a:spAutoFit/>
          </a:bodyPr>
          <a:lstStyle/>
          <a:p>
            <a:pPr algn="ctr"/>
            <a:r>
              <a:rPr lang="en-US" altLang="zh-CN" sz="2800" dirty="0">
                <a:solidFill>
                  <a:srgbClr val="C00000"/>
                </a:solidFill>
                <a:latin typeface="Times New Roman" panose="02020603050405020304" pitchFamily="18" charset="0"/>
                <a:cs typeface="Times New Roman" panose="02020603050405020304" pitchFamily="18" charset="0"/>
              </a:rPr>
              <a:t>Adjacency matrix </a:t>
            </a:r>
            <a:r>
              <a:rPr lang="en-US" altLang="zh-CN" sz="2800" b="1" dirty="0">
                <a:solidFill>
                  <a:srgbClr val="C00000"/>
                </a:solidFill>
                <a:latin typeface="Times New Roman" panose="02020603050405020304" pitchFamily="18" charset="0"/>
                <a:cs typeface="Times New Roman" panose="02020603050405020304" pitchFamily="18" charset="0"/>
              </a:rPr>
              <a:t>A</a:t>
            </a:r>
            <a:endParaRPr lang="en-US" altLang="zh-CN" sz="2400" b="1" dirty="0">
              <a:solidFill>
                <a:srgbClr val="C00000"/>
              </a:solidFill>
              <a:latin typeface="Times New Roman" panose="02020603050405020304" pitchFamily="18" charset="0"/>
              <a:cs typeface="Times New Roman" panose="02020603050405020304" pitchFamily="18" charset="0"/>
            </a:endParaRPr>
          </a:p>
        </p:txBody>
      </p:sp>
      <p:cxnSp>
        <p:nvCxnSpPr>
          <p:cNvPr id="5" name="直接箭头连接符 4">
            <a:extLst>
              <a:ext uri="{FF2B5EF4-FFF2-40B4-BE49-F238E27FC236}">
                <a16:creationId xmlns:a16="http://schemas.microsoft.com/office/drawing/2014/main" id="{8924FCF9-985C-4FFF-BFB1-56C332895BAA}"/>
              </a:ext>
            </a:extLst>
          </p:cNvPr>
          <p:cNvCxnSpPr>
            <a:cxnSpLocks/>
            <a:stCxn id="28" idx="3"/>
          </p:cNvCxnSpPr>
          <p:nvPr/>
        </p:nvCxnSpPr>
        <p:spPr>
          <a:xfrm>
            <a:off x="3480571" y="2711735"/>
            <a:ext cx="67431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直接箭头连接符 29">
            <a:extLst>
              <a:ext uri="{FF2B5EF4-FFF2-40B4-BE49-F238E27FC236}">
                <a16:creationId xmlns:a16="http://schemas.microsoft.com/office/drawing/2014/main" id="{2D25F7B3-1509-49BE-92A7-1C3FC0AAB556}"/>
              </a:ext>
            </a:extLst>
          </p:cNvPr>
          <p:cNvCxnSpPr>
            <a:cxnSpLocks/>
          </p:cNvCxnSpPr>
          <p:nvPr/>
        </p:nvCxnSpPr>
        <p:spPr>
          <a:xfrm>
            <a:off x="3480571" y="3624941"/>
            <a:ext cx="674316"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直接箭头连接符 32">
            <a:extLst>
              <a:ext uri="{FF2B5EF4-FFF2-40B4-BE49-F238E27FC236}">
                <a16:creationId xmlns:a16="http://schemas.microsoft.com/office/drawing/2014/main" id="{0AC074BE-0079-46D1-A6AE-956C82BCCECA}"/>
              </a:ext>
            </a:extLst>
          </p:cNvPr>
          <p:cNvCxnSpPr>
            <a:cxnSpLocks/>
            <a:stCxn id="22" idx="0"/>
          </p:cNvCxnSpPr>
          <p:nvPr/>
        </p:nvCxnSpPr>
        <p:spPr>
          <a:xfrm>
            <a:off x="5816149" y="3135821"/>
            <a:ext cx="47579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文本框 35">
            <a:extLst>
              <a:ext uri="{FF2B5EF4-FFF2-40B4-BE49-F238E27FC236}">
                <a16:creationId xmlns:a16="http://schemas.microsoft.com/office/drawing/2014/main" id="{C6E7A2EF-E0CC-41F6-9FDB-82FA7FDAF892}"/>
              </a:ext>
            </a:extLst>
          </p:cNvPr>
          <p:cNvSpPr txBox="1"/>
          <p:nvPr/>
        </p:nvSpPr>
        <p:spPr>
          <a:xfrm>
            <a:off x="6378902" y="2758739"/>
            <a:ext cx="402903" cy="646331"/>
          </a:xfrm>
          <a:prstGeom prst="rect">
            <a:avLst/>
          </a:prstGeom>
          <a:noFill/>
        </p:spPr>
        <p:txBody>
          <a:bodyPr wrap="square" rtlCol="0">
            <a:spAutoFit/>
          </a:bodyPr>
          <a:lstStyle/>
          <a:p>
            <a:pPr algn="ctr"/>
            <a:r>
              <a:rPr lang="en-US" altLang="zh-CN" sz="3600" b="1">
                <a:latin typeface="Times New Roman" panose="02020603050405020304" pitchFamily="18" charset="0"/>
                <a:cs typeface="Times New Roman" panose="02020603050405020304" pitchFamily="18" charset="0"/>
              </a:rPr>
              <a:t>e</a:t>
            </a:r>
            <a:endParaRPr lang="en-US" altLang="zh-CN" sz="3200" b="1" dirty="0">
              <a:latin typeface="Times New Roman" panose="02020603050405020304" pitchFamily="18" charset="0"/>
              <a:cs typeface="Times New Roman" panose="02020603050405020304" pitchFamily="18" charset="0"/>
            </a:endParaRPr>
          </a:p>
        </p:txBody>
      </p:sp>
      <p:cxnSp>
        <p:nvCxnSpPr>
          <p:cNvPr id="41" name="直接箭头连接符 40">
            <a:extLst>
              <a:ext uri="{FF2B5EF4-FFF2-40B4-BE49-F238E27FC236}">
                <a16:creationId xmlns:a16="http://schemas.microsoft.com/office/drawing/2014/main" id="{998A3B6A-99BA-4077-AC1A-2ED0DC1B798B}"/>
              </a:ext>
            </a:extLst>
          </p:cNvPr>
          <p:cNvCxnSpPr>
            <a:cxnSpLocks/>
          </p:cNvCxnSpPr>
          <p:nvPr/>
        </p:nvCxnSpPr>
        <p:spPr>
          <a:xfrm>
            <a:off x="6868760" y="3135821"/>
            <a:ext cx="475798"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梯形 43">
            <a:extLst>
              <a:ext uri="{FF2B5EF4-FFF2-40B4-BE49-F238E27FC236}">
                <a16:creationId xmlns:a16="http://schemas.microsoft.com/office/drawing/2014/main" id="{1FBC6241-7449-4FBC-9542-EC51E87D000D}"/>
              </a:ext>
            </a:extLst>
          </p:cNvPr>
          <p:cNvSpPr/>
          <p:nvPr/>
        </p:nvSpPr>
        <p:spPr>
          <a:xfrm rot="16200000">
            <a:off x="7373302" y="2287366"/>
            <a:ext cx="1603775" cy="1661262"/>
          </a:xfrm>
          <a:prstGeom prst="trapezoid">
            <a:avLst>
              <a:gd name="adj" fmla="val 16550"/>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5" name="矩形 44">
            <a:extLst>
              <a:ext uri="{FF2B5EF4-FFF2-40B4-BE49-F238E27FC236}">
                <a16:creationId xmlns:a16="http://schemas.microsoft.com/office/drawing/2014/main" id="{ECC99117-2D3D-48D9-BDEE-80910C8D0D18}"/>
              </a:ext>
            </a:extLst>
          </p:cNvPr>
          <p:cNvSpPr/>
          <p:nvPr/>
        </p:nvSpPr>
        <p:spPr>
          <a:xfrm>
            <a:off x="7695720" y="2693912"/>
            <a:ext cx="905643" cy="7534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i="1">
                <a:solidFill>
                  <a:schemeClr val="tx1"/>
                </a:solidFill>
                <a:latin typeface="Times New Roman" panose="02020603050405020304" pitchFamily="18" charset="0"/>
                <a:cs typeface="Times New Roman" panose="02020603050405020304" pitchFamily="18" charset="0"/>
              </a:rPr>
              <a:t>F</a:t>
            </a:r>
            <a:endParaRPr lang="zh-CN" altLang="en-US" sz="5400" i="1" dirty="0">
              <a:solidFill>
                <a:schemeClr val="tx1"/>
              </a:solidFill>
              <a:latin typeface="Times New Roman" panose="02020603050405020304" pitchFamily="18" charset="0"/>
              <a:cs typeface="Times New Roman" panose="02020603050405020304" pitchFamily="18" charset="0"/>
            </a:endParaRPr>
          </a:p>
        </p:txBody>
      </p:sp>
      <p:sp>
        <p:nvSpPr>
          <p:cNvPr id="46" name="梯形 45">
            <a:extLst>
              <a:ext uri="{FF2B5EF4-FFF2-40B4-BE49-F238E27FC236}">
                <a16:creationId xmlns:a16="http://schemas.microsoft.com/office/drawing/2014/main" id="{42612640-A051-4032-9D8A-C05CA988513B}"/>
              </a:ext>
            </a:extLst>
          </p:cNvPr>
          <p:cNvSpPr/>
          <p:nvPr/>
        </p:nvSpPr>
        <p:spPr>
          <a:xfrm rot="16200000">
            <a:off x="7436781" y="4269996"/>
            <a:ext cx="1603775" cy="1661262"/>
          </a:xfrm>
          <a:prstGeom prst="trapezoid">
            <a:avLst>
              <a:gd name="adj" fmla="val 16550"/>
            </a:avLst>
          </a:prstGeom>
          <a:solidFill>
            <a:srgbClr val="FFFFFF"/>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7" name="矩形 46">
            <a:extLst>
              <a:ext uri="{FF2B5EF4-FFF2-40B4-BE49-F238E27FC236}">
                <a16:creationId xmlns:a16="http://schemas.microsoft.com/office/drawing/2014/main" id="{80674599-386A-42FB-864B-153620BDE193}"/>
              </a:ext>
            </a:extLst>
          </p:cNvPr>
          <p:cNvSpPr/>
          <p:nvPr/>
        </p:nvSpPr>
        <p:spPr>
          <a:xfrm>
            <a:off x="7751816" y="4657828"/>
            <a:ext cx="905643" cy="75341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6000" i="1" dirty="0">
                <a:solidFill>
                  <a:schemeClr val="tx1"/>
                </a:solidFill>
                <a:latin typeface="Times New Roman" panose="02020603050405020304" pitchFamily="18" charset="0"/>
                <a:cs typeface="Times New Roman" panose="02020603050405020304" pitchFamily="18" charset="0"/>
              </a:rPr>
              <a:t>D</a:t>
            </a:r>
            <a:endParaRPr lang="zh-CN" altLang="en-US" sz="5400" i="1" dirty="0">
              <a:solidFill>
                <a:schemeClr val="tx1"/>
              </a:solidFill>
              <a:latin typeface="Times New Roman" panose="02020603050405020304" pitchFamily="18" charset="0"/>
              <a:cs typeface="Times New Roman" panose="02020603050405020304" pitchFamily="18" charset="0"/>
            </a:endParaRPr>
          </a:p>
        </p:txBody>
      </p:sp>
      <p:cxnSp>
        <p:nvCxnSpPr>
          <p:cNvPr id="48" name="直接箭头连接符 47">
            <a:extLst>
              <a:ext uri="{FF2B5EF4-FFF2-40B4-BE49-F238E27FC236}">
                <a16:creationId xmlns:a16="http://schemas.microsoft.com/office/drawing/2014/main" id="{C6AB367F-5817-45E3-BE60-8C379E74F09E}"/>
              </a:ext>
            </a:extLst>
          </p:cNvPr>
          <p:cNvCxnSpPr>
            <a:cxnSpLocks/>
          </p:cNvCxnSpPr>
          <p:nvPr/>
        </p:nvCxnSpPr>
        <p:spPr>
          <a:xfrm>
            <a:off x="6580353" y="3516086"/>
            <a:ext cx="759622" cy="164918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49C17FEA-49CA-4693-B3C7-262F10110AA6}"/>
                  </a:ext>
                </a:extLst>
              </p:cNvPr>
              <p:cNvSpPr txBox="1"/>
              <p:nvPr/>
            </p:nvSpPr>
            <p:spPr>
              <a:xfrm>
                <a:off x="9568574" y="2851350"/>
                <a:ext cx="2329570" cy="523220"/>
              </a:xfrm>
              <a:prstGeom prst="rect">
                <a:avLst/>
              </a:prstGeom>
              <a:noFill/>
            </p:spPr>
            <p:txBody>
              <a:bodyPr wrap="square" rtlCol="0">
                <a:spAutoFit/>
              </a:bodyPr>
              <a:lstStyle/>
              <a:p>
                <a:pPr algn="ctr"/>
                <a:r>
                  <a:rPr lang="en-US" altLang="zh-CN" sz="2800" dirty="0">
                    <a:latin typeface="Times New Roman" panose="02020603050405020304" pitchFamily="18" charset="0"/>
                    <a:cs typeface="Times New Roman" panose="02020603050405020304" pitchFamily="18" charset="0"/>
                  </a:rPr>
                  <a:t>Prediction </a:t>
                </a:r>
                <a14:m>
                  <m:oMath xmlns:m="http://schemas.openxmlformats.org/officeDocument/2006/math">
                    <m:r>
                      <a:rPr lang="en-US" altLang="zh-CN" sz="2800" b="1" i="1" smtClean="0">
                        <a:latin typeface="Cambria Math" panose="02040503050406030204" pitchFamily="18" charset="0"/>
                        <a:cs typeface="Times New Roman" panose="02020603050405020304" pitchFamily="18" charset="0"/>
                      </a:rPr>
                      <m:t>𝒚</m:t>
                    </m:r>
                    <m:r>
                      <a:rPr lang="en-US" altLang="zh-CN" sz="2800" b="1" i="1" smtClean="0">
                        <a:latin typeface="Cambria Math" panose="02040503050406030204" pitchFamily="18" charset="0"/>
                        <a:cs typeface="Times New Roman" panose="02020603050405020304" pitchFamily="18" charset="0"/>
                      </a:rPr>
                      <m:t>′</m:t>
                    </m:r>
                  </m:oMath>
                </a14:m>
                <a:endParaRPr lang="en-US" altLang="zh-CN" sz="2400" b="1" dirty="0">
                  <a:latin typeface="Times New Roman" panose="02020603050405020304" pitchFamily="18" charset="0"/>
                  <a:cs typeface="Times New Roman" panose="02020603050405020304" pitchFamily="18" charset="0"/>
                </a:endParaRPr>
              </a:p>
            </p:txBody>
          </p:sp>
        </mc:Choice>
        <mc:Fallback xmlns="">
          <p:sp>
            <p:nvSpPr>
              <p:cNvPr id="51" name="文本框 50">
                <a:extLst>
                  <a:ext uri="{FF2B5EF4-FFF2-40B4-BE49-F238E27FC236}">
                    <a16:creationId xmlns:a16="http://schemas.microsoft.com/office/drawing/2014/main" id="{49C17FEA-49CA-4693-B3C7-262F10110AA6}"/>
                  </a:ext>
                </a:extLst>
              </p:cNvPr>
              <p:cNvSpPr txBox="1">
                <a:spLocks noRot="1" noChangeAspect="1" noMove="1" noResize="1" noEditPoints="1" noAdjustHandles="1" noChangeArrowheads="1" noChangeShapeType="1" noTextEdit="1"/>
              </p:cNvSpPr>
              <p:nvPr/>
            </p:nvSpPr>
            <p:spPr>
              <a:xfrm>
                <a:off x="9568574" y="2851350"/>
                <a:ext cx="2329570" cy="523220"/>
              </a:xfrm>
              <a:prstGeom prst="rect">
                <a:avLst/>
              </a:prstGeom>
              <a:blipFill>
                <a:blip r:embed="rId4"/>
                <a:stretch>
                  <a:fillRect t="-12791" b="-31395"/>
                </a:stretch>
              </a:blipFill>
            </p:spPr>
            <p:txBody>
              <a:bodyPr/>
              <a:lstStyle/>
              <a:p>
                <a:r>
                  <a:rPr lang="zh-CN" altLang="en-US">
                    <a:noFill/>
                  </a:rPr>
                  <a:t> </a:t>
                </a:r>
              </a:p>
            </p:txBody>
          </p:sp>
        </mc:Fallback>
      </mc:AlternateContent>
      <p:cxnSp>
        <p:nvCxnSpPr>
          <p:cNvPr id="52" name="直接箭头连接符 51">
            <a:extLst>
              <a:ext uri="{FF2B5EF4-FFF2-40B4-BE49-F238E27FC236}">
                <a16:creationId xmlns:a16="http://schemas.microsoft.com/office/drawing/2014/main" id="{B1B9FBC0-B786-43F4-BEC8-C6675265D9FD}"/>
              </a:ext>
            </a:extLst>
          </p:cNvPr>
          <p:cNvCxnSpPr>
            <a:cxnSpLocks/>
            <a:stCxn id="44" idx="2"/>
            <a:endCxn id="51" idx="1"/>
          </p:cNvCxnSpPr>
          <p:nvPr/>
        </p:nvCxnSpPr>
        <p:spPr>
          <a:xfrm flipV="1">
            <a:off x="9005821" y="3112960"/>
            <a:ext cx="562753" cy="5036"/>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直接箭头连接符 61">
            <a:extLst>
              <a:ext uri="{FF2B5EF4-FFF2-40B4-BE49-F238E27FC236}">
                <a16:creationId xmlns:a16="http://schemas.microsoft.com/office/drawing/2014/main" id="{D4F35E11-971F-4941-96A8-5C8C13BC0581}"/>
              </a:ext>
            </a:extLst>
          </p:cNvPr>
          <p:cNvCxnSpPr>
            <a:cxnSpLocks/>
            <a:stCxn id="46" idx="2"/>
            <a:endCxn id="65" idx="1"/>
          </p:cNvCxnSpPr>
          <p:nvPr/>
        </p:nvCxnSpPr>
        <p:spPr>
          <a:xfrm>
            <a:off x="9069300" y="5100627"/>
            <a:ext cx="59721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5" name="文本框 64">
            <a:extLst>
              <a:ext uri="{FF2B5EF4-FFF2-40B4-BE49-F238E27FC236}">
                <a16:creationId xmlns:a16="http://schemas.microsoft.com/office/drawing/2014/main" id="{ED87D897-23EB-4A6F-86D4-5E6C1DB71025}"/>
              </a:ext>
            </a:extLst>
          </p:cNvPr>
          <p:cNvSpPr txBox="1"/>
          <p:nvPr/>
        </p:nvSpPr>
        <p:spPr>
          <a:xfrm>
            <a:off x="9666515" y="4623573"/>
            <a:ext cx="2199396" cy="954107"/>
          </a:xfrm>
          <a:prstGeom prst="rect">
            <a:avLst/>
          </a:prstGeom>
          <a:noFill/>
        </p:spPr>
        <p:txBody>
          <a:bodyPr wrap="square" rtlCol="0">
            <a:spAutoFit/>
          </a:bodyPr>
          <a:lstStyle/>
          <a:p>
            <a:pPr algn="ctr"/>
            <a:r>
              <a:rPr lang="en-US" altLang="zh-CN" sz="2800" dirty="0">
                <a:solidFill>
                  <a:srgbClr val="C00000"/>
                </a:solidFill>
                <a:latin typeface="Times New Roman" panose="02020603050405020304" pitchFamily="18" charset="0"/>
                <a:cs typeface="Times New Roman" panose="02020603050405020304" pitchFamily="18" charset="0"/>
              </a:rPr>
              <a:t>Domain Graph</a:t>
            </a:r>
            <a:endParaRPr lang="en-US" altLang="zh-CN" sz="2400" b="1" dirty="0">
              <a:solidFill>
                <a:srgbClr val="C00000"/>
              </a:solidFill>
              <a:latin typeface="Times New Roman" panose="02020603050405020304" pitchFamily="18" charset="0"/>
              <a:cs typeface="Times New Roman" panose="02020603050405020304" pitchFamily="18" charset="0"/>
            </a:endParaRPr>
          </a:p>
        </p:txBody>
      </p:sp>
      <p:sp>
        <p:nvSpPr>
          <p:cNvPr id="71" name="文本框 70">
            <a:extLst>
              <a:ext uri="{FF2B5EF4-FFF2-40B4-BE49-F238E27FC236}">
                <a16:creationId xmlns:a16="http://schemas.microsoft.com/office/drawing/2014/main" id="{300EFEC6-70EC-483C-8150-EE45A44C6CCF}"/>
              </a:ext>
            </a:extLst>
          </p:cNvPr>
          <p:cNvSpPr txBox="1"/>
          <p:nvPr/>
        </p:nvSpPr>
        <p:spPr>
          <a:xfrm>
            <a:off x="1055514" y="4302294"/>
            <a:ext cx="3886657"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zh-CN" sz="2800" b="0" i="0" u="none" strike="noStrike" kern="1200" cap="none" spc="0" normalizeH="0" baseline="0" noProof="0" dirty="0">
                <a:ln>
                  <a:noFill/>
                </a:ln>
                <a:solidFill>
                  <a:srgbClr val="184A7F"/>
                </a:solidFill>
                <a:effectLst/>
                <a:uLnTx/>
                <a:uFillTx/>
                <a:latin typeface="Times New Roman" panose="02020603050405020304" pitchFamily="18" charset="0"/>
                <a:ea typeface="等线" panose="02010600030101010101" pitchFamily="2" charset="-122"/>
                <a:cs typeface="Times New Roman" panose="02020603050405020304" pitchFamily="18" charset="0"/>
              </a:rPr>
              <a:t>Objective Function:</a:t>
            </a:r>
          </a:p>
        </p:txBody>
      </p:sp>
      <mc:AlternateContent xmlns:mc="http://schemas.openxmlformats.org/markup-compatibility/2006" xmlns:a14="http://schemas.microsoft.com/office/drawing/2010/main">
        <mc:Choice Requires="a14">
          <p:sp>
            <p:nvSpPr>
              <p:cNvPr id="75" name="文本框 74">
                <a:extLst>
                  <a:ext uri="{FF2B5EF4-FFF2-40B4-BE49-F238E27FC236}">
                    <a16:creationId xmlns:a16="http://schemas.microsoft.com/office/drawing/2014/main" id="{B5861AE8-4B46-4BED-9FF0-59BCEFA311A9}"/>
                  </a:ext>
                </a:extLst>
              </p:cNvPr>
              <p:cNvSpPr txBox="1"/>
              <p:nvPr/>
            </p:nvSpPr>
            <p:spPr>
              <a:xfrm>
                <a:off x="1055514" y="5956023"/>
                <a:ext cx="6117770" cy="461665"/>
              </a:xfrm>
              <a:prstGeom prst="rect">
                <a:avLst/>
              </a:prstGeom>
              <a:noFill/>
            </p:spPr>
            <p:txBody>
              <a:bodyPr wrap="square">
                <a:spAutoFit/>
              </a:bodyPr>
              <a:lstStyle/>
              <a:p>
                <a14:m>
                  <m:oMath xmlns:m="http://schemas.openxmlformats.org/officeDocument/2006/math">
                    <m:sSub>
                      <m:sSubPr>
                        <m:ctrlPr>
                          <a:rPr kumimoji="0" lang="en-US" altLang="zh-CN" sz="2400" b="0" i="1" u="none" strike="noStrike" kern="1200" cap="none" spc="0" normalizeH="0" baseline="0" noProof="0" smtClean="0">
                            <a:ln>
                              <a:noFill/>
                            </a:ln>
                            <a:solidFill>
                              <a:srgbClr val="C00000"/>
                            </a:solidFill>
                            <a:effectLst/>
                            <a:uLnTx/>
                            <a:uFillTx/>
                            <a:latin typeface="Cambria Math" panose="02040503050406030204" pitchFamily="18" charset="0"/>
                            <a:cs typeface="Times New Roman" panose="02020603050405020304" pitchFamily="18" charset="0"/>
                          </a:rPr>
                        </m:ctrlPr>
                      </m:sSubPr>
                      <m:e>
                        <m:r>
                          <a:rPr kumimoji="0" lang="en-US" altLang="zh-CN" sz="2400" b="0" i="1" u="none" strike="noStrike" kern="1200" cap="none" spc="0" normalizeH="0" baseline="0" noProof="0" smtClean="0">
                            <a:ln>
                              <a:noFill/>
                            </a:ln>
                            <a:solidFill>
                              <a:srgbClr val="C00000"/>
                            </a:solidFill>
                            <a:effectLst/>
                            <a:uLnTx/>
                            <a:uFillTx/>
                            <a:latin typeface="Cambria Math" panose="02040503050406030204" pitchFamily="18" charset="0"/>
                            <a:cs typeface="Times New Roman" panose="02020603050405020304" pitchFamily="18" charset="0"/>
                          </a:rPr>
                          <m:t>𝐿</m:t>
                        </m:r>
                      </m:e>
                      <m:sub>
                        <m:r>
                          <a:rPr kumimoji="0" lang="en-US" altLang="zh-CN" sz="2400" b="0" i="1" u="none" strike="noStrike" kern="1200" cap="none" spc="0" normalizeH="0" baseline="0" noProof="0" smtClean="0">
                            <a:ln>
                              <a:noFill/>
                            </a:ln>
                            <a:solidFill>
                              <a:srgbClr val="C00000"/>
                            </a:solidFill>
                            <a:effectLst/>
                            <a:uLnTx/>
                            <a:uFillTx/>
                            <a:latin typeface="Cambria Math" panose="02040503050406030204" pitchFamily="18" charset="0"/>
                            <a:cs typeface="Times New Roman" panose="02020603050405020304" pitchFamily="18" charset="0"/>
                          </a:rPr>
                          <m:t>𝑑</m:t>
                        </m:r>
                      </m:sub>
                    </m:sSub>
                  </m:oMath>
                </a14:m>
                <a:r>
                  <a:rPr kumimoji="0" lang="en-US" altLang="zh-CN" sz="2400" b="0" i="0" u="none" strike="noStrike" kern="1200" cap="none" spc="0" normalizeH="0" baseline="0" noProof="0" dirty="0">
                    <a:ln>
                      <a:noFill/>
                    </a:ln>
                    <a:solidFill>
                      <a:srgbClr val="C00000"/>
                    </a:solidFill>
                    <a:effectLst/>
                    <a:uLnTx/>
                    <a:uFillTx/>
                    <a:latin typeface="Times New Roman" panose="02020603050405020304" pitchFamily="18" charset="0"/>
                    <a:ea typeface="等线" panose="02010600030101010101" pitchFamily="2" charset="-122"/>
                    <a:cs typeface="Times New Roman" panose="02020603050405020304" pitchFamily="18" charset="0"/>
                  </a:rPr>
                  <a:t>: graph discriminator loss</a:t>
                </a:r>
                <a:endParaRPr lang="zh-CN" altLang="en-US" dirty="0"/>
              </a:p>
            </p:txBody>
          </p:sp>
        </mc:Choice>
        <mc:Fallback xmlns="">
          <p:sp>
            <p:nvSpPr>
              <p:cNvPr id="75" name="文本框 74">
                <a:extLst>
                  <a:ext uri="{FF2B5EF4-FFF2-40B4-BE49-F238E27FC236}">
                    <a16:creationId xmlns:a16="http://schemas.microsoft.com/office/drawing/2014/main" id="{B5861AE8-4B46-4BED-9FF0-59BCEFA311A9}"/>
                  </a:ext>
                </a:extLst>
              </p:cNvPr>
              <p:cNvSpPr txBox="1">
                <a:spLocks noRot="1" noChangeAspect="1" noMove="1" noResize="1" noEditPoints="1" noAdjustHandles="1" noChangeArrowheads="1" noChangeShapeType="1" noTextEdit="1"/>
              </p:cNvSpPr>
              <p:nvPr/>
            </p:nvSpPr>
            <p:spPr>
              <a:xfrm>
                <a:off x="1055514" y="5956023"/>
                <a:ext cx="6117770" cy="461665"/>
              </a:xfrm>
              <a:prstGeom prst="rect">
                <a:avLst/>
              </a:prstGeom>
              <a:blipFill>
                <a:blip r:embed="rId5"/>
                <a:stretch>
                  <a:fillRect l="-199" t="-11842" b="-27632"/>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9" name="文本框 78">
                <a:extLst>
                  <a:ext uri="{FF2B5EF4-FFF2-40B4-BE49-F238E27FC236}">
                    <a16:creationId xmlns:a16="http://schemas.microsoft.com/office/drawing/2014/main" id="{DFD0AAE7-E3C6-4E81-AA61-1FFFEF9B00DF}"/>
                  </a:ext>
                </a:extLst>
              </p:cNvPr>
              <p:cNvSpPr txBox="1"/>
              <p:nvPr/>
            </p:nvSpPr>
            <p:spPr>
              <a:xfrm>
                <a:off x="1055514" y="5562713"/>
                <a:ext cx="6117770" cy="461665"/>
              </a:xfrm>
              <a:prstGeom prst="rect">
                <a:avLst/>
              </a:prstGeom>
              <a:noFill/>
            </p:spPr>
            <p:txBody>
              <a:bodyPr wrap="square">
                <a:spAutoFit/>
              </a:bodyPr>
              <a:lstStyle/>
              <a:p>
                <a14:m>
                  <m:oMath xmlns:m="http://schemas.openxmlformats.org/officeDocument/2006/math">
                    <m:sSub>
                      <m:sSubPr>
                        <m:ctrlPr>
                          <a:rPr kumimoji="0" lang="en-US" altLang="zh-CN" sz="24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ctrlPr>
                      </m:sSubPr>
                      <m:e>
                        <m:r>
                          <a:rPr kumimoji="0" lang="en-US" altLang="zh-CN" sz="24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𝐿</m:t>
                        </m:r>
                      </m:e>
                      <m:sub>
                        <m:r>
                          <a:rPr kumimoji="0" lang="en-US" altLang="zh-CN" sz="2400" b="0" i="1" u="none" strike="noStrike" kern="1200" cap="none" spc="0" normalizeH="0" baseline="0" noProof="0" smtClean="0">
                            <a:ln>
                              <a:noFill/>
                            </a:ln>
                            <a:solidFill>
                              <a:srgbClr val="184A7F"/>
                            </a:solidFill>
                            <a:effectLst/>
                            <a:uLnTx/>
                            <a:uFillTx/>
                            <a:latin typeface="Cambria Math" panose="02040503050406030204" pitchFamily="18" charset="0"/>
                            <a:cs typeface="Times New Roman" panose="02020603050405020304" pitchFamily="18" charset="0"/>
                          </a:rPr>
                          <m:t>𝑒</m:t>
                        </m:r>
                      </m:sub>
                    </m:sSub>
                  </m:oMath>
                </a14:m>
                <a:r>
                  <a:rPr kumimoji="0" lang="en-US" altLang="zh-CN" sz="2400" b="0" i="0" u="none" strike="noStrike" kern="1200" cap="none" spc="0" normalizeH="0" baseline="0" noProof="0" dirty="0">
                    <a:ln>
                      <a:noFill/>
                    </a:ln>
                    <a:solidFill>
                      <a:srgbClr val="184A7F"/>
                    </a:solidFill>
                    <a:effectLst/>
                    <a:uLnTx/>
                    <a:uFillTx/>
                    <a:latin typeface="Times New Roman" panose="02020603050405020304" pitchFamily="18" charset="0"/>
                    <a:ea typeface="等线" panose="02010600030101010101" pitchFamily="2" charset="-122"/>
                    <a:cs typeface="Times New Roman" panose="02020603050405020304" pitchFamily="18" charset="0"/>
                  </a:rPr>
                  <a:t>: predictor loss</a:t>
                </a:r>
                <a:endParaRPr lang="zh-CN" altLang="en-US" dirty="0"/>
              </a:p>
            </p:txBody>
          </p:sp>
        </mc:Choice>
        <mc:Fallback xmlns="">
          <p:sp>
            <p:nvSpPr>
              <p:cNvPr id="79" name="文本框 78">
                <a:extLst>
                  <a:ext uri="{FF2B5EF4-FFF2-40B4-BE49-F238E27FC236}">
                    <a16:creationId xmlns:a16="http://schemas.microsoft.com/office/drawing/2014/main" id="{DFD0AAE7-E3C6-4E81-AA61-1FFFEF9B00DF}"/>
                  </a:ext>
                </a:extLst>
              </p:cNvPr>
              <p:cNvSpPr txBox="1">
                <a:spLocks noRot="1" noChangeAspect="1" noMove="1" noResize="1" noEditPoints="1" noAdjustHandles="1" noChangeArrowheads="1" noChangeShapeType="1" noTextEdit="1"/>
              </p:cNvSpPr>
              <p:nvPr/>
            </p:nvSpPr>
            <p:spPr>
              <a:xfrm>
                <a:off x="1055514" y="5562713"/>
                <a:ext cx="6117770" cy="461665"/>
              </a:xfrm>
              <a:prstGeom prst="rect">
                <a:avLst/>
              </a:prstGeom>
              <a:blipFill>
                <a:blip r:embed="rId6"/>
                <a:stretch>
                  <a:fillRect l="-199" t="-12000" b="-29333"/>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808727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fade">
                                      <p:cBhvr>
                                        <p:cTn id="7" dur="500"/>
                                        <p:tgtEl>
                                          <p:spTgt spid="7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fade">
                                      <p:cBhvr>
                                        <p:cTn id="10" dur="500"/>
                                        <p:tgtEl>
                                          <p:spTgt spid="1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9"/>
                                        </p:tgtEl>
                                        <p:attrNameLst>
                                          <p:attrName>style.visibility</p:attrName>
                                        </p:attrNameLst>
                                      </p:cBhvr>
                                      <p:to>
                                        <p:strVal val="visible"/>
                                      </p:to>
                                    </p:set>
                                    <p:animEffect transition="in" filter="fade">
                                      <p:cBhvr>
                                        <p:cTn id="15" dur="500"/>
                                        <p:tgtEl>
                                          <p:spTgt spid="7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75"/>
                                        </p:tgtEl>
                                        <p:attrNameLst>
                                          <p:attrName>style.visibility</p:attrName>
                                        </p:attrNameLst>
                                      </p:cBhvr>
                                      <p:to>
                                        <p:strVal val="visible"/>
                                      </p:to>
                                    </p:set>
                                    <p:animEffect transition="in" filter="fade">
                                      <p:cBhvr>
                                        <p:cTn id="20" dur="500"/>
                                        <p:tgtEl>
                                          <p:spTgt spid="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71" grpId="0"/>
      <p:bldP spid="75" grpId="0"/>
      <p:bldP spid="79"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5406</TotalTime>
  <Words>1181</Words>
  <Application>Microsoft Office PowerPoint</Application>
  <PresentationFormat>宽屏</PresentationFormat>
  <Paragraphs>160</Paragraphs>
  <Slides>15</Slides>
  <Notes>15</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15</vt:i4>
      </vt:variant>
    </vt:vector>
  </HeadingPairs>
  <TitlesOfParts>
    <vt:vector size="21" baseType="lpstr">
      <vt:lpstr>等线</vt:lpstr>
      <vt:lpstr>等线 Light</vt:lpstr>
      <vt:lpstr>Arial</vt:lpstr>
      <vt:lpstr>Cambria Math</vt:lpstr>
      <vt:lpstr>Times New Roman</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徐 子昊</dc:creator>
  <cp:lastModifiedBy>徐 子昊</cp:lastModifiedBy>
  <cp:revision>362</cp:revision>
  <dcterms:created xsi:type="dcterms:W3CDTF">2021-09-21T04:11:30Z</dcterms:created>
  <dcterms:modified xsi:type="dcterms:W3CDTF">2022-04-03T20:04:10Z</dcterms:modified>
</cp:coreProperties>
</file>