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55" r:id="rId3"/>
    <p:sldId id="286" r:id="rId4"/>
    <p:sldId id="337" r:id="rId5"/>
    <p:sldId id="338" r:id="rId6"/>
    <p:sldId id="340" r:id="rId7"/>
    <p:sldId id="359" r:id="rId8"/>
    <p:sldId id="353" r:id="rId9"/>
    <p:sldId id="347" r:id="rId10"/>
    <p:sldId id="346" r:id="rId11"/>
    <p:sldId id="343" r:id="rId12"/>
    <p:sldId id="344" r:id="rId13"/>
    <p:sldId id="348" r:id="rId14"/>
    <p:sldId id="349" r:id="rId15"/>
    <p:sldId id="357" r:id="rId16"/>
    <p:sldId id="356" r:id="rId17"/>
    <p:sldId id="358" r:id="rId18"/>
    <p:sldId id="342" r:id="rId19"/>
    <p:sldId id="350" r:id="rId20"/>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772" userDrawn="1">
          <p15:clr>
            <a:srgbClr val="A4A3A4"/>
          </p15:clr>
        </p15:guide>
        <p15:guide id="3"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74" autoAdjust="0"/>
    <p:restoredTop sz="94660"/>
  </p:normalViewPr>
  <p:slideViewPr>
    <p:cSldViewPr snapToGrid="0">
      <p:cViewPr varScale="1">
        <p:scale>
          <a:sx n="160" d="100"/>
          <a:sy n="160" d="100"/>
        </p:scale>
        <p:origin x="894" y="132"/>
      </p:cViewPr>
      <p:guideLst>
        <p:guide pos="3772"/>
        <p:guide orient="horz" pos="417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4F38A715-1268-4112-AE30-CE62B863FD8B}" type="datetimeFigureOut">
              <a:rPr kumimoji="1" lang="ja-JP" altLang="en-US" smtClean="0"/>
              <a:t>2016/6/10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73C1BED1-E1A1-40F3-9365-3F65BE11D804}" type="slidenum">
              <a:rPr kumimoji="1" lang="ja-JP" altLang="en-US" smtClean="0"/>
              <a:t>‹#›</a:t>
            </a:fld>
            <a:endParaRPr kumimoji="1" lang="ja-JP" altLang="en-US"/>
          </a:p>
        </p:txBody>
      </p:sp>
    </p:spTree>
    <p:extLst>
      <p:ext uri="{BB962C8B-B14F-4D97-AF65-F5344CB8AC3E}">
        <p14:creationId xmlns:p14="http://schemas.microsoft.com/office/powerpoint/2010/main" val="26433993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6" name="スライド番号プレースホルダー 5"/>
          <p:cNvSpPr>
            <a:spLocks noGrp="1"/>
          </p:cNvSpPr>
          <p:nvPr>
            <p:ph type="sldNum" sz="quarter" idx="12"/>
          </p:nvPr>
        </p:nvSpPr>
        <p:spPr/>
        <p:txBody>
          <a:bodyPr/>
          <a:lstStyle/>
          <a:p>
            <a:fld id="{6C97CA81-E7BB-4706-B25C-D8A52BB71168}" type="slidenum">
              <a:rPr kumimoji="1" lang="ja-JP" altLang="en-US" smtClean="0"/>
              <a:t>‹#›</a:t>
            </a:fld>
            <a:endParaRPr kumimoji="1" lang="ja-JP" altLang="en-US" dirty="0"/>
          </a:p>
        </p:txBody>
      </p:sp>
    </p:spTree>
    <p:extLst>
      <p:ext uri="{BB962C8B-B14F-4D97-AF65-F5344CB8AC3E}">
        <p14:creationId xmlns:p14="http://schemas.microsoft.com/office/powerpoint/2010/main" val="3550429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97CA81-E7BB-4706-B25C-D8A52BB71168}" type="slidenum">
              <a:rPr kumimoji="1" lang="ja-JP" altLang="en-US" smtClean="0"/>
              <a:t>‹#›</a:t>
            </a:fld>
            <a:endParaRPr kumimoji="1" lang="ja-JP" altLang="en-US"/>
          </a:p>
        </p:txBody>
      </p:sp>
    </p:spTree>
    <p:extLst>
      <p:ext uri="{BB962C8B-B14F-4D97-AF65-F5344CB8AC3E}">
        <p14:creationId xmlns:p14="http://schemas.microsoft.com/office/powerpoint/2010/main" val="171300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97CA81-E7BB-4706-B25C-D8A52BB71168}" type="slidenum">
              <a:rPr kumimoji="1" lang="ja-JP" altLang="en-US" smtClean="0"/>
              <a:t>‹#›</a:t>
            </a:fld>
            <a:endParaRPr kumimoji="1" lang="ja-JP" altLang="en-US"/>
          </a:p>
        </p:txBody>
      </p:sp>
    </p:spTree>
    <p:extLst>
      <p:ext uri="{BB962C8B-B14F-4D97-AF65-F5344CB8AC3E}">
        <p14:creationId xmlns:p14="http://schemas.microsoft.com/office/powerpoint/2010/main" val="156383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1043940"/>
          </a:xfrm>
          <a:solidFill>
            <a:schemeClr val="accent1">
              <a:lumMod val="75000"/>
            </a:schemeClr>
          </a:solidFill>
        </p:spPr>
        <p:txBody>
          <a:bodyPr anchor="ctr" anchorCtr="0">
            <a:normAutofit/>
          </a:bodyPr>
          <a:lstStyle>
            <a:lvl1pPr algn="l">
              <a:defRPr sz="4400" baseline="0">
                <a:solidFill>
                  <a:schemeClr val="bg1"/>
                </a:solidFill>
              </a:defRPr>
            </a:lvl1pPr>
          </a:lstStyle>
          <a:p>
            <a:r>
              <a:rPr kumimoji="1" lang="ja-JP" altLang="en-US" dirty="0" smtClean="0"/>
              <a:t>マスター タイトルの書式設定</a:t>
            </a:r>
            <a:endParaRPr kumimoji="1" lang="ja-JP" altLang="en-US" dirty="0"/>
          </a:p>
        </p:txBody>
      </p:sp>
      <p:sp>
        <p:nvSpPr>
          <p:cNvPr id="8" name="スライド番号プレースホルダー 7"/>
          <p:cNvSpPr>
            <a:spLocks noGrp="1"/>
          </p:cNvSpPr>
          <p:nvPr>
            <p:ph type="sldNum" sz="quarter" idx="12"/>
          </p:nvPr>
        </p:nvSpPr>
        <p:spPr>
          <a:xfrm>
            <a:off x="10607992" y="339407"/>
            <a:ext cx="1376363" cy="365125"/>
          </a:xfrm>
        </p:spPr>
        <p:txBody>
          <a:bodyPr/>
          <a:lstStyle>
            <a:lvl1pPr>
              <a:defRPr sz="4400" baseline="0">
                <a:solidFill>
                  <a:schemeClr val="bg1"/>
                </a:solidFill>
                <a:latin typeface="+mj-ea"/>
                <a:ea typeface="+mj-ea"/>
              </a:defRPr>
            </a:lvl1pPr>
          </a:lstStyle>
          <a:p>
            <a:fld id="{6C97CA81-E7BB-4706-B25C-D8A52BB71168}" type="slidenum">
              <a:rPr lang="ja-JP" altLang="en-US" smtClean="0"/>
              <a:pPr/>
              <a:t>‹#›</a:t>
            </a:fld>
            <a:endParaRPr lang="ja-JP" altLang="en-US" dirty="0"/>
          </a:p>
        </p:txBody>
      </p:sp>
    </p:spTree>
    <p:extLst>
      <p:ext uri="{BB962C8B-B14F-4D97-AF65-F5344CB8AC3E}">
        <p14:creationId xmlns:p14="http://schemas.microsoft.com/office/powerpoint/2010/main" val="8684153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solidFill>
                  <a:schemeClr val="tx1"/>
                </a:solidFill>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lvl1pPr>
              <a:defRPr>
                <a:solidFill>
                  <a:schemeClr val="tx1"/>
                </a:solidFill>
              </a:defRPr>
            </a:lvl1pPr>
          </a:lstStyle>
          <a:p>
            <a:endParaRPr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lvl1pPr>
              <a:defRPr>
                <a:solidFill>
                  <a:schemeClr val="tx1"/>
                </a:solidFill>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6C97CA81-E7BB-4706-B25C-D8A52BB71168}" type="slidenum">
              <a:rPr lang="ja-JP" altLang="en-US" smtClean="0"/>
              <a:pPr/>
              <a:t>‹#›</a:t>
            </a:fld>
            <a:endParaRPr lang="ja-JP" altLang="en-US" dirty="0"/>
          </a:p>
        </p:txBody>
      </p:sp>
    </p:spTree>
    <p:extLst>
      <p:ext uri="{BB962C8B-B14F-4D97-AF65-F5344CB8AC3E}">
        <p14:creationId xmlns:p14="http://schemas.microsoft.com/office/powerpoint/2010/main" val="42818205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hasCustomPrompt="1"/>
          </p:nvPr>
        </p:nvSpPr>
        <p:spPr>
          <a:xfrm>
            <a:off x="495300" y="1571625"/>
            <a:ext cx="11099800" cy="4816476"/>
          </a:xfrm>
        </p:spPr>
        <p:txBody>
          <a:bodyPr>
            <a:normAutofit/>
          </a:bodyPr>
          <a:lstStyle>
            <a:lvl1pPr marL="228600" indent="-228600">
              <a:buClr>
                <a:schemeClr val="accent1">
                  <a:lumMod val="75000"/>
                </a:schemeClr>
              </a:buClr>
              <a:buFont typeface="Wingdings" panose="05000000000000000000" pitchFamily="2" charset="2"/>
              <a:buChar char="p"/>
              <a:defRPr sz="3600"/>
            </a:lvl1pPr>
            <a:lvl2pPr marL="685800" indent="-228600">
              <a:buClr>
                <a:schemeClr val="accent1">
                  <a:lumMod val="60000"/>
                  <a:lumOff val="40000"/>
                </a:schemeClr>
              </a:buClr>
              <a:buFont typeface="Wingdings" panose="05000000000000000000" pitchFamily="2" charset="2"/>
              <a:buChar char="p"/>
              <a:defRPr sz="3200"/>
            </a:lvl2pPr>
            <a:lvl3pPr>
              <a:defRPr sz="2800"/>
            </a:lvl3pPr>
            <a:lvl4pPr>
              <a:defRPr sz="2400"/>
            </a:lvl4pPr>
            <a:lvl5pPr>
              <a:defRPr sz="2400"/>
            </a:lvl5pPr>
          </a:lstStyle>
          <a:p>
            <a:pPr lvl="0"/>
            <a:r>
              <a:rPr kumimoji="1" lang="ja-JP" altLang="en-US" dirty="0" smtClean="0"/>
              <a:t> テキストを入力</a:t>
            </a:r>
          </a:p>
          <a:p>
            <a:pPr lvl="1"/>
            <a:r>
              <a:rPr kumimoji="1" lang="ja-JP" altLang="en-US" dirty="0" smtClean="0"/>
              <a:t> 第 </a:t>
            </a:r>
            <a:r>
              <a:rPr kumimoji="1" lang="en-US" altLang="ja-JP" dirty="0" smtClean="0"/>
              <a:t>2 </a:t>
            </a:r>
            <a:r>
              <a:rPr kumimoji="1" lang="ja-JP" altLang="en-US" dirty="0" smtClean="0"/>
              <a:t>レベル</a:t>
            </a:r>
          </a:p>
          <a:p>
            <a:pPr lvl="2"/>
            <a:r>
              <a:rPr kumimoji="1" lang="ja-JP" altLang="en-US" dirty="0" smtClean="0"/>
              <a:t> 第 </a:t>
            </a:r>
            <a:r>
              <a:rPr kumimoji="1" lang="en-US" altLang="ja-JP" dirty="0" smtClean="0"/>
              <a:t>3 </a:t>
            </a:r>
            <a:r>
              <a:rPr kumimoji="1" lang="ja-JP" altLang="en-US" dirty="0" smtClean="0"/>
              <a:t>レベル</a:t>
            </a:r>
          </a:p>
          <a:p>
            <a:pPr lvl="3"/>
            <a:r>
              <a:rPr kumimoji="1" lang="ja-JP" altLang="en-US" dirty="0" smtClean="0"/>
              <a:t> 第 </a:t>
            </a:r>
            <a:r>
              <a:rPr kumimoji="1" lang="en-US" altLang="ja-JP" dirty="0" smtClean="0"/>
              <a:t>4 </a:t>
            </a:r>
            <a:r>
              <a:rPr kumimoji="1" lang="ja-JP" altLang="en-US" dirty="0" smtClean="0"/>
              <a:t>レベル</a:t>
            </a:r>
          </a:p>
          <a:p>
            <a:pPr lvl="4"/>
            <a:r>
              <a:rPr kumimoji="1" lang="ja-JP" altLang="en-US" dirty="0" smtClean="0"/>
              <a:t> 第 </a:t>
            </a:r>
            <a:r>
              <a:rPr kumimoji="1" lang="en-US" altLang="ja-JP" dirty="0" smtClean="0"/>
              <a:t>5 </a:t>
            </a:r>
            <a:r>
              <a:rPr kumimoji="1" lang="ja-JP" altLang="en-US" dirty="0" smtClean="0"/>
              <a:t>レベル</a:t>
            </a:r>
            <a:endParaRPr kumimoji="1" lang="ja-JP" altLang="en-US" dirty="0"/>
          </a:p>
        </p:txBody>
      </p:sp>
      <p:sp>
        <p:nvSpPr>
          <p:cNvPr id="8" name="タイトル 1"/>
          <p:cNvSpPr>
            <a:spLocks noGrp="1"/>
          </p:cNvSpPr>
          <p:nvPr>
            <p:ph type="title"/>
          </p:nvPr>
        </p:nvSpPr>
        <p:spPr>
          <a:xfrm>
            <a:off x="0" y="0"/>
            <a:ext cx="12192000" cy="1043940"/>
          </a:xfrm>
          <a:solidFill>
            <a:schemeClr val="accent1">
              <a:lumMod val="75000"/>
            </a:schemeClr>
          </a:solidFill>
        </p:spPr>
        <p:txBody>
          <a:bodyPr anchor="ctr" anchorCtr="0">
            <a:normAutofit/>
          </a:bodyPr>
          <a:lstStyle>
            <a:lvl1pPr algn="l">
              <a:defRPr sz="4400" baseline="0">
                <a:solidFill>
                  <a:schemeClr val="bg1"/>
                </a:solidFill>
              </a:defRPr>
            </a:lvl1pPr>
          </a:lstStyle>
          <a:p>
            <a:r>
              <a:rPr kumimoji="1" lang="ja-JP" altLang="en-US" dirty="0" smtClean="0"/>
              <a:t>マスター タイトルの書式設定</a:t>
            </a:r>
            <a:endParaRPr kumimoji="1" lang="ja-JP" altLang="en-US" dirty="0"/>
          </a:p>
        </p:txBody>
      </p:sp>
      <p:sp>
        <p:nvSpPr>
          <p:cNvPr id="9" name="スライド番号プレースホルダー 7"/>
          <p:cNvSpPr>
            <a:spLocks noGrp="1"/>
          </p:cNvSpPr>
          <p:nvPr>
            <p:ph type="sldNum" sz="quarter" idx="12"/>
          </p:nvPr>
        </p:nvSpPr>
        <p:spPr>
          <a:xfrm>
            <a:off x="10607992" y="339407"/>
            <a:ext cx="1376363" cy="365125"/>
          </a:xfrm>
        </p:spPr>
        <p:txBody>
          <a:bodyPr/>
          <a:lstStyle>
            <a:lvl1pPr>
              <a:defRPr sz="4400" baseline="0">
                <a:solidFill>
                  <a:schemeClr val="bg1"/>
                </a:solidFill>
                <a:latin typeface="+mj-ea"/>
                <a:ea typeface="+mj-ea"/>
              </a:defRPr>
            </a:lvl1pPr>
          </a:lstStyle>
          <a:p>
            <a:fld id="{6C97CA81-E7BB-4706-B25C-D8A52BB71168}" type="slidenum">
              <a:rPr lang="ja-JP" altLang="en-US" smtClean="0"/>
              <a:pPr/>
              <a:t>‹#›</a:t>
            </a:fld>
            <a:endParaRPr lang="ja-JP" altLang="en-US" dirty="0"/>
          </a:p>
        </p:txBody>
      </p:sp>
    </p:spTree>
    <p:extLst>
      <p:ext uri="{BB962C8B-B14F-4D97-AF65-F5344CB8AC3E}">
        <p14:creationId xmlns:p14="http://schemas.microsoft.com/office/powerpoint/2010/main" val="30514723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838200" y="1825625"/>
            <a:ext cx="5181600" cy="4351338"/>
          </a:xfrm>
        </p:spPr>
        <p:txBody>
          <a:bodyPr/>
          <a:lstStyle>
            <a:lvl1pPr marL="228600" indent="-228600">
              <a:buClr>
                <a:schemeClr val="accent1">
                  <a:lumMod val="75000"/>
                </a:schemeClr>
              </a:buClr>
              <a:buFont typeface="Wingdings" panose="05000000000000000000" pitchFamily="2" charset="2"/>
              <a:buChar char="p"/>
              <a:defRPr/>
            </a:lvl1pPr>
            <a:lvl2pPr marL="685800" indent="-228600">
              <a:buClr>
                <a:schemeClr val="accent1">
                  <a:lumMod val="60000"/>
                  <a:lumOff val="40000"/>
                </a:schemeClr>
              </a:buClr>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lvl1pPr marL="228600" indent="-228600">
              <a:buClr>
                <a:schemeClr val="accent1">
                  <a:lumMod val="75000"/>
                </a:schemeClr>
              </a:buClr>
              <a:buFont typeface="Wingdings" panose="05000000000000000000" pitchFamily="2" charset="2"/>
              <a:buChar char="p"/>
              <a:defRPr/>
            </a:lvl1pPr>
            <a:lvl2pPr marL="914400" indent="-457200">
              <a:buClr>
                <a:schemeClr val="accent1">
                  <a:lumMod val="60000"/>
                  <a:lumOff val="40000"/>
                </a:schemeClr>
              </a:buClr>
              <a:buFont typeface="Wingdings" panose="05000000000000000000" pitchFamily="2" charset="2"/>
              <a:buChar char="p"/>
              <a:defRPr/>
            </a:lvl2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8" name="タイトル 1"/>
          <p:cNvSpPr>
            <a:spLocks noGrp="1"/>
          </p:cNvSpPr>
          <p:nvPr>
            <p:ph type="title"/>
          </p:nvPr>
        </p:nvSpPr>
        <p:spPr>
          <a:xfrm>
            <a:off x="0" y="0"/>
            <a:ext cx="12192000" cy="1043940"/>
          </a:xfrm>
          <a:solidFill>
            <a:schemeClr val="accent1">
              <a:lumMod val="75000"/>
            </a:schemeClr>
          </a:solidFill>
        </p:spPr>
        <p:txBody>
          <a:bodyPr anchor="ctr" anchorCtr="0">
            <a:normAutofit/>
          </a:bodyPr>
          <a:lstStyle>
            <a:lvl1pPr algn="l">
              <a:defRPr sz="4400" baseline="0">
                <a:solidFill>
                  <a:schemeClr val="bg1"/>
                </a:solidFill>
              </a:defRPr>
            </a:lvl1pPr>
          </a:lstStyle>
          <a:p>
            <a:r>
              <a:rPr kumimoji="1" lang="ja-JP" altLang="en-US" dirty="0" smtClean="0"/>
              <a:t>マスター タイトルの書式設定</a:t>
            </a:r>
            <a:endParaRPr kumimoji="1" lang="ja-JP" altLang="en-US" dirty="0"/>
          </a:p>
        </p:txBody>
      </p:sp>
      <p:sp>
        <p:nvSpPr>
          <p:cNvPr id="9" name="スライド番号プレースホルダー 7"/>
          <p:cNvSpPr>
            <a:spLocks noGrp="1"/>
          </p:cNvSpPr>
          <p:nvPr>
            <p:ph type="sldNum" sz="quarter" idx="12"/>
          </p:nvPr>
        </p:nvSpPr>
        <p:spPr>
          <a:xfrm>
            <a:off x="10607992" y="339407"/>
            <a:ext cx="1376363" cy="365125"/>
          </a:xfrm>
        </p:spPr>
        <p:txBody>
          <a:bodyPr/>
          <a:lstStyle>
            <a:lvl1pPr>
              <a:defRPr sz="4400" baseline="0">
                <a:solidFill>
                  <a:schemeClr val="bg1"/>
                </a:solidFill>
                <a:latin typeface="+mj-ea"/>
                <a:ea typeface="+mj-ea"/>
              </a:defRPr>
            </a:lvl1pPr>
          </a:lstStyle>
          <a:p>
            <a:fld id="{6C97CA81-E7BB-4706-B25C-D8A52BB71168}" type="slidenum">
              <a:rPr lang="ja-JP" altLang="en-US" smtClean="0"/>
              <a:pPr/>
              <a:t>‹#›</a:t>
            </a:fld>
            <a:endParaRPr lang="ja-JP" altLang="en-US" dirty="0"/>
          </a:p>
        </p:txBody>
      </p:sp>
    </p:spTree>
    <p:extLst>
      <p:ext uri="{BB962C8B-B14F-4D97-AF65-F5344CB8AC3E}">
        <p14:creationId xmlns:p14="http://schemas.microsoft.com/office/powerpoint/2010/main" val="19457242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C97CA81-E7BB-4706-B25C-D8A52BB71168}" type="slidenum">
              <a:rPr kumimoji="1" lang="ja-JP" altLang="en-US" smtClean="0"/>
              <a:t>‹#›</a:t>
            </a:fld>
            <a:endParaRPr kumimoji="1" lang="ja-JP" altLang="en-US"/>
          </a:p>
        </p:txBody>
      </p:sp>
    </p:spTree>
    <p:extLst>
      <p:ext uri="{BB962C8B-B14F-4D97-AF65-F5344CB8AC3E}">
        <p14:creationId xmlns:p14="http://schemas.microsoft.com/office/powerpoint/2010/main" val="283796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97CA81-E7BB-4706-B25C-D8A52BB71168}" type="slidenum">
              <a:rPr kumimoji="1" lang="ja-JP" altLang="en-US" smtClean="0"/>
              <a:t>‹#›</a:t>
            </a:fld>
            <a:endParaRPr kumimoji="1" lang="ja-JP" altLang="en-US"/>
          </a:p>
        </p:txBody>
      </p:sp>
    </p:spTree>
    <p:extLst>
      <p:ext uri="{BB962C8B-B14F-4D97-AF65-F5344CB8AC3E}">
        <p14:creationId xmlns:p14="http://schemas.microsoft.com/office/powerpoint/2010/main" val="186481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97CA81-E7BB-4706-B25C-D8A52BB71168}" type="slidenum">
              <a:rPr kumimoji="1" lang="ja-JP" altLang="en-US" smtClean="0"/>
              <a:t>‹#›</a:t>
            </a:fld>
            <a:endParaRPr kumimoji="1" lang="ja-JP" altLang="en-US"/>
          </a:p>
        </p:txBody>
      </p:sp>
    </p:spTree>
    <p:extLst>
      <p:ext uri="{BB962C8B-B14F-4D97-AF65-F5344CB8AC3E}">
        <p14:creationId xmlns:p14="http://schemas.microsoft.com/office/powerpoint/2010/main" val="4020587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97CA81-E7BB-4706-B25C-D8A52BB71168}" type="slidenum">
              <a:rPr kumimoji="1" lang="ja-JP" altLang="en-US" smtClean="0"/>
              <a:t>‹#›</a:t>
            </a:fld>
            <a:endParaRPr kumimoji="1" lang="ja-JP" altLang="en-US"/>
          </a:p>
        </p:txBody>
      </p:sp>
    </p:spTree>
    <p:extLst>
      <p:ext uri="{BB962C8B-B14F-4D97-AF65-F5344CB8AC3E}">
        <p14:creationId xmlns:p14="http://schemas.microsoft.com/office/powerpoint/2010/main" val="393802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3175"/>
            <a:ext cx="121920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スライド番号プレースホルダー 5"/>
          <p:cNvSpPr>
            <a:spLocks noGrp="1"/>
          </p:cNvSpPr>
          <p:nvPr>
            <p:ph type="sldNum" sz="quarter" idx="4"/>
          </p:nvPr>
        </p:nvSpPr>
        <p:spPr>
          <a:xfrm>
            <a:off x="10663237" y="483393"/>
            <a:ext cx="1133475" cy="365125"/>
          </a:xfrm>
          <a:prstGeom prst="rect">
            <a:avLst/>
          </a:prstGeom>
        </p:spPr>
        <p:txBody>
          <a:bodyPr vert="horz" lIns="91440" tIns="45720" rIns="91440" bIns="45720" rtlCol="0" anchor="ctr"/>
          <a:lstStyle>
            <a:lvl1pPr algn="r">
              <a:defRPr sz="4400">
                <a:solidFill>
                  <a:schemeClr val="tx1">
                    <a:tint val="75000"/>
                  </a:schemeClr>
                </a:solidFill>
              </a:defRPr>
            </a:lvl1pPr>
          </a:lstStyle>
          <a:p>
            <a:fld id="{6C97CA81-E7BB-4706-B25C-D8A52BB71168}" type="slidenum">
              <a:rPr lang="ja-JP" altLang="en-US" smtClean="0"/>
              <a:pPr/>
              <a:t>‹#›</a:t>
            </a:fld>
            <a:endParaRPr lang="ja-JP" altLang="en-US" dirty="0"/>
          </a:p>
        </p:txBody>
      </p:sp>
    </p:spTree>
    <p:extLst>
      <p:ext uri="{BB962C8B-B14F-4D97-AF65-F5344CB8AC3E}">
        <p14:creationId xmlns:p14="http://schemas.microsoft.com/office/powerpoint/2010/main" val="489749813"/>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mailto:fukushima@nitech.ac.jp"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8379"/>
            <a:ext cx="9144000" cy="2387600"/>
          </a:xfrm>
        </p:spPr>
        <p:txBody>
          <a:bodyPr/>
          <a:lstStyle/>
          <a:p>
            <a:r>
              <a:rPr lang="ja-JP" altLang="en-US" dirty="0"/>
              <a:t>映像メディア処理</a:t>
            </a:r>
            <a:r>
              <a:rPr lang="ja-JP" altLang="en-US" dirty="0" smtClean="0"/>
              <a:t>特論</a:t>
            </a:r>
            <a:r>
              <a:rPr lang="en-US" altLang="ja-JP" dirty="0" smtClean="0"/>
              <a:t/>
            </a:r>
            <a:br>
              <a:rPr lang="en-US" altLang="ja-JP" dirty="0" smtClean="0"/>
            </a:br>
            <a:r>
              <a:rPr lang="ja-JP" altLang="en-US" dirty="0" smtClean="0"/>
              <a:t>第１回</a:t>
            </a:r>
            <a:endParaRPr kumimoji="1" lang="ja-JP" altLang="en-US" dirty="0"/>
          </a:p>
        </p:txBody>
      </p:sp>
      <p:sp>
        <p:nvSpPr>
          <p:cNvPr id="3" name="サブタイトル 2"/>
          <p:cNvSpPr>
            <a:spLocks noGrp="1"/>
          </p:cNvSpPr>
          <p:nvPr>
            <p:ph type="subTitle" idx="1"/>
          </p:nvPr>
        </p:nvSpPr>
        <p:spPr>
          <a:xfrm>
            <a:off x="1524000" y="3608054"/>
            <a:ext cx="9144000" cy="1655762"/>
          </a:xfrm>
        </p:spPr>
        <p:txBody>
          <a:bodyPr/>
          <a:lstStyle/>
          <a:p>
            <a:r>
              <a:rPr lang="ja-JP" altLang="en-US" sz="3200" dirty="0"/>
              <a:t>イントロダクション</a:t>
            </a:r>
            <a:endParaRPr kumimoji="1" lang="en-US" altLang="ja-JP" sz="3200" dirty="0" smtClean="0"/>
          </a:p>
          <a:p>
            <a:r>
              <a:rPr kumimoji="1" lang="ja-JP" altLang="en-US" dirty="0" smtClean="0"/>
              <a:t>福嶋 慶繁</a:t>
            </a:r>
            <a:endParaRPr kumimoji="1" lang="ja-JP" altLang="en-US" dirty="0"/>
          </a:p>
        </p:txBody>
      </p:sp>
    </p:spTree>
    <p:extLst>
      <p:ext uri="{BB962C8B-B14F-4D97-AF65-F5344CB8AC3E}">
        <p14:creationId xmlns:p14="http://schemas.microsoft.com/office/powerpoint/2010/main" val="2095675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en-US" altLang="ja-JP" dirty="0" smtClean="0"/>
              <a:t>HDD		</a:t>
            </a:r>
            <a:r>
              <a:rPr kumimoji="1" lang="ja-JP" altLang="en-US" dirty="0" smtClean="0"/>
              <a:t>：    </a:t>
            </a:r>
            <a:r>
              <a:rPr kumimoji="1" lang="en-US" altLang="ja-JP" dirty="0" smtClean="0"/>
              <a:t>3TB</a:t>
            </a:r>
            <a:r>
              <a:rPr lang="en-US" altLang="ja-JP" dirty="0" smtClean="0"/>
              <a:t>-1</a:t>
            </a:r>
            <a:r>
              <a:rPr kumimoji="1" lang="ja-JP" altLang="en-US" dirty="0" smtClean="0"/>
              <a:t>万円  </a:t>
            </a:r>
            <a:r>
              <a:rPr kumimoji="1" lang="en-US" altLang="ja-JP" dirty="0" smtClean="0"/>
              <a:t>	(\3.33/GB)</a:t>
            </a:r>
          </a:p>
          <a:p>
            <a:r>
              <a:rPr kumimoji="1" lang="en-US" altLang="ja-JP" dirty="0" smtClean="0"/>
              <a:t>DVD		</a:t>
            </a:r>
            <a:r>
              <a:rPr kumimoji="1" lang="ja-JP" altLang="en-US" dirty="0" smtClean="0"/>
              <a:t>：</a:t>
            </a:r>
            <a:r>
              <a:rPr lang="en-US" altLang="ja-JP" dirty="0" smtClean="0"/>
              <a:t> 4.7GB-</a:t>
            </a:r>
            <a:r>
              <a:rPr kumimoji="1" lang="en-US" altLang="ja-JP" dirty="0" smtClean="0"/>
              <a:t>20</a:t>
            </a:r>
            <a:r>
              <a:rPr kumimoji="1" lang="ja-JP" altLang="en-US" dirty="0" smtClean="0"/>
              <a:t>円</a:t>
            </a:r>
            <a:r>
              <a:rPr kumimoji="1" lang="en-US" altLang="ja-JP" dirty="0" smtClean="0"/>
              <a:t>	(\4.26/GB)</a:t>
            </a:r>
          </a:p>
          <a:p>
            <a:r>
              <a:rPr kumimoji="1" lang="en-US" altLang="ja-JP" dirty="0" smtClean="0"/>
              <a:t>USBMEM	</a:t>
            </a:r>
            <a:r>
              <a:rPr lang="ja-JP" altLang="en-US" dirty="0" smtClean="0"/>
              <a:t>：</a:t>
            </a:r>
            <a:r>
              <a:rPr lang="en-US" altLang="ja-JP" dirty="0" smtClean="0"/>
              <a:t>128GB-5</a:t>
            </a:r>
            <a:r>
              <a:rPr lang="ja-JP" altLang="en-US" dirty="0" smtClean="0"/>
              <a:t>千円 </a:t>
            </a:r>
            <a:r>
              <a:rPr lang="en-US" altLang="ja-JP" dirty="0" smtClean="0"/>
              <a:t>	(\39.1/GB)</a:t>
            </a:r>
          </a:p>
          <a:p>
            <a:r>
              <a:rPr kumimoji="1" lang="en-US" altLang="ja-JP" dirty="0" smtClean="0"/>
              <a:t>SSD		</a:t>
            </a:r>
            <a:r>
              <a:rPr kumimoji="1" lang="ja-JP" altLang="en-US" dirty="0" smtClean="0"/>
              <a:t>：</a:t>
            </a:r>
            <a:r>
              <a:rPr lang="en-US" altLang="ja-JP" dirty="0" smtClean="0"/>
              <a:t>240GB-1</a:t>
            </a:r>
            <a:r>
              <a:rPr lang="ja-JP" altLang="en-US" dirty="0" smtClean="0"/>
              <a:t>万円 </a:t>
            </a:r>
            <a:r>
              <a:rPr lang="en-US" altLang="ja-JP" dirty="0" smtClean="0"/>
              <a:t>	(\41.7/GB)</a:t>
            </a:r>
            <a:endParaRPr lang="en-US" altLang="ja-JP" dirty="0"/>
          </a:p>
          <a:p>
            <a:r>
              <a:rPr kumimoji="1" lang="ja-JP" altLang="en-US" dirty="0" smtClean="0"/>
              <a:t>メモリ</a:t>
            </a:r>
            <a:r>
              <a:rPr kumimoji="1" lang="en-US" altLang="ja-JP" dirty="0" smtClean="0"/>
              <a:t>		</a:t>
            </a:r>
            <a:r>
              <a:rPr kumimoji="1" lang="ja-JP" altLang="en-US" dirty="0" smtClean="0"/>
              <a:t>：   </a:t>
            </a:r>
            <a:r>
              <a:rPr lang="en-US" altLang="ja-JP" dirty="0" smtClean="0"/>
              <a:t>8</a:t>
            </a:r>
            <a:r>
              <a:rPr kumimoji="1" lang="en-US" altLang="ja-JP" dirty="0" smtClean="0"/>
              <a:t>GB-6</a:t>
            </a:r>
            <a:r>
              <a:rPr lang="ja-JP" altLang="en-US" dirty="0" smtClean="0"/>
              <a:t>千円</a:t>
            </a:r>
            <a:r>
              <a:rPr lang="en-US" altLang="ja-JP" dirty="0" smtClean="0"/>
              <a:t>	(\750/GB)</a:t>
            </a:r>
          </a:p>
          <a:p>
            <a:r>
              <a:rPr kumimoji="1" lang="en-US" altLang="ja-JP" dirty="0" smtClean="0"/>
              <a:t>Dropbox	</a:t>
            </a:r>
            <a:r>
              <a:rPr kumimoji="1" lang="ja-JP" altLang="en-US" dirty="0" smtClean="0"/>
              <a:t>：</a:t>
            </a:r>
            <a:r>
              <a:rPr lang="ja-JP" altLang="en-US" dirty="0" smtClean="0"/>
              <a:t>月額課金</a:t>
            </a:r>
            <a:r>
              <a:rPr kumimoji="1" lang="en-US" altLang="ja-JP" dirty="0" smtClean="0"/>
              <a:t>		(\1.0~/GB/</a:t>
            </a:r>
            <a:r>
              <a:rPr lang="en-US" altLang="ja-JP" dirty="0" smtClean="0"/>
              <a:t>M)</a:t>
            </a:r>
          </a:p>
          <a:p>
            <a:r>
              <a:rPr lang="ja-JP" altLang="en-US" dirty="0" smtClean="0"/>
              <a:t>アマゾン</a:t>
            </a:r>
            <a:r>
              <a:rPr lang="en-US" altLang="ja-JP" dirty="0" smtClean="0"/>
              <a:t>	</a:t>
            </a:r>
            <a:r>
              <a:rPr lang="ja-JP" altLang="en-US" dirty="0" smtClean="0"/>
              <a:t>：月額課金</a:t>
            </a:r>
            <a:r>
              <a:rPr lang="en-US" altLang="ja-JP" dirty="0" smtClean="0"/>
              <a:t>		(\3.6~/GB/M)</a:t>
            </a:r>
            <a:endParaRPr kumimoji="1" lang="ja-JP" altLang="en-US" dirty="0" smtClean="0"/>
          </a:p>
        </p:txBody>
      </p:sp>
      <p:sp>
        <p:nvSpPr>
          <p:cNvPr id="3" name="タイトル 2"/>
          <p:cNvSpPr>
            <a:spLocks noGrp="1"/>
          </p:cNvSpPr>
          <p:nvPr>
            <p:ph type="title"/>
          </p:nvPr>
        </p:nvSpPr>
        <p:spPr/>
        <p:txBody>
          <a:bodyPr/>
          <a:lstStyle/>
          <a:p>
            <a:r>
              <a:rPr lang="ja-JP" altLang="en-US" dirty="0" smtClean="0"/>
              <a:t>データストレージの値段</a:t>
            </a:r>
            <a:endParaRPr kumimoji="1" lang="ja-JP" altLang="en-US" dirty="0"/>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10</a:t>
            </a:fld>
            <a:endParaRPr lang="ja-JP" altLang="en-US" dirty="0"/>
          </a:p>
        </p:txBody>
      </p:sp>
      <p:sp>
        <p:nvSpPr>
          <p:cNvPr id="5" name="テキスト ボックス 4"/>
          <p:cNvSpPr txBox="1"/>
          <p:nvPr/>
        </p:nvSpPr>
        <p:spPr>
          <a:xfrm>
            <a:off x="8633460" y="6225589"/>
            <a:ext cx="3241593" cy="523220"/>
          </a:xfrm>
          <a:prstGeom prst="rect">
            <a:avLst/>
          </a:prstGeom>
          <a:noFill/>
        </p:spPr>
        <p:txBody>
          <a:bodyPr wrap="none" rtlCol="0">
            <a:spAutoFit/>
          </a:bodyPr>
          <a:lstStyle/>
          <a:p>
            <a:pPr>
              <a:spcBef>
                <a:spcPts val="600"/>
              </a:spcBef>
              <a:spcAft>
                <a:spcPts val="600"/>
              </a:spcAft>
            </a:pPr>
            <a:r>
              <a:rPr kumimoji="1" lang="en-US" altLang="ja-JP" sz="2800" dirty="0" smtClean="0"/>
              <a:t>※2015</a:t>
            </a:r>
            <a:r>
              <a:rPr kumimoji="1" lang="ja-JP" altLang="en-US" sz="2800" dirty="0" smtClean="0"/>
              <a:t>年 </a:t>
            </a:r>
            <a:r>
              <a:rPr kumimoji="1" lang="en-US" altLang="ja-JP" sz="2800" dirty="0" smtClean="0"/>
              <a:t>10</a:t>
            </a:r>
            <a:r>
              <a:rPr kumimoji="1" lang="ja-JP" altLang="en-US" sz="2800" dirty="0" smtClean="0"/>
              <a:t>月現在</a:t>
            </a:r>
          </a:p>
        </p:txBody>
      </p:sp>
    </p:spTree>
    <p:extLst>
      <p:ext uri="{BB962C8B-B14F-4D97-AF65-F5344CB8AC3E}">
        <p14:creationId xmlns:p14="http://schemas.microsoft.com/office/powerpoint/2010/main" val="1502612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Gmail			</a:t>
            </a:r>
            <a:r>
              <a:rPr kumimoji="1" lang="ja-JP" altLang="en-US" dirty="0" smtClean="0"/>
              <a:t>：</a:t>
            </a:r>
            <a:r>
              <a:rPr kumimoji="1" lang="en-US" altLang="ja-JP" dirty="0" smtClean="0"/>
              <a:t>15GB</a:t>
            </a:r>
          </a:p>
          <a:p>
            <a:r>
              <a:rPr lang="ja-JP" altLang="en-US" dirty="0" smtClean="0"/>
              <a:t>携帯</a:t>
            </a:r>
            <a:r>
              <a:rPr lang="en-US" altLang="ja-JP" dirty="0" smtClean="0"/>
              <a:t>			</a:t>
            </a:r>
            <a:r>
              <a:rPr lang="ja-JP" altLang="en-US" dirty="0" smtClean="0"/>
              <a:t>：</a:t>
            </a:r>
            <a:r>
              <a:rPr kumimoji="1" lang="en-US" altLang="ja-JP" dirty="0" smtClean="0"/>
              <a:t>16GB~128GB</a:t>
            </a:r>
          </a:p>
          <a:p>
            <a:r>
              <a:rPr kumimoji="1" lang="ja-JP" altLang="en-US" dirty="0" smtClean="0"/>
              <a:t>ノート</a:t>
            </a:r>
            <a:r>
              <a:rPr kumimoji="1" lang="en-US" altLang="ja-JP" dirty="0" smtClean="0"/>
              <a:t>PC		</a:t>
            </a:r>
            <a:r>
              <a:rPr kumimoji="1" lang="ja-JP" altLang="en-US" dirty="0" smtClean="0"/>
              <a:t>：</a:t>
            </a:r>
            <a:r>
              <a:rPr kumimoji="1" lang="en-US" altLang="ja-JP" dirty="0" smtClean="0"/>
              <a:t>256GB</a:t>
            </a:r>
            <a:r>
              <a:rPr kumimoji="1" lang="ja-JP" altLang="en-US" dirty="0" smtClean="0"/>
              <a:t>～</a:t>
            </a:r>
            <a:r>
              <a:rPr kumimoji="1" lang="en-US" altLang="ja-JP" dirty="0" smtClean="0"/>
              <a:t>1TB</a:t>
            </a:r>
          </a:p>
          <a:p>
            <a:r>
              <a:rPr lang="ja-JP" altLang="en-US" dirty="0" smtClean="0"/>
              <a:t>デスクトップ</a:t>
            </a:r>
            <a:r>
              <a:rPr lang="en-US" altLang="ja-JP" dirty="0" smtClean="0"/>
              <a:t>	</a:t>
            </a:r>
            <a:r>
              <a:rPr lang="ja-JP" altLang="en-US" dirty="0" smtClean="0"/>
              <a:t>：１</a:t>
            </a:r>
            <a:r>
              <a:rPr lang="en-US" altLang="ja-JP" dirty="0" smtClean="0"/>
              <a:t>TB</a:t>
            </a:r>
            <a:r>
              <a:rPr lang="ja-JP" altLang="en-US" dirty="0" smtClean="0"/>
              <a:t>～</a:t>
            </a:r>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情報</a:t>
            </a:r>
            <a:r>
              <a:rPr lang="ja-JP" altLang="en-US" dirty="0" smtClean="0"/>
              <a:t>の大きさ</a:t>
            </a:r>
            <a:endParaRPr kumimoji="1" lang="ja-JP" altLang="en-US" dirty="0"/>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11</a:t>
            </a:fld>
            <a:endParaRPr lang="ja-JP" altLang="en-US" dirty="0"/>
          </a:p>
        </p:txBody>
      </p:sp>
    </p:spTree>
    <p:extLst>
      <p:ext uri="{BB962C8B-B14F-4D97-AF65-F5344CB8AC3E}">
        <p14:creationId xmlns:p14="http://schemas.microsoft.com/office/powerpoint/2010/main" val="1368734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デジカメ写真</a:t>
            </a:r>
            <a:r>
              <a:rPr kumimoji="1" lang="en-US" altLang="ja-JP" dirty="0" smtClean="0"/>
              <a:t>1</a:t>
            </a:r>
            <a:r>
              <a:rPr kumimoji="1" lang="ja-JP" altLang="en-US" dirty="0" smtClean="0"/>
              <a:t>枚４</a:t>
            </a:r>
            <a:r>
              <a:rPr kumimoji="1" lang="en-US" altLang="ja-JP" dirty="0" smtClean="0"/>
              <a:t>MB</a:t>
            </a:r>
          </a:p>
          <a:p>
            <a:r>
              <a:rPr kumimoji="1" lang="ja-JP" altLang="en-US" dirty="0" smtClean="0"/>
              <a:t>映画：</a:t>
            </a:r>
            <a:r>
              <a:rPr kumimoji="1" lang="en-US" altLang="ja-JP" dirty="0" smtClean="0"/>
              <a:t>720p 2</a:t>
            </a:r>
            <a:r>
              <a:rPr kumimoji="1" lang="ja-JP" altLang="en-US" dirty="0" smtClean="0"/>
              <a:t>時間３～５</a:t>
            </a:r>
            <a:r>
              <a:rPr kumimoji="1" lang="en-US" altLang="ja-JP" dirty="0" smtClean="0"/>
              <a:t>GB</a:t>
            </a:r>
          </a:p>
          <a:p>
            <a:r>
              <a:rPr kumimoji="1" lang="en-US" altLang="ja-JP" dirty="0" err="1" smtClean="0"/>
              <a:t>FullHD</a:t>
            </a:r>
            <a:r>
              <a:rPr kumimoji="1" lang="en-US" altLang="ja-JP" dirty="0" smtClean="0"/>
              <a:t>:</a:t>
            </a:r>
            <a:r>
              <a:rPr kumimoji="1" lang="ja-JP" altLang="en-US" dirty="0" smtClean="0"/>
              <a:t>４～７</a:t>
            </a:r>
            <a:r>
              <a:rPr kumimoji="1" lang="en-US" altLang="ja-JP" dirty="0" smtClean="0"/>
              <a:t>GB</a:t>
            </a:r>
          </a:p>
          <a:p>
            <a:r>
              <a:rPr lang="ja-JP" altLang="en-US" dirty="0" smtClean="0"/>
              <a:t>音楽：</a:t>
            </a:r>
            <a:r>
              <a:rPr lang="en-US" altLang="ja-JP" dirty="0" smtClean="0"/>
              <a:t>1</a:t>
            </a:r>
            <a:r>
              <a:rPr lang="ja-JP" altLang="en-US" dirty="0" smtClean="0"/>
              <a:t>曲５</a:t>
            </a:r>
            <a:r>
              <a:rPr lang="en-US" altLang="ja-JP" dirty="0" smtClean="0"/>
              <a:t>MB</a:t>
            </a:r>
          </a:p>
          <a:p>
            <a:endParaRPr kumimoji="1" lang="en-US" altLang="ja-JP" dirty="0"/>
          </a:p>
          <a:p>
            <a:pPr marL="0" indent="0">
              <a:buNone/>
            </a:pPr>
            <a:r>
              <a:rPr lang="en-US" altLang="ja-JP" sz="2400" dirty="0" smtClean="0"/>
              <a:t>※</a:t>
            </a:r>
            <a:r>
              <a:rPr lang="ja-JP" altLang="en-US" sz="2400" dirty="0" smtClean="0"/>
              <a:t>ワード，エクセル，</a:t>
            </a:r>
            <a:r>
              <a:rPr lang="en-US" altLang="ja-JP" sz="2400" dirty="0" smtClean="0"/>
              <a:t>pdf</a:t>
            </a:r>
            <a:r>
              <a:rPr lang="ja-JP" altLang="en-US" sz="2400" dirty="0" smtClean="0"/>
              <a:t>などは画像が無かったらそれほど大きくない</a:t>
            </a:r>
            <a:endParaRPr kumimoji="1" lang="ja-JP" altLang="en-US" sz="2400" dirty="0"/>
          </a:p>
        </p:txBody>
      </p:sp>
      <p:sp>
        <p:nvSpPr>
          <p:cNvPr id="3" name="タイトル 2"/>
          <p:cNvSpPr>
            <a:spLocks noGrp="1"/>
          </p:cNvSpPr>
          <p:nvPr>
            <p:ph type="title"/>
          </p:nvPr>
        </p:nvSpPr>
        <p:spPr/>
        <p:txBody>
          <a:bodyPr/>
          <a:lstStyle/>
          <a:p>
            <a:r>
              <a:rPr kumimoji="1" lang="ja-JP" altLang="en-US" dirty="0" smtClean="0"/>
              <a:t>マルチメディアのファイルサイズ</a:t>
            </a:r>
            <a:endParaRPr kumimoji="1" lang="ja-JP" altLang="en-US" dirty="0"/>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12</a:t>
            </a:fld>
            <a:endParaRPr lang="ja-JP" altLang="en-US" dirty="0"/>
          </a:p>
        </p:txBody>
      </p:sp>
    </p:spTree>
    <p:extLst>
      <p:ext uri="{BB962C8B-B14F-4D97-AF65-F5344CB8AC3E}">
        <p14:creationId xmlns:p14="http://schemas.microsoft.com/office/powerpoint/2010/main" val="1404741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err="1" smtClean="0"/>
              <a:t>FullHD</a:t>
            </a:r>
            <a:r>
              <a:rPr kumimoji="1" lang="ja-JP" altLang="en-US" dirty="0" smtClean="0"/>
              <a:t>のビデオは</a:t>
            </a:r>
            <a:endParaRPr kumimoji="1" lang="en-US" altLang="ja-JP" dirty="0" smtClean="0"/>
          </a:p>
          <a:p>
            <a:pPr lvl="1"/>
            <a:r>
              <a:rPr lang="ja-JP" altLang="en-US" dirty="0" smtClean="0"/>
              <a:t>サイズ</a:t>
            </a:r>
            <a:r>
              <a:rPr lang="en-US" altLang="ja-JP" dirty="0" smtClean="0"/>
              <a:t>	</a:t>
            </a:r>
            <a:r>
              <a:rPr lang="ja-JP" altLang="en-US" dirty="0" smtClean="0"/>
              <a:t>：</a:t>
            </a:r>
            <a:r>
              <a:rPr kumimoji="1" lang="en-US" altLang="ja-JP" dirty="0" smtClean="0"/>
              <a:t>1920x1080</a:t>
            </a:r>
            <a:r>
              <a:rPr kumimoji="1" lang="ja-JP" altLang="en-US" dirty="0" smtClean="0"/>
              <a:t>画素</a:t>
            </a:r>
            <a:endParaRPr kumimoji="1" lang="en-US" altLang="ja-JP" dirty="0" smtClean="0"/>
          </a:p>
          <a:p>
            <a:pPr lvl="1"/>
            <a:r>
              <a:rPr lang="ja-JP" altLang="en-US" dirty="0" smtClean="0"/>
              <a:t>色</a:t>
            </a:r>
            <a:r>
              <a:rPr lang="en-US" altLang="ja-JP" dirty="0" smtClean="0"/>
              <a:t>		</a:t>
            </a:r>
            <a:r>
              <a:rPr lang="ja-JP" altLang="en-US" dirty="0" smtClean="0"/>
              <a:t>：</a:t>
            </a:r>
            <a:r>
              <a:rPr lang="en-US" altLang="ja-JP" dirty="0" smtClean="0"/>
              <a:t>3</a:t>
            </a:r>
            <a:r>
              <a:rPr lang="ja-JP" altLang="en-US" dirty="0" smtClean="0"/>
              <a:t>チャネル</a:t>
            </a:r>
            <a:endParaRPr lang="en-US" altLang="ja-JP" dirty="0" smtClean="0"/>
          </a:p>
          <a:p>
            <a:pPr lvl="1"/>
            <a:r>
              <a:rPr kumimoji="1" lang="en-US" altLang="ja-JP" dirty="0" smtClean="0"/>
              <a:t>FPS		</a:t>
            </a:r>
            <a:r>
              <a:rPr lang="ja-JP" altLang="en-US" dirty="0" smtClean="0"/>
              <a:t>：</a:t>
            </a:r>
            <a:r>
              <a:rPr kumimoji="1" lang="en-US" altLang="ja-JP" dirty="0" smtClean="0"/>
              <a:t>30</a:t>
            </a:r>
            <a:r>
              <a:rPr kumimoji="1" lang="ja-JP" altLang="en-US" dirty="0" smtClean="0"/>
              <a:t>枚</a:t>
            </a:r>
            <a:endParaRPr kumimoji="1" lang="en-US" altLang="ja-JP" dirty="0" smtClean="0"/>
          </a:p>
          <a:p>
            <a:r>
              <a:rPr lang="en-US" altLang="ja-JP" dirty="0"/>
              <a:t>1</a:t>
            </a:r>
            <a:r>
              <a:rPr lang="ja-JP" altLang="en-US" dirty="0" smtClean="0"/>
              <a:t>時間の映像のサイズは圧縮無しでは</a:t>
            </a:r>
            <a:endParaRPr lang="en-US" altLang="ja-JP" dirty="0" smtClean="0"/>
          </a:p>
          <a:p>
            <a:pPr lvl="1"/>
            <a:r>
              <a:rPr lang="en-US" altLang="ja-JP" dirty="0" smtClean="0"/>
              <a:t>1920</a:t>
            </a:r>
            <a:r>
              <a:rPr lang="en-US" altLang="ja-JP" dirty="0"/>
              <a:t>x</a:t>
            </a:r>
            <a:r>
              <a:rPr lang="en-US" altLang="ja-JP" dirty="0" smtClean="0"/>
              <a:t>1080x3x30x60x60</a:t>
            </a:r>
            <a:r>
              <a:rPr lang="ja-JP" altLang="en-US" dirty="0" smtClean="0"/>
              <a:t>＝</a:t>
            </a:r>
            <a:r>
              <a:rPr lang="en-US" altLang="ja-JP" sz="4000" dirty="0" smtClean="0"/>
              <a:t>671.85</a:t>
            </a:r>
            <a:r>
              <a:rPr lang="en-US" altLang="ja-JP" sz="4400" b="1" dirty="0" smtClean="0"/>
              <a:t>GB</a:t>
            </a:r>
          </a:p>
          <a:p>
            <a:pPr lvl="1"/>
            <a:endParaRPr kumimoji="1"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映像デー</a:t>
            </a:r>
            <a:r>
              <a:rPr lang="ja-JP" altLang="en-US" dirty="0"/>
              <a:t>タ</a:t>
            </a:r>
            <a:r>
              <a:rPr kumimoji="1" lang="ja-JP" altLang="en-US" dirty="0" smtClean="0"/>
              <a:t>の巨大さ</a:t>
            </a:r>
            <a:endParaRPr kumimoji="1" lang="ja-JP" altLang="en-US" dirty="0"/>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13</a:t>
            </a:fld>
            <a:endParaRPr lang="ja-JP" altLang="en-US" dirty="0"/>
          </a:p>
        </p:txBody>
      </p:sp>
      <p:sp>
        <p:nvSpPr>
          <p:cNvPr id="5" name="テキスト ボックス 4"/>
          <p:cNvSpPr txBox="1"/>
          <p:nvPr/>
        </p:nvSpPr>
        <p:spPr>
          <a:xfrm>
            <a:off x="495300" y="5557104"/>
            <a:ext cx="11264622" cy="830997"/>
          </a:xfrm>
          <a:prstGeom prst="rect">
            <a:avLst/>
          </a:prstGeom>
          <a:noFill/>
        </p:spPr>
        <p:txBody>
          <a:bodyPr wrap="none" rtlCol="0">
            <a:spAutoFit/>
          </a:bodyPr>
          <a:lstStyle/>
          <a:p>
            <a:pPr>
              <a:spcBef>
                <a:spcPts val="600"/>
              </a:spcBef>
              <a:spcAft>
                <a:spcPts val="600"/>
              </a:spcAft>
            </a:pPr>
            <a:r>
              <a:rPr kumimoji="1" lang="ja-JP" altLang="en-US" sz="4800" dirty="0" smtClean="0"/>
              <a:t>非圧縮で</a:t>
            </a:r>
            <a:r>
              <a:rPr lang="ja-JP" altLang="en-US" sz="4800" dirty="0" smtClean="0"/>
              <a:t>映像を</a:t>
            </a:r>
            <a:r>
              <a:rPr kumimoji="1" lang="ja-JP" altLang="en-US" sz="4800" dirty="0" smtClean="0"/>
              <a:t>保存することは</a:t>
            </a:r>
            <a:r>
              <a:rPr kumimoji="1" lang="ja-JP" altLang="en-US" sz="4800" dirty="0" smtClean="0">
                <a:solidFill>
                  <a:srgbClr val="FF0000"/>
                </a:solidFill>
              </a:rPr>
              <a:t>非現実的</a:t>
            </a:r>
          </a:p>
        </p:txBody>
      </p:sp>
    </p:spTree>
    <p:extLst>
      <p:ext uri="{BB962C8B-B14F-4D97-AF65-F5344CB8AC3E}">
        <p14:creationId xmlns:p14="http://schemas.microsoft.com/office/powerpoint/2010/main" val="1297156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映像のエンコーダ</a:t>
            </a:r>
            <a:endParaRPr lang="en-US" altLang="ja-JP" dirty="0" smtClean="0"/>
          </a:p>
          <a:p>
            <a:pPr lvl="1"/>
            <a:r>
              <a:rPr lang="en-US" altLang="ja-JP" dirty="0" smtClean="0"/>
              <a:t>MPEG1</a:t>
            </a:r>
          </a:p>
          <a:p>
            <a:pPr lvl="1"/>
            <a:r>
              <a:rPr lang="en-US" altLang="ja-JP" dirty="0" smtClean="0"/>
              <a:t>MPEG2</a:t>
            </a:r>
          </a:p>
          <a:p>
            <a:pPr lvl="1"/>
            <a:r>
              <a:rPr lang="en-US" altLang="ja-JP" dirty="0" smtClean="0"/>
              <a:t>H.264/AVC</a:t>
            </a:r>
          </a:p>
          <a:p>
            <a:pPr lvl="1"/>
            <a:r>
              <a:rPr lang="en-US" altLang="ja-JP" dirty="0" smtClean="0"/>
              <a:t>H.265/HECV</a:t>
            </a:r>
          </a:p>
          <a:p>
            <a:endParaRPr lang="en-US" altLang="ja-JP" dirty="0" smtClean="0"/>
          </a:p>
          <a:p>
            <a:r>
              <a:rPr lang="ja-JP" altLang="en-US" dirty="0" smtClean="0"/>
              <a:t>世代ごとに</a:t>
            </a:r>
            <a:r>
              <a:rPr lang="en-US" altLang="ja-JP" dirty="0" smtClean="0"/>
              <a:t>2</a:t>
            </a:r>
            <a:r>
              <a:rPr lang="ja-JP" altLang="en-US" dirty="0" smtClean="0"/>
              <a:t>倍の性能</a:t>
            </a:r>
            <a:endParaRPr kumimoji="1" lang="en-US" altLang="ja-JP" dirty="0"/>
          </a:p>
          <a:p>
            <a:pPr marL="685800" lvl="2">
              <a:spcBef>
                <a:spcPts val="1000"/>
              </a:spcBef>
              <a:buClr>
                <a:schemeClr val="accent1">
                  <a:lumMod val="75000"/>
                </a:schemeClr>
              </a:buClr>
            </a:pPr>
            <a:r>
              <a:rPr lang="en-US" altLang="ja-JP" dirty="0" smtClean="0"/>
              <a:t>HEVC</a:t>
            </a:r>
            <a:r>
              <a:rPr lang="ja-JP" altLang="en-US" dirty="0" smtClean="0"/>
              <a:t>は</a:t>
            </a:r>
            <a:r>
              <a:rPr lang="en-US" altLang="ja-JP" dirty="0" smtClean="0"/>
              <a:t>1/160</a:t>
            </a:r>
            <a:r>
              <a:rPr lang="ja-JP" altLang="en-US" dirty="0"/>
              <a:t>に圧縮</a:t>
            </a:r>
          </a:p>
          <a:p>
            <a:endParaRPr kumimoji="1" lang="en-US" altLang="ja-JP" dirty="0" smtClean="0"/>
          </a:p>
        </p:txBody>
      </p:sp>
      <p:sp>
        <p:nvSpPr>
          <p:cNvPr id="3" name="タイトル 2"/>
          <p:cNvSpPr>
            <a:spLocks noGrp="1"/>
          </p:cNvSpPr>
          <p:nvPr>
            <p:ph type="title"/>
          </p:nvPr>
        </p:nvSpPr>
        <p:spPr/>
        <p:txBody>
          <a:bodyPr/>
          <a:lstStyle/>
          <a:p>
            <a:r>
              <a:rPr kumimoji="1" lang="ja-JP" altLang="en-US" dirty="0" smtClean="0"/>
              <a:t>映像圧縮の性能</a:t>
            </a:r>
            <a:endParaRPr kumimoji="1" lang="ja-JP" altLang="en-US" dirty="0"/>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14</a:t>
            </a:fld>
            <a:endParaRPr lang="ja-JP" altLang="en-US" dirty="0"/>
          </a:p>
        </p:txBody>
      </p:sp>
    </p:spTree>
    <p:extLst>
      <p:ext uri="{BB962C8B-B14F-4D97-AF65-F5344CB8AC3E}">
        <p14:creationId xmlns:p14="http://schemas.microsoft.com/office/powerpoint/2010/main" val="3983259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ブラウザ読み込み</a:t>
            </a:r>
            <a:endParaRPr kumimoji="1" lang="en-US" altLang="ja-JP" dirty="0" smtClean="0"/>
          </a:p>
          <a:p>
            <a:r>
              <a:rPr lang="ja-JP" altLang="en-US" dirty="0" smtClean="0"/>
              <a:t>８</a:t>
            </a:r>
            <a:r>
              <a:rPr lang="en-US" altLang="ja-JP" dirty="0" smtClean="0"/>
              <a:t>K</a:t>
            </a:r>
            <a:r>
              <a:rPr lang="ja-JP" altLang="en-US" dirty="0" smtClean="0"/>
              <a:t>の保存</a:t>
            </a:r>
            <a:endParaRPr kumimoji="1" lang="ja-JP" altLang="en-US" dirty="0"/>
          </a:p>
        </p:txBody>
      </p:sp>
      <p:sp>
        <p:nvSpPr>
          <p:cNvPr id="3" name="タイトル 2"/>
          <p:cNvSpPr>
            <a:spLocks noGrp="1"/>
          </p:cNvSpPr>
          <p:nvPr>
            <p:ph type="title"/>
          </p:nvPr>
        </p:nvSpPr>
        <p:spPr/>
        <p:txBody>
          <a:bodyPr/>
          <a:lstStyle/>
          <a:p>
            <a:r>
              <a:rPr kumimoji="1" lang="ja-JP" altLang="en-US" dirty="0" smtClean="0"/>
              <a:t>高速化のための圧縮</a:t>
            </a:r>
            <a:endParaRPr kumimoji="1" lang="ja-JP" altLang="en-US" dirty="0"/>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15</a:t>
            </a:fld>
            <a:endParaRPr lang="ja-JP" altLang="en-US" dirty="0"/>
          </a:p>
        </p:txBody>
      </p:sp>
    </p:spTree>
    <p:extLst>
      <p:ext uri="{BB962C8B-B14F-4D97-AF65-F5344CB8AC3E}">
        <p14:creationId xmlns:p14="http://schemas.microsoft.com/office/powerpoint/2010/main" val="2218502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smtClean="0"/>
              <a:t>ブラウザのレンダリングも</a:t>
            </a:r>
            <a:r>
              <a:rPr lang="ja-JP" altLang="en-US" dirty="0"/>
              <a:t>圧縮</a:t>
            </a:r>
            <a:r>
              <a:rPr lang="ja-JP" altLang="en-US" dirty="0" smtClean="0"/>
              <a:t>で速くなる</a:t>
            </a:r>
            <a:endParaRPr lang="en-US" altLang="ja-JP" dirty="0" smtClean="0"/>
          </a:p>
          <a:p>
            <a:pPr lvl="1"/>
            <a:r>
              <a:rPr kumimoji="1" lang="ja-JP" altLang="en-US" dirty="0" smtClean="0"/>
              <a:t>レンダリング速度はサイトのアクセス数などに影響大</a:t>
            </a:r>
            <a:endParaRPr kumimoji="1" lang="en-US" altLang="ja-JP" dirty="0" smtClean="0"/>
          </a:p>
          <a:p>
            <a:r>
              <a:rPr lang="ja-JP" altLang="en-US" dirty="0" smtClean="0"/>
              <a:t>圧縮して送る方法あり</a:t>
            </a:r>
            <a:endParaRPr lang="en-US" altLang="ja-JP" dirty="0" smtClean="0"/>
          </a:p>
          <a:p>
            <a:pPr lvl="1"/>
            <a:r>
              <a:rPr kumimoji="1" lang="en-US" altLang="ja-JP" dirty="0" err="1" smtClean="0"/>
              <a:t>Html,css,javascript</a:t>
            </a:r>
            <a:r>
              <a:rPr kumimoji="1" lang="ja-JP" altLang="en-US" dirty="0" smtClean="0"/>
              <a:t>などを</a:t>
            </a:r>
            <a:r>
              <a:rPr kumimoji="1" lang="en-US" altLang="ja-JP" dirty="0" err="1" smtClean="0"/>
              <a:t>gzip</a:t>
            </a:r>
            <a:r>
              <a:rPr kumimoji="1" lang="ja-JP" altLang="en-US" dirty="0" smtClean="0"/>
              <a:t>で圧縮して送る</a:t>
            </a:r>
            <a:endParaRPr kumimoji="1" lang="en-US" altLang="ja-JP" dirty="0" smtClean="0"/>
          </a:p>
          <a:p>
            <a:pPr lvl="1"/>
            <a:r>
              <a:rPr lang="en-US" altLang="ja-JP" dirty="0" smtClean="0"/>
              <a:t>.</a:t>
            </a:r>
            <a:r>
              <a:rPr lang="en-US" altLang="ja-JP" dirty="0" err="1" smtClean="0"/>
              <a:t>htaccess</a:t>
            </a:r>
            <a:r>
              <a:rPr lang="ja-JP" altLang="en-US" dirty="0" smtClean="0"/>
              <a:t>に</a:t>
            </a:r>
            <a:r>
              <a:rPr lang="ja-JP" altLang="en-US" dirty="0"/>
              <a:t>追記</a:t>
            </a:r>
            <a:r>
              <a:rPr lang="ja-JP" altLang="en-US" dirty="0" smtClean="0"/>
              <a:t>する</a:t>
            </a:r>
            <a:endParaRPr lang="en-US" altLang="ja-JP" dirty="0" smtClean="0"/>
          </a:p>
          <a:p>
            <a:pPr lvl="2"/>
            <a:r>
              <a:rPr lang="en-US" altLang="ja-JP" dirty="0" err="1"/>
              <a:t>AddOutputFilterByType</a:t>
            </a:r>
            <a:r>
              <a:rPr lang="en-US" altLang="ja-JP" dirty="0"/>
              <a:t> DEFLATE text/plain</a:t>
            </a:r>
          </a:p>
          <a:p>
            <a:pPr lvl="2"/>
            <a:r>
              <a:rPr lang="en-US" altLang="ja-JP" dirty="0" err="1"/>
              <a:t>AddOutputFilterByType</a:t>
            </a:r>
            <a:r>
              <a:rPr lang="en-US" altLang="ja-JP" dirty="0"/>
              <a:t> DEFLATE text/html</a:t>
            </a:r>
          </a:p>
          <a:p>
            <a:pPr lvl="2"/>
            <a:r>
              <a:rPr lang="en-US" altLang="ja-JP" dirty="0" err="1"/>
              <a:t>AddOutputFilterByType</a:t>
            </a:r>
            <a:r>
              <a:rPr lang="en-US" altLang="ja-JP" dirty="0"/>
              <a:t> DEFLATE text/xml</a:t>
            </a:r>
          </a:p>
          <a:p>
            <a:pPr lvl="2"/>
            <a:r>
              <a:rPr lang="en-US" altLang="ja-JP" dirty="0" err="1"/>
              <a:t>AddOutputFilterByType</a:t>
            </a:r>
            <a:r>
              <a:rPr lang="en-US" altLang="ja-JP" dirty="0"/>
              <a:t> DEFLATE text/</a:t>
            </a:r>
            <a:r>
              <a:rPr lang="en-US" altLang="ja-JP" dirty="0" err="1"/>
              <a:t>css</a:t>
            </a:r>
            <a:endParaRPr lang="en-US" altLang="ja-JP" dirty="0"/>
          </a:p>
          <a:p>
            <a:pPr lvl="1"/>
            <a:endParaRPr kumimoji="1" lang="en-US" altLang="ja-JP" dirty="0" smtClean="0"/>
          </a:p>
          <a:p>
            <a:pPr marL="457200" lvl="1"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ブラウザ読み込みの高速化</a:t>
            </a:r>
            <a:endParaRPr kumimoji="1" lang="ja-JP" altLang="en-US" dirty="0"/>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16</a:t>
            </a:fld>
            <a:endParaRPr lang="ja-JP" altLang="en-US" dirty="0"/>
          </a:p>
        </p:txBody>
      </p:sp>
    </p:spTree>
    <p:extLst>
      <p:ext uri="{BB962C8B-B14F-4D97-AF65-F5344CB8AC3E}">
        <p14:creationId xmlns:p14="http://schemas.microsoft.com/office/powerpoint/2010/main" val="134628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８</a:t>
            </a:r>
            <a:r>
              <a:rPr kumimoji="1" lang="en-US" altLang="ja-JP" dirty="0" smtClean="0"/>
              <a:t>K</a:t>
            </a:r>
            <a:r>
              <a:rPr lang="ja-JP" altLang="en-US" dirty="0"/>
              <a:t>画像</a:t>
            </a:r>
            <a:endParaRPr kumimoji="1" lang="ja-JP" altLang="en-US" dirty="0"/>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17</a:t>
            </a:fld>
            <a:endParaRPr lang="ja-JP" altLang="en-US" dirty="0"/>
          </a:p>
        </p:txBody>
      </p:sp>
      <p:sp>
        <p:nvSpPr>
          <p:cNvPr id="5" name="AutoShape 2" descr="「８K画像」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8" name="Picture 4" descr="http://www.astrodesign.co.jp/japanese/astro/Products/8K_4K/8K_image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292" y="1188403"/>
            <a:ext cx="6667500" cy="2981326"/>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817403" y="4405132"/>
            <a:ext cx="10341293" cy="2062103"/>
          </a:xfrm>
          <a:prstGeom prst="rect">
            <a:avLst/>
          </a:prstGeom>
          <a:noFill/>
        </p:spPr>
        <p:txBody>
          <a:bodyPr wrap="none" rtlCol="0">
            <a:spAutoFit/>
          </a:bodyPr>
          <a:lstStyle/>
          <a:p>
            <a:pPr algn="ctr">
              <a:spcBef>
                <a:spcPts val="600"/>
              </a:spcBef>
              <a:spcAft>
                <a:spcPts val="600"/>
              </a:spcAft>
            </a:pPr>
            <a:r>
              <a:rPr kumimoji="1" lang="ja-JP" altLang="en-US" sz="3600" dirty="0" smtClean="0"/>
              <a:t>データサイズ：</a:t>
            </a:r>
            <a:r>
              <a:rPr kumimoji="1" lang="en-US" altLang="ja-JP" sz="3600" dirty="0" smtClean="0"/>
              <a:t>7680</a:t>
            </a:r>
            <a:r>
              <a:rPr kumimoji="1" lang="ja-JP" altLang="en-US" sz="3600" dirty="0" err="1" smtClean="0"/>
              <a:t>ｘ</a:t>
            </a:r>
            <a:r>
              <a:rPr kumimoji="1" lang="en-US" altLang="ja-JP" sz="3600" dirty="0" smtClean="0"/>
              <a:t>4320</a:t>
            </a:r>
            <a:r>
              <a:rPr kumimoji="1" lang="ja-JP" altLang="en-US" sz="3600" dirty="0" err="1" smtClean="0"/>
              <a:t>ｘ</a:t>
            </a:r>
            <a:r>
              <a:rPr kumimoji="1" lang="en-US" altLang="ja-JP" sz="3600" dirty="0" smtClean="0"/>
              <a:t>60</a:t>
            </a:r>
            <a:r>
              <a:rPr kumimoji="1" lang="ja-JP" altLang="en-US" sz="3600" dirty="0" smtClean="0"/>
              <a:t>＝</a:t>
            </a:r>
            <a:r>
              <a:rPr kumimoji="1" lang="en-US" altLang="ja-JP" sz="3600" dirty="0" smtClean="0"/>
              <a:t>6.972GB/s</a:t>
            </a:r>
          </a:p>
          <a:p>
            <a:pPr>
              <a:spcBef>
                <a:spcPts val="600"/>
              </a:spcBef>
              <a:spcAft>
                <a:spcPts val="600"/>
              </a:spcAft>
            </a:pPr>
            <a:r>
              <a:rPr lang="ja-JP" altLang="en-US" sz="3600" dirty="0" smtClean="0"/>
              <a:t>現状，高速な</a:t>
            </a:r>
            <a:r>
              <a:rPr lang="en-US" altLang="ja-JP" sz="3600" dirty="0" smtClean="0"/>
              <a:t>SSD</a:t>
            </a:r>
            <a:r>
              <a:rPr lang="ja-JP" altLang="en-US" sz="3600" dirty="0" smtClean="0"/>
              <a:t>でも，書き込み速度は</a:t>
            </a:r>
            <a:r>
              <a:rPr lang="en-US" altLang="ja-JP" sz="3600" dirty="0" smtClean="0"/>
              <a:t>2.</a:t>
            </a:r>
            <a:r>
              <a:rPr lang="ja-JP" altLang="en-US" sz="3600" dirty="0" err="1" smtClean="0"/>
              <a:t>ｘ</a:t>
            </a:r>
            <a:r>
              <a:rPr lang="en-US" altLang="ja-JP" sz="3600" dirty="0" smtClean="0"/>
              <a:t>GB/s</a:t>
            </a:r>
          </a:p>
          <a:p>
            <a:pPr>
              <a:spcBef>
                <a:spcPts val="600"/>
              </a:spcBef>
              <a:spcAft>
                <a:spcPts val="600"/>
              </a:spcAft>
            </a:pPr>
            <a:r>
              <a:rPr kumimoji="1" lang="ja-JP" altLang="en-US" sz="3600" dirty="0" smtClean="0"/>
              <a:t>圧縮しながら処理しないと保存すらできない</a:t>
            </a:r>
          </a:p>
        </p:txBody>
      </p:sp>
    </p:spTree>
    <p:extLst>
      <p:ext uri="{BB962C8B-B14F-4D97-AF65-F5344CB8AC3E}">
        <p14:creationId xmlns:p14="http://schemas.microsoft.com/office/powerpoint/2010/main" val="946184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20000"/>
          </a:bodyPr>
          <a:lstStyle/>
          <a:p>
            <a:pPr marL="0" indent="0">
              <a:buNone/>
            </a:pPr>
            <a:r>
              <a:rPr lang="ja-JP" altLang="en-US" dirty="0" smtClean="0"/>
              <a:t>「圧縮」という言葉と「符号化」という言葉がよく登場する（圧縮符号化という表現も）．それらの違いは？</a:t>
            </a:r>
            <a:endParaRPr lang="en-US" altLang="ja-JP" dirty="0" smtClean="0"/>
          </a:p>
          <a:p>
            <a:pPr marL="0" indent="0">
              <a:buNone/>
            </a:pPr>
            <a:endParaRPr kumimoji="1" lang="en-US" altLang="ja-JP" dirty="0" smtClean="0"/>
          </a:p>
          <a:p>
            <a:r>
              <a:rPr lang="ja-JP" altLang="en-US" dirty="0" smtClean="0"/>
              <a:t>符号化</a:t>
            </a:r>
            <a:r>
              <a:rPr lang="ja-JP" altLang="en-US" dirty="0"/>
              <a:t>とは</a:t>
            </a:r>
            <a:r>
              <a:rPr lang="ja-JP" altLang="en-US" dirty="0" smtClean="0"/>
              <a:t>，</a:t>
            </a:r>
            <a:r>
              <a:rPr kumimoji="1" lang="ja-JP" altLang="en-US" dirty="0" smtClean="0"/>
              <a:t>伝送したり蓄積メディアに好都合な形に情報を変換することであり，必ずしも圧縮する必要がない．傷に強くするために冗長化したり暗号化したりして元よりも情報を増やすことも符号化である．</a:t>
            </a:r>
            <a:endParaRPr kumimoji="1" lang="en-US" altLang="ja-JP" dirty="0" smtClean="0"/>
          </a:p>
          <a:p>
            <a:r>
              <a:rPr lang="ja-JP" altLang="en-US" dirty="0" smtClean="0"/>
              <a:t>ただし，圧縮をおこなう業界では符号化とは，ほぼ圧縮のことを意味している．</a:t>
            </a:r>
            <a:endParaRPr lang="en-US" altLang="ja-JP" dirty="0" smtClean="0"/>
          </a:p>
          <a:p>
            <a:r>
              <a:rPr lang="ja-JP" altLang="en-US" dirty="0"/>
              <a:t>逆</a:t>
            </a:r>
            <a:r>
              <a:rPr lang="ja-JP" altLang="en-US" dirty="0" smtClean="0"/>
              <a:t>の用語は，伸張，復号（解凍，展開は一般的に使われているが学術的には使われない）</a:t>
            </a:r>
            <a:endParaRPr lang="en-US" altLang="ja-JP" dirty="0" smtClean="0"/>
          </a:p>
          <a:p>
            <a:pPr marL="0" indent="0">
              <a:buNone/>
            </a:pPr>
            <a:endParaRPr kumimoji="1" lang="en-US" altLang="ja-JP" dirty="0" smtClean="0"/>
          </a:p>
          <a:p>
            <a:pPr lvl="1"/>
            <a:endParaRPr kumimoji="1" lang="en-US" altLang="ja-JP" dirty="0" smtClean="0"/>
          </a:p>
          <a:p>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用語：圧縮・符号化・圧縮符号化</a:t>
            </a:r>
            <a:endParaRPr kumimoji="1" lang="ja-JP" altLang="en-US" dirty="0"/>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18</a:t>
            </a:fld>
            <a:endParaRPr lang="ja-JP" altLang="en-US" dirty="0"/>
          </a:p>
        </p:txBody>
      </p:sp>
    </p:spTree>
    <p:extLst>
      <p:ext uri="{BB962C8B-B14F-4D97-AF65-F5344CB8AC3E}">
        <p14:creationId xmlns:p14="http://schemas.microsoft.com/office/powerpoint/2010/main" val="1676832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half" idx="1"/>
          </p:nvPr>
        </p:nvSpPr>
        <p:spPr/>
        <p:txBody>
          <a:bodyPr>
            <a:normAutofit/>
          </a:bodyPr>
          <a:lstStyle/>
          <a:p>
            <a:r>
              <a:rPr lang="ja-JP" altLang="en-US" dirty="0" smtClean="0"/>
              <a:t>エントロピー符号化</a:t>
            </a:r>
            <a:endParaRPr lang="en-US" altLang="ja-JP" dirty="0" smtClean="0"/>
          </a:p>
          <a:p>
            <a:r>
              <a:rPr lang="ja-JP" altLang="en-US" dirty="0" smtClean="0"/>
              <a:t>ハフマン符号化</a:t>
            </a:r>
            <a:endParaRPr lang="en-US" altLang="ja-JP" dirty="0" smtClean="0"/>
          </a:p>
          <a:p>
            <a:r>
              <a:rPr lang="ja-JP" altLang="en-US" dirty="0" smtClean="0"/>
              <a:t>フーリエ変換</a:t>
            </a:r>
            <a:endParaRPr lang="en-US" altLang="ja-JP" dirty="0" smtClean="0"/>
          </a:p>
          <a:p>
            <a:r>
              <a:rPr lang="ja-JP" altLang="en-US" dirty="0" smtClean="0"/>
              <a:t>高速フーリエ変換</a:t>
            </a:r>
            <a:endParaRPr lang="en-US" altLang="ja-JP" dirty="0" smtClean="0"/>
          </a:p>
          <a:p>
            <a:r>
              <a:rPr lang="ja-JP" altLang="en-US" dirty="0" smtClean="0"/>
              <a:t>離散コサイン変換：</a:t>
            </a:r>
            <a:r>
              <a:rPr lang="en-US" altLang="ja-JP" dirty="0" smtClean="0"/>
              <a:t>DCT</a:t>
            </a:r>
          </a:p>
          <a:p>
            <a:r>
              <a:rPr lang="ja-JP" altLang="en-US" dirty="0" smtClean="0"/>
              <a:t>色空間</a:t>
            </a:r>
            <a:endParaRPr lang="en-US" altLang="ja-JP" dirty="0" smtClean="0"/>
          </a:p>
          <a:p>
            <a:r>
              <a:rPr kumimoji="1" lang="en-US" altLang="ja-JP" dirty="0" smtClean="0"/>
              <a:t>DPCM</a:t>
            </a:r>
          </a:p>
          <a:p>
            <a:r>
              <a:rPr lang="ja-JP" altLang="en-US" dirty="0" smtClean="0"/>
              <a:t>オプティカルフロー</a:t>
            </a:r>
            <a:endParaRPr lang="en-US" altLang="ja-JP" dirty="0" smtClean="0"/>
          </a:p>
          <a:p>
            <a:endParaRPr kumimoji="1" lang="ja-JP" altLang="en-US" dirty="0"/>
          </a:p>
        </p:txBody>
      </p:sp>
      <p:sp>
        <p:nvSpPr>
          <p:cNvPr id="5" name="コンテンツ プレースホルダー 4"/>
          <p:cNvSpPr>
            <a:spLocks noGrp="1"/>
          </p:cNvSpPr>
          <p:nvPr>
            <p:ph sz="half" idx="2"/>
          </p:nvPr>
        </p:nvSpPr>
        <p:spPr/>
        <p:txBody>
          <a:bodyPr>
            <a:normAutofit fontScale="77500" lnSpcReduction="20000"/>
          </a:bodyPr>
          <a:lstStyle/>
          <a:p>
            <a:r>
              <a:rPr lang="ja-JP" altLang="en-US" dirty="0" smtClean="0"/>
              <a:t>算術</a:t>
            </a:r>
            <a:r>
              <a:rPr lang="ja-JP" altLang="en-US" dirty="0"/>
              <a:t>符号化</a:t>
            </a:r>
            <a:endParaRPr lang="en-US" altLang="ja-JP" dirty="0"/>
          </a:p>
          <a:p>
            <a:r>
              <a:rPr lang="ja-JP" altLang="en-US" dirty="0" smtClean="0"/>
              <a:t>動き</a:t>
            </a:r>
            <a:r>
              <a:rPr lang="ja-JP" altLang="en-US" dirty="0"/>
              <a:t>補償</a:t>
            </a:r>
            <a:endParaRPr lang="en-US" altLang="ja-JP" dirty="0"/>
          </a:p>
          <a:p>
            <a:r>
              <a:rPr lang="ja-JP" altLang="en-US" dirty="0"/>
              <a:t>動きベクトル</a:t>
            </a:r>
            <a:endParaRPr lang="en-US" altLang="ja-JP" dirty="0"/>
          </a:p>
          <a:p>
            <a:r>
              <a:rPr lang="ja-JP" altLang="en-US" dirty="0"/>
              <a:t>変換</a:t>
            </a:r>
            <a:r>
              <a:rPr lang="ja-JP" altLang="en-US" dirty="0" smtClean="0"/>
              <a:t>符号化</a:t>
            </a:r>
            <a:endParaRPr lang="en-US" altLang="ja-JP" dirty="0" smtClean="0"/>
          </a:p>
          <a:p>
            <a:r>
              <a:rPr lang="en-US" altLang="ja-JP" dirty="0"/>
              <a:t>DHT</a:t>
            </a:r>
          </a:p>
          <a:p>
            <a:r>
              <a:rPr lang="en-US" altLang="ja-JP" dirty="0"/>
              <a:t>DWT</a:t>
            </a:r>
          </a:p>
          <a:p>
            <a:r>
              <a:rPr lang="ja-JP" altLang="en-US" dirty="0"/>
              <a:t>ベクトル量子化</a:t>
            </a:r>
            <a:endParaRPr lang="en-US" altLang="ja-JP" dirty="0"/>
          </a:p>
          <a:p>
            <a:r>
              <a:rPr lang="ja-JP" altLang="en-US" dirty="0"/>
              <a:t>ハイブリッド符号化</a:t>
            </a:r>
            <a:endParaRPr lang="en-US" altLang="ja-JP" dirty="0"/>
          </a:p>
          <a:p>
            <a:r>
              <a:rPr lang="en-US" altLang="ja-JP" dirty="0" smtClean="0"/>
              <a:t>CAVLC</a:t>
            </a:r>
            <a:endParaRPr kumimoji="1" lang="ja-JP" altLang="en-US" dirty="0" smtClean="0"/>
          </a:p>
          <a:p>
            <a:r>
              <a:rPr kumimoji="1" lang="en-US" altLang="ja-JP" dirty="0" smtClean="0"/>
              <a:t>CABAC</a:t>
            </a:r>
          </a:p>
          <a:p>
            <a:r>
              <a:rPr kumimoji="1" lang="en-US" altLang="ja-JP" dirty="0" err="1" smtClean="0"/>
              <a:t>YCrCb</a:t>
            </a:r>
            <a:endParaRPr kumimoji="1" lang="en-US" altLang="ja-JP" dirty="0" smtClean="0"/>
          </a:p>
          <a:p>
            <a:r>
              <a:rPr lang="ja-JP" altLang="en-US" dirty="0" smtClean="0"/>
              <a:t>ブロック符号化</a:t>
            </a:r>
            <a:endParaRPr lang="en-US" altLang="ja-JP" dirty="0" smtClean="0"/>
          </a:p>
          <a:p>
            <a:endParaRPr kumimoji="1" lang="en-US" altLang="ja-JP" dirty="0" smtClean="0"/>
          </a:p>
        </p:txBody>
      </p:sp>
      <p:sp>
        <p:nvSpPr>
          <p:cNvPr id="3" name="タイトル 2"/>
          <p:cNvSpPr>
            <a:spLocks noGrp="1"/>
          </p:cNvSpPr>
          <p:nvPr>
            <p:ph type="title"/>
          </p:nvPr>
        </p:nvSpPr>
        <p:spPr/>
        <p:txBody>
          <a:bodyPr/>
          <a:lstStyle/>
          <a:p>
            <a:r>
              <a:rPr kumimoji="1" lang="ja-JP" altLang="en-US" dirty="0" smtClean="0"/>
              <a:t>授業で出てくるキーワード</a:t>
            </a:r>
            <a:endParaRPr kumimoji="1" lang="ja-JP" altLang="en-US" dirty="0"/>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19</a:t>
            </a:fld>
            <a:endParaRPr lang="ja-JP" altLang="en-US" dirty="0"/>
          </a:p>
        </p:txBody>
      </p:sp>
    </p:spTree>
    <p:extLst>
      <p:ext uri="{BB962C8B-B14F-4D97-AF65-F5344CB8AC3E}">
        <p14:creationId xmlns:p14="http://schemas.microsoft.com/office/powerpoint/2010/main" val="3512446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授業概要</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2</a:t>
            </a:fld>
            <a:endParaRPr lang="ja-JP" altLang="en-US" dirty="0"/>
          </a:p>
        </p:txBody>
      </p:sp>
    </p:spTree>
    <p:extLst>
      <p:ext uri="{BB962C8B-B14F-4D97-AF65-F5344CB8AC3E}">
        <p14:creationId xmlns:p14="http://schemas.microsoft.com/office/powerpoint/2010/main" val="246377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idx="1"/>
          </p:nvPr>
        </p:nvSpPr>
        <p:spPr/>
        <p:txBody>
          <a:bodyPr>
            <a:normAutofit/>
          </a:bodyPr>
          <a:lstStyle/>
          <a:p>
            <a:r>
              <a:rPr kumimoji="1" lang="ja-JP" altLang="en-US" dirty="0" smtClean="0"/>
              <a:t>名前：福嶋 慶繁（ふくしまのりしげ）</a:t>
            </a:r>
            <a:endParaRPr kumimoji="1" lang="en-US" altLang="ja-JP" dirty="0" smtClean="0"/>
          </a:p>
          <a:p>
            <a:r>
              <a:rPr lang="ja-JP" altLang="en-US" dirty="0" smtClean="0"/>
              <a:t>連絡先</a:t>
            </a:r>
            <a:endParaRPr lang="en-US" altLang="ja-JP" dirty="0" smtClean="0"/>
          </a:p>
          <a:p>
            <a:pPr lvl="1"/>
            <a:r>
              <a:rPr kumimoji="1" lang="ja-JP" altLang="en-US" dirty="0" smtClean="0"/>
              <a:t>居室：</a:t>
            </a:r>
            <a:r>
              <a:rPr kumimoji="1" lang="en-US" altLang="ja-JP" dirty="0" smtClean="0"/>
              <a:t>20</a:t>
            </a:r>
            <a:r>
              <a:rPr kumimoji="1" lang="ja-JP" altLang="en-US" dirty="0" smtClean="0"/>
              <a:t>号館</a:t>
            </a:r>
            <a:r>
              <a:rPr lang="en-US" altLang="ja-JP" dirty="0"/>
              <a:t>4</a:t>
            </a:r>
            <a:r>
              <a:rPr kumimoji="1" lang="ja-JP" altLang="en-US" dirty="0" smtClean="0"/>
              <a:t>階</a:t>
            </a:r>
            <a:r>
              <a:rPr lang="en-US" altLang="ja-JP" dirty="0" smtClean="0"/>
              <a:t>402</a:t>
            </a:r>
            <a:r>
              <a:rPr kumimoji="1" lang="ja-JP" altLang="en-US" dirty="0" smtClean="0"/>
              <a:t>号室</a:t>
            </a:r>
            <a:endParaRPr kumimoji="1" lang="en-US" altLang="ja-JP" dirty="0" smtClean="0"/>
          </a:p>
          <a:p>
            <a:pPr lvl="1"/>
            <a:r>
              <a:rPr lang="en-US" altLang="ja-JP" dirty="0" smtClean="0"/>
              <a:t>E-mail: </a:t>
            </a:r>
            <a:r>
              <a:rPr lang="en-US" altLang="ja-JP" dirty="0" smtClean="0">
                <a:hlinkClick r:id="rId2"/>
              </a:rPr>
              <a:t>fukushima@nitech.ac.jp</a:t>
            </a:r>
            <a:endParaRPr lang="en-US" altLang="ja-JP" dirty="0" smtClean="0"/>
          </a:p>
          <a:p>
            <a:r>
              <a:rPr lang="ja-JP" altLang="en-US" dirty="0" smtClean="0"/>
              <a:t>オフィスアワー</a:t>
            </a:r>
            <a:endParaRPr lang="ja-JP" altLang="en-US" dirty="0"/>
          </a:p>
          <a:p>
            <a:pPr lvl="1"/>
            <a:r>
              <a:rPr lang="ja-JP" altLang="en-US" dirty="0"/>
              <a:t>月</a:t>
            </a:r>
            <a:r>
              <a:rPr lang="ja-JP" altLang="en-US" dirty="0" smtClean="0"/>
              <a:t>曜日</a:t>
            </a:r>
            <a:r>
              <a:rPr lang="en-US" altLang="ja-JP" dirty="0" smtClean="0"/>
              <a:t>16:20</a:t>
            </a:r>
            <a:r>
              <a:rPr lang="ja-JP" altLang="en-US" dirty="0" smtClean="0"/>
              <a:t>～</a:t>
            </a:r>
            <a:r>
              <a:rPr lang="en-US" altLang="ja-JP" dirty="0" smtClean="0"/>
              <a:t>17:50</a:t>
            </a:r>
          </a:p>
          <a:p>
            <a:pPr lvl="1"/>
            <a:endParaRPr kumimoji="1" lang="ja-JP" altLang="en-US" dirty="0"/>
          </a:p>
        </p:txBody>
      </p:sp>
      <p:sp>
        <p:nvSpPr>
          <p:cNvPr id="4" name="タイトル 3"/>
          <p:cNvSpPr>
            <a:spLocks noGrp="1"/>
          </p:cNvSpPr>
          <p:nvPr>
            <p:ph type="title"/>
          </p:nvPr>
        </p:nvSpPr>
        <p:spPr/>
        <p:txBody>
          <a:bodyPr/>
          <a:lstStyle/>
          <a:p>
            <a:r>
              <a:rPr kumimoji="1" lang="ja-JP" altLang="en-US" dirty="0" smtClean="0"/>
              <a:t>連絡</a:t>
            </a:r>
            <a:endParaRPr kumimoji="1" lang="ja-JP" altLang="en-US" dirty="0"/>
          </a:p>
        </p:txBody>
      </p:sp>
      <p:sp>
        <p:nvSpPr>
          <p:cNvPr id="3" name="スライド番号プレースホルダー 2"/>
          <p:cNvSpPr>
            <a:spLocks noGrp="1"/>
          </p:cNvSpPr>
          <p:nvPr>
            <p:ph type="sldNum" sz="quarter" idx="12"/>
          </p:nvPr>
        </p:nvSpPr>
        <p:spPr/>
        <p:txBody>
          <a:bodyPr/>
          <a:lstStyle/>
          <a:p>
            <a:fld id="{6C97CA81-E7BB-4706-B25C-D8A52BB71168}" type="slidenum">
              <a:rPr lang="ja-JP" altLang="en-US" smtClean="0"/>
              <a:pPr/>
              <a:t>3</a:t>
            </a:fld>
            <a:endParaRPr lang="ja-JP" altLang="en-US" dirty="0"/>
          </a:p>
        </p:txBody>
      </p:sp>
    </p:spTree>
    <p:extLst>
      <p:ext uri="{BB962C8B-B14F-4D97-AF65-F5344CB8AC3E}">
        <p14:creationId xmlns:p14="http://schemas.microsoft.com/office/powerpoint/2010/main" val="237301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映像メディアの情報圧縮の原理と方法を学習する</a:t>
            </a:r>
            <a:endParaRPr lang="en-US" altLang="ja-JP" dirty="0" smtClean="0"/>
          </a:p>
          <a:p>
            <a:endParaRPr lang="en-US" altLang="ja-JP" dirty="0"/>
          </a:p>
          <a:p>
            <a:r>
              <a:rPr lang="ja-JP" altLang="en-US" dirty="0" smtClean="0"/>
              <a:t>実際に情報，画像，映像を圧縮する演習を行うため，研究室や自宅</a:t>
            </a:r>
            <a:r>
              <a:rPr lang="ja-JP" altLang="en-US" dirty="0"/>
              <a:t>等で各自環境</a:t>
            </a:r>
            <a:r>
              <a:rPr lang="ja-JP" altLang="en-US" dirty="0" smtClean="0"/>
              <a:t>を用意し演習を行うこと</a:t>
            </a:r>
            <a:endParaRPr lang="en-US" altLang="ja-JP" dirty="0" smtClean="0"/>
          </a:p>
          <a:p>
            <a:endParaRPr lang="en-US" altLang="ja-JP" dirty="0" smtClean="0"/>
          </a:p>
          <a:p>
            <a:r>
              <a:rPr lang="ja-JP" altLang="en-US" dirty="0" smtClean="0"/>
              <a:t>演習</a:t>
            </a:r>
            <a:r>
              <a:rPr lang="ja-JP" altLang="en-US" dirty="0"/>
              <a:t>が</a:t>
            </a:r>
            <a:r>
              <a:rPr lang="ja-JP" altLang="en-US" dirty="0" smtClean="0"/>
              <a:t>伴う場合の講義</a:t>
            </a:r>
            <a:r>
              <a:rPr lang="ja-JP" altLang="en-US" dirty="0"/>
              <a:t>は</a:t>
            </a:r>
            <a:r>
              <a:rPr lang="ja-JP" altLang="en-US" dirty="0" smtClean="0"/>
              <a:t>短くするので可能な限りその日にやること</a:t>
            </a:r>
            <a:endParaRPr lang="en-US" altLang="ja-JP" dirty="0" smtClean="0"/>
          </a:p>
          <a:p>
            <a:endParaRPr lang="en-US" altLang="ja-JP" dirty="0"/>
          </a:p>
        </p:txBody>
      </p:sp>
      <p:sp>
        <p:nvSpPr>
          <p:cNvPr id="3" name="タイトル 2"/>
          <p:cNvSpPr>
            <a:spLocks noGrp="1"/>
          </p:cNvSpPr>
          <p:nvPr>
            <p:ph type="title"/>
          </p:nvPr>
        </p:nvSpPr>
        <p:spPr/>
        <p:txBody>
          <a:bodyPr>
            <a:normAutofit/>
          </a:bodyPr>
          <a:lstStyle/>
          <a:p>
            <a:r>
              <a:rPr lang="ja-JP" altLang="en-US" dirty="0" smtClean="0"/>
              <a:t>授業の目的と進め方</a:t>
            </a:r>
            <a:endParaRPr kumimoji="1" lang="ja-JP" altLang="en-US" dirty="0"/>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4</a:t>
            </a:fld>
            <a:endParaRPr lang="ja-JP" altLang="en-US" dirty="0"/>
          </a:p>
        </p:txBody>
      </p:sp>
    </p:spTree>
    <p:extLst>
      <p:ext uri="{BB962C8B-B14F-4D97-AF65-F5344CB8AC3E}">
        <p14:creationId xmlns:p14="http://schemas.microsoft.com/office/powerpoint/2010/main" val="4289510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pPr marL="0" indent="0">
              <a:buNone/>
            </a:pPr>
            <a:r>
              <a:rPr lang="en-US" altLang="ja-JP" b="1" dirty="0" smtClean="0"/>
              <a:t>6/10</a:t>
            </a:r>
            <a:r>
              <a:rPr lang="ja-JP" altLang="en-US" b="1" dirty="0" smtClean="0"/>
              <a:t>：イントロダクションと</a:t>
            </a:r>
            <a:r>
              <a:rPr lang="ja-JP" altLang="en-US" b="1" dirty="0"/>
              <a:t>情報圧縮一般</a:t>
            </a:r>
          </a:p>
          <a:p>
            <a:pPr marL="0" indent="0">
              <a:buNone/>
            </a:pPr>
            <a:r>
              <a:rPr lang="en-US" altLang="ja-JP" dirty="0" smtClean="0"/>
              <a:t>6/17</a:t>
            </a:r>
            <a:r>
              <a:rPr lang="ja-JP" altLang="en-US" dirty="0" smtClean="0"/>
              <a:t>：演習・自習</a:t>
            </a:r>
            <a:endParaRPr lang="ja-JP" altLang="en-US" dirty="0"/>
          </a:p>
          <a:p>
            <a:pPr marL="0" indent="0">
              <a:buNone/>
            </a:pPr>
            <a:r>
              <a:rPr lang="en-US" altLang="ja-JP" dirty="0" smtClean="0"/>
              <a:t>6/24</a:t>
            </a:r>
            <a:r>
              <a:rPr lang="ja-JP" altLang="en-US" dirty="0" smtClean="0"/>
              <a:t>：画像符号化</a:t>
            </a:r>
            <a:endParaRPr lang="ja-JP" altLang="en-US" dirty="0"/>
          </a:p>
          <a:p>
            <a:pPr marL="0" indent="0">
              <a:buNone/>
            </a:pPr>
            <a:r>
              <a:rPr lang="en-US" altLang="ja-JP" dirty="0" smtClean="0"/>
              <a:t>7/01</a:t>
            </a:r>
            <a:r>
              <a:rPr lang="ja-JP" altLang="en-US" dirty="0" smtClean="0"/>
              <a:t>：</a:t>
            </a:r>
            <a:r>
              <a:rPr lang="en-US" altLang="ja-JP" dirty="0" smtClean="0"/>
              <a:t>JPEG</a:t>
            </a:r>
            <a:r>
              <a:rPr lang="ja-JP" altLang="en-US" dirty="0"/>
              <a:t>（変換</a:t>
            </a:r>
            <a:r>
              <a:rPr lang="ja-JP" altLang="en-US" dirty="0" smtClean="0"/>
              <a:t>符号化，エントロピー符号化）</a:t>
            </a:r>
            <a:endParaRPr lang="ja-JP" altLang="en-US" dirty="0"/>
          </a:p>
          <a:p>
            <a:pPr marL="0" indent="0">
              <a:buNone/>
            </a:pPr>
            <a:r>
              <a:rPr lang="en-US" altLang="ja-JP" dirty="0" smtClean="0"/>
              <a:t>7/08</a:t>
            </a:r>
            <a:r>
              <a:rPr lang="ja-JP" altLang="en-US" dirty="0" smtClean="0"/>
              <a:t>：</a:t>
            </a:r>
            <a:r>
              <a:rPr lang="ja-JP" altLang="en-US" dirty="0"/>
              <a:t>演習・自習</a:t>
            </a:r>
          </a:p>
          <a:p>
            <a:pPr marL="0" indent="0">
              <a:buNone/>
            </a:pPr>
            <a:r>
              <a:rPr lang="en-US" altLang="ja-JP" dirty="0" smtClean="0"/>
              <a:t>7/15</a:t>
            </a:r>
            <a:r>
              <a:rPr lang="ja-JP" altLang="en-US" dirty="0" smtClean="0"/>
              <a:t>：動画像符号化</a:t>
            </a:r>
            <a:r>
              <a:rPr lang="en-US" altLang="ja-JP" dirty="0" smtClean="0"/>
              <a:t>MPEG1,2,4,AVC,HECV</a:t>
            </a:r>
            <a:r>
              <a:rPr lang="ja-JP" altLang="en-US" dirty="0"/>
              <a:t>の歴史</a:t>
            </a:r>
          </a:p>
          <a:p>
            <a:pPr marL="0" indent="0">
              <a:buNone/>
            </a:pPr>
            <a:r>
              <a:rPr lang="en-US" altLang="ja-JP" dirty="0" smtClean="0"/>
              <a:t>7/22</a:t>
            </a:r>
            <a:r>
              <a:rPr lang="ja-JP" altLang="en-US" dirty="0" smtClean="0"/>
              <a:t>：動画像符号化</a:t>
            </a:r>
            <a:endParaRPr lang="en-US" altLang="ja-JP" dirty="0" smtClean="0"/>
          </a:p>
          <a:p>
            <a:pPr marL="0" indent="0">
              <a:buNone/>
            </a:pPr>
            <a:r>
              <a:rPr lang="en-US" altLang="ja-JP" dirty="0" smtClean="0"/>
              <a:t>7/29</a:t>
            </a:r>
            <a:r>
              <a:rPr lang="ja-JP" altLang="en-US" dirty="0" smtClean="0"/>
              <a:t>：動画像符号化</a:t>
            </a:r>
            <a:endParaRPr lang="en-US" altLang="ja-JP" dirty="0" smtClean="0"/>
          </a:p>
          <a:p>
            <a:pPr marL="742950" indent="-742950">
              <a:buFont typeface="+mj-lt"/>
              <a:buAutoNum type="arabicPeriod"/>
            </a:pPr>
            <a:endParaRPr lang="en-US" altLang="ja-JP" dirty="0" smtClean="0"/>
          </a:p>
        </p:txBody>
      </p:sp>
      <p:sp>
        <p:nvSpPr>
          <p:cNvPr id="3" name="タイトル 2"/>
          <p:cNvSpPr>
            <a:spLocks noGrp="1"/>
          </p:cNvSpPr>
          <p:nvPr>
            <p:ph type="title"/>
          </p:nvPr>
        </p:nvSpPr>
        <p:spPr/>
        <p:txBody>
          <a:bodyPr/>
          <a:lstStyle/>
          <a:p>
            <a:r>
              <a:rPr kumimoji="1" lang="ja-JP" altLang="en-US" dirty="0" smtClean="0"/>
              <a:t>授業計画</a:t>
            </a:r>
            <a:endParaRPr kumimoji="1" lang="ja-JP" altLang="en-US" dirty="0"/>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5</a:t>
            </a:fld>
            <a:endParaRPr lang="ja-JP" altLang="en-US" dirty="0"/>
          </a:p>
        </p:txBody>
      </p:sp>
    </p:spTree>
    <p:extLst>
      <p:ext uri="{BB962C8B-B14F-4D97-AF65-F5344CB8AC3E}">
        <p14:creationId xmlns:p14="http://schemas.microsoft.com/office/powerpoint/2010/main" val="3629839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77500" lnSpcReduction="20000"/>
          </a:bodyPr>
          <a:lstStyle/>
          <a:p>
            <a:r>
              <a:rPr lang="ja-JP" altLang="en-US" b="1" dirty="0" smtClean="0"/>
              <a:t>複数回の短いレポート</a:t>
            </a:r>
            <a:endParaRPr lang="en-US" altLang="ja-JP" b="1" dirty="0" smtClean="0"/>
          </a:p>
          <a:p>
            <a:pPr lvl="1"/>
            <a:r>
              <a:rPr lang="en-US" altLang="ja-JP" dirty="0" smtClean="0"/>
              <a:t>30</a:t>
            </a:r>
            <a:r>
              <a:rPr lang="ja-JP" altLang="en-US" dirty="0" smtClean="0"/>
              <a:t>分程度で終わる課題</a:t>
            </a:r>
            <a:endParaRPr lang="en-US" altLang="ja-JP" dirty="0" smtClean="0"/>
          </a:p>
          <a:p>
            <a:pPr lvl="1"/>
            <a:r>
              <a:rPr lang="ja-JP" altLang="en-US" dirty="0" smtClean="0"/>
              <a:t>出席がわり</a:t>
            </a:r>
            <a:endParaRPr lang="en-US" altLang="ja-JP" dirty="0" smtClean="0"/>
          </a:p>
          <a:p>
            <a:pPr lvl="1"/>
            <a:endParaRPr lang="en-US" altLang="ja-JP" b="1" dirty="0" smtClean="0"/>
          </a:p>
          <a:p>
            <a:r>
              <a:rPr lang="ja-JP" altLang="en-US" b="1" dirty="0" smtClean="0"/>
              <a:t>期末レポート</a:t>
            </a:r>
            <a:endParaRPr lang="en-US" altLang="ja-JP" b="1" dirty="0" smtClean="0"/>
          </a:p>
          <a:p>
            <a:pPr lvl="1"/>
            <a:r>
              <a:rPr lang="ja-JP" altLang="en-US" dirty="0" smtClean="0"/>
              <a:t>長いレポート課題</a:t>
            </a:r>
            <a:endParaRPr lang="en-US" altLang="ja-JP" dirty="0" smtClean="0"/>
          </a:p>
          <a:p>
            <a:pPr lvl="1"/>
            <a:endParaRPr lang="en-US" altLang="ja-JP" dirty="0" smtClean="0"/>
          </a:p>
          <a:p>
            <a:pPr marL="0" indent="0">
              <a:buNone/>
            </a:pPr>
            <a:r>
              <a:rPr lang="ja-JP" altLang="en-US" dirty="0"/>
              <a:t>期末</a:t>
            </a:r>
            <a:r>
              <a:rPr lang="ja-JP" altLang="en-US" dirty="0" smtClean="0"/>
              <a:t>レポート</a:t>
            </a:r>
            <a:r>
              <a:rPr lang="ja-JP" altLang="en-US" dirty="0"/>
              <a:t>は，情報源符号化，画像符号化，映像符号化の各トピックの終わりに下記</a:t>
            </a:r>
            <a:r>
              <a:rPr lang="ja-JP" altLang="en-US" dirty="0" smtClean="0"/>
              <a:t>関連</a:t>
            </a:r>
            <a:r>
              <a:rPr lang="ja-JP" altLang="en-US" dirty="0" smtClean="0"/>
              <a:t>項目からレポートテーマ</a:t>
            </a:r>
            <a:r>
              <a:rPr lang="ja-JP" altLang="en-US" dirty="0"/>
              <a:t>の</a:t>
            </a:r>
            <a:r>
              <a:rPr lang="ja-JP" altLang="en-US" dirty="0" smtClean="0"/>
              <a:t>候補を提示する</a:t>
            </a:r>
            <a:r>
              <a:rPr lang="ja-JP" altLang="en-US" dirty="0" smtClean="0"/>
              <a:t>ので，どれか</a:t>
            </a:r>
            <a:r>
              <a:rPr lang="ja-JP" altLang="en-US" dirty="0" smtClean="0"/>
              <a:t>ひとつだけ選んで</a:t>
            </a:r>
            <a:r>
              <a:rPr lang="ja-JP" altLang="en-US" dirty="0" smtClean="0"/>
              <a:t>書いて</a:t>
            </a:r>
            <a:r>
              <a:rPr lang="ja-JP" altLang="en-US" dirty="0" smtClean="0"/>
              <a:t>下さい</a:t>
            </a:r>
            <a:r>
              <a:rPr lang="ja-JP" altLang="en-US" dirty="0" smtClean="0"/>
              <a:t>．</a:t>
            </a:r>
            <a:endParaRPr lang="en-US" altLang="ja-JP" dirty="0" smtClean="0"/>
          </a:p>
          <a:p>
            <a:pPr lvl="1"/>
            <a:r>
              <a:rPr lang="ja-JP" altLang="en-US" dirty="0" smtClean="0"/>
              <a:t>一般</a:t>
            </a:r>
            <a:r>
              <a:rPr lang="ja-JP" altLang="en-US" dirty="0" smtClean="0"/>
              <a:t>情報源符号化</a:t>
            </a:r>
            <a:endParaRPr lang="en-US" altLang="ja-JP" dirty="0" smtClean="0"/>
          </a:p>
          <a:p>
            <a:pPr lvl="1"/>
            <a:r>
              <a:rPr lang="ja-JP" altLang="en-US" dirty="0" smtClean="0"/>
              <a:t>画像符号化</a:t>
            </a:r>
            <a:endParaRPr lang="en-US" altLang="ja-JP" dirty="0" smtClean="0"/>
          </a:p>
          <a:p>
            <a:pPr lvl="1"/>
            <a:r>
              <a:rPr lang="ja-JP" altLang="en-US" dirty="0" smtClean="0"/>
              <a:t>動画像符号化</a:t>
            </a:r>
            <a:endParaRPr lang="en-US" altLang="ja-JP" dirty="0" smtClean="0"/>
          </a:p>
          <a:p>
            <a:pPr lvl="1"/>
            <a:r>
              <a:rPr lang="ja-JP" altLang="en-US" dirty="0" smtClean="0"/>
              <a:t>音声圧縮</a:t>
            </a:r>
            <a:endParaRPr lang="en-US" altLang="ja-JP" dirty="0" smtClean="0"/>
          </a:p>
          <a:p>
            <a:endParaRPr kumimoji="1" lang="en-US" altLang="ja-JP" dirty="0"/>
          </a:p>
        </p:txBody>
      </p:sp>
      <p:sp>
        <p:nvSpPr>
          <p:cNvPr id="3" name="タイトル 2"/>
          <p:cNvSpPr>
            <a:spLocks noGrp="1"/>
          </p:cNvSpPr>
          <p:nvPr>
            <p:ph type="title"/>
          </p:nvPr>
        </p:nvSpPr>
        <p:spPr/>
        <p:txBody>
          <a:bodyPr>
            <a:normAutofit/>
          </a:bodyPr>
          <a:lstStyle/>
          <a:p>
            <a:r>
              <a:rPr kumimoji="1" lang="ja-JP" altLang="en-US" dirty="0" smtClean="0"/>
              <a:t>成績評価の方法・基準</a:t>
            </a:r>
            <a:endParaRPr kumimoji="1" lang="ja-JP" altLang="en-US" dirty="0"/>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6</a:t>
            </a:fld>
            <a:endParaRPr lang="ja-JP" altLang="en-US" dirty="0"/>
          </a:p>
        </p:txBody>
      </p:sp>
    </p:spTree>
    <p:extLst>
      <p:ext uri="{BB962C8B-B14F-4D97-AF65-F5344CB8AC3E}">
        <p14:creationId xmlns:p14="http://schemas.microsoft.com/office/powerpoint/2010/main" val="279492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r>
              <a:rPr lang="ja-JP" altLang="en-US" dirty="0" smtClean="0"/>
              <a:t>課題</a:t>
            </a:r>
            <a:r>
              <a:rPr lang="ja-JP" altLang="en-US" dirty="0"/>
              <a:t>は複数人（</a:t>
            </a:r>
            <a:r>
              <a:rPr lang="ja-JP" altLang="en-US" dirty="0" smtClean="0"/>
              <a:t>研究室単位）</a:t>
            </a:r>
            <a:r>
              <a:rPr lang="ja-JP" altLang="en-US" dirty="0"/>
              <a:t>で取り組んでも可（推奨）</a:t>
            </a:r>
            <a:endParaRPr lang="en-US" altLang="ja-JP" dirty="0"/>
          </a:p>
          <a:p>
            <a:pPr lvl="1"/>
            <a:r>
              <a:rPr lang="ja-JP" altLang="en-US" dirty="0"/>
              <a:t>文責，役割を明示すること．</a:t>
            </a:r>
            <a:endParaRPr lang="en-US" altLang="ja-JP" dirty="0"/>
          </a:p>
          <a:p>
            <a:r>
              <a:rPr lang="ja-JP" altLang="en-US" dirty="0"/>
              <a:t>レポートは</a:t>
            </a:r>
            <a:r>
              <a:rPr lang="en-US" altLang="ja-JP" dirty="0"/>
              <a:t>1</a:t>
            </a:r>
            <a:r>
              <a:rPr lang="ja-JP" altLang="en-US" dirty="0"/>
              <a:t>人</a:t>
            </a:r>
            <a:r>
              <a:rPr lang="en-US" altLang="ja-JP" dirty="0"/>
              <a:t>4</a:t>
            </a:r>
            <a:r>
              <a:rPr lang="ja-JP" altLang="en-US" dirty="0"/>
              <a:t>ページ（</a:t>
            </a:r>
            <a:r>
              <a:rPr lang="en-US" altLang="ja-JP" dirty="0"/>
              <a:t>1</a:t>
            </a:r>
            <a:r>
              <a:rPr lang="ja-JP" altLang="en-US" dirty="0"/>
              <a:t>段組み）程度を想定</a:t>
            </a:r>
            <a:endParaRPr lang="en-US" altLang="ja-JP" dirty="0"/>
          </a:p>
          <a:p>
            <a:r>
              <a:rPr lang="ja-JP" altLang="en-US" dirty="0"/>
              <a:t>パワーポイント（１０枚程度）でも可</a:t>
            </a:r>
            <a:endParaRPr lang="en-US" altLang="ja-JP" dirty="0"/>
          </a:p>
          <a:p>
            <a:r>
              <a:rPr lang="ja-JP" altLang="en-US" dirty="0"/>
              <a:t>複数人なら人数分掛け算して</a:t>
            </a:r>
            <a:r>
              <a:rPr lang="ja-JP" altLang="en-US" dirty="0" smtClean="0"/>
              <a:t>ください</a:t>
            </a:r>
            <a:endParaRPr lang="en-US" altLang="ja-JP" dirty="0" smtClean="0"/>
          </a:p>
          <a:p>
            <a:r>
              <a:rPr lang="ja-JP" altLang="en-US" dirty="0" smtClean="0"/>
              <a:t>全体</a:t>
            </a:r>
            <a:r>
              <a:rPr lang="ja-JP" altLang="en-US" dirty="0"/>
              <a:t>から</a:t>
            </a:r>
            <a:r>
              <a:rPr lang="ja-JP" altLang="en-US" dirty="0" smtClean="0"/>
              <a:t>１つ任意のテーマで，</a:t>
            </a:r>
            <a:r>
              <a:rPr lang="en-US" altLang="ja-JP" dirty="0" smtClean="0"/>
              <a:t>1</a:t>
            </a:r>
            <a:r>
              <a:rPr lang="ja-JP" altLang="en-US" dirty="0" smtClean="0"/>
              <a:t>人</a:t>
            </a:r>
            <a:r>
              <a:rPr lang="en-US" altLang="ja-JP" dirty="0" smtClean="0"/>
              <a:t>4</a:t>
            </a:r>
            <a:r>
              <a:rPr lang="ja-JP" altLang="en-US" dirty="0" smtClean="0"/>
              <a:t>ページの期末レポートが１つだけもしくは，人数分でまとめられたレポートが送られてくることを期待</a:t>
            </a:r>
            <a:endParaRPr lang="en-US" altLang="ja-JP" dirty="0"/>
          </a:p>
          <a:p>
            <a:endParaRPr lang="en-US" altLang="ja-JP" dirty="0"/>
          </a:p>
          <a:p>
            <a:endParaRPr kumimoji="1" lang="ja-JP" altLang="en-US" dirty="0"/>
          </a:p>
        </p:txBody>
      </p:sp>
      <p:sp>
        <p:nvSpPr>
          <p:cNvPr id="3" name="タイトル 2"/>
          <p:cNvSpPr>
            <a:spLocks noGrp="1"/>
          </p:cNvSpPr>
          <p:nvPr>
            <p:ph type="title"/>
          </p:nvPr>
        </p:nvSpPr>
        <p:spPr/>
        <p:txBody>
          <a:bodyPr/>
          <a:lstStyle/>
          <a:p>
            <a:r>
              <a:rPr lang="ja-JP" altLang="en-US" dirty="0"/>
              <a:t>期末レポート</a:t>
            </a:r>
            <a:endParaRPr kumimoji="1" lang="ja-JP" altLang="en-US" dirty="0"/>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7</a:t>
            </a:fld>
            <a:endParaRPr lang="ja-JP" altLang="en-US" dirty="0"/>
          </a:p>
        </p:txBody>
      </p:sp>
    </p:spTree>
    <p:extLst>
      <p:ext uri="{BB962C8B-B14F-4D97-AF65-F5344CB8AC3E}">
        <p14:creationId xmlns:p14="http://schemas.microsoft.com/office/powerpoint/2010/main" val="397130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イントロダクション</a:t>
            </a:r>
            <a:endParaRPr kumimoji="1" lang="ja-JP" altLang="en-US" dirty="0"/>
          </a:p>
        </p:txBody>
      </p:sp>
      <p:sp>
        <p:nvSpPr>
          <p:cNvPr id="6" name="テキスト プレースホルダー 5"/>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8</a:t>
            </a:fld>
            <a:endParaRPr lang="ja-JP" altLang="en-US" dirty="0"/>
          </a:p>
        </p:txBody>
      </p:sp>
    </p:spTree>
    <p:extLst>
      <p:ext uri="{BB962C8B-B14F-4D97-AF65-F5344CB8AC3E}">
        <p14:creationId xmlns:p14="http://schemas.microsoft.com/office/powerpoint/2010/main" val="73809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PC</a:t>
            </a:r>
            <a:r>
              <a:rPr lang="ja-JP" altLang="en-US" dirty="0" smtClean="0"/>
              <a:t>の中のファイル</a:t>
            </a:r>
            <a:endParaRPr lang="en-US" altLang="ja-JP" dirty="0" smtClean="0"/>
          </a:p>
          <a:p>
            <a:pPr lvl="1"/>
            <a:r>
              <a:rPr lang="ja-JP" altLang="en-US" dirty="0" smtClean="0"/>
              <a:t>テキスト，音楽，ビデオ，アプリケーション，ワード，エクセル，パワーポイント，ドキュメント</a:t>
            </a:r>
            <a:endParaRPr lang="en-US" altLang="ja-JP" dirty="0" smtClean="0"/>
          </a:p>
          <a:p>
            <a:r>
              <a:rPr lang="ja-JP" altLang="en-US" dirty="0" smtClean="0"/>
              <a:t>デジタル情報は，すべて</a:t>
            </a:r>
            <a:r>
              <a:rPr lang="en-US" altLang="ja-JP" dirty="0" smtClean="0"/>
              <a:t>0</a:t>
            </a:r>
            <a:r>
              <a:rPr lang="ja-JP" altLang="en-US" dirty="0" smtClean="0"/>
              <a:t>と</a:t>
            </a:r>
            <a:r>
              <a:rPr lang="en-US" altLang="ja-JP" dirty="0" smtClean="0"/>
              <a:t>1</a:t>
            </a:r>
            <a:r>
              <a:rPr lang="ja-JP" altLang="en-US" dirty="0" smtClean="0"/>
              <a:t>の羅列</a:t>
            </a:r>
            <a:r>
              <a:rPr lang="en-US" altLang="ja-JP" dirty="0" smtClean="0"/>
              <a:t/>
            </a:r>
            <a:br>
              <a:rPr lang="en-US" altLang="ja-JP" dirty="0" smtClean="0"/>
            </a:br>
            <a:r>
              <a:rPr lang="ja-JP" altLang="en-US" sz="3200" dirty="0" smtClean="0"/>
              <a:t>（</a:t>
            </a:r>
            <a:r>
              <a:rPr lang="en-US" altLang="ja-JP" sz="3200" dirty="0" smtClean="0"/>
              <a:t>※</a:t>
            </a:r>
            <a:r>
              <a:rPr lang="ja-JP" altLang="en-US" sz="3200" dirty="0" smtClean="0"/>
              <a:t>見やすい</a:t>
            </a:r>
            <a:r>
              <a:rPr lang="en-US" altLang="ja-JP" sz="3200" dirty="0" smtClean="0"/>
              <a:t>!?</a:t>
            </a:r>
            <a:r>
              <a:rPr lang="ja-JP" altLang="en-US" sz="3200" dirty="0" smtClean="0"/>
              <a:t>よ</a:t>
            </a:r>
            <a:r>
              <a:rPr lang="ja-JP" altLang="en-US" sz="3200" dirty="0"/>
              <a:t>う</a:t>
            </a:r>
            <a:r>
              <a:rPr lang="ja-JP" altLang="en-US" sz="3200" dirty="0" smtClean="0"/>
              <a:t>に１６進数で表現されると</a:t>
            </a:r>
            <a:r>
              <a:rPr lang="ja-JP" altLang="en-US" sz="3200" dirty="0" err="1" smtClean="0"/>
              <a:t>が</a:t>
            </a:r>
            <a:r>
              <a:rPr lang="ja-JP" altLang="en-US" sz="3200" dirty="0" smtClean="0"/>
              <a:t>多い）</a:t>
            </a:r>
            <a:endParaRPr kumimoji="1" lang="ja-JP" altLang="en-US" dirty="0"/>
          </a:p>
        </p:txBody>
      </p:sp>
      <p:sp>
        <p:nvSpPr>
          <p:cNvPr id="3" name="タイトル 2"/>
          <p:cNvSpPr>
            <a:spLocks noGrp="1"/>
          </p:cNvSpPr>
          <p:nvPr>
            <p:ph type="title"/>
          </p:nvPr>
        </p:nvSpPr>
        <p:spPr/>
        <p:txBody>
          <a:bodyPr/>
          <a:lstStyle/>
          <a:p>
            <a:r>
              <a:rPr kumimoji="1" lang="ja-JP" altLang="en-US" dirty="0" smtClean="0"/>
              <a:t>情報とは</a:t>
            </a:r>
            <a:endParaRPr kumimoji="1" lang="ja-JP" altLang="en-US" dirty="0"/>
          </a:p>
        </p:txBody>
      </p:sp>
      <p:sp>
        <p:nvSpPr>
          <p:cNvPr id="4" name="スライド番号プレースホルダー 3"/>
          <p:cNvSpPr>
            <a:spLocks noGrp="1"/>
          </p:cNvSpPr>
          <p:nvPr>
            <p:ph type="sldNum" sz="quarter" idx="12"/>
          </p:nvPr>
        </p:nvSpPr>
        <p:spPr/>
        <p:txBody>
          <a:bodyPr/>
          <a:lstStyle/>
          <a:p>
            <a:fld id="{6C97CA81-E7BB-4706-B25C-D8A52BB71168}" type="slidenum">
              <a:rPr lang="ja-JP" altLang="en-US" smtClean="0"/>
              <a:pPr/>
              <a:t>9</a:t>
            </a:fld>
            <a:endParaRPr lang="ja-JP" altLang="en-US" dirty="0"/>
          </a:p>
        </p:txBody>
      </p:sp>
      <p:pic>
        <p:nvPicPr>
          <p:cNvPr id="5" name="図 4"/>
          <p:cNvPicPr>
            <a:picLocks noChangeAspect="1"/>
          </p:cNvPicPr>
          <p:nvPr/>
        </p:nvPicPr>
        <p:blipFill>
          <a:blip r:embed="rId2"/>
          <a:stretch>
            <a:fillRect/>
          </a:stretch>
        </p:blipFill>
        <p:spPr>
          <a:xfrm>
            <a:off x="3968115" y="4298950"/>
            <a:ext cx="5029200" cy="2333625"/>
          </a:xfrm>
          <a:prstGeom prst="rect">
            <a:avLst/>
          </a:prstGeom>
        </p:spPr>
      </p:pic>
    </p:spTree>
    <p:extLst>
      <p:ext uri="{BB962C8B-B14F-4D97-AF65-F5344CB8AC3E}">
        <p14:creationId xmlns:p14="http://schemas.microsoft.com/office/powerpoint/2010/main" val="2000594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ユーザー定義 1">
      <a:dk1>
        <a:srgbClr val="3F3F3F"/>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メイリオとSegoeUI">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spcBef>
            <a:spcPts val="600"/>
          </a:spcBef>
          <a:spcAft>
            <a:spcPts val="600"/>
          </a:spcAft>
          <a:defRPr kumimoji="1" sz="3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15236</TotalTime>
  <Words>727</Words>
  <Application>Microsoft Office PowerPoint</Application>
  <PresentationFormat>ワイド画面</PresentationFormat>
  <Paragraphs>152</Paragraphs>
  <Slides>19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ＭＳ Ｐゴシック</vt:lpstr>
      <vt:lpstr>メイリオ</vt:lpstr>
      <vt:lpstr>Arial</vt:lpstr>
      <vt:lpstr>Calibri</vt:lpstr>
      <vt:lpstr>Segoe UI</vt:lpstr>
      <vt:lpstr>Wingdings</vt:lpstr>
      <vt:lpstr>Office テーマ</vt:lpstr>
      <vt:lpstr>映像メディア処理特論 第１回</vt:lpstr>
      <vt:lpstr>授業概要</vt:lpstr>
      <vt:lpstr>連絡</vt:lpstr>
      <vt:lpstr>授業の目的と進め方</vt:lpstr>
      <vt:lpstr>授業計画</vt:lpstr>
      <vt:lpstr>成績評価の方法・基準</vt:lpstr>
      <vt:lpstr>期末レポート</vt:lpstr>
      <vt:lpstr>イントロダクション</vt:lpstr>
      <vt:lpstr>情報とは</vt:lpstr>
      <vt:lpstr>データストレージの値段</vt:lpstr>
      <vt:lpstr>情報の大きさ</vt:lpstr>
      <vt:lpstr>マルチメディアのファイルサイズ</vt:lpstr>
      <vt:lpstr>映像データの巨大さ</vt:lpstr>
      <vt:lpstr>映像圧縮の性能</vt:lpstr>
      <vt:lpstr>高速化のための圧縮</vt:lpstr>
      <vt:lpstr>ブラウザ読み込みの高速化</vt:lpstr>
      <vt:lpstr>８K画像</vt:lpstr>
      <vt:lpstr>用語：圧縮・符号化・圧縮符号化</vt:lpstr>
      <vt:lpstr>授業で出てくるキーワード</vt:lpstr>
    </vt:vector>
  </TitlesOfParts>
  <Company>Nagoya Institute of Tecnology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Norishige Fukushima</dc:creator>
  <cp:lastModifiedBy>福嶋　慶繁</cp:lastModifiedBy>
  <cp:revision>204</cp:revision>
  <cp:lastPrinted>2015-04-06T00:37:00Z</cp:lastPrinted>
  <dcterms:created xsi:type="dcterms:W3CDTF">2014-11-23T09:41:51Z</dcterms:created>
  <dcterms:modified xsi:type="dcterms:W3CDTF">2016-06-10T03:31:54Z</dcterms:modified>
</cp:coreProperties>
</file>