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7" r:id="rId5"/>
    <p:sldId id="258" r:id="rId6"/>
    <p:sldId id="259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3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32" d="100"/>
          <a:sy n="132" d="100"/>
        </p:scale>
        <p:origin x="444" y="120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판에 마우스를 갖다댈 떄마다 가운데 빨간 점이 생김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1597818"/>
            <a:ext cx="7772398" cy="110251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2914650"/>
            <a:ext cx="6400799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97818"/>
            <a:ext cx="9144000" cy="1102518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2023-04-27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05978"/>
            <a:ext cx="8229598" cy="85725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7" y="1660922"/>
            <a:ext cx="4857766" cy="241101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399" y="205978"/>
            <a:ext cx="2057399" cy="4388644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05978"/>
            <a:ext cx="6019799" cy="4388644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2023-04-27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2" y="3305175"/>
            <a:ext cx="7772398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2" y="2180034"/>
            <a:ext cx="7772398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00150"/>
            <a:ext cx="4038599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00150"/>
            <a:ext cx="4038599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2023-04-27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2023-04-27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232297"/>
            <a:ext cx="8229598" cy="33939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200150"/>
            <a:ext cx="4038599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200150"/>
            <a:ext cx="4038599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2988165"/>
            <a:ext cx="4038599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2988165"/>
            <a:ext cx="4038599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2023-04-27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3600450"/>
            <a:ext cx="5486399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7" y="459581"/>
            <a:ext cx="5486399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4025503"/>
            <a:ext cx="5486399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2023-04-27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205978"/>
            <a:ext cx="8229598" cy="85725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200150"/>
            <a:ext cx="8229598" cy="33944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4767262"/>
            <a:ext cx="2133599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4767262"/>
            <a:ext cx="2895599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4767262"/>
            <a:ext cx="2133599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조선 사회 시장경제 경향">
            <a:extLst>
              <a:ext uri="{FF2B5EF4-FFF2-40B4-BE49-F238E27FC236}">
                <a16:creationId xmlns:a16="http://schemas.microsoft.com/office/drawing/2014/main" id="{90EF871A-1F87-4F0A-A58D-66932B34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" y="44595"/>
            <a:ext cx="8498115" cy="505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6493" y="1839620"/>
            <a:ext cx="4914899" cy="982517"/>
          </a:xfrm>
          <a:solidFill>
            <a:schemeClr val="bg2"/>
          </a:solidFill>
          <a:effectLst>
            <a:outerShdw blurRad="50800" dist="88900" dir="6000000" sx="103000" sy="103000" algn="ctr" rotWithShape="0">
              <a:srgbClr val="000000"/>
            </a:outerShdw>
            <a:softEdge rad="38100"/>
          </a:effectLst>
        </p:spPr>
        <p:txBody>
          <a:bodyPr/>
          <a:lstStyle/>
          <a:p>
            <a:pPr lvl="0">
              <a:defRPr/>
            </a:pPr>
            <a:r>
              <a:rPr lang="ko-KR" altLang="en-US" dirty="0">
                <a:latin typeface="안동월영교"/>
                <a:ea typeface="안동월영교"/>
              </a:rPr>
              <a:t>노느매기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8713AF2-0BFF-4BB7-BF42-5D83A6F88D9C}"/>
              </a:ext>
            </a:extLst>
          </p:cNvPr>
          <p:cNvCxnSpPr>
            <a:cxnSpLocks/>
          </p:cNvCxnSpPr>
          <p:nvPr/>
        </p:nvCxnSpPr>
        <p:spPr>
          <a:xfrm flipH="1">
            <a:off x="2479581" y="2822137"/>
            <a:ext cx="4323907" cy="0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가로 글상자 64">
            <a:extLst>
              <a:ext uri="{FF2B5EF4-FFF2-40B4-BE49-F238E27FC236}">
                <a16:creationId xmlns:a16="http://schemas.microsoft.com/office/drawing/2014/main" id="{EA3B92C9-4B38-46E3-8B8E-A22409498A33}"/>
              </a:ext>
            </a:extLst>
          </p:cNvPr>
          <p:cNvSpPr txBox="1"/>
          <p:nvPr/>
        </p:nvSpPr>
        <p:spPr>
          <a:xfrm>
            <a:off x="3141441" y="2925964"/>
            <a:ext cx="274500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dirty="0">
                <a:solidFill>
                  <a:srgbClr val="FF0000"/>
                </a:solidFill>
              </a:rPr>
              <a:t>로그인      회원가입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조선 사회 시장경제 경향">
            <a:extLst>
              <a:ext uri="{FF2B5EF4-FFF2-40B4-BE49-F238E27FC236}">
                <a16:creationId xmlns:a16="http://schemas.microsoft.com/office/drawing/2014/main" id="{90EF871A-1F87-4F0A-A58D-66932B34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" y="44595"/>
            <a:ext cx="8498115" cy="505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12151" y="4201885"/>
            <a:ext cx="614135" cy="775623"/>
          </a:xfrm>
          <a:solidFill>
            <a:schemeClr val="bg2"/>
          </a:solidFill>
          <a:effectLst>
            <a:outerShdw blurRad="50800" dist="88900" dir="6000000" sx="103000" sy="103000" algn="ctr" rotWithShape="0">
              <a:srgbClr val="000000"/>
            </a:outerShdw>
            <a:softEdge rad="38100"/>
          </a:effectLst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400" dirty="0">
                <a:latin typeface="안동월영교"/>
                <a:ea typeface="안동월영교"/>
              </a:rPr>
              <a:t>노느매기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23F2-2888-4F2C-9B09-C6FA42B99BB4}"/>
              </a:ext>
            </a:extLst>
          </p:cNvPr>
          <p:cNvSpPr txBox="1"/>
          <p:nvPr/>
        </p:nvSpPr>
        <p:spPr>
          <a:xfrm>
            <a:off x="4031342" y="1574800"/>
            <a:ext cx="877163" cy="369332"/>
          </a:xfrm>
          <a:prstGeom prst="rect">
            <a:avLst/>
          </a:prstGeom>
          <a:solidFill>
            <a:srgbClr val="FAF3DB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DBA4B-49AB-4868-B798-E1A0973557B2}"/>
              </a:ext>
            </a:extLst>
          </p:cNvPr>
          <p:cNvSpPr txBox="1"/>
          <p:nvPr/>
        </p:nvSpPr>
        <p:spPr>
          <a:xfrm>
            <a:off x="3011713" y="2045732"/>
            <a:ext cx="2916420" cy="369332"/>
          </a:xfrm>
          <a:prstGeom prst="rect">
            <a:avLst/>
          </a:prstGeom>
          <a:solidFill>
            <a:srgbClr val="FAF3DB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FD4D6-0079-4BDC-932F-396629A8CBB3}"/>
              </a:ext>
            </a:extLst>
          </p:cNvPr>
          <p:cNvSpPr txBox="1"/>
          <p:nvPr/>
        </p:nvSpPr>
        <p:spPr>
          <a:xfrm>
            <a:off x="3011713" y="2567464"/>
            <a:ext cx="2916420" cy="369332"/>
          </a:xfrm>
          <a:prstGeom prst="rect">
            <a:avLst/>
          </a:prstGeom>
          <a:solidFill>
            <a:srgbClr val="FAF3DB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11" name="가로 글상자 64">
            <a:extLst>
              <a:ext uri="{FF2B5EF4-FFF2-40B4-BE49-F238E27FC236}">
                <a16:creationId xmlns:a16="http://schemas.microsoft.com/office/drawing/2014/main" id="{2373C42C-D23F-4BD4-B821-DCC6A683A837}"/>
              </a:ext>
            </a:extLst>
          </p:cNvPr>
          <p:cNvSpPr txBox="1"/>
          <p:nvPr/>
        </p:nvSpPr>
        <p:spPr>
          <a:xfrm>
            <a:off x="3384555" y="3096814"/>
            <a:ext cx="2192559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회원가입  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84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조선 사회 시장경제 경향">
            <a:extLst>
              <a:ext uri="{FF2B5EF4-FFF2-40B4-BE49-F238E27FC236}">
                <a16:creationId xmlns:a16="http://schemas.microsoft.com/office/drawing/2014/main" id="{90EF871A-1F87-4F0A-A58D-66932B34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" y="44595"/>
            <a:ext cx="8498115" cy="505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4D60A3F-94AB-4AF1-AFDB-D014C37FA0C5}"/>
              </a:ext>
            </a:extLst>
          </p:cNvPr>
          <p:cNvSpPr/>
          <p:nvPr/>
        </p:nvSpPr>
        <p:spPr>
          <a:xfrm>
            <a:off x="-3635" y="0"/>
            <a:ext cx="9147635" cy="5139032"/>
          </a:xfrm>
          <a:prstGeom prst="rect">
            <a:avLst/>
          </a:prstGeom>
          <a:solidFill>
            <a:schemeClr val="accent3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14550" y="262500"/>
            <a:ext cx="4914899" cy="982517"/>
          </a:xfrm>
          <a:solidFill>
            <a:schemeClr val="bg2">
              <a:alpha val="47000"/>
            </a:schemeClr>
          </a:solidFill>
          <a:effectLst>
            <a:softEdge rad="38100"/>
          </a:effectLst>
        </p:spPr>
        <p:txBody>
          <a:bodyPr/>
          <a:lstStyle/>
          <a:p>
            <a:pPr lvl="0">
              <a:defRPr/>
            </a:pPr>
            <a:r>
              <a:rPr lang="ko-KR" altLang="en-US" dirty="0">
                <a:latin typeface="안동월영교"/>
                <a:ea typeface="안동월영교"/>
              </a:rPr>
              <a:t>노느매기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125749" y="1663470"/>
            <a:ext cx="2032501" cy="2941309"/>
            <a:chOff x="443249" y="1078470"/>
            <a:chExt cx="2715001" cy="3526309"/>
          </a:xfrm>
        </p:grpSpPr>
        <p:sp>
          <p:nvSpPr>
            <p:cNvPr id="23" name="직사각형 22"/>
            <p:cNvSpPr/>
            <p:nvPr/>
          </p:nvSpPr>
          <p:spPr>
            <a:xfrm>
              <a:off x="533250" y="1078470"/>
              <a:ext cx="1379999" cy="787500"/>
            </a:xfrm>
            <a:prstGeom prst="rect">
              <a:avLst/>
            </a:prstGeom>
            <a:solidFill>
              <a:srgbClr val="808080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43249" y="1569720"/>
              <a:ext cx="2715001" cy="450000"/>
              <a:chOff x="443249" y="2342479"/>
              <a:chExt cx="2715001" cy="450000"/>
            </a:xfrm>
            <a:solidFill>
              <a:schemeClr val="bg1"/>
            </a:solidFill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443250" y="2342479"/>
                <a:ext cx="2715000" cy="450000"/>
              </a:xfrm>
              <a:prstGeom prst="roundRect">
                <a:avLst>
                  <a:gd name="adj" fmla="val 22916"/>
                </a:avLst>
              </a:prstGeom>
              <a:grpFill/>
              <a:ln>
                <a:solidFill>
                  <a:srgbClr val="3057B9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6" name="가로 글상자 5"/>
              <p:cNvSpPr txBox="1"/>
              <p:nvPr/>
            </p:nvSpPr>
            <p:spPr>
              <a:xfrm>
                <a:off x="443249" y="2425076"/>
                <a:ext cx="2715001" cy="318667"/>
              </a:xfrm>
              <a:prstGeom prst="rect">
                <a:avLst/>
              </a:prstGeom>
              <a:grpFill/>
              <a:ln>
                <a:solidFill>
                  <a:srgbClr val="3057B9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1200">
                    <a:latin typeface="안동월영교"/>
                    <a:ea typeface="안동월영교"/>
                  </a:rPr>
                  <a:t>일방 접속자</a:t>
                </a:r>
                <a:r>
                  <a:rPr lang="en-US" altLang="ko-KR" sz="1200">
                    <a:latin typeface="안동월영교"/>
                    <a:ea typeface="안동월영교"/>
                  </a:rPr>
                  <a:t>:</a:t>
                </a:r>
                <a:r>
                  <a:rPr lang="ko-KR" altLang="en-US" sz="1200">
                    <a:latin typeface="안동월영교"/>
                    <a:ea typeface="안동월영교"/>
                  </a:rPr>
                  <a:t>  </a:t>
                </a:r>
                <a:r>
                  <a:rPr lang="en-US" altLang="ko-KR" sz="1200">
                    <a:latin typeface="안동월영교"/>
                    <a:ea typeface="안동월영교"/>
                  </a:rPr>
                  <a:t>100</a:t>
                </a:r>
                <a:r>
                  <a:rPr lang="ko-KR" altLang="en-US" sz="1200">
                    <a:latin typeface="안동월영교"/>
                    <a:ea typeface="안동월영교"/>
                  </a:rPr>
                  <a:t>명    게임중</a:t>
                </a:r>
              </a:p>
            </p:txBody>
          </p:sp>
        </p:grpSp>
        <p:sp>
          <p:nvSpPr>
            <p:cNvPr id="7" name="가로 글상자 6"/>
            <p:cNvSpPr txBox="1"/>
            <p:nvPr/>
          </p:nvSpPr>
          <p:spPr>
            <a:xfrm>
              <a:off x="593524" y="1112928"/>
              <a:ext cx="1316250" cy="397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600">
                  <a:latin typeface="안동월영교"/>
                  <a:ea typeface="안동월영교"/>
                </a:rPr>
                <a:t>100</a:t>
              </a:r>
              <a:r>
                <a:rPr lang="ko-KR" altLang="en-US" sz="1600">
                  <a:latin typeface="안동월영교"/>
                  <a:ea typeface="안동월영교"/>
                </a:rPr>
                <a:t>원 방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43249" y="2232379"/>
              <a:ext cx="2715001" cy="450000"/>
              <a:chOff x="443249" y="2342479"/>
              <a:chExt cx="2715001" cy="450000"/>
            </a:xfrm>
            <a:solidFill>
              <a:schemeClr val="bg1"/>
            </a:solidFill>
          </p:grpSpPr>
          <p:sp>
            <p:nvSpPr>
              <p:cNvPr id="10" name="모서리가 둥근 직사각형 4"/>
              <p:cNvSpPr/>
              <p:nvPr/>
            </p:nvSpPr>
            <p:spPr>
              <a:xfrm>
                <a:off x="443250" y="2342479"/>
                <a:ext cx="2715000" cy="450000"/>
              </a:xfrm>
              <a:prstGeom prst="roundRect">
                <a:avLst>
                  <a:gd name="adj" fmla="val 22916"/>
                </a:avLst>
              </a:prstGeom>
              <a:grpFill/>
              <a:ln w="19050" cap="flat" cmpd="sng" algn="ctr">
                <a:solidFill>
                  <a:srgbClr val="3057B9"/>
                </a:solidFill>
                <a:prstDash val="solid"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1" name="가로 글상자 5"/>
              <p:cNvSpPr txBox="1"/>
              <p:nvPr/>
            </p:nvSpPr>
            <p:spPr>
              <a:xfrm>
                <a:off x="443249" y="2414005"/>
                <a:ext cx="2715001" cy="317986"/>
              </a:xfrm>
              <a:prstGeom prst="rect">
                <a:avLst/>
              </a:prstGeom>
              <a:grpFill/>
              <a:ln>
                <a:solidFill>
                  <a:srgbClr val="3057B9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일방 접속자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: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  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100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명    게임중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43249" y="2884879"/>
              <a:ext cx="2715001" cy="450000"/>
              <a:chOff x="443249" y="2342479"/>
              <a:chExt cx="2715001" cy="450000"/>
            </a:xfrm>
            <a:solidFill>
              <a:schemeClr val="bg1"/>
            </a:solidFill>
          </p:grpSpPr>
          <p:sp>
            <p:nvSpPr>
              <p:cNvPr id="13" name="모서리가 둥근 직사각형 4"/>
              <p:cNvSpPr/>
              <p:nvPr/>
            </p:nvSpPr>
            <p:spPr>
              <a:xfrm>
                <a:off x="443250" y="2342479"/>
                <a:ext cx="2715000" cy="450000"/>
              </a:xfrm>
              <a:prstGeom prst="roundRect">
                <a:avLst>
                  <a:gd name="adj" fmla="val 22916"/>
                </a:avLst>
              </a:prstGeom>
              <a:grpFill/>
              <a:ln w="19050" cap="flat" cmpd="sng" algn="ctr">
                <a:solidFill>
                  <a:srgbClr val="3057B9"/>
                </a:solidFill>
                <a:prstDash val="solid"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4" name="가로 글상자 5"/>
              <p:cNvSpPr txBox="1"/>
              <p:nvPr/>
            </p:nvSpPr>
            <p:spPr>
              <a:xfrm>
                <a:off x="443249" y="2402575"/>
                <a:ext cx="2715001" cy="316405"/>
              </a:xfrm>
              <a:prstGeom prst="rect">
                <a:avLst/>
              </a:prstGeom>
              <a:grpFill/>
              <a:ln>
                <a:solidFill>
                  <a:srgbClr val="3057B9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일방 접속자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: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  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89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명    게임중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43249" y="3507379"/>
              <a:ext cx="2715001" cy="450000"/>
              <a:chOff x="443249" y="2342479"/>
              <a:chExt cx="2715001" cy="450000"/>
            </a:xfrm>
            <a:solidFill>
              <a:schemeClr val="bg1"/>
            </a:solidFill>
          </p:grpSpPr>
          <p:sp>
            <p:nvSpPr>
              <p:cNvPr id="16" name="모서리가 둥근 직사각형 4"/>
              <p:cNvSpPr/>
              <p:nvPr/>
            </p:nvSpPr>
            <p:spPr>
              <a:xfrm>
                <a:off x="443250" y="2342479"/>
                <a:ext cx="2715000" cy="450000"/>
              </a:xfrm>
              <a:prstGeom prst="roundRect">
                <a:avLst>
                  <a:gd name="adj" fmla="val 22916"/>
                </a:avLst>
              </a:prstGeom>
              <a:grpFill/>
              <a:ln w="19050" cap="flat" cmpd="sng" algn="ctr">
                <a:solidFill>
                  <a:srgbClr val="3057B9"/>
                </a:solidFill>
                <a:prstDash val="solid"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7" name="가로 글상자 5"/>
              <p:cNvSpPr txBox="1"/>
              <p:nvPr/>
            </p:nvSpPr>
            <p:spPr>
              <a:xfrm>
                <a:off x="443249" y="2402575"/>
                <a:ext cx="2715001" cy="321974"/>
              </a:xfrm>
              <a:prstGeom prst="rect">
                <a:avLst/>
              </a:prstGeom>
              <a:grpFill/>
              <a:ln>
                <a:solidFill>
                  <a:srgbClr val="3057B9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일방 접속자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: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  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100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명    게임중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43249" y="4154779"/>
              <a:ext cx="2715001" cy="450000"/>
              <a:chOff x="443249" y="2342479"/>
              <a:chExt cx="2715001" cy="450000"/>
            </a:xfrm>
            <a:solidFill>
              <a:schemeClr val="bg1"/>
            </a:solidFill>
          </p:grpSpPr>
          <p:sp>
            <p:nvSpPr>
              <p:cNvPr id="19" name="모서리가 둥근 직사각형 4"/>
              <p:cNvSpPr/>
              <p:nvPr/>
            </p:nvSpPr>
            <p:spPr>
              <a:xfrm>
                <a:off x="443250" y="2342479"/>
                <a:ext cx="2715000" cy="450000"/>
              </a:xfrm>
              <a:prstGeom prst="roundRect">
                <a:avLst>
                  <a:gd name="adj" fmla="val 22916"/>
                </a:avLst>
              </a:prstGeom>
              <a:grpFill/>
              <a:ln w="19050" cap="flat" cmpd="sng" algn="ctr">
                <a:solidFill>
                  <a:srgbClr val="3057B9"/>
                </a:solidFill>
                <a:prstDash val="solid"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0" name="가로 글상자 5"/>
              <p:cNvSpPr txBox="1"/>
              <p:nvPr/>
            </p:nvSpPr>
            <p:spPr>
              <a:xfrm>
                <a:off x="443249" y="2402574"/>
                <a:ext cx="2714999" cy="325483"/>
              </a:xfrm>
              <a:prstGeom prst="rect">
                <a:avLst/>
              </a:prstGeom>
              <a:grpFill/>
              <a:ln>
                <a:solidFill>
                  <a:srgbClr val="3057B9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일방 접속자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: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  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94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명    게임중</a:t>
                </a:r>
              </a:p>
            </p:txBody>
          </p:sp>
        </p:grpSp>
        <p:sp>
          <p:nvSpPr>
            <p:cNvPr id="21" name="가로 글상자 20"/>
            <p:cNvSpPr txBox="1"/>
            <p:nvPr/>
          </p:nvSpPr>
          <p:spPr>
            <a:xfrm>
              <a:off x="2093250" y="1174325"/>
              <a:ext cx="1064999" cy="286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안동월영교"/>
                  <a:ea typeface="안동월영교"/>
                </a:rPr>
                <a:t>빠른접속</a:t>
              </a:r>
            </a:p>
          </p:txBody>
        </p:sp>
        <p:sp>
          <p:nvSpPr>
            <p:cNvPr id="22" name="타원 21"/>
            <p:cNvSpPr/>
            <p:nvPr/>
          </p:nvSpPr>
          <p:spPr>
            <a:xfrm>
              <a:off x="2003249" y="1128300"/>
              <a:ext cx="945000" cy="362970"/>
            </a:xfrm>
            <a:prstGeom prst="ellipse">
              <a:avLst/>
            </a:prstGeom>
            <a:noFill/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555750" y="1663470"/>
            <a:ext cx="2032501" cy="2941309"/>
            <a:chOff x="443249" y="1078470"/>
            <a:chExt cx="2715001" cy="3526309"/>
          </a:xfrm>
        </p:grpSpPr>
        <p:sp>
          <p:nvSpPr>
            <p:cNvPr id="26" name="직사각형 22"/>
            <p:cNvSpPr/>
            <p:nvPr/>
          </p:nvSpPr>
          <p:spPr>
            <a:xfrm>
              <a:off x="533250" y="1078470"/>
              <a:ext cx="1379999" cy="787500"/>
            </a:xfrm>
            <a:prstGeom prst="rect">
              <a:avLst/>
            </a:prstGeom>
            <a:solidFill>
              <a:srgbClr val="42C7F1"/>
            </a:solidFill>
            <a:ln w="19050" cap="flat" cmpd="sng" algn="ctr">
              <a:solidFill>
                <a:srgbClr val="6182D6"/>
              </a:solidFill>
              <a:prstDash val="solid"/>
              <a:round/>
              <a:headEnd w="med" len="med"/>
              <a:tailEnd w="med" len="me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443249" y="1569720"/>
              <a:ext cx="2715001" cy="450000"/>
              <a:chOff x="443249" y="2342479"/>
              <a:chExt cx="2715001" cy="450000"/>
            </a:xfrm>
            <a:solidFill>
              <a:srgbClr val="FFFFFF">
                <a:alpha val="100000"/>
              </a:srgbClr>
            </a:solidFill>
          </p:grpSpPr>
          <p:sp>
            <p:nvSpPr>
              <p:cNvPr id="28" name="모서리가 둥근 직사각형 4"/>
              <p:cNvSpPr/>
              <p:nvPr/>
            </p:nvSpPr>
            <p:spPr>
              <a:xfrm>
                <a:off x="443250" y="2342479"/>
                <a:ext cx="2715000" cy="450000"/>
              </a:xfrm>
              <a:prstGeom prst="roundRect">
                <a:avLst>
                  <a:gd name="adj" fmla="val 2291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3057B9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9" name="가로 글상자 5"/>
              <p:cNvSpPr txBox="1"/>
              <p:nvPr/>
            </p:nvSpPr>
            <p:spPr>
              <a:xfrm>
                <a:off x="443249" y="2425076"/>
                <a:ext cx="2715001" cy="31866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3057B9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일방 접속자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: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  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100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명    게임중</a:t>
                </a:r>
              </a:p>
            </p:txBody>
          </p:sp>
        </p:grpSp>
        <p:sp>
          <p:nvSpPr>
            <p:cNvPr id="30" name="가로 글상자 6"/>
            <p:cNvSpPr txBox="1"/>
            <p:nvPr/>
          </p:nvSpPr>
          <p:spPr>
            <a:xfrm>
              <a:off x="593524" y="1156093"/>
              <a:ext cx="1316250" cy="3556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400" b="0" i="0" u="none" strike="noStrike" kern="1200" cap="none" spc="0" normalizeH="0" baseline="0">
                  <a:solidFill>
                    <a:srgbClr val="000000"/>
                  </a:solidFill>
                  <a:latin typeface="안동월영교"/>
                  <a:ea typeface="안동월영교"/>
                </a:rPr>
                <a:t>1000</a:t>
              </a:r>
              <a:r>
                <a:rPr kumimoji="0" lang="ko-KR" altLang="en-US" sz="1400" b="0" i="0" u="none" strike="noStrike" kern="1200" cap="none" spc="0" normalizeH="0" baseline="0">
                  <a:solidFill>
                    <a:srgbClr val="000000"/>
                  </a:solidFill>
                  <a:latin typeface="안동월영교"/>
                  <a:ea typeface="안동월영교"/>
                </a:rPr>
                <a:t>원 방</a:t>
              </a:r>
            </a:p>
          </p:txBody>
        </p:sp>
        <p:grpSp>
          <p:nvGrpSpPr>
            <p:cNvPr id="31" name="그룹 8"/>
            <p:cNvGrpSpPr/>
            <p:nvPr/>
          </p:nvGrpSpPr>
          <p:grpSpPr>
            <a:xfrm>
              <a:off x="443249" y="2232379"/>
              <a:ext cx="2715001" cy="450000"/>
              <a:chOff x="443249" y="2342479"/>
              <a:chExt cx="2715001" cy="450000"/>
            </a:xfrm>
            <a:solidFill>
              <a:srgbClr val="FFFFFF">
                <a:alpha val="100000"/>
              </a:srgbClr>
            </a:solidFill>
          </p:grpSpPr>
          <p:sp>
            <p:nvSpPr>
              <p:cNvPr id="32" name="모서리가 둥근 직사각형 4"/>
              <p:cNvSpPr/>
              <p:nvPr/>
            </p:nvSpPr>
            <p:spPr>
              <a:xfrm>
                <a:off x="443250" y="2342479"/>
                <a:ext cx="2715000" cy="450000"/>
              </a:xfrm>
              <a:prstGeom prst="roundRect">
                <a:avLst>
                  <a:gd name="adj" fmla="val 2291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3057B9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33" name="가로 글상자 5"/>
              <p:cNvSpPr txBox="1"/>
              <p:nvPr/>
            </p:nvSpPr>
            <p:spPr>
              <a:xfrm>
                <a:off x="443249" y="2414005"/>
                <a:ext cx="2715001" cy="31798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3057B9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일방 접속자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: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  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65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명    게임중</a:t>
                </a:r>
              </a:p>
            </p:txBody>
          </p:sp>
        </p:grpSp>
        <p:grpSp>
          <p:nvGrpSpPr>
            <p:cNvPr id="34" name="그룹 11"/>
            <p:cNvGrpSpPr/>
            <p:nvPr/>
          </p:nvGrpSpPr>
          <p:grpSpPr>
            <a:xfrm>
              <a:off x="443249" y="2884879"/>
              <a:ext cx="2715001" cy="450000"/>
              <a:chOff x="443249" y="2342479"/>
              <a:chExt cx="2715001" cy="450000"/>
            </a:xfrm>
            <a:solidFill>
              <a:srgbClr val="FFFFFF">
                <a:alpha val="100000"/>
              </a:srgbClr>
            </a:solidFill>
          </p:grpSpPr>
          <p:sp>
            <p:nvSpPr>
              <p:cNvPr id="35" name="모서리가 둥근 직사각형 4"/>
              <p:cNvSpPr/>
              <p:nvPr/>
            </p:nvSpPr>
            <p:spPr>
              <a:xfrm>
                <a:off x="443250" y="2342479"/>
                <a:ext cx="2715000" cy="450000"/>
              </a:xfrm>
              <a:prstGeom prst="roundRect">
                <a:avLst>
                  <a:gd name="adj" fmla="val 2291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3057B9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36" name="가로 글상자 5"/>
              <p:cNvSpPr txBox="1"/>
              <p:nvPr/>
            </p:nvSpPr>
            <p:spPr>
              <a:xfrm>
                <a:off x="443249" y="2402575"/>
                <a:ext cx="2715001" cy="31640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3057B9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일방 접속자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: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  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84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명    게임중</a:t>
                </a:r>
              </a:p>
            </p:txBody>
          </p:sp>
        </p:grpSp>
        <p:grpSp>
          <p:nvGrpSpPr>
            <p:cNvPr id="37" name="그룹 14"/>
            <p:cNvGrpSpPr/>
            <p:nvPr/>
          </p:nvGrpSpPr>
          <p:grpSpPr>
            <a:xfrm>
              <a:off x="443249" y="3507379"/>
              <a:ext cx="2715001" cy="450000"/>
              <a:chOff x="443249" y="2342479"/>
              <a:chExt cx="2715001" cy="450000"/>
            </a:xfrm>
            <a:solidFill>
              <a:srgbClr val="FFFFFF">
                <a:alpha val="100000"/>
              </a:srgbClr>
            </a:solidFill>
          </p:grpSpPr>
          <p:sp>
            <p:nvSpPr>
              <p:cNvPr id="38" name="모서리가 둥근 직사각형 4"/>
              <p:cNvSpPr/>
              <p:nvPr/>
            </p:nvSpPr>
            <p:spPr>
              <a:xfrm>
                <a:off x="443250" y="2342479"/>
                <a:ext cx="2715000" cy="450000"/>
              </a:xfrm>
              <a:prstGeom prst="roundRect">
                <a:avLst>
                  <a:gd name="adj" fmla="val 2291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3057B9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39" name="가로 글상자 5"/>
              <p:cNvSpPr txBox="1"/>
              <p:nvPr/>
            </p:nvSpPr>
            <p:spPr>
              <a:xfrm>
                <a:off x="443249" y="2402575"/>
                <a:ext cx="2715001" cy="32197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3057B9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일방 접속자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: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  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50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명    게임중</a:t>
                </a:r>
              </a:p>
            </p:txBody>
          </p:sp>
        </p:grpSp>
        <p:grpSp>
          <p:nvGrpSpPr>
            <p:cNvPr id="40" name="그룹 17"/>
            <p:cNvGrpSpPr/>
            <p:nvPr/>
          </p:nvGrpSpPr>
          <p:grpSpPr>
            <a:xfrm>
              <a:off x="443249" y="4154779"/>
              <a:ext cx="2715000" cy="450000"/>
              <a:chOff x="443249" y="2342479"/>
              <a:chExt cx="2715000" cy="450000"/>
            </a:xfrm>
            <a:solidFill>
              <a:srgbClr val="FFFFFF">
                <a:alpha val="100000"/>
              </a:srgbClr>
            </a:solidFill>
          </p:grpSpPr>
          <p:sp>
            <p:nvSpPr>
              <p:cNvPr id="41" name="모서리가 둥근 직사각형 4"/>
              <p:cNvSpPr/>
              <p:nvPr/>
            </p:nvSpPr>
            <p:spPr>
              <a:xfrm>
                <a:off x="443250" y="2342479"/>
                <a:ext cx="2715000" cy="450000"/>
              </a:xfrm>
              <a:prstGeom prst="roundRect">
                <a:avLst>
                  <a:gd name="adj" fmla="val 2291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3057B9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42" name="가로 글상자 5"/>
              <p:cNvSpPr txBox="1"/>
              <p:nvPr/>
            </p:nvSpPr>
            <p:spPr>
              <a:xfrm>
                <a:off x="443249" y="2402574"/>
                <a:ext cx="2714999" cy="32548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3057B9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일방 접속자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: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  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36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명    게임중</a:t>
                </a:r>
              </a:p>
            </p:txBody>
          </p:sp>
        </p:grpSp>
        <p:sp>
          <p:nvSpPr>
            <p:cNvPr id="43" name="가로 글상자 20"/>
            <p:cNvSpPr txBox="1"/>
            <p:nvPr/>
          </p:nvSpPr>
          <p:spPr>
            <a:xfrm>
              <a:off x="2093250" y="1174325"/>
              <a:ext cx="1064999" cy="286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안동월영교"/>
                  <a:ea typeface="안동월영교"/>
                </a:rPr>
                <a:t>빠른접속</a:t>
              </a:r>
            </a:p>
          </p:txBody>
        </p:sp>
        <p:sp>
          <p:nvSpPr>
            <p:cNvPr id="44" name="타원 21"/>
            <p:cNvSpPr/>
            <p:nvPr/>
          </p:nvSpPr>
          <p:spPr>
            <a:xfrm>
              <a:off x="2003249" y="1128300"/>
              <a:ext cx="945000" cy="362970"/>
            </a:xfrm>
            <a:prstGeom prst="ellipse">
              <a:avLst/>
            </a:prstGeom>
            <a:noFill/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013199" y="1663470"/>
            <a:ext cx="2032501" cy="2941309"/>
            <a:chOff x="443249" y="1078470"/>
            <a:chExt cx="2715001" cy="3526309"/>
          </a:xfrm>
        </p:grpSpPr>
        <p:sp>
          <p:nvSpPr>
            <p:cNvPr id="46" name="직사각형 22"/>
            <p:cNvSpPr/>
            <p:nvPr/>
          </p:nvSpPr>
          <p:spPr>
            <a:xfrm>
              <a:off x="533250" y="1078470"/>
              <a:ext cx="1379999" cy="787500"/>
            </a:xfrm>
            <a:prstGeom prst="rect">
              <a:avLst/>
            </a:prstGeom>
            <a:solidFill>
              <a:srgbClr val="008000"/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3249" y="1569720"/>
              <a:ext cx="2715001" cy="450000"/>
              <a:chOff x="443249" y="2342479"/>
              <a:chExt cx="2715001" cy="450000"/>
            </a:xfrm>
            <a:solidFill>
              <a:srgbClr val="FFFFFF">
                <a:alpha val="100000"/>
              </a:srgbClr>
            </a:solidFill>
          </p:grpSpPr>
          <p:sp>
            <p:nvSpPr>
              <p:cNvPr id="48" name="모서리가 둥근 직사각형 4"/>
              <p:cNvSpPr/>
              <p:nvPr/>
            </p:nvSpPr>
            <p:spPr>
              <a:xfrm>
                <a:off x="443250" y="2342479"/>
                <a:ext cx="2715000" cy="450000"/>
              </a:xfrm>
              <a:prstGeom prst="roundRect">
                <a:avLst>
                  <a:gd name="adj" fmla="val 2291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3057B9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49" name="가로 글상자 5"/>
              <p:cNvSpPr txBox="1"/>
              <p:nvPr/>
            </p:nvSpPr>
            <p:spPr>
              <a:xfrm>
                <a:off x="443249" y="2425076"/>
                <a:ext cx="2715001" cy="31866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3057B9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일방 접속자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: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  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100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명    게임중</a:t>
                </a:r>
              </a:p>
            </p:txBody>
          </p:sp>
        </p:grpSp>
        <p:sp>
          <p:nvSpPr>
            <p:cNvPr id="50" name="가로 글상자 6"/>
            <p:cNvSpPr txBox="1"/>
            <p:nvPr/>
          </p:nvSpPr>
          <p:spPr>
            <a:xfrm>
              <a:off x="593524" y="1156093"/>
              <a:ext cx="1316250" cy="321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안동월영교"/>
                  <a:ea typeface="안동월영교"/>
                </a:rPr>
                <a:t>10000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안동월영교"/>
                  <a:ea typeface="안동월영교"/>
                </a:rPr>
                <a:t>원 방</a:t>
              </a:r>
            </a:p>
          </p:txBody>
        </p:sp>
        <p:grpSp>
          <p:nvGrpSpPr>
            <p:cNvPr id="51" name="그룹 8"/>
            <p:cNvGrpSpPr/>
            <p:nvPr/>
          </p:nvGrpSpPr>
          <p:grpSpPr>
            <a:xfrm>
              <a:off x="443249" y="2232379"/>
              <a:ext cx="2715001" cy="450000"/>
              <a:chOff x="443249" y="2342479"/>
              <a:chExt cx="2715001" cy="450000"/>
            </a:xfrm>
            <a:solidFill>
              <a:srgbClr val="FFFFFF">
                <a:alpha val="100000"/>
              </a:srgbClr>
            </a:solidFill>
          </p:grpSpPr>
          <p:sp>
            <p:nvSpPr>
              <p:cNvPr id="52" name="모서리가 둥근 직사각형 4"/>
              <p:cNvSpPr/>
              <p:nvPr/>
            </p:nvSpPr>
            <p:spPr>
              <a:xfrm>
                <a:off x="443250" y="2342479"/>
                <a:ext cx="2715000" cy="450000"/>
              </a:xfrm>
              <a:prstGeom prst="roundRect">
                <a:avLst>
                  <a:gd name="adj" fmla="val 2291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3057B9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53" name="가로 글상자 5"/>
              <p:cNvSpPr txBox="1"/>
              <p:nvPr/>
            </p:nvSpPr>
            <p:spPr>
              <a:xfrm>
                <a:off x="443249" y="2414005"/>
                <a:ext cx="2715001" cy="31798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3057B9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일방 접속자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: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  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100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명    게임중</a:t>
                </a:r>
              </a:p>
            </p:txBody>
          </p:sp>
        </p:grpSp>
        <p:grpSp>
          <p:nvGrpSpPr>
            <p:cNvPr id="54" name="그룹 11"/>
            <p:cNvGrpSpPr/>
            <p:nvPr/>
          </p:nvGrpSpPr>
          <p:grpSpPr>
            <a:xfrm>
              <a:off x="443249" y="2884879"/>
              <a:ext cx="2715001" cy="450000"/>
              <a:chOff x="443249" y="2342479"/>
              <a:chExt cx="2715001" cy="450000"/>
            </a:xfrm>
            <a:solidFill>
              <a:srgbClr val="FFFFFF">
                <a:alpha val="100000"/>
              </a:srgbClr>
            </a:solidFill>
          </p:grpSpPr>
          <p:sp>
            <p:nvSpPr>
              <p:cNvPr id="55" name="모서리가 둥근 직사각형 4"/>
              <p:cNvSpPr/>
              <p:nvPr/>
            </p:nvSpPr>
            <p:spPr>
              <a:xfrm>
                <a:off x="443250" y="2342479"/>
                <a:ext cx="2715000" cy="450000"/>
              </a:xfrm>
              <a:prstGeom prst="roundRect">
                <a:avLst>
                  <a:gd name="adj" fmla="val 2291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3057B9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56" name="가로 글상자 5"/>
              <p:cNvSpPr txBox="1"/>
              <p:nvPr/>
            </p:nvSpPr>
            <p:spPr>
              <a:xfrm>
                <a:off x="443249" y="2402575"/>
                <a:ext cx="2715001" cy="31640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3057B9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일방 접속자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: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  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100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명    게임중</a:t>
                </a:r>
              </a:p>
            </p:txBody>
          </p:sp>
        </p:grpSp>
        <p:grpSp>
          <p:nvGrpSpPr>
            <p:cNvPr id="57" name="그룹 14"/>
            <p:cNvGrpSpPr/>
            <p:nvPr/>
          </p:nvGrpSpPr>
          <p:grpSpPr>
            <a:xfrm>
              <a:off x="443249" y="3507379"/>
              <a:ext cx="2715001" cy="450000"/>
              <a:chOff x="443249" y="2342479"/>
              <a:chExt cx="2715001" cy="450000"/>
            </a:xfrm>
            <a:solidFill>
              <a:srgbClr val="FFFFFF">
                <a:alpha val="100000"/>
              </a:srgbClr>
            </a:solidFill>
          </p:grpSpPr>
          <p:sp>
            <p:nvSpPr>
              <p:cNvPr id="58" name="모서리가 둥근 직사각형 4"/>
              <p:cNvSpPr/>
              <p:nvPr/>
            </p:nvSpPr>
            <p:spPr>
              <a:xfrm>
                <a:off x="443250" y="2342479"/>
                <a:ext cx="2715000" cy="450000"/>
              </a:xfrm>
              <a:prstGeom prst="roundRect">
                <a:avLst>
                  <a:gd name="adj" fmla="val 2291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3057B9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59" name="가로 글상자 5"/>
              <p:cNvSpPr txBox="1"/>
              <p:nvPr/>
            </p:nvSpPr>
            <p:spPr>
              <a:xfrm>
                <a:off x="443249" y="2402575"/>
                <a:ext cx="2715001" cy="32197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3057B9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일방 접속자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: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  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100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명    게임중</a:t>
                </a:r>
              </a:p>
            </p:txBody>
          </p:sp>
        </p:grpSp>
        <p:grpSp>
          <p:nvGrpSpPr>
            <p:cNvPr id="60" name="그룹 17"/>
            <p:cNvGrpSpPr/>
            <p:nvPr/>
          </p:nvGrpSpPr>
          <p:grpSpPr>
            <a:xfrm>
              <a:off x="443249" y="4154779"/>
              <a:ext cx="2715001" cy="450000"/>
              <a:chOff x="443249" y="2342479"/>
              <a:chExt cx="2715001" cy="450000"/>
            </a:xfrm>
            <a:solidFill>
              <a:srgbClr val="FFFFFF">
                <a:alpha val="100000"/>
              </a:srgbClr>
            </a:solidFill>
          </p:grpSpPr>
          <p:sp>
            <p:nvSpPr>
              <p:cNvPr id="61" name="모서리가 둥근 직사각형 4"/>
              <p:cNvSpPr/>
              <p:nvPr/>
            </p:nvSpPr>
            <p:spPr>
              <a:xfrm>
                <a:off x="443250" y="2342479"/>
                <a:ext cx="2715000" cy="450000"/>
              </a:xfrm>
              <a:prstGeom prst="roundRect">
                <a:avLst>
                  <a:gd name="adj" fmla="val 2291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3057B9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2" name="가로 글상자 5"/>
              <p:cNvSpPr txBox="1"/>
              <p:nvPr/>
            </p:nvSpPr>
            <p:spPr>
              <a:xfrm>
                <a:off x="443249" y="2402575"/>
                <a:ext cx="2714999" cy="32548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3057B9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일방 접속자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: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  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100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안동월영교"/>
                    <a:ea typeface="안동월영교"/>
                  </a:rPr>
                  <a:t>명    게임중</a:t>
                </a:r>
              </a:p>
            </p:txBody>
          </p:sp>
        </p:grpSp>
        <p:sp>
          <p:nvSpPr>
            <p:cNvPr id="63" name="가로 글상자 20"/>
            <p:cNvSpPr txBox="1"/>
            <p:nvPr/>
          </p:nvSpPr>
          <p:spPr>
            <a:xfrm>
              <a:off x="2093250" y="1174325"/>
              <a:ext cx="1064999" cy="286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안동월영교"/>
                  <a:ea typeface="안동월영교"/>
                </a:rPr>
                <a:t>빠른접속</a:t>
              </a:r>
            </a:p>
          </p:txBody>
        </p:sp>
        <p:sp>
          <p:nvSpPr>
            <p:cNvPr id="64" name="타원 21"/>
            <p:cNvSpPr/>
            <p:nvPr/>
          </p:nvSpPr>
          <p:spPr>
            <a:xfrm>
              <a:off x="2003249" y="1128300"/>
              <a:ext cx="945000" cy="362970"/>
            </a:xfrm>
            <a:prstGeom prst="ellipse">
              <a:avLst/>
            </a:prstGeom>
            <a:noFill/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65" name="가로 글상자 64"/>
          <p:cNvSpPr txBox="1"/>
          <p:nvPr/>
        </p:nvSpPr>
        <p:spPr>
          <a:xfrm>
            <a:off x="6323250" y="82477"/>
            <a:ext cx="2745001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dirty="0"/>
              <a:t>로그인      회원가입 </a:t>
            </a:r>
          </a:p>
        </p:txBody>
      </p:sp>
      <p:sp>
        <p:nvSpPr>
          <p:cNvPr id="66" name="가로 글상자 65"/>
          <p:cNvSpPr txBox="1"/>
          <p:nvPr/>
        </p:nvSpPr>
        <p:spPr>
          <a:xfrm>
            <a:off x="6013199" y="831749"/>
            <a:ext cx="887551" cy="29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dirty="0"/>
              <a:t>게임설명</a:t>
            </a:r>
          </a:p>
        </p:txBody>
      </p:sp>
    </p:spTree>
    <p:extLst>
      <p:ext uri="{BB962C8B-B14F-4D97-AF65-F5344CB8AC3E}">
        <p14:creationId xmlns:p14="http://schemas.microsoft.com/office/powerpoint/2010/main" val="321088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조선 사회 시장경제 경향">
            <a:extLst>
              <a:ext uri="{FF2B5EF4-FFF2-40B4-BE49-F238E27FC236}">
                <a16:creationId xmlns:a16="http://schemas.microsoft.com/office/drawing/2014/main" id="{EEE381AB-E708-4411-B7C4-0D952A04E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6" y="0"/>
            <a:ext cx="9147635" cy="513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3C3EB5-B91F-4827-B207-BB63503B86F6}"/>
              </a:ext>
            </a:extLst>
          </p:cNvPr>
          <p:cNvSpPr/>
          <p:nvPr/>
        </p:nvSpPr>
        <p:spPr>
          <a:xfrm>
            <a:off x="-3637" y="-347"/>
            <a:ext cx="9147635" cy="5139032"/>
          </a:xfrm>
          <a:prstGeom prst="rect">
            <a:avLst/>
          </a:prstGeom>
          <a:solidFill>
            <a:schemeClr val="accent3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가로 글상자 21"/>
          <p:cNvSpPr txBox="1"/>
          <p:nvPr/>
        </p:nvSpPr>
        <p:spPr>
          <a:xfrm>
            <a:off x="2741988" y="589206"/>
            <a:ext cx="3660023" cy="545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000">
                <a:latin typeface="안동월영교"/>
                <a:ea typeface="안동월영교"/>
              </a:rPr>
              <a:t>당신의 행운번호는</a:t>
            </a:r>
            <a:r>
              <a:rPr lang="en-US" altLang="ko-KR" sz="3000">
                <a:latin typeface="안동월영교"/>
                <a:ea typeface="안동월영교"/>
              </a:rPr>
              <a:t>?</a:t>
            </a:r>
          </a:p>
        </p:txBody>
      </p:sp>
      <p:sp>
        <p:nvSpPr>
          <p:cNvPr id="5" name="타원 4"/>
          <p:cNvSpPr>
            <a:spLocks noChangeAspect="1"/>
          </p:cNvSpPr>
          <p:nvPr/>
        </p:nvSpPr>
        <p:spPr>
          <a:xfrm>
            <a:off x="2006813" y="1472977"/>
            <a:ext cx="2897943" cy="2897943"/>
          </a:xfrm>
          <a:prstGeom prst="ellipse">
            <a:avLst/>
          </a:prstGeom>
          <a:solidFill>
            <a:srgbClr val="F2F2F2"/>
          </a:solidFill>
          <a:ln w="381000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4">
                    <a:lumMod val="60000"/>
                    <a:lumOff val="40000"/>
                  </a:schemeClr>
                </a:gs>
                <a:gs pos="97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가로 글상자 14"/>
          <p:cNvSpPr txBox="1"/>
          <p:nvPr/>
        </p:nvSpPr>
        <p:spPr>
          <a:xfrm>
            <a:off x="2121053" y="1810261"/>
            <a:ext cx="2669462" cy="222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0">
                <a:latin typeface="안동월영교"/>
                <a:ea typeface="안동월영교"/>
              </a:rPr>
              <a:t>57</a:t>
            </a:r>
          </a:p>
        </p:txBody>
      </p:sp>
      <p:sp>
        <p:nvSpPr>
          <p:cNvPr id="27" name="대각선 방향의 모서리가 잘린 사각형 26"/>
          <p:cNvSpPr/>
          <p:nvPr/>
        </p:nvSpPr>
        <p:spPr>
          <a:xfrm>
            <a:off x="5148506" y="1968951"/>
            <a:ext cx="1904999" cy="1003418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가로 글상자 22"/>
          <p:cNvSpPr txBox="1"/>
          <p:nvPr/>
        </p:nvSpPr>
        <p:spPr>
          <a:xfrm>
            <a:off x="5253505" y="2043631"/>
            <a:ext cx="1694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400" dirty="0">
                <a:latin typeface="해남체"/>
                <a:ea typeface="해남체"/>
              </a:rPr>
              <a:t>제출</a:t>
            </a:r>
          </a:p>
        </p:txBody>
      </p:sp>
      <p:sp>
        <p:nvSpPr>
          <p:cNvPr id="24" name="가로 글상자 23"/>
          <p:cNvSpPr txBox="1"/>
          <p:nvPr/>
        </p:nvSpPr>
        <p:spPr>
          <a:xfrm>
            <a:off x="5656473" y="3099869"/>
            <a:ext cx="997501" cy="41224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dirty="0">
                <a:latin typeface="넥슨Lv2고딕 OTF Bold"/>
                <a:ea typeface="넥슨Lv2고딕 OTF Bold"/>
              </a:rPr>
              <a:t>금액 </a:t>
            </a:r>
            <a:r>
              <a:rPr lang="ko-KR" altLang="en-US" sz="2100" b="1" dirty="0"/>
              <a:t>∨</a:t>
            </a:r>
            <a:endParaRPr lang="ko-KR" altLang="en-US" sz="2100" dirty="0">
              <a:latin typeface="넥슨Lv2고딕 OTF Bold"/>
              <a:ea typeface="넥슨Lv2고딕 OTF Bold"/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5775751" y="3486749"/>
            <a:ext cx="708760" cy="115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100</a:t>
            </a:r>
          </a:p>
          <a:p>
            <a:pPr lvl="0">
              <a:defRPr/>
            </a:pPr>
            <a:r>
              <a:rPr lang="en-US" altLang="ko-KR" sz="1400"/>
              <a:t>1000</a:t>
            </a:r>
          </a:p>
          <a:p>
            <a:pPr lvl="0">
              <a:defRPr/>
            </a:pPr>
            <a:r>
              <a:rPr lang="en-US" altLang="ko-KR" sz="1400"/>
              <a:t>2000</a:t>
            </a:r>
          </a:p>
          <a:p>
            <a:pPr lvl="0">
              <a:defRPr/>
            </a:pPr>
            <a:r>
              <a:rPr lang="en-US" altLang="ko-KR" sz="1400"/>
              <a:t>5000</a:t>
            </a:r>
          </a:p>
          <a:p>
            <a:pPr lvl="0">
              <a:defRPr/>
            </a:pPr>
            <a:r>
              <a:rPr lang="en-US" altLang="ko-KR" sz="1400"/>
              <a:t>10000</a:t>
            </a:r>
          </a:p>
        </p:txBody>
      </p:sp>
      <p:cxnSp>
        <p:nvCxnSpPr>
          <p:cNvPr id="30" name="선 29"/>
          <p:cNvCxnSpPr/>
          <p:nvPr/>
        </p:nvCxnSpPr>
        <p:spPr>
          <a:xfrm>
            <a:off x="5775751" y="3734249"/>
            <a:ext cx="708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선 30"/>
          <p:cNvCxnSpPr/>
          <p:nvPr/>
        </p:nvCxnSpPr>
        <p:spPr>
          <a:xfrm flipV="1">
            <a:off x="5775751" y="3960495"/>
            <a:ext cx="708760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32" name="선 31"/>
          <p:cNvCxnSpPr/>
          <p:nvPr/>
        </p:nvCxnSpPr>
        <p:spPr>
          <a:xfrm>
            <a:off x="5775751" y="4158519"/>
            <a:ext cx="708760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33" name="선 32"/>
          <p:cNvCxnSpPr/>
          <p:nvPr/>
        </p:nvCxnSpPr>
        <p:spPr>
          <a:xfrm>
            <a:off x="5775751" y="4370920"/>
            <a:ext cx="708760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34" name="선 33"/>
          <p:cNvCxnSpPr/>
          <p:nvPr/>
        </p:nvCxnSpPr>
        <p:spPr>
          <a:xfrm>
            <a:off x="5775751" y="4639395"/>
            <a:ext cx="708760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35" name="직사각형 34"/>
          <p:cNvSpPr/>
          <p:nvPr/>
        </p:nvSpPr>
        <p:spPr>
          <a:xfrm>
            <a:off x="293249" y="419250"/>
            <a:ext cx="1282500" cy="4477500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6" name="가로 글상자 35"/>
          <p:cNvSpPr txBox="1"/>
          <p:nvPr/>
        </p:nvSpPr>
        <p:spPr>
          <a:xfrm>
            <a:off x="446999" y="2388427"/>
            <a:ext cx="975000" cy="36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광고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555650" y="419250"/>
            <a:ext cx="1282500" cy="4477500"/>
          </a:xfrm>
          <a:prstGeom prst="rect">
            <a:avLst/>
          </a:prstGeom>
          <a:noFill/>
          <a:ln w="19050" cap="flat" cmpd="sng" algn="ctr">
            <a:solidFill>
              <a:srgbClr val="3A3C8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8" name="가로 글상자 37"/>
          <p:cNvSpPr txBox="1"/>
          <p:nvPr/>
        </p:nvSpPr>
        <p:spPr>
          <a:xfrm>
            <a:off x="7709400" y="2388427"/>
            <a:ext cx="975000" cy="36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광고</a:t>
            </a:r>
          </a:p>
        </p:txBody>
      </p:sp>
      <p:sp>
        <p:nvSpPr>
          <p:cNvPr id="39" name="가로 글상자 38"/>
          <p:cNvSpPr txBox="1"/>
          <p:nvPr/>
        </p:nvSpPr>
        <p:spPr>
          <a:xfrm>
            <a:off x="2820738" y="3734249"/>
            <a:ext cx="1751262" cy="264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//</a:t>
            </a:r>
            <a:r>
              <a:rPr lang="ko-KR" altLang="en-US" sz="1200"/>
              <a:t>입력하는 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49000" y="578800"/>
          <a:ext cx="5091000" cy="39859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859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800" b="0" i="0" u="none" strike="noStrike" kern="1200" cap="none" spc="0" normalizeH="0" baseline="0" dirty="0">
                          <a:solidFill>
                            <a:srgbClr val="FF0000"/>
                          </a:solidFill>
                          <a:latin typeface="Mapo당인리발전소"/>
                          <a:ea typeface="Mapo당인리발전소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800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Mapo당인리발전소"/>
                          <a:ea typeface="Mapo당인리발전소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9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9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59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59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59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 dirty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59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59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59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59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 dirty="0">
                        <a:solidFill>
                          <a:srgbClr val="FF0000"/>
                        </a:solidFill>
                        <a:latin typeface="Mapo당인리발전소"/>
                        <a:ea typeface="Mapo당인리발전소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가로 글상자 11"/>
          <p:cNvSpPr txBox="1"/>
          <p:nvPr/>
        </p:nvSpPr>
        <p:spPr>
          <a:xfrm>
            <a:off x="5858249" y="578800"/>
            <a:ext cx="2100000" cy="122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latin typeface="안동월영교"/>
                <a:ea typeface="안동월영교"/>
              </a:rPr>
              <a:t>1</a:t>
            </a:r>
            <a:r>
              <a:rPr lang="ko-KR" altLang="en-US" sz="1500" dirty="0">
                <a:latin typeface="안동월영교"/>
                <a:ea typeface="안동월영교"/>
              </a:rPr>
              <a:t>등    </a:t>
            </a:r>
            <a:r>
              <a:rPr lang="ko-KR" altLang="en-US" sz="1500" b="1" dirty="0">
                <a:latin typeface="안동월영교"/>
                <a:ea typeface="안동월영교"/>
              </a:rPr>
              <a:t>김철수</a:t>
            </a:r>
            <a:r>
              <a:rPr lang="ko-KR" altLang="en-US" sz="1500" dirty="0">
                <a:latin typeface="안동월영교"/>
                <a:ea typeface="안동월영교"/>
              </a:rPr>
              <a:t>님     </a:t>
            </a:r>
            <a:r>
              <a:rPr lang="en-US" altLang="ko-KR" sz="1500" dirty="0">
                <a:latin typeface="안동월영교"/>
                <a:ea typeface="안동월영교"/>
              </a:rPr>
              <a:t>20%</a:t>
            </a:r>
          </a:p>
          <a:p>
            <a:pPr lvl="0">
              <a:defRPr/>
            </a:pPr>
            <a:r>
              <a:rPr lang="en-US" altLang="ko-KR" sz="1500" dirty="0">
                <a:latin typeface="안동월영교"/>
                <a:ea typeface="안동월영교"/>
              </a:rPr>
              <a:t>2</a:t>
            </a:r>
            <a:r>
              <a:rPr lang="ko-KR" altLang="en-US" sz="1500" dirty="0">
                <a:latin typeface="안동월영교"/>
                <a:ea typeface="안동월영교"/>
              </a:rPr>
              <a:t>등    </a:t>
            </a:r>
            <a:r>
              <a:rPr lang="ko-KR" altLang="en-US" sz="1500" b="1" dirty="0">
                <a:latin typeface="안동월영교"/>
                <a:ea typeface="안동월영교"/>
              </a:rPr>
              <a:t>김철수</a:t>
            </a:r>
            <a:r>
              <a:rPr lang="ko-KR" altLang="en-US" sz="1500" dirty="0">
                <a:latin typeface="안동월영교"/>
                <a:ea typeface="안동월영교"/>
              </a:rPr>
              <a:t>님     </a:t>
            </a:r>
            <a:r>
              <a:rPr lang="en-US" altLang="ko-KR" sz="1500" dirty="0">
                <a:latin typeface="안동월영교"/>
                <a:ea typeface="안동월영교"/>
              </a:rPr>
              <a:t>10%</a:t>
            </a:r>
          </a:p>
          <a:p>
            <a:pPr lvl="0">
              <a:defRPr/>
            </a:pPr>
            <a:r>
              <a:rPr lang="en-US" altLang="ko-KR" sz="1500" dirty="0">
                <a:latin typeface="안동월영교"/>
                <a:ea typeface="안동월영교"/>
              </a:rPr>
              <a:t>3</a:t>
            </a:r>
            <a:r>
              <a:rPr lang="ko-KR" altLang="en-US" sz="1500" dirty="0">
                <a:latin typeface="안동월영교"/>
                <a:ea typeface="안동월영교"/>
              </a:rPr>
              <a:t>등    </a:t>
            </a:r>
            <a:r>
              <a:rPr lang="ko-KR" altLang="en-US" sz="1300" b="1" dirty="0">
                <a:latin typeface="안동월영교"/>
                <a:ea typeface="안동월영교"/>
              </a:rPr>
              <a:t>김철수</a:t>
            </a:r>
            <a:r>
              <a:rPr lang="ko-KR" altLang="en-US" sz="1300" dirty="0">
                <a:latin typeface="안동월영교"/>
                <a:ea typeface="안동월영교"/>
              </a:rPr>
              <a:t>님 외</a:t>
            </a:r>
            <a:r>
              <a:rPr lang="ko-KR" altLang="en-US" sz="1500" dirty="0">
                <a:latin typeface="안동월영교"/>
                <a:ea typeface="안동월영교"/>
              </a:rPr>
              <a:t>     </a:t>
            </a:r>
            <a:r>
              <a:rPr lang="en-US" altLang="ko-KR" sz="1500" dirty="0">
                <a:latin typeface="안동월영교"/>
                <a:ea typeface="안동월영교"/>
              </a:rPr>
              <a:t>5%</a:t>
            </a:r>
          </a:p>
          <a:p>
            <a:pPr lvl="0">
              <a:defRPr/>
            </a:pPr>
            <a:r>
              <a:rPr lang="en-US" altLang="ko-KR" sz="1500" dirty="0">
                <a:latin typeface="안동월영교"/>
                <a:ea typeface="안동월영교"/>
              </a:rPr>
              <a:t>4</a:t>
            </a:r>
            <a:r>
              <a:rPr lang="ko-KR" altLang="en-US" sz="1500" dirty="0">
                <a:latin typeface="안동월영교"/>
                <a:ea typeface="안동월영교"/>
              </a:rPr>
              <a:t>등    </a:t>
            </a:r>
            <a:r>
              <a:rPr lang="ko-KR" altLang="en-US" sz="1300" b="1" dirty="0">
                <a:latin typeface="안동월영교"/>
                <a:ea typeface="안동월영교"/>
              </a:rPr>
              <a:t>김철수</a:t>
            </a:r>
            <a:r>
              <a:rPr lang="ko-KR" altLang="en-US" sz="1300" dirty="0">
                <a:latin typeface="안동월영교"/>
                <a:ea typeface="안동월영교"/>
              </a:rPr>
              <a:t>님</a:t>
            </a:r>
            <a:r>
              <a:rPr lang="ko-KR" altLang="en-US" sz="1500" dirty="0">
                <a:latin typeface="안동월영교"/>
                <a:ea typeface="안동월영교"/>
              </a:rPr>
              <a:t> </a:t>
            </a:r>
            <a:r>
              <a:rPr lang="ko-KR" altLang="en-US" sz="1300" dirty="0">
                <a:latin typeface="안동월영교"/>
                <a:ea typeface="안동월영교"/>
              </a:rPr>
              <a:t>외</a:t>
            </a:r>
            <a:r>
              <a:rPr lang="ko-KR" altLang="en-US" sz="1500" dirty="0">
                <a:latin typeface="안동월영교"/>
                <a:ea typeface="안동월영교"/>
              </a:rPr>
              <a:t>   </a:t>
            </a:r>
            <a:r>
              <a:rPr lang="en-US" altLang="ko-KR" sz="1500" dirty="0">
                <a:latin typeface="안동월영교"/>
                <a:ea typeface="안동월영교"/>
              </a:rPr>
              <a:t>2.5%</a:t>
            </a:r>
          </a:p>
          <a:p>
            <a:pPr lvl="0">
              <a:defRPr/>
            </a:pPr>
            <a:r>
              <a:rPr lang="en-US" altLang="ko-KR" sz="1500" dirty="0">
                <a:latin typeface="안동월영교"/>
                <a:ea typeface="안동월영교"/>
              </a:rPr>
              <a:t>5</a:t>
            </a:r>
            <a:r>
              <a:rPr lang="ko-KR" altLang="en-US" sz="1500" dirty="0">
                <a:latin typeface="안동월영교"/>
                <a:ea typeface="안동월영교"/>
              </a:rPr>
              <a:t>등    </a:t>
            </a:r>
            <a:r>
              <a:rPr lang="ko-KR" altLang="en-US" sz="1100" b="1" dirty="0">
                <a:latin typeface="안동월영교"/>
                <a:ea typeface="안동월영교"/>
              </a:rPr>
              <a:t>김철수</a:t>
            </a:r>
            <a:r>
              <a:rPr lang="ko-KR" altLang="en-US" sz="1100" dirty="0">
                <a:latin typeface="안동월영교"/>
                <a:ea typeface="안동월영교"/>
              </a:rPr>
              <a:t>님 외</a:t>
            </a:r>
            <a:r>
              <a:rPr lang="ko-KR" altLang="en-US" sz="1500" dirty="0">
                <a:latin typeface="안동월영교"/>
                <a:ea typeface="안동월영교"/>
              </a:rPr>
              <a:t>     </a:t>
            </a:r>
            <a:r>
              <a:rPr lang="en-US" altLang="ko-KR" sz="1500" dirty="0">
                <a:latin typeface="안동월영교"/>
                <a:ea typeface="안동월영교"/>
              </a:rPr>
              <a:t>1.2%</a:t>
            </a:r>
          </a:p>
        </p:txBody>
      </p:sp>
      <p:sp>
        <p:nvSpPr>
          <p:cNvPr id="13" name="가로 글상자 12"/>
          <p:cNvSpPr txBox="1"/>
          <p:nvPr/>
        </p:nvSpPr>
        <p:spPr>
          <a:xfrm>
            <a:off x="5858249" y="1948640"/>
            <a:ext cx="1942501" cy="412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>
                <a:latin typeface="해남체"/>
                <a:ea typeface="해남체"/>
              </a:rPr>
              <a:t>잔액</a:t>
            </a:r>
            <a:r>
              <a:rPr lang="en-US" altLang="ko-KR" sz="2100">
                <a:latin typeface="해남체"/>
                <a:ea typeface="해남체"/>
              </a:rPr>
              <a:t>:405,400</a:t>
            </a:r>
          </a:p>
        </p:txBody>
      </p:sp>
      <p:sp>
        <p:nvSpPr>
          <p:cNvPr id="14" name="가로 글상자 13"/>
          <p:cNvSpPr txBox="1"/>
          <p:nvPr/>
        </p:nvSpPr>
        <p:spPr>
          <a:xfrm>
            <a:off x="7800750" y="578800"/>
            <a:ext cx="1507503" cy="407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당첨 번호 전적</a:t>
            </a:r>
            <a:endParaRPr lang="ko-KR" altLang="en-US" sz="1200" dirty="0"/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  <a:p>
            <a:pPr lvl="0">
              <a:defRPr/>
            </a:pPr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13</a:t>
            </a:r>
          </a:p>
        </p:txBody>
      </p:sp>
      <p:sp>
        <p:nvSpPr>
          <p:cNvPr id="15" name="가로 글상자 14"/>
          <p:cNvSpPr txBox="1"/>
          <p:nvPr/>
        </p:nvSpPr>
        <p:spPr>
          <a:xfrm>
            <a:off x="-472500" y="0"/>
            <a:ext cx="9976501" cy="360045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채널 </a:t>
            </a:r>
            <a:r>
              <a:rPr lang="en-US" altLang="ko-KR" dirty="0"/>
              <a:t>3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홍길동</a:t>
            </a:r>
            <a:r>
              <a:rPr lang="en-US" altLang="ko-KR" dirty="0"/>
              <a:t>’</a:t>
            </a:r>
            <a:r>
              <a:rPr lang="ko-KR" altLang="en-US" dirty="0"/>
              <a:t>님이 횡재에 </a:t>
            </a:r>
            <a:r>
              <a:rPr lang="ko-KR" altLang="en-US" dirty="0" err="1"/>
              <a:t>담청되셨습니다</a:t>
            </a:r>
            <a:r>
              <a:rPr lang="en-US" altLang="ko-KR" dirty="0"/>
              <a:t>.</a:t>
            </a:r>
            <a:r>
              <a:rPr lang="ko-KR" altLang="en-US" dirty="0"/>
              <a:t> 채널 </a:t>
            </a:r>
            <a:r>
              <a:rPr lang="en-US" altLang="ko-KR" dirty="0"/>
              <a:t>3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홍길동</a:t>
            </a:r>
            <a:r>
              <a:rPr lang="en-US" altLang="ko-KR" dirty="0"/>
              <a:t>’</a:t>
            </a:r>
            <a:r>
              <a:rPr lang="ko-KR" altLang="en-US" dirty="0"/>
              <a:t>님이 횡재에 </a:t>
            </a:r>
            <a:r>
              <a:rPr lang="ko-KR" altLang="en-US" dirty="0" err="1"/>
              <a:t>담청되셨습니다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가로 글상자 16"/>
          <p:cNvSpPr txBox="1"/>
          <p:nvPr/>
        </p:nvSpPr>
        <p:spPr>
          <a:xfrm>
            <a:off x="-416250" y="4783455"/>
            <a:ext cx="9976501" cy="360045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채널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에서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‘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홍길동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’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님이 횡재에 </a:t>
            </a:r>
            <a:r>
              <a:rPr kumimoji="0" lang="ko-KR" altLang="en-US" sz="18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담청되셨습니다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채널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에서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‘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홍길동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’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님이 횡재에 </a:t>
            </a:r>
            <a:r>
              <a:rPr kumimoji="0" lang="ko-KR" altLang="en-US" sz="18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담청되셨습니다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92500" y="1528939"/>
            <a:ext cx="108013" cy="108013"/>
          </a:xfrm>
          <a:prstGeom prst="ellipse">
            <a:avLst/>
          </a:prstGeom>
          <a:pattFill prst="shingle">
            <a:fgClr>
              <a:schemeClr val="bg1"/>
            </a:fgClr>
            <a:bgClr>
              <a:schemeClr val="bg2">
                <a:lumMod val="25000"/>
              </a:schemeClr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가로 글상자 21"/>
          <p:cNvSpPr txBox="1"/>
          <p:nvPr/>
        </p:nvSpPr>
        <p:spPr>
          <a:xfrm>
            <a:off x="5798250" y="4277555"/>
            <a:ext cx="1837500" cy="48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latin typeface="안동월영교"/>
                <a:ea typeface="안동월영교"/>
              </a:rPr>
              <a:t>현재 </a:t>
            </a:r>
            <a:r>
              <a:rPr lang="en-US" altLang="ko-KR" sz="1300">
                <a:latin typeface="안동월영교"/>
                <a:ea typeface="안동월영교"/>
              </a:rPr>
              <a:t>100</a:t>
            </a:r>
            <a:r>
              <a:rPr lang="ko-KR" altLang="en-US" sz="1300">
                <a:latin typeface="안동월영교"/>
                <a:ea typeface="안동월영교"/>
              </a:rPr>
              <a:t>원 </a:t>
            </a:r>
            <a:r>
              <a:rPr lang="en-US" altLang="ko-KR" sz="1300">
                <a:latin typeface="안동월영교"/>
                <a:ea typeface="안동월영교"/>
              </a:rPr>
              <a:t>2</a:t>
            </a:r>
            <a:r>
              <a:rPr lang="ko-KR" altLang="en-US" sz="1300">
                <a:latin typeface="안동월영교"/>
                <a:ea typeface="안동월영교"/>
              </a:rPr>
              <a:t>방 입니다</a:t>
            </a:r>
          </a:p>
          <a:p>
            <a:pPr lvl="0">
              <a:defRPr/>
            </a:pPr>
            <a:r>
              <a:rPr lang="ko-KR" altLang="en-US" sz="1300">
                <a:latin typeface="안동월영교"/>
                <a:ea typeface="안동월영교"/>
              </a:rPr>
              <a:t>접속자 수</a:t>
            </a:r>
            <a:r>
              <a:rPr lang="en-US" altLang="ko-KR" sz="1300">
                <a:latin typeface="안동월영교"/>
                <a:ea typeface="안동월영교"/>
              </a:rPr>
              <a:t>:</a:t>
            </a:r>
            <a:r>
              <a:rPr lang="ko-KR" altLang="en-US" sz="1300">
                <a:latin typeface="안동월영교"/>
                <a:ea typeface="안동월영교"/>
              </a:rPr>
              <a:t> </a:t>
            </a:r>
            <a:r>
              <a:rPr lang="en-US" altLang="ko-KR" sz="1300">
                <a:latin typeface="안동월영교"/>
                <a:ea typeface="안동월영교"/>
              </a:rPr>
              <a:t>76</a:t>
            </a:r>
            <a:r>
              <a:rPr lang="ko-KR" altLang="en-US" sz="1300">
                <a:latin typeface="안동월영교"/>
                <a:ea typeface="안동월영교"/>
              </a:rPr>
              <a:t>명</a:t>
            </a:r>
          </a:p>
        </p:txBody>
      </p:sp>
      <p:sp>
        <p:nvSpPr>
          <p:cNvPr id="23" name="가로 글상자 22"/>
          <p:cNvSpPr txBox="1"/>
          <p:nvPr/>
        </p:nvSpPr>
        <p:spPr>
          <a:xfrm>
            <a:off x="3595886" y="1528939"/>
            <a:ext cx="1282500" cy="1150380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//</a:t>
            </a:r>
            <a:r>
              <a:rPr lang="ko-KR" altLang="en-US" sz="1000"/>
              <a:t>하나를 누를때마다 </a:t>
            </a:r>
            <a:r>
              <a:rPr lang="en-US" altLang="ko-KR" sz="1000"/>
              <a:t>100</a:t>
            </a:r>
            <a:r>
              <a:rPr lang="ko-KR" altLang="en-US" sz="1000"/>
              <a:t>원씩 차감하는 형식</a:t>
            </a:r>
          </a:p>
          <a:p>
            <a:pPr lvl="0">
              <a:defRPr/>
            </a:pPr>
            <a:r>
              <a:rPr lang="ko-KR" altLang="en-US" sz="1000"/>
              <a:t> </a:t>
            </a:r>
          </a:p>
          <a:p>
            <a:pPr lvl="0">
              <a:defRPr/>
            </a:pPr>
            <a:r>
              <a:rPr lang="ko-KR" altLang="en-US" sz="1000"/>
              <a:t>처음 접속자 </a:t>
            </a:r>
            <a:r>
              <a:rPr lang="en-US" altLang="ko-KR" sz="1000"/>
              <a:t>80%</a:t>
            </a:r>
            <a:r>
              <a:rPr lang="ko-KR" altLang="en-US" sz="1000"/>
              <a:t> </a:t>
            </a:r>
          </a:p>
          <a:p>
            <a:pPr lvl="0">
              <a:defRPr/>
            </a:pPr>
            <a:r>
              <a:rPr lang="ko-KR" altLang="en-US" sz="1000"/>
              <a:t>이상이 선택됐을시 동시에 오픈</a:t>
            </a:r>
          </a:p>
        </p:txBody>
      </p:sp>
      <p:sp>
        <p:nvSpPr>
          <p:cNvPr id="25" name="가로 글상자 24"/>
          <p:cNvSpPr txBox="1"/>
          <p:nvPr/>
        </p:nvSpPr>
        <p:spPr>
          <a:xfrm>
            <a:off x="897787" y="2361334"/>
            <a:ext cx="1282500" cy="2065886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//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등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20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등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10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등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등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2.5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*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등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1.2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*10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나머지는 전부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6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등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0.5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기획상 이렇지만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랜덤으로 바꿀 수도 있음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+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컴퓨터가 구역당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%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임의로 부여</a:t>
            </a:r>
          </a:p>
        </p:txBody>
      </p:sp>
      <p:sp>
        <p:nvSpPr>
          <p:cNvPr id="26" name="가로 글상자 25"/>
          <p:cNvSpPr txBox="1"/>
          <p:nvPr/>
        </p:nvSpPr>
        <p:spPr>
          <a:xfrm>
            <a:off x="5798250" y="2796749"/>
            <a:ext cx="1837500" cy="1306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100">
                <a:latin typeface="안동월영교"/>
                <a:ea typeface="안동월영교"/>
              </a:rPr>
              <a:t>남은 시간</a:t>
            </a:r>
          </a:p>
          <a:p>
            <a:pPr lvl="0" algn="ctr">
              <a:defRPr/>
            </a:pPr>
            <a:r>
              <a:rPr lang="en-US" altLang="ko-KR" sz="4900">
                <a:latin typeface="안동월영교"/>
                <a:ea typeface="안동월영교"/>
              </a:rPr>
              <a:t>5:00</a:t>
            </a:r>
          </a:p>
        </p:txBody>
      </p:sp>
      <p:sp>
        <p:nvSpPr>
          <p:cNvPr id="27" name="가로 글상자 26"/>
          <p:cNvSpPr txBox="1"/>
          <p:nvPr/>
        </p:nvSpPr>
        <p:spPr>
          <a:xfrm>
            <a:off x="6353250" y="3887188"/>
            <a:ext cx="1282500" cy="216556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</a:t>
            </a: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분마다 새로고침</a:t>
            </a:r>
          </a:p>
        </p:txBody>
      </p:sp>
      <p:sp>
        <p:nvSpPr>
          <p:cNvPr id="28" name="가로 글상자 27"/>
          <p:cNvSpPr txBox="1"/>
          <p:nvPr/>
        </p:nvSpPr>
        <p:spPr>
          <a:xfrm>
            <a:off x="5858249" y="2403787"/>
            <a:ext cx="1857677" cy="337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안동월영교"/>
                <a:ea typeface="안동월영교"/>
              </a:rPr>
              <a:t>구매 갯수</a:t>
            </a:r>
            <a:r>
              <a:rPr lang="en-US" altLang="ko-KR" sz="1600">
                <a:latin typeface="안동월영교"/>
                <a:ea typeface="안동월영교"/>
              </a:rPr>
              <a:t>:</a:t>
            </a:r>
            <a:r>
              <a:rPr lang="ko-KR" altLang="en-US" sz="1600">
                <a:latin typeface="안동월영교"/>
                <a:ea typeface="안동월영교"/>
              </a:rPr>
              <a:t> </a:t>
            </a:r>
            <a:r>
              <a:rPr lang="en-US" altLang="ko-KR" sz="1600">
                <a:latin typeface="안동월영교"/>
                <a:ea typeface="안동월영교"/>
              </a:rPr>
              <a:t>1</a:t>
            </a:r>
            <a:r>
              <a:rPr lang="ko-KR" altLang="en-US" sz="1600">
                <a:latin typeface="안동월영교"/>
                <a:ea typeface="안동월영교"/>
              </a:rPr>
              <a:t>개</a:t>
            </a:r>
          </a:p>
        </p:txBody>
      </p:sp>
      <p:sp>
        <p:nvSpPr>
          <p:cNvPr id="29" name="가로 글상자 28"/>
          <p:cNvSpPr txBox="1"/>
          <p:nvPr/>
        </p:nvSpPr>
        <p:spPr>
          <a:xfrm>
            <a:off x="-472500" y="1338322"/>
            <a:ext cx="3597012" cy="4892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latin typeface="안동월영교"/>
                <a:ea typeface="안동월영교"/>
              </a:rPr>
              <a:t>26</a:t>
            </a:r>
            <a:r>
              <a:rPr lang="ko-KR" altLang="en-US">
                <a:latin typeface="안동월영교"/>
                <a:ea typeface="안동월영교"/>
              </a:rPr>
              <a:t>번을 선택하시겠습니까</a:t>
            </a:r>
            <a:r>
              <a:rPr lang="en-US" altLang="ko-KR">
                <a:latin typeface="안동월영교"/>
                <a:ea typeface="안동월영교"/>
              </a:rPr>
              <a:t>?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안동월영교"/>
                <a:ea typeface="안동월영교"/>
              </a:rPr>
              <a:t> □ </a:t>
            </a:r>
            <a:r>
              <a:rPr lang="ko-KR" altLang="en-US" sz="800">
                <a:latin typeface="안동월영교"/>
                <a:ea typeface="안동월영교"/>
              </a:rPr>
              <a:t>이판에서 더이상 묻지 않기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679CA74-5426-4C31-BA04-70A8C2C55A05}"/>
              </a:ext>
            </a:extLst>
          </p:cNvPr>
          <p:cNvSpPr/>
          <p:nvPr/>
        </p:nvSpPr>
        <p:spPr>
          <a:xfrm>
            <a:off x="3278949" y="2728160"/>
            <a:ext cx="108013" cy="108013"/>
          </a:xfrm>
          <a:prstGeom prst="ellipse">
            <a:avLst/>
          </a:prstGeom>
          <a:pattFill prst="shingle">
            <a:fgClr>
              <a:schemeClr val="bg1"/>
            </a:fgClr>
            <a:bgClr>
              <a:schemeClr val="bg2">
                <a:lumMod val="25000"/>
              </a:schemeClr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3158250" y="0"/>
            <a:ext cx="2827500" cy="1151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7000">
                <a:latin typeface="안동월영교"/>
                <a:ea typeface="안동월영교"/>
              </a:rPr>
              <a:t>환전</a:t>
            </a:r>
          </a:p>
        </p:txBody>
      </p:sp>
      <p:sp>
        <p:nvSpPr>
          <p:cNvPr id="6" name="가로 글상자 5"/>
          <p:cNvSpPr txBox="1"/>
          <p:nvPr/>
        </p:nvSpPr>
        <p:spPr>
          <a:xfrm>
            <a:off x="1958249" y="1702897"/>
            <a:ext cx="1440000" cy="36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안동월영교"/>
                <a:ea typeface="안동월영교"/>
              </a:rPr>
              <a:t>입금</a:t>
            </a:r>
          </a:p>
        </p:txBody>
      </p:sp>
      <p:sp>
        <p:nvSpPr>
          <p:cNvPr id="7" name="가로 글상자 6"/>
          <p:cNvSpPr txBox="1"/>
          <p:nvPr/>
        </p:nvSpPr>
        <p:spPr>
          <a:xfrm>
            <a:off x="6085650" y="1792897"/>
            <a:ext cx="1440000" cy="36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안동월영교"/>
                <a:ea typeface="안동월영교"/>
              </a:rPr>
              <a:t>인출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6288151" y="0"/>
            <a:ext cx="285584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사용자명</a:t>
            </a:r>
            <a:r>
              <a:rPr lang="en-US" altLang="ko-KR"/>
              <a:t>:</a:t>
            </a:r>
            <a:r>
              <a:rPr lang="ko-KR" altLang="en-US"/>
              <a:t> 김철수가간다</a:t>
            </a:r>
          </a:p>
        </p:txBody>
      </p:sp>
      <p:sp>
        <p:nvSpPr>
          <p:cNvPr id="9" name="가로 글상자 8"/>
          <p:cNvSpPr txBox="1"/>
          <p:nvPr/>
        </p:nvSpPr>
        <p:spPr>
          <a:xfrm>
            <a:off x="5361900" y="2389365"/>
            <a:ext cx="2887500" cy="364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latin typeface="안동월영교"/>
                <a:ea typeface="안동월영교"/>
              </a:rPr>
              <a:t>‘</a:t>
            </a:r>
            <a:r>
              <a:rPr lang="ko-KR" altLang="en-US">
                <a:latin typeface="안동월영교"/>
                <a:ea typeface="안동월영교"/>
              </a:rPr>
              <a:t>김철수가간다</a:t>
            </a:r>
            <a:r>
              <a:rPr lang="en-US" altLang="ko-KR">
                <a:latin typeface="안동월영교"/>
                <a:ea typeface="안동월영교"/>
              </a:rPr>
              <a:t>’</a:t>
            </a:r>
            <a:r>
              <a:rPr lang="ko-KR" altLang="en-US">
                <a:latin typeface="안동월영교"/>
                <a:ea typeface="안동월영교"/>
              </a:rPr>
              <a:t>님 계좌로</a:t>
            </a:r>
          </a:p>
        </p:txBody>
      </p:sp>
      <p:sp>
        <p:nvSpPr>
          <p:cNvPr id="10" name="가로 글상자 9"/>
          <p:cNvSpPr txBox="1"/>
          <p:nvPr/>
        </p:nvSpPr>
        <p:spPr>
          <a:xfrm>
            <a:off x="5451900" y="2857342"/>
            <a:ext cx="2707500" cy="5477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000">
                <a:latin typeface="안동월영교"/>
                <a:ea typeface="안동월영교"/>
              </a:rPr>
              <a:t>금액입력</a:t>
            </a:r>
          </a:p>
        </p:txBody>
      </p:sp>
      <p:sp>
        <p:nvSpPr>
          <p:cNvPr id="11" name="가로 글상자 10"/>
          <p:cNvSpPr txBox="1"/>
          <p:nvPr/>
        </p:nvSpPr>
        <p:spPr>
          <a:xfrm>
            <a:off x="6085650" y="3487567"/>
            <a:ext cx="1440000" cy="36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안동월영교"/>
                <a:ea typeface="안동월영교"/>
              </a:rPr>
              <a:t>인출</a:t>
            </a:r>
          </a:p>
        </p:txBody>
      </p:sp>
      <p:sp>
        <p:nvSpPr>
          <p:cNvPr id="12" name="가로 글상자 11"/>
          <p:cNvSpPr txBox="1"/>
          <p:nvPr/>
        </p:nvSpPr>
        <p:spPr>
          <a:xfrm>
            <a:off x="1234499" y="2389365"/>
            <a:ext cx="2887500" cy="364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안동월영교"/>
                <a:ea typeface="안동월영교"/>
              </a:rPr>
              <a:t>‘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안동월영교"/>
                <a:ea typeface="안동월영교"/>
              </a:rPr>
              <a:t>김철수가간다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안동월영교"/>
                <a:ea typeface="안동월영교"/>
              </a:rPr>
              <a:t>’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안동월영교"/>
                <a:ea typeface="안동월영교"/>
              </a:rPr>
              <a:t>님 계좌에서</a:t>
            </a:r>
          </a:p>
        </p:txBody>
      </p:sp>
      <p:sp>
        <p:nvSpPr>
          <p:cNvPr id="13" name="가로 글상자 12"/>
          <p:cNvSpPr txBox="1"/>
          <p:nvPr/>
        </p:nvSpPr>
        <p:spPr>
          <a:xfrm>
            <a:off x="1864500" y="2849842"/>
            <a:ext cx="2707500" cy="547725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안동월영교"/>
                <a:ea typeface="안동월영교"/>
              </a:rPr>
              <a:t>금액입력</a:t>
            </a:r>
          </a:p>
        </p:txBody>
      </p:sp>
      <p:sp>
        <p:nvSpPr>
          <p:cNvPr id="14" name="가로 글상자 13"/>
          <p:cNvSpPr txBox="1"/>
          <p:nvPr/>
        </p:nvSpPr>
        <p:spPr>
          <a:xfrm>
            <a:off x="1958249" y="3487567"/>
            <a:ext cx="1440000" cy="36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안동월영교"/>
                <a:ea typeface="안동월영교"/>
              </a:rPr>
              <a:t>입금</a:t>
            </a:r>
          </a:p>
        </p:txBody>
      </p:sp>
      <p:sp>
        <p:nvSpPr>
          <p:cNvPr id="16" name="가로 글상자 15"/>
          <p:cNvSpPr txBox="1"/>
          <p:nvPr/>
        </p:nvSpPr>
        <p:spPr>
          <a:xfrm>
            <a:off x="540000" y="2841562"/>
            <a:ext cx="1256251" cy="548505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안동월영교"/>
                <a:ea typeface="안동월영교"/>
              </a:rPr>
              <a:t>은행사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414</Words>
  <Application>Microsoft Office PowerPoint</Application>
  <PresentationFormat>화면 슬라이드 쇼(16:9)</PresentationFormat>
  <Paragraphs>110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Mapo당인리발전소</vt:lpstr>
      <vt:lpstr>넥슨Lv2고딕 OTF Bold</vt:lpstr>
      <vt:lpstr>안동월영교</vt:lpstr>
      <vt:lpstr>해남체</vt:lpstr>
      <vt:lpstr>Arial</vt:lpstr>
      <vt:lpstr>Calibri</vt:lpstr>
      <vt:lpstr>한컴오피스</vt:lpstr>
      <vt:lpstr>노느매기</vt:lpstr>
      <vt:lpstr>노느매기</vt:lpstr>
      <vt:lpstr>노느매기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노느매기</dc:title>
  <dc:creator>승환</dc:creator>
  <cp:lastModifiedBy>217</cp:lastModifiedBy>
  <cp:revision>34</cp:revision>
  <dcterms:created xsi:type="dcterms:W3CDTF">2023-04-05T12:01:01Z</dcterms:created>
  <dcterms:modified xsi:type="dcterms:W3CDTF">2023-04-27T07:39:49Z</dcterms:modified>
  <cp:version>1100.0100.01</cp:version>
</cp:coreProperties>
</file>