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755" r:id="rId2"/>
    <p:sldId id="762" r:id="rId3"/>
    <p:sldId id="756" r:id="rId4"/>
    <p:sldId id="764" r:id="rId5"/>
    <p:sldId id="758" r:id="rId6"/>
    <p:sldId id="760" r:id="rId7"/>
    <p:sldId id="761" r:id="rId8"/>
    <p:sldId id="759" r:id="rId9"/>
    <p:sldId id="763"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varScale="1">
        <p:scale>
          <a:sx n="85" d="100"/>
          <a:sy n="85"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2019/8/29</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1122363"/>
            <a:ext cx="9145325"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221" y="3602038"/>
            <a:ext cx="91453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6164" y="365125"/>
            <a:ext cx="2629281"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321" y="365125"/>
            <a:ext cx="773542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71" y="1709738"/>
            <a:ext cx="10517123"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971" y="4589463"/>
            <a:ext cx="105171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321" y="1825625"/>
            <a:ext cx="51823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094" y="1825625"/>
            <a:ext cx="51823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910" y="365125"/>
            <a:ext cx="10517123" cy="1325563"/>
          </a:xfrm>
        </p:spPr>
        <p:txBody>
          <a:bodyPr/>
          <a:lstStyle/>
          <a:p>
            <a:r>
              <a:rPr lang="zh-CN" altLang="en-US"/>
              <a:t>单击此处编辑母版标题样式</a:t>
            </a:r>
          </a:p>
        </p:txBody>
      </p:sp>
      <p:sp>
        <p:nvSpPr>
          <p:cNvPr id="3" name="文本占位符 2"/>
          <p:cNvSpPr>
            <a:spLocks noGrp="1"/>
          </p:cNvSpPr>
          <p:nvPr>
            <p:ph type="body" idx="1"/>
          </p:nvPr>
        </p:nvSpPr>
        <p:spPr>
          <a:xfrm>
            <a:off x="839910" y="1681163"/>
            <a:ext cx="515853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910" y="2505075"/>
            <a:ext cx="5158534"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094" y="1681163"/>
            <a:ext cx="518393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094" y="2505075"/>
            <a:ext cx="5183939"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910" y="457200"/>
            <a:ext cx="393280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939" y="987425"/>
            <a:ext cx="617309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910" y="2057400"/>
            <a:ext cx="39328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910" y="457200"/>
            <a:ext cx="393280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939" y="987425"/>
            <a:ext cx="617309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910" y="2057400"/>
            <a:ext cx="39328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21" y="365125"/>
            <a:ext cx="10517123"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21" y="1825625"/>
            <a:ext cx="10517123"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21" y="6356350"/>
            <a:ext cx="27435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3"/>
          </p:nvPr>
        </p:nvSpPr>
        <p:spPr>
          <a:xfrm>
            <a:off x="4039185" y="6356350"/>
            <a:ext cx="411539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847" y="6356350"/>
            <a:ext cx="274359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56391" y="161802"/>
            <a:ext cx="2961456" cy="563561"/>
          </a:xfrm>
          <a:prstGeom prst="rect">
            <a:avLst/>
          </a:prstGeom>
        </p:spPr>
      </p:pic>
      <p:pic>
        <p:nvPicPr>
          <p:cNvPr id="8" name="图片 7" descr="资源 9"/>
          <p:cNvPicPr>
            <a:picLocks noChangeAspect="1"/>
          </p:cNvPicPr>
          <p:nvPr userDrawn="1"/>
        </p:nvPicPr>
        <p:blipFill>
          <a:blip r:embed="rId15"/>
          <a:stretch>
            <a:fillRect/>
          </a:stretch>
        </p:blipFill>
        <p:spPr>
          <a:xfrm>
            <a:off x="3209437" y="145317"/>
            <a:ext cx="2172335" cy="4762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63671-43FE-4C2E-913A-B360FCE396A1}"/>
              </a:ext>
            </a:extLst>
          </p:cNvPr>
          <p:cNvSpPr>
            <a:spLocks noGrp="1"/>
          </p:cNvSpPr>
          <p:nvPr>
            <p:ph type="title"/>
          </p:nvPr>
        </p:nvSpPr>
        <p:spPr/>
        <p:txBody>
          <a:bodyPr/>
          <a:lstStyle/>
          <a:p>
            <a:r>
              <a:rPr lang="zh-CN" altLang="zh-CN" b="1" dirty="0"/>
              <a:t>单车抢单价格智能算法</a:t>
            </a:r>
            <a:endParaRPr lang="zh-CN" altLang="en-US" dirty="0"/>
          </a:p>
        </p:txBody>
      </p:sp>
      <p:sp>
        <p:nvSpPr>
          <p:cNvPr id="3" name="内容占位符 2">
            <a:extLst>
              <a:ext uri="{FF2B5EF4-FFF2-40B4-BE49-F238E27FC236}">
                <a16:creationId xmlns:a16="http://schemas.microsoft.com/office/drawing/2014/main" id="{36ADA858-C854-41E6-A7F4-56B71E7A7314}"/>
              </a:ext>
            </a:extLst>
          </p:cNvPr>
          <p:cNvSpPr>
            <a:spLocks noGrp="1"/>
          </p:cNvSpPr>
          <p:nvPr>
            <p:ph idx="1"/>
          </p:nvPr>
        </p:nvSpPr>
        <p:spPr>
          <a:xfrm>
            <a:off x="669646" y="1328474"/>
            <a:ext cx="11057757" cy="5241001"/>
          </a:xfrm>
        </p:spPr>
        <p:txBody>
          <a:bodyPr>
            <a:normAutofit fontScale="62500" lnSpcReduction="20000"/>
          </a:bodyPr>
          <a:lstStyle/>
          <a:p>
            <a:pPr marL="0" indent="0">
              <a:lnSpc>
                <a:spcPct val="120000"/>
              </a:lnSpc>
              <a:buNone/>
            </a:pPr>
            <a:r>
              <a:rPr lang="zh-CN" altLang="zh-CN" sz="2900" b="1" dirty="0"/>
              <a:t>输入</a:t>
            </a:r>
          </a:p>
          <a:p>
            <a:pPr lvl="0">
              <a:lnSpc>
                <a:spcPct val="120000"/>
              </a:lnSpc>
            </a:pPr>
            <a:r>
              <a:rPr lang="zh-CN" altLang="zh-CN" sz="2900" dirty="0"/>
              <a:t>具体到区的大品种单价信息表</a:t>
            </a:r>
            <a:r>
              <a:rPr lang="en-US" altLang="zh-CN" sz="2900" dirty="0"/>
              <a:t>                </a:t>
            </a:r>
            <a:r>
              <a:rPr lang="zh-CN" altLang="en-US" sz="2900" dirty="0"/>
              <a:t>开发服构建虚拟单价表</a:t>
            </a:r>
            <a:r>
              <a:rPr lang="en-US" altLang="zh-CN" sz="2900" dirty="0" err="1"/>
              <a:t>db_inter.fictitious_unit_price</a:t>
            </a:r>
            <a:endParaRPr lang="zh-CN" altLang="zh-CN" sz="2900" dirty="0"/>
          </a:p>
          <a:p>
            <a:pPr marL="0" indent="0">
              <a:lnSpc>
                <a:spcPct val="120000"/>
              </a:lnSpc>
              <a:buNone/>
            </a:pPr>
            <a:r>
              <a:rPr lang="en-US" altLang="zh-CN" sz="2900" dirty="0"/>
              <a:t>   </a:t>
            </a:r>
            <a:r>
              <a:rPr lang="zh-CN" altLang="zh-CN" sz="2900" dirty="0"/>
              <a:t>需要提供，每个区对应八个大品种的单价信息，元每吨</a:t>
            </a:r>
            <a:r>
              <a:rPr lang="en-US" altLang="zh-CN" sz="2900" dirty="0"/>
              <a:t>CNY/t</a:t>
            </a:r>
            <a:r>
              <a:rPr lang="zh-CN" altLang="zh-CN" sz="2900" dirty="0"/>
              <a:t>，需要一个变化范围与均值</a:t>
            </a:r>
            <a:r>
              <a:rPr lang="zh-CN" altLang="en-US" sz="2900" dirty="0"/>
              <a:t>（</a:t>
            </a:r>
            <a:r>
              <a:rPr lang="zh-CN" altLang="zh-CN" sz="2900" dirty="0"/>
              <a:t>或最大分布</a:t>
            </a:r>
            <a:r>
              <a:rPr lang="zh-CN" altLang="en-US" sz="2900" dirty="0"/>
              <a:t>）（</a:t>
            </a:r>
            <a:r>
              <a:rPr lang="zh-CN" altLang="zh-CN" sz="2900" dirty="0"/>
              <a:t>小品种直接匹配</a:t>
            </a:r>
            <a:r>
              <a:rPr lang="en-US" altLang="zh-CN" sz="2900" dirty="0"/>
              <a:t>?</a:t>
            </a:r>
            <a:r>
              <a:rPr lang="zh-CN" altLang="en-US" sz="2900" dirty="0"/>
              <a:t>）</a:t>
            </a:r>
            <a:endParaRPr lang="zh-CN" altLang="zh-CN" sz="2900" dirty="0"/>
          </a:p>
          <a:p>
            <a:pPr lvl="0">
              <a:lnSpc>
                <a:spcPct val="120000"/>
              </a:lnSpc>
            </a:pPr>
            <a:r>
              <a:rPr lang="zh-CN" altLang="zh-CN" sz="2900" dirty="0"/>
              <a:t>虚拟车辆订单信息表（需要被抢的单子）</a:t>
            </a:r>
          </a:p>
          <a:p>
            <a:pPr marL="0" indent="0">
              <a:lnSpc>
                <a:spcPct val="120000"/>
              </a:lnSpc>
              <a:buNone/>
            </a:pPr>
            <a:r>
              <a:rPr lang="en-US" altLang="zh-CN" sz="2900" dirty="0"/>
              <a:t>   </a:t>
            </a:r>
            <a:r>
              <a:rPr lang="zh-CN" altLang="zh-CN" sz="2900" dirty="0"/>
              <a:t>需要按订单仓库形式提供，省市区，目的地，取货仓库，大品种，小品种，重量</a:t>
            </a:r>
            <a:r>
              <a:rPr lang="zh-CN" altLang="en-US" sz="2900" dirty="0"/>
              <a:t>，类似于智能分货的输出，（取货地个数，卸货地个数）</a:t>
            </a:r>
            <a:endParaRPr lang="zh-CN" altLang="zh-CN" sz="2900" dirty="0"/>
          </a:p>
          <a:p>
            <a:pPr lvl="0">
              <a:lnSpc>
                <a:spcPct val="120000"/>
              </a:lnSpc>
            </a:pPr>
            <a:r>
              <a:rPr lang="zh-CN" altLang="zh-CN" sz="2900" dirty="0"/>
              <a:t>历史抢单信息表</a:t>
            </a:r>
            <a:r>
              <a:rPr lang="en-US" altLang="zh-CN" sz="2900" dirty="0"/>
              <a:t>                                            </a:t>
            </a:r>
            <a:r>
              <a:rPr lang="zh-CN" altLang="en-US" sz="2900" dirty="0"/>
              <a:t>开发服构建虚拟历史抢单表</a:t>
            </a:r>
            <a:r>
              <a:rPr lang="en-US" altLang="zh-CN" sz="2900" dirty="0"/>
              <a:t> </a:t>
            </a:r>
            <a:r>
              <a:rPr lang="en-US" altLang="zh-CN" sz="2900" dirty="0" err="1"/>
              <a:t>db_inter.fictitious_snatch_bill_mark</a:t>
            </a:r>
            <a:endParaRPr lang="zh-CN" altLang="zh-CN" sz="2900" dirty="0"/>
          </a:p>
          <a:p>
            <a:pPr marL="0" indent="0">
              <a:lnSpc>
                <a:spcPct val="120000"/>
              </a:lnSpc>
              <a:spcBef>
                <a:spcPts val="0"/>
              </a:spcBef>
              <a:buNone/>
            </a:pPr>
            <a:r>
              <a:rPr lang="en-US" altLang="zh-CN" sz="2900" dirty="0"/>
              <a:t>   </a:t>
            </a:r>
            <a:r>
              <a:rPr lang="zh-CN" altLang="zh-CN" sz="2900" dirty="0"/>
              <a:t>需要提供抢单成功的与流单的数据，包括流向（省市区），大品种，总价格，总重量，单价</a:t>
            </a:r>
            <a:r>
              <a:rPr lang="en-US" altLang="zh-CN" sz="2900" dirty="0"/>
              <a:t>=</a:t>
            </a:r>
            <a:r>
              <a:rPr lang="zh-CN" altLang="zh-CN" sz="2900" dirty="0"/>
              <a:t>总价格</a:t>
            </a:r>
            <a:r>
              <a:rPr lang="en-US" altLang="zh-CN" sz="2900" dirty="0"/>
              <a:t>/</a:t>
            </a:r>
            <a:r>
              <a:rPr lang="zh-CN" altLang="zh-CN" sz="2900" dirty="0"/>
              <a:t>总重量，抢单总时长，抢单的初始总价，抢单成功时的在线人数</a:t>
            </a:r>
            <a:endParaRPr lang="en-US" altLang="zh-CN" sz="2900" dirty="0"/>
          </a:p>
          <a:p>
            <a:pPr marL="0" indent="0">
              <a:lnSpc>
                <a:spcPct val="120000"/>
              </a:lnSpc>
              <a:spcBef>
                <a:spcPts val="0"/>
              </a:spcBef>
              <a:buNone/>
            </a:pPr>
            <a:r>
              <a:rPr lang="zh-CN" altLang="en-US" sz="2900" dirty="0"/>
              <a:t>如果包含两个大品种则需要按照两个大品种的重量总价格记录为两条数据</a:t>
            </a:r>
            <a:endParaRPr lang="zh-CN" altLang="zh-CN" sz="2900" dirty="0"/>
          </a:p>
          <a:p>
            <a:pPr>
              <a:lnSpc>
                <a:spcPct val="120000"/>
              </a:lnSpc>
            </a:pPr>
            <a:r>
              <a:rPr lang="zh-CN" altLang="en-US" sz="2900" dirty="0"/>
              <a:t>运力信息表（暂时不考虑，无法得到当前运力情况）</a:t>
            </a:r>
            <a:endParaRPr lang="en-US" altLang="zh-CN" sz="2900" dirty="0"/>
          </a:p>
          <a:p>
            <a:pPr marL="0" indent="0">
              <a:lnSpc>
                <a:spcPct val="120000"/>
              </a:lnSpc>
              <a:buNone/>
            </a:pPr>
            <a:r>
              <a:rPr lang="en-US" altLang="zh-CN" sz="2900" dirty="0"/>
              <a:t>   </a:t>
            </a:r>
            <a:r>
              <a:rPr lang="zh-CN" altLang="en-US" sz="2900" dirty="0"/>
              <a:t>需要提供该流向该品种的运力情况，如果运力足够价格适当降低，如果运力不足价格适当提高</a:t>
            </a:r>
            <a:endParaRPr lang="en-US" altLang="zh-CN" sz="2900" dirty="0"/>
          </a:p>
        </p:txBody>
      </p:sp>
    </p:spTree>
    <p:extLst>
      <p:ext uri="{BB962C8B-B14F-4D97-AF65-F5344CB8AC3E}">
        <p14:creationId xmlns:p14="http://schemas.microsoft.com/office/powerpoint/2010/main" val="156004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63671-43FE-4C2E-913A-B360FCE396A1}"/>
              </a:ext>
            </a:extLst>
          </p:cNvPr>
          <p:cNvSpPr>
            <a:spLocks noGrp="1"/>
          </p:cNvSpPr>
          <p:nvPr>
            <p:ph type="title"/>
          </p:nvPr>
        </p:nvSpPr>
        <p:spPr/>
        <p:txBody>
          <a:bodyPr/>
          <a:lstStyle/>
          <a:p>
            <a:r>
              <a:rPr lang="zh-CN" altLang="zh-CN" b="1" dirty="0"/>
              <a:t>单车抢单价格智能算法</a:t>
            </a:r>
            <a:endParaRPr lang="zh-CN" altLang="en-US" dirty="0"/>
          </a:p>
        </p:txBody>
      </p:sp>
      <p:sp>
        <p:nvSpPr>
          <p:cNvPr id="3" name="内容占位符 2">
            <a:extLst>
              <a:ext uri="{FF2B5EF4-FFF2-40B4-BE49-F238E27FC236}">
                <a16:creationId xmlns:a16="http://schemas.microsoft.com/office/drawing/2014/main" id="{36ADA858-C854-41E6-A7F4-56B71E7A7314}"/>
              </a:ext>
            </a:extLst>
          </p:cNvPr>
          <p:cNvSpPr>
            <a:spLocks noGrp="1"/>
          </p:cNvSpPr>
          <p:nvPr>
            <p:ph idx="1"/>
          </p:nvPr>
        </p:nvSpPr>
        <p:spPr>
          <a:xfrm>
            <a:off x="696279" y="1301842"/>
            <a:ext cx="10897958" cy="4575175"/>
          </a:xfrm>
        </p:spPr>
        <p:txBody>
          <a:bodyPr>
            <a:noAutofit/>
          </a:bodyPr>
          <a:lstStyle/>
          <a:p>
            <a:pPr marL="0" indent="0">
              <a:lnSpc>
                <a:spcPct val="100000"/>
              </a:lnSpc>
              <a:spcBef>
                <a:spcPts val="0"/>
              </a:spcBef>
              <a:buNone/>
            </a:pPr>
            <a:r>
              <a:rPr lang="zh-CN" altLang="zh-CN" sz="1800" b="1" dirty="0"/>
              <a:t>输</a:t>
            </a:r>
            <a:r>
              <a:rPr lang="zh-CN" altLang="en-US" sz="1800" b="1" dirty="0"/>
              <a:t>出</a:t>
            </a:r>
            <a:endParaRPr lang="en-US" altLang="zh-CN" sz="1800" b="1" dirty="0"/>
          </a:p>
          <a:p>
            <a:pPr marL="0" indent="0">
              <a:lnSpc>
                <a:spcPct val="100000"/>
              </a:lnSpc>
              <a:spcBef>
                <a:spcPts val="0"/>
              </a:spcBef>
              <a:buNone/>
            </a:pPr>
            <a:r>
              <a:rPr lang="zh-CN" altLang="en-US" sz="1800" b="1" dirty="0"/>
              <a:t>订单信息，初始总价格，加价后的总价格，</a:t>
            </a:r>
            <a:endParaRPr lang="en-US" altLang="zh-CN" sz="1800" b="1" dirty="0"/>
          </a:p>
          <a:p>
            <a:pPr marL="0" indent="0">
              <a:lnSpc>
                <a:spcPct val="100000"/>
              </a:lnSpc>
              <a:spcBef>
                <a:spcPts val="0"/>
              </a:spcBef>
              <a:buNone/>
            </a:pPr>
            <a:r>
              <a:rPr lang="zh-CN" altLang="en-US" sz="1800" b="1" dirty="0"/>
              <a:t>成功</a:t>
            </a:r>
            <a:endParaRPr lang="zh-CN" altLang="zh-CN" sz="1800" b="1" dirty="0"/>
          </a:p>
          <a:p>
            <a:pPr lvl="0">
              <a:lnSpc>
                <a:spcPct val="100000"/>
              </a:lnSpc>
              <a:spcBef>
                <a:spcPts val="0"/>
              </a:spcBef>
            </a:pPr>
            <a:r>
              <a:rPr lang="zh-CN" altLang="zh-CN" sz="1800" dirty="0"/>
              <a:t>虚拟车辆订单信息表（需要被抢的单子）</a:t>
            </a:r>
          </a:p>
          <a:p>
            <a:pPr>
              <a:lnSpc>
                <a:spcPct val="100000"/>
              </a:lnSpc>
              <a:spcBef>
                <a:spcPts val="0"/>
              </a:spcBef>
            </a:pPr>
            <a:r>
              <a:rPr lang="zh-CN" altLang="en-US" sz="1800" dirty="0"/>
              <a:t>抢单成功的车辆信息</a:t>
            </a:r>
            <a:endParaRPr lang="en-US" altLang="zh-CN" sz="1800" dirty="0"/>
          </a:p>
          <a:p>
            <a:pPr>
              <a:lnSpc>
                <a:spcPct val="100000"/>
              </a:lnSpc>
              <a:spcBef>
                <a:spcPts val="0"/>
              </a:spcBef>
            </a:pPr>
            <a:r>
              <a:rPr lang="zh-CN" altLang="en-US" sz="1800" dirty="0"/>
              <a:t>抢单的成交价格</a:t>
            </a:r>
            <a:endParaRPr lang="en-US" altLang="zh-CN" sz="1800" dirty="0"/>
          </a:p>
          <a:p>
            <a:pPr>
              <a:lnSpc>
                <a:spcPct val="100000"/>
              </a:lnSpc>
              <a:spcBef>
                <a:spcPts val="0"/>
              </a:spcBef>
            </a:pPr>
            <a:r>
              <a:rPr lang="zh-CN" altLang="en-US" sz="1800" dirty="0"/>
              <a:t>抢单是否成功，抢单的总时长，品种，流向，初始价格，成交价格，总重量，</a:t>
            </a:r>
            <a:r>
              <a:rPr lang="zh-CN" altLang="zh-CN" sz="1800" dirty="0"/>
              <a:t>单价</a:t>
            </a:r>
            <a:r>
              <a:rPr lang="en-US" altLang="zh-CN" sz="1800" dirty="0"/>
              <a:t>=</a:t>
            </a:r>
            <a:r>
              <a:rPr lang="zh-CN" altLang="en-US" sz="1800" dirty="0"/>
              <a:t>成交</a:t>
            </a:r>
            <a:r>
              <a:rPr lang="zh-CN" altLang="zh-CN" sz="1800" dirty="0"/>
              <a:t>价格</a:t>
            </a:r>
            <a:r>
              <a:rPr lang="en-US" altLang="zh-CN" sz="1800" dirty="0"/>
              <a:t>/</a:t>
            </a:r>
            <a:r>
              <a:rPr lang="zh-CN" altLang="zh-CN" sz="1800" dirty="0"/>
              <a:t>总重量</a:t>
            </a:r>
            <a:r>
              <a:rPr lang="zh-CN" altLang="en-US" sz="1800" dirty="0"/>
              <a:t>，结合在线人数记录在</a:t>
            </a:r>
            <a:r>
              <a:rPr lang="zh-CN" altLang="zh-CN" sz="1800" dirty="0"/>
              <a:t>历史抢单信息表</a:t>
            </a:r>
          </a:p>
          <a:p>
            <a:pPr marL="0" indent="0">
              <a:lnSpc>
                <a:spcPct val="100000"/>
              </a:lnSpc>
              <a:spcBef>
                <a:spcPts val="0"/>
              </a:spcBef>
              <a:buNone/>
            </a:pPr>
            <a:r>
              <a:rPr lang="zh-CN" altLang="en-US" sz="1800" b="1" dirty="0"/>
              <a:t>失败流单</a:t>
            </a:r>
            <a:endParaRPr lang="zh-CN" altLang="zh-CN" sz="1800" b="1" dirty="0"/>
          </a:p>
          <a:p>
            <a:pPr lvl="0">
              <a:lnSpc>
                <a:spcPct val="100000"/>
              </a:lnSpc>
              <a:spcBef>
                <a:spcPts val="0"/>
              </a:spcBef>
            </a:pPr>
            <a:r>
              <a:rPr lang="zh-CN" altLang="zh-CN" sz="1800" dirty="0"/>
              <a:t>虚拟车辆订单信息表（需要被抢的单子）</a:t>
            </a:r>
          </a:p>
          <a:p>
            <a:pPr>
              <a:lnSpc>
                <a:spcPct val="100000"/>
              </a:lnSpc>
              <a:spcBef>
                <a:spcPts val="0"/>
              </a:spcBef>
            </a:pPr>
            <a:r>
              <a:rPr lang="zh-CN" altLang="en-US" sz="1800" dirty="0"/>
              <a:t>抢单是否成功，抢单的总时长，品种，流向，初始价格，结束价格，总重量，</a:t>
            </a:r>
            <a:r>
              <a:rPr lang="zh-CN" altLang="zh-CN" sz="1800" dirty="0"/>
              <a:t>单价</a:t>
            </a:r>
            <a:r>
              <a:rPr lang="en-US" altLang="zh-CN" sz="1800" dirty="0"/>
              <a:t>=</a:t>
            </a:r>
            <a:r>
              <a:rPr lang="zh-CN" altLang="en-US" sz="1800" dirty="0"/>
              <a:t>结束</a:t>
            </a:r>
            <a:r>
              <a:rPr lang="zh-CN" altLang="zh-CN" sz="1800" dirty="0"/>
              <a:t>价格</a:t>
            </a:r>
            <a:r>
              <a:rPr lang="en-US" altLang="zh-CN" sz="1800" dirty="0"/>
              <a:t>/</a:t>
            </a:r>
            <a:r>
              <a:rPr lang="zh-CN" altLang="zh-CN" sz="1800" dirty="0"/>
              <a:t>总重量</a:t>
            </a:r>
            <a:r>
              <a:rPr lang="zh-CN" altLang="en-US" sz="1800" dirty="0"/>
              <a:t>，结合在线人数记录在</a:t>
            </a:r>
            <a:r>
              <a:rPr lang="zh-CN" altLang="zh-CN" sz="1800" dirty="0"/>
              <a:t>历史抢单信息表</a:t>
            </a:r>
          </a:p>
          <a:p>
            <a:pPr marL="0" indent="0">
              <a:lnSpc>
                <a:spcPct val="100000"/>
              </a:lnSpc>
              <a:spcBef>
                <a:spcPts val="0"/>
              </a:spcBef>
              <a:buNone/>
            </a:pPr>
            <a:endParaRPr lang="zh-CN" altLang="en-US" sz="1800" dirty="0"/>
          </a:p>
        </p:txBody>
      </p:sp>
    </p:spTree>
    <p:extLst>
      <p:ext uri="{BB962C8B-B14F-4D97-AF65-F5344CB8AC3E}">
        <p14:creationId xmlns:p14="http://schemas.microsoft.com/office/powerpoint/2010/main" val="358236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923330"/>
          </a:xfrm>
          <a:prstGeom prst="rect">
            <a:avLst/>
          </a:prstGeom>
          <a:noFill/>
        </p:spPr>
        <p:txBody>
          <a:bodyPr wrap="square" rtlCol="0">
            <a:spAutoFit/>
          </a:bodyPr>
          <a:lstStyle/>
          <a:p>
            <a:r>
              <a:rPr lang="zh-CN" altLang="en-US" b="1" dirty="0"/>
              <a:t>第一部分，抢单过程</a:t>
            </a:r>
            <a:endParaRPr lang="en-US" altLang="zh-CN" b="1" dirty="0"/>
          </a:p>
          <a:p>
            <a:endParaRPr lang="en-US" altLang="zh-CN" b="1" dirty="0"/>
          </a:p>
          <a:p>
            <a:r>
              <a:rPr lang="zh-CN" altLang="en-US" b="1" dirty="0"/>
              <a:t>第二部分，价格调整</a:t>
            </a:r>
          </a:p>
        </p:txBody>
      </p:sp>
    </p:spTree>
    <p:extLst>
      <p:ext uri="{BB962C8B-B14F-4D97-AF65-F5344CB8AC3E}">
        <p14:creationId xmlns:p14="http://schemas.microsoft.com/office/powerpoint/2010/main" val="10451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5355312"/>
          </a:xfrm>
          <a:prstGeom prst="rect">
            <a:avLst/>
          </a:prstGeom>
          <a:noFill/>
        </p:spPr>
        <p:txBody>
          <a:bodyPr wrap="square" rtlCol="0">
            <a:spAutoFit/>
          </a:bodyPr>
          <a:lstStyle/>
          <a:p>
            <a:pPr algn="just"/>
            <a:r>
              <a:rPr lang="zh-CN" altLang="en-US" b="1" dirty="0"/>
              <a:t>第一部分，抢单过程</a:t>
            </a:r>
            <a:endParaRPr lang="en-US" altLang="zh-CN" b="1" dirty="0"/>
          </a:p>
          <a:p>
            <a:pPr lvl="0" algn="just"/>
            <a:r>
              <a:rPr lang="en-US" altLang="zh-CN" dirty="0"/>
              <a:t>1</a:t>
            </a:r>
            <a:r>
              <a:rPr lang="zh-CN" altLang="en-US" dirty="0"/>
              <a:t>，处理虚拟车辆订单信息，计算同一大品种的总重量</a:t>
            </a:r>
            <a:endParaRPr lang="en-US" altLang="zh-CN" dirty="0"/>
          </a:p>
          <a:p>
            <a:pPr lvl="0" algn="just"/>
            <a:r>
              <a:rPr lang="en-US" altLang="zh-CN" dirty="0"/>
              <a:t>2</a:t>
            </a:r>
            <a:r>
              <a:rPr lang="zh-CN" altLang="en-US" dirty="0"/>
              <a:t>，</a:t>
            </a:r>
            <a:r>
              <a:rPr lang="zh-CN" altLang="zh-CN" dirty="0"/>
              <a:t>设置初始总价</a:t>
            </a:r>
            <a:r>
              <a:rPr lang="en-US" altLang="zh-CN" dirty="0"/>
              <a:t>Origin Total Price</a:t>
            </a:r>
            <a:endParaRPr lang="zh-CN" altLang="zh-CN" dirty="0"/>
          </a:p>
          <a:p>
            <a:pPr algn="just"/>
            <a:r>
              <a:rPr lang="en-US" altLang="zh-CN" dirty="0"/>
              <a:t>       1.1</a:t>
            </a:r>
            <a:r>
              <a:rPr lang="zh-CN" altLang="zh-CN" dirty="0"/>
              <a:t>分析出合理的单价</a:t>
            </a:r>
            <a:r>
              <a:rPr lang="en-US" altLang="zh-CN" dirty="0"/>
              <a:t>Theory Unit Price</a:t>
            </a:r>
            <a:endParaRPr lang="zh-CN" altLang="zh-CN" dirty="0"/>
          </a:p>
          <a:p>
            <a:pPr algn="just"/>
            <a:r>
              <a:rPr lang="en-US" altLang="zh-CN" dirty="0"/>
              <a:t>       1.2</a:t>
            </a:r>
            <a:r>
              <a:rPr lang="zh-CN" altLang="zh-CN" dirty="0"/>
              <a:t>得到合理的初始总价 </a:t>
            </a:r>
          </a:p>
          <a:p>
            <a:pPr algn="just"/>
            <a:r>
              <a:rPr lang="en-US" altLang="zh-CN" dirty="0"/>
              <a:t>       Theory Total Price=Theory Unit Price*Weight</a:t>
            </a:r>
          </a:p>
          <a:p>
            <a:r>
              <a:rPr lang="en-US" altLang="zh-CN" dirty="0"/>
              <a:t>       </a:t>
            </a:r>
            <a:r>
              <a:rPr lang="zh-CN" altLang="zh-CN" dirty="0"/>
              <a:t>读取历史数据，过去一个月历史该流向所有该品种的交易总价格，交易总重量，得到</a:t>
            </a:r>
            <a:r>
              <a:rPr lang="en-US" altLang="zh-CN" dirty="0"/>
              <a:t>   </a:t>
            </a:r>
            <a:r>
              <a:rPr lang="zh-CN" altLang="zh-CN" dirty="0"/>
              <a:t>单价的变化区间及分布，选取出历史交易单价</a:t>
            </a:r>
            <a:r>
              <a:rPr lang="zh-CN" altLang="en-US" dirty="0"/>
              <a:t>均值</a:t>
            </a:r>
            <a:r>
              <a:rPr lang="en-US" altLang="zh-CN" dirty="0"/>
              <a:t>History Unit Price</a:t>
            </a:r>
            <a:endParaRPr lang="zh-CN" altLang="zh-CN" dirty="0"/>
          </a:p>
          <a:p>
            <a:r>
              <a:rPr lang="en-US" altLang="zh-CN" dirty="0"/>
              <a:t>       Min Total Price=History Unit Price*Weight</a:t>
            </a:r>
          </a:p>
          <a:p>
            <a:r>
              <a:rPr lang="en-US" altLang="zh-CN" dirty="0"/>
              <a:t>       Max Unit Price=History Unit Price*125%</a:t>
            </a:r>
          </a:p>
          <a:p>
            <a:r>
              <a:rPr lang="en-US" altLang="zh-CN" dirty="0"/>
              <a:t>       Origin Unit price= MIN{IF(</a:t>
            </a:r>
            <a:r>
              <a:rPr lang="en-US" altLang="zh-CN" dirty="0">
                <a:highlight>
                  <a:srgbClr val="FFFF00"/>
                </a:highlight>
              </a:rPr>
              <a:t>Theory Unit Price &lt;=106%History</a:t>
            </a:r>
            <a:r>
              <a:rPr lang="en-US" altLang="zh-CN" dirty="0">
                <a:highlight>
                  <a:srgbClr val="FF0000"/>
                </a:highlight>
              </a:rPr>
              <a:t>,(Theory Unit Price + History Unit Price)/2</a:t>
            </a:r>
            <a:r>
              <a:rPr lang="en-US" altLang="zh-CN" dirty="0"/>
              <a:t>,</a:t>
            </a:r>
            <a:r>
              <a:rPr lang="en-US" altLang="zh-CN" dirty="0">
                <a:highlight>
                  <a:srgbClr val="00FFFF"/>
                </a:highlight>
              </a:rPr>
              <a:t>Theory Unit Price-History Unit Price*6%  </a:t>
            </a:r>
            <a:r>
              <a:rPr lang="en-US" altLang="zh-CN" dirty="0"/>
              <a:t>),History Unit Price*110%}</a:t>
            </a:r>
            <a:endParaRPr lang="zh-CN" altLang="zh-CN" dirty="0"/>
          </a:p>
          <a:p>
            <a:pPr algn="just"/>
            <a:r>
              <a:rPr lang="en-US" altLang="zh-CN" dirty="0"/>
              <a:t>       Origin Total Price=Origin Unit Price</a:t>
            </a:r>
            <a:r>
              <a:rPr lang="zh-CN" altLang="en-US" dirty="0"/>
              <a:t>*</a:t>
            </a:r>
            <a:r>
              <a:rPr lang="en-US" altLang="zh-CN" dirty="0"/>
              <a:t>Weight</a:t>
            </a:r>
          </a:p>
          <a:p>
            <a:pPr algn="just"/>
            <a:r>
              <a:rPr lang="en-US" altLang="zh-CN" dirty="0"/>
              <a:t>3</a:t>
            </a:r>
            <a:r>
              <a:rPr lang="zh-CN" altLang="en-US" dirty="0"/>
              <a:t>，</a:t>
            </a:r>
            <a:r>
              <a:rPr lang="zh-CN" altLang="zh-CN" dirty="0"/>
              <a:t>每</a:t>
            </a:r>
            <a:r>
              <a:rPr lang="en-US" altLang="zh-CN" dirty="0"/>
              <a:t>4min</a:t>
            </a:r>
            <a:r>
              <a:rPr lang="zh-CN" altLang="zh-CN" dirty="0"/>
              <a:t>，</a:t>
            </a:r>
            <a:r>
              <a:rPr lang="zh-CN" altLang="en-US" dirty="0"/>
              <a:t>对单价</a:t>
            </a:r>
            <a:r>
              <a:rPr lang="zh-CN" altLang="zh-CN" dirty="0"/>
              <a:t>进行加价</a:t>
            </a:r>
            <a:r>
              <a:rPr lang="zh-CN" altLang="en-US" dirty="0"/>
              <a:t>单价</a:t>
            </a:r>
            <a:r>
              <a:rPr lang="en-US" altLang="zh-CN" dirty="0"/>
              <a:t>History Unit Price</a:t>
            </a:r>
            <a:r>
              <a:rPr lang="zh-CN" altLang="en-US" dirty="0"/>
              <a:t>的</a:t>
            </a:r>
            <a:r>
              <a:rPr lang="en-US" altLang="zh-CN" dirty="0"/>
              <a:t>3%</a:t>
            </a:r>
            <a:r>
              <a:rPr lang="zh-CN" altLang="zh-CN" dirty="0"/>
              <a:t>，自动刷新，进行</a:t>
            </a:r>
            <a:r>
              <a:rPr lang="en-US" altLang="zh-CN" dirty="0"/>
              <a:t>5</a:t>
            </a:r>
            <a:r>
              <a:rPr lang="zh-CN" altLang="zh-CN" dirty="0"/>
              <a:t>次</a:t>
            </a:r>
            <a:r>
              <a:rPr lang="zh-CN" altLang="en-US" dirty="0"/>
              <a:t>，共进行</a:t>
            </a:r>
            <a:r>
              <a:rPr lang="en-US" altLang="zh-CN" dirty="0"/>
              <a:t>24min</a:t>
            </a:r>
            <a:endParaRPr lang="zh-CN" altLang="zh-CN" dirty="0"/>
          </a:p>
          <a:p>
            <a:pPr lvl="0" algn="just"/>
            <a:r>
              <a:rPr lang="en-US" altLang="zh-CN" dirty="0"/>
              <a:t>4</a:t>
            </a:r>
            <a:r>
              <a:rPr lang="zh-CN" altLang="en-US" dirty="0"/>
              <a:t>，</a:t>
            </a:r>
            <a:r>
              <a:rPr lang="zh-CN" altLang="zh-CN" dirty="0"/>
              <a:t>如果有人抢单，</a:t>
            </a:r>
            <a:r>
              <a:rPr lang="zh-CN" altLang="en-US" dirty="0"/>
              <a:t>视为输入</a:t>
            </a:r>
            <a:r>
              <a:rPr lang="zh-CN" altLang="zh-CN" dirty="0"/>
              <a:t>抢单成功</a:t>
            </a:r>
            <a:r>
              <a:rPr lang="zh-CN" altLang="en-US" dirty="0"/>
              <a:t>指令</a:t>
            </a:r>
            <a:r>
              <a:rPr lang="zh-CN" altLang="zh-CN" dirty="0"/>
              <a:t>，</a:t>
            </a:r>
            <a:r>
              <a:rPr lang="zh-CN" altLang="en-US" dirty="0"/>
              <a:t>结束抢单过程，</a:t>
            </a:r>
            <a:r>
              <a:rPr lang="zh-CN" altLang="zh-CN" dirty="0"/>
              <a:t>将该虚拟车次的信息分配给抢单司机的车辆；</a:t>
            </a:r>
          </a:p>
          <a:p>
            <a:pPr algn="just"/>
            <a:r>
              <a:rPr lang="en-US" altLang="zh-CN" dirty="0"/>
              <a:t>       </a:t>
            </a:r>
            <a:r>
              <a:rPr lang="zh-CN" altLang="zh-CN" dirty="0"/>
              <a:t>如果没人抢单，流单</a:t>
            </a:r>
          </a:p>
          <a:p>
            <a:endParaRPr lang="en-US" altLang="zh-CN" dirty="0"/>
          </a:p>
        </p:txBody>
      </p:sp>
    </p:spTree>
    <p:extLst>
      <p:ext uri="{BB962C8B-B14F-4D97-AF65-F5344CB8AC3E}">
        <p14:creationId xmlns:p14="http://schemas.microsoft.com/office/powerpoint/2010/main" val="294620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3970318"/>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zh-CN" dirty="0"/>
              <a:t>调整初始</a:t>
            </a:r>
            <a:r>
              <a:rPr lang="en-US" altLang="zh-CN" dirty="0"/>
              <a:t>Unit Price</a:t>
            </a:r>
          </a:p>
          <a:p>
            <a:r>
              <a:rPr lang="en-US" altLang="zh-CN" dirty="0"/>
              <a:t>1</a:t>
            </a:r>
            <a:r>
              <a:rPr lang="zh-CN" altLang="en-US" dirty="0"/>
              <a:t>，判定</a:t>
            </a:r>
            <a:r>
              <a:rPr lang="zh-CN" altLang="zh-CN" dirty="0"/>
              <a:t>该区该品种是否进行过抢单</a:t>
            </a:r>
            <a:r>
              <a:rPr lang="zh-CN" altLang="en-US" dirty="0"/>
              <a:t>（</a:t>
            </a:r>
            <a:r>
              <a:rPr lang="zh-CN" altLang="zh-CN" dirty="0"/>
              <a:t>包括成功和失败</a:t>
            </a:r>
            <a:r>
              <a:rPr lang="zh-CN" altLang="en-US" dirty="0"/>
              <a:t>）</a:t>
            </a:r>
            <a:endParaRPr lang="en-US" altLang="zh-CN" dirty="0"/>
          </a:p>
          <a:p>
            <a:r>
              <a:rPr lang="en-US" altLang="zh-CN" dirty="0"/>
              <a:t>1.1</a:t>
            </a:r>
            <a:r>
              <a:rPr lang="zh-CN" altLang="en-US" dirty="0"/>
              <a:t>，否，进行首次确定初始价</a:t>
            </a:r>
            <a:endParaRPr lang="en-US" altLang="zh-CN" dirty="0"/>
          </a:p>
          <a:p>
            <a:r>
              <a:rPr lang="en-US" altLang="zh-CN" dirty="0"/>
              <a:t>         </a:t>
            </a:r>
            <a:r>
              <a:rPr lang="zh-CN" altLang="zh-CN" dirty="0"/>
              <a:t>读取历史数据，过去一个月历史该流向所有该品种的交易总价格，交易总重量，得到单价的变化区间及分布，</a:t>
            </a:r>
            <a:r>
              <a:rPr lang="zh-CN" altLang="en-US" dirty="0"/>
              <a:t>暂时使用</a:t>
            </a:r>
            <a:r>
              <a:rPr lang="zh-CN" altLang="zh-CN" dirty="0"/>
              <a:t>历史交易单价</a:t>
            </a:r>
            <a:r>
              <a:rPr lang="zh-CN" altLang="en-US" dirty="0"/>
              <a:t>均值作为</a:t>
            </a:r>
            <a:r>
              <a:rPr lang="en-US" altLang="zh-CN" dirty="0"/>
              <a:t>History Unit Price</a:t>
            </a:r>
            <a:r>
              <a:rPr lang="zh-CN" altLang="en-US" dirty="0"/>
              <a:t>乘以重量得到</a:t>
            </a:r>
            <a:r>
              <a:rPr lang="en-US" altLang="zh-CN" dirty="0"/>
              <a:t>Min Total Price</a:t>
            </a:r>
            <a:r>
              <a:rPr lang="zh-CN" altLang="en-US" dirty="0"/>
              <a:t>作为本次的</a:t>
            </a:r>
            <a:r>
              <a:rPr lang="en-US" altLang="zh-CN" dirty="0"/>
              <a:t>Theory Total Price</a:t>
            </a:r>
            <a:endParaRPr lang="zh-CN" altLang="zh-CN" dirty="0"/>
          </a:p>
          <a:p>
            <a:r>
              <a:rPr lang="en-US" altLang="zh-CN" dirty="0"/>
              <a:t>Min Total Price=History Unit Price*Weight</a:t>
            </a:r>
          </a:p>
          <a:p>
            <a:endParaRPr lang="en-US" altLang="zh-CN" dirty="0"/>
          </a:p>
          <a:p>
            <a:r>
              <a:rPr lang="en-US" altLang="zh-CN" dirty="0"/>
              <a:t>1.2</a:t>
            </a:r>
            <a:r>
              <a:rPr lang="zh-CN" altLang="en-US" dirty="0"/>
              <a:t>，是，进行初始价调整</a:t>
            </a:r>
            <a:endParaRPr lang="en-US" altLang="zh-CN" dirty="0"/>
          </a:p>
          <a:p>
            <a:r>
              <a:rPr lang="zh-CN" altLang="en-US" dirty="0"/>
              <a:t>          判断最近三次的成功次数的统计</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68570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889724" cy="5355312"/>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en-US" dirty="0"/>
              <a:t>判断抢单次数，以及统计最近三次的成功次数</a:t>
            </a:r>
            <a:endParaRPr lang="en-US" altLang="zh-CN" dirty="0"/>
          </a:p>
          <a:p>
            <a:r>
              <a:rPr lang="zh-CN" altLang="en-US" dirty="0"/>
              <a:t>抢单次数</a:t>
            </a:r>
            <a:r>
              <a:rPr lang="en-US" altLang="zh-CN" dirty="0"/>
              <a:t>&gt;=3</a:t>
            </a:r>
          </a:p>
          <a:p>
            <a:r>
              <a:rPr lang="zh-CN" altLang="en-US" dirty="0"/>
              <a:t>读取最近三次抢单记录</a:t>
            </a:r>
            <a:endParaRPr lang="en-US" altLang="zh-CN" dirty="0"/>
          </a:p>
          <a:p>
            <a:r>
              <a:rPr lang="en-US" altLang="zh-CN" dirty="0"/>
              <a:t>1</a:t>
            </a:r>
            <a:r>
              <a:rPr lang="zh-CN" altLang="en-US" dirty="0"/>
              <a:t>，</a:t>
            </a:r>
            <a:r>
              <a:rPr lang="en-US" altLang="zh-CN" dirty="0"/>
              <a:t>3</a:t>
            </a:r>
            <a:r>
              <a:rPr lang="zh-CN" altLang="en-US" dirty="0"/>
              <a:t>次都成功，分别计算每次的调整后单价</a:t>
            </a:r>
            <a:r>
              <a:rPr lang="en-US" altLang="zh-CN" dirty="0"/>
              <a:t>P</a:t>
            </a:r>
            <a:r>
              <a:rPr lang="zh-CN" altLang="en-US" dirty="0"/>
              <a:t>，求出加权平均值</a:t>
            </a:r>
            <a:endParaRPr lang="en-US" altLang="zh-CN" dirty="0"/>
          </a:p>
          <a:p>
            <a:r>
              <a:rPr lang="en-US" altLang="zh-CN" dirty="0"/>
              <a:t>2</a:t>
            </a:r>
            <a:r>
              <a:rPr lang="zh-CN" altLang="en-US" dirty="0"/>
              <a:t>，</a:t>
            </a:r>
            <a:r>
              <a:rPr lang="en-US" altLang="zh-CN" dirty="0"/>
              <a:t>2</a:t>
            </a:r>
            <a:r>
              <a:rPr lang="zh-CN" altLang="en-US" dirty="0"/>
              <a:t>次成功</a:t>
            </a:r>
            <a:r>
              <a:rPr lang="en-US" altLang="zh-CN" dirty="0"/>
              <a:t>1</a:t>
            </a:r>
            <a:r>
              <a:rPr lang="zh-CN" altLang="en-US" dirty="0"/>
              <a:t>次失败</a:t>
            </a:r>
            <a:endParaRPr lang="en-US" altLang="zh-CN" dirty="0"/>
          </a:p>
          <a:p>
            <a:r>
              <a:rPr lang="en-US" altLang="zh-CN" dirty="0"/>
              <a:t>3</a:t>
            </a:r>
            <a:r>
              <a:rPr lang="zh-CN" altLang="en-US" dirty="0"/>
              <a:t>，</a:t>
            </a:r>
            <a:r>
              <a:rPr lang="en-US" altLang="zh-CN" dirty="0"/>
              <a:t>1</a:t>
            </a:r>
            <a:r>
              <a:rPr lang="zh-CN" altLang="en-US" dirty="0"/>
              <a:t>次成功</a:t>
            </a:r>
            <a:r>
              <a:rPr lang="en-US" altLang="zh-CN" dirty="0"/>
              <a:t>2</a:t>
            </a:r>
            <a:r>
              <a:rPr lang="zh-CN" altLang="en-US" dirty="0"/>
              <a:t>次失败</a:t>
            </a:r>
            <a:endParaRPr lang="en-US" altLang="zh-CN" dirty="0"/>
          </a:p>
          <a:p>
            <a:r>
              <a:rPr lang="en-US" altLang="zh-CN" dirty="0"/>
              <a:t>4</a:t>
            </a:r>
            <a:r>
              <a:rPr lang="zh-CN" altLang="en-US" dirty="0"/>
              <a:t>，</a:t>
            </a:r>
            <a:r>
              <a:rPr lang="en-US" altLang="zh-CN" dirty="0"/>
              <a:t>3</a:t>
            </a:r>
            <a:r>
              <a:rPr lang="zh-CN" altLang="en-US" dirty="0"/>
              <a:t>次失败，判定为多次失败，将价格调高，选取三次流单的最高单价再加上</a:t>
            </a:r>
            <a:r>
              <a:rPr lang="en-US" altLang="zh-CN" dirty="0"/>
              <a:t>History Unit Price*6%</a:t>
            </a:r>
            <a:r>
              <a:rPr lang="zh-CN" altLang="en-US" dirty="0"/>
              <a:t>作为本次理论成交单价</a:t>
            </a:r>
            <a:r>
              <a:rPr lang="en-US" altLang="zh-CN" dirty="0"/>
              <a:t>Theory Unit Price</a:t>
            </a:r>
          </a:p>
          <a:p>
            <a:r>
              <a:rPr lang="zh-CN" altLang="en-US" dirty="0"/>
              <a:t>抢单次数</a:t>
            </a:r>
            <a:r>
              <a:rPr lang="en-US" altLang="zh-CN" dirty="0"/>
              <a:t>=2</a:t>
            </a:r>
          </a:p>
          <a:p>
            <a:r>
              <a:rPr lang="en-US" altLang="zh-CN" dirty="0"/>
              <a:t>1</a:t>
            </a:r>
            <a:r>
              <a:rPr lang="zh-CN" altLang="en-US" dirty="0"/>
              <a:t>，</a:t>
            </a:r>
            <a:r>
              <a:rPr lang="en-US" altLang="zh-CN" dirty="0"/>
              <a:t>2</a:t>
            </a:r>
            <a:r>
              <a:rPr lang="zh-CN" altLang="en-US" dirty="0"/>
              <a:t>次成功</a:t>
            </a:r>
            <a:endParaRPr lang="en-US" altLang="zh-CN" dirty="0"/>
          </a:p>
          <a:p>
            <a:r>
              <a:rPr lang="en-US" altLang="zh-CN" dirty="0"/>
              <a:t>2</a:t>
            </a:r>
            <a:r>
              <a:rPr lang="zh-CN" altLang="en-US" dirty="0"/>
              <a:t>，</a:t>
            </a:r>
            <a:r>
              <a:rPr lang="en-US" altLang="zh-CN" dirty="0"/>
              <a:t>1</a:t>
            </a:r>
            <a:r>
              <a:rPr lang="zh-CN" altLang="en-US" dirty="0"/>
              <a:t>次成功</a:t>
            </a:r>
            <a:r>
              <a:rPr lang="en-US" altLang="zh-CN" dirty="0"/>
              <a:t>1</a:t>
            </a:r>
            <a:r>
              <a:rPr lang="zh-CN" altLang="en-US" dirty="0"/>
              <a:t>次失败</a:t>
            </a:r>
            <a:endParaRPr lang="en-US" altLang="zh-CN" dirty="0"/>
          </a:p>
          <a:p>
            <a:r>
              <a:rPr lang="en-US" altLang="zh-CN" dirty="0"/>
              <a:t>3</a:t>
            </a:r>
            <a:r>
              <a:rPr lang="zh-CN" altLang="en-US" dirty="0"/>
              <a:t>，</a:t>
            </a:r>
            <a:r>
              <a:rPr lang="en-US" altLang="zh-CN" dirty="0"/>
              <a:t>2</a:t>
            </a:r>
            <a:r>
              <a:rPr lang="zh-CN" altLang="en-US" dirty="0"/>
              <a:t>次失败，将上两次的最高单价作为本次理论单价</a:t>
            </a:r>
            <a:r>
              <a:rPr lang="en-US" altLang="zh-CN" dirty="0"/>
              <a:t>Theory Unit Price</a:t>
            </a:r>
            <a:r>
              <a:rPr lang="zh-CN" altLang="en-US" dirty="0"/>
              <a:t>，乘以重量得到本次</a:t>
            </a:r>
            <a:r>
              <a:rPr lang="en-US" altLang="zh-CN" dirty="0"/>
              <a:t>Theory Total Price</a:t>
            </a:r>
          </a:p>
          <a:p>
            <a:r>
              <a:rPr lang="zh-CN" altLang="en-US" dirty="0"/>
              <a:t>抢单次数</a:t>
            </a:r>
            <a:r>
              <a:rPr lang="en-US" altLang="zh-CN" dirty="0"/>
              <a:t>=1</a:t>
            </a:r>
          </a:p>
          <a:p>
            <a:r>
              <a:rPr lang="en-US" altLang="zh-CN" dirty="0"/>
              <a:t>1</a:t>
            </a:r>
            <a:r>
              <a:rPr lang="zh-CN" altLang="en-US" dirty="0"/>
              <a:t>，</a:t>
            </a:r>
            <a:r>
              <a:rPr lang="en-US" altLang="zh-CN" dirty="0"/>
              <a:t>1</a:t>
            </a:r>
            <a:r>
              <a:rPr lang="zh-CN" altLang="en-US" dirty="0"/>
              <a:t>次成功，</a:t>
            </a:r>
            <a:endParaRPr lang="en-US" altLang="zh-CN" dirty="0"/>
          </a:p>
          <a:p>
            <a:r>
              <a:rPr lang="en-US" altLang="zh-CN" dirty="0"/>
              <a:t>2</a:t>
            </a:r>
            <a:r>
              <a:rPr lang="zh-CN" altLang="en-US" dirty="0"/>
              <a:t>，</a:t>
            </a:r>
            <a:r>
              <a:rPr lang="en-US" altLang="zh-CN" dirty="0"/>
              <a:t>1</a:t>
            </a:r>
            <a:r>
              <a:rPr lang="zh-CN" altLang="en-US" dirty="0"/>
              <a:t>次失败，将上次的最高单价作为本次理论单价</a:t>
            </a:r>
            <a:r>
              <a:rPr lang="en-US" altLang="zh-CN" dirty="0"/>
              <a:t>Theory Unit Price </a:t>
            </a:r>
            <a:r>
              <a:rPr lang="zh-CN" altLang="en-US" dirty="0"/>
              <a:t>，乘以重量得到本次</a:t>
            </a:r>
            <a:r>
              <a:rPr lang="en-US" altLang="zh-CN" dirty="0"/>
              <a:t>Theory Total Price</a:t>
            </a:r>
          </a:p>
          <a:p>
            <a:r>
              <a:rPr lang="zh-CN" altLang="en-US" dirty="0"/>
              <a:t>将</a:t>
            </a:r>
            <a:r>
              <a:rPr lang="en-US" altLang="zh-CN" dirty="0"/>
              <a:t>Min Total Price=History Unit Price*Weight</a:t>
            </a:r>
            <a:r>
              <a:rPr lang="zh-CN" altLang="en-US" dirty="0"/>
              <a:t>作为本次的</a:t>
            </a:r>
            <a:r>
              <a:rPr lang="en-US" altLang="zh-CN" dirty="0"/>
              <a:t>Origin Total Price</a:t>
            </a:r>
            <a:endParaRPr lang="zh-CN" altLang="zh-CN" dirty="0"/>
          </a:p>
        </p:txBody>
      </p:sp>
    </p:spTree>
    <p:extLst>
      <p:ext uri="{BB962C8B-B14F-4D97-AF65-F5344CB8AC3E}">
        <p14:creationId xmlns:p14="http://schemas.microsoft.com/office/powerpoint/2010/main" val="274259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4824078"/>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en-US" dirty="0"/>
                  <a:t>有</a:t>
                </a:r>
                <a:r>
                  <a:rPr lang="en-US" altLang="zh-CN" dirty="0"/>
                  <a:t>n</a:t>
                </a:r>
                <a:r>
                  <a:rPr lang="zh-CN" altLang="en-US" dirty="0"/>
                  <a:t>次成功，</a:t>
                </a:r>
                <a:r>
                  <a:rPr lang="en-US" altLang="zh-CN" dirty="0"/>
                  <a:t>n=1,2,3</a:t>
                </a:r>
                <a:endParaRPr lang="zh-CN" altLang="zh-CN" dirty="0"/>
              </a:p>
              <a:p>
                <a:r>
                  <a:rPr lang="zh-CN" altLang="en-US" dirty="0"/>
                  <a:t>对抢单单成功的数据进行加权处理</a:t>
                </a:r>
                <a:r>
                  <a:rPr lang="en-US" altLang="zh-CN" dirty="0"/>
                  <a:t> </a:t>
                </a:r>
                <a:r>
                  <a:rPr lang="zh-CN" altLang="en-US" dirty="0"/>
                  <a:t>，近三次的权重</a:t>
                </a:r>
                <a:r>
                  <a:rPr lang="en-US" altLang="zh-CN" dirty="0"/>
                  <a:t>0.4,0.3,0.3</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𝑇h𝑒𝑜𝑟𝑦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𝑈𝑛𝑖𝑡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𝑃𝑟𝑖𝑐𝑒</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smtClean="0">
                              <a:latin typeface="Cambria Math" panose="02040503050406030204" pitchFamily="18" charset="0"/>
                              <a:ea typeface="Cambria Math" panose="02040503050406030204" pitchFamily="18" charset="0"/>
                            </a:rPr>
                            <m:t>3</m:t>
                          </m:r>
                        </m:sub>
                      </m:sSub>
                    </m:oMath>
                  </m:oMathPara>
                </a14:m>
                <a:endParaRPr lang="zh-CN" altLang="zh-CN" dirty="0"/>
              </a:p>
              <a:p>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zh-CN" altLang="en-US" dirty="0"/>
                  <a:t>代表上一次抢单成功的权重，</a:t>
                </a:r>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1</m:t>
                        </m:r>
                      </m:sub>
                    </m:sSub>
                  </m:oMath>
                </a14:m>
                <a:r>
                  <a:rPr lang="zh-CN" altLang="en-US" dirty="0"/>
                  <a:t>代表上一次抢单成功的调整后的结算单价</a:t>
                </a:r>
                <a:endParaRPr lang="en-US" altLang="zh-CN" dirty="0"/>
              </a:p>
              <a:p>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m:rPr>
                                <m:sty m:val="p"/>
                              </m:rPr>
                              <a:rPr lang="en-US" altLang="zh-CN" i="1" smtClean="0">
                                <a:latin typeface="Cambria Math" panose="02040503050406030204" pitchFamily="18" charset="0"/>
                              </a:rPr>
                              <m:t>i</m:t>
                            </m:r>
                          </m:sub>
                        </m:sSub>
                      </m:e>
                    </m:nary>
                    <m:r>
                      <a:rPr lang="en-US" altLang="zh-CN" i="1">
                        <a:latin typeface="Cambria Math" panose="02040503050406030204" pitchFamily="18" charset="0"/>
                      </a:rPr>
                      <m:t>=</m:t>
                    </m:r>
                  </m:oMath>
                </a14:m>
                <a:r>
                  <a:rPr lang="en-US" altLang="zh-CN" dirty="0"/>
                  <a:t>1</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=0.4</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oMath>
                </a14:m>
                <a:r>
                  <a:rPr lang="en-US" altLang="zh-CN" dirty="0"/>
                  <a:t>=0.3</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oMath>
                </a14:m>
                <a:r>
                  <a:rPr lang="en-US" altLang="zh-CN" dirty="0"/>
                  <a:t>=0.3</a:t>
                </a:r>
                <a:endParaRPr lang="zh-CN" altLang="zh-CN" dirty="0"/>
              </a:p>
              <a:p>
                <a:r>
                  <a:rPr lang="zh-CN" altLang="en-US" dirty="0"/>
                  <a:t>有</a:t>
                </a:r>
                <a:r>
                  <a:rPr lang="en-US" altLang="zh-CN" dirty="0"/>
                  <a:t>2</a:t>
                </a:r>
                <a:r>
                  <a:rPr lang="zh-CN" altLang="en-US" dirty="0"/>
                  <a:t>次成功</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=0.55,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en-US" altLang="zh-CN" dirty="0"/>
                  <a:t>=0.4,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3</m:t>
                        </m:r>
                      </m:sub>
                    </m:sSub>
                  </m:oMath>
                </a14:m>
                <a:r>
                  <a:rPr lang="en-US" altLang="zh-CN" dirty="0"/>
                  <a:t>=0.05,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i="1">
                            <a:latin typeface="Cambria Math" panose="02040503050406030204" pitchFamily="18" charset="0"/>
                          </a:rPr>
                          <m:t>3</m:t>
                        </m:r>
                      </m:sub>
                    </m:sSub>
                  </m:oMath>
                </a14:m>
                <a:r>
                  <a:rPr lang="en-US" altLang="zh-CN" dirty="0"/>
                  <a:t>=0</a:t>
                </a:r>
              </a:p>
              <a:p>
                <a:r>
                  <a:rPr lang="zh-CN" altLang="en-US" dirty="0"/>
                  <a:t>有</a:t>
                </a:r>
                <a:r>
                  <a:rPr lang="en-US" altLang="zh-CN" dirty="0"/>
                  <a:t>1</a:t>
                </a:r>
                <a:r>
                  <a:rPr lang="zh-CN" altLang="en-US" dirty="0"/>
                  <a:t>次成功</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=0.9,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en-US" altLang="zh-CN" dirty="0"/>
                  <a:t>=0,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oMath>
                </a14:m>
                <a:r>
                  <a:rPr lang="en-US" altLang="zh-CN" dirty="0"/>
                  <a:t>=0,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3</m:t>
                        </m:r>
                      </m:sub>
                    </m:sSub>
                  </m:oMath>
                </a14:m>
                <a:r>
                  <a:rPr lang="en-US" altLang="zh-CN" dirty="0"/>
                  <a:t>=0.1,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3</m:t>
                        </m:r>
                      </m:sub>
                    </m:sSub>
                  </m:oMath>
                </a14:m>
                <a:r>
                  <a:rPr lang="en-US" altLang="zh-CN" dirty="0"/>
                  <a:t>=0</a:t>
                </a:r>
              </a:p>
              <a:p>
                <a:endParaRPr lang="en-US" altLang="zh-CN" dirty="0"/>
              </a:p>
              <a:p>
                <a:endParaRPr lang="en-US" altLang="zh-CN" dirty="0"/>
              </a:p>
              <a:p>
                <a:r>
                  <a:rPr lang="zh-CN" altLang="en-US" dirty="0"/>
                  <a:t>对成功的进行总时长的判定，</a:t>
                </a:r>
                <a:endParaRPr lang="en-US" altLang="zh-CN" dirty="0"/>
              </a:p>
              <a:p>
                <a:r>
                  <a:rPr lang="zh-CN" altLang="en-US" dirty="0"/>
                  <a:t>总时长小于等于</a:t>
                </a:r>
                <a:r>
                  <a:rPr lang="en-US" altLang="zh-CN" dirty="0"/>
                  <a:t>4min</a:t>
                </a:r>
                <a:r>
                  <a:rPr lang="zh-CN" altLang="en-US" dirty="0"/>
                  <a:t>，起价过高，被秒抢，初始价格应该降低一些</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𝑇h𝑒𝑜𝑟𝑦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𝑈𝑛𝑖𝑡</m:t>
                      </m:r>
                      <m:r>
                        <a:rPr lang="en-US" altLang="zh-CN" b="0" i="1" smtClean="0">
                          <a:latin typeface="Cambria Math" panose="02040503050406030204" pitchFamily="18" charset="0"/>
                        </a:rPr>
                        <m:t> </m:t>
                      </m:r>
                      <m:r>
                        <a:rPr lang="en-US" altLang="zh-CN" i="1">
                          <a:latin typeface="Cambria Math" panose="02040503050406030204" pitchFamily="18" charset="0"/>
                        </a:rPr>
                        <m:t>𝑃</m:t>
                      </m:r>
                      <m:r>
                        <a:rPr lang="en-US" altLang="zh-CN" b="0" i="1" smtClean="0">
                          <a:latin typeface="Cambria Math" panose="02040503050406030204" pitchFamily="18" charset="0"/>
                        </a:rPr>
                        <m:t>𝑟𝑖𝑐𝑒</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𝐿𝑎𝑠𝑡𝑇𝑜𝑡𝑎𝑙</m:t>
                          </m:r>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num>
                        <m:den>
                          <m:r>
                            <a:rPr lang="en-US" altLang="zh-CN" i="1">
                              <a:latin typeface="Cambria Math" panose="02040503050406030204" pitchFamily="18" charset="0"/>
                            </a:rPr>
                            <m:t>𝐿𝑎𝑠𝑡</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0.9</m:t>
                      </m:r>
                    </m:oMath>
                  </m:oMathPara>
                </a14:m>
                <a:endParaRPr lang="en-US" altLang="zh-CN" dirty="0"/>
              </a:p>
              <a:p>
                <a:r>
                  <a:rPr lang="zh-CN" altLang="en-US" dirty="0"/>
                  <a:t>总时长大于</a:t>
                </a:r>
                <a:r>
                  <a:rPr lang="en-US" altLang="zh-CN" dirty="0"/>
                  <a:t>4min</a:t>
                </a:r>
                <a:r>
                  <a:rPr lang="zh-CN" altLang="en-US" dirty="0"/>
                  <a:t>，按照下面过程进行调整</a:t>
                </a:r>
                <a:endParaRPr lang="en-US" altLang="zh-CN" dirty="0"/>
              </a:p>
            </p:txBody>
          </p:sp>
        </mc:Choice>
        <mc:Fallback xmlns="">
          <p:sp>
            <p:nvSpPr>
              <p:cNvPr id="4" name="文本框 3">
                <a:extLst>
                  <a:ext uri="{FF2B5EF4-FFF2-40B4-BE49-F238E27FC236}">
                    <a16:creationId xmlns:a16="http://schemas.microsoft.com/office/drawing/2014/main" id="{4957D355-F5DB-4948-9BE0-A66C69795A38}"/>
                  </a:ext>
                </a:extLst>
              </p:cNvPr>
              <p:cNvSpPr txBox="1">
                <a:spLocks noRot="1" noChangeAspect="1" noMove="1" noResize="1" noEditPoints="1" noAdjustHandles="1" noChangeArrowheads="1" noChangeShapeType="1" noTextEdit="1"/>
              </p:cNvSpPr>
              <p:nvPr/>
            </p:nvSpPr>
            <p:spPr>
              <a:xfrm>
                <a:off x="1384917" y="1438183"/>
                <a:ext cx="9099611" cy="4824078"/>
              </a:xfrm>
              <a:prstGeom prst="rect">
                <a:avLst/>
              </a:prstGeom>
              <a:blipFill>
                <a:blip r:embed="rId2"/>
                <a:stretch>
                  <a:fillRect l="-3684" t="-885" b="-11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497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BE296BE-D796-4EC9-8191-B245771E565D}"/>
                  </a:ext>
                </a:extLst>
              </p:cNvPr>
              <p:cNvSpPr txBox="1"/>
              <p:nvPr/>
            </p:nvSpPr>
            <p:spPr>
              <a:xfrm>
                <a:off x="1091692" y="465033"/>
                <a:ext cx="10564427" cy="62556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𝑡</m:t>
                      </m:r>
                      <m:r>
                        <a:rPr lang="en-US" altLang="zh-CN" i="1" smtClean="0">
                          <a:latin typeface="Cambria Math" panose="02040503050406030204" pitchFamily="18" charset="0"/>
                        </a:rPr>
                        <m:t>=(</m:t>
                      </m:r>
                      <m:r>
                        <a:rPr lang="en-US" altLang="zh-CN" i="1">
                          <a:latin typeface="Cambria Math" panose="02040503050406030204" pitchFamily="18" charset="0"/>
                        </a:rPr>
                        <m:t>𝐿𝑎𝑠𝑡</m:t>
                      </m:r>
                      <m:d>
                        <m:dPr>
                          <m:ctrlPr>
                            <a:rPr lang="en-US" altLang="zh-CN" i="1">
                              <a:latin typeface="Cambria Math" panose="02040503050406030204" pitchFamily="18" charset="0"/>
                            </a:rPr>
                          </m:ctrlPr>
                        </m:dPr>
                        <m:e>
                          <m:r>
                            <a:rPr lang="en-US" altLang="zh-CN" i="1">
                              <a:latin typeface="Cambria Math" panose="02040503050406030204" pitchFamily="18" charset="0"/>
                            </a:rPr>
                            <m:t>𝑇</m:t>
                          </m:r>
                        </m:e>
                      </m:d>
                      <m:r>
                        <a:rPr lang="en-US" altLang="zh-CN" i="1">
                          <a:latin typeface="Cambria Math" panose="02040503050406030204" pitchFamily="18" charset="0"/>
                        </a:rPr>
                        <m:t>−</m:t>
                      </m:r>
                      <m:r>
                        <a:rPr lang="en-US" altLang="zh-CN" i="1" smtClean="0">
                          <a:latin typeface="Cambria Math" panose="02040503050406030204" pitchFamily="18" charset="0"/>
                        </a:rPr>
                        <m:t>4</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𝐿𝑎𝑠𝑡𝑇</m:t>
                                  </m:r>
                                  <m:r>
                                    <a:rPr lang="en-US" altLang="zh-CN" b="0" i="1" smtClean="0">
                                      <a:latin typeface="Cambria Math" panose="02040503050406030204" pitchFamily="18" charset="0"/>
                                      <a:ea typeface="Cambria Math" panose="02040503050406030204" pitchFamily="18" charset="0"/>
                                    </a:rPr>
                                    <m:t>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b="0" i="1" smtClean="0">
                                      <a:latin typeface="Cambria Math" panose="02040503050406030204" pitchFamily="18" charset="0"/>
                                      <a:ea typeface="Cambria Math" panose="02040503050406030204" pitchFamily="18" charset="0"/>
                                    </a:rPr>
                                    <m:t>𝐿𝑎𝑠𝑡</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𝑊</m:t>
                                      </m:r>
                                    </m:e>
                                  </m:d>
                                </m:den>
                              </m:f>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𝐿𝑎𝑠𝑡𝑂𝑟𝑖𝑔𝑖𝑛𝑇𝑜𝑡𝑎𝑙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i="1">
                                      <a:latin typeface="Cambria Math" panose="02040503050406030204" pitchFamily="18" charset="0"/>
                                      <a:ea typeface="Cambria Math" panose="02040503050406030204" pitchFamily="18" charset="0"/>
                                    </a:rPr>
                                    <m:t>𝐿𝑎𝑠𝑡</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den>
                              </m:f>
                            </m:e>
                          </m:d>
                        </m:num>
                        <m:den>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×3%</m:t>
                          </m:r>
                        </m:den>
                      </m:f>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∗60</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r>
                        <a:rPr lang="en-US" altLang="zh-CN" i="1">
                          <a:latin typeface="Cambria Math" panose="02040503050406030204" pitchFamily="18" charset="0"/>
                        </a:rPr>
                        <m:t>𝐴𝑑𝑗𝑢𝑠𝑡𝐿𝑎𝑠𝑡</m:t>
                      </m:r>
                      <m:r>
                        <a:rPr lang="en-US" altLang="zh-CN" b="0" i="1" smtClean="0">
                          <a:latin typeface="Cambria Math" panose="02040503050406030204" pitchFamily="18" charset="0"/>
                        </a:rPr>
                        <m:t>𝑈𝑛𝑖𝑡</m:t>
                      </m:r>
                      <m:d>
                        <m:dPr>
                          <m:ctrlPr>
                            <a:rPr lang="en-US" altLang="zh-CN" i="1">
                              <a:latin typeface="Cambria Math" panose="02040503050406030204" pitchFamily="18" charset="0"/>
                            </a:rPr>
                          </m:ctrlPr>
                        </m:dPr>
                        <m:e>
                          <m:r>
                            <a:rPr lang="en-US" altLang="zh-CN" i="1">
                              <a:latin typeface="Cambria Math" panose="02040503050406030204" pitchFamily="18" charset="0"/>
                            </a:rPr>
                            <m:t>𝑃</m:t>
                          </m:r>
                        </m:e>
                      </m:d>
                      <m:r>
                        <a:rPr lang="en-US" altLang="zh-CN" i="1">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i="1">
                              <a:latin typeface="Cambria Math" panose="02040503050406030204" pitchFamily="18" charset="0"/>
                              <a:ea typeface="Cambria Math" panose="02040503050406030204" pitchFamily="18" charset="0"/>
                            </a:rPr>
                            <m:t>𝐿𝑎𝑠𝑡</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𝑊</m:t>
                              </m:r>
                            </m:e>
                          </m:d>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×3%×</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240−</m:t>
                          </m:r>
                          <m:r>
                            <a:rPr lang="en-US" altLang="zh-CN" i="1">
                              <a:latin typeface="Cambria Math" panose="02040503050406030204" pitchFamily="18" charset="0"/>
                              <a:ea typeface="Cambria Math" panose="02040503050406030204" pitchFamily="18" charset="0"/>
                            </a:rPr>
                            <m:t>𝑡</m:t>
                          </m:r>
                        </m:num>
                        <m:den>
                          <m:r>
                            <a:rPr lang="en-US" altLang="zh-CN" i="1">
                              <a:latin typeface="Cambria Math" panose="02040503050406030204" pitchFamily="18" charset="0"/>
                              <a:ea typeface="Cambria Math" panose="02040503050406030204" pitchFamily="18" charset="0"/>
                            </a:rPr>
                            <m:t>240</m:t>
                          </m:r>
                        </m:den>
                      </m:f>
                    </m:oMath>
                  </m:oMathPara>
                </a14:m>
                <a:endParaRPr lang="en-US" altLang="zh-CN" dirty="0"/>
              </a:p>
              <a:p>
                <a:r>
                  <a:rPr lang="en-US" altLang="zh-CN" dirty="0"/>
                  <a:t>Last(T)</a:t>
                </a:r>
                <a:r>
                  <a:rPr lang="zh-CN" altLang="en-US" dirty="0"/>
                  <a:t>上次抢单所用时间单位分钟</a:t>
                </a:r>
                <a:r>
                  <a:rPr lang="en-US" altLang="zh-CN" dirty="0"/>
                  <a:t>min</a:t>
                </a:r>
                <a:r>
                  <a:rPr lang="zh-CN" altLang="en-US" dirty="0"/>
                  <a:t>，</a:t>
                </a:r>
                <a:endParaRPr lang="en-US" altLang="zh-CN" dirty="0"/>
              </a:p>
              <a:p>
                <a:r>
                  <a:rPr lang="en-US" altLang="zh-CN" dirty="0"/>
                  <a:t>t</a:t>
                </a:r>
                <a:r>
                  <a:rPr lang="zh-CN" altLang="en-US" dirty="0"/>
                  <a:t>上次抢单最后一次加价到成交结束所用的时间单位秒</a:t>
                </a:r>
                <a:r>
                  <a:rPr lang="en-US" altLang="zh-CN" dirty="0"/>
                  <a:t>s</a:t>
                </a:r>
                <a:r>
                  <a:rPr lang="zh-CN" altLang="en-US" dirty="0"/>
                  <a:t>，</a:t>
                </a:r>
                <a:endParaRPr lang="en-US" altLang="zh-CN" dirty="0"/>
              </a:p>
              <a:p>
                <a:r>
                  <a:rPr lang="en-US" altLang="zh-CN" dirty="0" err="1"/>
                  <a:t>LastTotal</a:t>
                </a:r>
                <a:r>
                  <a:rPr lang="en-US" altLang="zh-CN" dirty="0"/>
                  <a:t>(P)</a:t>
                </a:r>
                <a:r>
                  <a:rPr lang="zh-CN" altLang="en-US" dirty="0"/>
                  <a:t>上次抢单成交总价格，</a:t>
                </a:r>
                <a:endParaRPr lang="en-US" altLang="zh-CN" dirty="0"/>
              </a:p>
              <a:p>
                <a:r>
                  <a:rPr lang="en-US" altLang="zh-CN" dirty="0"/>
                  <a:t>Last(P),</a:t>
                </a:r>
                <a:r>
                  <a:rPr lang="en-US" altLang="zh-CN" dirty="0" err="1"/>
                  <a:t>AdjustLastUnit</a:t>
                </a:r>
                <a:r>
                  <a:rPr lang="en-US" altLang="zh-CN" dirty="0"/>
                  <a:t>(P)</a:t>
                </a:r>
                <a:r>
                  <a:rPr lang="zh-CN" altLang="en-US" dirty="0"/>
                  <a:t>调整后上次抢单成交单价，</a:t>
                </a:r>
                <a:endParaRPr lang="en-US" altLang="zh-CN" dirty="0"/>
              </a:p>
              <a:p>
                <a:r>
                  <a:rPr lang="en-US" altLang="zh-CN" dirty="0" err="1"/>
                  <a:t>AdjustLastTotal</a:t>
                </a:r>
                <a:r>
                  <a:rPr lang="en-US" altLang="zh-CN" dirty="0"/>
                  <a:t>(P)</a:t>
                </a:r>
                <a:r>
                  <a:rPr lang="zh-CN" altLang="en-US" dirty="0"/>
                  <a:t>调整后总重量，</a:t>
                </a:r>
                <a:endParaRPr lang="en-US" altLang="zh-CN" dirty="0"/>
              </a:p>
              <a:p>
                <a:r>
                  <a:rPr lang="en-US" altLang="zh-CN" dirty="0" err="1"/>
                  <a:t>LastOriginTotal</a:t>
                </a:r>
                <a:r>
                  <a:rPr lang="en-US" altLang="zh-CN" dirty="0"/>
                  <a:t>(P)</a:t>
                </a:r>
                <a:r>
                  <a:rPr lang="zh-CN" altLang="en-US" dirty="0"/>
                  <a:t>上次抢单初始价格，</a:t>
                </a:r>
                <a:endParaRPr lang="en-US" altLang="zh-CN" dirty="0"/>
              </a:p>
              <a:p>
                <a:r>
                  <a:rPr lang="en-US" altLang="zh-CN" dirty="0"/>
                  <a:t>Last(W)</a:t>
                </a:r>
                <a:r>
                  <a:rPr lang="zh-CN" altLang="en-US" dirty="0"/>
                  <a:t>上次抢单重量</a:t>
                </a:r>
                <a:endParaRPr lang="en-US" altLang="zh-CN" dirty="0"/>
              </a:p>
              <a:p>
                <a:r>
                  <a:rPr lang="en-US" altLang="zh-CN" dirty="0" err="1"/>
                  <a:t>HistoryUnitPrice</a:t>
                </a:r>
                <a:r>
                  <a:rPr lang="zh-CN" altLang="en-US" dirty="0"/>
                  <a:t>历史单价</a:t>
                </a:r>
                <a:endParaRPr lang="en-US" altLang="zh-CN" dirty="0"/>
              </a:p>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𝐿𝑎𝑠𝑡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num>
                        <m:den>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×3%</m:t>
                          </m:r>
                        </m:den>
                      </m:f>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𝐿𝑎𝑠𝑡</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𝑛</m:t>
                                  </m:r>
                                </m:e>
                              </m:d>
                            </m:e>
                          </m:func>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den>
                      </m:f>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×3%</m:t>
                      </m:r>
                    </m:oMath>
                  </m:oMathPara>
                </a14:m>
                <a:endParaRPr lang="en-US" altLang="zh-CN" dirty="0"/>
              </a:p>
              <a:p>
                <a:r>
                  <a:rPr lang="en-US" altLang="zh-CN" dirty="0"/>
                  <a:t>P</a:t>
                </a:r>
                <a:r>
                  <a:rPr lang="zh-CN" altLang="en-US" dirty="0"/>
                  <a:t>本次的单价，</a:t>
                </a:r>
                <a:endParaRPr lang="en-US" altLang="zh-CN" dirty="0"/>
              </a:p>
              <a:p>
                <a:r>
                  <a:rPr lang="en-US" altLang="zh-CN" dirty="0"/>
                  <a:t>Last(n)</a:t>
                </a:r>
                <a:r>
                  <a:rPr lang="zh-CN" altLang="en-US" dirty="0"/>
                  <a:t>上一次抢单成功时的在线人数</a:t>
                </a:r>
                <a:r>
                  <a:rPr lang="en-US" altLang="zh-CN" dirty="0"/>
                  <a:t>,</a:t>
                </a:r>
              </a:p>
              <a:p>
                <a:r>
                  <a:rPr lang="en-US" altLang="zh-CN" dirty="0"/>
                  <a:t>E(n)</a:t>
                </a:r>
                <a:r>
                  <a:rPr lang="zh-CN" altLang="en-US" dirty="0"/>
                  <a:t>历史本线路本品种抢单成功时的平均人数</a:t>
                </a:r>
                <a:r>
                  <a:rPr lang="en-US" altLang="zh-CN" dirty="0"/>
                  <a:t>,</a:t>
                </a:r>
              </a:p>
              <a:p>
                <a:r>
                  <a:rPr lang="en-US" altLang="zh-CN" dirty="0"/>
                  <a:t>Max(n)</a:t>
                </a:r>
                <a:r>
                  <a:rPr lang="zh-CN" altLang="en-US" dirty="0"/>
                  <a:t>抢单成功时的最大人数</a:t>
                </a:r>
                <a:endParaRPr lang="en-US" altLang="zh-CN" dirty="0"/>
              </a:p>
              <a:p>
                <a:r>
                  <a:rPr lang="en-US" altLang="zh-CN" dirty="0" err="1"/>
                  <a:t>i</a:t>
                </a:r>
                <a:r>
                  <a:rPr lang="zh-CN" altLang="en-US" dirty="0"/>
                  <a:t>人为定义的一个常数，无限接近于</a:t>
                </a:r>
                <a:r>
                  <a:rPr lang="en-US" altLang="zh-CN" dirty="0"/>
                  <a:t>0</a:t>
                </a:r>
                <a:r>
                  <a:rPr lang="zh-CN" altLang="en-US" dirty="0"/>
                  <a:t>，防止只有一次成功时造成的分母为</a:t>
                </a:r>
                <a:r>
                  <a:rPr lang="en-US" altLang="zh-CN" dirty="0"/>
                  <a:t>0</a:t>
                </a:r>
              </a:p>
            </p:txBody>
          </p:sp>
        </mc:Choice>
        <mc:Fallback xmlns="">
          <p:sp>
            <p:nvSpPr>
              <p:cNvPr id="4" name="文本框 3">
                <a:extLst>
                  <a:ext uri="{FF2B5EF4-FFF2-40B4-BE49-F238E27FC236}">
                    <a16:creationId xmlns:a16="http://schemas.microsoft.com/office/drawing/2014/main" id="{9BE296BE-D796-4EC9-8191-B245771E565D}"/>
                  </a:ext>
                </a:extLst>
              </p:cNvPr>
              <p:cNvSpPr txBox="1">
                <a:spLocks noRot="1" noChangeAspect="1" noMove="1" noResize="1" noEditPoints="1" noAdjustHandles="1" noChangeArrowheads="1" noChangeShapeType="1" noTextEdit="1"/>
              </p:cNvSpPr>
              <p:nvPr/>
            </p:nvSpPr>
            <p:spPr>
              <a:xfrm>
                <a:off x="1091692" y="465033"/>
                <a:ext cx="10564427" cy="6255623"/>
              </a:xfrm>
              <a:prstGeom prst="rect">
                <a:avLst/>
              </a:prstGeom>
              <a:blipFill>
                <a:blip r:embed="rId2"/>
                <a:stretch>
                  <a:fillRect l="-462" b="-6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453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63C9A1-86AB-41EA-9929-3D791F4250A9}"/>
              </a:ext>
            </a:extLst>
          </p:cNvPr>
          <p:cNvSpPr txBox="1"/>
          <p:nvPr/>
        </p:nvSpPr>
        <p:spPr>
          <a:xfrm>
            <a:off x="1349406" y="1393794"/>
            <a:ext cx="10040644" cy="1754326"/>
          </a:xfrm>
          <a:prstGeom prst="rect">
            <a:avLst/>
          </a:prstGeom>
          <a:noFill/>
        </p:spPr>
        <p:txBody>
          <a:bodyPr wrap="square" rtlCol="0">
            <a:spAutoFit/>
          </a:bodyPr>
          <a:lstStyle/>
          <a:p>
            <a:r>
              <a:rPr lang="zh-CN" altLang="en-US" dirty="0"/>
              <a:t>虚拟车次信息中包括，两个大品种拼货</a:t>
            </a:r>
            <a:endParaRPr lang="en-US" altLang="zh-CN" dirty="0"/>
          </a:p>
          <a:p>
            <a:r>
              <a:rPr lang="zh-CN" altLang="en-US" dirty="0"/>
              <a:t>将</a:t>
            </a:r>
            <a:r>
              <a:rPr lang="en-US" altLang="zh-CN" dirty="0"/>
              <a:t>Union Theory Total Price=Theory Total Price 1 +Theory Total Price 2</a:t>
            </a:r>
          </a:p>
          <a:p>
            <a:r>
              <a:rPr lang="zh-CN" altLang="en-US" dirty="0"/>
              <a:t>每一部分分别计算</a:t>
            </a:r>
            <a:r>
              <a:rPr lang="en-US" altLang="zh-CN" dirty="0"/>
              <a:t>Theory Total Price</a:t>
            </a:r>
          </a:p>
          <a:p>
            <a:r>
              <a:rPr lang="zh-CN" altLang="en-US" dirty="0"/>
              <a:t>最后抢单成功时，通过</a:t>
            </a:r>
            <a:r>
              <a:rPr lang="en-US" altLang="zh-CN" dirty="0"/>
              <a:t>Theory Total Price 1 </a:t>
            </a:r>
            <a:r>
              <a:rPr lang="zh-CN" altLang="en-US" dirty="0"/>
              <a:t>和</a:t>
            </a:r>
            <a:r>
              <a:rPr lang="en-US" altLang="zh-CN" dirty="0"/>
              <a:t>Theory Total Price 2</a:t>
            </a:r>
            <a:r>
              <a:rPr lang="zh-CN" altLang="en-US" dirty="0"/>
              <a:t>的比重将总成交价进行拆分，记录为两条信息</a:t>
            </a:r>
            <a:endParaRPr lang="en-US" altLang="zh-CN" dirty="0"/>
          </a:p>
          <a:p>
            <a:endParaRPr lang="en-US" altLang="zh-CN" dirty="0"/>
          </a:p>
        </p:txBody>
      </p:sp>
    </p:spTree>
    <p:extLst>
      <p:ext uri="{BB962C8B-B14F-4D97-AF65-F5344CB8AC3E}">
        <p14:creationId xmlns:p14="http://schemas.microsoft.com/office/powerpoint/2010/main" val="808325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TBOX" val="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78433</TotalTime>
  <Words>1265</Words>
  <Application>Microsoft Office PowerPoint</Application>
  <PresentationFormat>宽屏</PresentationFormat>
  <Paragraphs>102</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Cambria Math</vt:lpstr>
      <vt:lpstr>Office 主题</vt:lpstr>
      <vt:lpstr>单车抢单价格智能算法</vt:lpstr>
      <vt:lpstr>单车抢单价格智能算法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京 创 智 汇</dc:title>
  <dc:creator>user</dc:creator>
  <cp:lastModifiedBy>雪冬 冯</cp:lastModifiedBy>
  <cp:revision>360</cp:revision>
  <dcterms:created xsi:type="dcterms:W3CDTF">2019-05-27T03:45:00Z</dcterms:created>
  <dcterms:modified xsi:type="dcterms:W3CDTF">2019-08-29T09:29:57Z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