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5" r:id="rId1"/>
  </p:sldMasterIdLst>
  <p:sldIdLst>
    <p:sldId id="256" r:id="rId2"/>
    <p:sldId id="257" r:id="rId3"/>
    <p:sldId id="258" r:id="rId4"/>
    <p:sldId id="270" r:id="rId5"/>
    <p:sldId id="259" r:id="rId6"/>
    <p:sldId id="268" r:id="rId7"/>
    <p:sldId id="282" r:id="rId8"/>
    <p:sldId id="260" r:id="rId9"/>
    <p:sldId id="281" r:id="rId10"/>
    <p:sldId id="266" r:id="rId11"/>
    <p:sldId id="267" r:id="rId12"/>
    <p:sldId id="276" r:id="rId13"/>
    <p:sldId id="280" r:id="rId14"/>
    <p:sldId id="275" r:id="rId15"/>
    <p:sldId id="277" r:id="rId16"/>
    <p:sldId id="278" r:id="rId17"/>
    <p:sldId id="279" r:id="rId18"/>
    <p:sldId id="269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20" autoAdjust="0"/>
  </p:normalViewPr>
  <p:slideViewPr>
    <p:cSldViewPr snapToGrid="0">
      <p:cViewPr varScale="1">
        <p:scale>
          <a:sx n="103" d="100"/>
          <a:sy n="103" d="100"/>
        </p:scale>
        <p:origin x="84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737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489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188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969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104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01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43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949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29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A54C80-263E-416B-A8E0-580EDEADCBDC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502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75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310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spencer.swindell@gmail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previous-versions/sql/sql-server-2012/dn393915(v=msdn.10)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Applying Data Warehouse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34945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5E0A8391-2737-4F1C-B27A-C44629DB4D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7318A5EE-3B62-4E05-A9DD-88EB7DD6828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E75DDEB2-8C7E-4057-BACC-E31322D8B4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256" y="642257"/>
            <a:ext cx="3417677" cy="5226837"/>
          </a:xfrm>
        </p:spPr>
        <p:txBody>
          <a:bodyPr anchor="t">
            <a:normAutofit/>
          </a:bodyPr>
          <a:lstStyle/>
          <a:p>
            <a:r>
              <a:rPr lang="en-US" dirty="0"/>
              <a:t>Dimension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3512" y="642257"/>
            <a:ext cx="6847117" cy="3320143"/>
          </a:xfrm>
        </p:spPr>
        <p:txBody>
          <a:bodyPr>
            <a:normAutofit/>
          </a:bodyPr>
          <a:lstStyle/>
          <a:p>
            <a:r>
              <a:rPr lang="en-US" dirty="0"/>
              <a:t>Holds descriptive characteristics of a business process</a:t>
            </a:r>
          </a:p>
          <a:p>
            <a:r>
              <a:rPr lang="en-US" dirty="0"/>
              <a:t>De-normalized tables allows for simple queries</a:t>
            </a:r>
          </a:p>
          <a:p>
            <a:pPr lvl="1"/>
            <a:r>
              <a:rPr lang="en-US" dirty="0"/>
              <a:t>Dimension tables are small compared to fact tables</a:t>
            </a:r>
          </a:p>
          <a:p>
            <a:r>
              <a:rPr lang="en-US" dirty="0"/>
              <a:t>Surrogate Key generated for each row and used in fact table </a:t>
            </a:r>
          </a:p>
          <a:p>
            <a:pPr lvl="1"/>
            <a:r>
              <a:rPr lang="en-US" dirty="0"/>
              <a:t>Allows for single column joins using integers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C07104-E84B-4CE0-A2D2-E418CC166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125" y="3167158"/>
            <a:ext cx="9135750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566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E0A8391-2737-4F1C-B27A-C44629DB4D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18A5EE-3B62-4E05-A9DD-88EB7DD6828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5DDEB2-8C7E-4057-BACC-E31322D8B4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280608-9465-40BA-9D89-76FB6EA48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865" y="2935786"/>
            <a:ext cx="10628270" cy="31619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256" y="642257"/>
            <a:ext cx="3417677" cy="5226837"/>
          </a:xfrm>
        </p:spPr>
        <p:txBody>
          <a:bodyPr anchor="t">
            <a:normAutofit/>
          </a:bodyPr>
          <a:lstStyle/>
          <a:p>
            <a:r>
              <a:rPr lang="en-US" dirty="0"/>
              <a:t>Fact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3512" y="642257"/>
            <a:ext cx="6847117" cy="3320143"/>
          </a:xfrm>
        </p:spPr>
        <p:txBody>
          <a:bodyPr>
            <a:normAutofit/>
          </a:bodyPr>
          <a:lstStyle/>
          <a:p>
            <a:r>
              <a:rPr lang="en-US" dirty="0"/>
              <a:t>Largest tables in the warehouse</a:t>
            </a:r>
          </a:p>
          <a:p>
            <a:pPr lvl="1"/>
            <a:r>
              <a:rPr lang="en-US" dirty="0"/>
              <a:t>Columns are surrogate keys to dimensions and measurement values</a:t>
            </a:r>
          </a:p>
          <a:p>
            <a:pPr lvl="1"/>
            <a:r>
              <a:rPr lang="en-US" dirty="0"/>
              <a:t>Typically will have millions of rows, in some cases billions</a:t>
            </a:r>
          </a:p>
          <a:p>
            <a:r>
              <a:rPr lang="en-US" dirty="0"/>
              <a:t>Defined by the Grain</a:t>
            </a:r>
          </a:p>
          <a:p>
            <a:pPr lvl="1"/>
            <a:r>
              <a:rPr lang="en-US" dirty="0"/>
              <a:t>The grain indicates what an individual row represents in a fact table</a:t>
            </a:r>
          </a:p>
          <a:p>
            <a:pPr lvl="1"/>
            <a:r>
              <a:rPr lang="en-US" i="1" dirty="0"/>
              <a:t>“One row per line item in a sales transaction”</a:t>
            </a:r>
          </a:p>
        </p:txBody>
      </p:sp>
    </p:spTree>
    <p:extLst>
      <p:ext uri="{BB962C8B-B14F-4D97-AF65-F5344CB8AC3E}">
        <p14:creationId xmlns:p14="http://schemas.microsoft.com/office/powerpoint/2010/main" val="114007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1">
            <a:extLst>
              <a:ext uri="{FF2B5EF4-FFF2-40B4-BE49-F238E27FC236}">
                <a16:creationId xmlns:a16="http://schemas.microsoft.com/office/drawing/2014/main" id="{F240A2FC-E2C3-458D-96B4-5DF9028D93A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5F097929-F3D6-4D1F-8AFC-CF348171A9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15">
            <a:extLst>
              <a:ext uri="{FF2B5EF4-FFF2-40B4-BE49-F238E27FC236}">
                <a16:creationId xmlns:a16="http://schemas.microsoft.com/office/drawing/2014/main" id="{43074C91-9045-414B-B5F9-567DAE3EED2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17">
            <a:extLst>
              <a:ext uri="{FF2B5EF4-FFF2-40B4-BE49-F238E27FC236}">
                <a16:creationId xmlns:a16="http://schemas.microsoft.com/office/drawing/2014/main" id="{33428ACC-71EC-4171-9527-10983BA6B4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9">
            <a:extLst>
              <a:ext uri="{FF2B5EF4-FFF2-40B4-BE49-F238E27FC236}">
                <a16:creationId xmlns:a16="http://schemas.microsoft.com/office/drawing/2014/main" id="{78967BEA-EA6A-4FF1-94E2-B010B61A36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21">
            <a:extLst>
              <a:ext uri="{FF2B5EF4-FFF2-40B4-BE49-F238E27FC236}">
                <a16:creationId xmlns:a16="http://schemas.microsoft.com/office/drawing/2014/main" id="{2B9BBBC4-97A3-47D2-BFFE-A68530CDB9D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23">
            <a:extLst>
              <a:ext uri="{FF2B5EF4-FFF2-40B4-BE49-F238E27FC236}">
                <a16:creationId xmlns:a16="http://schemas.microsoft.com/office/drawing/2014/main" id="{BA22713B-ABB6-4391-97F9-0449A2B9B66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D8AD1D7-F156-4198-99B5-707F16F88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40" y="640081"/>
            <a:ext cx="5977534" cy="505415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1F49E07-5E84-4146-BDFF-3E74026B0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Star Schema</a:t>
            </a:r>
          </a:p>
        </p:txBody>
      </p:sp>
    </p:spTree>
    <p:extLst>
      <p:ext uri="{BB962C8B-B14F-4D97-AF65-F5344CB8AC3E}">
        <p14:creationId xmlns:p14="http://schemas.microsoft.com/office/powerpoint/2010/main" val="2078152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08E34-DFD5-435D-B15C-1AA4310C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Kimball Design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02DAF-3DA6-4A90-915B-9339B84A6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Identify the Business Process</a:t>
            </a:r>
          </a:p>
          <a:p>
            <a:r>
              <a:rPr lang="en-US" dirty="0"/>
              <a:t>2. Declare the Grain</a:t>
            </a:r>
          </a:p>
          <a:p>
            <a:r>
              <a:rPr lang="en-US" dirty="0"/>
              <a:t>3. Identify Dimensions </a:t>
            </a:r>
          </a:p>
          <a:p>
            <a:r>
              <a:rPr lang="en-US" dirty="0"/>
              <a:t>4. Identify Measures </a:t>
            </a:r>
          </a:p>
        </p:txBody>
      </p:sp>
    </p:spTree>
    <p:extLst>
      <p:ext uri="{BB962C8B-B14F-4D97-AF65-F5344CB8AC3E}">
        <p14:creationId xmlns:p14="http://schemas.microsoft.com/office/powerpoint/2010/main" val="2195429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AA89D-1072-47BB-94C0-5A78A43BF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Slowly Changing 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0ECEC-54CD-4CCE-BF47-BD1B725AE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I – Update the record, historical data no persevered</a:t>
            </a:r>
          </a:p>
          <a:p>
            <a:r>
              <a:rPr lang="en-US" dirty="0"/>
              <a:t>Type II – Add a new row, historical data persevered</a:t>
            </a:r>
          </a:p>
          <a:p>
            <a:r>
              <a:rPr lang="en-US" dirty="0"/>
              <a:t>Type III – Add a new column, allows for comparative analysis</a:t>
            </a:r>
          </a:p>
        </p:txBody>
      </p:sp>
    </p:spTree>
    <p:extLst>
      <p:ext uri="{BB962C8B-B14F-4D97-AF65-F5344CB8AC3E}">
        <p14:creationId xmlns:p14="http://schemas.microsoft.com/office/powerpoint/2010/main" val="3399520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1014-5004-4F9C-A0B3-330D978CC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 Dimension Updates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705A4E-6EB9-49F4-8A21-89A92BCEA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8" y="2435424"/>
            <a:ext cx="7324725" cy="666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39DAE4-776C-497B-A7FB-333DF4656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4308872"/>
            <a:ext cx="7324725" cy="6667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76D0BD-82DD-45FC-9937-A48AB3AA549E}"/>
              </a:ext>
            </a:extLst>
          </p:cNvPr>
          <p:cNvSpPr txBox="1"/>
          <p:nvPr/>
        </p:nvSpPr>
        <p:spPr>
          <a:xfrm>
            <a:off x="1097280" y="2066092"/>
            <a:ext cx="130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State: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1D6E4D-109D-4A42-A32E-46127290F3E2}"/>
              </a:ext>
            </a:extLst>
          </p:cNvPr>
          <p:cNvSpPr txBox="1"/>
          <p:nvPr/>
        </p:nvSpPr>
        <p:spPr>
          <a:xfrm>
            <a:off x="1097280" y="3939540"/>
            <a:ext cx="1589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Updated State:</a:t>
            </a:r>
          </a:p>
        </p:txBody>
      </p:sp>
    </p:spTree>
    <p:extLst>
      <p:ext uri="{BB962C8B-B14F-4D97-AF65-F5344CB8AC3E}">
        <p14:creationId xmlns:p14="http://schemas.microsoft.com/office/powerpoint/2010/main" val="171003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6A8CC-392A-4FBB-B5A5-8B0C861F9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II Dimension Updates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9E77CA-804A-4DFE-9865-560F5E30696F}"/>
              </a:ext>
            </a:extLst>
          </p:cNvPr>
          <p:cNvSpPr txBox="1"/>
          <p:nvPr/>
        </p:nvSpPr>
        <p:spPr>
          <a:xfrm>
            <a:off x="1137401" y="1942711"/>
            <a:ext cx="9978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52707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B6482-32BA-4FDF-BD8B-1BCEEF948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III Dimension Updates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BE9F7F-2EB4-494B-B905-0D6723A03210}"/>
              </a:ext>
            </a:extLst>
          </p:cNvPr>
          <p:cNvSpPr txBox="1"/>
          <p:nvPr/>
        </p:nvSpPr>
        <p:spPr>
          <a:xfrm>
            <a:off x="1097280" y="1988191"/>
            <a:ext cx="130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State: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2AB439-973D-49C5-A473-CFEFF23D9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626" y="2357523"/>
            <a:ext cx="7867650" cy="5429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66F42A-0A33-4BA3-9E15-BD3F6B9D42DA}"/>
              </a:ext>
            </a:extLst>
          </p:cNvPr>
          <p:cNvSpPr txBox="1"/>
          <p:nvPr/>
        </p:nvSpPr>
        <p:spPr>
          <a:xfrm>
            <a:off x="1097280" y="3085114"/>
            <a:ext cx="1589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Updated State: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6B2290-656F-4D0A-A76D-8E84BD800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626" y="3454446"/>
            <a:ext cx="87630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41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Types of Dimensions</a:t>
            </a:r>
          </a:p>
          <a:p>
            <a:pPr lvl="1"/>
            <a:r>
              <a:rPr lang="en-US" dirty="0"/>
              <a:t>Mini-Dimension (Type IV)</a:t>
            </a:r>
          </a:p>
          <a:p>
            <a:pPr lvl="2"/>
            <a:r>
              <a:rPr lang="en-US" dirty="0"/>
              <a:t>Subset of data to reduce table size of a large dimension</a:t>
            </a:r>
          </a:p>
          <a:p>
            <a:pPr lvl="1"/>
            <a:r>
              <a:rPr lang="en-US" dirty="0"/>
              <a:t>Type VI </a:t>
            </a:r>
          </a:p>
          <a:p>
            <a:pPr lvl="2"/>
            <a:r>
              <a:rPr lang="en-US" dirty="0"/>
              <a:t>Combination of techniques in types 1,2 and 3 (1+2+3 = 6)</a:t>
            </a:r>
          </a:p>
          <a:p>
            <a:pPr lvl="1"/>
            <a:r>
              <a:rPr lang="en-US" dirty="0"/>
              <a:t>Junk Dimension </a:t>
            </a:r>
          </a:p>
          <a:p>
            <a:pPr lvl="2"/>
            <a:r>
              <a:rPr lang="en-US" dirty="0"/>
              <a:t>Low cardinality elements combined into a single dimension</a:t>
            </a:r>
          </a:p>
          <a:p>
            <a:pPr lvl="1"/>
            <a:r>
              <a:rPr lang="en-US" dirty="0"/>
              <a:t>Degenerate Dimension </a:t>
            </a:r>
          </a:p>
          <a:p>
            <a:pPr lvl="2"/>
            <a:r>
              <a:rPr lang="en-US" dirty="0"/>
              <a:t>High cardinality elements left on fact table</a:t>
            </a:r>
          </a:p>
          <a:p>
            <a:pPr lvl="1"/>
            <a:r>
              <a:rPr lang="en-US" dirty="0"/>
              <a:t>Role-Playing Dimension</a:t>
            </a:r>
          </a:p>
          <a:p>
            <a:pPr lvl="2"/>
            <a:r>
              <a:rPr lang="en-US" dirty="0"/>
              <a:t>A dimension used many times in single business process</a:t>
            </a:r>
          </a:p>
        </p:txBody>
      </p:sp>
    </p:spTree>
    <p:extLst>
      <p:ext uri="{BB962C8B-B14F-4D97-AF65-F5344CB8AC3E}">
        <p14:creationId xmlns:p14="http://schemas.microsoft.com/office/powerpoint/2010/main" val="20495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Fact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ways to measure and store business events</a:t>
            </a:r>
          </a:p>
          <a:p>
            <a:pPr lvl="1"/>
            <a:r>
              <a:rPr lang="en-US" dirty="0"/>
              <a:t>Some of these are used together to create a complete picture</a:t>
            </a:r>
          </a:p>
          <a:p>
            <a:r>
              <a:rPr lang="en-US" dirty="0"/>
              <a:t>Transactional Fact Table</a:t>
            </a:r>
          </a:p>
          <a:p>
            <a:pPr lvl="1"/>
            <a:r>
              <a:rPr lang="en-US" dirty="0"/>
              <a:t>Records events as they occur</a:t>
            </a:r>
          </a:p>
          <a:p>
            <a:pPr lvl="1"/>
            <a:r>
              <a:rPr lang="en-US" dirty="0"/>
              <a:t>Data is typically not revisited</a:t>
            </a:r>
          </a:p>
          <a:p>
            <a:r>
              <a:rPr lang="en-US" dirty="0"/>
              <a:t>Periodic Snapshot Fact Table</a:t>
            </a:r>
          </a:p>
          <a:p>
            <a:pPr lvl="1"/>
            <a:r>
              <a:rPr lang="en-US" dirty="0"/>
              <a:t>Events are measured on intervals</a:t>
            </a:r>
          </a:p>
          <a:p>
            <a:pPr lvl="1"/>
            <a:r>
              <a:rPr lang="en-US" dirty="0"/>
              <a:t>Data is not revisited, new snapshots are inserted into the table</a:t>
            </a:r>
          </a:p>
          <a:p>
            <a:r>
              <a:rPr lang="en-US" dirty="0"/>
              <a:t>Accumulating Snapshot Fact Table</a:t>
            </a:r>
          </a:p>
          <a:p>
            <a:pPr lvl="1"/>
            <a:r>
              <a:rPr lang="en-US" dirty="0"/>
              <a:t>Used for tables with defined beginning, intermediate, and end milestones</a:t>
            </a:r>
          </a:p>
          <a:p>
            <a:pPr lvl="1"/>
            <a:r>
              <a:rPr lang="en-US" dirty="0"/>
              <a:t>Data is revisited and updated with new information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372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br>
              <a:rPr lang="en-US" dirty="0"/>
            </a:br>
            <a:r>
              <a:rPr lang="en-US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Tennessee Tech -</a:t>
            </a:r>
            <a:r>
              <a:rPr lang="en-US" dirty="0"/>
              <a:t> </a:t>
            </a:r>
            <a:r>
              <a:rPr lang="en-US"/>
              <a:t>Computer </a:t>
            </a:r>
            <a:r>
              <a:rPr lang="en-US" dirty="0"/>
              <a:t>Science</a:t>
            </a:r>
          </a:p>
          <a:p>
            <a:r>
              <a:rPr lang="en-US" dirty="0"/>
              <a:t>Nashville Native</a:t>
            </a:r>
          </a:p>
          <a:p>
            <a:r>
              <a:rPr lang="en-US" dirty="0"/>
              <a:t>Working with SQL Server since 2010</a:t>
            </a:r>
          </a:p>
          <a:p>
            <a:pPr lvl="1"/>
            <a:r>
              <a:rPr lang="en-US" dirty="0"/>
              <a:t>Mostly Data Warehousing/Business Intelligence</a:t>
            </a:r>
          </a:p>
          <a:p>
            <a:pPr lvl="1"/>
            <a:r>
              <a:rPr lang="en-US" dirty="0"/>
              <a:t>Some Application Development</a:t>
            </a:r>
          </a:p>
          <a:p>
            <a:r>
              <a:rPr lang="en-US" dirty="0"/>
              <a:t>Twitter: @</a:t>
            </a:r>
            <a:r>
              <a:rPr lang="en-US" dirty="0" err="1"/>
              <a:t>SpencerSwindell</a:t>
            </a:r>
            <a:endParaRPr lang="en-US" dirty="0"/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spencer.swindell@gmail.com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182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FreddicMac</a:t>
            </a:r>
            <a:r>
              <a:rPr lang="en-US" dirty="0"/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from from Freddie Mac</a:t>
            </a:r>
          </a:p>
          <a:p>
            <a:r>
              <a:rPr lang="en-US" dirty="0"/>
              <a:t>Home Mortgages originating from January 1999 through March 2017</a:t>
            </a:r>
          </a:p>
          <a:p>
            <a:pPr lvl="1"/>
            <a:r>
              <a:rPr lang="en-US" dirty="0"/>
              <a:t>22,942,396 Loans</a:t>
            </a:r>
          </a:p>
          <a:p>
            <a:pPr lvl="1"/>
            <a:r>
              <a:rPr lang="en-US" dirty="0"/>
              <a:t>1,080,321,205 Loan Payments</a:t>
            </a:r>
          </a:p>
          <a:p>
            <a:r>
              <a:rPr lang="en-US" dirty="0"/>
              <a:t>All loans are Fixed Rate, 15/20/30 Terms</a:t>
            </a:r>
          </a:p>
          <a:p>
            <a:r>
              <a:rPr lang="en-US" dirty="0"/>
              <a:t>Data feed into cube</a:t>
            </a:r>
          </a:p>
          <a:p>
            <a:r>
              <a:rPr lang="en-US" dirty="0"/>
              <a:t>Dashboard with </a:t>
            </a:r>
            <a:r>
              <a:rPr lang="en-US" dirty="0" err="1"/>
              <a:t>PowerBI</a:t>
            </a:r>
            <a:endParaRPr lang="en-US" dirty="0"/>
          </a:p>
          <a:p>
            <a:r>
              <a:rPr lang="en-US" dirty="0"/>
              <a:t>Return Interest Rate based on historical data</a:t>
            </a:r>
          </a:p>
          <a:p>
            <a:r>
              <a:rPr lang="en-US" dirty="0"/>
              <a:t>Code: https://github.com/shswindell42/Freddie</a:t>
            </a:r>
          </a:p>
        </p:txBody>
      </p:sp>
    </p:spTree>
    <p:extLst>
      <p:ext uri="{BB962C8B-B14F-4D97-AF65-F5344CB8AC3E}">
        <p14:creationId xmlns:p14="http://schemas.microsoft.com/office/powerpoint/2010/main" val="141569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Data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Modern Data Warehouse Design and Architecture</a:t>
            </a:r>
          </a:p>
          <a:p>
            <a:r>
              <a:rPr lang="en-US" dirty="0"/>
              <a:t>On-Premise SQL Server and Azure Data Platform</a:t>
            </a:r>
          </a:p>
          <a:p>
            <a:r>
              <a:rPr lang="en-US" dirty="0"/>
              <a:t>PowerBI Solutions and Training</a:t>
            </a:r>
          </a:p>
          <a:p>
            <a:r>
              <a:rPr lang="en-US" dirty="0"/>
              <a:t>Advanced Analytics and Machine Learning</a:t>
            </a:r>
          </a:p>
          <a:p>
            <a:endParaRPr lang="en-US" dirty="0"/>
          </a:p>
          <a:p>
            <a:r>
              <a:rPr lang="en-US" dirty="0"/>
              <a:t>Based in Nashville, TN</a:t>
            </a:r>
          </a:p>
          <a:p>
            <a:r>
              <a:rPr lang="en-US" dirty="0"/>
              <a:t>Microsoft Gold Partner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B27F4F-106B-440D-AA29-F93C5345B8B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113" y="1739688"/>
            <a:ext cx="5143500" cy="423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635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Case for a Data Warehouse</a:t>
            </a:r>
          </a:p>
          <a:p>
            <a:r>
              <a:rPr lang="en-US" dirty="0"/>
              <a:t>Building the Warehouse</a:t>
            </a:r>
          </a:p>
          <a:p>
            <a:pPr lvl="1"/>
            <a:r>
              <a:rPr lang="en-US" dirty="0"/>
              <a:t>Dimensional Modeling</a:t>
            </a:r>
          </a:p>
          <a:p>
            <a:r>
              <a:rPr lang="en-US" dirty="0"/>
              <a:t>Using the Data Warehouse</a:t>
            </a:r>
          </a:p>
          <a:p>
            <a:pPr lvl="1"/>
            <a:r>
              <a:rPr lang="en-US" dirty="0"/>
              <a:t>Building a dashboard with </a:t>
            </a:r>
            <a:r>
              <a:rPr lang="en-US" dirty="0" err="1"/>
              <a:t>PowerBI</a:t>
            </a:r>
            <a:endParaRPr lang="en-US" dirty="0"/>
          </a:p>
          <a:p>
            <a:pPr lvl="1"/>
            <a:r>
              <a:rPr lang="en-US" dirty="0"/>
              <a:t>Machine Learning</a:t>
            </a:r>
          </a:p>
          <a:p>
            <a:r>
              <a:rPr lang="en-US" dirty="0"/>
              <a:t>Demo will be based on Freddie Mac Data</a:t>
            </a:r>
          </a:p>
          <a:p>
            <a:pPr lvl="1"/>
            <a:r>
              <a:rPr lang="en-US" dirty="0"/>
              <a:t>Loans from 1999 – 2016</a:t>
            </a:r>
          </a:p>
          <a:p>
            <a:pPr lvl="1"/>
            <a:r>
              <a:rPr lang="en-US" dirty="0"/>
              <a:t>~22 million loans</a:t>
            </a:r>
          </a:p>
          <a:p>
            <a:pPr lvl="1"/>
            <a:r>
              <a:rPr lang="en-US" dirty="0"/>
              <a:t>~1 billon service records (3 commas club!)</a:t>
            </a:r>
          </a:p>
        </p:txBody>
      </p:sp>
    </p:spTree>
    <p:extLst>
      <p:ext uri="{BB962C8B-B14F-4D97-AF65-F5344CB8AC3E}">
        <p14:creationId xmlns:p14="http://schemas.microsoft.com/office/powerpoint/2010/main" val="3346439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CB54FC-0B2A-4107-9A70-958B90B765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720853-E885-4BE5-BFE2-24004CEF695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87DBF8-5C50-4034-8B79-FE54A01A8E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855A9B5-1710-4B19-B0F1-CDFDD4ED5B7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80E61A5-B86D-4855-8725-DDDAE39F8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740788"/>
            <a:ext cx="5451627" cy="50563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br>
              <a:rPr lang="en-US" sz="3700" dirty="0"/>
            </a:br>
            <a:r>
              <a:rPr lang="en-US" sz="3700" dirty="0"/>
              <a:t>Value of a Data Warehouse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sz="1700" dirty="0"/>
              <a:t>Data can be stored an used in many forms in a business</a:t>
            </a:r>
          </a:p>
          <a:p>
            <a:pPr lvl="1"/>
            <a:r>
              <a:rPr lang="en-US" sz="1700" dirty="0"/>
              <a:t>Application Databases</a:t>
            </a:r>
          </a:p>
          <a:p>
            <a:pPr lvl="1"/>
            <a:r>
              <a:rPr lang="en-US" sz="1700" dirty="0"/>
              <a:t>Excel workbooks </a:t>
            </a:r>
          </a:p>
          <a:p>
            <a:pPr lvl="1"/>
            <a:r>
              <a:rPr lang="en-US" sz="1700" dirty="0"/>
              <a:t>3</a:t>
            </a:r>
            <a:r>
              <a:rPr lang="en-US" sz="1700" baseline="30000" dirty="0"/>
              <a:t>rd</a:t>
            </a:r>
            <a:r>
              <a:rPr lang="en-US" sz="1700" dirty="0"/>
              <a:t> party applications/data sources</a:t>
            </a:r>
          </a:p>
          <a:p>
            <a:pPr lvl="1"/>
            <a:r>
              <a:rPr lang="en-US" sz="1700" dirty="0"/>
              <a:t>Event stream</a:t>
            </a:r>
          </a:p>
          <a:p>
            <a:pPr lvl="1"/>
            <a:r>
              <a:rPr lang="en-US" sz="1700" dirty="0"/>
              <a:t>NoSQL Databases</a:t>
            </a:r>
          </a:p>
          <a:p>
            <a:r>
              <a:rPr lang="en-US" sz="1700" dirty="0"/>
              <a:t>Would like to analyze data across all these sources</a:t>
            </a:r>
          </a:p>
          <a:p>
            <a:r>
              <a:rPr lang="en-US" sz="1700" dirty="0"/>
              <a:t>Data can be loaded into a centralized data warehouse for analysis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653742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OLTP vs OLAP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systems are typically optimized for dealing with a few rows of data at a time</a:t>
            </a:r>
          </a:p>
          <a:p>
            <a:pPr lvl="1"/>
            <a:r>
              <a:rPr lang="en-US" dirty="0"/>
              <a:t>On-Line Transactional Processing (OLTP)</a:t>
            </a:r>
          </a:p>
          <a:p>
            <a:pPr lvl="1"/>
            <a:r>
              <a:rPr lang="en-US" dirty="0"/>
              <a:t>Usually working with a single record at a time</a:t>
            </a:r>
          </a:p>
          <a:p>
            <a:pPr lvl="1"/>
            <a:r>
              <a:rPr lang="en-US" dirty="0"/>
              <a:t>Processing a sales transaction, looking up a sales record for a return</a:t>
            </a:r>
          </a:p>
          <a:p>
            <a:r>
              <a:rPr lang="en-US" dirty="0"/>
              <a:t>This is inefficient for analytical processing </a:t>
            </a:r>
          </a:p>
          <a:p>
            <a:pPr lvl="1"/>
            <a:r>
              <a:rPr lang="en-US" dirty="0"/>
              <a:t>Working with thousands to millions of records at a time</a:t>
            </a:r>
          </a:p>
          <a:p>
            <a:pPr lvl="1"/>
            <a:r>
              <a:rPr lang="en-US" dirty="0"/>
              <a:t>On-Line Analytical Processing (OLAP)</a:t>
            </a:r>
          </a:p>
          <a:p>
            <a:pPr lvl="1"/>
            <a:r>
              <a:rPr lang="en-US" dirty="0"/>
              <a:t>Viewing Total Sales Orders by Sales Territory for FY 2016</a:t>
            </a:r>
          </a:p>
        </p:txBody>
      </p:sp>
    </p:spTree>
    <p:extLst>
      <p:ext uri="{BB962C8B-B14F-4D97-AF65-F5344CB8AC3E}">
        <p14:creationId xmlns:p14="http://schemas.microsoft.com/office/powerpoint/2010/main" val="1517747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86747-311D-432E-86B6-4BFF18648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ColumnStore</a:t>
            </a:r>
            <a:r>
              <a:rPr lang="en-US" dirty="0"/>
              <a:t>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66827-C128-486E-BCD1-C7C9AE431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traditionally stored row by row </a:t>
            </a:r>
          </a:p>
          <a:p>
            <a:pPr lvl="1"/>
            <a:r>
              <a:rPr lang="en-US" dirty="0"/>
              <a:t>Think of it </a:t>
            </a:r>
            <a:r>
              <a:rPr lang="en-US" b="1" i="1" u="sng" dirty="0"/>
              <a:t>like</a:t>
            </a:r>
            <a:r>
              <a:rPr lang="en-US" dirty="0"/>
              <a:t> a CSV</a:t>
            </a:r>
          </a:p>
          <a:p>
            <a:pPr lvl="1"/>
            <a:r>
              <a:rPr lang="en-US" dirty="0"/>
              <a:t>The entire row is read from disk every time</a:t>
            </a:r>
          </a:p>
          <a:p>
            <a:r>
              <a:rPr lang="en-US" dirty="0" err="1"/>
              <a:t>ColumnStore</a:t>
            </a:r>
            <a:r>
              <a:rPr lang="en-US" dirty="0"/>
              <a:t> stores data column-wise</a:t>
            </a:r>
          </a:p>
          <a:p>
            <a:pPr lvl="1"/>
            <a:r>
              <a:rPr lang="en-US" dirty="0"/>
              <a:t>Columns are stored separately </a:t>
            </a:r>
          </a:p>
          <a:p>
            <a:pPr lvl="1"/>
            <a:r>
              <a:rPr lang="en-US" dirty="0"/>
              <a:t>Rows are “reconstructed” at query time</a:t>
            </a:r>
          </a:p>
          <a:p>
            <a:pPr lvl="1"/>
            <a:endParaRPr lang="en-US" dirty="0"/>
          </a:p>
          <a:p>
            <a:r>
              <a:rPr lang="en-US" dirty="0"/>
              <a:t>Large gains in compression and performance</a:t>
            </a:r>
          </a:p>
          <a:p>
            <a:pPr lvl="1"/>
            <a:r>
              <a:rPr lang="en-US" dirty="0"/>
              <a:t>Super fast for aggregate queries! </a:t>
            </a:r>
          </a:p>
        </p:txBody>
      </p:sp>
    </p:spTree>
    <p:extLst>
      <p:ext uri="{BB962C8B-B14F-4D97-AF65-F5344CB8AC3E}">
        <p14:creationId xmlns:p14="http://schemas.microsoft.com/office/powerpoint/2010/main" val="2376663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Dimensional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Popularized by Ralph Kimball (The Data Warehouse Toolkit)</a:t>
            </a:r>
          </a:p>
          <a:p>
            <a:r>
              <a:rPr lang="en-US" dirty="0"/>
              <a:t>ETL Processes data from source systems into a dimensional model</a:t>
            </a:r>
          </a:p>
          <a:p>
            <a:pPr lvl="1"/>
            <a:r>
              <a:rPr lang="en-US" dirty="0"/>
              <a:t>The ETL will be about 70% of a DW Project</a:t>
            </a:r>
          </a:p>
          <a:p>
            <a:r>
              <a:rPr lang="en-US" dirty="0"/>
              <a:t>Dimensional Models contain two types of tables</a:t>
            </a:r>
          </a:p>
          <a:p>
            <a:pPr lvl="1"/>
            <a:r>
              <a:rPr lang="en-US" dirty="0"/>
              <a:t>Dimension Tables</a:t>
            </a:r>
          </a:p>
          <a:p>
            <a:pPr lvl="2"/>
            <a:r>
              <a:rPr lang="en-US" dirty="0"/>
              <a:t>Nouns of the business – Describe the business process</a:t>
            </a:r>
          </a:p>
          <a:p>
            <a:pPr lvl="2"/>
            <a:r>
              <a:rPr lang="en-US" dirty="0"/>
              <a:t>Examples: Date, Customer, Product, Store, Geography, Employee</a:t>
            </a:r>
          </a:p>
          <a:p>
            <a:pPr lvl="1"/>
            <a:r>
              <a:rPr lang="en-US" dirty="0"/>
              <a:t>Fact Tables</a:t>
            </a:r>
          </a:p>
          <a:p>
            <a:pPr lvl="2"/>
            <a:r>
              <a:rPr lang="en-US" dirty="0"/>
              <a:t>Verbs of the business – Measure the business process</a:t>
            </a:r>
          </a:p>
          <a:p>
            <a:pPr lvl="2"/>
            <a:r>
              <a:rPr lang="en-US" dirty="0"/>
              <a:t>Examples: Sales, Patient Visit, Inventory, Attendance, Claims</a:t>
            </a:r>
          </a:p>
          <a:p>
            <a:r>
              <a:rPr lang="en-US" dirty="0"/>
              <a:t>Gives us Scalability, Performance, and Simplicity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4420AC-CB40-4D84-884B-B372A1AEF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3602" y="2925650"/>
            <a:ext cx="2422078" cy="305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454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5F2DC-4A8A-4DDA-915F-5C2089D4B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don’t take my word for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02EB5-7D18-4509-BF17-174F0EA56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“In general, a star schema following Kimball modeling techniques is the optimal data model to build into a Tabular model. “</a:t>
            </a:r>
          </a:p>
          <a:p>
            <a:pPr lvl="1"/>
            <a:r>
              <a:rPr lang="en-US" dirty="0"/>
              <a:t>Performance Tuning of Tabular Models in SSAS 2012</a:t>
            </a:r>
          </a:p>
          <a:p>
            <a:pPr lvl="1"/>
            <a:r>
              <a:rPr lang="en-US" dirty="0">
                <a:hlinkClick r:id="rId2"/>
              </a:rPr>
              <a:t>https://docs.microsoft.com/en-us/previous-versions/sql/sql-server-2012/dn393915(v=msdn.10)</a:t>
            </a:r>
            <a:endParaRPr lang="en-US" dirty="0"/>
          </a:p>
          <a:p>
            <a:pPr lvl="1"/>
            <a:r>
              <a:rPr lang="en-US" dirty="0"/>
              <a:t>This will also apply to PowerBI modeling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4099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14086</TotalTime>
  <Words>847</Words>
  <Application>Microsoft Office PowerPoint</Application>
  <PresentationFormat>Widescreen</PresentationFormat>
  <Paragraphs>139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Calibri</vt:lpstr>
      <vt:lpstr>Calibri Light</vt:lpstr>
      <vt:lpstr>Retrospect</vt:lpstr>
      <vt:lpstr>Applying Data Warehouse Techniques</vt:lpstr>
      <vt:lpstr> About Me</vt:lpstr>
      <vt:lpstr>Think Data Insights</vt:lpstr>
      <vt:lpstr>Overview</vt:lpstr>
      <vt:lpstr> Value of a Data Warehouse</vt:lpstr>
      <vt:lpstr>OLTP vs OLAP</vt:lpstr>
      <vt:lpstr>ColumnStore Indexing</vt:lpstr>
      <vt:lpstr>The Dimensional Model</vt:lpstr>
      <vt:lpstr>But don’t take my word for it</vt:lpstr>
      <vt:lpstr>Dimension Tables</vt:lpstr>
      <vt:lpstr>Fact Tables</vt:lpstr>
      <vt:lpstr>Star Schema</vt:lpstr>
      <vt:lpstr>Kimball Design Process</vt:lpstr>
      <vt:lpstr>Slowly Changing Dimensions</vt:lpstr>
      <vt:lpstr>Type I Dimension Updates</vt:lpstr>
      <vt:lpstr>Type II Dimension Updates</vt:lpstr>
      <vt:lpstr>Type III Dimension Updates</vt:lpstr>
      <vt:lpstr>Other Dimensions</vt:lpstr>
      <vt:lpstr>Type of Fact Tables</vt:lpstr>
      <vt:lpstr>FreddicMac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Applying Data Warehouse Techniques</dc:title>
  <dc:creator>spencer.swindell</dc:creator>
  <cp:lastModifiedBy>Spencer Swindell</cp:lastModifiedBy>
  <cp:revision>93</cp:revision>
  <dcterms:created xsi:type="dcterms:W3CDTF">2017-04-01T15:41:54Z</dcterms:created>
  <dcterms:modified xsi:type="dcterms:W3CDTF">2018-12-12T17:09:42Z</dcterms:modified>
</cp:coreProperties>
</file>