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media/image2.jpg" ContentType="image/jpeg"/>
  <Override PartName="/ppt/media/image50.jpg" ContentType="image/jpeg"/>
  <Override PartName="/ppt/media/image67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  <p:sldMasterId id="2147483747" r:id="rId2"/>
    <p:sldMasterId id="2147483759" r:id="rId3"/>
    <p:sldMasterId id="2147483767" r:id="rId4"/>
  </p:sldMasterIdLst>
  <p:sldIdLst>
    <p:sldId id="256" r:id="rId5"/>
    <p:sldId id="257" r:id="rId6"/>
    <p:sldId id="258" r:id="rId7"/>
    <p:sldId id="306" r:id="rId8"/>
    <p:sldId id="329" r:id="rId9"/>
    <p:sldId id="326" r:id="rId10"/>
    <p:sldId id="325" r:id="rId11"/>
    <p:sldId id="375" r:id="rId12"/>
    <p:sldId id="317" r:id="rId13"/>
    <p:sldId id="322" r:id="rId14"/>
    <p:sldId id="377" r:id="rId15"/>
    <p:sldId id="318" r:id="rId16"/>
    <p:sldId id="324" r:id="rId17"/>
    <p:sldId id="321" r:id="rId18"/>
    <p:sldId id="320" r:id="rId19"/>
    <p:sldId id="356" r:id="rId20"/>
    <p:sldId id="259" r:id="rId21"/>
    <p:sldId id="379" r:id="rId22"/>
    <p:sldId id="378" r:id="rId23"/>
    <p:sldId id="268" r:id="rId24"/>
    <p:sldId id="260" r:id="rId25"/>
    <p:sldId id="281" r:id="rId26"/>
    <p:sldId id="266" r:id="rId27"/>
    <p:sldId id="275" r:id="rId28"/>
    <p:sldId id="269" r:id="rId29"/>
    <p:sldId id="283" r:id="rId30"/>
    <p:sldId id="267" r:id="rId31"/>
    <p:sldId id="273" r:id="rId32"/>
    <p:sldId id="282" r:id="rId33"/>
    <p:sldId id="276" r:id="rId34"/>
    <p:sldId id="280" r:id="rId35"/>
    <p:sldId id="38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94620" autoAdjust="0"/>
  </p:normalViewPr>
  <p:slideViewPr>
    <p:cSldViewPr snapToGrid="0">
      <p:cViewPr varScale="1">
        <p:scale>
          <a:sx n="110" d="100"/>
          <a:sy n="110" d="100"/>
        </p:scale>
        <p:origin x="420" y="6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737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48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188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0"/>
            </a:lvl3pPr>
            <a:lvl4pPr marL="1371633" indent="0" algn="ctr">
              <a:buNone/>
              <a:defRPr sz="1600"/>
            </a:lvl4pPr>
            <a:lvl5pPr marL="1828844" indent="0" algn="ctr">
              <a:buNone/>
              <a:defRPr sz="1600"/>
            </a:lvl5pPr>
            <a:lvl6pPr marL="2286055" indent="0" algn="ctr">
              <a:buNone/>
              <a:defRPr sz="1600"/>
            </a:lvl6pPr>
            <a:lvl7pPr marL="2743266" indent="0" algn="ctr">
              <a:buNone/>
              <a:defRPr sz="1600"/>
            </a:lvl7pPr>
            <a:lvl8pPr marL="3200476" indent="0" algn="ctr">
              <a:buNone/>
              <a:defRPr sz="1600"/>
            </a:lvl8pPr>
            <a:lvl9pPr marL="365768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33B9-8C16-4242-BC08-6A43E1F3208E}" type="datetime1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2D6EB-9A50-4FFD-92CF-1A22D7C63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79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19FA-AA73-4099-AC00-009F29CD99E6}" type="datetime1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2D6EB-9A50-4FFD-92CF-1A22D7C63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38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7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A15E-A10D-4446-BA0D-F039FE8FBA98}" type="datetime1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2D6EB-9A50-4FFD-92CF-1A22D7C63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50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125F-3CFA-4371-9CD9-A834C5060DD0}" type="datetime1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2D6EB-9A50-4FFD-92CF-1A22D7C63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72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0" b="1"/>
            </a:lvl3pPr>
            <a:lvl4pPr marL="1371633" indent="0">
              <a:buNone/>
              <a:defRPr sz="1600" b="1"/>
            </a:lvl4pPr>
            <a:lvl5pPr marL="1828844" indent="0">
              <a:buNone/>
              <a:defRPr sz="1600" b="1"/>
            </a:lvl5pPr>
            <a:lvl6pPr marL="2286055" indent="0">
              <a:buNone/>
              <a:defRPr sz="1600" b="1"/>
            </a:lvl6pPr>
            <a:lvl7pPr marL="2743266" indent="0">
              <a:buNone/>
              <a:defRPr sz="1600" b="1"/>
            </a:lvl7pPr>
            <a:lvl8pPr marL="3200476" indent="0">
              <a:buNone/>
              <a:defRPr sz="1600" b="1"/>
            </a:lvl8pPr>
            <a:lvl9pPr marL="3657687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0" b="1"/>
            </a:lvl3pPr>
            <a:lvl4pPr marL="1371633" indent="0">
              <a:buNone/>
              <a:defRPr sz="1600" b="1"/>
            </a:lvl4pPr>
            <a:lvl5pPr marL="1828844" indent="0">
              <a:buNone/>
              <a:defRPr sz="1600" b="1"/>
            </a:lvl5pPr>
            <a:lvl6pPr marL="2286055" indent="0">
              <a:buNone/>
              <a:defRPr sz="1600" b="1"/>
            </a:lvl6pPr>
            <a:lvl7pPr marL="2743266" indent="0">
              <a:buNone/>
              <a:defRPr sz="1600" b="1"/>
            </a:lvl7pPr>
            <a:lvl8pPr marL="3200476" indent="0">
              <a:buNone/>
              <a:defRPr sz="1600" b="1"/>
            </a:lvl8pPr>
            <a:lvl9pPr marL="3657687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A6BD-36A4-43DF-BBBC-97DD1B044889}" type="datetime1">
              <a:rPr lang="en-US" smtClean="0"/>
              <a:t>9/6/2019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2D6EB-9A50-4FFD-92CF-1A22D7C63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51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CDA4-F61D-428F-A09F-C26923E24B58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2D6EB-9A50-4FFD-92CF-1A22D7C63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53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34C3-0332-44D8-8AE8-D32A0BA71003}" type="datetime1">
              <a:rPr lang="en-US" smtClean="0"/>
              <a:t>9/6/2019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2D6EB-9A50-4FFD-92CF-1A22D7C63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27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0"/>
            </a:lvl2pPr>
            <a:lvl3pPr marL="914422" indent="0">
              <a:buNone/>
              <a:defRPr sz="1200"/>
            </a:lvl3pPr>
            <a:lvl4pPr marL="1371633" indent="0">
              <a:buNone/>
              <a:defRPr sz="1000"/>
            </a:lvl4pPr>
            <a:lvl5pPr marL="1828844" indent="0">
              <a:buNone/>
              <a:defRPr sz="1000"/>
            </a:lvl5pPr>
            <a:lvl6pPr marL="2286055" indent="0">
              <a:buNone/>
              <a:defRPr sz="1000"/>
            </a:lvl6pPr>
            <a:lvl7pPr marL="2743266" indent="0">
              <a:buNone/>
              <a:defRPr sz="1000"/>
            </a:lvl7pPr>
            <a:lvl8pPr marL="3200476" indent="0">
              <a:buNone/>
              <a:defRPr sz="1000"/>
            </a:lvl8pPr>
            <a:lvl9pPr marL="3657687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E8AC-CB28-4399-A993-A32F6C106393}" type="datetime1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2D6EB-9A50-4FFD-92CF-1A22D7C63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1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694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3" indent="0">
              <a:buNone/>
              <a:defRPr sz="2000"/>
            </a:lvl4pPr>
            <a:lvl5pPr marL="1828844" indent="0">
              <a:buNone/>
              <a:defRPr sz="2000"/>
            </a:lvl5pPr>
            <a:lvl6pPr marL="2286055" indent="0">
              <a:buNone/>
              <a:defRPr sz="2000"/>
            </a:lvl6pPr>
            <a:lvl7pPr marL="2743266" indent="0">
              <a:buNone/>
              <a:defRPr sz="2000"/>
            </a:lvl7pPr>
            <a:lvl8pPr marL="3200476" indent="0">
              <a:buNone/>
              <a:defRPr sz="2000"/>
            </a:lvl8pPr>
            <a:lvl9pPr marL="3657687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0"/>
            </a:lvl2pPr>
            <a:lvl3pPr marL="914422" indent="0">
              <a:buNone/>
              <a:defRPr sz="1200"/>
            </a:lvl3pPr>
            <a:lvl4pPr marL="1371633" indent="0">
              <a:buNone/>
              <a:defRPr sz="1000"/>
            </a:lvl4pPr>
            <a:lvl5pPr marL="1828844" indent="0">
              <a:buNone/>
              <a:defRPr sz="1000"/>
            </a:lvl5pPr>
            <a:lvl6pPr marL="2286055" indent="0">
              <a:buNone/>
              <a:defRPr sz="1000"/>
            </a:lvl6pPr>
            <a:lvl7pPr marL="2743266" indent="0">
              <a:buNone/>
              <a:defRPr sz="1000"/>
            </a:lvl7pPr>
            <a:lvl8pPr marL="3200476" indent="0">
              <a:buNone/>
              <a:defRPr sz="1000"/>
            </a:lvl8pPr>
            <a:lvl9pPr marL="3657687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016F-E15C-410D-B1AA-41F95CE449EA}" type="datetime1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2D6EB-9A50-4FFD-92CF-1A22D7C63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24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FA71-9E29-4365-982A-747A3FCB6E96}" type="datetime1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2D6EB-9A50-4FFD-92CF-1A22D7C63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925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B886-536C-40F0-A7CA-474207C0F0BF}" type="datetime1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2D6EB-9A50-4FFD-92CF-1A22D7C63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827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4"/>
            <a:ext cx="103632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5" y="3840483"/>
            <a:ext cx="853439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7E019-74BA-4ADB-8DE9-B1AEF9D253A1}" type="datetime1">
              <a:rPr lang="en-US" smtClean="0"/>
              <a:t>9/6/2019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084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7568" y="127663"/>
            <a:ext cx="11196862" cy="543226"/>
          </a:xfrm>
        </p:spPr>
        <p:txBody>
          <a:bodyPr lIns="0" tIns="0" rIns="0" bIns="0"/>
          <a:lstStyle>
            <a:lvl1pPr>
              <a:defRPr sz="353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70722-C8B2-4C93-AD5C-2D8A3B1AA88F}" type="datetime1">
              <a:rPr lang="en-US" smtClean="0"/>
              <a:t>9/6/2019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86885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7568" y="127663"/>
            <a:ext cx="11196862" cy="543226"/>
          </a:xfrm>
        </p:spPr>
        <p:txBody>
          <a:bodyPr lIns="0" tIns="0" rIns="0" bIns="0"/>
          <a:lstStyle>
            <a:lvl1pPr>
              <a:defRPr sz="353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494062" y="1563750"/>
            <a:ext cx="3335867" cy="1900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35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3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54793-297B-4A24-A077-9A0ED21871F9}" type="datetime1">
              <a:rPr lang="en-US" smtClean="0"/>
              <a:t>9/6/2019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82573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7568" y="127663"/>
            <a:ext cx="11196862" cy="543226"/>
          </a:xfrm>
        </p:spPr>
        <p:txBody>
          <a:bodyPr lIns="0" tIns="0" rIns="0" bIns="0"/>
          <a:lstStyle>
            <a:lvl1pPr>
              <a:defRPr sz="353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38E9E-287C-448A-94D0-479D9B0E206B}" type="datetime1">
              <a:rPr lang="en-US" smtClean="0"/>
              <a:t>9/6/2019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85008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3322D-0621-4C4C-AFDC-1105FC13935E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00809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95263"/>
            <a:ext cx="10363200" cy="814703"/>
          </a:xfrm>
        </p:spPr>
        <p:txBody>
          <a:bodyPr anchor="b"/>
          <a:lstStyle>
            <a:lvl1pPr algn="ctr">
              <a:defRPr sz="52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25881"/>
          </a:xfrm>
        </p:spPr>
        <p:txBody>
          <a:bodyPr/>
          <a:lstStyle>
            <a:lvl1pPr marL="0" indent="0" algn="ctr">
              <a:buNone/>
              <a:defRPr sz="2118"/>
            </a:lvl1pPr>
            <a:lvl2pPr marL="403433" indent="0" algn="ctr">
              <a:buNone/>
              <a:defRPr sz="1765"/>
            </a:lvl2pPr>
            <a:lvl3pPr marL="806867" indent="0" algn="ctr">
              <a:buNone/>
              <a:defRPr sz="1588"/>
            </a:lvl3pPr>
            <a:lvl4pPr marL="1210300" indent="0" algn="ctr">
              <a:buNone/>
              <a:defRPr sz="1412"/>
            </a:lvl4pPr>
            <a:lvl5pPr marL="1613733" indent="0" algn="ctr">
              <a:buNone/>
              <a:defRPr sz="1412"/>
            </a:lvl5pPr>
            <a:lvl6pPr marL="2017166" indent="0" algn="ctr">
              <a:buNone/>
              <a:defRPr sz="1412"/>
            </a:lvl6pPr>
            <a:lvl7pPr marL="2420600" indent="0" algn="ctr">
              <a:buNone/>
              <a:defRPr sz="1412"/>
            </a:lvl7pPr>
            <a:lvl8pPr marL="2824033" indent="0" algn="ctr">
              <a:buNone/>
              <a:defRPr sz="1412"/>
            </a:lvl8pPr>
            <a:lvl9pPr marL="3227466" indent="0" algn="ctr">
              <a:buNone/>
              <a:defRPr sz="14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276999"/>
          </a:xfrm>
          <a:prstGeom prst="rect">
            <a:avLst/>
          </a:prstGeom>
        </p:spPr>
        <p:txBody>
          <a:bodyPr/>
          <a:lstStyle/>
          <a:p>
            <a:fld id="{5B2002A0-ABE2-40FA-BBA6-E9808BE49DE3}" type="datetime1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2769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276999"/>
          </a:xfrm>
          <a:prstGeom prst="rect">
            <a:avLst/>
          </a:prstGeom>
        </p:spPr>
        <p:txBody>
          <a:bodyPr/>
          <a:lstStyle/>
          <a:p>
            <a:fld id="{DBA70F29-6FCF-4BFA-B286-930D0100C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871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ot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979387" y="1971679"/>
            <a:ext cx="6849957" cy="302101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177" b="0" i="0">
                <a:solidFill>
                  <a:srgbClr val="A97A1C"/>
                </a:solidFill>
              </a:defRPr>
            </a:lvl1pPr>
            <a:lvl2pPr marL="0" indent="0">
              <a:buFontTx/>
              <a:buNone/>
              <a:defRPr sz="2206" b="0" i="0">
                <a:solidFill>
                  <a:srgbClr val="A97A1C"/>
                </a:solidFill>
              </a:defRPr>
            </a:lvl2pPr>
            <a:lvl3pPr marL="0" indent="0">
              <a:buFontTx/>
              <a:buNone/>
              <a:defRPr sz="2206" b="0" i="0">
                <a:solidFill>
                  <a:srgbClr val="A97A1C"/>
                </a:solidFill>
              </a:defRPr>
            </a:lvl3pPr>
            <a:lvl4pPr marL="0" indent="0">
              <a:buFontTx/>
              <a:buNone/>
              <a:defRPr sz="2206" b="0" i="0">
                <a:solidFill>
                  <a:srgbClr val="A97A1C"/>
                </a:solidFill>
              </a:defRPr>
            </a:lvl4pPr>
            <a:lvl5pPr marL="0" indent="0">
              <a:buFontTx/>
              <a:buNone/>
              <a:defRPr sz="2206" b="0" i="0">
                <a:solidFill>
                  <a:srgbClr val="A97A1C"/>
                </a:solidFill>
              </a:defRPr>
            </a:lvl5pPr>
          </a:lstStyle>
          <a:p>
            <a:pPr lvl="0"/>
            <a:r>
              <a:rPr lang="en-US" dirty="0"/>
              <a:t>Click to edit Master text styles.”</a:t>
            </a:r>
          </a:p>
        </p:txBody>
      </p:sp>
    </p:spTree>
    <p:extLst>
      <p:ext uri="{BB962C8B-B14F-4D97-AF65-F5344CB8AC3E}">
        <p14:creationId xmlns:p14="http://schemas.microsoft.com/office/powerpoint/2010/main" val="1437476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104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6"/>
            <a:ext cx="103632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6" y="3840485"/>
            <a:ext cx="853439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840D2-A2CD-43A2-834F-CF79EFC46490}" type="datetime1">
              <a:rPr lang="en-US" smtClean="0"/>
              <a:t>9/6/2019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08892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7570" y="127664"/>
            <a:ext cx="11196862" cy="746132"/>
          </a:xfrm>
        </p:spPr>
        <p:txBody>
          <a:bodyPr lIns="0" tIns="0" rIns="0" bIns="0"/>
          <a:lstStyle>
            <a:lvl1pPr>
              <a:defRPr sz="4849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A70E6-BD42-4DF1-9120-3DD66F207D0C}" type="datetime1">
              <a:rPr lang="en-US" smtClean="0"/>
              <a:t>9/6/2019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12584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7570" y="127664"/>
            <a:ext cx="11196862" cy="746132"/>
          </a:xfrm>
        </p:spPr>
        <p:txBody>
          <a:bodyPr lIns="0" tIns="0" rIns="0" bIns="0"/>
          <a:lstStyle>
            <a:lvl1pPr>
              <a:defRPr sz="4849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494062" y="1563751"/>
            <a:ext cx="3335867" cy="2611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97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5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50BE3-876D-4FCC-B1D7-F963F1F5EBEB}" type="datetime1">
              <a:rPr lang="en-US" smtClean="0"/>
              <a:t>9/6/2019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68394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7570" y="127664"/>
            <a:ext cx="11196862" cy="746132"/>
          </a:xfrm>
        </p:spPr>
        <p:txBody>
          <a:bodyPr lIns="0" tIns="0" rIns="0" bIns="0"/>
          <a:lstStyle>
            <a:lvl1pPr>
              <a:defRPr sz="4849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E0E18-1B65-416A-A844-BAE7A47CCE2E}" type="datetime1">
              <a:rPr lang="en-US" smtClean="0"/>
              <a:t>9/6/2019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52188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B8E3D-32F2-43D8-BDB1-7DCBCEE529E1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20842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71684"/>
            <a:ext cx="10363200" cy="2238282"/>
          </a:xfrm>
        </p:spPr>
        <p:txBody>
          <a:bodyPr anchor="b"/>
          <a:lstStyle>
            <a:lvl1pPr algn="ctr">
              <a:defRPr sz="72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447691"/>
          </a:xfrm>
        </p:spPr>
        <p:txBody>
          <a:bodyPr/>
          <a:lstStyle>
            <a:lvl1pPr marL="0" indent="0" algn="ctr">
              <a:buNone/>
              <a:defRPr sz="2909"/>
            </a:lvl1pPr>
            <a:lvl2pPr marL="554197" indent="0" algn="ctr">
              <a:buNone/>
              <a:defRPr sz="2424"/>
            </a:lvl2pPr>
            <a:lvl3pPr marL="1108392" indent="0" algn="ctr">
              <a:buNone/>
              <a:defRPr sz="2182"/>
            </a:lvl3pPr>
            <a:lvl4pPr marL="1662589" indent="0" algn="ctr">
              <a:buNone/>
              <a:defRPr sz="1940"/>
            </a:lvl4pPr>
            <a:lvl5pPr marL="2216786" indent="0" algn="ctr">
              <a:buNone/>
              <a:defRPr sz="1940"/>
            </a:lvl5pPr>
            <a:lvl6pPr marL="2770981" indent="0" algn="ctr">
              <a:buNone/>
              <a:defRPr sz="1940"/>
            </a:lvl6pPr>
            <a:lvl7pPr marL="3325178" indent="0" algn="ctr">
              <a:buNone/>
              <a:defRPr sz="1940"/>
            </a:lvl7pPr>
            <a:lvl8pPr marL="3879374" indent="0" algn="ctr">
              <a:buNone/>
              <a:defRPr sz="1940"/>
            </a:lvl8pPr>
            <a:lvl9pPr marL="4433570" indent="0" algn="ctr">
              <a:buNone/>
              <a:defRPr sz="19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276999"/>
          </a:xfrm>
          <a:prstGeom prst="rect">
            <a:avLst/>
          </a:prstGeom>
        </p:spPr>
        <p:txBody>
          <a:bodyPr/>
          <a:lstStyle/>
          <a:p>
            <a:fld id="{1E8D432B-6F11-4B4D-A2B3-0F3B4AC1B0C6}" type="datetime1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2769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276999"/>
          </a:xfrm>
          <a:prstGeom prst="rect">
            <a:avLst/>
          </a:prstGeom>
        </p:spPr>
        <p:txBody>
          <a:bodyPr/>
          <a:lstStyle/>
          <a:p>
            <a:fld id="{DBA70F29-6FCF-4BFA-B286-930D0100C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1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1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3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4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9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0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75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9" Type="http://schemas.openxmlformats.org/officeDocument/2006/relationships/image" Target="../media/image1.jp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2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31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073CD-9AF3-413F-9F98-745A5A7CDA95}" type="datetime1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7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sldNum="0" hdr="0" ftr="0" dt="0"/>
  <p:txStyles>
    <p:titleStyle>
      <a:lvl1pPr algn="l" defTabSz="914422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6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7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9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9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0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1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2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3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3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4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5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6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76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87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8068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7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7568" y="127663"/>
            <a:ext cx="11196862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5" y="1577343"/>
            <a:ext cx="1097279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5" y="6377942"/>
            <a:ext cx="390143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2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9E6F7-AA19-4FD0-AD39-24D4CE6DE772}" type="datetime1">
              <a:rPr lang="en-US" smtClean="0"/>
              <a:t>9/6/2019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2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048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03433">
        <a:defRPr>
          <a:latin typeface="+mn-lt"/>
          <a:ea typeface="+mn-ea"/>
          <a:cs typeface="+mn-cs"/>
        </a:defRPr>
      </a:lvl2pPr>
      <a:lvl3pPr marL="806867">
        <a:defRPr>
          <a:latin typeface="+mn-lt"/>
          <a:ea typeface="+mn-ea"/>
          <a:cs typeface="+mn-cs"/>
        </a:defRPr>
      </a:lvl3pPr>
      <a:lvl4pPr marL="1210300">
        <a:defRPr>
          <a:latin typeface="+mn-lt"/>
          <a:ea typeface="+mn-ea"/>
          <a:cs typeface="+mn-cs"/>
        </a:defRPr>
      </a:lvl4pPr>
      <a:lvl5pPr marL="1613733">
        <a:defRPr>
          <a:latin typeface="+mn-lt"/>
          <a:ea typeface="+mn-ea"/>
          <a:cs typeface="+mn-cs"/>
        </a:defRPr>
      </a:lvl5pPr>
      <a:lvl6pPr marL="2017166">
        <a:defRPr>
          <a:latin typeface="+mn-lt"/>
          <a:ea typeface="+mn-ea"/>
          <a:cs typeface="+mn-cs"/>
        </a:defRPr>
      </a:lvl6pPr>
      <a:lvl7pPr marL="2420600">
        <a:defRPr>
          <a:latin typeface="+mn-lt"/>
          <a:ea typeface="+mn-ea"/>
          <a:cs typeface="+mn-cs"/>
        </a:defRPr>
      </a:lvl7pPr>
      <a:lvl8pPr marL="2824033">
        <a:defRPr>
          <a:latin typeface="+mn-lt"/>
          <a:ea typeface="+mn-ea"/>
          <a:cs typeface="+mn-cs"/>
        </a:defRPr>
      </a:lvl8pPr>
      <a:lvl9pPr marL="322746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03433">
        <a:defRPr>
          <a:latin typeface="+mn-lt"/>
          <a:ea typeface="+mn-ea"/>
          <a:cs typeface="+mn-cs"/>
        </a:defRPr>
      </a:lvl2pPr>
      <a:lvl3pPr marL="806867">
        <a:defRPr>
          <a:latin typeface="+mn-lt"/>
          <a:ea typeface="+mn-ea"/>
          <a:cs typeface="+mn-cs"/>
        </a:defRPr>
      </a:lvl3pPr>
      <a:lvl4pPr marL="1210300">
        <a:defRPr>
          <a:latin typeface="+mn-lt"/>
          <a:ea typeface="+mn-ea"/>
          <a:cs typeface="+mn-cs"/>
        </a:defRPr>
      </a:lvl4pPr>
      <a:lvl5pPr marL="1613733">
        <a:defRPr>
          <a:latin typeface="+mn-lt"/>
          <a:ea typeface="+mn-ea"/>
          <a:cs typeface="+mn-cs"/>
        </a:defRPr>
      </a:lvl5pPr>
      <a:lvl6pPr marL="2017166">
        <a:defRPr>
          <a:latin typeface="+mn-lt"/>
          <a:ea typeface="+mn-ea"/>
          <a:cs typeface="+mn-cs"/>
        </a:defRPr>
      </a:lvl6pPr>
      <a:lvl7pPr marL="2420600">
        <a:defRPr>
          <a:latin typeface="+mn-lt"/>
          <a:ea typeface="+mn-ea"/>
          <a:cs typeface="+mn-cs"/>
        </a:defRPr>
      </a:lvl7pPr>
      <a:lvl8pPr marL="2824033">
        <a:defRPr>
          <a:latin typeface="+mn-lt"/>
          <a:ea typeface="+mn-ea"/>
          <a:cs typeface="+mn-cs"/>
        </a:defRPr>
      </a:lvl8pPr>
      <a:lvl9pPr marL="3227466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8068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32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7570" y="127665"/>
            <a:ext cx="11196862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6" y="1577345"/>
            <a:ext cx="1097279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6" y="6377942"/>
            <a:ext cx="390143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2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E022D-E5EE-4A0D-B98D-22F0A1287851}" type="datetime1">
              <a:rPr lang="en-US" smtClean="0"/>
              <a:t>9/6/2019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2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0798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554197">
        <a:defRPr>
          <a:latin typeface="+mn-lt"/>
          <a:ea typeface="+mn-ea"/>
          <a:cs typeface="+mn-cs"/>
        </a:defRPr>
      </a:lvl2pPr>
      <a:lvl3pPr marL="1108392">
        <a:defRPr>
          <a:latin typeface="+mn-lt"/>
          <a:ea typeface="+mn-ea"/>
          <a:cs typeface="+mn-cs"/>
        </a:defRPr>
      </a:lvl3pPr>
      <a:lvl4pPr marL="1662589">
        <a:defRPr>
          <a:latin typeface="+mn-lt"/>
          <a:ea typeface="+mn-ea"/>
          <a:cs typeface="+mn-cs"/>
        </a:defRPr>
      </a:lvl4pPr>
      <a:lvl5pPr marL="2216786">
        <a:defRPr>
          <a:latin typeface="+mn-lt"/>
          <a:ea typeface="+mn-ea"/>
          <a:cs typeface="+mn-cs"/>
        </a:defRPr>
      </a:lvl5pPr>
      <a:lvl6pPr marL="2770981">
        <a:defRPr>
          <a:latin typeface="+mn-lt"/>
          <a:ea typeface="+mn-ea"/>
          <a:cs typeface="+mn-cs"/>
        </a:defRPr>
      </a:lvl6pPr>
      <a:lvl7pPr marL="3325178">
        <a:defRPr>
          <a:latin typeface="+mn-lt"/>
          <a:ea typeface="+mn-ea"/>
          <a:cs typeface="+mn-cs"/>
        </a:defRPr>
      </a:lvl7pPr>
      <a:lvl8pPr marL="3879374">
        <a:defRPr>
          <a:latin typeface="+mn-lt"/>
          <a:ea typeface="+mn-ea"/>
          <a:cs typeface="+mn-cs"/>
        </a:defRPr>
      </a:lvl8pPr>
      <a:lvl9pPr marL="443357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554197">
        <a:defRPr>
          <a:latin typeface="+mn-lt"/>
          <a:ea typeface="+mn-ea"/>
          <a:cs typeface="+mn-cs"/>
        </a:defRPr>
      </a:lvl2pPr>
      <a:lvl3pPr marL="1108392">
        <a:defRPr>
          <a:latin typeface="+mn-lt"/>
          <a:ea typeface="+mn-ea"/>
          <a:cs typeface="+mn-cs"/>
        </a:defRPr>
      </a:lvl3pPr>
      <a:lvl4pPr marL="1662589">
        <a:defRPr>
          <a:latin typeface="+mn-lt"/>
          <a:ea typeface="+mn-ea"/>
          <a:cs typeface="+mn-cs"/>
        </a:defRPr>
      </a:lvl4pPr>
      <a:lvl5pPr marL="2216786">
        <a:defRPr>
          <a:latin typeface="+mn-lt"/>
          <a:ea typeface="+mn-ea"/>
          <a:cs typeface="+mn-cs"/>
        </a:defRPr>
      </a:lvl5pPr>
      <a:lvl6pPr marL="2770981">
        <a:defRPr>
          <a:latin typeface="+mn-lt"/>
          <a:ea typeface="+mn-ea"/>
          <a:cs typeface="+mn-cs"/>
        </a:defRPr>
      </a:lvl6pPr>
      <a:lvl7pPr marL="3325178">
        <a:defRPr>
          <a:latin typeface="+mn-lt"/>
          <a:ea typeface="+mn-ea"/>
          <a:cs typeface="+mn-cs"/>
        </a:defRPr>
      </a:lvl7pPr>
      <a:lvl8pPr marL="3879374">
        <a:defRPr>
          <a:latin typeface="+mn-lt"/>
          <a:ea typeface="+mn-ea"/>
          <a:cs typeface="+mn-cs"/>
        </a:defRPr>
      </a:lvl8pPr>
      <a:lvl9pPr marL="443357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pencer.swindell@gmail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previous-versions/sql/sql-server-2012/dn393915(v=msdn.10)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svg"/><Relationship Id="rId3" Type="http://schemas.openxmlformats.org/officeDocument/2006/relationships/image" Target="../media/image9.svg"/><Relationship Id="rId7" Type="http://schemas.openxmlformats.org/officeDocument/2006/relationships/image" Target="../media/image17.svg"/><Relationship Id="rId12" Type="http://schemas.openxmlformats.org/officeDocument/2006/relationships/image" Target="../media/image22.svg"/><Relationship Id="rId17" Type="http://schemas.openxmlformats.org/officeDocument/2006/relationships/image" Target="../media/image27.png"/><Relationship Id="rId2" Type="http://schemas.openxmlformats.org/officeDocument/2006/relationships/image" Target="../media/image8.png"/><Relationship Id="rId16" Type="http://schemas.openxmlformats.org/officeDocument/2006/relationships/image" Target="../media/image26.sv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sv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33.pn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jpg"/><Relationship Id="rId7" Type="http://schemas.openxmlformats.org/officeDocument/2006/relationships/image" Target="../media/image41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40.jpg"/><Relationship Id="rId5" Type="http://schemas.openxmlformats.org/officeDocument/2006/relationships/image" Target="../media/image39.jpg"/><Relationship Id="rId10" Type="http://schemas.openxmlformats.org/officeDocument/2006/relationships/image" Target="../media/image44.png"/><Relationship Id="rId4" Type="http://schemas.openxmlformats.org/officeDocument/2006/relationships/image" Target="../media/image38.jpg"/><Relationship Id="rId9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Applying Data Warehouse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34945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 idx="4294967295"/>
          </p:nvPr>
        </p:nvSpPr>
        <p:spPr>
          <a:xfrm>
            <a:off x="179294" y="-24592"/>
            <a:ext cx="8639050" cy="7468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/>
            <a:r>
              <a:rPr lang="en-US" sz="4853" spc="-6" dirty="0"/>
              <a:t>LBMC </a:t>
            </a:r>
            <a:r>
              <a:rPr sz="4853" spc="-6" dirty="0"/>
              <a:t>S</a:t>
            </a:r>
            <a:r>
              <a:rPr sz="4853" spc="-55" dirty="0"/>
              <a:t>t</a:t>
            </a:r>
            <a:r>
              <a:rPr sz="4853" spc="-30" dirty="0"/>
              <a:t>a</a:t>
            </a:r>
            <a:r>
              <a:rPr sz="4853" spc="-42" dirty="0"/>
              <a:t>f</a:t>
            </a:r>
            <a:r>
              <a:rPr sz="4853" spc="-6" dirty="0"/>
              <a:t>fin</a:t>
            </a:r>
            <a:r>
              <a:rPr sz="4853" dirty="0"/>
              <a:t>g</a:t>
            </a:r>
            <a:r>
              <a:rPr sz="4853" spc="-19" dirty="0"/>
              <a:t> </a:t>
            </a:r>
            <a:r>
              <a:rPr sz="4853" spc="-6" dirty="0"/>
              <a:t>Solutions</a:t>
            </a:r>
            <a:r>
              <a:rPr lang="en-US" sz="4853" spc="-6" dirty="0"/>
              <a:t> LLC</a:t>
            </a:r>
            <a:endParaRPr sz="4853" spc="-6" dirty="0"/>
          </a:p>
        </p:txBody>
      </p:sp>
      <p:sp>
        <p:nvSpPr>
          <p:cNvPr id="4" name="object 4"/>
          <p:cNvSpPr txBox="1"/>
          <p:nvPr/>
        </p:nvSpPr>
        <p:spPr>
          <a:xfrm>
            <a:off x="921183" y="2754573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defTabSz="898800"/>
            <a:r>
              <a:rPr sz="849" spc="-6" dirty="0">
                <a:solidFill>
                  <a:srgbClr val="C00000"/>
                </a:solidFill>
                <a:latin typeface="Wingdings 3"/>
                <a:cs typeface="Wingdings 3"/>
              </a:rPr>
              <a:t></a:t>
            </a:r>
            <a:endParaRPr sz="849">
              <a:solidFill>
                <a:prstClr val="black"/>
              </a:solidFill>
              <a:latin typeface="Wingdings 3"/>
              <a:cs typeface="Wingdings 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3428" y="2727650"/>
            <a:ext cx="2513060" cy="305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defTabSz="898800"/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P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r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o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fes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sio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al</a:t>
            </a:r>
            <a:r>
              <a:rPr sz="1212" spc="61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R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e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c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r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uiter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sz="1212" spc="55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w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h</a:t>
            </a:r>
            <a:r>
              <a:rPr sz="1212" spc="24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12" dirty="0">
                <a:solidFill>
                  <a:prstClr val="black"/>
                </a:solidFill>
                <a:latin typeface="Calibri Light"/>
                <a:cs typeface="Calibri Light"/>
              </a:rPr>
              <a:t>E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xperti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se</a:t>
            </a:r>
            <a:r>
              <a:rPr sz="1212" spc="36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endParaRPr sz="1212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5394" defTabSz="898800"/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he</a:t>
            </a:r>
            <a:r>
              <a:rPr sz="1212" spc="12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peci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fic</a:t>
            </a:r>
            <a:r>
              <a:rPr sz="1212" spc="49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D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c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p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l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in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e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sz="1212" spc="72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72" dirty="0">
                <a:solidFill>
                  <a:prstClr val="black"/>
                </a:solidFill>
                <a:latin typeface="Calibri Light"/>
                <a:cs typeface="Calibri Light"/>
              </a:rPr>
              <a:t>for Which </a:t>
            </a:r>
            <a:r>
              <a:rPr lang="en-US" sz="1212" spc="-12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hey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R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ec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ru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endParaRPr sz="1212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5394" marR="153172" defTabSz="898800">
              <a:spcBef>
                <a:spcPts val="479"/>
              </a:spcBef>
            </a:pP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Exp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si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v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e</a:t>
            </a:r>
            <a:r>
              <a:rPr sz="1212" spc="24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12" dirty="0">
                <a:solidFill>
                  <a:prstClr val="black"/>
                </a:solidFill>
                <a:latin typeface="Calibri Light"/>
                <a:cs typeface="Calibri Light"/>
              </a:rPr>
              <a:t>C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d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d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at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e</a:t>
            </a:r>
            <a:r>
              <a:rPr sz="1212" spc="72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R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efe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r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ral</a:t>
            </a:r>
            <a:r>
              <a:rPr sz="1212" spc="36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e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w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o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rk 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hrough</a:t>
            </a:r>
            <a:r>
              <a:rPr sz="1212" spc="55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ff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ili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tio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67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w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it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h</a:t>
            </a:r>
            <a:r>
              <a:rPr sz="1212" spc="24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12" dirty="0">
                <a:solidFill>
                  <a:prstClr val="black"/>
                </a:solidFill>
                <a:latin typeface="Calibri Light"/>
                <a:cs typeface="Calibri Light"/>
              </a:rPr>
              <a:t>O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e</a:t>
            </a:r>
            <a:r>
              <a:rPr sz="1212" spc="24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o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f t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h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e So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ut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he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t’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sz="1212" spc="55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P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re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m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er</a:t>
            </a:r>
            <a:r>
              <a:rPr sz="1212" spc="49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F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nci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al</a:t>
            </a:r>
            <a:r>
              <a:rPr sz="1212" spc="67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er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v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ic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es 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F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ir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m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endParaRPr sz="1212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5394" marR="6157" defTabSz="898800">
              <a:spcBef>
                <a:spcPts val="491"/>
              </a:spcBef>
            </a:pP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En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h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nce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d</a:t>
            </a:r>
            <a:r>
              <a:rPr sz="1212" spc="55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12" dirty="0">
                <a:solidFill>
                  <a:prstClr val="black"/>
                </a:solidFill>
                <a:latin typeface="Calibri Light"/>
                <a:cs typeface="Calibri Light"/>
              </a:rPr>
              <a:t>E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mp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l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oye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e</a:t>
            </a:r>
            <a:r>
              <a:rPr sz="1212" spc="49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R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etentio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67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w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it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h</a:t>
            </a:r>
            <a:r>
              <a:rPr sz="1212" spc="12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P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r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e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- 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c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r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eene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d</a:t>
            </a:r>
            <a:r>
              <a:rPr sz="1212" spc="55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12" dirty="0">
                <a:solidFill>
                  <a:prstClr val="black"/>
                </a:solidFill>
                <a:latin typeface="Calibri Light"/>
                <a:cs typeface="Calibri Light"/>
              </a:rPr>
              <a:t>C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d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d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at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e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sz="1212" spc="55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for</a:t>
            </a:r>
            <a:r>
              <a:rPr sz="1212" spc="19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12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ec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h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nic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al</a:t>
            </a:r>
            <a:r>
              <a:rPr sz="1212" spc="67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d </a:t>
            </a:r>
            <a:r>
              <a:rPr lang="en-US" sz="1212" spc="-12" dirty="0">
                <a:solidFill>
                  <a:prstClr val="black"/>
                </a:solidFill>
                <a:latin typeface="Calibri Light"/>
                <a:cs typeface="Calibri Light"/>
              </a:rPr>
              <a:t>C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u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l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ural</a:t>
            </a:r>
            <a:r>
              <a:rPr sz="1212" spc="49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F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it</a:t>
            </a:r>
            <a:endParaRPr sz="1212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5394" marR="231685" defTabSz="898800">
              <a:spcBef>
                <a:spcPts val="479"/>
              </a:spcBef>
            </a:pP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C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on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ult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v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e</a:t>
            </a:r>
            <a:r>
              <a:rPr sz="1212" spc="55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p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proa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c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h</a:t>
            </a:r>
            <a:r>
              <a:rPr sz="1212" spc="67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u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p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porte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d</a:t>
            </a:r>
            <a:r>
              <a:rPr sz="1212" spc="67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by 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M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ark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e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t </a:t>
            </a:r>
            <a:r>
              <a:rPr lang="en-US" sz="1212" dirty="0">
                <a:solidFill>
                  <a:prstClr val="black"/>
                </a:solidFill>
                <a:latin typeface="Calibri Light"/>
                <a:cs typeface="Calibri Light"/>
              </a:rPr>
              <a:t>K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o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w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ledg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e</a:t>
            </a:r>
            <a:r>
              <a:rPr sz="1212" spc="72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d</a:t>
            </a:r>
            <a:r>
              <a:rPr sz="1212" spc="24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12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d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u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st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ry </a:t>
            </a:r>
            <a:r>
              <a:rPr lang="en-US" sz="1212" spc="-12" dirty="0">
                <a:solidFill>
                  <a:prstClr val="black"/>
                </a:solidFill>
                <a:latin typeface="Calibri Light"/>
                <a:cs typeface="Calibri Light"/>
              </a:rPr>
              <a:t>E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xperie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nc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e</a:t>
            </a:r>
            <a:endParaRPr sz="1212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5394" marR="275558" defTabSz="898800">
              <a:spcBef>
                <a:spcPts val="479"/>
              </a:spcBef>
            </a:pP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Eff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icien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sz="1212" spc="36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Q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u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li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fi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c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ti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o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,</a:t>
            </a:r>
            <a:r>
              <a:rPr sz="1212" spc="67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e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l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ectio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67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d 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P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resen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o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67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o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f</a:t>
            </a:r>
            <a:r>
              <a:rPr sz="1212" spc="12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12" dirty="0">
                <a:solidFill>
                  <a:prstClr val="black"/>
                </a:solidFill>
                <a:latin typeface="Calibri Light"/>
                <a:cs typeface="Calibri Light"/>
              </a:rPr>
              <a:t>C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d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d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ates</a:t>
            </a:r>
            <a:endParaRPr sz="1212" dirty="0"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1183" y="3383719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defTabSz="898800"/>
            <a:r>
              <a:rPr sz="849" spc="-6" dirty="0">
                <a:solidFill>
                  <a:srgbClr val="C00000"/>
                </a:solidFill>
                <a:latin typeface="Wingdings 3"/>
                <a:cs typeface="Wingdings 3"/>
              </a:rPr>
              <a:t></a:t>
            </a:r>
            <a:endParaRPr sz="849" dirty="0">
              <a:solidFill>
                <a:prstClr val="black"/>
              </a:solidFill>
              <a:latin typeface="Wingdings 3"/>
              <a:cs typeface="Wingdings 3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8326" y="4188643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defTabSz="898800"/>
            <a:r>
              <a:rPr sz="849" spc="-6" dirty="0">
                <a:solidFill>
                  <a:srgbClr val="C00000"/>
                </a:solidFill>
                <a:latin typeface="Wingdings 3"/>
                <a:cs typeface="Wingdings 3"/>
              </a:rPr>
              <a:t></a:t>
            </a:r>
            <a:endParaRPr sz="849">
              <a:solidFill>
                <a:prstClr val="black"/>
              </a:solidFill>
              <a:latin typeface="Wingdings 3"/>
              <a:cs typeface="Wingdings 3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2440" y="4808109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defTabSz="898800"/>
            <a:r>
              <a:rPr sz="849" spc="-6" dirty="0">
                <a:solidFill>
                  <a:srgbClr val="C00000"/>
                </a:solidFill>
                <a:latin typeface="Wingdings 3"/>
                <a:cs typeface="Wingdings 3"/>
              </a:rPr>
              <a:t></a:t>
            </a:r>
            <a:endParaRPr sz="849">
              <a:solidFill>
                <a:prstClr val="black"/>
              </a:solidFill>
              <a:latin typeface="Wingdings 3"/>
              <a:cs typeface="Wingdings 3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8324" y="5404587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defTabSz="898800"/>
            <a:r>
              <a:rPr sz="849" spc="-6" dirty="0">
                <a:solidFill>
                  <a:srgbClr val="C00000"/>
                </a:solidFill>
                <a:latin typeface="Wingdings 3"/>
                <a:cs typeface="Wingdings 3"/>
              </a:rPr>
              <a:t></a:t>
            </a:r>
            <a:endParaRPr sz="849" dirty="0">
              <a:solidFill>
                <a:prstClr val="black"/>
              </a:solidFill>
              <a:latin typeface="Wingdings 3"/>
              <a:cs typeface="Wingdings 3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79549" y="1578040"/>
            <a:ext cx="3314315" cy="4437150"/>
          </a:xfrm>
          <a:custGeom>
            <a:avLst/>
            <a:gdLst/>
            <a:ahLst/>
            <a:cxnLst/>
            <a:rect l="l" t="t" r="r" b="b"/>
            <a:pathLst>
              <a:path w="2734310" h="3403600">
                <a:moveTo>
                  <a:pt x="0" y="136398"/>
                </a:moveTo>
                <a:lnTo>
                  <a:pt x="6787" y="93798"/>
                </a:lnTo>
                <a:lnTo>
                  <a:pt x="25705" y="56695"/>
                </a:lnTo>
                <a:lnTo>
                  <a:pt x="54589" y="27254"/>
                </a:lnTo>
                <a:lnTo>
                  <a:pt x="91275" y="7643"/>
                </a:lnTo>
                <a:lnTo>
                  <a:pt x="133597" y="28"/>
                </a:lnTo>
                <a:lnTo>
                  <a:pt x="2597658" y="0"/>
                </a:lnTo>
                <a:lnTo>
                  <a:pt x="2612334" y="781"/>
                </a:lnTo>
                <a:lnTo>
                  <a:pt x="2653342" y="11854"/>
                </a:lnTo>
                <a:lnTo>
                  <a:pt x="2688132" y="34337"/>
                </a:lnTo>
                <a:lnTo>
                  <a:pt x="2714537" y="66064"/>
                </a:lnTo>
                <a:lnTo>
                  <a:pt x="2730390" y="104867"/>
                </a:lnTo>
                <a:lnTo>
                  <a:pt x="2734055" y="3266694"/>
                </a:lnTo>
                <a:lnTo>
                  <a:pt x="2733274" y="3281370"/>
                </a:lnTo>
                <a:lnTo>
                  <a:pt x="2722201" y="3322378"/>
                </a:lnTo>
                <a:lnTo>
                  <a:pt x="2699718" y="3357168"/>
                </a:lnTo>
                <a:lnTo>
                  <a:pt x="2667991" y="3383573"/>
                </a:lnTo>
                <a:lnTo>
                  <a:pt x="2629188" y="3399426"/>
                </a:lnTo>
                <a:lnTo>
                  <a:pt x="136397" y="3403092"/>
                </a:lnTo>
                <a:lnTo>
                  <a:pt x="121719" y="3402310"/>
                </a:lnTo>
                <a:lnTo>
                  <a:pt x="80707" y="3391237"/>
                </a:lnTo>
                <a:lnTo>
                  <a:pt x="45918" y="3368754"/>
                </a:lnTo>
                <a:lnTo>
                  <a:pt x="19515" y="3337027"/>
                </a:lnTo>
                <a:lnTo>
                  <a:pt x="3664" y="3298224"/>
                </a:lnTo>
                <a:lnTo>
                  <a:pt x="0" y="136398"/>
                </a:lnTo>
                <a:close/>
              </a:path>
            </a:pathLst>
          </a:custGeom>
          <a:ln w="12192">
            <a:solidFill>
              <a:srgbClr val="DD5F12"/>
            </a:solidFill>
          </a:ln>
        </p:spPr>
        <p:txBody>
          <a:bodyPr wrap="square" lIns="0" tIns="0" rIns="0" bIns="0" rtlCol="0"/>
          <a:lstStyle/>
          <a:p>
            <a:pPr defTabSz="898800"/>
            <a:endParaRPr sz="24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63506" y="1544790"/>
            <a:ext cx="3314315" cy="4470399"/>
          </a:xfrm>
          <a:custGeom>
            <a:avLst/>
            <a:gdLst/>
            <a:ahLst/>
            <a:cxnLst/>
            <a:rect l="l" t="t" r="r" b="b"/>
            <a:pathLst>
              <a:path w="2734310" h="3430904">
                <a:moveTo>
                  <a:pt x="0" y="136397"/>
                </a:moveTo>
                <a:lnTo>
                  <a:pt x="6788" y="93798"/>
                </a:lnTo>
                <a:lnTo>
                  <a:pt x="25709" y="56695"/>
                </a:lnTo>
                <a:lnTo>
                  <a:pt x="54595" y="27254"/>
                </a:lnTo>
                <a:lnTo>
                  <a:pt x="91280" y="7643"/>
                </a:lnTo>
                <a:lnTo>
                  <a:pt x="133598" y="28"/>
                </a:lnTo>
                <a:lnTo>
                  <a:pt x="2597658" y="0"/>
                </a:lnTo>
                <a:lnTo>
                  <a:pt x="2612334" y="781"/>
                </a:lnTo>
                <a:lnTo>
                  <a:pt x="2653342" y="11854"/>
                </a:lnTo>
                <a:lnTo>
                  <a:pt x="2688132" y="34337"/>
                </a:lnTo>
                <a:lnTo>
                  <a:pt x="2714537" y="66064"/>
                </a:lnTo>
                <a:lnTo>
                  <a:pt x="2730390" y="104867"/>
                </a:lnTo>
                <a:lnTo>
                  <a:pt x="2734056" y="3294126"/>
                </a:lnTo>
                <a:lnTo>
                  <a:pt x="2733274" y="3308802"/>
                </a:lnTo>
                <a:lnTo>
                  <a:pt x="2722201" y="3349810"/>
                </a:lnTo>
                <a:lnTo>
                  <a:pt x="2699718" y="3384600"/>
                </a:lnTo>
                <a:lnTo>
                  <a:pt x="2667991" y="3411005"/>
                </a:lnTo>
                <a:lnTo>
                  <a:pt x="2629188" y="3426858"/>
                </a:lnTo>
                <a:lnTo>
                  <a:pt x="136397" y="3430524"/>
                </a:lnTo>
                <a:lnTo>
                  <a:pt x="121721" y="3429742"/>
                </a:lnTo>
                <a:lnTo>
                  <a:pt x="80713" y="3418669"/>
                </a:lnTo>
                <a:lnTo>
                  <a:pt x="45923" y="3396186"/>
                </a:lnTo>
                <a:lnTo>
                  <a:pt x="19518" y="3364459"/>
                </a:lnTo>
                <a:lnTo>
                  <a:pt x="3665" y="3325656"/>
                </a:lnTo>
                <a:lnTo>
                  <a:pt x="0" y="136397"/>
                </a:lnTo>
                <a:close/>
              </a:path>
            </a:pathLst>
          </a:custGeom>
          <a:ln w="12192">
            <a:solidFill>
              <a:srgbClr val="DD5F12"/>
            </a:solidFill>
          </a:ln>
        </p:spPr>
        <p:txBody>
          <a:bodyPr wrap="square" lIns="0" tIns="0" rIns="0" bIns="0" rtlCol="0"/>
          <a:lstStyle/>
          <a:p>
            <a:pPr defTabSz="898800"/>
            <a:endParaRPr sz="24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747460" y="1555866"/>
            <a:ext cx="3314315" cy="4459314"/>
          </a:xfrm>
          <a:custGeom>
            <a:avLst/>
            <a:gdLst/>
            <a:ahLst/>
            <a:cxnLst/>
            <a:rect l="l" t="t" r="r" b="b"/>
            <a:pathLst>
              <a:path w="2734309" h="3421379">
                <a:moveTo>
                  <a:pt x="0" y="136398"/>
                </a:moveTo>
                <a:lnTo>
                  <a:pt x="6788" y="93798"/>
                </a:lnTo>
                <a:lnTo>
                  <a:pt x="25709" y="56695"/>
                </a:lnTo>
                <a:lnTo>
                  <a:pt x="54595" y="27254"/>
                </a:lnTo>
                <a:lnTo>
                  <a:pt x="91280" y="7643"/>
                </a:lnTo>
                <a:lnTo>
                  <a:pt x="133598" y="28"/>
                </a:lnTo>
                <a:lnTo>
                  <a:pt x="2597658" y="0"/>
                </a:lnTo>
                <a:lnTo>
                  <a:pt x="2612334" y="781"/>
                </a:lnTo>
                <a:lnTo>
                  <a:pt x="2653342" y="11854"/>
                </a:lnTo>
                <a:lnTo>
                  <a:pt x="2688132" y="34337"/>
                </a:lnTo>
                <a:lnTo>
                  <a:pt x="2714537" y="66064"/>
                </a:lnTo>
                <a:lnTo>
                  <a:pt x="2730390" y="104867"/>
                </a:lnTo>
                <a:lnTo>
                  <a:pt x="2734055" y="3284981"/>
                </a:lnTo>
                <a:lnTo>
                  <a:pt x="2733274" y="3299658"/>
                </a:lnTo>
                <a:lnTo>
                  <a:pt x="2722201" y="3340666"/>
                </a:lnTo>
                <a:lnTo>
                  <a:pt x="2699718" y="3375456"/>
                </a:lnTo>
                <a:lnTo>
                  <a:pt x="2667991" y="3401861"/>
                </a:lnTo>
                <a:lnTo>
                  <a:pt x="2629188" y="3417714"/>
                </a:lnTo>
                <a:lnTo>
                  <a:pt x="136398" y="3421379"/>
                </a:lnTo>
                <a:lnTo>
                  <a:pt x="121721" y="3420598"/>
                </a:lnTo>
                <a:lnTo>
                  <a:pt x="80713" y="3409525"/>
                </a:lnTo>
                <a:lnTo>
                  <a:pt x="45923" y="3387042"/>
                </a:lnTo>
                <a:lnTo>
                  <a:pt x="19518" y="3355315"/>
                </a:lnTo>
                <a:lnTo>
                  <a:pt x="3665" y="3316512"/>
                </a:lnTo>
                <a:lnTo>
                  <a:pt x="0" y="136398"/>
                </a:lnTo>
                <a:close/>
              </a:path>
            </a:pathLst>
          </a:custGeom>
          <a:ln w="12191">
            <a:solidFill>
              <a:srgbClr val="DD5F12"/>
            </a:solidFill>
          </a:ln>
        </p:spPr>
        <p:txBody>
          <a:bodyPr wrap="square" lIns="0" tIns="0" rIns="0" bIns="0" rtlCol="0"/>
          <a:lstStyle/>
          <a:p>
            <a:pPr defTabSz="898800"/>
            <a:endParaRPr sz="24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37178" y="2083724"/>
            <a:ext cx="2146684" cy="2611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defTabSz="898800"/>
            <a:r>
              <a:rPr sz="1697" b="1" spc="24" dirty="0">
                <a:solidFill>
                  <a:prstClr val="black"/>
                </a:solidFill>
                <a:latin typeface="Calibri"/>
                <a:cs typeface="Calibri"/>
              </a:rPr>
              <a:t>T</a:t>
            </a:r>
            <a:r>
              <a:rPr sz="1697" b="1" spc="30" dirty="0">
                <a:solidFill>
                  <a:prstClr val="black"/>
                </a:solidFill>
                <a:latin typeface="Calibri"/>
                <a:cs typeface="Calibri"/>
              </a:rPr>
              <a:t>H</a:t>
            </a:r>
            <a:r>
              <a:rPr sz="1697" b="1" dirty="0">
                <a:solidFill>
                  <a:prstClr val="black"/>
                </a:solidFill>
                <a:latin typeface="Calibri"/>
                <a:cs typeface="Calibri"/>
              </a:rPr>
              <a:t>E</a:t>
            </a:r>
            <a:r>
              <a:rPr sz="1697" b="1" spc="6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97" b="1" spc="19" dirty="0">
                <a:solidFill>
                  <a:prstClr val="black"/>
                </a:solidFill>
                <a:latin typeface="Calibri"/>
                <a:cs typeface="Calibri"/>
              </a:rPr>
              <a:t>L</a:t>
            </a:r>
            <a:r>
              <a:rPr sz="1697" b="1" spc="30" dirty="0">
                <a:solidFill>
                  <a:prstClr val="black"/>
                </a:solidFill>
                <a:latin typeface="Calibri"/>
                <a:cs typeface="Calibri"/>
              </a:rPr>
              <a:t>B</a:t>
            </a:r>
            <a:r>
              <a:rPr sz="1697" b="1" spc="19" dirty="0">
                <a:solidFill>
                  <a:prstClr val="black"/>
                </a:solidFill>
                <a:latin typeface="Calibri"/>
                <a:cs typeface="Calibri"/>
              </a:rPr>
              <a:t>M</a:t>
            </a:r>
            <a:r>
              <a:rPr sz="1697" b="1" dirty="0">
                <a:solidFill>
                  <a:prstClr val="black"/>
                </a:solidFill>
                <a:latin typeface="Calibri"/>
                <a:cs typeface="Calibri"/>
              </a:rPr>
              <a:t>C</a:t>
            </a:r>
            <a:r>
              <a:rPr sz="1697" b="1" spc="6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97" b="1" spc="30" dirty="0">
                <a:solidFill>
                  <a:prstClr val="black"/>
                </a:solidFill>
                <a:latin typeface="Calibri"/>
                <a:cs typeface="Calibri"/>
              </a:rPr>
              <a:t>D</a:t>
            </a:r>
            <a:r>
              <a:rPr sz="1697" b="1" spc="24" dirty="0">
                <a:solidFill>
                  <a:prstClr val="black"/>
                </a:solidFill>
                <a:latin typeface="Calibri"/>
                <a:cs typeface="Calibri"/>
              </a:rPr>
              <a:t>I</a:t>
            </a:r>
            <a:r>
              <a:rPr sz="1697" b="1" spc="30" dirty="0">
                <a:solidFill>
                  <a:prstClr val="black"/>
                </a:solidFill>
                <a:latin typeface="Calibri"/>
                <a:cs typeface="Calibri"/>
              </a:rPr>
              <a:t>FF</a:t>
            </a:r>
            <a:r>
              <a:rPr sz="1697" b="1" spc="24" dirty="0">
                <a:solidFill>
                  <a:prstClr val="black"/>
                </a:solidFill>
                <a:latin typeface="Calibri"/>
                <a:cs typeface="Calibri"/>
              </a:rPr>
              <a:t>ERENC</a:t>
            </a:r>
            <a:r>
              <a:rPr sz="1697" b="1" dirty="0">
                <a:solidFill>
                  <a:prstClr val="black"/>
                </a:solidFill>
                <a:latin typeface="Calibri"/>
                <a:cs typeface="Calibri"/>
              </a:rPr>
              <a:t>E</a:t>
            </a:r>
            <a:endParaRPr sz="1697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74742" y="1023860"/>
            <a:ext cx="842818" cy="842818"/>
          </a:xfrm>
          <a:custGeom>
            <a:avLst/>
            <a:gdLst/>
            <a:ahLst/>
            <a:cxnLst/>
            <a:rect l="l" t="t" r="r" b="b"/>
            <a:pathLst>
              <a:path w="695325" h="695325">
                <a:moveTo>
                  <a:pt x="347472" y="0"/>
                </a:moveTo>
                <a:lnTo>
                  <a:pt x="291111" y="4547"/>
                </a:lnTo>
                <a:lnTo>
                  <a:pt x="237646" y="17714"/>
                </a:lnTo>
                <a:lnTo>
                  <a:pt x="187791" y="38785"/>
                </a:lnTo>
                <a:lnTo>
                  <a:pt x="142262" y="67043"/>
                </a:lnTo>
                <a:lnTo>
                  <a:pt x="101774" y="101774"/>
                </a:lnTo>
                <a:lnTo>
                  <a:pt x="67043" y="142262"/>
                </a:lnTo>
                <a:lnTo>
                  <a:pt x="38785" y="187791"/>
                </a:lnTo>
                <a:lnTo>
                  <a:pt x="17714" y="237646"/>
                </a:lnTo>
                <a:lnTo>
                  <a:pt x="4547" y="291111"/>
                </a:lnTo>
                <a:lnTo>
                  <a:pt x="0" y="347472"/>
                </a:lnTo>
                <a:lnTo>
                  <a:pt x="1151" y="375969"/>
                </a:lnTo>
                <a:lnTo>
                  <a:pt x="10098" y="430971"/>
                </a:lnTo>
                <a:lnTo>
                  <a:pt x="27306" y="482721"/>
                </a:lnTo>
                <a:lnTo>
                  <a:pt x="52060" y="530502"/>
                </a:lnTo>
                <a:lnTo>
                  <a:pt x="83644" y="573600"/>
                </a:lnTo>
                <a:lnTo>
                  <a:pt x="121343" y="611299"/>
                </a:lnTo>
                <a:lnTo>
                  <a:pt x="164441" y="642883"/>
                </a:lnTo>
                <a:lnTo>
                  <a:pt x="212222" y="667637"/>
                </a:lnTo>
                <a:lnTo>
                  <a:pt x="263972" y="684845"/>
                </a:lnTo>
                <a:lnTo>
                  <a:pt x="318974" y="693792"/>
                </a:lnTo>
                <a:lnTo>
                  <a:pt x="347472" y="694944"/>
                </a:lnTo>
                <a:lnTo>
                  <a:pt x="375969" y="693792"/>
                </a:lnTo>
                <a:lnTo>
                  <a:pt x="430971" y="684845"/>
                </a:lnTo>
                <a:lnTo>
                  <a:pt x="482721" y="667637"/>
                </a:lnTo>
                <a:lnTo>
                  <a:pt x="530502" y="642883"/>
                </a:lnTo>
                <a:lnTo>
                  <a:pt x="573600" y="611299"/>
                </a:lnTo>
                <a:lnTo>
                  <a:pt x="611299" y="573600"/>
                </a:lnTo>
                <a:lnTo>
                  <a:pt x="642883" y="530502"/>
                </a:lnTo>
                <a:lnTo>
                  <a:pt x="667637" y="482721"/>
                </a:lnTo>
                <a:lnTo>
                  <a:pt x="684845" y="430971"/>
                </a:lnTo>
                <a:lnTo>
                  <a:pt x="693792" y="375969"/>
                </a:lnTo>
                <a:lnTo>
                  <a:pt x="694944" y="347472"/>
                </a:lnTo>
                <a:lnTo>
                  <a:pt x="693792" y="318974"/>
                </a:lnTo>
                <a:lnTo>
                  <a:pt x="684845" y="263972"/>
                </a:lnTo>
                <a:lnTo>
                  <a:pt x="667637" y="212222"/>
                </a:lnTo>
                <a:lnTo>
                  <a:pt x="642883" y="164441"/>
                </a:lnTo>
                <a:lnTo>
                  <a:pt x="611299" y="121343"/>
                </a:lnTo>
                <a:lnTo>
                  <a:pt x="573600" y="83644"/>
                </a:lnTo>
                <a:lnTo>
                  <a:pt x="530502" y="52060"/>
                </a:lnTo>
                <a:lnTo>
                  <a:pt x="482721" y="27306"/>
                </a:lnTo>
                <a:lnTo>
                  <a:pt x="430971" y="10098"/>
                </a:lnTo>
                <a:lnTo>
                  <a:pt x="375969" y="1151"/>
                </a:lnTo>
                <a:lnTo>
                  <a:pt x="347472" y="0"/>
                </a:lnTo>
                <a:close/>
              </a:path>
            </a:pathLst>
          </a:custGeom>
          <a:solidFill>
            <a:srgbClr val="DD5F12"/>
          </a:solidFill>
        </p:spPr>
        <p:txBody>
          <a:bodyPr wrap="square" lIns="0" tIns="0" rIns="0" bIns="0" rtlCol="0"/>
          <a:lstStyle/>
          <a:p>
            <a:pPr defTabSz="898800"/>
            <a:endParaRPr sz="24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02282" y="2823750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defTabSz="898800"/>
            <a:r>
              <a:rPr sz="849" spc="-6" dirty="0">
                <a:solidFill>
                  <a:srgbClr val="C00000"/>
                </a:solidFill>
                <a:latin typeface="Wingdings 3"/>
                <a:cs typeface="Wingdings 3"/>
              </a:rPr>
              <a:t></a:t>
            </a:r>
            <a:endParaRPr sz="849">
              <a:solidFill>
                <a:prstClr val="black"/>
              </a:solidFill>
              <a:latin typeface="Wingdings 3"/>
              <a:cs typeface="Wingdings 3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02282" y="3069437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defTabSz="898800"/>
            <a:r>
              <a:rPr sz="849" spc="-6" dirty="0">
                <a:solidFill>
                  <a:srgbClr val="C00000"/>
                </a:solidFill>
                <a:latin typeface="Wingdings 3"/>
                <a:cs typeface="Wingdings 3"/>
              </a:rPr>
              <a:t></a:t>
            </a:r>
            <a:endParaRPr sz="849">
              <a:solidFill>
                <a:prstClr val="black"/>
              </a:solidFill>
              <a:latin typeface="Wingdings 3"/>
              <a:cs typeface="Wingdings 3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02282" y="3333404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defTabSz="898800"/>
            <a:r>
              <a:rPr sz="849" spc="-6" dirty="0">
                <a:solidFill>
                  <a:srgbClr val="C00000"/>
                </a:solidFill>
                <a:latin typeface="Wingdings 3"/>
                <a:cs typeface="Wingdings 3"/>
              </a:rPr>
              <a:t></a:t>
            </a:r>
            <a:endParaRPr sz="849" dirty="0">
              <a:solidFill>
                <a:prstClr val="black"/>
              </a:solidFill>
              <a:latin typeface="Wingdings 3"/>
              <a:cs typeface="Wingdings 3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02282" y="3584306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defTabSz="898800"/>
            <a:r>
              <a:rPr sz="849" spc="-6" dirty="0">
                <a:solidFill>
                  <a:srgbClr val="C00000"/>
                </a:solidFill>
                <a:latin typeface="Wingdings 3"/>
                <a:cs typeface="Wingdings 3"/>
              </a:rPr>
              <a:t></a:t>
            </a:r>
            <a:endParaRPr sz="849" dirty="0">
              <a:solidFill>
                <a:prstClr val="black"/>
              </a:solidFill>
              <a:latin typeface="Wingdings 3"/>
              <a:cs typeface="Wingdings 3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02282" y="3857726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defTabSz="898800"/>
            <a:r>
              <a:rPr sz="849" spc="-6" dirty="0">
                <a:solidFill>
                  <a:srgbClr val="C00000"/>
                </a:solidFill>
                <a:latin typeface="Wingdings 3"/>
                <a:cs typeface="Wingdings 3"/>
              </a:rPr>
              <a:t></a:t>
            </a:r>
            <a:endParaRPr sz="849" dirty="0">
              <a:solidFill>
                <a:prstClr val="black"/>
              </a:solidFill>
              <a:latin typeface="Wingdings 3"/>
              <a:cs typeface="Wingdings 3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438379" y="1160557"/>
            <a:ext cx="842818" cy="842818"/>
          </a:xfrm>
          <a:custGeom>
            <a:avLst/>
            <a:gdLst/>
            <a:ahLst/>
            <a:cxnLst/>
            <a:rect l="l" t="t" r="r" b="b"/>
            <a:pathLst>
              <a:path w="695325" h="695325">
                <a:moveTo>
                  <a:pt x="347472" y="0"/>
                </a:moveTo>
                <a:lnTo>
                  <a:pt x="291111" y="4547"/>
                </a:lnTo>
                <a:lnTo>
                  <a:pt x="237646" y="17714"/>
                </a:lnTo>
                <a:lnTo>
                  <a:pt x="187791" y="38785"/>
                </a:lnTo>
                <a:lnTo>
                  <a:pt x="142262" y="67043"/>
                </a:lnTo>
                <a:lnTo>
                  <a:pt x="101774" y="101774"/>
                </a:lnTo>
                <a:lnTo>
                  <a:pt x="67043" y="142262"/>
                </a:lnTo>
                <a:lnTo>
                  <a:pt x="38785" y="187791"/>
                </a:lnTo>
                <a:lnTo>
                  <a:pt x="17714" y="237646"/>
                </a:lnTo>
                <a:lnTo>
                  <a:pt x="4547" y="291111"/>
                </a:lnTo>
                <a:lnTo>
                  <a:pt x="0" y="347472"/>
                </a:lnTo>
                <a:lnTo>
                  <a:pt x="1151" y="375969"/>
                </a:lnTo>
                <a:lnTo>
                  <a:pt x="10098" y="430971"/>
                </a:lnTo>
                <a:lnTo>
                  <a:pt x="27306" y="482721"/>
                </a:lnTo>
                <a:lnTo>
                  <a:pt x="52060" y="530502"/>
                </a:lnTo>
                <a:lnTo>
                  <a:pt x="83644" y="573600"/>
                </a:lnTo>
                <a:lnTo>
                  <a:pt x="121343" y="611299"/>
                </a:lnTo>
                <a:lnTo>
                  <a:pt x="164441" y="642883"/>
                </a:lnTo>
                <a:lnTo>
                  <a:pt x="212222" y="667637"/>
                </a:lnTo>
                <a:lnTo>
                  <a:pt x="263972" y="684845"/>
                </a:lnTo>
                <a:lnTo>
                  <a:pt x="318974" y="693792"/>
                </a:lnTo>
                <a:lnTo>
                  <a:pt x="347472" y="694944"/>
                </a:lnTo>
                <a:lnTo>
                  <a:pt x="375969" y="693792"/>
                </a:lnTo>
                <a:lnTo>
                  <a:pt x="430971" y="684845"/>
                </a:lnTo>
                <a:lnTo>
                  <a:pt x="482721" y="667637"/>
                </a:lnTo>
                <a:lnTo>
                  <a:pt x="530502" y="642883"/>
                </a:lnTo>
                <a:lnTo>
                  <a:pt x="573600" y="611299"/>
                </a:lnTo>
                <a:lnTo>
                  <a:pt x="611299" y="573600"/>
                </a:lnTo>
                <a:lnTo>
                  <a:pt x="642883" y="530502"/>
                </a:lnTo>
                <a:lnTo>
                  <a:pt x="667637" y="482721"/>
                </a:lnTo>
                <a:lnTo>
                  <a:pt x="684845" y="430971"/>
                </a:lnTo>
                <a:lnTo>
                  <a:pt x="693792" y="375969"/>
                </a:lnTo>
                <a:lnTo>
                  <a:pt x="694944" y="347472"/>
                </a:lnTo>
                <a:lnTo>
                  <a:pt x="693792" y="318974"/>
                </a:lnTo>
                <a:lnTo>
                  <a:pt x="684845" y="263972"/>
                </a:lnTo>
                <a:lnTo>
                  <a:pt x="667637" y="212222"/>
                </a:lnTo>
                <a:lnTo>
                  <a:pt x="642883" y="164441"/>
                </a:lnTo>
                <a:lnTo>
                  <a:pt x="611299" y="121343"/>
                </a:lnTo>
                <a:lnTo>
                  <a:pt x="573600" y="83644"/>
                </a:lnTo>
                <a:lnTo>
                  <a:pt x="530502" y="52060"/>
                </a:lnTo>
                <a:lnTo>
                  <a:pt x="482721" y="27306"/>
                </a:lnTo>
                <a:lnTo>
                  <a:pt x="430971" y="10098"/>
                </a:lnTo>
                <a:lnTo>
                  <a:pt x="375969" y="1151"/>
                </a:lnTo>
                <a:lnTo>
                  <a:pt x="347472" y="0"/>
                </a:lnTo>
                <a:close/>
              </a:path>
            </a:pathLst>
          </a:custGeom>
          <a:solidFill>
            <a:srgbClr val="DD5F12"/>
          </a:solidFill>
        </p:spPr>
        <p:txBody>
          <a:bodyPr wrap="square" lIns="0" tIns="0" rIns="0" bIns="0" rtlCol="0"/>
          <a:lstStyle/>
          <a:p>
            <a:pPr defTabSz="898800"/>
            <a:endParaRPr sz="24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998075" y="1023860"/>
            <a:ext cx="844358" cy="842818"/>
          </a:xfrm>
          <a:custGeom>
            <a:avLst/>
            <a:gdLst/>
            <a:ahLst/>
            <a:cxnLst/>
            <a:rect l="l" t="t" r="r" b="b"/>
            <a:pathLst>
              <a:path w="696595" h="695325">
                <a:moveTo>
                  <a:pt x="348234" y="0"/>
                </a:moveTo>
                <a:lnTo>
                  <a:pt x="291759" y="4547"/>
                </a:lnTo>
                <a:lnTo>
                  <a:pt x="238182" y="17714"/>
                </a:lnTo>
                <a:lnTo>
                  <a:pt x="188220" y="38785"/>
                </a:lnTo>
                <a:lnTo>
                  <a:pt x="142591" y="67043"/>
                </a:lnTo>
                <a:lnTo>
                  <a:pt x="102012" y="101774"/>
                </a:lnTo>
                <a:lnTo>
                  <a:pt x="67202" y="142262"/>
                </a:lnTo>
                <a:lnTo>
                  <a:pt x="38878" y="187791"/>
                </a:lnTo>
                <a:lnTo>
                  <a:pt x="17757" y="237646"/>
                </a:lnTo>
                <a:lnTo>
                  <a:pt x="4559" y="291111"/>
                </a:lnTo>
                <a:lnTo>
                  <a:pt x="0" y="347472"/>
                </a:lnTo>
                <a:lnTo>
                  <a:pt x="1154" y="375969"/>
                </a:lnTo>
                <a:lnTo>
                  <a:pt x="10123" y="430971"/>
                </a:lnTo>
                <a:lnTo>
                  <a:pt x="27372" y="482721"/>
                </a:lnTo>
                <a:lnTo>
                  <a:pt x="52184" y="530502"/>
                </a:lnTo>
                <a:lnTo>
                  <a:pt x="83841" y="573600"/>
                </a:lnTo>
                <a:lnTo>
                  <a:pt x="121625" y="611299"/>
                </a:lnTo>
                <a:lnTo>
                  <a:pt x="164819" y="642883"/>
                </a:lnTo>
                <a:lnTo>
                  <a:pt x="212705" y="667637"/>
                </a:lnTo>
                <a:lnTo>
                  <a:pt x="264564" y="684845"/>
                </a:lnTo>
                <a:lnTo>
                  <a:pt x="319679" y="693792"/>
                </a:lnTo>
                <a:lnTo>
                  <a:pt x="348234" y="694944"/>
                </a:lnTo>
                <a:lnTo>
                  <a:pt x="376788" y="693792"/>
                </a:lnTo>
                <a:lnTo>
                  <a:pt x="431903" y="684845"/>
                </a:lnTo>
                <a:lnTo>
                  <a:pt x="483762" y="667637"/>
                </a:lnTo>
                <a:lnTo>
                  <a:pt x="531648" y="642883"/>
                </a:lnTo>
                <a:lnTo>
                  <a:pt x="574842" y="611299"/>
                </a:lnTo>
                <a:lnTo>
                  <a:pt x="612626" y="573600"/>
                </a:lnTo>
                <a:lnTo>
                  <a:pt x="644283" y="530502"/>
                </a:lnTo>
                <a:lnTo>
                  <a:pt x="669095" y="482721"/>
                </a:lnTo>
                <a:lnTo>
                  <a:pt x="686344" y="430971"/>
                </a:lnTo>
                <a:lnTo>
                  <a:pt x="695313" y="375969"/>
                </a:lnTo>
                <a:lnTo>
                  <a:pt x="696468" y="347472"/>
                </a:lnTo>
                <a:lnTo>
                  <a:pt x="695313" y="318974"/>
                </a:lnTo>
                <a:lnTo>
                  <a:pt x="686344" y="263972"/>
                </a:lnTo>
                <a:lnTo>
                  <a:pt x="669095" y="212222"/>
                </a:lnTo>
                <a:lnTo>
                  <a:pt x="644283" y="164441"/>
                </a:lnTo>
                <a:lnTo>
                  <a:pt x="612626" y="121343"/>
                </a:lnTo>
                <a:lnTo>
                  <a:pt x="574842" y="83644"/>
                </a:lnTo>
                <a:lnTo>
                  <a:pt x="531648" y="52060"/>
                </a:lnTo>
                <a:lnTo>
                  <a:pt x="483762" y="27306"/>
                </a:lnTo>
                <a:lnTo>
                  <a:pt x="431903" y="10098"/>
                </a:lnTo>
                <a:lnTo>
                  <a:pt x="376788" y="1151"/>
                </a:lnTo>
                <a:lnTo>
                  <a:pt x="348234" y="0"/>
                </a:lnTo>
                <a:close/>
              </a:path>
            </a:pathLst>
          </a:custGeom>
          <a:solidFill>
            <a:srgbClr val="DD5F12"/>
          </a:solidFill>
        </p:spPr>
        <p:txBody>
          <a:bodyPr wrap="square" lIns="0" tIns="0" rIns="0" bIns="0" rtlCol="0"/>
          <a:lstStyle/>
          <a:p>
            <a:pPr defTabSz="898800"/>
            <a:endParaRPr sz="24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906327" y="2720381"/>
            <a:ext cx="127770" cy="213206"/>
          </a:xfrm>
          <a:custGeom>
            <a:avLst/>
            <a:gdLst/>
            <a:ahLst/>
            <a:cxnLst/>
            <a:rect l="l" t="t" r="r" b="b"/>
            <a:pathLst>
              <a:path w="105410" h="175894">
                <a:moveTo>
                  <a:pt x="104906" y="0"/>
                </a:moveTo>
                <a:lnTo>
                  <a:pt x="0" y="0"/>
                </a:lnTo>
                <a:lnTo>
                  <a:pt x="0" y="105714"/>
                </a:lnTo>
                <a:lnTo>
                  <a:pt x="23144" y="149491"/>
                </a:lnTo>
                <a:lnTo>
                  <a:pt x="70599" y="175275"/>
                </a:lnTo>
                <a:lnTo>
                  <a:pt x="71795" y="173962"/>
                </a:lnTo>
                <a:lnTo>
                  <a:pt x="69500" y="168494"/>
                </a:lnTo>
                <a:lnTo>
                  <a:pt x="64939" y="159196"/>
                </a:lnTo>
                <a:lnTo>
                  <a:pt x="59505" y="146777"/>
                </a:lnTo>
                <a:lnTo>
                  <a:pt x="54341" y="131372"/>
                </a:lnTo>
                <a:lnTo>
                  <a:pt x="50754" y="113496"/>
                </a:lnTo>
                <a:lnTo>
                  <a:pt x="104906" y="105714"/>
                </a:lnTo>
                <a:lnTo>
                  <a:pt x="104906" y="0"/>
                </a:lnTo>
                <a:close/>
              </a:path>
            </a:pathLst>
          </a:custGeom>
          <a:solidFill>
            <a:srgbClr val="AD8321"/>
          </a:solidFill>
        </p:spPr>
        <p:txBody>
          <a:bodyPr wrap="square" lIns="0" tIns="0" rIns="0" bIns="0" rtlCol="0"/>
          <a:lstStyle/>
          <a:p>
            <a:pPr defTabSz="898800"/>
            <a:endParaRPr sz="24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091233" y="2723344"/>
            <a:ext cx="123921" cy="210127"/>
          </a:xfrm>
          <a:custGeom>
            <a:avLst/>
            <a:gdLst/>
            <a:ahLst/>
            <a:cxnLst/>
            <a:rect l="l" t="t" r="r" b="b"/>
            <a:pathLst>
              <a:path w="102235" h="173355">
                <a:moveTo>
                  <a:pt x="101966" y="0"/>
                </a:moveTo>
                <a:lnTo>
                  <a:pt x="0" y="0"/>
                </a:lnTo>
                <a:lnTo>
                  <a:pt x="0" y="103270"/>
                </a:lnTo>
                <a:lnTo>
                  <a:pt x="602" y="103270"/>
                </a:lnTo>
                <a:lnTo>
                  <a:pt x="1748" y="109609"/>
                </a:lnTo>
                <a:lnTo>
                  <a:pt x="23748" y="147048"/>
                </a:lnTo>
                <a:lnTo>
                  <a:pt x="71203" y="172832"/>
                </a:lnTo>
                <a:lnTo>
                  <a:pt x="72397" y="171519"/>
                </a:lnTo>
                <a:lnTo>
                  <a:pt x="70101" y="166050"/>
                </a:lnTo>
                <a:lnTo>
                  <a:pt x="65541" y="156753"/>
                </a:lnTo>
                <a:lnTo>
                  <a:pt x="60106" y="144331"/>
                </a:lnTo>
                <a:lnTo>
                  <a:pt x="54942" y="128925"/>
                </a:lnTo>
                <a:lnTo>
                  <a:pt x="51356" y="111049"/>
                </a:lnTo>
                <a:lnTo>
                  <a:pt x="101966" y="103778"/>
                </a:lnTo>
                <a:lnTo>
                  <a:pt x="101966" y="0"/>
                </a:lnTo>
                <a:close/>
              </a:path>
            </a:pathLst>
          </a:custGeom>
          <a:solidFill>
            <a:srgbClr val="AD8321"/>
          </a:solidFill>
        </p:spPr>
        <p:txBody>
          <a:bodyPr wrap="square" lIns="0" tIns="0" rIns="0" bIns="0" rtlCol="0"/>
          <a:lstStyle/>
          <a:p>
            <a:pPr defTabSz="898800"/>
            <a:endParaRPr sz="24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74011" y="2102505"/>
            <a:ext cx="2608503" cy="5223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151" marR="6157" indent="-225527" defTabSz="898800"/>
            <a:r>
              <a:rPr sz="1697" b="1" spc="-19" dirty="0">
                <a:solidFill>
                  <a:prstClr val="black"/>
                </a:solidFill>
                <a:latin typeface="Calibri"/>
                <a:cs typeface="Calibri"/>
              </a:rPr>
              <a:t>C</a:t>
            </a:r>
            <a:r>
              <a:rPr sz="1697" b="1" spc="-6" dirty="0">
                <a:solidFill>
                  <a:prstClr val="black"/>
                </a:solidFill>
                <a:latin typeface="Calibri"/>
                <a:cs typeface="Calibri"/>
              </a:rPr>
              <a:t>ONTR</a:t>
            </a:r>
            <a:r>
              <a:rPr sz="1697" b="1" spc="-12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1697" b="1" spc="12" dirty="0">
                <a:solidFill>
                  <a:prstClr val="black"/>
                </a:solidFill>
                <a:latin typeface="Calibri"/>
                <a:cs typeface="Calibri"/>
              </a:rPr>
              <a:t>C</a:t>
            </a:r>
            <a:r>
              <a:rPr sz="1697" b="1" dirty="0">
                <a:solidFill>
                  <a:prstClr val="black"/>
                </a:solidFill>
                <a:latin typeface="Calibri"/>
                <a:cs typeface="Calibri"/>
              </a:rPr>
              <a:t>T</a:t>
            </a:r>
            <a:r>
              <a:rPr sz="1697" b="1" spc="-49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97" b="1" spc="-6" dirty="0">
                <a:solidFill>
                  <a:prstClr val="black"/>
                </a:solidFill>
                <a:latin typeface="Calibri"/>
                <a:cs typeface="Calibri"/>
              </a:rPr>
              <a:t>P</a:t>
            </a:r>
            <a:r>
              <a:rPr sz="1697" b="1" spc="-12" dirty="0">
                <a:solidFill>
                  <a:prstClr val="black"/>
                </a:solidFill>
                <a:latin typeface="Calibri"/>
                <a:cs typeface="Calibri"/>
              </a:rPr>
              <a:t>L</a:t>
            </a:r>
            <a:r>
              <a:rPr sz="1697" b="1" spc="-19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1697" b="1" spc="-6" dirty="0">
                <a:solidFill>
                  <a:prstClr val="black"/>
                </a:solidFill>
                <a:latin typeface="Calibri"/>
                <a:cs typeface="Calibri"/>
              </a:rPr>
              <a:t>CEMEN</a:t>
            </a:r>
            <a:r>
              <a:rPr sz="1697" b="1" dirty="0">
                <a:solidFill>
                  <a:prstClr val="black"/>
                </a:solidFill>
                <a:latin typeface="Calibri"/>
                <a:cs typeface="Calibri"/>
              </a:rPr>
              <a:t>T</a:t>
            </a:r>
            <a:r>
              <a:rPr sz="1697" b="1" spc="-2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97" b="1" dirty="0">
                <a:solidFill>
                  <a:prstClr val="black"/>
                </a:solidFill>
                <a:latin typeface="Calibri"/>
                <a:cs typeface="Calibri"/>
              </a:rPr>
              <a:t>AND </a:t>
            </a:r>
            <a:r>
              <a:rPr sz="1697" b="1" spc="-6" dirty="0">
                <a:solidFill>
                  <a:prstClr val="black"/>
                </a:solidFill>
                <a:latin typeface="Calibri"/>
                <a:cs typeface="Calibri"/>
              </a:rPr>
              <a:t>DIR</a:t>
            </a:r>
            <a:r>
              <a:rPr sz="1697" b="1" spc="-30" dirty="0">
                <a:solidFill>
                  <a:prstClr val="black"/>
                </a:solidFill>
                <a:latin typeface="Calibri"/>
                <a:cs typeface="Calibri"/>
              </a:rPr>
              <a:t>E</a:t>
            </a:r>
            <a:r>
              <a:rPr sz="1697" b="1" spc="12" dirty="0">
                <a:solidFill>
                  <a:prstClr val="black"/>
                </a:solidFill>
                <a:latin typeface="Calibri"/>
                <a:cs typeface="Calibri"/>
              </a:rPr>
              <a:t>C</a:t>
            </a:r>
            <a:r>
              <a:rPr sz="1697" b="1" dirty="0">
                <a:solidFill>
                  <a:prstClr val="black"/>
                </a:solidFill>
                <a:latin typeface="Calibri"/>
                <a:cs typeface="Calibri"/>
              </a:rPr>
              <a:t>T</a:t>
            </a:r>
            <a:r>
              <a:rPr sz="1697" b="1" spc="-2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97" b="1" dirty="0">
                <a:solidFill>
                  <a:prstClr val="black"/>
                </a:solidFill>
                <a:latin typeface="Calibri"/>
                <a:cs typeface="Calibri"/>
              </a:rPr>
              <a:t>HIRE</a:t>
            </a:r>
            <a:r>
              <a:rPr sz="1697" b="1" spc="-6" dirty="0">
                <a:solidFill>
                  <a:prstClr val="black"/>
                </a:solidFill>
                <a:latin typeface="Calibri"/>
                <a:cs typeface="Calibri"/>
              </a:rPr>
              <a:t> PO</a:t>
            </a:r>
            <a:r>
              <a:rPr sz="1697" b="1" spc="-12" dirty="0">
                <a:solidFill>
                  <a:prstClr val="black"/>
                </a:solidFill>
                <a:latin typeface="Calibri"/>
                <a:cs typeface="Calibri"/>
              </a:rPr>
              <a:t>S</a:t>
            </a:r>
            <a:r>
              <a:rPr sz="1697" b="1" dirty="0">
                <a:solidFill>
                  <a:prstClr val="black"/>
                </a:solidFill>
                <a:latin typeface="Calibri"/>
                <a:cs typeface="Calibri"/>
              </a:rPr>
              <a:t>IT</a:t>
            </a:r>
            <a:r>
              <a:rPr sz="1697" b="1" spc="-6" dirty="0">
                <a:solidFill>
                  <a:prstClr val="black"/>
                </a:solidFill>
                <a:latin typeface="Calibri"/>
                <a:cs typeface="Calibri"/>
              </a:rPr>
              <a:t>IONS</a:t>
            </a:r>
            <a:endParaRPr lang="en-US" sz="1697" b="1" spc="-6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158027" y="2976572"/>
            <a:ext cx="2760903" cy="25537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147016" defTabSz="898800"/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Th</a:t>
            </a:r>
            <a:r>
              <a:rPr sz="1454" spc="-12" dirty="0">
                <a:solidFill>
                  <a:srgbClr val="9D701F"/>
                </a:solidFill>
                <a:latin typeface="Calibri Light"/>
                <a:cs typeface="Calibri Light"/>
              </a:rPr>
              <a:t>e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y</a:t>
            </a:r>
            <a:r>
              <a:rPr sz="1454" spc="-12" dirty="0">
                <a:solidFill>
                  <a:srgbClr val="9D701F"/>
                </a:solidFill>
                <a:latin typeface="Calibri Light"/>
                <a:cs typeface="Calibri Light"/>
              </a:rPr>
              <a:t> 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a</a:t>
            </a:r>
            <a:r>
              <a:rPr sz="1454" spc="-30" dirty="0">
                <a:solidFill>
                  <a:srgbClr val="9D701F"/>
                </a:solidFill>
                <a:latin typeface="Calibri Light"/>
                <a:cs typeface="Calibri Light"/>
              </a:rPr>
              <a:t>r</a:t>
            </a:r>
            <a:r>
              <a:rPr sz="1454" dirty="0">
                <a:solidFill>
                  <a:srgbClr val="9D701F"/>
                </a:solidFill>
                <a:latin typeface="Calibri Light"/>
                <a:cs typeface="Calibri Light"/>
              </a:rPr>
              <a:t>e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 </a:t>
            </a:r>
            <a:r>
              <a:rPr sz="1454" spc="-12" dirty="0">
                <a:solidFill>
                  <a:srgbClr val="9D701F"/>
                </a:solidFill>
                <a:latin typeface="Calibri Light"/>
                <a:cs typeface="Calibri Light"/>
              </a:rPr>
              <a:t>c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ommi</a:t>
            </a:r>
            <a:r>
              <a:rPr sz="1454" spc="-24" dirty="0">
                <a:solidFill>
                  <a:srgbClr val="9D701F"/>
                </a:solidFill>
                <a:latin typeface="Calibri Light"/>
                <a:cs typeface="Calibri Light"/>
              </a:rPr>
              <a:t>tt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ed</a:t>
            </a:r>
            <a:r>
              <a:rPr sz="1454" dirty="0">
                <a:solidFill>
                  <a:srgbClr val="9D701F"/>
                </a:solidFill>
                <a:latin typeface="Calibri Light"/>
                <a:cs typeface="Calibri Light"/>
              </a:rPr>
              <a:t> </a:t>
            </a:r>
            <a:r>
              <a:rPr sz="1454" spc="-24" dirty="0">
                <a:solidFill>
                  <a:srgbClr val="9D701F"/>
                </a:solidFill>
                <a:latin typeface="Calibri Light"/>
                <a:cs typeface="Calibri Light"/>
              </a:rPr>
              <a:t>t</a:t>
            </a:r>
            <a:r>
              <a:rPr sz="1454" dirty="0">
                <a:solidFill>
                  <a:srgbClr val="9D701F"/>
                </a:solidFill>
                <a:latin typeface="Calibri Light"/>
                <a:cs typeface="Calibri Light"/>
              </a:rPr>
              <a:t>o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 </a:t>
            </a:r>
            <a:r>
              <a:rPr sz="1454" spc="-19" dirty="0">
                <a:solidFill>
                  <a:srgbClr val="9D701F"/>
                </a:solidFill>
                <a:latin typeface="Calibri Light"/>
                <a:cs typeface="Calibri Light"/>
              </a:rPr>
              <a:t>e</a:t>
            </a:r>
            <a:r>
              <a:rPr sz="1454" spc="-30" dirty="0">
                <a:solidFill>
                  <a:srgbClr val="9D701F"/>
                </a:solidFill>
                <a:latin typeface="Calibri Light"/>
                <a:cs typeface="Calibri Light"/>
              </a:rPr>
              <a:t>x</a:t>
            </a:r>
            <a:r>
              <a:rPr sz="1454" dirty="0">
                <a:solidFill>
                  <a:srgbClr val="9D701F"/>
                </a:solidFill>
                <a:latin typeface="Calibri Light"/>
                <a:cs typeface="Calibri Light"/>
              </a:rPr>
              <a:t>c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ell</a:t>
            </a:r>
            <a:r>
              <a:rPr sz="1454" spc="-19" dirty="0">
                <a:solidFill>
                  <a:srgbClr val="9D701F"/>
                </a:solidFill>
                <a:latin typeface="Calibri Light"/>
                <a:cs typeface="Calibri Light"/>
              </a:rPr>
              <a:t>e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nce, </a:t>
            </a:r>
            <a:r>
              <a:rPr sz="1454" dirty="0">
                <a:solidFill>
                  <a:srgbClr val="9D701F"/>
                </a:solidFill>
                <a:latin typeface="Calibri Light"/>
                <a:cs typeface="Calibri Light"/>
              </a:rPr>
              <a:t>and finding a “p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e</a:t>
            </a:r>
            <a:r>
              <a:rPr sz="1454" spc="-12" dirty="0">
                <a:solidFill>
                  <a:srgbClr val="9D701F"/>
                </a:solidFill>
                <a:latin typeface="Calibri Light"/>
                <a:cs typeface="Calibri Light"/>
              </a:rPr>
              <a:t>r</a:t>
            </a:r>
            <a:r>
              <a:rPr sz="1454" spc="-42" dirty="0">
                <a:solidFill>
                  <a:srgbClr val="9D701F"/>
                </a:solidFill>
                <a:latin typeface="Calibri Light"/>
                <a:cs typeface="Calibri Light"/>
              </a:rPr>
              <a:t>f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e</a:t>
            </a:r>
            <a:r>
              <a:rPr sz="1454" dirty="0">
                <a:solidFill>
                  <a:srgbClr val="9D701F"/>
                </a:solidFill>
                <a:latin typeface="Calibri Light"/>
                <a:cs typeface="Calibri Light"/>
              </a:rPr>
              <a:t>ct fi</a:t>
            </a:r>
            <a:r>
              <a:rPr sz="1454" spc="55" dirty="0">
                <a:solidFill>
                  <a:srgbClr val="9D701F"/>
                </a:solidFill>
                <a:latin typeface="Calibri Light"/>
                <a:cs typeface="Calibri Light"/>
              </a:rPr>
              <a:t>t</a:t>
            </a:r>
            <a:r>
              <a:rPr sz="1454" dirty="0">
                <a:solidFill>
                  <a:srgbClr val="9D701F"/>
                </a:solidFill>
                <a:latin typeface="Calibri Light"/>
                <a:cs typeface="Calibri Light"/>
              </a:rPr>
              <a:t>” </a:t>
            </a:r>
            <a:r>
              <a:rPr sz="1454" spc="-30" dirty="0">
                <a:solidFill>
                  <a:srgbClr val="9D701F"/>
                </a:solidFill>
                <a:latin typeface="Calibri Light"/>
                <a:cs typeface="Calibri Light"/>
              </a:rPr>
              <a:t>f</a:t>
            </a:r>
            <a:r>
              <a:rPr sz="1454" dirty="0">
                <a:solidFill>
                  <a:srgbClr val="9D701F"/>
                </a:solidFill>
                <a:latin typeface="Calibri Light"/>
                <a:cs typeface="Calibri Light"/>
              </a:rPr>
              <a:t>or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 </a:t>
            </a:r>
            <a:r>
              <a:rPr sz="1454" dirty="0">
                <a:solidFill>
                  <a:srgbClr val="9D701F"/>
                </a:solidFill>
                <a:latin typeface="Calibri Light"/>
                <a:cs typeface="Calibri Light"/>
              </a:rPr>
              <a:t>our 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position th</a:t>
            </a:r>
            <a:r>
              <a:rPr sz="1454" spc="-24" dirty="0">
                <a:solidFill>
                  <a:srgbClr val="9D701F"/>
                </a:solidFill>
                <a:latin typeface="Calibri Light"/>
                <a:cs typeface="Calibri Light"/>
              </a:rPr>
              <a:t>a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t</a:t>
            </a:r>
            <a:r>
              <a:rPr sz="1454" spc="6" dirty="0">
                <a:solidFill>
                  <a:srgbClr val="9D701F"/>
                </a:solidFill>
                <a:latin typeface="Calibri Light"/>
                <a:cs typeface="Calibri Light"/>
              </a:rPr>
              <a:t> 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will be with</a:t>
            </a:r>
            <a:r>
              <a:rPr sz="1454" dirty="0">
                <a:solidFill>
                  <a:srgbClr val="9D701F"/>
                </a:solidFill>
                <a:latin typeface="Calibri Light"/>
                <a:cs typeface="Calibri Light"/>
              </a:rPr>
              <a:t> 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us </a:t>
            </a:r>
            <a:r>
              <a:rPr sz="1454" spc="-36" dirty="0">
                <a:solidFill>
                  <a:srgbClr val="9D701F"/>
                </a:solidFill>
                <a:latin typeface="Calibri Light"/>
                <a:cs typeface="Calibri Light"/>
              </a:rPr>
              <a:t>f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or </a:t>
            </a:r>
            <a:r>
              <a:rPr sz="1454" spc="-19" dirty="0">
                <a:solidFill>
                  <a:srgbClr val="9D701F"/>
                </a:solidFill>
                <a:latin typeface="Calibri Light"/>
                <a:cs typeface="Calibri Light"/>
              </a:rPr>
              <a:t>y</a:t>
            </a:r>
            <a:r>
              <a:rPr sz="1454" spc="-12" dirty="0">
                <a:solidFill>
                  <a:srgbClr val="9D701F"/>
                </a:solidFill>
                <a:latin typeface="Calibri Light"/>
                <a:cs typeface="Calibri Light"/>
              </a:rPr>
              <a:t>e</a:t>
            </a:r>
            <a:r>
              <a:rPr sz="1454" dirty="0">
                <a:solidFill>
                  <a:srgbClr val="9D701F"/>
                </a:solidFill>
                <a:latin typeface="Calibri Light"/>
                <a:cs typeface="Calibri Light"/>
              </a:rPr>
              <a:t>a</a:t>
            </a:r>
            <a:r>
              <a:rPr sz="1454" spc="-42" dirty="0">
                <a:solidFill>
                  <a:srgbClr val="9D701F"/>
                </a:solidFill>
                <a:latin typeface="Calibri Light"/>
                <a:cs typeface="Calibri Light"/>
              </a:rPr>
              <a:t>r</a:t>
            </a:r>
            <a:r>
              <a:rPr sz="1454" dirty="0">
                <a:solidFill>
                  <a:srgbClr val="9D701F"/>
                </a:solidFill>
                <a:latin typeface="Calibri Light"/>
                <a:cs typeface="Calibri Light"/>
              </a:rPr>
              <a:t>s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 </a:t>
            </a:r>
            <a:r>
              <a:rPr sz="1454" spc="-19" dirty="0">
                <a:solidFill>
                  <a:srgbClr val="9D701F"/>
                </a:solidFill>
                <a:latin typeface="Calibri Light"/>
                <a:cs typeface="Calibri Light"/>
              </a:rPr>
              <a:t>t</a:t>
            </a:r>
            <a:r>
              <a:rPr sz="1454" dirty="0">
                <a:solidFill>
                  <a:srgbClr val="9D701F"/>
                </a:solidFill>
                <a:latin typeface="Calibri Light"/>
                <a:cs typeface="Calibri Light"/>
              </a:rPr>
              <a:t>o</a:t>
            </a:r>
            <a:r>
              <a:rPr sz="1454" spc="12" dirty="0">
                <a:solidFill>
                  <a:srgbClr val="9D701F"/>
                </a:solidFill>
                <a:latin typeface="Calibri Light"/>
                <a:cs typeface="Calibri Light"/>
              </a:rPr>
              <a:t> </a:t>
            </a:r>
            <a:r>
              <a:rPr sz="1454" spc="-12" dirty="0">
                <a:solidFill>
                  <a:srgbClr val="9D701F"/>
                </a:solidFill>
                <a:latin typeface="Calibri Light"/>
                <a:cs typeface="Calibri Light"/>
              </a:rPr>
              <a:t>c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o</a:t>
            </a:r>
            <a:r>
              <a:rPr sz="1454" spc="-12" dirty="0">
                <a:solidFill>
                  <a:srgbClr val="9D701F"/>
                </a:solidFill>
                <a:latin typeface="Calibri Light"/>
                <a:cs typeface="Calibri Light"/>
              </a:rPr>
              <a:t>me</a:t>
            </a:r>
            <a:r>
              <a:rPr sz="1454" dirty="0">
                <a:solidFill>
                  <a:srgbClr val="9D701F"/>
                </a:solidFill>
                <a:latin typeface="Calibri Light"/>
                <a:cs typeface="Calibri Light"/>
              </a:rPr>
              <a:t>.</a:t>
            </a:r>
            <a:r>
              <a:rPr sz="1454" spc="-19" dirty="0">
                <a:solidFill>
                  <a:srgbClr val="9D701F"/>
                </a:solidFill>
                <a:latin typeface="Calibri Light"/>
                <a:cs typeface="Calibri Light"/>
              </a:rPr>
              <a:t> </a:t>
            </a:r>
            <a:r>
              <a:rPr sz="1454" spc="-12" dirty="0">
                <a:solidFill>
                  <a:srgbClr val="9D701F"/>
                </a:solidFill>
                <a:latin typeface="Calibri Light"/>
                <a:cs typeface="Calibri Light"/>
              </a:rPr>
              <a:t>T</a:t>
            </a:r>
            <a:r>
              <a:rPr sz="1454" dirty="0">
                <a:solidFill>
                  <a:srgbClr val="9D701F"/>
                </a:solidFill>
                <a:latin typeface="Calibri Light"/>
                <a:cs typeface="Calibri Light"/>
              </a:rPr>
              <a:t>he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 </a:t>
            </a:r>
            <a:r>
              <a:rPr sz="1454" spc="-12" dirty="0">
                <a:solidFill>
                  <a:srgbClr val="9D701F"/>
                </a:solidFill>
                <a:latin typeface="Calibri Light"/>
                <a:cs typeface="Calibri Light"/>
              </a:rPr>
              <a:t>s</a:t>
            </a:r>
            <a:r>
              <a:rPr sz="1454" dirty="0">
                <a:solidFill>
                  <a:srgbClr val="9D701F"/>
                </a:solidFill>
                <a:latin typeface="Calibri Light"/>
                <a:cs typeface="Calibri Light"/>
              </a:rPr>
              <a:t>t</a:t>
            </a:r>
            <a:r>
              <a:rPr sz="1454" spc="-36" dirty="0">
                <a:solidFill>
                  <a:srgbClr val="9D701F"/>
                </a:solidFill>
                <a:latin typeface="Calibri Light"/>
                <a:cs typeface="Calibri Light"/>
              </a:rPr>
              <a:t>r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on</a:t>
            </a:r>
            <a:r>
              <a:rPr sz="1454" dirty="0">
                <a:solidFill>
                  <a:srgbClr val="9D701F"/>
                </a:solidFill>
                <a:latin typeface="Calibri Light"/>
                <a:cs typeface="Calibri Light"/>
              </a:rPr>
              <a:t>g skil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l</a:t>
            </a:r>
            <a:r>
              <a:rPr sz="1454" dirty="0">
                <a:solidFill>
                  <a:srgbClr val="9D701F"/>
                </a:solidFill>
                <a:latin typeface="Calibri Light"/>
                <a:cs typeface="Calibri Light"/>
              </a:rPr>
              <a:t>s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 </a:t>
            </a:r>
            <a:r>
              <a:rPr sz="1454" dirty="0">
                <a:solidFill>
                  <a:srgbClr val="9D701F"/>
                </a:solidFill>
                <a:latin typeface="Calibri Light"/>
                <a:cs typeface="Calibri Light"/>
              </a:rPr>
              <a:t>the L</a:t>
            </a:r>
            <a:r>
              <a:rPr sz="1454" spc="6" dirty="0">
                <a:solidFill>
                  <a:srgbClr val="9D701F"/>
                </a:solidFill>
                <a:latin typeface="Calibri Light"/>
                <a:cs typeface="Calibri Light"/>
              </a:rPr>
              <a:t>B</a:t>
            </a:r>
            <a:r>
              <a:rPr sz="1454" spc="-19" dirty="0">
                <a:solidFill>
                  <a:srgbClr val="9D701F"/>
                </a:solidFill>
                <a:latin typeface="Calibri Light"/>
                <a:cs typeface="Calibri Light"/>
              </a:rPr>
              <a:t>M</a:t>
            </a:r>
            <a:r>
              <a:rPr sz="1454" dirty="0">
                <a:solidFill>
                  <a:srgbClr val="9D701F"/>
                </a:solidFill>
                <a:latin typeface="Calibri Light"/>
                <a:cs typeface="Calibri Light"/>
              </a:rPr>
              <a:t>C</a:t>
            </a:r>
            <a:r>
              <a:rPr sz="1454" spc="-19" dirty="0">
                <a:solidFill>
                  <a:srgbClr val="9D701F"/>
                </a:solidFill>
                <a:latin typeface="Calibri Light"/>
                <a:cs typeface="Calibri Light"/>
              </a:rPr>
              <a:t> </a:t>
            </a:r>
            <a:r>
              <a:rPr sz="1454" spc="-24" dirty="0">
                <a:solidFill>
                  <a:srgbClr val="9D701F"/>
                </a:solidFill>
                <a:latin typeface="Calibri Light"/>
                <a:cs typeface="Calibri Light"/>
              </a:rPr>
              <a:t>t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eam b</a:t>
            </a:r>
            <a:r>
              <a:rPr sz="1454" spc="-12" dirty="0">
                <a:solidFill>
                  <a:srgbClr val="9D701F"/>
                </a:solidFill>
                <a:latin typeface="Calibri Light"/>
                <a:cs typeface="Calibri Light"/>
              </a:rPr>
              <a:t>r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ings</a:t>
            </a:r>
            <a:r>
              <a:rPr sz="1454" spc="6" dirty="0">
                <a:solidFill>
                  <a:srgbClr val="9D701F"/>
                </a:solidFill>
                <a:latin typeface="Calibri Light"/>
                <a:cs typeface="Calibri Light"/>
              </a:rPr>
              <a:t> </a:t>
            </a:r>
            <a:r>
              <a:rPr sz="1454" spc="-24" dirty="0">
                <a:solidFill>
                  <a:srgbClr val="9D701F"/>
                </a:solidFill>
                <a:latin typeface="Calibri Light"/>
                <a:cs typeface="Calibri Light"/>
              </a:rPr>
              <a:t>t</a:t>
            </a:r>
            <a:r>
              <a:rPr sz="1454" dirty="0">
                <a:solidFill>
                  <a:srgbClr val="9D701F"/>
                </a:solidFill>
                <a:latin typeface="Calibri Light"/>
                <a:cs typeface="Calibri Light"/>
              </a:rPr>
              <a:t>o</a:t>
            </a:r>
            <a:r>
              <a:rPr sz="1454" spc="12" dirty="0">
                <a:solidFill>
                  <a:srgbClr val="9D701F"/>
                </a:solidFill>
                <a:latin typeface="Calibri Light"/>
                <a:cs typeface="Calibri Light"/>
              </a:rPr>
              <a:t> 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the </a:t>
            </a:r>
            <a:r>
              <a:rPr sz="1454" spc="-19" dirty="0">
                <a:solidFill>
                  <a:srgbClr val="9D701F"/>
                </a:solidFill>
                <a:latin typeface="Calibri Light"/>
                <a:cs typeface="Calibri Light"/>
              </a:rPr>
              <a:t>t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able ma</a:t>
            </a:r>
            <a:r>
              <a:rPr sz="1454" spc="-55" dirty="0">
                <a:solidFill>
                  <a:srgbClr val="9D701F"/>
                </a:solidFill>
                <a:latin typeface="Calibri Light"/>
                <a:cs typeface="Calibri Light"/>
              </a:rPr>
              <a:t>k</a:t>
            </a:r>
            <a:r>
              <a:rPr sz="1454" dirty="0">
                <a:solidFill>
                  <a:srgbClr val="9D701F"/>
                </a:solidFill>
                <a:latin typeface="Calibri Light"/>
                <a:cs typeface="Calibri Light"/>
              </a:rPr>
              <a:t>e</a:t>
            </a:r>
            <a:r>
              <a:rPr sz="1454" spc="-19" dirty="0">
                <a:solidFill>
                  <a:srgbClr val="9D701F"/>
                </a:solidFill>
                <a:latin typeface="Calibri Light"/>
                <a:cs typeface="Calibri Light"/>
              </a:rPr>
              <a:t> 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them</a:t>
            </a:r>
            <a:r>
              <a:rPr sz="1454" spc="12" dirty="0">
                <a:solidFill>
                  <a:srgbClr val="9D701F"/>
                </a:solidFill>
                <a:latin typeface="Calibri Light"/>
                <a:cs typeface="Calibri Light"/>
              </a:rPr>
              <a:t> </a:t>
            </a:r>
            <a:r>
              <a:rPr sz="1454" spc="-12" dirty="0">
                <a:solidFill>
                  <a:srgbClr val="9D701F"/>
                </a:solidFill>
                <a:latin typeface="Calibri Light"/>
                <a:cs typeface="Calibri Light"/>
              </a:rPr>
              <a:t>out</a:t>
            </a:r>
            <a:r>
              <a:rPr sz="1454" spc="-19" dirty="0">
                <a:solidFill>
                  <a:srgbClr val="9D701F"/>
                </a:solidFill>
                <a:latin typeface="Calibri Light"/>
                <a:cs typeface="Calibri Light"/>
              </a:rPr>
              <a:t>s</a:t>
            </a:r>
            <a:r>
              <a:rPr sz="1454" spc="-24" dirty="0">
                <a:solidFill>
                  <a:srgbClr val="9D701F"/>
                </a:solidFill>
                <a:latin typeface="Calibri Light"/>
                <a:cs typeface="Calibri Light"/>
              </a:rPr>
              <a:t>t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anding</a:t>
            </a:r>
            <a:r>
              <a:rPr sz="1454" spc="-12" dirty="0">
                <a:solidFill>
                  <a:srgbClr val="9D701F"/>
                </a:solidFill>
                <a:latin typeface="Calibri Light"/>
                <a:cs typeface="Calibri Light"/>
              </a:rPr>
              <a:t> </a:t>
            </a:r>
            <a:r>
              <a:rPr sz="1454" spc="-24" dirty="0">
                <a:solidFill>
                  <a:srgbClr val="9D701F"/>
                </a:solidFill>
                <a:latin typeface="Calibri Light"/>
                <a:cs typeface="Calibri Light"/>
              </a:rPr>
              <a:t>a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t pa</a:t>
            </a:r>
            <a:r>
              <a:rPr sz="1454" spc="-19" dirty="0">
                <a:solidFill>
                  <a:srgbClr val="9D701F"/>
                </a:solidFill>
                <a:latin typeface="Calibri Light"/>
                <a:cs typeface="Calibri Light"/>
              </a:rPr>
              <a:t>r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tne</a:t>
            </a:r>
            <a:r>
              <a:rPr sz="1454" spc="-19" dirty="0">
                <a:solidFill>
                  <a:srgbClr val="9D701F"/>
                </a:solidFill>
                <a:latin typeface="Calibri Light"/>
                <a:cs typeface="Calibri Light"/>
              </a:rPr>
              <a:t>r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ing</a:t>
            </a:r>
            <a:r>
              <a:rPr sz="1454" spc="19" dirty="0">
                <a:solidFill>
                  <a:srgbClr val="9D701F"/>
                </a:solidFill>
                <a:latin typeface="Calibri Light"/>
                <a:cs typeface="Calibri Light"/>
              </a:rPr>
              <a:t> 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with</a:t>
            </a:r>
            <a:r>
              <a:rPr sz="1454" dirty="0">
                <a:solidFill>
                  <a:srgbClr val="9D701F"/>
                </a:solidFill>
                <a:latin typeface="Calibri Light"/>
                <a:cs typeface="Calibri Light"/>
              </a:rPr>
              <a:t> 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us </a:t>
            </a:r>
            <a:r>
              <a:rPr sz="1454" spc="-24" dirty="0">
                <a:solidFill>
                  <a:srgbClr val="9D701F"/>
                </a:solidFill>
                <a:latin typeface="Calibri Light"/>
                <a:cs typeface="Calibri Light"/>
              </a:rPr>
              <a:t>t</a:t>
            </a:r>
            <a:r>
              <a:rPr sz="1454" dirty="0">
                <a:solidFill>
                  <a:srgbClr val="9D701F"/>
                </a:solidFill>
                <a:latin typeface="Calibri Light"/>
                <a:cs typeface="Calibri Light"/>
              </a:rPr>
              <a:t>o</a:t>
            </a:r>
            <a:r>
              <a:rPr sz="1454" spc="12" dirty="0">
                <a:solidFill>
                  <a:srgbClr val="9D701F"/>
                </a:solidFill>
                <a:latin typeface="Calibri Light"/>
                <a:cs typeface="Calibri Light"/>
              </a:rPr>
              <a:t> </a:t>
            </a:r>
            <a:r>
              <a:rPr sz="1454" dirty="0">
                <a:solidFill>
                  <a:srgbClr val="9D701F"/>
                </a:solidFill>
                <a:latin typeface="Calibri Light"/>
                <a:cs typeface="Calibri Light"/>
              </a:rPr>
              <a:t>sel</a:t>
            </a:r>
            <a:r>
              <a:rPr sz="1454" spc="-19" dirty="0">
                <a:solidFill>
                  <a:srgbClr val="9D701F"/>
                </a:solidFill>
                <a:latin typeface="Calibri Light"/>
                <a:cs typeface="Calibri Light"/>
              </a:rPr>
              <a:t>e</a:t>
            </a:r>
            <a:r>
              <a:rPr sz="1454" dirty="0">
                <a:solidFill>
                  <a:srgbClr val="9D701F"/>
                </a:solidFill>
                <a:latin typeface="Calibri Light"/>
                <a:cs typeface="Calibri Light"/>
              </a:rPr>
              <a:t>c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t indiv</a:t>
            </a:r>
            <a:r>
              <a:rPr sz="1454" spc="-12" dirty="0">
                <a:solidFill>
                  <a:srgbClr val="9D701F"/>
                </a:solidFill>
                <a:latin typeface="Calibri Light"/>
                <a:cs typeface="Calibri Light"/>
              </a:rPr>
              <a:t>i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duals</a:t>
            </a:r>
            <a:r>
              <a:rPr sz="1454" spc="-12" dirty="0">
                <a:solidFill>
                  <a:srgbClr val="9D701F"/>
                </a:solidFill>
                <a:latin typeface="Calibri Light"/>
                <a:cs typeface="Calibri Light"/>
              </a:rPr>
              <a:t> </a:t>
            </a:r>
            <a:r>
              <a:rPr sz="1454" spc="-24" dirty="0">
                <a:solidFill>
                  <a:srgbClr val="9D701F"/>
                </a:solidFill>
                <a:latin typeface="Calibri Light"/>
                <a:cs typeface="Calibri Light"/>
              </a:rPr>
              <a:t>a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t</a:t>
            </a:r>
            <a:r>
              <a:rPr sz="1454" spc="6" dirty="0">
                <a:solidFill>
                  <a:srgbClr val="9D701F"/>
                </a:solidFill>
                <a:latin typeface="Calibri Light"/>
                <a:cs typeface="Calibri Light"/>
              </a:rPr>
              <a:t> 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all</a:t>
            </a:r>
            <a:r>
              <a:rPr sz="1454" dirty="0">
                <a:solidFill>
                  <a:srgbClr val="9D701F"/>
                </a:solidFill>
                <a:latin typeface="Calibri Light"/>
                <a:cs typeface="Calibri Light"/>
              </a:rPr>
              <a:t> l</a:t>
            </a:r>
            <a:r>
              <a:rPr sz="1454" spc="-19" dirty="0">
                <a:solidFill>
                  <a:srgbClr val="9D701F"/>
                </a:solidFill>
                <a:latin typeface="Calibri Light"/>
                <a:cs typeface="Calibri Light"/>
              </a:rPr>
              <a:t>e</a:t>
            </a:r>
            <a:r>
              <a:rPr sz="1454" spc="-24" dirty="0">
                <a:solidFill>
                  <a:srgbClr val="9D701F"/>
                </a:solidFill>
                <a:latin typeface="Calibri Light"/>
                <a:cs typeface="Calibri Light"/>
              </a:rPr>
              <a:t>v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els</a:t>
            </a:r>
            <a:r>
              <a:rPr sz="1454" spc="-24" dirty="0">
                <a:solidFill>
                  <a:srgbClr val="9D701F"/>
                </a:solidFill>
                <a:latin typeface="Calibri Light"/>
                <a:cs typeface="Calibri Light"/>
              </a:rPr>
              <a:t> t</a:t>
            </a:r>
            <a:r>
              <a:rPr sz="1454" dirty="0">
                <a:solidFill>
                  <a:srgbClr val="9D701F"/>
                </a:solidFill>
                <a:latin typeface="Calibri Light"/>
                <a:cs typeface="Calibri Light"/>
              </a:rPr>
              <a:t>o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 </a:t>
            </a:r>
            <a:r>
              <a:rPr sz="1454" dirty="0">
                <a:solidFill>
                  <a:srgbClr val="9D701F"/>
                </a:solidFill>
                <a:latin typeface="Calibri Light"/>
                <a:cs typeface="Calibri Light"/>
              </a:rPr>
              <a:t>join</a:t>
            </a:r>
            <a:r>
              <a:rPr sz="1454" spc="6" dirty="0">
                <a:solidFill>
                  <a:srgbClr val="9D701F"/>
                </a:solidFill>
                <a:latin typeface="Calibri Light"/>
                <a:cs typeface="Calibri Light"/>
              </a:rPr>
              <a:t> </a:t>
            </a:r>
            <a:r>
              <a:rPr sz="1454" spc="-12" dirty="0">
                <a:solidFill>
                  <a:srgbClr val="9D701F"/>
                </a:solidFill>
                <a:latin typeface="Calibri Light"/>
                <a:cs typeface="Calibri Light"/>
              </a:rPr>
              <a:t>our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 </a:t>
            </a:r>
            <a:r>
              <a:rPr sz="1454" spc="-19" dirty="0">
                <a:solidFill>
                  <a:srgbClr val="9D701F"/>
                </a:solidFill>
                <a:latin typeface="Calibri Light"/>
                <a:cs typeface="Calibri Light"/>
              </a:rPr>
              <a:t>t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e</a:t>
            </a:r>
            <a:r>
              <a:rPr sz="1454" dirty="0">
                <a:solidFill>
                  <a:srgbClr val="9D701F"/>
                </a:solidFill>
                <a:latin typeface="Calibri Light"/>
                <a:cs typeface="Calibri Light"/>
              </a:rPr>
              <a:t>am</a:t>
            </a:r>
            <a:r>
              <a:rPr sz="1454" spc="-116" dirty="0">
                <a:solidFill>
                  <a:srgbClr val="9D701F"/>
                </a:solidFill>
                <a:latin typeface="Calibri Light"/>
                <a:cs typeface="Calibri Light"/>
              </a:rPr>
              <a:t>.</a:t>
            </a:r>
            <a:r>
              <a:rPr sz="1454" dirty="0">
                <a:solidFill>
                  <a:srgbClr val="9D701F"/>
                </a:solidFill>
                <a:latin typeface="Calibri Light"/>
                <a:cs typeface="Calibri Light"/>
              </a:rPr>
              <a:t>”</a:t>
            </a:r>
            <a:endParaRPr sz="1454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5394" marR="6157" defTabSz="898800">
              <a:spcBef>
                <a:spcPts val="1285"/>
              </a:spcBef>
            </a:pPr>
            <a:r>
              <a:rPr sz="1212" spc="-12" dirty="0">
                <a:solidFill>
                  <a:prstClr val="black"/>
                </a:solidFill>
                <a:latin typeface="Calibri"/>
                <a:cs typeface="Calibri"/>
              </a:rPr>
              <a:t>–</a:t>
            </a:r>
            <a:r>
              <a:rPr sz="1212" spc="-6" dirty="0">
                <a:solidFill>
                  <a:prstClr val="black"/>
                </a:solidFill>
                <a:latin typeface="Calibri"/>
                <a:cs typeface="Calibri"/>
              </a:rPr>
              <a:t>PHR </a:t>
            </a:r>
            <a:r>
              <a:rPr sz="1212" spc="-12" dirty="0">
                <a:solidFill>
                  <a:prstClr val="black"/>
                </a:solidFill>
                <a:latin typeface="Calibri"/>
                <a:cs typeface="Calibri"/>
              </a:rPr>
              <a:t>Dire</a:t>
            </a:r>
            <a:r>
              <a:rPr sz="1212" spc="-6" dirty="0">
                <a:solidFill>
                  <a:prstClr val="black"/>
                </a:solidFill>
                <a:latin typeface="Calibri"/>
                <a:cs typeface="Calibri"/>
              </a:rPr>
              <a:t>ctor</a:t>
            </a:r>
            <a:r>
              <a:rPr sz="1212" spc="12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"/>
                <a:cs typeface="Calibri"/>
              </a:rPr>
              <a:t>of</a:t>
            </a:r>
            <a:r>
              <a:rPr sz="1212" spc="-19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"/>
                <a:cs typeface="Calibri"/>
              </a:rPr>
              <a:t>Hu</a:t>
            </a:r>
            <a:r>
              <a:rPr sz="1212" spc="-12" dirty="0">
                <a:solidFill>
                  <a:prstClr val="black"/>
                </a:solidFill>
                <a:latin typeface="Calibri"/>
                <a:cs typeface="Calibri"/>
              </a:rPr>
              <a:t>m</a:t>
            </a:r>
            <a:r>
              <a:rPr sz="1212" spc="-6" dirty="0">
                <a:solidFill>
                  <a:prstClr val="black"/>
                </a:solidFill>
                <a:latin typeface="Calibri"/>
                <a:cs typeface="Calibri"/>
              </a:rPr>
              <a:t>an</a:t>
            </a:r>
            <a:r>
              <a:rPr sz="1212" spc="6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"/>
                <a:cs typeface="Calibri"/>
              </a:rPr>
              <a:t>Re</a:t>
            </a:r>
            <a:r>
              <a:rPr sz="1212" spc="-19" dirty="0">
                <a:solidFill>
                  <a:prstClr val="black"/>
                </a:solidFill>
                <a:latin typeface="Calibri"/>
                <a:cs typeface="Calibri"/>
              </a:rPr>
              <a:t>s</a:t>
            </a:r>
            <a:r>
              <a:rPr sz="1212" spc="-6" dirty="0">
                <a:solidFill>
                  <a:prstClr val="black"/>
                </a:solidFill>
                <a:latin typeface="Calibri"/>
                <a:cs typeface="Calibri"/>
              </a:rPr>
              <a:t>ourc</a:t>
            </a:r>
            <a:r>
              <a:rPr sz="1212" spc="-12" dirty="0">
                <a:solidFill>
                  <a:prstClr val="black"/>
                </a:solidFill>
                <a:latin typeface="Calibri"/>
                <a:cs typeface="Calibri"/>
              </a:rPr>
              <a:t>es</a:t>
            </a:r>
            <a:r>
              <a:rPr sz="1212" spc="-6" dirty="0">
                <a:solidFill>
                  <a:prstClr val="black"/>
                </a:solidFill>
                <a:latin typeface="Calibri"/>
                <a:cs typeface="Calibri"/>
              </a:rPr>
              <a:t>, H</a:t>
            </a:r>
            <a:r>
              <a:rPr sz="1212" spc="-12" dirty="0">
                <a:solidFill>
                  <a:prstClr val="black"/>
                </a:solidFill>
                <a:latin typeface="Calibri"/>
                <a:cs typeface="Calibri"/>
              </a:rPr>
              <a:t>e</a:t>
            </a:r>
            <a:r>
              <a:rPr sz="1212" spc="-6" dirty="0">
                <a:solidFill>
                  <a:prstClr val="black"/>
                </a:solidFill>
                <a:latin typeface="Calibri"/>
                <a:cs typeface="Calibri"/>
              </a:rPr>
              <a:t>althcare</a:t>
            </a:r>
            <a:r>
              <a:rPr sz="1212" spc="12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"/>
                <a:cs typeface="Calibri"/>
              </a:rPr>
              <a:t>Manage</a:t>
            </a:r>
            <a:r>
              <a:rPr sz="1212" spc="-12" dirty="0">
                <a:solidFill>
                  <a:prstClr val="black"/>
                </a:solidFill>
                <a:latin typeface="Calibri"/>
                <a:cs typeface="Calibri"/>
              </a:rPr>
              <a:t>me</a:t>
            </a:r>
            <a:r>
              <a:rPr sz="1212" spc="-6" dirty="0">
                <a:solidFill>
                  <a:prstClr val="black"/>
                </a:solidFill>
                <a:latin typeface="Calibri"/>
                <a:cs typeface="Calibri"/>
              </a:rPr>
              <a:t>nt</a:t>
            </a:r>
            <a:r>
              <a:rPr sz="1212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212" spc="-12" dirty="0">
                <a:solidFill>
                  <a:prstClr val="black"/>
                </a:solidFill>
                <a:latin typeface="Calibri"/>
                <a:cs typeface="Calibri"/>
              </a:rPr>
              <a:t>Sol</a:t>
            </a:r>
            <a:r>
              <a:rPr sz="1212" dirty="0">
                <a:solidFill>
                  <a:prstClr val="black"/>
                </a:solidFill>
                <a:latin typeface="Calibri"/>
                <a:cs typeface="Calibri"/>
              </a:rPr>
              <a:t>u</a:t>
            </a:r>
            <a:r>
              <a:rPr sz="1212" spc="-6" dirty="0">
                <a:solidFill>
                  <a:prstClr val="black"/>
                </a:solidFill>
                <a:latin typeface="Calibri"/>
                <a:cs typeface="Calibri"/>
              </a:rPr>
              <a:t>tions</a:t>
            </a:r>
            <a:r>
              <a:rPr sz="1212" spc="-12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"/>
                <a:cs typeface="Calibri"/>
              </a:rPr>
              <a:t>Pro</a:t>
            </a:r>
            <a:r>
              <a:rPr sz="1212" spc="-19" dirty="0">
                <a:solidFill>
                  <a:prstClr val="black"/>
                </a:solidFill>
                <a:latin typeface="Calibri"/>
                <a:cs typeface="Calibri"/>
              </a:rPr>
              <a:t>v</a:t>
            </a:r>
            <a:r>
              <a:rPr sz="1212" spc="-6" dirty="0">
                <a:solidFill>
                  <a:prstClr val="black"/>
                </a:solidFill>
                <a:latin typeface="Calibri"/>
                <a:cs typeface="Calibri"/>
              </a:rPr>
              <a:t>id</a:t>
            </a:r>
            <a:r>
              <a:rPr sz="1212" spc="-12" dirty="0">
                <a:solidFill>
                  <a:prstClr val="black"/>
                </a:solidFill>
                <a:latin typeface="Calibri"/>
                <a:cs typeface="Calibri"/>
              </a:rPr>
              <a:t>e</a:t>
            </a:r>
            <a:r>
              <a:rPr sz="1212" spc="-6" dirty="0">
                <a:solidFill>
                  <a:prstClr val="black"/>
                </a:solidFill>
                <a:latin typeface="Calibri"/>
                <a:cs typeface="Calibri"/>
              </a:rPr>
              <a:t>r</a:t>
            </a:r>
            <a:endParaRPr sz="1212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543800" y="2083724"/>
            <a:ext cx="1723352" cy="2611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defTabSz="898800"/>
            <a:r>
              <a:rPr sz="1697" b="1" spc="-6" dirty="0">
                <a:solidFill>
                  <a:prstClr val="black"/>
                </a:solidFill>
                <a:latin typeface="Calibri"/>
                <a:cs typeface="Calibri"/>
              </a:rPr>
              <a:t>TRU</a:t>
            </a:r>
            <a:r>
              <a:rPr sz="1697" b="1" spc="-24" dirty="0">
                <a:solidFill>
                  <a:prstClr val="black"/>
                </a:solidFill>
                <a:latin typeface="Calibri"/>
                <a:cs typeface="Calibri"/>
              </a:rPr>
              <a:t>S</a:t>
            </a:r>
            <a:r>
              <a:rPr sz="1697" b="1" spc="-6" dirty="0">
                <a:solidFill>
                  <a:prstClr val="black"/>
                </a:solidFill>
                <a:latin typeface="Calibri"/>
                <a:cs typeface="Calibri"/>
              </a:rPr>
              <a:t>TE</a:t>
            </a:r>
            <a:r>
              <a:rPr sz="1697" b="1" dirty="0">
                <a:solidFill>
                  <a:prstClr val="black"/>
                </a:solidFill>
                <a:latin typeface="Calibri"/>
                <a:cs typeface="Calibri"/>
              </a:rPr>
              <a:t>D</a:t>
            </a:r>
            <a:r>
              <a:rPr sz="1697" b="1" spc="-19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97" b="1" spc="-121" dirty="0">
                <a:solidFill>
                  <a:prstClr val="black"/>
                </a:solidFill>
                <a:latin typeface="Calibri"/>
                <a:cs typeface="Calibri"/>
              </a:rPr>
              <a:t>P</a:t>
            </a:r>
            <a:r>
              <a:rPr sz="1697" b="1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1697" b="1" spc="-12" dirty="0">
                <a:solidFill>
                  <a:prstClr val="black"/>
                </a:solidFill>
                <a:latin typeface="Calibri"/>
                <a:cs typeface="Calibri"/>
              </a:rPr>
              <a:t>R</a:t>
            </a:r>
            <a:r>
              <a:rPr sz="1697" b="1" spc="-6" dirty="0">
                <a:solidFill>
                  <a:prstClr val="black"/>
                </a:solidFill>
                <a:latin typeface="Calibri"/>
                <a:cs typeface="Calibri"/>
              </a:rPr>
              <a:t>TNER</a:t>
            </a:r>
            <a:endParaRPr sz="1697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582459" y="1278775"/>
            <a:ext cx="554182" cy="5541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98800"/>
            <a:endParaRPr sz="24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118831" y="1175326"/>
            <a:ext cx="554180" cy="5541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98800"/>
            <a:endParaRPr sz="24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144000" y="1180868"/>
            <a:ext cx="554182" cy="5541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98800"/>
            <a:endParaRPr sz="24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31BAB7-FA39-4185-8474-253EC6C92F3A}"/>
              </a:ext>
            </a:extLst>
          </p:cNvPr>
          <p:cNvSpPr/>
          <p:nvPr/>
        </p:nvSpPr>
        <p:spPr>
          <a:xfrm>
            <a:off x="4403455" y="2754573"/>
            <a:ext cx="2779059" cy="1328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3975" defTabSz="898800">
              <a:spcAft>
                <a:spcPts val="529"/>
              </a:spcAft>
            </a:pP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lang="en-US" sz="1212" spc="-12" dirty="0">
                <a:solidFill>
                  <a:prstClr val="black"/>
                </a:solidFill>
                <a:latin typeface="Calibri Light"/>
                <a:cs typeface="Calibri Light"/>
              </a:rPr>
              <a:t>ccou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lang="en-US" sz="1212" spc="-19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lang="en-US" sz="1212" spc="-12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ng</a:t>
            </a:r>
            <a:r>
              <a:rPr lang="en-US" sz="1212" spc="67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&amp;</a:t>
            </a:r>
            <a:r>
              <a:rPr lang="en-US" sz="1212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F</a:t>
            </a:r>
            <a:r>
              <a:rPr lang="en-US" sz="1212" spc="-12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lang="en-US" sz="1212" spc="-12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lang="en-US" sz="1212" spc="-19" dirty="0">
                <a:solidFill>
                  <a:prstClr val="black"/>
                </a:solidFill>
                <a:latin typeface="Calibri Light"/>
                <a:cs typeface="Calibri Light"/>
              </a:rPr>
              <a:t>c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e</a:t>
            </a:r>
          </a:p>
          <a:p>
            <a:pPr marL="203975" defTabSz="898800">
              <a:spcAft>
                <a:spcPts val="529"/>
              </a:spcAft>
            </a:pPr>
            <a:r>
              <a:rPr lang="en-US" sz="1212" spc="-19" dirty="0">
                <a:solidFill>
                  <a:prstClr val="black"/>
                </a:solidFill>
                <a:latin typeface="Calibri Light"/>
                <a:cs typeface="Calibri Light"/>
              </a:rPr>
              <a:t>H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uman</a:t>
            </a:r>
            <a:r>
              <a:rPr lang="en-US" sz="1212" spc="36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12" dirty="0">
                <a:solidFill>
                  <a:prstClr val="black"/>
                </a:solidFill>
                <a:latin typeface="Calibri Light"/>
                <a:cs typeface="Calibri Light"/>
              </a:rPr>
              <a:t>Resou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r</a:t>
            </a:r>
            <a:r>
              <a:rPr lang="en-US" sz="1212" spc="-12" dirty="0">
                <a:solidFill>
                  <a:prstClr val="black"/>
                </a:solidFill>
                <a:latin typeface="Calibri Light"/>
                <a:cs typeface="Calibri Light"/>
              </a:rPr>
              <a:t>ces</a:t>
            </a:r>
          </a:p>
          <a:p>
            <a:pPr marL="203975" defTabSz="898800">
              <a:spcAft>
                <a:spcPts val="529"/>
              </a:spcAft>
            </a:pPr>
            <a:r>
              <a:rPr lang="en-US" sz="1212" spc="-12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nforma</a:t>
            </a:r>
            <a:r>
              <a:rPr lang="en-US" sz="1212" spc="-12" dirty="0">
                <a:solidFill>
                  <a:prstClr val="black"/>
                </a:solidFill>
                <a:latin typeface="Calibri Light"/>
                <a:cs typeface="Calibri Light"/>
              </a:rPr>
              <a:t>tio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lang="en-US" sz="1212" spc="67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12" dirty="0">
                <a:solidFill>
                  <a:prstClr val="black"/>
                </a:solidFill>
                <a:latin typeface="Calibri Light"/>
                <a:cs typeface="Calibri Light"/>
              </a:rPr>
              <a:t>Tec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h</a:t>
            </a:r>
            <a:r>
              <a:rPr lang="en-US" sz="1212" spc="-12" dirty="0">
                <a:solidFill>
                  <a:prstClr val="black"/>
                </a:solidFill>
                <a:latin typeface="Calibri Light"/>
                <a:cs typeface="Calibri Light"/>
              </a:rPr>
              <a:t>no</a:t>
            </a:r>
            <a:r>
              <a:rPr lang="en-US" sz="1212" spc="-19" dirty="0">
                <a:solidFill>
                  <a:prstClr val="black"/>
                </a:solidFill>
                <a:latin typeface="Calibri Light"/>
                <a:cs typeface="Calibri Light"/>
              </a:rPr>
              <a:t>l</a:t>
            </a:r>
            <a:r>
              <a:rPr lang="en-US" sz="1212" dirty="0">
                <a:solidFill>
                  <a:prstClr val="black"/>
                </a:solidFill>
                <a:latin typeface="Calibri Light"/>
                <a:cs typeface="Calibri Light"/>
              </a:rPr>
              <a:t>o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gy</a:t>
            </a:r>
          </a:p>
          <a:p>
            <a:pPr marL="203975" defTabSz="898800">
              <a:spcAft>
                <a:spcPts val="529"/>
              </a:spcAft>
            </a:pP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Ex</a:t>
            </a:r>
            <a:r>
              <a:rPr lang="en-US" sz="1212" spc="-12" dirty="0">
                <a:solidFill>
                  <a:prstClr val="black"/>
                </a:solidFill>
                <a:latin typeface="Calibri Light"/>
                <a:cs typeface="Calibri Light"/>
              </a:rPr>
              <a:t>ec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u</a:t>
            </a:r>
            <a:r>
              <a:rPr lang="en-US" sz="1212" spc="-19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lang="en-US" sz="1212" spc="-12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lang="en-US" sz="1212" dirty="0">
                <a:solidFill>
                  <a:prstClr val="black"/>
                </a:solidFill>
                <a:latin typeface="Calibri Light"/>
                <a:cs typeface="Calibri Light"/>
              </a:rPr>
              <a:t>v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e</a:t>
            </a:r>
            <a:r>
              <a:rPr lang="en-US" sz="1212" spc="24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Admi</a:t>
            </a:r>
            <a:r>
              <a:rPr lang="en-US" sz="1212" spc="-12" dirty="0">
                <a:solidFill>
                  <a:prstClr val="black"/>
                </a:solidFill>
                <a:latin typeface="Calibri Light"/>
                <a:cs typeface="Calibri Light"/>
              </a:rPr>
              <a:t>ni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lang="en-US" sz="1212" spc="-12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ra</a:t>
            </a:r>
            <a:r>
              <a:rPr lang="en-US" sz="1212" spc="-12" dirty="0">
                <a:solidFill>
                  <a:prstClr val="black"/>
                </a:solidFill>
                <a:latin typeface="Calibri Light"/>
                <a:cs typeface="Calibri Light"/>
              </a:rPr>
              <a:t>tion</a:t>
            </a:r>
            <a:endParaRPr lang="en-US" sz="1212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203975" marR="130081" defTabSz="898800">
              <a:lnSpc>
                <a:spcPts val="1952"/>
              </a:lnSpc>
              <a:spcAft>
                <a:spcPts val="529"/>
              </a:spcAft>
            </a:pPr>
            <a:r>
              <a:rPr lang="en-US" sz="1212" spc="-12" dirty="0">
                <a:solidFill>
                  <a:prstClr val="black"/>
                </a:solidFill>
                <a:latin typeface="Calibri Light"/>
                <a:cs typeface="Calibri Light"/>
              </a:rPr>
              <a:t>Ke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y</a:t>
            </a:r>
            <a:r>
              <a:rPr lang="en-US" sz="1212" spc="6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pe</a:t>
            </a:r>
            <a:r>
              <a:rPr lang="en-US" sz="1212" spc="-19" dirty="0">
                <a:solidFill>
                  <a:prstClr val="black"/>
                </a:solidFill>
                <a:latin typeface="Calibri Light"/>
                <a:cs typeface="Calibri Light"/>
              </a:rPr>
              <a:t>c</a:t>
            </a:r>
            <a:r>
              <a:rPr lang="en-US" sz="1212" spc="-12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lang="en-US" sz="1212" spc="-12" dirty="0">
                <a:solidFill>
                  <a:prstClr val="black"/>
                </a:solidFill>
                <a:latin typeface="Calibri Light"/>
                <a:cs typeface="Calibri Light"/>
              </a:rPr>
              <a:t>li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z</a:t>
            </a:r>
            <a:r>
              <a:rPr lang="en-US" sz="1212" spc="-12" dirty="0">
                <a:solidFill>
                  <a:prstClr val="black"/>
                </a:solidFill>
                <a:latin typeface="Calibri Light"/>
                <a:cs typeface="Calibri Light"/>
              </a:rPr>
              <a:t>e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d</a:t>
            </a:r>
            <a:r>
              <a:rPr lang="en-US" sz="1212" spc="55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Ma</a:t>
            </a:r>
            <a:r>
              <a:rPr lang="en-US" sz="1212" spc="-12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ufa</a:t>
            </a:r>
            <a:r>
              <a:rPr lang="en-US" sz="1212" spc="-12" dirty="0">
                <a:solidFill>
                  <a:prstClr val="black"/>
                </a:solidFill>
                <a:latin typeface="Calibri Light"/>
                <a:cs typeface="Calibri Light"/>
              </a:rPr>
              <a:t>ct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u</a:t>
            </a:r>
            <a:r>
              <a:rPr lang="en-US" sz="1212" dirty="0">
                <a:solidFill>
                  <a:prstClr val="black"/>
                </a:solidFill>
                <a:latin typeface="Calibri Light"/>
                <a:cs typeface="Calibri Light"/>
              </a:rPr>
              <a:t>ri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ng</a:t>
            </a:r>
            <a:r>
              <a:rPr lang="en-US" sz="1212" spc="67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12" dirty="0">
                <a:solidFill>
                  <a:prstClr val="black"/>
                </a:solidFill>
                <a:latin typeface="Calibri Light"/>
                <a:cs typeface="Calibri Light"/>
              </a:rPr>
              <a:t>R</a:t>
            </a:r>
            <a:r>
              <a:rPr lang="en-US" sz="1212" spc="-19" dirty="0">
                <a:solidFill>
                  <a:prstClr val="black"/>
                </a:solidFill>
                <a:latin typeface="Calibri Light"/>
                <a:cs typeface="Calibri Light"/>
              </a:rPr>
              <a:t>o</a:t>
            </a:r>
            <a:r>
              <a:rPr lang="en-US" sz="1212" spc="-12" dirty="0">
                <a:solidFill>
                  <a:prstClr val="black"/>
                </a:solidFill>
                <a:latin typeface="Calibri Light"/>
                <a:cs typeface="Calibri Light"/>
              </a:rPr>
              <a:t>les</a:t>
            </a:r>
            <a:endParaRPr lang="en-US" sz="1212" dirty="0"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73823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4190900" y="1548727"/>
            <a:ext cx="3313692" cy="3689701"/>
          </a:xfrm>
          <a:prstGeom prst="roundRect">
            <a:avLst>
              <a:gd name="adj" fmla="val 4989"/>
            </a:avLst>
          </a:prstGeom>
          <a:noFill/>
          <a:ln w="12700" cap="flat" cmpd="sng" algn="ctr">
            <a:solidFill>
              <a:srgbClr val="003A7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08392">
              <a:defRPr/>
            </a:pPr>
            <a:endParaRPr lang="en-US" sz="2909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97597" y="2578244"/>
            <a:ext cx="3257424" cy="1281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373" indent="-346373" defTabSz="898800">
              <a:spcAft>
                <a:spcPts val="484"/>
              </a:spcAft>
              <a:buClr>
                <a:srgbClr val="003A70"/>
              </a:buClr>
              <a:buSzPct val="70000"/>
              <a:buFont typeface="Wingdings 3" panose="05040102010807070707" pitchFamily="18" charset="2"/>
              <a:buChar char="u"/>
              <a:defRPr/>
            </a:pPr>
            <a:r>
              <a:rPr lang="en-US" sz="12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Customized Investment Portfolios</a:t>
            </a:r>
          </a:p>
          <a:p>
            <a:pPr marL="346373" indent="-346373" defTabSz="898800">
              <a:spcAft>
                <a:spcPts val="484"/>
              </a:spcAft>
              <a:buClr>
                <a:srgbClr val="003A70"/>
              </a:buClr>
              <a:buSzPct val="70000"/>
              <a:buFont typeface="Wingdings 3" panose="05040102010807070707" pitchFamily="18" charset="2"/>
              <a:buChar char="u"/>
              <a:defRPr/>
            </a:pPr>
            <a:r>
              <a:rPr lang="en-US" sz="12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Index ETFs and Individual Bonds</a:t>
            </a:r>
          </a:p>
          <a:p>
            <a:pPr marL="346373" indent="-346373" defTabSz="898800">
              <a:spcAft>
                <a:spcPts val="484"/>
              </a:spcAft>
              <a:buClr>
                <a:srgbClr val="003A70"/>
              </a:buClr>
              <a:buSzPct val="70000"/>
              <a:buFont typeface="Wingdings 3" panose="05040102010807070707" pitchFamily="18" charset="2"/>
              <a:buChar char="u"/>
              <a:defRPr/>
            </a:pPr>
            <a:r>
              <a:rPr lang="en-US" sz="12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LBMC IA App</a:t>
            </a:r>
          </a:p>
          <a:p>
            <a:pPr marL="346373" indent="-346373" defTabSz="898800">
              <a:spcAft>
                <a:spcPts val="484"/>
              </a:spcAft>
              <a:buClr>
                <a:srgbClr val="003A70"/>
              </a:buClr>
              <a:buSzPct val="70000"/>
              <a:buFont typeface="Wingdings 3" panose="05040102010807070707" pitchFamily="18" charset="2"/>
              <a:buChar char="u"/>
              <a:defRPr/>
            </a:pPr>
            <a:r>
              <a:rPr lang="en-US" sz="12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Coordinated Tax and Investment Advice</a:t>
            </a:r>
          </a:p>
          <a:p>
            <a:pPr marL="346373" indent="-346373" defTabSz="898800">
              <a:spcAft>
                <a:spcPts val="484"/>
              </a:spcAft>
              <a:buClr>
                <a:srgbClr val="003A70"/>
              </a:buClr>
              <a:buSzPct val="70000"/>
              <a:buFont typeface="Wingdings 3" panose="05040102010807070707" pitchFamily="18" charset="2"/>
              <a:buChar char="u"/>
              <a:defRPr/>
            </a:pPr>
            <a:endParaRPr lang="en-US" sz="1212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97598" y="1886848"/>
            <a:ext cx="2979802" cy="61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8800"/>
            <a:r>
              <a:rPr lang="en-US" sz="1697" b="1" dirty="0">
                <a:solidFill>
                  <a:prstClr val="black"/>
                </a:solidFill>
                <a:latin typeface="Calibri"/>
              </a:rPr>
              <a:t>INVESTMENT &amp; ADVISORY SERVICES</a:t>
            </a:r>
          </a:p>
        </p:txBody>
      </p:sp>
      <p:sp>
        <p:nvSpPr>
          <p:cNvPr id="31" name="Oval 30"/>
          <p:cNvSpPr/>
          <p:nvPr/>
        </p:nvSpPr>
        <p:spPr>
          <a:xfrm>
            <a:off x="5503164" y="1031149"/>
            <a:ext cx="843588" cy="843588"/>
          </a:xfrm>
          <a:prstGeom prst="ellipse">
            <a:avLst/>
          </a:prstGeom>
          <a:solidFill>
            <a:srgbClr val="003A70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08392">
              <a:defRPr/>
            </a:pPr>
            <a:endParaRPr lang="en-US" sz="2909" kern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449" y="1094848"/>
            <a:ext cx="665018" cy="6650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BEA25C-0041-44F8-A7CD-851DE9C0FF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636" y="5707379"/>
            <a:ext cx="1108363" cy="11083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2EC335-ABB2-4A38-B2AA-D05DCF6795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84" y="5685915"/>
            <a:ext cx="1108363" cy="11083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AE578A7-C8E0-4ADE-85E9-7770AB395B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131" y="5688337"/>
            <a:ext cx="1108363" cy="110836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845F5E0-E328-4714-88CD-29834CFD4F5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880" y="5685915"/>
            <a:ext cx="1108363" cy="110836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69802BF-2EE1-4DD0-8E7C-9291D5A3203A}"/>
              </a:ext>
            </a:extLst>
          </p:cNvPr>
          <p:cNvSpPr txBox="1"/>
          <p:nvPr/>
        </p:nvSpPr>
        <p:spPr>
          <a:xfrm>
            <a:off x="112059" y="-67235"/>
            <a:ext cx="8774546" cy="838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8800"/>
            <a:r>
              <a:rPr lang="en-US" sz="4849" dirty="0">
                <a:solidFill>
                  <a:prstClr val="white"/>
                </a:solidFill>
                <a:latin typeface="Calibri"/>
              </a:rPr>
              <a:t>LBMC Investment Advisors LLC</a:t>
            </a:r>
          </a:p>
        </p:txBody>
      </p:sp>
    </p:spTree>
    <p:extLst>
      <p:ext uri="{BB962C8B-B14F-4D97-AF65-F5344CB8AC3E}">
        <p14:creationId xmlns:p14="http://schemas.microsoft.com/office/powerpoint/2010/main" val="3368631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 idx="4294967295"/>
          </p:nvPr>
        </p:nvSpPr>
        <p:spPr>
          <a:xfrm>
            <a:off x="179294" y="-21708"/>
            <a:ext cx="8620908" cy="7468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/>
            <a:r>
              <a:rPr lang="en-US" sz="4853" dirty="0"/>
              <a:t>LBMC </a:t>
            </a:r>
            <a:r>
              <a:rPr sz="4853" dirty="0"/>
              <a:t>I</a:t>
            </a:r>
            <a:r>
              <a:rPr sz="4853" spc="-36" dirty="0"/>
              <a:t>n</a:t>
            </a:r>
            <a:r>
              <a:rPr sz="4853" spc="-103" dirty="0"/>
              <a:t>f</a:t>
            </a:r>
            <a:r>
              <a:rPr sz="4853" spc="-12" dirty="0"/>
              <a:t>orm</a:t>
            </a:r>
            <a:r>
              <a:rPr sz="4853" spc="-42" dirty="0"/>
              <a:t>a</a:t>
            </a:r>
            <a:r>
              <a:rPr sz="4853" dirty="0"/>
              <a:t>tion</a:t>
            </a:r>
            <a:r>
              <a:rPr sz="4853" spc="-6" dirty="0"/>
              <a:t> </a:t>
            </a:r>
            <a:r>
              <a:rPr sz="4853" spc="-12" dirty="0"/>
              <a:t>S</a:t>
            </a:r>
            <a:r>
              <a:rPr sz="4853" dirty="0"/>
              <a:t>e</a:t>
            </a:r>
            <a:r>
              <a:rPr sz="4853" spc="-6" dirty="0"/>
              <a:t>curity</a:t>
            </a:r>
            <a:r>
              <a:rPr lang="en-US" sz="4853" spc="-6" dirty="0"/>
              <a:t> LLC</a:t>
            </a:r>
            <a:endParaRPr sz="4853" spc="-6" dirty="0"/>
          </a:p>
        </p:txBody>
      </p:sp>
      <p:sp>
        <p:nvSpPr>
          <p:cNvPr id="6" name="object 6"/>
          <p:cNvSpPr/>
          <p:nvPr/>
        </p:nvSpPr>
        <p:spPr>
          <a:xfrm>
            <a:off x="5681766" y="5137527"/>
            <a:ext cx="1093586" cy="1091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98800"/>
            <a:endParaRPr sz="24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70668" y="5137527"/>
            <a:ext cx="1093586" cy="10917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98800"/>
            <a:endParaRPr sz="24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94720" y="5137527"/>
            <a:ext cx="1091737" cy="10917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98800"/>
            <a:endParaRPr sz="24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15118" y="1451595"/>
            <a:ext cx="3312776" cy="3174230"/>
          </a:xfrm>
          <a:custGeom>
            <a:avLst/>
            <a:gdLst/>
            <a:ahLst/>
            <a:cxnLst/>
            <a:rect l="l" t="t" r="r" b="b"/>
            <a:pathLst>
              <a:path w="2733040" h="2618740">
                <a:moveTo>
                  <a:pt x="0" y="130682"/>
                </a:moveTo>
                <a:lnTo>
                  <a:pt x="7057" y="88146"/>
                </a:lnTo>
                <a:lnTo>
                  <a:pt x="26669" y="51483"/>
                </a:lnTo>
                <a:lnTo>
                  <a:pt x="56490" y="23037"/>
                </a:lnTo>
                <a:lnTo>
                  <a:pt x="94179" y="5150"/>
                </a:lnTo>
                <a:lnTo>
                  <a:pt x="2601849" y="0"/>
                </a:lnTo>
                <a:lnTo>
                  <a:pt x="2616535" y="813"/>
                </a:lnTo>
                <a:lnTo>
                  <a:pt x="2657374" y="12315"/>
                </a:lnTo>
                <a:lnTo>
                  <a:pt x="2691559" y="35591"/>
                </a:lnTo>
                <a:lnTo>
                  <a:pt x="2716746" y="68295"/>
                </a:lnTo>
                <a:lnTo>
                  <a:pt x="2730591" y="108085"/>
                </a:lnTo>
                <a:lnTo>
                  <a:pt x="2732532" y="2487548"/>
                </a:lnTo>
                <a:lnTo>
                  <a:pt x="2731718" y="2502235"/>
                </a:lnTo>
                <a:lnTo>
                  <a:pt x="2720216" y="2543074"/>
                </a:lnTo>
                <a:lnTo>
                  <a:pt x="2696940" y="2577259"/>
                </a:lnTo>
                <a:lnTo>
                  <a:pt x="2664236" y="2602446"/>
                </a:lnTo>
                <a:lnTo>
                  <a:pt x="2624446" y="2616291"/>
                </a:lnTo>
                <a:lnTo>
                  <a:pt x="130683" y="2618232"/>
                </a:lnTo>
                <a:lnTo>
                  <a:pt x="115996" y="2617418"/>
                </a:lnTo>
                <a:lnTo>
                  <a:pt x="75157" y="2605916"/>
                </a:lnTo>
                <a:lnTo>
                  <a:pt x="40972" y="2582640"/>
                </a:lnTo>
                <a:lnTo>
                  <a:pt x="15785" y="2549936"/>
                </a:lnTo>
                <a:lnTo>
                  <a:pt x="1940" y="2510146"/>
                </a:lnTo>
                <a:lnTo>
                  <a:pt x="0" y="130682"/>
                </a:lnTo>
                <a:close/>
              </a:path>
            </a:pathLst>
          </a:custGeom>
          <a:ln w="12191">
            <a:solidFill>
              <a:srgbClr val="4D868F"/>
            </a:solidFill>
          </a:ln>
        </p:spPr>
        <p:txBody>
          <a:bodyPr wrap="square" lIns="0" tIns="0" rIns="0" bIns="0" rtlCol="0"/>
          <a:lstStyle/>
          <a:p>
            <a:pPr defTabSz="898800"/>
            <a:endParaRPr sz="24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13238" y="1985303"/>
            <a:ext cx="2901758" cy="537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defTabSz="898800"/>
            <a:r>
              <a:rPr sz="1697" b="1" spc="19" dirty="0">
                <a:solidFill>
                  <a:prstClr val="black"/>
                </a:solidFill>
                <a:latin typeface="Calibri"/>
                <a:cs typeface="Calibri"/>
              </a:rPr>
              <a:t>M</a:t>
            </a:r>
            <a:r>
              <a:rPr sz="1697" b="1" spc="24" dirty="0">
                <a:solidFill>
                  <a:prstClr val="black"/>
                </a:solidFill>
                <a:latin typeface="Calibri"/>
                <a:cs typeface="Calibri"/>
              </a:rPr>
              <a:t>ANA</a:t>
            </a:r>
            <a:r>
              <a:rPr sz="1697" b="1" spc="30" dirty="0">
                <a:solidFill>
                  <a:prstClr val="black"/>
                </a:solidFill>
                <a:latin typeface="Calibri"/>
                <a:cs typeface="Calibri"/>
              </a:rPr>
              <a:t>G</a:t>
            </a:r>
            <a:r>
              <a:rPr sz="1697" b="1" spc="24" dirty="0">
                <a:solidFill>
                  <a:prstClr val="black"/>
                </a:solidFill>
                <a:latin typeface="Calibri"/>
                <a:cs typeface="Calibri"/>
              </a:rPr>
              <a:t>E</a:t>
            </a:r>
            <a:r>
              <a:rPr sz="1697" b="1" dirty="0">
                <a:solidFill>
                  <a:prstClr val="black"/>
                </a:solidFill>
                <a:latin typeface="Calibri"/>
                <a:cs typeface="Calibri"/>
              </a:rPr>
              <a:t>D</a:t>
            </a:r>
            <a:r>
              <a:rPr sz="1697" b="1" spc="6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97" b="1" spc="19" dirty="0">
                <a:solidFill>
                  <a:prstClr val="black"/>
                </a:solidFill>
                <a:latin typeface="Calibri"/>
                <a:cs typeface="Calibri"/>
              </a:rPr>
              <a:t>S</a:t>
            </a:r>
            <a:r>
              <a:rPr sz="1697" b="1" spc="24" dirty="0">
                <a:solidFill>
                  <a:prstClr val="black"/>
                </a:solidFill>
                <a:latin typeface="Calibri"/>
                <a:cs typeface="Calibri"/>
              </a:rPr>
              <a:t>EC</a:t>
            </a:r>
            <a:r>
              <a:rPr sz="1697" b="1" spc="19" dirty="0">
                <a:solidFill>
                  <a:prstClr val="black"/>
                </a:solidFill>
                <a:latin typeface="Calibri"/>
                <a:cs typeface="Calibri"/>
              </a:rPr>
              <a:t>U</a:t>
            </a:r>
            <a:r>
              <a:rPr sz="1697" b="1" spc="24" dirty="0">
                <a:solidFill>
                  <a:prstClr val="black"/>
                </a:solidFill>
                <a:latin typeface="Calibri"/>
                <a:cs typeface="Calibri"/>
              </a:rPr>
              <a:t>RIT</a:t>
            </a:r>
            <a:r>
              <a:rPr sz="1697" b="1" dirty="0">
                <a:solidFill>
                  <a:prstClr val="black"/>
                </a:solidFill>
                <a:latin typeface="Calibri"/>
                <a:cs typeface="Calibri"/>
              </a:rPr>
              <a:t>Y</a:t>
            </a:r>
            <a:r>
              <a:rPr sz="1697" b="1" spc="6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97" b="1" spc="19" dirty="0">
                <a:solidFill>
                  <a:prstClr val="black"/>
                </a:solidFill>
                <a:latin typeface="Calibri"/>
                <a:cs typeface="Calibri"/>
              </a:rPr>
              <a:t>S</a:t>
            </a:r>
            <a:r>
              <a:rPr sz="1697" b="1" spc="24" dirty="0">
                <a:solidFill>
                  <a:prstClr val="black"/>
                </a:solidFill>
                <a:latin typeface="Calibri"/>
                <a:cs typeface="Calibri"/>
              </a:rPr>
              <a:t>ERVICE</a:t>
            </a:r>
            <a:r>
              <a:rPr sz="1697" b="1" dirty="0">
                <a:solidFill>
                  <a:prstClr val="black"/>
                </a:solidFill>
                <a:latin typeface="Calibri"/>
                <a:cs typeface="Calibri"/>
              </a:rPr>
              <a:t>S</a:t>
            </a:r>
            <a:endParaRPr sz="1697">
              <a:solidFill>
                <a:prstClr val="black"/>
              </a:solidFill>
              <a:latin typeface="Calibri"/>
              <a:cs typeface="Calibri"/>
            </a:endParaRPr>
          </a:p>
          <a:p>
            <a:pPr marL="39254" defTabSz="898800">
              <a:spcBef>
                <a:spcPts val="727"/>
              </a:spcBef>
            </a:pP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LB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M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C</a:t>
            </a:r>
            <a:r>
              <a:rPr sz="1212" spc="36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w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il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l</a:t>
            </a:r>
            <a:r>
              <a:rPr sz="1212" spc="24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m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m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ze</a:t>
            </a:r>
            <a:r>
              <a:rPr sz="1212" spc="24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hreats</a:t>
            </a:r>
            <a:r>
              <a:rPr sz="1212" spc="24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d</a:t>
            </a:r>
            <a:r>
              <a:rPr sz="1212" spc="24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r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espon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d</a:t>
            </a:r>
            <a:r>
              <a:rPr sz="1212" spc="55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w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it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h:</a:t>
            </a:r>
            <a:endParaRPr sz="1212"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636174" y="1045204"/>
            <a:ext cx="842818" cy="844358"/>
          </a:xfrm>
          <a:custGeom>
            <a:avLst/>
            <a:gdLst/>
            <a:ahLst/>
            <a:cxnLst/>
            <a:rect l="l" t="t" r="r" b="b"/>
            <a:pathLst>
              <a:path w="695325" h="696594">
                <a:moveTo>
                  <a:pt x="347472" y="0"/>
                </a:moveTo>
                <a:lnTo>
                  <a:pt x="291111" y="4559"/>
                </a:lnTo>
                <a:lnTo>
                  <a:pt x="237646" y="17757"/>
                </a:lnTo>
                <a:lnTo>
                  <a:pt x="187791" y="38878"/>
                </a:lnTo>
                <a:lnTo>
                  <a:pt x="142262" y="67202"/>
                </a:lnTo>
                <a:lnTo>
                  <a:pt x="101774" y="102012"/>
                </a:lnTo>
                <a:lnTo>
                  <a:pt x="67043" y="142591"/>
                </a:lnTo>
                <a:lnTo>
                  <a:pt x="38785" y="188220"/>
                </a:lnTo>
                <a:lnTo>
                  <a:pt x="17714" y="238182"/>
                </a:lnTo>
                <a:lnTo>
                  <a:pt x="4547" y="291759"/>
                </a:lnTo>
                <a:lnTo>
                  <a:pt x="0" y="348234"/>
                </a:lnTo>
                <a:lnTo>
                  <a:pt x="1151" y="376788"/>
                </a:lnTo>
                <a:lnTo>
                  <a:pt x="10098" y="431903"/>
                </a:lnTo>
                <a:lnTo>
                  <a:pt x="27306" y="483762"/>
                </a:lnTo>
                <a:lnTo>
                  <a:pt x="52060" y="531648"/>
                </a:lnTo>
                <a:lnTo>
                  <a:pt x="83644" y="574842"/>
                </a:lnTo>
                <a:lnTo>
                  <a:pt x="121343" y="612626"/>
                </a:lnTo>
                <a:lnTo>
                  <a:pt x="164441" y="644283"/>
                </a:lnTo>
                <a:lnTo>
                  <a:pt x="212222" y="669095"/>
                </a:lnTo>
                <a:lnTo>
                  <a:pt x="263972" y="686344"/>
                </a:lnTo>
                <a:lnTo>
                  <a:pt x="318974" y="695313"/>
                </a:lnTo>
                <a:lnTo>
                  <a:pt x="347472" y="696468"/>
                </a:lnTo>
                <a:lnTo>
                  <a:pt x="375969" y="695313"/>
                </a:lnTo>
                <a:lnTo>
                  <a:pt x="430971" y="686344"/>
                </a:lnTo>
                <a:lnTo>
                  <a:pt x="482721" y="669095"/>
                </a:lnTo>
                <a:lnTo>
                  <a:pt x="530502" y="644283"/>
                </a:lnTo>
                <a:lnTo>
                  <a:pt x="573600" y="612626"/>
                </a:lnTo>
                <a:lnTo>
                  <a:pt x="611299" y="574842"/>
                </a:lnTo>
                <a:lnTo>
                  <a:pt x="642883" y="531648"/>
                </a:lnTo>
                <a:lnTo>
                  <a:pt x="667637" y="483762"/>
                </a:lnTo>
                <a:lnTo>
                  <a:pt x="684845" y="431903"/>
                </a:lnTo>
                <a:lnTo>
                  <a:pt x="693792" y="376788"/>
                </a:lnTo>
                <a:lnTo>
                  <a:pt x="694944" y="348234"/>
                </a:lnTo>
                <a:lnTo>
                  <a:pt x="693792" y="319679"/>
                </a:lnTo>
                <a:lnTo>
                  <a:pt x="684845" y="264564"/>
                </a:lnTo>
                <a:lnTo>
                  <a:pt x="667637" y="212705"/>
                </a:lnTo>
                <a:lnTo>
                  <a:pt x="642883" y="164819"/>
                </a:lnTo>
                <a:lnTo>
                  <a:pt x="611299" y="121625"/>
                </a:lnTo>
                <a:lnTo>
                  <a:pt x="573600" y="83841"/>
                </a:lnTo>
                <a:lnTo>
                  <a:pt x="530502" y="52184"/>
                </a:lnTo>
                <a:lnTo>
                  <a:pt x="482721" y="27372"/>
                </a:lnTo>
                <a:lnTo>
                  <a:pt x="430971" y="10123"/>
                </a:lnTo>
                <a:lnTo>
                  <a:pt x="375969" y="1154"/>
                </a:lnTo>
                <a:lnTo>
                  <a:pt x="347472" y="0"/>
                </a:lnTo>
                <a:close/>
              </a:path>
            </a:pathLst>
          </a:custGeom>
          <a:solidFill>
            <a:srgbClr val="4D868F"/>
          </a:solidFill>
        </p:spPr>
        <p:txBody>
          <a:bodyPr wrap="square" lIns="0" tIns="0" rIns="0" bIns="0" rtlCol="0"/>
          <a:lstStyle/>
          <a:p>
            <a:pPr defTabSz="898800"/>
            <a:endParaRPr sz="24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776558" y="1224381"/>
            <a:ext cx="544946" cy="544946"/>
          </a:xfrm>
          <a:custGeom>
            <a:avLst/>
            <a:gdLst/>
            <a:ahLst/>
            <a:cxnLst/>
            <a:rect l="l" t="t" r="r" b="b"/>
            <a:pathLst>
              <a:path w="449579" h="449580">
                <a:moveTo>
                  <a:pt x="0" y="449579"/>
                </a:moveTo>
                <a:lnTo>
                  <a:pt x="449579" y="449579"/>
                </a:lnTo>
                <a:lnTo>
                  <a:pt x="449579" y="0"/>
                </a:lnTo>
                <a:lnTo>
                  <a:pt x="0" y="0"/>
                </a:lnTo>
                <a:lnTo>
                  <a:pt x="0" y="449579"/>
                </a:lnTo>
                <a:close/>
              </a:path>
            </a:pathLst>
          </a:custGeom>
          <a:solidFill>
            <a:srgbClr val="4D868F"/>
          </a:solidFill>
        </p:spPr>
        <p:txBody>
          <a:bodyPr wrap="square" lIns="0" tIns="0" rIns="0" bIns="0" rtlCol="0"/>
          <a:lstStyle/>
          <a:p>
            <a:pPr defTabSz="898800"/>
            <a:endParaRPr sz="24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776567" y="1224390"/>
            <a:ext cx="544944" cy="5449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98800"/>
            <a:endParaRPr sz="24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35354" y="2916789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defTabSz="898800"/>
            <a:r>
              <a:rPr sz="849" spc="-6" dirty="0">
                <a:solidFill>
                  <a:srgbClr val="4D868F"/>
                </a:solidFill>
                <a:latin typeface="Wingdings 3"/>
                <a:cs typeface="Wingdings 3"/>
              </a:rPr>
              <a:t></a:t>
            </a:r>
            <a:endParaRPr sz="849">
              <a:solidFill>
                <a:prstClr val="black"/>
              </a:solidFill>
              <a:latin typeface="Wingdings 3"/>
              <a:cs typeface="Wingdings 3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54246" y="2853976"/>
            <a:ext cx="2810933" cy="971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6157" defTabSz="898800">
              <a:lnSpc>
                <a:spcPct val="133400"/>
              </a:lnSpc>
            </a:pP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ru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sio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67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P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re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v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entio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49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d</a:t>
            </a:r>
            <a:r>
              <a:rPr sz="1212" spc="24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D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e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ectio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67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er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v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ices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ec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uri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y</a:t>
            </a:r>
            <a:r>
              <a:rPr sz="1212" spc="30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12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nforma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tio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49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d</a:t>
            </a:r>
            <a:r>
              <a:rPr sz="1212" spc="24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12" dirty="0">
                <a:solidFill>
                  <a:prstClr val="black"/>
                </a:solidFill>
                <a:latin typeface="Calibri Light"/>
                <a:cs typeface="Calibri Light"/>
              </a:rPr>
              <a:t>E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v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en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sz="1212" spc="6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M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agem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ent I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c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de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sz="1212" spc="67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R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espon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se</a:t>
            </a:r>
            <a:r>
              <a:rPr sz="1212" spc="55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d</a:t>
            </a:r>
            <a:r>
              <a:rPr sz="1212" spc="24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F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or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ensic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s  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Vul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nerab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l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y</a:t>
            </a:r>
            <a:r>
              <a:rPr sz="1212" spc="61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d</a:t>
            </a:r>
            <a:r>
              <a:rPr sz="1212" spc="24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12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hreat</a:t>
            </a:r>
            <a:r>
              <a:rPr sz="1212" spc="24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M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agem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ent</a:t>
            </a:r>
            <a:endParaRPr sz="1212" dirty="0"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35354" y="3680777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defTabSz="898800"/>
            <a:r>
              <a:rPr sz="849" spc="-6" dirty="0">
                <a:solidFill>
                  <a:srgbClr val="4D868F"/>
                </a:solidFill>
                <a:latin typeface="Wingdings 3"/>
                <a:cs typeface="Wingdings 3"/>
              </a:rPr>
              <a:t></a:t>
            </a:r>
            <a:endParaRPr sz="849" dirty="0">
              <a:solidFill>
                <a:prstClr val="black"/>
              </a:solidFill>
              <a:latin typeface="Wingdings 3"/>
              <a:cs typeface="Wingdings 3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35354" y="3177712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defTabSz="898800"/>
            <a:r>
              <a:rPr sz="849" spc="-6" dirty="0">
                <a:solidFill>
                  <a:srgbClr val="4D868F"/>
                </a:solidFill>
                <a:latin typeface="Wingdings 3"/>
                <a:cs typeface="Wingdings 3"/>
              </a:rPr>
              <a:t></a:t>
            </a:r>
            <a:endParaRPr sz="849" dirty="0">
              <a:solidFill>
                <a:prstClr val="black"/>
              </a:solidFill>
              <a:latin typeface="Wingdings 3"/>
              <a:cs typeface="Wingdings 3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35354" y="3419855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defTabSz="898800"/>
            <a:r>
              <a:rPr sz="849" spc="-6" dirty="0">
                <a:solidFill>
                  <a:srgbClr val="4D868F"/>
                </a:solidFill>
                <a:latin typeface="Wingdings 3"/>
                <a:cs typeface="Wingdings 3"/>
              </a:rPr>
              <a:t></a:t>
            </a:r>
            <a:endParaRPr sz="849" dirty="0">
              <a:solidFill>
                <a:prstClr val="black"/>
              </a:solidFill>
              <a:latin typeface="Wingdings 3"/>
              <a:cs typeface="Wingdings 3"/>
            </a:endParaRPr>
          </a:p>
        </p:txBody>
      </p:sp>
    </p:spTree>
    <p:extLst>
      <p:ext uri="{BB962C8B-B14F-4D97-AF65-F5344CB8AC3E}">
        <p14:creationId xmlns:p14="http://schemas.microsoft.com/office/powerpoint/2010/main" val="1512064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5DD57CF-8B1E-4705-B4A7-61AF58B8E374}"/>
              </a:ext>
            </a:extLst>
          </p:cNvPr>
          <p:cNvGrpSpPr/>
          <p:nvPr/>
        </p:nvGrpSpPr>
        <p:grpSpPr>
          <a:xfrm>
            <a:off x="2541080" y="1186841"/>
            <a:ext cx="3386144" cy="5211976"/>
            <a:chOff x="2072810" y="1527737"/>
            <a:chExt cx="2793569" cy="4299880"/>
          </a:xfrm>
        </p:grpSpPr>
        <p:sp>
          <p:nvSpPr>
            <p:cNvPr id="24" name="Rectangle 23"/>
            <p:cNvSpPr/>
            <p:nvPr/>
          </p:nvSpPr>
          <p:spPr>
            <a:xfrm>
              <a:off x="2390114" y="2913300"/>
              <a:ext cx="2184915" cy="27257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84922" indent="-207824" defTabSz="554197">
                <a:buClr>
                  <a:srgbClr val="209BDE"/>
                </a:buClr>
                <a:buSzPct val="70000"/>
                <a:buFont typeface="Wingdings 3" panose="05040102010807070707" pitchFamily="18" charset="2"/>
                <a:buChar char="u"/>
                <a:defRPr/>
              </a:pPr>
              <a:endParaRPr lang="en-US" sz="849" dirty="0">
                <a:solidFill>
                  <a:prstClr val="black"/>
                </a:solidFill>
                <a:latin typeface="Calibri Light" panose="020F0302020204030204"/>
                <a:cs typeface="Calibri Light"/>
              </a:endParaRPr>
            </a:p>
            <a:p>
              <a:pPr marL="273249" indent="-273249" defTabSz="554197">
                <a:buClr>
                  <a:srgbClr val="209BDE"/>
                </a:buClr>
                <a:buSzPct val="70000"/>
                <a:buFont typeface="Wingdings 3" panose="05040102010807070707" pitchFamily="18" charset="2"/>
                <a:buChar char="u"/>
                <a:defRPr/>
              </a:pPr>
              <a:r>
                <a:rPr lang="en-US" sz="1212" b="1" dirty="0">
                  <a:solidFill>
                    <a:prstClr val="black"/>
                  </a:solidFill>
                  <a:latin typeface="Calibri Light" panose="020F0302020204030204"/>
                  <a:cs typeface="Calibri Light"/>
                </a:rPr>
                <a:t>Strategic &amp; Financial Management Services</a:t>
              </a:r>
            </a:p>
            <a:p>
              <a:pPr marL="484922" indent="-211672" defTabSz="554197">
                <a:lnSpc>
                  <a:spcPct val="133000"/>
                </a:lnSpc>
                <a:buClr>
                  <a:srgbClr val="209BDE"/>
                </a:buClr>
                <a:buSzPct val="70000"/>
                <a:buFont typeface="Wingdings 3" panose="05040102010807070707" pitchFamily="18" charset="2"/>
                <a:buChar char="u"/>
                <a:defRPr/>
              </a:pPr>
              <a:r>
                <a:rPr lang="en-US" sz="1212" dirty="0">
                  <a:solidFill>
                    <a:prstClr val="black"/>
                  </a:solidFill>
                  <a:latin typeface="Calibri Light" panose="020F0302020204030204"/>
                  <a:cs typeface="Calibri Light"/>
                </a:rPr>
                <a:t>CFO-level expertise &amp; strategy</a:t>
              </a:r>
            </a:p>
            <a:p>
              <a:pPr marL="484922" indent="-211672" defTabSz="554197">
                <a:lnSpc>
                  <a:spcPct val="133000"/>
                </a:lnSpc>
                <a:buClr>
                  <a:srgbClr val="209BDE"/>
                </a:buClr>
                <a:buSzPct val="70000"/>
                <a:buFont typeface="Wingdings 3" panose="05040102010807070707" pitchFamily="18" charset="2"/>
                <a:buChar char="u"/>
                <a:defRPr/>
              </a:pPr>
              <a:r>
                <a:rPr lang="en-US" sz="1212" dirty="0">
                  <a:solidFill>
                    <a:prstClr val="black"/>
                  </a:solidFill>
                  <a:latin typeface="Calibri Light" panose="020F0302020204030204"/>
                  <a:cs typeface="Calibri Light"/>
                </a:rPr>
                <a:t>Comprehensive financial analysis (budgeting, forecasting &amp; pro forma)</a:t>
              </a:r>
            </a:p>
            <a:p>
              <a:pPr marL="484922" indent="-211672" defTabSz="554197">
                <a:lnSpc>
                  <a:spcPct val="133000"/>
                </a:lnSpc>
                <a:buClr>
                  <a:srgbClr val="209BDE"/>
                </a:buClr>
                <a:buSzPct val="70000"/>
                <a:buFont typeface="Wingdings 3" panose="05040102010807070707" pitchFamily="18" charset="2"/>
                <a:buChar char="u"/>
                <a:defRPr/>
              </a:pPr>
              <a:r>
                <a:rPr lang="en-US" sz="1212" dirty="0">
                  <a:solidFill>
                    <a:prstClr val="black"/>
                  </a:solidFill>
                  <a:latin typeface="Calibri Light" panose="020F0302020204030204"/>
                  <a:cs typeface="Calibri Light"/>
                </a:rPr>
                <a:t>Preparation &amp; process for future monetization event</a:t>
              </a:r>
            </a:p>
            <a:p>
              <a:pPr marL="484922" indent="-211672" defTabSz="554197">
                <a:lnSpc>
                  <a:spcPct val="133000"/>
                </a:lnSpc>
                <a:buClr>
                  <a:srgbClr val="209BDE"/>
                </a:buClr>
                <a:buSzPct val="70000"/>
                <a:buFont typeface="Wingdings 3" panose="05040102010807070707" pitchFamily="18" charset="2"/>
                <a:buChar char="u"/>
                <a:defRPr/>
              </a:pPr>
              <a:r>
                <a:rPr lang="en-US" sz="1212" dirty="0">
                  <a:solidFill>
                    <a:prstClr val="black"/>
                  </a:solidFill>
                  <a:latin typeface="Calibri Light" panose="020F0302020204030204"/>
                  <a:cs typeface="Calibri Light"/>
                </a:rPr>
                <a:t>Relationship management with private equity/venture capital partners</a:t>
              </a:r>
            </a:p>
            <a:p>
              <a:pPr marL="484922" indent="-211672" defTabSz="554197">
                <a:lnSpc>
                  <a:spcPct val="133000"/>
                </a:lnSpc>
                <a:buClr>
                  <a:srgbClr val="209BDE"/>
                </a:buClr>
                <a:buSzPct val="70000"/>
                <a:buFont typeface="Wingdings 3" panose="05040102010807070707" pitchFamily="18" charset="2"/>
                <a:buChar char="u"/>
                <a:defRPr/>
              </a:pPr>
              <a:r>
                <a:rPr lang="en-US" sz="1212" dirty="0">
                  <a:solidFill>
                    <a:prstClr val="black"/>
                  </a:solidFill>
                  <a:latin typeface="Calibri Light" panose="020F0302020204030204"/>
                  <a:cs typeface="Calibri Light"/>
                </a:rPr>
                <a:t>Investor pitch development</a:t>
              </a:r>
            </a:p>
            <a:p>
              <a:pPr marL="484922" indent="-211672" defTabSz="554197">
                <a:lnSpc>
                  <a:spcPct val="133000"/>
                </a:lnSpc>
                <a:buClr>
                  <a:srgbClr val="209BDE"/>
                </a:buClr>
                <a:buSzPct val="70000"/>
                <a:buFont typeface="Wingdings 3" panose="05040102010807070707" pitchFamily="18" charset="2"/>
                <a:buChar char="u"/>
                <a:defRPr/>
              </a:pPr>
              <a:r>
                <a:rPr lang="en-US" sz="1212" dirty="0">
                  <a:solidFill>
                    <a:prstClr val="black"/>
                  </a:solidFill>
                  <a:latin typeface="Calibri Light" panose="020F0302020204030204"/>
                  <a:cs typeface="Calibri Light"/>
                </a:rPr>
                <a:t>Capital funding strategy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390114" y="1896253"/>
              <a:ext cx="2184915" cy="3931364"/>
            </a:xfrm>
            <a:prstGeom prst="roundRect">
              <a:avLst>
                <a:gd name="adj" fmla="val 4989"/>
              </a:avLst>
            </a:prstGeom>
            <a:noFill/>
            <a:ln w="12700" cap="flat" cmpd="sng" algn="ctr">
              <a:solidFill>
                <a:srgbClr val="209BD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108392">
                <a:defRPr/>
              </a:pPr>
              <a:endParaRPr lang="en-US" sz="290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072810" y="2221330"/>
              <a:ext cx="2793569" cy="2916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554197">
                <a:defRPr/>
              </a:pPr>
              <a:r>
                <a:rPr lang="en-US" sz="1697" b="1" kern="0" cap="all" spc="33" dirty="0">
                  <a:solidFill>
                    <a:prstClr val="black"/>
                  </a:solidFill>
                  <a:latin typeface="Calibri" panose="020F0502020204030204"/>
                </a:rPr>
                <a:t>Outsourced Finance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3087485" y="1527737"/>
              <a:ext cx="695960" cy="695960"/>
            </a:xfrm>
            <a:prstGeom prst="ellipse">
              <a:avLst/>
            </a:prstGeom>
            <a:solidFill>
              <a:srgbClr val="209BDE"/>
            </a:solidFill>
            <a:ln w="952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108392">
                <a:defRPr/>
              </a:pPr>
              <a:endParaRPr lang="en-US" sz="2909" kern="0">
                <a:solidFill>
                  <a:srgbClr val="209BDE"/>
                </a:solidFill>
                <a:latin typeface="Calibri" panose="020F0502020204030204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184C6C6-1024-4882-996A-795C139433BF}"/>
                </a:ext>
              </a:extLst>
            </p:cNvPr>
            <p:cNvSpPr txBox="1"/>
            <p:nvPr/>
          </p:nvSpPr>
          <p:spPr>
            <a:xfrm>
              <a:off x="2501731" y="2470963"/>
              <a:ext cx="1930770" cy="53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98800"/>
              <a:r>
                <a:rPr lang="en-US" sz="1212" dirty="0">
                  <a:solidFill>
                    <a:srgbClr val="209BDE"/>
                  </a:solidFill>
                  <a:latin typeface="Calibri"/>
                </a:rPr>
                <a:t>Our people, our processes and our infrastructure are ready to scale with you.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E3CDF98-8C1B-4799-9D3F-426E5C2B9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2585" y="1654344"/>
              <a:ext cx="365759" cy="426719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2DE31DE-E3D5-416B-9C81-1E1B26F5BF65}"/>
              </a:ext>
            </a:extLst>
          </p:cNvPr>
          <p:cNvGrpSpPr/>
          <p:nvPr/>
        </p:nvGrpSpPr>
        <p:grpSpPr>
          <a:xfrm>
            <a:off x="6566648" y="1182309"/>
            <a:ext cx="2648381" cy="5216507"/>
            <a:chOff x="5393903" y="1524000"/>
            <a:chExt cx="2184915" cy="4303618"/>
          </a:xfrm>
        </p:grpSpPr>
        <p:sp>
          <p:nvSpPr>
            <p:cNvPr id="19" name="Rounded Rectangle 16">
              <a:extLst>
                <a:ext uri="{FF2B5EF4-FFF2-40B4-BE49-F238E27FC236}">
                  <a16:creationId xmlns:a16="http://schemas.microsoft.com/office/drawing/2014/main" id="{0E9ACD67-CEE0-4593-8669-71A54B15B03A}"/>
                </a:ext>
              </a:extLst>
            </p:cNvPr>
            <p:cNvSpPr/>
            <p:nvPr/>
          </p:nvSpPr>
          <p:spPr>
            <a:xfrm>
              <a:off x="5393903" y="1891353"/>
              <a:ext cx="2184915" cy="3936265"/>
            </a:xfrm>
            <a:prstGeom prst="roundRect">
              <a:avLst>
                <a:gd name="adj" fmla="val 4989"/>
              </a:avLst>
            </a:prstGeom>
            <a:noFill/>
            <a:ln w="12700" cap="flat" cmpd="sng" algn="ctr">
              <a:solidFill>
                <a:srgbClr val="209BD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108392">
                <a:defRPr/>
              </a:pPr>
              <a:endParaRPr lang="en-US" sz="290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620E5CF-858E-45BF-B15A-3E7C1FBE8EA4}"/>
                </a:ext>
              </a:extLst>
            </p:cNvPr>
            <p:cNvSpPr/>
            <p:nvPr/>
          </p:nvSpPr>
          <p:spPr>
            <a:xfrm>
              <a:off x="6138380" y="1524000"/>
              <a:ext cx="695960" cy="696708"/>
            </a:xfrm>
            <a:prstGeom prst="ellipse">
              <a:avLst/>
            </a:prstGeom>
            <a:solidFill>
              <a:srgbClr val="209BDE"/>
            </a:solidFill>
            <a:ln w="952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108392">
                <a:defRPr/>
              </a:pPr>
              <a:endParaRPr lang="en-US" sz="290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29BE541-AA42-4C46-9A95-3CB5CDEAE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026951">
              <a:off x="6250161" y="1627977"/>
              <a:ext cx="472398" cy="455167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03B8F1C-D2EC-4B1E-B69F-FFD512ABE77E}"/>
                </a:ext>
              </a:extLst>
            </p:cNvPr>
            <p:cNvSpPr/>
            <p:nvPr/>
          </p:nvSpPr>
          <p:spPr>
            <a:xfrm>
              <a:off x="5393903" y="2835353"/>
              <a:ext cx="2184915" cy="28734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73249" indent="-273249" defTabSz="554197">
                <a:buClr>
                  <a:srgbClr val="209BDE"/>
                </a:buClr>
                <a:buSzPct val="70000"/>
                <a:buFont typeface="Wingdings 3" panose="05040102010807070707" pitchFamily="18" charset="2"/>
                <a:buChar char="u"/>
                <a:defRPr/>
              </a:pPr>
              <a:r>
                <a:rPr lang="en-US" sz="1212" b="1" dirty="0">
                  <a:solidFill>
                    <a:prstClr val="black"/>
                  </a:solidFill>
                  <a:latin typeface="Calibri Light" panose="020F0302020204030204"/>
                </a:rPr>
                <a:t>Accounting Services</a:t>
              </a:r>
            </a:p>
            <a:p>
              <a:pPr marL="484922" indent="-207824" defTabSz="554197">
                <a:lnSpc>
                  <a:spcPct val="133000"/>
                </a:lnSpc>
                <a:buClr>
                  <a:srgbClr val="209BDE"/>
                </a:buClr>
                <a:buSzPct val="70000"/>
                <a:buFont typeface="Wingdings 3" panose="05040102010807070707" pitchFamily="18" charset="2"/>
                <a:buChar char="u"/>
                <a:defRPr/>
              </a:pPr>
              <a:r>
                <a:rPr lang="en-US" sz="1212" dirty="0">
                  <a:solidFill>
                    <a:prstClr val="black"/>
                  </a:solidFill>
                  <a:latin typeface="Calibri Light" panose="020F0302020204030204"/>
                </a:rPr>
                <a:t>Comprehensive financial statement reporting (Analysis, KPIs, Board Package)</a:t>
              </a:r>
            </a:p>
            <a:p>
              <a:pPr marL="484922" indent="-207824" defTabSz="554197">
                <a:lnSpc>
                  <a:spcPct val="133000"/>
                </a:lnSpc>
                <a:buClr>
                  <a:srgbClr val="209BDE"/>
                </a:buClr>
                <a:buSzPct val="70000"/>
                <a:buFont typeface="Wingdings 3" panose="05040102010807070707" pitchFamily="18" charset="2"/>
                <a:buChar char="u"/>
                <a:defRPr/>
              </a:pPr>
              <a:r>
                <a:rPr lang="en-US" sz="1212" dirty="0">
                  <a:solidFill>
                    <a:prstClr val="black"/>
                  </a:solidFill>
                  <a:latin typeface="Calibri Light" panose="020F0302020204030204"/>
                </a:rPr>
                <a:t>Month-end close &amp; general ledger management</a:t>
              </a:r>
            </a:p>
            <a:p>
              <a:pPr marL="484922" indent="-207824" defTabSz="554197">
                <a:lnSpc>
                  <a:spcPct val="133000"/>
                </a:lnSpc>
                <a:buClr>
                  <a:srgbClr val="209BDE"/>
                </a:buClr>
                <a:buSzPct val="70000"/>
                <a:buFont typeface="Wingdings 3" panose="05040102010807070707" pitchFamily="18" charset="2"/>
                <a:buChar char="u"/>
                <a:defRPr/>
              </a:pPr>
              <a:r>
                <a:rPr lang="en-US" sz="1212" dirty="0">
                  <a:solidFill>
                    <a:prstClr val="black"/>
                  </a:solidFill>
                  <a:latin typeface="Calibri Light" panose="020F0302020204030204"/>
                </a:rPr>
                <a:t>Accounts payable/receivable processing</a:t>
              </a:r>
            </a:p>
            <a:p>
              <a:pPr marL="484922" indent="-207824" defTabSz="554197">
                <a:lnSpc>
                  <a:spcPct val="133000"/>
                </a:lnSpc>
                <a:buClr>
                  <a:srgbClr val="209BDE"/>
                </a:buClr>
                <a:buSzPct val="70000"/>
                <a:buFont typeface="Wingdings 3" panose="05040102010807070707" pitchFamily="18" charset="2"/>
                <a:buChar char="u"/>
                <a:defRPr/>
              </a:pPr>
              <a:r>
                <a:rPr lang="en-US" sz="1212" dirty="0">
                  <a:solidFill>
                    <a:prstClr val="black"/>
                  </a:solidFill>
                  <a:latin typeface="Calibri Light" panose="020F0302020204030204"/>
                </a:rPr>
                <a:t>Cash management</a:t>
              </a:r>
            </a:p>
            <a:p>
              <a:pPr marL="484922" indent="-207824" defTabSz="554197">
                <a:lnSpc>
                  <a:spcPct val="133000"/>
                </a:lnSpc>
                <a:buClr>
                  <a:srgbClr val="209BDE"/>
                </a:buClr>
                <a:buSzPct val="70000"/>
                <a:buFont typeface="Wingdings 3" panose="05040102010807070707" pitchFamily="18" charset="2"/>
                <a:buChar char="u"/>
                <a:defRPr/>
              </a:pPr>
              <a:r>
                <a:rPr lang="en-US" sz="1212" dirty="0">
                  <a:solidFill>
                    <a:prstClr val="black"/>
                  </a:solidFill>
                  <a:latin typeface="Calibri Light" panose="020F0302020204030204"/>
                  <a:cs typeface="Calibri Light"/>
                </a:rPr>
                <a:t>Electronic payments capability</a:t>
              </a:r>
            </a:p>
            <a:p>
              <a:pPr marL="484922" indent="-207824" defTabSz="554197">
                <a:lnSpc>
                  <a:spcPct val="133000"/>
                </a:lnSpc>
                <a:buClr>
                  <a:srgbClr val="209BDE"/>
                </a:buClr>
                <a:buSzPct val="70000"/>
                <a:buFont typeface="Wingdings 3" panose="05040102010807070707" pitchFamily="18" charset="2"/>
                <a:buChar char="u"/>
                <a:defRPr/>
              </a:pPr>
              <a:r>
                <a:rPr lang="en-US" sz="1212" dirty="0">
                  <a:solidFill>
                    <a:prstClr val="black"/>
                  </a:solidFill>
                  <a:latin typeface="Calibri Light" panose="020F0302020204030204"/>
                  <a:cs typeface="Calibri Light"/>
                </a:rPr>
                <a:t>Multi-entity consolidation &amp; segment reporting</a:t>
              </a:r>
            </a:p>
            <a:p>
              <a:pPr marL="484922" indent="-207824" defTabSz="554197">
                <a:lnSpc>
                  <a:spcPct val="133000"/>
                </a:lnSpc>
                <a:buClr>
                  <a:srgbClr val="209BDE"/>
                </a:buClr>
                <a:buSzPct val="70000"/>
                <a:buFont typeface="Wingdings 3" panose="05040102010807070707" pitchFamily="18" charset="2"/>
                <a:buChar char="u"/>
                <a:defRPr/>
              </a:pPr>
              <a:r>
                <a:rPr lang="en-US" sz="1212" dirty="0">
                  <a:solidFill>
                    <a:prstClr val="black"/>
                  </a:solidFill>
                  <a:latin typeface="Calibri Light" panose="020F0302020204030204"/>
                  <a:cs typeface="Calibri Light"/>
                </a:rPr>
                <a:t>Tax &amp; audit package preparation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153FB9-EB52-49ED-9A7D-9E7D56A51BEB}"/>
                </a:ext>
              </a:extLst>
            </p:cNvPr>
            <p:cNvSpPr/>
            <p:nvPr/>
          </p:nvSpPr>
          <p:spPr>
            <a:xfrm>
              <a:off x="5485668" y="2211456"/>
              <a:ext cx="2001385" cy="2916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554197">
                <a:defRPr/>
              </a:pPr>
              <a:r>
                <a:rPr lang="en-US" sz="1697" b="1" kern="0" cap="all" spc="33" dirty="0">
                  <a:solidFill>
                    <a:prstClr val="black"/>
                  </a:solidFill>
                  <a:latin typeface="Calibri"/>
                </a:rPr>
                <a:t>Outsourced Services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B5E08A1-3D24-4252-82C1-1171DD49F993}"/>
              </a:ext>
            </a:extLst>
          </p:cNvPr>
          <p:cNvSpPr txBox="1"/>
          <p:nvPr/>
        </p:nvSpPr>
        <p:spPr>
          <a:xfrm>
            <a:off x="129664" y="-88014"/>
            <a:ext cx="7282651" cy="838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54197">
              <a:defRPr/>
            </a:pPr>
            <a:r>
              <a:rPr lang="en-US" sz="4849" dirty="0">
                <a:solidFill>
                  <a:prstClr val="white"/>
                </a:solidFill>
                <a:latin typeface="Calibri" panose="020F0502020204030204"/>
              </a:rPr>
              <a:t>LBMC W Squared LLC</a:t>
            </a:r>
          </a:p>
        </p:txBody>
      </p:sp>
    </p:spTree>
    <p:extLst>
      <p:ext uri="{BB962C8B-B14F-4D97-AF65-F5344CB8AC3E}">
        <p14:creationId xmlns:p14="http://schemas.microsoft.com/office/powerpoint/2010/main" val="2845649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2059" y="-67235"/>
            <a:ext cx="8877418" cy="838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8800"/>
            <a:r>
              <a:rPr lang="en-US" sz="4849" dirty="0">
                <a:solidFill>
                  <a:prstClr val="white"/>
                </a:solidFill>
                <a:latin typeface="Calibri"/>
              </a:rPr>
              <a:t>LBMC Procurement Solutions LLC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A54229-9DB4-40D6-B685-3F4643875B8E}"/>
              </a:ext>
            </a:extLst>
          </p:cNvPr>
          <p:cNvGrpSpPr/>
          <p:nvPr/>
        </p:nvGrpSpPr>
        <p:grpSpPr>
          <a:xfrm>
            <a:off x="4280647" y="1075765"/>
            <a:ext cx="3416461" cy="5472973"/>
            <a:chOff x="3624143" y="1488342"/>
            <a:chExt cx="2818580" cy="451520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EADFDA3-671C-4299-846C-7937638CC641}"/>
                </a:ext>
              </a:extLst>
            </p:cNvPr>
            <p:cNvSpPr txBox="1"/>
            <p:nvPr/>
          </p:nvSpPr>
          <p:spPr>
            <a:xfrm>
              <a:off x="3624143" y="2191232"/>
              <a:ext cx="2814303" cy="291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54197">
                <a:defRPr/>
              </a:pPr>
              <a:r>
                <a:rPr lang="en-US" sz="1697" b="1" dirty="0">
                  <a:solidFill>
                    <a:prstClr val="black"/>
                  </a:solidFill>
                  <a:latin typeface="Calibri" panose="020F0502020204030204"/>
                </a:rPr>
                <a:t>PROCUREMENT SERVICES</a:t>
              </a:r>
              <a:endParaRPr lang="en-US" sz="1697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3EFDD06-FE35-4420-B399-6E0C2F4A027D}"/>
                </a:ext>
              </a:extLst>
            </p:cNvPr>
            <p:cNvSpPr/>
            <p:nvPr/>
          </p:nvSpPr>
          <p:spPr>
            <a:xfrm>
              <a:off x="3962400" y="2849701"/>
              <a:ext cx="2057400" cy="31538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73249" indent="-273249" defTabSz="554197">
                <a:buClr>
                  <a:srgbClr val="209BDE"/>
                </a:buClr>
                <a:buSzPct val="70000"/>
                <a:buFont typeface="Wingdings 3" panose="05040102010807070707" pitchFamily="18" charset="2"/>
                <a:buChar char="u"/>
                <a:defRPr/>
              </a:pPr>
              <a:r>
                <a:rPr lang="en-US" sz="1212" dirty="0">
                  <a:solidFill>
                    <a:prstClr val="black"/>
                  </a:solidFill>
                  <a:latin typeface="Calibri Light" panose="020F0302020204030204"/>
                </a:rPr>
                <a:t>Aggregating at SKU Level</a:t>
              </a:r>
            </a:p>
            <a:p>
              <a:pPr marL="273249" indent="-273249" defTabSz="554197">
                <a:buClr>
                  <a:srgbClr val="209BDE"/>
                </a:buClr>
                <a:buSzPct val="70000"/>
                <a:buFont typeface="Wingdings 3" panose="05040102010807070707" pitchFamily="18" charset="2"/>
                <a:buChar char="u"/>
                <a:defRPr/>
              </a:pPr>
              <a:r>
                <a:rPr lang="en-US" sz="1212" dirty="0">
                  <a:solidFill>
                    <a:prstClr val="black"/>
                  </a:solidFill>
                  <a:latin typeface="Calibri Light" panose="020F0302020204030204"/>
                </a:rPr>
                <a:t>Deeply Rooted Supply Base Relationships</a:t>
              </a:r>
            </a:p>
            <a:p>
              <a:pPr marL="273249" indent="-273249" defTabSz="554197">
                <a:buClr>
                  <a:srgbClr val="209BDE"/>
                </a:buClr>
                <a:buSzPct val="70000"/>
                <a:buFont typeface="Wingdings 3" panose="05040102010807070707" pitchFamily="18" charset="2"/>
                <a:buChar char="u"/>
                <a:defRPr/>
              </a:pPr>
              <a:r>
                <a:rPr lang="en-US" sz="1212" dirty="0">
                  <a:solidFill>
                    <a:prstClr val="black"/>
                  </a:solidFill>
                  <a:latin typeface="Calibri Light" panose="020F0302020204030204"/>
                </a:rPr>
                <a:t>Quarterly Business Review (QBR) Process for Suppliers</a:t>
              </a:r>
            </a:p>
            <a:p>
              <a:pPr marL="273249" indent="-273249" defTabSz="554197">
                <a:buClr>
                  <a:srgbClr val="209BDE"/>
                </a:buClr>
                <a:buSzPct val="70000"/>
                <a:buFont typeface="Wingdings 3" panose="05040102010807070707" pitchFamily="18" charset="2"/>
                <a:buChar char="u"/>
                <a:defRPr/>
              </a:pPr>
              <a:r>
                <a:rPr lang="en-US" sz="1212" dirty="0">
                  <a:solidFill>
                    <a:prstClr val="black"/>
                  </a:solidFill>
                  <a:latin typeface="Calibri Light" panose="020F0302020204030204"/>
                </a:rPr>
                <a:t>Client Partner Reporting</a:t>
              </a:r>
            </a:p>
            <a:p>
              <a:pPr marL="273249" indent="-273249" defTabSz="554197">
                <a:buClr>
                  <a:srgbClr val="209BDE"/>
                </a:buClr>
                <a:buSzPct val="70000"/>
                <a:buFont typeface="Wingdings 3" panose="05040102010807070707" pitchFamily="18" charset="2"/>
                <a:buChar char="u"/>
                <a:defRPr/>
              </a:pPr>
              <a:r>
                <a:rPr lang="en-US" sz="1212" dirty="0">
                  <a:solidFill>
                    <a:prstClr val="black"/>
                  </a:solidFill>
                  <a:latin typeface="Calibri Light" panose="020F0302020204030204"/>
                </a:rPr>
                <a:t>Negotiated Pricing with Extensive Supplier Network</a:t>
              </a:r>
            </a:p>
            <a:p>
              <a:pPr marL="559970" indent="-273249" defTabSz="554197">
                <a:buClr>
                  <a:srgbClr val="209BDE"/>
                </a:buClr>
                <a:buSzPct val="70000"/>
                <a:buFont typeface="Wingdings 3" panose="05040102010807070707" pitchFamily="18" charset="2"/>
                <a:buChar char="u"/>
                <a:defRPr/>
              </a:pPr>
              <a:r>
                <a:rPr lang="en-US" sz="1212" dirty="0">
                  <a:solidFill>
                    <a:prstClr val="black"/>
                  </a:solidFill>
                  <a:latin typeface="Calibri Light" panose="020F0302020204030204"/>
                </a:rPr>
                <a:t>Medical and Surgical Supplies and Equipment</a:t>
              </a:r>
            </a:p>
            <a:p>
              <a:pPr marL="559970" indent="-273249" defTabSz="554197">
                <a:buClr>
                  <a:srgbClr val="209BDE"/>
                </a:buClr>
                <a:buSzPct val="70000"/>
                <a:buFont typeface="Wingdings 3" panose="05040102010807070707" pitchFamily="18" charset="2"/>
                <a:buChar char="u"/>
                <a:defRPr/>
              </a:pPr>
              <a:r>
                <a:rPr lang="en-US" sz="1212" dirty="0">
                  <a:solidFill>
                    <a:prstClr val="black"/>
                  </a:solidFill>
                  <a:latin typeface="Calibri Light" panose="020F0302020204030204"/>
                </a:rPr>
                <a:t>National Lab Testing</a:t>
              </a:r>
            </a:p>
            <a:p>
              <a:pPr marL="559970" indent="-273249" defTabSz="554197">
                <a:buClr>
                  <a:srgbClr val="209BDE"/>
                </a:buClr>
                <a:buSzPct val="70000"/>
                <a:buFont typeface="Wingdings 3" panose="05040102010807070707" pitchFamily="18" charset="2"/>
                <a:buChar char="u"/>
                <a:defRPr/>
              </a:pPr>
              <a:r>
                <a:rPr lang="en-US" sz="1212" dirty="0">
                  <a:solidFill>
                    <a:prstClr val="black"/>
                  </a:solidFill>
                  <a:latin typeface="Calibri Light" panose="020F0302020204030204"/>
                </a:rPr>
                <a:t>Office Supplies</a:t>
              </a:r>
            </a:p>
            <a:p>
              <a:pPr marL="559970" indent="-273249" defTabSz="554197">
                <a:buClr>
                  <a:srgbClr val="209BDE"/>
                </a:buClr>
                <a:buSzPct val="70000"/>
                <a:buFont typeface="Wingdings 3" panose="05040102010807070707" pitchFamily="18" charset="2"/>
                <a:buChar char="u"/>
                <a:defRPr/>
              </a:pPr>
              <a:r>
                <a:rPr lang="en-US" sz="1212" dirty="0">
                  <a:solidFill>
                    <a:prstClr val="black"/>
                  </a:solidFill>
                  <a:latin typeface="Calibri Light" panose="020F0302020204030204"/>
                </a:rPr>
                <a:t>Lab Consumables</a:t>
              </a:r>
            </a:p>
            <a:p>
              <a:pPr marL="559970" indent="-273249" defTabSz="554197">
                <a:buClr>
                  <a:srgbClr val="209BDE"/>
                </a:buClr>
                <a:buSzPct val="70000"/>
                <a:buFont typeface="Wingdings 3" panose="05040102010807070707" pitchFamily="18" charset="2"/>
                <a:buChar char="u"/>
                <a:defRPr/>
              </a:pPr>
              <a:r>
                <a:rPr lang="en-US" sz="1212" dirty="0">
                  <a:solidFill>
                    <a:prstClr val="black"/>
                  </a:solidFill>
                  <a:latin typeface="Calibri Light" panose="020F0302020204030204"/>
                </a:rPr>
                <a:t>Small Package Shipping</a:t>
              </a:r>
            </a:p>
            <a:p>
              <a:pPr marL="559970" indent="-273249" defTabSz="554197">
                <a:buClr>
                  <a:srgbClr val="209BDE"/>
                </a:buClr>
                <a:buSzPct val="70000"/>
                <a:buFont typeface="Wingdings 3" panose="05040102010807070707" pitchFamily="18" charset="2"/>
                <a:buChar char="u"/>
                <a:defRPr/>
              </a:pPr>
              <a:r>
                <a:rPr lang="en-US" sz="1212" dirty="0">
                  <a:solidFill>
                    <a:prstClr val="black"/>
                  </a:solidFill>
                  <a:latin typeface="Calibri Light" panose="020F0302020204030204"/>
                </a:rPr>
                <a:t>Travel</a:t>
              </a:r>
            </a:p>
            <a:p>
              <a:pPr marL="559970" indent="-273249" defTabSz="554197">
                <a:buClr>
                  <a:srgbClr val="209BDE"/>
                </a:buClr>
                <a:buSzPct val="70000"/>
                <a:buFont typeface="Wingdings 3" panose="05040102010807070707" pitchFamily="18" charset="2"/>
                <a:buChar char="u"/>
                <a:defRPr/>
              </a:pPr>
              <a:r>
                <a:rPr lang="en-US" sz="1212" dirty="0">
                  <a:solidFill>
                    <a:prstClr val="black"/>
                  </a:solidFill>
                  <a:latin typeface="Calibri Light" panose="020F0302020204030204"/>
                </a:rPr>
                <a:t>Printed and Promotional Products</a:t>
              </a:r>
            </a:p>
            <a:p>
              <a:pPr marL="559970" indent="-273249" defTabSz="554197">
                <a:buClr>
                  <a:srgbClr val="209BDE"/>
                </a:buClr>
                <a:buSzPct val="70000"/>
                <a:buFont typeface="Wingdings 3" panose="05040102010807070707" pitchFamily="18" charset="2"/>
                <a:buChar char="u"/>
                <a:defRPr/>
              </a:pPr>
              <a:r>
                <a:rPr lang="en-US" sz="1212" dirty="0">
                  <a:solidFill>
                    <a:prstClr val="black"/>
                  </a:solidFill>
                  <a:latin typeface="Calibri Light" panose="020F0302020204030204"/>
                </a:rPr>
                <a:t>IT Software/Hardware</a:t>
              </a:r>
            </a:p>
            <a:p>
              <a:pPr marL="559970" indent="-273249" defTabSz="554197">
                <a:buClr>
                  <a:srgbClr val="209BDE"/>
                </a:buClr>
                <a:buSzPct val="70000"/>
                <a:buFont typeface="Wingdings 3" panose="05040102010807070707" pitchFamily="18" charset="2"/>
                <a:buChar char="u"/>
                <a:defRPr/>
              </a:pPr>
              <a:r>
                <a:rPr lang="en-US" sz="1212" dirty="0">
                  <a:solidFill>
                    <a:prstClr val="black"/>
                  </a:solidFill>
                  <a:latin typeface="Calibri Light" panose="020F0302020204030204"/>
                </a:rPr>
                <a:t>Office Renovations</a:t>
              </a:r>
            </a:p>
            <a:p>
              <a:pPr marL="273249" indent="-273249" defTabSz="554197">
                <a:buClr>
                  <a:srgbClr val="209BDE"/>
                </a:buClr>
                <a:buSzPct val="70000"/>
                <a:buFont typeface="Wingdings 3" panose="05040102010807070707" pitchFamily="18" charset="2"/>
                <a:buChar char="u"/>
                <a:defRPr/>
              </a:pPr>
              <a:endParaRPr lang="en-US" sz="1212" dirty="0">
                <a:solidFill>
                  <a:prstClr val="black"/>
                </a:solidFill>
                <a:latin typeface="Calibri Light" panose="020F0302020204030204"/>
                <a:cs typeface="Calibri Light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5E2B615-212A-4077-91D5-AE88E2E7D11F}"/>
                </a:ext>
              </a:extLst>
            </p:cNvPr>
            <p:cNvSpPr txBox="1"/>
            <p:nvPr/>
          </p:nvSpPr>
          <p:spPr>
            <a:xfrm>
              <a:off x="3649154" y="2469728"/>
              <a:ext cx="2793569" cy="245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98800"/>
              <a:r>
                <a:rPr lang="en-US" sz="1333" dirty="0">
                  <a:solidFill>
                    <a:srgbClr val="209BDE"/>
                  </a:solidFill>
                  <a:latin typeface="Calibri"/>
                </a:rPr>
                <a:t>Purchase like an enterprise.</a:t>
              </a:r>
            </a:p>
          </p:txBody>
        </p:sp>
        <p:sp>
          <p:nvSpPr>
            <p:cNvPr id="29" name="Rounded Rectangle 16">
              <a:extLst>
                <a:ext uri="{FF2B5EF4-FFF2-40B4-BE49-F238E27FC236}">
                  <a16:creationId xmlns:a16="http://schemas.microsoft.com/office/drawing/2014/main" id="{C93788F2-3635-4F28-8FB1-0E14FDD591A3}"/>
                </a:ext>
              </a:extLst>
            </p:cNvPr>
            <p:cNvSpPr/>
            <p:nvPr/>
          </p:nvSpPr>
          <p:spPr>
            <a:xfrm>
              <a:off x="3909245" y="1878733"/>
              <a:ext cx="2184915" cy="4116909"/>
            </a:xfrm>
            <a:prstGeom prst="roundRect">
              <a:avLst>
                <a:gd name="adj" fmla="val 4989"/>
              </a:avLst>
            </a:prstGeom>
            <a:noFill/>
            <a:ln w="12700" cap="flat" cmpd="sng" algn="ctr">
              <a:solidFill>
                <a:srgbClr val="209BD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108392">
                <a:defRPr/>
              </a:pPr>
              <a:endParaRPr lang="en-US" sz="290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E84B1A5-384C-497F-915B-059CAE3D6FCA}"/>
                </a:ext>
              </a:extLst>
            </p:cNvPr>
            <p:cNvSpPr/>
            <p:nvPr/>
          </p:nvSpPr>
          <p:spPr>
            <a:xfrm>
              <a:off x="4683315" y="1488342"/>
              <a:ext cx="695960" cy="695960"/>
            </a:xfrm>
            <a:prstGeom prst="ellipse">
              <a:avLst/>
            </a:prstGeom>
            <a:solidFill>
              <a:srgbClr val="209BDE"/>
            </a:solidFill>
            <a:ln w="952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108392">
                <a:defRPr/>
              </a:pPr>
              <a:endParaRPr lang="en-US" sz="290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59DD003-EF63-48CC-989D-5EF9CBB07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9358" y="1555333"/>
              <a:ext cx="523874" cy="5333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0863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294" y="21518"/>
            <a:ext cx="8680807" cy="665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/>
            <a:r>
              <a:rPr lang="en-US" sz="4324" spc="-6" dirty="0"/>
              <a:t>LBMC </a:t>
            </a:r>
            <a:r>
              <a:rPr sz="4324" spc="-6" dirty="0"/>
              <a:t>P</a:t>
            </a:r>
            <a:r>
              <a:rPr sz="4324" spc="-103" dirty="0"/>
              <a:t>h</a:t>
            </a:r>
            <a:r>
              <a:rPr sz="4324" spc="-49" dirty="0"/>
              <a:t>y</a:t>
            </a:r>
            <a:r>
              <a:rPr sz="4324" spc="-6" dirty="0"/>
              <a:t>sic</a:t>
            </a:r>
            <a:r>
              <a:rPr sz="4324" spc="-19" dirty="0"/>
              <a:t>i</a:t>
            </a:r>
            <a:r>
              <a:rPr sz="4324" dirty="0"/>
              <a:t>an</a:t>
            </a:r>
            <a:r>
              <a:rPr sz="4324" spc="-6" dirty="0"/>
              <a:t> </a:t>
            </a:r>
            <a:r>
              <a:rPr sz="4324" spc="-24" dirty="0"/>
              <a:t>B</a:t>
            </a:r>
            <a:r>
              <a:rPr sz="4324" spc="-6" dirty="0"/>
              <a:t>usines</a:t>
            </a:r>
            <a:r>
              <a:rPr sz="4324" dirty="0"/>
              <a:t>s</a:t>
            </a:r>
            <a:r>
              <a:rPr sz="4324" spc="-12" dirty="0"/>
              <a:t> </a:t>
            </a:r>
            <a:r>
              <a:rPr sz="4324" spc="-6" dirty="0"/>
              <a:t>S</a:t>
            </a:r>
            <a:r>
              <a:rPr sz="4324" spc="6" dirty="0"/>
              <a:t>o</a:t>
            </a:r>
            <a:r>
              <a:rPr sz="4324" dirty="0"/>
              <a:t>lutions</a:t>
            </a:r>
            <a:r>
              <a:rPr lang="en-US" sz="4324" dirty="0"/>
              <a:t> LLC</a:t>
            </a:r>
            <a:endParaRPr sz="4324" dirty="0"/>
          </a:p>
        </p:txBody>
      </p:sp>
      <p:sp>
        <p:nvSpPr>
          <p:cNvPr id="3" name="object 3"/>
          <p:cNvSpPr txBox="1"/>
          <p:nvPr/>
        </p:nvSpPr>
        <p:spPr>
          <a:xfrm>
            <a:off x="1323410" y="1797220"/>
            <a:ext cx="1842575" cy="325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6157" algn="ctr" defTabSz="898800"/>
            <a:r>
              <a:rPr sz="1059" b="1" spc="-6" dirty="0">
                <a:solidFill>
                  <a:prstClr val="black"/>
                </a:solidFill>
                <a:latin typeface="Calibri"/>
                <a:cs typeface="Calibri"/>
              </a:rPr>
              <a:t>PHYS</a:t>
            </a:r>
            <a:r>
              <a:rPr sz="1059" b="1" dirty="0">
                <a:solidFill>
                  <a:prstClr val="black"/>
                </a:solidFill>
                <a:latin typeface="Calibri"/>
                <a:cs typeface="Calibri"/>
              </a:rPr>
              <a:t>ICIAN</a:t>
            </a:r>
            <a:r>
              <a:rPr sz="1059" b="1" spc="-36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059" b="1" spc="-6" dirty="0">
                <a:solidFill>
                  <a:prstClr val="black"/>
                </a:solidFill>
                <a:latin typeface="Calibri"/>
                <a:cs typeface="Calibri"/>
              </a:rPr>
              <a:t>PR</a:t>
            </a:r>
            <a:r>
              <a:rPr sz="1059" b="1" spc="6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1059" b="1" dirty="0">
                <a:solidFill>
                  <a:prstClr val="black"/>
                </a:solidFill>
                <a:latin typeface="Calibri"/>
                <a:cs typeface="Calibri"/>
              </a:rPr>
              <a:t>CTICE RE</a:t>
            </a:r>
            <a:r>
              <a:rPr sz="1059" b="1" spc="-6" dirty="0">
                <a:solidFill>
                  <a:prstClr val="black"/>
                </a:solidFill>
                <a:latin typeface="Calibri"/>
                <a:cs typeface="Calibri"/>
              </a:rPr>
              <a:t>V</a:t>
            </a:r>
            <a:r>
              <a:rPr sz="1059" b="1" dirty="0">
                <a:solidFill>
                  <a:prstClr val="black"/>
                </a:solidFill>
                <a:latin typeface="Calibri"/>
                <a:cs typeface="Calibri"/>
              </a:rPr>
              <a:t>ENUE</a:t>
            </a:r>
            <a:r>
              <a:rPr sz="1059" b="1" spc="-2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059" b="1" dirty="0">
                <a:solidFill>
                  <a:prstClr val="black"/>
                </a:solidFill>
                <a:latin typeface="Calibri"/>
                <a:cs typeface="Calibri"/>
              </a:rPr>
              <a:t>CYCLE </a:t>
            </a:r>
            <a:r>
              <a:rPr sz="1059" b="1" spc="-12" dirty="0">
                <a:solidFill>
                  <a:prstClr val="black"/>
                </a:solidFill>
                <a:latin typeface="Calibri"/>
                <a:cs typeface="Calibri"/>
              </a:rPr>
              <a:t>S</a:t>
            </a:r>
            <a:r>
              <a:rPr sz="1059" b="1" spc="-6" dirty="0">
                <a:solidFill>
                  <a:prstClr val="black"/>
                </a:solidFill>
                <a:latin typeface="Calibri"/>
                <a:cs typeface="Calibri"/>
              </a:rPr>
              <a:t>OLU</a:t>
            </a:r>
            <a:r>
              <a:rPr sz="1059" b="1" dirty="0">
                <a:solidFill>
                  <a:prstClr val="black"/>
                </a:solidFill>
                <a:latin typeface="Calibri"/>
                <a:cs typeface="Calibri"/>
              </a:rPr>
              <a:t>TI</a:t>
            </a:r>
            <a:r>
              <a:rPr sz="1059" b="1" spc="-6" dirty="0">
                <a:solidFill>
                  <a:prstClr val="black"/>
                </a:solidFill>
                <a:latin typeface="Calibri"/>
                <a:cs typeface="Calibri"/>
              </a:rPr>
              <a:t>ONS</a:t>
            </a:r>
            <a:endParaRPr sz="1059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9819" y="2737623"/>
            <a:ext cx="2145544" cy="2151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4" marR="6157" indent="-138549" defTabSz="898800"/>
            <a:r>
              <a:rPr sz="794" spc="-6" dirty="0">
                <a:solidFill>
                  <a:srgbClr val="3D0F7B"/>
                </a:solidFill>
                <a:latin typeface="Wingdings 3"/>
                <a:cs typeface="Wingdings 3"/>
              </a:rPr>
              <a:t></a:t>
            </a:r>
            <a:r>
              <a:rPr sz="794" spc="-6" dirty="0">
                <a:solidFill>
                  <a:srgbClr val="3D0F7B"/>
                </a:solidFill>
                <a:latin typeface="Times New Roman"/>
                <a:cs typeface="Times New Roman"/>
              </a:rPr>
              <a:t> </a:t>
            </a:r>
            <a:r>
              <a:rPr sz="794" spc="-79" dirty="0">
                <a:solidFill>
                  <a:srgbClr val="3D0F7B"/>
                </a:solidFill>
                <a:latin typeface="Times New Roman"/>
                <a:cs typeface="Times New Roman"/>
              </a:rPr>
              <a:t> </a:t>
            </a:r>
            <a:r>
              <a:rPr sz="1059" spc="-12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sz="1059" spc="-6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sz="1059" spc="12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059" spc="-6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sz="1059" spc="-12" dirty="0">
                <a:solidFill>
                  <a:prstClr val="black"/>
                </a:solidFill>
                <a:latin typeface="Calibri Light"/>
                <a:cs typeface="Calibri Light"/>
              </a:rPr>
              <a:t>ol</a:t>
            </a:r>
            <a:r>
              <a:rPr sz="1059" spc="-6" dirty="0">
                <a:solidFill>
                  <a:prstClr val="black"/>
                </a:solidFill>
                <a:latin typeface="Calibri Light"/>
                <a:cs typeface="Calibri Light"/>
              </a:rPr>
              <a:t>u</a:t>
            </a:r>
            <a:r>
              <a:rPr sz="1059" spc="-19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sz="1059" spc="-12" dirty="0">
                <a:solidFill>
                  <a:prstClr val="black"/>
                </a:solidFill>
                <a:latin typeface="Calibri Light"/>
                <a:cs typeface="Calibri Light"/>
              </a:rPr>
              <a:t>io</a:t>
            </a:r>
            <a:r>
              <a:rPr sz="1059" spc="-6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059" spc="67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059" spc="-6" dirty="0">
                <a:solidFill>
                  <a:prstClr val="black"/>
                </a:solidFill>
                <a:latin typeface="Calibri Light"/>
                <a:cs typeface="Calibri Light"/>
              </a:rPr>
              <a:t>F</a:t>
            </a:r>
            <a:r>
              <a:rPr sz="1059" spc="-6" dirty="0">
                <a:solidFill>
                  <a:prstClr val="black"/>
                </a:solidFill>
                <a:latin typeface="Calibri Light"/>
                <a:cs typeface="Calibri Light"/>
              </a:rPr>
              <a:t>eat</a:t>
            </a:r>
            <a:r>
              <a:rPr sz="1059" spc="-12" dirty="0">
                <a:solidFill>
                  <a:prstClr val="black"/>
                </a:solidFill>
                <a:latin typeface="Calibri Light"/>
                <a:cs typeface="Calibri Light"/>
              </a:rPr>
              <a:t>u</a:t>
            </a:r>
            <a:r>
              <a:rPr sz="1059" spc="-6" dirty="0">
                <a:solidFill>
                  <a:prstClr val="black"/>
                </a:solidFill>
                <a:latin typeface="Calibri Light"/>
                <a:cs typeface="Calibri Light"/>
              </a:rPr>
              <a:t>r</a:t>
            </a:r>
            <a:r>
              <a:rPr sz="1059" spc="-12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sz="1059" spc="-6" dirty="0">
                <a:solidFill>
                  <a:prstClr val="black"/>
                </a:solidFill>
                <a:latin typeface="Calibri Light"/>
                <a:cs typeface="Calibri Light"/>
              </a:rPr>
              <a:t>ng </a:t>
            </a:r>
            <a:r>
              <a:rPr lang="en-US" sz="1059" spc="-12" dirty="0">
                <a:solidFill>
                  <a:prstClr val="black"/>
                </a:solidFill>
                <a:latin typeface="Calibri Light"/>
                <a:cs typeface="Calibri Light"/>
              </a:rPr>
              <a:t>El</a:t>
            </a:r>
            <a:r>
              <a:rPr sz="1059" spc="-12" dirty="0">
                <a:solidFill>
                  <a:prstClr val="black"/>
                </a:solidFill>
                <a:latin typeface="Calibri Light"/>
                <a:cs typeface="Calibri Light"/>
              </a:rPr>
              <a:t>ect</a:t>
            </a:r>
            <a:r>
              <a:rPr sz="1059" spc="-6" dirty="0">
                <a:solidFill>
                  <a:prstClr val="black"/>
                </a:solidFill>
                <a:latin typeface="Calibri Light"/>
                <a:cs typeface="Calibri Light"/>
              </a:rPr>
              <a:t>r</a:t>
            </a:r>
            <a:r>
              <a:rPr sz="1059" spc="-12" dirty="0">
                <a:solidFill>
                  <a:prstClr val="black"/>
                </a:solidFill>
                <a:latin typeface="Calibri Light"/>
                <a:cs typeface="Calibri Light"/>
              </a:rPr>
              <a:t>oni</a:t>
            </a:r>
            <a:r>
              <a:rPr sz="1059" spc="-6" dirty="0">
                <a:solidFill>
                  <a:prstClr val="black"/>
                </a:solidFill>
                <a:latin typeface="Calibri Light"/>
                <a:cs typeface="Calibri Light"/>
              </a:rPr>
              <a:t>c</a:t>
            </a:r>
            <a:r>
              <a:rPr sz="1059" spc="67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059" spc="-6" dirty="0">
                <a:solidFill>
                  <a:prstClr val="black"/>
                </a:solidFill>
                <a:latin typeface="Calibri Light"/>
                <a:cs typeface="Calibri Light"/>
              </a:rPr>
              <a:t>M</a:t>
            </a:r>
            <a:r>
              <a:rPr sz="1059" spc="-12" dirty="0">
                <a:solidFill>
                  <a:prstClr val="black"/>
                </a:solidFill>
                <a:latin typeface="Calibri Light"/>
                <a:cs typeface="Calibri Light"/>
              </a:rPr>
              <a:t>edic</a:t>
            </a:r>
            <a:r>
              <a:rPr sz="1059" spc="-6" dirty="0">
                <a:solidFill>
                  <a:prstClr val="black"/>
                </a:solidFill>
                <a:latin typeface="Calibri Light"/>
                <a:cs typeface="Calibri Light"/>
              </a:rPr>
              <a:t>al</a:t>
            </a:r>
            <a:r>
              <a:rPr sz="1059" spc="36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059" spc="-6" dirty="0">
                <a:solidFill>
                  <a:prstClr val="black"/>
                </a:solidFill>
                <a:latin typeface="Calibri Light"/>
                <a:cs typeface="Calibri Light"/>
              </a:rPr>
              <a:t>R</a:t>
            </a:r>
            <a:r>
              <a:rPr sz="1059" spc="-12" dirty="0">
                <a:solidFill>
                  <a:prstClr val="black"/>
                </a:solidFill>
                <a:latin typeface="Calibri Light"/>
                <a:cs typeface="Calibri Light"/>
              </a:rPr>
              <a:t>ecords</a:t>
            </a:r>
            <a:endParaRPr sz="1059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5394" defTabSz="898800">
              <a:spcBef>
                <a:spcPts val="364"/>
              </a:spcBef>
            </a:pPr>
            <a:r>
              <a:rPr sz="794" spc="-6" dirty="0">
                <a:solidFill>
                  <a:srgbClr val="3D0F7B"/>
                </a:solidFill>
                <a:latin typeface="Wingdings 3"/>
                <a:cs typeface="Wingdings 3"/>
              </a:rPr>
              <a:t></a:t>
            </a:r>
            <a:r>
              <a:rPr sz="794" spc="-6" dirty="0">
                <a:solidFill>
                  <a:srgbClr val="3D0F7B"/>
                </a:solidFill>
                <a:latin typeface="Times New Roman"/>
                <a:cs typeface="Times New Roman"/>
              </a:rPr>
              <a:t> </a:t>
            </a:r>
            <a:r>
              <a:rPr sz="794" spc="-79" dirty="0">
                <a:solidFill>
                  <a:srgbClr val="3D0F7B"/>
                </a:solidFill>
                <a:latin typeface="Times New Roman"/>
                <a:cs typeface="Times New Roman"/>
              </a:rPr>
              <a:t> </a:t>
            </a:r>
            <a:r>
              <a:rPr sz="1059" spc="-12" dirty="0">
                <a:solidFill>
                  <a:prstClr val="black"/>
                </a:solidFill>
                <a:latin typeface="Calibri Light"/>
                <a:cs typeface="Calibri Light"/>
              </a:rPr>
              <a:t>Re</a:t>
            </a:r>
            <a:r>
              <a:rPr sz="1059" spc="-6" dirty="0">
                <a:solidFill>
                  <a:prstClr val="black"/>
                </a:solidFill>
                <a:latin typeface="Calibri Light"/>
                <a:cs typeface="Calibri Light"/>
              </a:rPr>
              <a:t>v</a:t>
            </a:r>
            <a:r>
              <a:rPr sz="1059" spc="-12" dirty="0">
                <a:solidFill>
                  <a:prstClr val="black"/>
                </a:solidFill>
                <a:latin typeface="Calibri Light"/>
                <a:cs typeface="Calibri Light"/>
              </a:rPr>
              <a:t>enu</a:t>
            </a:r>
            <a:r>
              <a:rPr sz="1059" spc="-6" dirty="0">
                <a:solidFill>
                  <a:prstClr val="black"/>
                </a:solidFill>
                <a:latin typeface="Calibri Light"/>
                <a:cs typeface="Calibri Light"/>
              </a:rPr>
              <a:t>e</a:t>
            </a:r>
            <a:r>
              <a:rPr sz="1059" spc="42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059" spc="-12" dirty="0">
                <a:solidFill>
                  <a:prstClr val="black"/>
                </a:solidFill>
                <a:latin typeface="Calibri Light"/>
                <a:cs typeface="Calibri Light"/>
              </a:rPr>
              <a:t>C</a:t>
            </a:r>
            <a:r>
              <a:rPr sz="1059" spc="-6" dirty="0">
                <a:solidFill>
                  <a:prstClr val="black"/>
                </a:solidFill>
                <a:latin typeface="Calibri Light"/>
                <a:cs typeface="Calibri Light"/>
              </a:rPr>
              <a:t>y</a:t>
            </a:r>
            <a:r>
              <a:rPr sz="1059" spc="-12" dirty="0">
                <a:solidFill>
                  <a:prstClr val="black"/>
                </a:solidFill>
                <a:latin typeface="Calibri Light"/>
                <a:cs typeface="Calibri Light"/>
              </a:rPr>
              <a:t>cl</a:t>
            </a:r>
            <a:r>
              <a:rPr sz="1059" spc="-6" dirty="0">
                <a:solidFill>
                  <a:prstClr val="black"/>
                </a:solidFill>
                <a:latin typeface="Calibri Light"/>
                <a:cs typeface="Calibri Light"/>
              </a:rPr>
              <a:t>e</a:t>
            </a:r>
            <a:r>
              <a:rPr sz="1059" spc="24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059" spc="-6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sz="1059" spc="-12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sz="1059" spc="-6" dirty="0">
                <a:solidFill>
                  <a:prstClr val="black"/>
                </a:solidFill>
                <a:latin typeface="Calibri Light"/>
                <a:cs typeface="Calibri Light"/>
              </a:rPr>
              <a:t>aff</a:t>
            </a:r>
            <a:r>
              <a:rPr sz="1059" spc="-12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sz="1059" spc="-6" dirty="0">
                <a:solidFill>
                  <a:prstClr val="black"/>
                </a:solidFill>
                <a:latin typeface="Calibri Light"/>
                <a:cs typeface="Calibri Light"/>
              </a:rPr>
              <a:t>ng</a:t>
            </a:r>
            <a:endParaRPr sz="1059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5394" defTabSz="898800">
              <a:spcBef>
                <a:spcPts val="364"/>
              </a:spcBef>
            </a:pPr>
            <a:r>
              <a:rPr sz="794" spc="-6" dirty="0">
                <a:solidFill>
                  <a:srgbClr val="3D0F7B"/>
                </a:solidFill>
                <a:latin typeface="Wingdings 3"/>
                <a:cs typeface="Wingdings 3"/>
              </a:rPr>
              <a:t></a:t>
            </a:r>
            <a:r>
              <a:rPr sz="794" spc="-6" dirty="0">
                <a:solidFill>
                  <a:srgbClr val="3D0F7B"/>
                </a:solidFill>
                <a:latin typeface="Times New Roman"/>
                <a:cs typeface="Times New Roman"/>
              </a:rPr>
              <a:t> </a:t>
            </a:r>
            <a:r>
              <a:rPr sz="794" spc="-79" dirty="0">
                <a:solidFill>
                  <a:srgbClr val="3D0F7B"/>
                </a:solidFill>
                <a:latin typeface="Times New Roman"/>
                <a:cs typeface="Times New Roman"/>
              </a:rPr>
              <a:t> </a:t>
            </a:r>
            <a:r>
              <a:rPr sz="1059" spc="-19" dirty="0">
                <a:solidFill>
                  <a:prstClr val="black"/>
                </a:solidFill>
                <a:latin typeface="Calibri Light"/>
                <a:cs typeface="Calibri Light"/>
              </a:rPr>
              <a:t>C</a:t>
            </a:r>
            <a:r>
              <a:rPr sz="1059" spc="-12" dirty="0">
                <a:solidFill>
                  <a:prstClr val="black"/>
                </a:solidFill>
                <a:latin typeface="Calibri Light"/>
                <a:cs typeface="Calibri Light"/>
              </a:rPr>
              <a:t>l</a:t>
            </a:r>
            <a:r>
              <a:rPr sz="1059" spc="-6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059" spc="-12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sz="1059" spc="-6" dirty="0">
                <a:solidFill>
                  <a:prstClr val="black"/>
                </a:solidFill>
                <a:latin typeface="Calibri Light"/>
                <a:cs typeface="Calibri Light"/>
              </a:rPr>
              <a:t>ms</a:t>
            </a:r>
            <a:r>
              <a:rPr sz="1059" spc="42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059" spc="-6" dirty="0">
                <a:solidFill>
                  <a:prstClr val="black"/>
                </a:solidFill>
                <a:latin typeface="Calibri Light"/>
                <a:cs typeface="Calibri Light"/>
              </a:rPr>
              <a:t>P</a:t>
            </a:r>
            <a:r>
              <a:rPr sz="1059" spc="-6" dirty="0">
                <a:solidFill>
                  <a:prstClr val="black"/>
                </a:solidFill>
                <a:latin typeface="Calibri Light"/>
                <a:cs typeface="Calibri Light"/>
              </a:rPr>
              <a:t>ro</a:t>
            </a:r>
            <a:r>
              <a:rPr sz="1059" spc="-19" dirty="0">
                <a:solidFill>
                  <a:prstClr val="black"/>
                </a:solidFill>
                <a:latin typeface="Calibri Light"/>
                <a:cs typeface="Calibri Light"/>
              </a:rPr>
              <a:t>c</a:t>
            </a:r>
            <a:r>
              <a:rPr sz="1059" spc="-12" dirty="0">
                <a:solidFill>
                  <a:prstClr val="black"/>
                </a:solidFill>
                <a:latin typeface="Calibri Light"/>
                <a:cs typeface="Calibri Light"/>
              </a:rPr>
              <a:t>ess</a:t>
            </a:r>
            <a:r>
              <a:rPr sz="1059" spc="-19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sz="1059" spc="-6" dirty="0">
                <a:solidFill>
                  <a:prstClr val="black"/>
                </a:solidFill>
                <a:latin typeface="Calibri Light"/>
                <a:cs typeface="Calibri Light"/>
              </a:rPr>
              <a:t>ng</a:t>
            </a:r>
            <a:endParaRPr sz="1059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53944" marR="410260" indent="-138549" defTabSz="898800">
              <a:spcBef>
                <a:spcPts val="364"/>
              </a:spcBef>
            </a:pPr>
            <a:r>
              <a:rPr sz="794" spc="-6" dirty="0">
                <a:solidFill>
                  <a:srgbClr val="3D0F7B"/>
                </a:solidFill>
                <a:latin typeface="Wingdings 3"/>
                <a:cs typeface="Wingdings 3"/>
              </a:rPr>
              <a:t></a:t>
            </a:r>
            <a:r>
              <a:rPr sz="794" spc="-6" dirty="0">
                <a:solidFill>
                  <a:srgbClr val="3D0F7B"/>
                </a:solidFill>
                <a:latin typeface="Times New Roman"/>
                <a:cs typeface="Times New Roman"/>
              </a:rPr>
              <a:t> </a:t>
            </a:r>
            <a:r>
              <a:rPr sz="794" spc="-79" dirty="0">
                <a:solidFill>
                  <a:srgbClr val="3D0F7B"/>
                </a:solidFill>
                <a:latin typeface="Times New Roman"/>
                <a:cs typeface="Times New Roman"/>
              </a:rPr>
              <a:t> </a:t>
            </a:r>
            <a:r>
              <a:rPr sz="1059" spc="-6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059" spc="-12" dirty="0">
                <a:solidFill>
                  <a:prstClr val="black"/>
                </a:solidFill>
                <a:latin typeface="Calibri Light"/>
                <a:cs typeface="Calibri Light"/>
              </a:rPr>
              <a:t>ccou</a:t>
            </a:r>
            <a:r>
              <a:rPr sz="1059" spc="-6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059" spc="-19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sz="1059" spc="-6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sz="1059" spc="42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059" spc="-6" dirty="0">
                <a:solidFill>
                  <a:prstClr val="black"/>
                </a:solidFill>
                <a:latin typeface="Calibri Light"/>
                <a:cs typeface="Calibri Light"/>
              </a:rPr>
              <a:t>R</a:t>
            </a:r>
            <a:r>
              <a:rPr sz="1059" spc="-12" dirty="0">
                <a:solidFill>
                  <a:prstClr val="black"/>
                </a:solidFill>
                <a:latin typeface="Calibri Light"/>
                <a:cs typeface="Calibri Light"/>
              </a:rPr>
              <a:t>ecei</a:t>
            </a:r>
            <a:r>
              <a:rPr sz="1059" dirty="0">
                <a:solidFill>
                  <a:prstClr val="black"/>
                </a:solidFill>
                <a:latin typeface="Calibri Light"/>
                <a:cs typeface="Calibri Light"/>
              </a:rPr>
              <a:t>v</a:t>
            </a:r>
            <a:r>
              <a:rPr sz="1059" spc="-6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059" spc="-12" dirty="0">
                <a:solidFill>
                  <a:prstClr val="black"/>
                </a:solidFill>
                <a:latin typeface="Calibri Light"/>
                <a:cs typeface="Calibri Light"/>
              </a:rPr>
              <a:t>bl</a:t>
            </a:r>
            <a:r>
              <a:rPr sz="1059" spc="-6" dirty="0">
                <a:solidFill>
                  <a:prstClr val="black"/>
                </a:solidFill>
                <a:latin typeface="Calibri Light"/>
                <a:cs typeface="Calibri Light"/>
              </a:rPr>
              <a:t>e </a:t>
            </a:r>
            <a:r>
              <a:rPr lang="en-US" sz="1059" spc="-6" dirty="0">
                <a:solidFill>
                  <a:prstClr val="black"/>
                </a:solidFill>
                <a:latin typeface="Calibri Light"/>
                <a:cs typeface="Calibri Light"/>
              </a:rPr>
              <a:t>M</a:t>
            </a:r>
            <a:r>
              <a:rPr sz="1059" spc="-6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059" spc="-12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059" spc="-6" dirty="0">
                <a:solidFill>
                  <a:prstClr val="black"/>
                </a:solidFill>
                <a:latin typeface="Calibri Light"/>
                <a:cs typeface="Calibri Light"/>
              </a:rPr>
              <a:t>agem</a:t>
            </a:r>
            <a:r>
              <a:rPr sz="1059" spc="-12" dirty="0">
                <a:solidFill>
                  <a:prstClr val="black"/>
                </a:solidFill>
                <a:latin typeface="Calibri Light"/>
                <a:cs typeface="Calibri Light"/>
              </a:rPr>
              <a:t>ent</a:t>
            </a:r>
            <a:endParaRPr sz="1059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5394" defTabSz="898800">
              <a:spcBef>
                <a:spcPts val="364"/>
              </a:spcBef>
            </a:pPr>
            <a:r>
              <a:rPr sz="794" spc="-6" dirty="0">
                <a:solidFill>
                  <a:srgbClr val="3D0F7B"/>
                </a:solidFill>
                <a:latin typeface="Wingdings 3"/>
                <a:cs typeface="Wingdings 3"/>
              </a:rPr>
              <a:t></a:t>
            </a:r>
            <a:r>
              <a:rPr sz="794" spc="-6" dirty="0">
                <a:solidFill>
                  <a:srgbClr val="3D0F7B"/>
                </a:solidFill>
                <a:latin typeface="Times New Roman"/>
                <a:cs typeface="Times New Roman"/>
              </a:rPr>
              <a:t> </a:t>
            </a:r>
            <a:r>
              <a:rPr sz="794" spc="-79" dirty="0">
                <a:solidFill>
                  <a:srgbClr val="3D0F7B"/>
                </a:solidFill>
                <a:latin typeface="Times New Roman"/>
                <a:cs typeface="Times New Roman"/>
              </a:rPr>
              <a:t> </a:t>
            </a:r>
            <a:r>
              <a:rPr sz="1059" spc="-6" dirty="0">
                <a:solidFill>
                  <a:prstClr val="black"/>
                </a:solidFill>
                <a:latin typeface="Calibri Light"/>
                <a:cs typeface="Calibri Light"/>
              </a:rPr>
              <a:t>P</a:t>
            </a:r>
            <a:r>
              <a:rPr sz="1059" spc="-12" dirty="0">
                <a:solidFill>
                  <a:prstClr val="black"/>
                </a:solidFill>
                <a:latin typeface="Calibri Light"/>
                <a:cs typeface="Calibri Light"/>
              </a:rPr>
              <a:t>atien</a:t>
            </a:r>
            <a:r>
              <a:rPr sz="1059" spc="-6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sz="1059" spc="36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059" spc="-6" dirty="0">
                <a:solidFill>
                  <a:prstClr val="black"/>
                </a:solidFill>
                <a:latin typeface="Calibri Light"/>
                <a:cs typeface="Calibri Light"/>
              </a:rPr>
              <a:t>B</a:t>
            </a:r>
            <a:r>
              <a:rPr sz="1059" spc="-19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sz="1059" spc="-12" dirty="0">
                <a:solidFill>
                  <a:prstClr val="black"/>
                </a:solidFill>
                <a:latin typeface="Calibri Light"/>
                <a:cs typeface="Calibri Light"/>
              </a:rPr>
              <a:t>lli</a:t>
            </a:r>
            <a:r>
              <a:rPr sz="1059" spc="-6" dirty="0">
                <a:solidFill>
                  <a:prstClr val="black"/>
                </a:solidFill>
                <a:latin typeface="Calibri Light"/>
                <a:cs typeface="Calibri Light"/>
              </a:rPr>
              <a:t>ng</a:t>
            </a:r>
            <a:endParaRPr sz="1059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5394" defTabSz="898800">
              <a:spcBef>
                <a:spcPts val="364"/>
              </a:spcBef>
            </a:pPr>
            <a:r>
              <a:rPr sz="794" spc="-6" dirty="0">
                <a:solidFill>
                  <a:srgbClr val="3D0F7B"/>
                </a:solidFill>
                <a:latin typeface="Wingdings 3"/>
                <a:cs typeface="Wingdings 3"/>
              </a:rPr>
              <a:t></a:t>
            </a:r>
            <a:r>
              <a:rPr sz="794" spc="-6" dirty="0">
                <a:solidFill>
                  <a:srgbClr val="3D0F7B"/>
                </a:solidFill>
                <a:latin typeface="Times New Roman"/>
                <a:cs typeface="Times New Roman"/>
              </a:rPr>
              <a:t> </a:t>
            </a:r>
            <a:r>
              <a:rPr sz="794" spc="-79" dirty="0">
                <a:solidFill>
                  <a:srgbClr val="3D0F7B"/>
                </a:solidFill>
                <a:latin typeface="Times New Roman"/>
                <a:cs typeface="Times New Roman"/>
              </a:rPr>
              <a:t> </a:t>
            </a:r>
            <a:r>
              <a:rPr sz="1059" spc="-6" dirty="0">
                <a:solidFill>
                  <a:prstClr val="black"/>
                </a:solidFill>
                <a:latin typeface="Calibri Light"/>
                <a:cs typeface="Calibri Light"/>
              </a:rPr>
              <a:t>P</a:t>
            </a:r>
            <a:r>
              <a:rPr sz="1059" spc="-12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059" spc="-6" dirty="0">
                <a:solidFill>
                  <a:prstClr val="black"/>
                </a:solidFill>
                <a:latin typeface="Calibri Light"/>
                <a:cs typeface="Calibri Light"/>
              </a:rPr>
              <a:t>ym</a:t>
            </a:r>
            <a:r>
              <a:rPr sz="1059" spc="-12" dirty="0">
                <a:solidFill>
                  <a:prstClr val="black"/>
                </a:solidFill>
                <a:latin typeface="Calibri Light"/>
                <a:cs typeface="Calibri Light"/>
              </a:rPr>
              <a:t>en</a:t>
            </a:r>
            <a:r>
              <a:rPr sz="1059" spc="-6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sz="1059" spc="24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059" spc="-6" dirty="0">
                <a:solidFill>
                  <a:prstClr val="black"/>
                </a:solidFill>
                <a:latin typeface="Calibri Light"/>
                <a:cs typeface="Calibri Light"/>
              </a:rPr>
              <a:t>P</a:t>
            </a:r>
            <a:r>
              <a:rPr sz="1059" spc="-6" dirty="0">
                <a:solidFill>
                  <a:prstClr val="black"/>
                </a:solidFill>
                <a:latin typeface="Calibri Light"/>
                <a:cs typeface="Calibri Light"/>
              </a:rPr>
              <a:t>ro</a:t>
            </a:r>
            <a:r>
              <a:rPr sz="1059" spc="-19" dirty="0">
                <a:solidFill>
                  <a:prstClr val="black"/>
                </a:solidFill>
                <a:latin typeface="Calibri Light"/>
                <a:cs typeface="Calibri Light"/>
              </a:rPr>
              <a:t>c</a:t>
            </a:r>
            <a:r>
              <a:rPr sz="1059" spc="-12" dirty="0">
                <a:solidFill>
                  <a:prstClr val="black"/>
                </a:solidFill>
                <a:latin typeface="Calibri Light"/>
                <a:cs typeface="Calibri Light"/>
              </a:rPr>
              <a:t>ess</a:t>
            </a:r>
            <a:r>
              <a:rPr sz="1059" spc="-19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sz="1059" spc="-6" dirty="0">
                <a:solidFill>
                  <a:prstClr val="black"/>
                </a:solidFill>
                <a:latin typeface="Calibri Light"/>
                <a:cs typeface="Calibri Light"/>
              </a:rPr>
              <a:t>ng</a:t>
            </a:r>
            <a:endParaRPr sz="1059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53944" marR="304038" indent="-138549" defTabSz="898800">
              <a:spcBef>
                <a:spcPts val="364"/>
              </a:spcBef>
            </a:pPr>
            <a:r>
              <a:rPr sz="794" spc="-6" dirty="0">
                <a:solidFill>
                  <a:srgbClr val="3D0F7B"/>
                </a:solidFill>
                <a:latin typeface="Wingdings 3"/>
                <a:cs typeface="Wingdings 3"/>
              </a:rPr>
              <a:t></a:t>
            </a:r>
            <a:r>
              <a:rPr sz="794" spc="-6" dirty="0">
                <a:solidFill>
                  <a:srgbClr val="3D0F7B"/>
                </a:solidFill>
                <a:latin typeface="Times New Roman"/>
                <a:cs typeface="Times New Roman"/>
              </a:rPr>
              <a:t> </a:t>
            </a:r>
            <a:r>
              <a:rPr sz="794" spc="-79" dirty="0">
                <a:solidFill>
                  <a:srgbClr val="3D0F7B"/>
                </a:solidFill>
                <a:latin typeface="Times New Roman"/>
                <a:cs typeface="Times New Roman"/>
              </a:rPr>
              <a:t> </a:t>
            </a:r>
            <a:r>
              <a:rPr sz="1059" spc="-6" dirty="0">
                <a:solidFill>
                  <a:prstClr val="black"/>
                </a:solidFill>
                <a:latin typeface="Calibri Light"/>
                <a:cs typeface="Calibri Light"/>
              </a:rPr>
              <a:t>M</a:t>
            </a:r>
            <a:r>
              <a:rPr sz="1059" spc="-19" dirty="0">
                <a:solidFill>
                  <a:prstClr val="black"/>
                </a:solidFill>
                <a:latin typeface="Calibri Light"/>
                <a:cs typeface="Calibri Light"/>
              </a:rPr>
              <a:t>o</a:t>
            </a:r>
            <a:r>
              <a:rPr sz="1059" spc="-6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059" spc="-19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sz="1059" spc="-6" dirty="0">
                <a:solidFill>
                  <a:prstClr val="black"/>
                </a:solidFill>
                <a:latin typeface="Calibri Light"/>
                <a:cs typeface="Calibri Light"/>
              </a:rPr>
              <a:t>h</a:t>
            </a:r>
            <a:r>
              <a:rPr sz="1059" spc="-19" dirty="0">
                <a:solidFill>
                  <a:prstClr val="black"/>
                </a:solidFill>
                <a:latin typeface="Calibri Light"/>
                <a:cs typeface="Calibri Light"/>
              </a:rPr>
              <a:t>l</a:t>
            </a:r>
            <a:r>
              <a:rPr sz="1059" spc="-6" dirty="0">
                <a:solidFill>
                  <a:prstClr val="black"/>
                </a:solidFill>
                <a:latin typeface="Calibri Light"/>
                <a:cs typeface="Calibri Light"/>
              </a:rPr>
              <a:t>y</a:t>
            </a:r>
            <a:r>
              <a:rPr sz="1059" spc="49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059" spc="-6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059" spc="-12" dirty="0">
                <a:solidFill>
                  <a:prstClr val="black"/>
                </a:solidFill>
                <a:latin typeface="Calibri Light"/>
                <a:cs typeface="Calibri Light"/>
              </a:rPr>
              <a:t>/</a:t>
            </a:r>
            <a:r>
              <a:rPr sz="1059" spc="-6" dirty="0">
                <a:solidFill>
                  <a:prstClr val="black"/>
                </a:solidFill>
                <a:latin typeface="Calibri Light"/>
                <a:cs typeface="Calibri Light"/>
              </a:rPr>
              <a:t>R</a:t>
            </a:r>
            <a:r>
              <a:rPr sz="1059" spc="12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059" spc="-12" dirty="0">
                <a:solidFill>
                  <a:prstClr val="black"/>
                </a:solidFill>
                <a:latin typeface="Calibri Light"/>
                <a:cs typeface="Calibri Light"/>
              </a:rPr>
              <a:t>C</a:t>
            </a:r>
            <a:r>
              <a:rPr sz="1059" spc="-12" dirty="0">
                <a:solidFill>
                  <a:prstClr val="black"/>
                </a:solidFill>
                <a:latin typeface="Calibri Light"/>
                <a:cs typeface="Calibri Light"/>
              </a:rPr>
              <a:t>loseou</a:t>
            </a:r>
            <a:r>
              <a:rPr sz="1059" spc="-6" dirty="0">
                <a:solidFill>
                  <a:prstClr val="black"/>
                </a:solidFill>
                <a:latin typeface="Calibri Light"/>
                <a:cs typeface="Calibri Light"/>
              </a:rPr>
              <a:t>t </a:t>
            </a:r>
            <a:r>
              <a:rPr lang="en-US" sz="1059" spc="-6" dirty="0">
                <a:solidFill>
                  <a:prstClr val="black"/>
                </a:solidFill>
                <a:latin typeface="Calibri Light"/>
                <a:cs typeface="Calibri Light"/>
              </a:rPr>
              <a:t>R</a:t>
            </a:r>
            <a:r>
              <a:rPr sz="1059" spc="-12" dirty="0">
                <a:solidFill>
                  <a:prstClr val="black"/>
                </a:solidFill>
                <a:latin typeface="Calibri Light"/>
                <a:cs typeface="Calibri Light"/>
              </a:rPr>
              <a:t>epo</a:t>
            </a:r>
            <a:r>
              <a:rPr sz="1059" spc="-6" dirty="0">
                <a:solidFill>
                  <a:prstClr val="black"/>
                </a:solidFill>
                <a:latin typeface="Calibri Light"/>
                <a:cs typeface="Calibri Light"/>
              </a:rPr>
              <a:t>r</a:t>
            </a:r>
            <a:r>
              <a:rPr sz="1059" spc="-12" dirty="0">
                <a:solidFill>
                  <a:prstClr val="black"/>
                </a:solidFill>
                <a:latin typeface="Calibri Light"/>
                <a:cs typeface="Calibri Light"/>
              </a:rPr>
              <a:t>ti</a:t>
            </a:r>
            <a:r>
              <a:rPr sz="1059" spc="-6" dirty="0">
                <a:solidFill>
                  <a:prstClr val="black"/>
                </a:solidFill>
                <a:latin typeface="Calibri Light"/>
                <a:cs typeface="Calibri Light"/>
              </a:rPr>
              <a:t>ng</a:t>
            </a:r>
            <a:endParaRPr sz="1059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5394" defTabSz="898800">
              <a:spcBef>
                <a:spcPts val="364"/>
              </a:spcBef>
            </a:pPr>
            <a:r>
              <a:rPr sz="794" spc="-6" dirty="0">
                <a:solidFill>
                  <a:srgbClr val="3D0F7B"/>
                </a:solidFill>
                <a:latin typeface="Wingdings 3"/>
                <a:cs typeface="Wingdings 3"/>
              </a:rPr>
              <a:t></a:t>
            </a:r>
            <a:r>
              <a:rPr sz="794" spc="-6" dirty="0">
                <a:solidFill>
                  <a:srgbClr val="3D0F7B"/>
                </a:solidFill>
                <a:latin typeface="Times New Roman"/>
                <a:cs typeface="Times New Roman"/>
              </a:rPr>
              <a:t> </a:t>
            </a:r>
            <a:r>
              <a:rPr sz="794" spc="-79" dirty="0">
                <a:solidFill>
                  <a:srgbClr val="3D0F7B"/>
                </a:solidFill>
                <a:latin typeface="Times New Roman"/>
                <a:cs typeface="Times New Roman"/>
              </a:rPr>
              <a:t> </a:t>
            </a:r>
            <a:r>
              <a:rPr sz="1059" spc="-19" dirty="0">
                <a:solidFill>
                  <a:prstClr val="black"/>
                </a:solidFill>
                <a:latin typeface="Calibri Light"/>
                <a:cs typeface="Calibri Light"/>
              </a:rPr>
              <a:t>C</a:t>
            </a:r>
            <a:r>
              <a:rPr sz="1059" spc="-12" dirty="0">
                <a:solidFill>
                  <a:prstClr val="black"/>
                </a:solidFill>
                <a:latin typeface="Calibri Light"/>
                <a:cs typeface="Calibri Light"/>
              </a:rPr>
              <a:t>ert</a:t>
            </a:r>
            <a:r>
              <a:rPr sz="1059" spc="-19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sz="1059" spc="-6" dirty="0">
                <a:solidFill>
                  <a:prstClr val="black"/>
                </a:solidFill>
                <a:latin typeface="Calibri Light"/>
                <a:cs typeface="Calibri Light"/>
              </a:rPr>
              <a:t>f</a:t>
            </a:r>
            <a:r>
              <a:rPr sz="1059" spc="-12" dirty="0">
                <a:solidFill>
                  <a:prstClr val="black"/>
                </a:solidFill>
                <a:latin typeface="Calibri Light"/>
                <a:cs typeface="Calibri Light"/>
              </a:rPr>
              <a:t>ie</a:t>
            </a:r>
            <a:r>
              <a:rPr sz="1059" spc="-6" dirty="0">
                <a:solidFill>
                  <a:prstClr val="black"/>
                </a:solidFill>
                <a:latin typeface="Calibri Light"/>
                <a:cs typeface="Calibri Light"/>
              </a:rPr>
              <a:t>d</a:t>
            </a:r>
            <a:r>
              <a:rPr sz="1059" spc="55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059" spc="-12" dirty="0">
                <a:solidFill>
                  <a:prstClr val="black"/>
                </a:solidFill>
                <a:latin typeface="Calibri Light"/>
                <a:cs typeface="Calibri Light"/>
              </a:rPr>
              <a:t>C</a:t>
            </a:r>
            <a:r>
              <a:rPr sz="1059" spc="-12" dirty="0">
                <a:solidFill>
                  <a:prstClr val="black"/>
                </a:solidFill>
                <a:latin typeface="Calibri Light"/>
                <a:cs typeface="Calibri Light"/>
              </a:rPr>
              <a:t>odin</a:t>
            </a:r>
            <a:r>
              <a:rPr sz="1059" spc="-6" dirty="0">
                <a:solidFill>
                  <a:prstClr val="black"/>
                </a:solidFill>
                <a:latin typeface="Calibri Light"/>
                <a:cs typeface="Calibri Light"/>
              </a:rPr>
              <a:t>g</a:t>
            </a:r>
            <a:r>
              <a:rPr sz="1059" spc="55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059" spc="-12" dirty="0">
                <a:solidFill>
                  <a:prstClr val="black"/>
                </a:solidFill>
                <a:latin typeface="Calibri Light"/>
                <a:cs typeface="Calibri Light"/>
              </a:rPr>
              <a:t>O</a:t>
            </a:r>
            <a:r>
              <a:rPr sz="1059" spc="-6" dirty="0">
                <a:solidFill>
                  <a:prstClr val="black"/>
                </a:solidFill>
                <a:latin typeface="Calibri Light"/>
                <a:cs typeface="Calibri Light"/>
              </a:rPr>
              <a:t>v</a:t>
            </a:r>
            <a:r>
              <a:rPr sz="1059" spc="-12" dirty="0">
                <a:solidFill>
                  <a:prstClr val="black"/>
                </a:solidFill>
                <a:latin typeface="Calibri Light"/>
                <a:cs typeface="Calibri Light"/>
              </a:rPr>
              <a:t>ersi</a:t>
            </a:r>
            <a:r>
              <a:rPr sz="1059" spc="-6" dirty="0">
                <a:solidFill>
                  <a:prstClr val="black"/>
                </a:solidFill>
                <a:latin typeface="Calibri Light"/>
                <a:cs typeface="Calibri Light"/>
              </a:rPr>
              <a:t>g</a:t>
            </a:r>
            <a:r>
              <a:rPr sz="1059" spc="-12" dirty="0">
                <a:solidFill>
                  <a:prstClr val="black"/>
                </a:solidFill>
                <a:latin typeface="Calibri Light"/>
                <a:cs typeface="Calibri Light"/>
              </a:rPr>
              <a:t>h</a:t>
            </a:r>
            <a:r>
              <a:rPr sz="1059" spc="-6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endParaRPr sz="1059" dirty="0"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47189" y="2737623"/>
            <a:ext cx="2364204" cy="4029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218" indent="-207824" defTabSz="898800">
              <a:buClr>
                <a:srgbClr val="430098"/>
              </a:buClr>
              <a:buFont typeface="Wingdings 3" panose="05040102010807070707" pitchFamily="18" charset="2"/>
              <a:buChar char=""/>
            </a:pPr>
            <a:r>
              <a:rPr lang="en-US" sz="1059" spc="-79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sz="1059" spc="-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</a:t>
            </a:r>
            <a:r>
              <a:rPr sz="1059" spc="-19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sz="1059" spc="-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1059" spc="-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oni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sz="1059" spc="49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59" spc="-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Medic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</a:t>
            </a:r>
            <a:r>
              <a:rPr sz="1059" spc="61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59" spc="-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</a:t>
            </a:r>
            <a:r>
              <a:rPr sz="1059" spc="-19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sz="1059" spc="-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1059" spc="-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endParaRPr sz="1059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3218" indent="-207824" defTabSz="898800">
              <a:buClr>
                <a:srgbClr val="430098"/>
              </a:buClr>
              <a:buFont typeface="Wingdings 3" panose="05040102010807070707" pitchFamily="18" charset="2"/>
              <a:buChar char=""/>
            </a:pP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sz="1059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</a:t>
            </a:r>
            <a:r>
              <a:rPr sz="1059" spc="-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r>
              <a:rPr sz="1059" spc="19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059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</a:t>
            </a:r>
            <a:r>
              <a:rPr sz="1059" spc="-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endo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1059" spc="3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1059" spc="-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sz="1059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</a:t>
            </a:r>
            <a:r>
              <a:rPr sz="1059" spc="-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iew</a:t>
            </a:r>
            <a:endParaRPr sz="1059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3218" marR="6157" indent="-207824" defTabSz="898800">
              <a:spcBef>
                <a:spcPts val="364"/>
              </a:spcBef>
              <a:buClr>
                <a:srgbClr val="430098"/>
              </a:buClr>
              <a:buFont typeface="Wingdings 3" panose="05040102010807070707" pitchFamily="18" charset="2"/>
              <a:buChar char=""/>
            </a:pP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EMR</a:t>
            </a:r>
            <a:r>
              <a:rPr sz="1059" spc="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sz="1059" spc="-19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</a:t>
            </a:r>
            <a:r>
              <a:rPr sz="1059" spc="-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ectio</a:t>
            </a:r>
            <a:r>
              <a:rPr sz="1059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</a:t>
            </a:r>
            <a:r>
              <a:rPr sz="1059" spc="67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059" spc="-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</a:t>
            </a:r>
            <a:r>
              <a:rPr sz="1059" spc="-19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</a:t>
            </a:r>
            <a:r>
              <a:rPr sz="1059" spc="-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</a:t>
            </a:r>
            <a:r>
              <a:rPr sz="1059" spc="-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ent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sz="1059" spc="-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</a:t>
            </a:r>
            <a:r>
              <a:rPr sz="1059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sz="1059" spc="-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 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sz="1059" spc="-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</a:t>
            </a:r>
            <a:r>
              <a:rPr sz="1059" spc="24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sz="1059" spc="-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agem</a:t>
            </a:r>
            <a:r>
              <a:rPr sz="1059" spc="-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ent</a:t>
            </a:r>
            <a:endParaRPr lang="en-US" sz="1059" spc="-12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3218" marR="6157" indent="-207824" defTabSz="898800">
              <a:spcBef>
                <a:spcPts val="364"/>
              </a:spcBef>
              <a:buClr>
                <a:srgbClr val="430098"/>
              </a:buClr>
              <a:buFont typeface="Wingdings 3" panose="05040102010807070707" pitchFamily="18" charset="2"/>
              <a:buChar char=""/>
            </a:pPr>
            <a:r>
              <a:rPr lang="en-US" sz="1059" spc="-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IT Solutions</a:t>
            </a:r>
          </a:p>
          <a:p>
            <a:pPr marL="413724" marR="6157" lvl="1" indent="-202051" defTabSz="898800">
              <a:spcBef>
                <a:spcPts val="364"/>
              </a:spcBef>
              <a:buClr>
                <a:srgbClr val="430098"/>
              </a:buClr>
              <a:buFont typeface="Wingdings 3" panose="05040102010807070707" pitchFamily="18" charset="2"/>
              <a:buChar char=""/>
            </a:pPr>
            <a:r>
              <a:rPr lang="en-US" sz="1059" spc="-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PMR-EMR-HER</a:t>
            </a:r>
          </a:p>
          <a:p>
            <a:pPr marL="413724" marR="6157" lvl="1" indent="-202051" defTabSz="898800">
              <a:spcBef>
                <a:spcPts val="364"/>
              </a:spcBef>
              <a:buClr>
                <a:srgbClr val="430098"/>
              </a:buClr>
              <a:buFont typeface="Wingdings 3" panose="05040102010807070707" pitchFamily="18" charset="2"/>
              <a:buChar char=""/>
            </a:pPr>
            <a:r>
              <a:rPr lang="en-US" sz="1059" spc="-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Selection of PM/EMR Solution</a:t>
            </a:r>
          </a:p>
          <a:p>
            <a:pPr marL="413724" marR="6157" lvl="1" indent="-202051" defTabSz="898800">
              <a:spcBef>
                <a:spcPts val="364"/>
              </a:spcBef>
              <a:buClr>
                <a:srgbClr val="430098"/>
              </a:buClr>
              <a:buFont typeface="Wingdings 3" panose="05040102010807070707" pitchFamily="18" charset="2"/>
              <a:buChar char=""/>
            </a:pPr>
            <a:r>
              <a:rPr lang="en-US" sz="1059" spc="-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Request for Proposal Development</a:t>
            </a:r>
          </a:p>
          <a:p>
            <a:pPr marL="413724" marR="6157" lvl="1" indent="-202051" defTabSz="898800">
              <a:spcBef>
                <a:spcPts val="364"/>
              </a:spcBef>
              <a:buClr>
                <a:srgbClr val="430098"/>
              </a:buClr>
              <a:buFont typeface="Wingdings 3" panose="05040102010807070707" pitchFamily="18" charset="2"/>
              <a:buChar char=""/>
            </a:pPr>
            <a:r>
              <a:rPr lang="en-US" sz="1059" spc="-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Vendor Evaluation</a:t>
            </a:r>
          </a:p>
          <a:p>
            <a:pPr marL="413724" marR="6157" lvl="1" indent="-202051" defTabSz="898800">
              <a:spcBef>
                <a:spcPts val="364"/>
              </a:spcBef>
              <a:buClr>
                <a:srgbClr val="430098"/>
              </a:buClr>
              <a:buFont typeface="Wingdings 3" panose="05040102010807070707" pitchFamily="18" charset="2"/>
              <a:buChar char=""/>
            </a:pPr>
            <a:r>
              <a:rPr lang="en-US" sz="1059" spc="-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Contract Negotiation</a:t>
            </a:r>
          </a:p>
          <a:p>
            <a:pPr marL="413724" marR="6157" lvl="1" indent="-202051" defTabSz="898800">
              <a:spcBef>
                <a:spcPts val="364"/>
              </a:spcBef>
              <a:buClr>
                <a:srgbClr val="430098"/>
              </a:buClr>
              <a:buFont typeface="Wingdings 3" panose="05040102010807070707" pitchFamily="18" charset="2"/>
              <a:buChar char=""/>
            </a:pPr>
            <a:r>
              <a:rPr lang="en-US" sz="1059" spc="-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Implementation of PM/EMR, including:</a:t>
            </a:r>
          </a:p>
          <a:p>
            <a:pPr marL="559970" marR="6157" lvl="2" indent="-202051" defTabSz="898800">
              <a:spcBef>
                <a:spcPts val="364"/>
              </a:spcBef>
              <a:buClr>
                <a:srgbClr val="430098"/>
              </a:buClr>
              <a:buFont typeface="Wingdings 3" panose="05040102010807070707" pitchFamily="18" charset="2"/>
              <a:buChar char=""/>
            </a:pPr>
            <a:r>
              <a:rPr lang="en-US" sz="1059" spc="-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Management Support</a:t>
            </a:r>
          </a:p>
          <a:p>
            <a:pPr marL="559970" marR="6157" lvl="2" indent="-202051" defTabSz="898800">
              <a:spcBef>
                <a:spcPts val="364"/>
              </a:spcBef>
              <a:buClr>
                <a:srgbClr val="430098"/>
              </a:buClr>
              <a:buFont typeface="Wingdings 3" panose="05040102010807070707" pitchFamily="18" charset="2"/>
              <a:buChar char=""/>
            </a:pPr>
            <a:r>
              <a:rPr lang="en-US" sz="1059" spc="-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Regular Onsite Visits</a:t>
            </a:r>
          </a:p>
          <a:p>
            <a:pPr marL="559970" marR="6157" lvl="2" indent="-202051" defTabSz="898800">
              <a:spcBef>
                <a:spcPts val="364"/>
              </a:spcBef>
              <a:buClr>
                <a:srgbClr val="430098"/>
              </a:buClr>
              <a:buFont typeface="Wingdings 3" panose="05040102010807070707" pitchFamily="18" charset="2"/>
              <a:buChar char=""/>
            </a:pPr>
            <a:r>
              <a:rPr lang="en-US" sz="1059" spc="-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Workflow Processes Management</a:t>
            </a:r>
          </a:p>
          <a:p>
            <a:pPr marL="559970" marR="6157" lvl="2" indent="-202051" defTabSz="898800">
              <a:spcBef>
                <a:spcPts val="364"/>
              </a:spcBef>
              <a:buClr>
                <a:srgbClr val="430098"/>
              </a:buClr>
              <a:buFont typeface="Wingdings 3" panose="05040102010807070707" pitchFamily="18" charset="2"/>
              <a:buChar char=""/>
            </a:pPr>
            <a:r>
              <a:rPr lang="en-US" sz="1059" spc="-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Software Interface Management</a:t>
            </a:r>
          </a:p>
          <a:p>
            <a:pPr marL="559970" marR="6157" lvl="2" indent="-202051" defTabSz="898800">
              <a:spcBef>
                <a:spcPts val="364"/>
              </a:spcBef>
              <a:buClr>
                <a:srgbClr val="430098"/>
              </a:buClr>
              <a:buFont typeface="Wingdings 3" panose="05040102010807070707" pitchFamily="18" charset="2"/>
              <a:buChar char=""/>
            </a:pPr>
            <a:r>
              <a:rPr lang="en-US" sz="1059" spc="-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Migration Supervision</a:t>
            </a:r>
          </a:p>
          <a:p>
            <a:pPr marL="559970" marR="6157" lvl="2" indent="-202051" defTabSz="898800">
              <a:spcBef>
                <a:spcPts val="364"/>
              </a:spcBef>
              <a:buClr>
                <a:srgbClr val="430098"/>
              </a:buClr>
              <a:buFont typeface="Wingdings 3" panose="05040102010807070707" pitchFamily="18" charset="2"/>
              <a:buChar char=""/>
            </a:pPr>
            <a:r>
              <a:rPr lang="en-US" sz="1059" spc="-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Template Creation</a:t>
            </a:r>
          </a:p>
          <a:p>
            <a:pPr marL="559970" marR="6157" lvl="2" indent="-202051" defTabSz="898800">
              <a:spcBef>
                <a:spcPts val="364"/>
              </a:spcBef>
              <a:buClr>
                <a:srgbClr val="430098"/>
              </a:buClr>
              <a:buFont typeface="Wingdings 3" panose="05040102010807070707" pitchFamily="18" charset="2"/>
              <a:buChar char=""/>
            </a:pPr>
            <a:r>
              <a:rPr lang="en-US" sz="1059" spc="-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Go LIVE Support</a:t>
            </a:r>
            <a:endParaRPr sz="1059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46181" y="1798518"/>
            <a:ext cx="1914236" cy="325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6157" algn="ctr" defTabSz="898800"/>
            <a:r>
              <a:rPr sz="1059" b="1" spc="-6" dirty="0">
                <a:solidFill>
                  <a:prstClr val="black"/>
                </a:solidFill>
                <a:latin typeface="Calibri"/>
                <a:cs typeface="Calibri"/>
              </a:rPr>
              <a:t>PHYS</a:t>
            </a:r>
            <a:r>
              <a:rPr sz="1059" b="1" dirty="0">
                <a:solidFill>
                  <a:prstClr val="black"/>
                </a:solidFill>
                <a:latin typeface="Calibri"/>
                <a:cs typeface="Calibri"/>
              </a:rPr>
              <a:t>ICIAN</a:t>
            </a:r>
            <a:r>
              <a:rPr sz="1059" b="1" spc="-36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059" b="1" spc="-6" dirty="0">
                <a:solidFill>
                  <a:prstClr val="black"/>
                </a:solidFill>
                <a:latin typeface="Calibri"/>
                <a:cs typeface="Calibri"/>
              </a:rPr>
              <a:t>M</a:t>
            </a:r>
            <a:r>
              <a:rPr sz="1059" b="1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1059" b="1" spc="6" dirty="0">
                <a:solidFill>
                  <a:prstClr val="black"/>
                </a:solidFill>
                <a:latin typeface="Calibri"/>
                <a:cs typeface="Calibri"/>
              </a:rPr>
              <a:t>N</a:t>
            </a:r>
            <a:r>
              <a:rPr sz="1059" b="1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1059" b="1" spc="6" dirty="0">
                <a:solidFill>
                  <a:prstClr val="black"/>
                </a:solidFill>
                <a:latin typeface="Calibri"/>
                <a:cs typeface="Calibri"/>
              </a:rPr>
              <a:t>G</a:t>
            </a:r>
            <a:r>
              <a:rPr sz="1059" b="1" dirty="0">
                <a:solidFill>
                  <a:prstClr val="black"/>
                </a:solidFill>
                <a:latin typeface="Calibri"/>
                <a:cs typeface="Calibri"/>
              </a:rPr>
              <a:t>E</a:t>
            </a:r>
            <a:r>
              <a:rPr sz="1059" b="1" spc="-6" dirty="0">
                <a:solidFill>
                  <a:prstClr val="black"/>
                </a:solidFill>
                <a:latin typeface="Calibri"/>
                <a:cs typeface="Calibri"/>
              </a:rPr>
              <a:t>M</a:t>
            </a:r>
            <a:r>
              <a:rPr sz="1059" b="1" dirty="0">
                <a:solidFill>
                  <a:prstClr val="black"/>
                </a:solidFill>
                <a:latin typeface="Calibri"/>
                <a:cs typeface="Calibri"/>
              </a:rPr>
              <a:t>E</a:t>
            </a:r>
            <a:r>
              <a:rPr sz="1059" b="1" spc="-12" dirty="0">
                <a:solidFill>
                  <a:prstClr val="black"/>
                </a:solidFill>
                <a:latin typeface="Calibri"/>
                <a:cs typeface="Calibri"/>
              </a:rPr>
              <a:t>N</a:t>
            </a:r>
            <a:r>
              <a:rPr sz="1059" b="1" dirty="0">
                <a:solidFill>
                  <a:prstClr val="black"/>
                </a:solidFill>
                <a:latin typeface="Calibri"/>
                <a:cs typeface="Calibri"/>
              </a:rPr>
              <a:t>T </a:t>
            </a:r>
            <a:r>
              <a:rPr sz="1059" b="1" spc="-12" dirty="0">
                <a:solidFill>
                  <a:prstClr val="black"/>
                </a:solidFill>
                <a:latin typeface="Calibri"/>
                <a:cs typeface="Calibri"/>
              </a:rPr>
              <a:t>S</a:t>
            </a:r>
            <a:r>
              <a:rPr sz="1059" b="1" dirty="0">
                <a:solidFill>
                  <a:prstClr val="black"/>
                </a:solidFill>
                <a:latin typeface="Calibri"/>
                <a:cs typeface="Calibri"/>
              </a:rPr>
              <a:t>UPPORT &amp; E</a:t>
            </a:r>
            <a:r>
              <a:rPr sz="1059" b="1" spc="-6" dirty="0">
                <a:solidFill>
                  <a:prstClr val="black"/>
                </a:solidFill>
                <a:latin typeface="Calibri"/>
                <a:cs typeface="Calibri"/>
              </a:rPr>
              <a:t>M</a:t>
            </a:r>
            <a:r>
              <a:rPr sz="1059" b="1" dirty="0">
                <a:solidFill>
                  <a:prstClr val="black"/>
                </a:solidFill>
                <a:latin typeface="Calibri"/>
                <a:cs typeface="Calibri"/>
              </a:rPr>
              <a:t>R </a:t>
            </a:r>
            <a:r>
              <a:rPr sz="1059" b="1" spc="-12" dirty="0">
                <a:solidFill>
                  <a:prstClr val="black"/>
                </a:solidFill>
                <a:latin typeface="Calibri"/>
                <a:cs typeface="Calibri"/>
              </a:rPr>
              <a:t>S</a:t>
            </a:r>
            <a:r>
              <a:rPr sz="1059" b="1" spc="-6" dirty="0">
                <a:solidFill>
                  <a:prstClr val="black"/>
                </a:solidFill>
                <a:latin typeface="Calibri"/>
                <a:cs typeface="Calibri"/>
              </a:rPr>
              <a:t>OLU</a:t>
            </a:r>
            <a:r>
              <a:rPr sz="1059" b="1" dirty="0">
                <a:solidFill>
                  <a:prstClr val="black"/>
                </a:solidFill>
                <a:latin typeface="Calibri"/>
                <a:cs typeface="Calibri"/>
              </a:rPr>
              <a:t>TI</a:t>
            </a:r>
            <a:r>
              <a:rPr sz="1059" b="1" spc="-6" dirty="0">
                <a:solidFill>
                  <a:prstClr val="black"/>
                </a:solidFill>
                <a:latin typeface="Calibri"/>
                <a:cs typeface="Calibri"/>
              </a:rPr>
              <a:t>ONS</a:t>
            </a:r>
            <a:endParaRPr sz="1059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01487" y="1801653"/>
            <a:ext cx="2340315" cy="325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6157" indent="769" algn="ctr" defTabSz="898800"/>
            <a:r>
              <a:rPr sz="1059" b="1" spc="-6" dirty="0">
                <a:solidFill>
                  <a:prstClr val="black"/>
                </a:solidFill>
                <a:latin typeface="Calibri"/>
                <a:cs typeface="Calibri"/>
              </a:rPr>
              <a:t>PHYS</a:t>
            </a:r>
            <a:r>
              <a:rPr sz="1059" b="1" dirty="0">
                <a:solidFill>
                  <a:prstClr val="black"/>
                </a:solidFill>
                <a:latin typeface="Calibri"/>
                <a:cs typeface="Calibri"/>
              </a:rPr>
              <a:t>ICIAN</a:t>
            </a:r>
            <a:r>
              <a:rPr sz="1059" b="1" spc="-36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059" b="1" spc="-6" dirty="0">
                <a:solidFill>
                  <a:prstClr val="black"/>
                </a:solidFill>
                <a:latin typeface="Calibri"/>
                <a:cs typeface="Calibri"/>
              </a:rPr>
              <a:t>PR</a:t>
            </a:r>
            <a:r>
              <a:rPr sz="1059" b="1" spc="6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1059" b="1" dirty="0">
                <a:solidFill>
                  <a:prstClr val="black"/>
                </a:solidFill>
                <a:latin typeface="Calibri"/>
                <a:cs typeface="Calibri"/>
              </a:rPr>
              <a:t>CTICE </a:t>
            </a:r>
            <a:r>
              <a:rPr sz="1059" b="1" spc="-6" dirty="0">
                <a:solidFill>
                  <a:prstClr val="black"/>
                </a:solidFill>
                <a:latin typeface="Calibri"/>
                <a:cs typeface="Calibri"/>
              </a:rPr>
              <a:t>M</a:t>
            </a:r>
            <a:r>
              <a:rPr sz="1059" b="1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1059" b="1" spc="6" dirty="0">
                <a:solidFill>
                  <a:prstClr val="black"/>
                </a:solidFill>
                <a:latin typeface="Calibri"/>
                <a:cs typeface="Calibri"/>
              </a:rPr>
              <a:t>N</a:t>
            </a:r>
            <a:r>
              <a:rPr sz="1059" b="1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1059" b="1" spc="6" dirty="0">
                <a:solidFill>
                  <a:prstClr val="black"/>
                </a:solidFill>
                <a:latin typeface="Calibri"/>
                <a:cs typeface="Calibri"/>
              </a:rPr>
              <a:t>G</a:t>
            </a:r>
            <a:r>
              <a:rPr sz="1059" b="1" dirty="0">
                <a:solidFill>
                  <a:prstClr val="black"/>
                </a:solidFill>
                <a:latin typeface="Calibri"/>
                <a:cs typeface="Calibri"/>
              </a:rPr>
              <a:t>E</a:t>
            </a:r>
            <a:r>
              <a:rPr sz="1059" b="1" spc="-6" dirty="0">
                <a:solidFill>
                  <a:prstClr val="black"/>
                </a:solidFill>
                <a:latin typeface="Calibri"/>
                <a:cs typeface="Calibri"/>
              </a:rPr>
              <a:t>M</a:t>
            </a:r>
            <a:r>
              <a:rPr sz="1059" b="1" dirty="0">
                <a:solidFill>
                  <a:prstClr val="black"/>
                </a:solidFill>
                <a:latin typeface="Calibri"/>
                <a:cs typeface="Calibri"/>
              </a:rPr>
              <a:t>EN</a:t>
            </a:r>
            <a:r>
              <a:rPr sz="1059" b="1" spc="-12" dirty="0">
                <a:solidFill>
                  <a:prstClr val="black"/>
                </a:solidFill>
                <a:latin typeface="Calibri"/>
                <a:cs typeface="Calibri"/>
              </a:rPr>
              <a:t>T</a:t>
            </a:r>
            <a:r>
              <a:rPr sz="1059" b="1" dirty="0">
                <a:solidFill>
                  <a:prstClr val="black"/>
                </a:solidFill>
                <a:latin typeface="Calibri"/>
                <a:cs typeface="Calibri"/>
              </a:rPr>
              <a:t>/ AD</a:t>
            </a:r>
            <a:r>
              <a:rPr sz="1059" b="1" spc="-6" dirty="0">
                <a:solidFill>
                  <a:prstClr val="black"/>
                </a:solidFill>
                <a:latin typeface="Calibri"/>
                <a:cs typeface="Calibri"/>
              </a:rPr>
              <a:t>M</a:t>
            </a:r>
            <a:r>
              <a:rPr sz="1059" b="1" dirty="0">
                <a:solidFill>
                  <a:prstClr val="black"/>
                </a:solidFill>
                <a:latin typeface="Calibri"/>
                <a:cs typeface="Calibri"/>
              </a:rPr>
              <a:t>IN</a:t>
            </a:r>
            <a:r>
              <a:rPr sz="1059" b="1" spc="-12" dirty="0">
                <a:solidFill>
                  <a:prstClr val="black"/>
                </a:solidFill>
                <a:latin typeface="Calibri"/>
                <a:cs typeface="Calibri"/>
              </a:rPr>
              <a:t>IS</a:t>
            </a:r>
            <a:r>
              <a:rPr sz="1059" b="1" dirty="0">
                <a:solidFill>
                  <a:prstClr val="black"/>
                </a:solidFill>
                <a:latin typeface="Calibri"/>
                <a:cs typeface="Calibri"/>
              </a:rPr>
              <a:t>TRAT</a:t>
            </a:r>
            <a:r>
              <a:rPr sz="1059" b="1" spc="-12" dirty="0">
                <a:solidFill>
                  <a:prstClr val="black"/>
                </a:solidFill>
                <a:latin typeface="Calibri"/>
                <a:cs typeface="Calibri"/>
              </a:rPr>
              <a:t>I</a:t>
            </a:r>
            <a:r>
              <a:rPr sz="1059" b="1" spc="-6" dirty="0">
                <a:solidFill>
                  <a:prstClr val="black"/>
                </a:solidFill>
                <a:latin typeface="Calibri"/>
                <a:cs typeface="Calibri"/>
              </a:rPr>
              <a:t>V</a:t>
            </a:r>
            <a:r>
              <a:rPr sz="1059" b="1" dirty="0">
                <a:solidFill>
                  <a:prstClr val="black"/>
                </a:solidFill>
                <a:latin typeface="Calibri"/>
                <a:cs typeface="Calibri"/>
              </a:rPr>
              <a:t>E</a:t>
            </a:r>
            <a:r>
              <a:rPr sz="1059" b="1" spc="-5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059" b="1" spc="-6" dirty="0">
                <a:solidFill>
                  <a:prstClr val="black"/>
                </a:solidFill>
                <a:latin typeface="Calibri"/>
                <a:cs typeface="Calibri"/>
              </a:rPr>
              <a:t>O</a:t>
            </a:r>
            <a:r>
              <a:rPr sz="1059" b="1" spc="-12" dirty="0">
                <a:solidFill>
                  <a:prstClr val="black"/>
                </a:solidFill>
                <a:latin typeface="Calibri"/>
                <a:cs typeface="Calibri"/>
              </a:rPr>
              <a:t>V</a:t>
            </a:r>
            <a:r>
              <a:rPr sz="1059" b="1" dirty="0">
                <a:solidFill>
                  <a:prstClr val="black"/>
                </a:solidFill>
                <a:latin typeface="Calibri"/>
                <a:cs typeface="Calibri"/>
              </a:rPr>
              <a:t>ER</a:t>
            </a:r>
            <a:r>
              <a:rPr sz="1059" b="1" spc="-12" dirty="0">
                <a:solidFill>
                  <a:prstClr val="black"/>
                </a:solidFill>
                <a:latin typeface="Calibri"/>
                <a:cs typeface="Calibri"/>
              </a:rPr>
              <a:t>S</a:t>
            </a:r>
            <a:r>
              <a:rPr sz="1059" b="1" dirty="0">
                <a:solidFill>
                  <a:prstClr val="black"/>
                </a:solidFill>
                <a:latin typeface="Calibri"/>
                <a:cs typeface="Calibri"/>
              </a:rPr>
              <a:t>IGHT</a:t>
            </a:r>
            <a:endParaRPr sz="1059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25236" y="1210235"/>
            <a:ext cx="2475346" cy="5446059"/>
          </a:xfrm>
          <a:custGeom>
            <a:avLst/>
            <a:gdLst/>
            <a:ahLst/>
            <a:cxnLst/>
            <a:rect l="l" t="t" r="r" b="b"/>
            <a:pathLst>
              <a:path w="2042160" h="5405755">
                <a:moveTo>
                  <a:pt x="0" y="101854"/>
                </a:moveTo>
                <a:lnTo>
                  <a:pt x="8925" y="60100"/>
                </a:lnTo>
                <a:lnTo>
                  <a:pt x="33113" y="26700"/>
                </a:lnTo>
                <a:lnTo>
                  <a:pt x="68681" y="5529"/>
                </a:lnTo>
                <a:lnTo>
                  <a:pt x="1940306" y="0"/>
                </a:lnTo>
                <a:lnTo>
                  <a:pt x="1954914" y="1039"/>
                </a:lnTo>
                <a:lnTo>
                  <a:pt x="1994318" y="15480"/>
                </a:lnTo>
                <a:lnTo>
                  <a:pt x="2024073" y="43889"/>
                </a:lnTo>
                <a:lnTo>
                  <a:pt x="2040302" y="82389"/>
                </a:lnTo>
                <a:lnTo>
                  <a:pt x="2042160" y="5303748"/>
                </a:lnTo>
                <a:lnTo>
                  <a:pt x="2041120" y="5318355"/>
                </a:lnTo>
                <a:lnTo>
                  <a:pt x="2026683" y="5357762"/>
                </a:lnTo>
                <a:lnTo>
                  <a:pt x="1998280" y="5387526"/>
                </a:lnTo>
                <a:lnTo>
                  <a:pt x="1959788" y="5403766"/>
                </a:lnTo>
                <a:lnTo>
                  <a:pt x="101879" y="5405628"/>
                </a:lnTo>
                <a:lnTo>
                  <a:pt x="87273" y="5404588"/>
                </a:lnTo>
                <a:lnTo>
                  <a:pt x="47871" y="5390147"/>
                </a:lnTo>
                <a:lnTo>
                  <a:pt x="18108" y="5361741"/>
                </a:lnTo>
                <a:lnTo>
                  <a:pt x="1864" y="5323249"/>
                </a:lnTo>
                <a:lnTo>
                  <a:pt x="0" y="101854"/>
                </a:lnTo>
                <a:close/>
              </a:path>
            </a:pathLst>
          </a:custGeom>
          <a:ln w="12192">
            <a:solidFill>
              <a:srgbClr val="3D0F7B"/>
            </a:solidFill>
          </a:ln>
        </p:spPr>
        <p:txBody>
          <a:bodyPr wrap="square" lIns="0" tIns="0" rIns="0" bIns="0" rtlCol="0"/>
          <a:lstStyle/>
          <a:p>
            <a:pPr defTabSz="898800"/>
            <a:endParaRPr sz="24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39126" y="1210235"/>
            <a:ext cx="2472266" cy="5446059"/>
          </a:xfrm>
          <a:custGeom>
            <a:avLst/>
            <a:gdLst/>
            <a:ahLst/>
            <a:cxnLst/>
            <a:rect l="l" t="t" r="r" b="b"/>
            <a:pathLst>
              <a:path w="2039620" h="5405755">
                <a:moveTo>
                  <a:pt x="0" y="101726"/>
                </a:moveTo>
                <a:lnTo>
                  <a:pt x="8942" y="59997"/>
                </a:lnTo>
                <a:lnTo>
                  <a:pt x="33164" y="26610"/>
                </a:lnTo>
                <a:lnTo>
                  <a:pt x="68760" y="5471"/>
                </a:lnTo>
                <a:lnTo>
                  <a:pt x="1937384" y="0"/>
                </a:lnTo>
                <a:lnTo>
                  <a:pt x="1951980" y="1041"/>
                </a:lnTo>
                <a:lnTo>
                  <a:pt x="1991363" y="15511"/>
                </a:lnTo>
                <a:lnTo>
                  <a:pt x="2021101" y="43958"/>
                </a:lnTo>
                <a:lnTo>
                  <a:pt x="2037289" y="82477"/>
                </a:lnTo>
                <a:lnTo>
                  <a:pt x="2039111" y="5303888"/>
                </a:lnTo>
                <a:lnTo>
                  <a:pt x="2038070" y="5318497"/>
                </a:lnTo>
                <a:lnTo>
                  <a:pt x="2023602" y="5357895"/>
                </a:lnTo>
                <a:lnTo>
                  <a:pt x="1995158" y="5387627"/>
                </a:lnTo>
                <a:lnTo>
                  <a:pt x="1956642" y="5403805"/>
                </a:lnTo>
                <a:lnTo>
                  <a:pt x="101726" y="5405628"/>
                </a:lnTo>
                <a:lnTo>
                  <a:pt x="87132" y="5404587"/>
                </a:lnTo>
                <a:lnTo>
                  <a:pt x="47751" y="5390130"/>
                </a:lnTo>
                <a:lnTo>
                  <a:pt x="18013" y="5361693"/>
                </a:lnTo>
                <a:lnTo>
                  <a:pt x="1824" y="5323164"/>
                </a:lnTo>
                <a:lnTo>
                  <a:pt x="0" y="101726"/>
                </a:lnTo>
                <a:close/>
              </a:path>
            </a:pathLst>
          </a:custGeom>
          <a:ln w="12192">
            <a:solidFill>
              <a:srgbClr val="3D0F7B"/>
            </a:solidFill>
          </a:ln>
        </p:spPr>
        <p:txBody>
          <a:bodyPr wrap="square" lIns="0" tIns="0" rIns="0" bIns="0" rtlCol="0"/>
          <a:lstStyle/>
          <a:p>
            <a:pPr defTabSz="898800"/>
            <a:endParaRPr sz="24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853977" y="1209749"/>
            <a:ext cx="2472266" cy="5441388"/>
          </a:xfrm>
          <a:custGeom>
            <a:avLst/>
            <a:gdLst/>
            <a:ahLst/>
            <a:cxnLst/>
            <a:rect l="l" t="t" r="r" b="b"/>
            <a:pathLst>
              <a:path w="2039620" h="5328285">
                <a:moveTo>
                  <a:pt x="0" y="101726"/>
                </a:moveTo>
                <a:lnTo>
                  <a:pt x="8942" y="59997"/>
                </a:lnTo>
                <a:lnTo>
                  <a:pt x="33164" y="26610"/>
                </a:lnTo>
                <a:lnTo>
                  <a:pt x="68760" y="5471"/>
                </a:lnTo>
                <a:lnTo>
                  <a:pt x="1937385" y="0"/>
                </a:lnTo>
                <a:lnTo>
                  <a:pt x="1951980" y="1041"/>
                </a:lnTo>
                <a:lnTo>
                  <a:pt x="1991363" y="15511"/>
                </a:lnTo>
                <a:lnTo>
                  <a:pt x="2021101" y="43958"/>
                </a:lnTo>
                <a:lnTo>
                  <a:pt x="2037289" y="82477"/>
                </a:lnTo>
                <a:lnTo>
                  <a:pt x="2039112" y="5226164"/>
                </a:lnTo>
                <a:lnTo>
                  <a:pt x="2038070" y="5240773"/>
                </a:lnTo>
                <a:lnTo>
                  <a:pt x="2023602" y="5280171"/>
                </a:lnTo>
                <a:lnTo>
                  <a:pt x="1995158" y="5309903"/>
                </a:lnTo>
                <a:lnTo>
                  <a:pt x="1956642" y="5326081"/>
                </a:lnTo>
                <a:lnTo>
                  <a:pt x="101726" y="5327904"/>
                </a:lnTo>
                <a:lnTo>
                  <a:pt x="87132" y="5326863"/>
                </a:lnTo>
                <a:lnTo>
                  <a:pt x="47751" y="5312406"/>
                </a:lnTo>
                <a:lnTo>
                  <a:pt x="18013" y="5283969"/>
                </a:lnTo>
                <a:lnTo>
                  <a:pt x="1824" y="5245440"/>
                </a:lnTo>
                <a:lnTo>
                  <a:pt x="0" y="101726"/>
                </a:lnTo>
                <a:close/>
              </a:path>
            </a:pathLst>
          </a:custGeom>
          <a:ln w="12192">
            <a:solidFill>
              <a:srgbClr val="3D0F7B"/>
            </a:solidFill>
          </a:ln>
        </p:spPr>
        <p:txBody>
          <a:bodyPr wrap="square" lIns="0" tIns="0" rIns="0" bIns="0" rtlCol="0"/>
          <a:lstStyle/>
          <a:p>
            <a:pPr defTabSz="898800"/>
            <a:endParaRPr sz="24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600279" y="929095"/>
            <a:ext cx="717357" cy="681951"/>
          </a:xfrm>
          <a:custGeom>
            <a:avLst/>
            <a:gdLst/>
            <a:ahLst/>
            <a:cxnLst/>
            <a:rect l="l" t="t" r="r" b="b"/>
            <a:pathLst>
              <a:path w="591820" h="562610">
                <a:moveTo>
                  <a:pt x="295655" y="0"/>
                </a:moveTo>
                <a:lnTo>
                  <a:pt x="247690" y="3679"/>
                </a:lnTo>
                <a:lnTo>
                  <a:pt x="202192" y="14331"/>
                </a:lnTo>
                <a:lnTo>
                  <a:pt x="159769" y="31378"/>
                </a:lnTo>
                <a:lnTo>
                  <a:pt x="121029" y="54242"/>
                </a:lnTo>
                <a:lnTo>
                  <a:pt x="86582" y="82343"/>
                </a:lnTo>
                <a:lnTo>
                  <a:pt x="57034" y="115104"/>
                </a:lnTo>
                <a:lnTo>
                  <a:pt x="32993" y="151946"/>
                </a:lnTo>
                <a:lnTo>
                  <a:pt x="15069" y="192292"/>
                </a:lnTo>
                <a:lnTo>
                  <a:pt x="3868" y="235562"/>
                </a:lnTo>
                <a:lnTo>
                  <a:pt x="0" y="281177"/>
                </a:lnTo>
                <a:lnTo>
                  <a:pt x="979" y="304243"/>
                </a:lnTo>
                <a:lnTo>
                  <a:pt x="8590" y="348758"/>
                </a:lnTo>
                <a:lnTo>
                  <a:pt x="23229" y="390638"/>
                </a:lnTo>
                <a:lnTo>
                  <a:pt x="44287" y="429304"/>
                </a:lnTo>
                <a:lnTo>
                  <a:pt x="71157" y="464178"/>
                </a:lnTo>
                <a:lnTo>
                  <a:pt x="103231" y="494681"/>
                </a:lnTo>
                <a:lnTo>
                  <a:pt x="139901" y="520236"/>
                </a:lnTo>
                <a:lnTo>
                  <a:pt x="180558" y="540263"/>
                </a:lnTo>
                <a:lnTo>
                  <a:pt x="224594" y="554185"/>
                </a:lnTo>
                <a:lnTo>
                  <a:pt x="271402" y="561424"/>
                </a:lnTo>
                <a:lnTo>
                  <a:pt x="295655" y="562355"/>
                </a:lnTo>
                <a:lnTo>
                  <a:pt x="319909" y="561424"/>
                </a:lnTo>
                <a:lnTo>
                  <a:pt x="366717" y="554185"/>
                </a:lnTo>
                <a:lnTo>
                  <a:pt x="410753" y="540263"/>
                </a:lnTo>
                <a:lnTo>
                  <a:pt x="451410" y="520236"/>
                </a:lnTo>
                <a:lnTo>
                  <a:pt x="488080" y="494681"/>
                </a:lnTo>
                <a:lnTo>
                  <a:pt x="520154" y="464178"/>
                </a:lnTo>
                <a:lnTo>
                  <a:pt x="547024" y="429304"/>
                </a:lnTo>
                <a:lnTo>
                  <a:pt x="568082" y="390638"/>
                </a:lnTo>
                <a:lnTo>
                  <a:pt x="582721" y="348758"/>
                </a:lnTo>
                <a:lnTo>
                  <a:pt x="590332" y="304243"/>
                </a:lnTo>
                <a:lnTo>
                  <a:pt x="591312" y="281177"/>
                </a:lnTo>
                <a:lnTo>
                  <a:pt x="590332" y="258112"/>
                </a:lnTo>
                <a:lnTo>
                  <a:pt x="582721" y="213597"/>
                </a:lnTo>
                <a:lnTo>
                  <a:pt x="568082" y="171717"/>
                </a:lnTo>
                <a:lnTo>
                  <a:pt x="547024" y="133051"/>
                </a:lnTo>
                <a:lnTo>
                  <a:pt x="520154" y="98177"/>
                </a:lnTo>
                <a:lnTo>
                  <a:pt x="488080" y="67674"/>
                </a:lnTo>
                <a:lnTo>
                  <a:pt x="451410" y="42119"/>
                </a:lnTo>
                <a:lnTo>
                  <a:pt x="410753" y="22092"/>
                </a:lnTo>
                <a:lnTo>
                  <a:pt x="366717" y="8170"/>
                </a:lnTo>
                <a:lnTo>
                  <a:pt x="319909" y="931"/>
                </a:lnTo>
                <a:lnTo>
                  <a:pt x="295655" y="0"/>
                </a:lnTo>
                <a:close/>
              </a:path>
            </a:pathLst>
          </a:custGeom>
          <a:solidFill>
            <a:srgbClr val="3D0F7B"/>
          </a:solidFill>
        </p:spPr>
        <p:txBody>
          <a:bodyPr wrap="square" lIns="0" tIns="0" rIns="0" bIns="0" rtlCol="0"/>
          <a:lstStyle/>
          <a:p>
            <a:pPr defTabSz="898800"/>
            <a:endParaRPr sz="24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64103" y="1209991"/>
            <a:ext cx="2472266" cy="5443806"/>
          </a:xfrm>
          <a:custGeom>
            <a:avLst/>
            <a:gdLst/>
            <a:ahLst/>
            <a:cxnLst/>
            <a:rect l="l" t="t" r="r" b="b"/>
            <a:pathLst>
              <a:path w="2039620" h="5372100">
                <a:moveTo>
                  <a:pt x="0" y="101727"/>
                </a:moveTo>
                <a:lnTo>
                  <a:pt x="8942" y="59997"/>
                </a:lnTo>
                <a:lnTo>
                  <a:pt x="33164" y="26610"/>
                </a:lnTo>
                <a:lnTo>
                  <a:pt x="68760" y="5471"/>
                </a:lnTo>
                <a:lnTo>
                  <a:pt x="1937385" y="0"/>
                </a:lnTo>
                <a:lnTo>
                  <a:pt x="1951980" y="1041"/>
                </a:lnTo>
                <a:lnTo>
                  <a:pt x="1991363" y="15511"/>
                </a:lnTo>
                <a:lnTo>
                  <a:pt x="2021101" y="43958"/>
                </a:lnTo>
                <a:lnTo>
                  <a:pt x="2037289" y="82477"/>
                </a:lnTo>
                <a:lnTo>
                  <a:pt x="2039112" y="5270373"/>
                </a:lnTo>
                <a:lnTo>
                  <a:pt x="2038070" y="5284979"/>
                </a:lnTo>
                <a:lnTo>
                  <a:pt x="2023600" y="5324373"/>
                </a:lnTo>
                <a:lnTo>
                  <a:pt x="1995153" y="5354103"/>
                </a:lnTo>
                <a:lnTo>
                  <a:pt x="1956634" y="5370278"/>
                </a:lnTo>
                <a:lnTo>
                  <a:pt x="101726" y="5372100"/>
                </a:lnTo>
                <a:lnTo>
                  <a:pt x="87131" y="5371059"/>
                </a:lnTo>
                <a:lnTo>
                  <a:pt x="47748" y="5356600"/>
                </a:lnTo>
                <a:lnTo>
                  <a:pt x="18010" y="5328163"/>
                </a:lnTo>
                <a:lnTo>
                  <a:pt x="1822" y="5289636"/>
                </a:lnTo>
                <a:lnTo>
                  <a:pt x="0" y="101727"/>
                </a:lnTo>
                <a:close/>
              </a:path>
            </a:pathLst>
          </a:custGeom>
          <a:ln w="12192">
            <a:solidFill>
              <a:srgbClr val="3D0F7B"/>
            </a:solidFill>
          </a:ln>
        </p:spPr>
        <p:txBody>
          <a:bodyPr wrap="square" lIns="0" tIns="0" rIns="0" bIns="0" rtlCol="0"/>
          <a:lstStyle/>
          <a:p>
            <a:pPr defTabSz="898800"/>
            <a:endParaRPr sz="24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71029" y="1803826"/>
            <a:ext cx="1633297" cy="325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6157" indent="130852" defTabSz="898800"/>
            <a:r>
              <a:rPr sz="1059" b="1" spc="-6" dirty="0">
                <a:solidFill>
                  <a:prstClr val="black"/>
                </a:solidFill>
                <a:latin typeface="Calibri"/>
                <a:cs typeface="Calibri"/>
              </a:rPr>
              <a:t>M</a:t>
            </a:r>
            <a:r>
              <a:rPr sz="1059" b="1" dirty="0">
                <a:solidFill>
                  <a:prstClr val="black"/>
                </a:solidFill>
                <a:latin typeface="Calibri"/>
                <a:cs typeface="Calibri"/>
              </a:rPr>
              <a:t>ED</a:t>
            </a:r>
            <a:r>
              <a:rPr sz="1059" b="1" spc="6" dirty="0">
                <a:solidFill>
                  <a:prstClr val="black"/>
                </a:solidFill>
                <a:latin typeface="Calibri"/>
                <a:cs typeface="Calibri"/>
              </a:rPr>
              <a:t>I</a:t>
            </a:r>
            <a:r>
              <a:rPr sz="1059" b="1" dirty="0">
                <a:solidFill>
                  <a:prstClr val="black"/>
                </a:solidFill>
                <a:latin typeface="Calibri"/>
                <a:cs typeface="Calibri"/>
              </a:rPr>
              <a:t>CAL</a:t>
            </a:r>
            <a:r>
              <a:rPr sz="1059" b="1" spc="-36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059" b="1" spc="-12" dirty="0">
                <a:solidFill>
                  <a:prstClr val="black"/>
                </a:solidFill>
                <a:latin typeface="Calibri"/>
                <a:cs typeface="Calibri"/>
              </a:rPr>
              <a:t>S</a:t>
            </a:r>
            <a:r>
              <a:rPr sz="1059" b="1" dirty="0">
                <a:solidFill>
                  <a:prstClr val="black"/>
                </a:solidFill>
                <a:latin typeface="Calibri"/>
                <a:cs typeface="Calibri"/>
              </a:rPr>
              <a:t>ER</a:t>
            </a:r>
            <a:r>
              <a:rPr sz="1059" b="1" spc="-6" dirty="0">
                <a:solidFill>
                  <a:prstClr val="black"/>
                </a:solidFill>
                <a:latin typeface="Calibri"/>
                <a:cs typeface="Calibri"/>
              </a:rPr>
              <a:t>V</a:t>
            </a:r>
            <a:r>
              <a:rPr sz="1059" b="1" dirty="0">
                <a:solidFill>
                  <a:prstClr val="black"/>
                </a:solidFill>
                <a:latin typeface="Calibri"/>
                <a:cs typeface="Calibri"/>
              </a:rPr>
              <a:t>ICES </a:t>
            </a:r>
            <a:r>
              <a:rPr sz="1059" b="1" spc="-6" dirty="0">
                <a:solidFill>
                  <a:prstClr val="black"/>
                </a:solidFill>
                <a:latin typeface="Calibri"/>
                <a:cs typeface="Calibri"/>
              </a:rPr>
              <a:t>OR</a:t>
            </a:r>
            <a:r>
              <a:rPr sz="1059" b="1" dirty="0">
                <a:solidFill>
                  <a:prstClr val="black"/>
                </a:solidFill>
                <a:latin typeface="Calibri"/>
                <a:cs typeface="Calibri"/>
              </a:rPr>
              <a:t>GA</a:t>
            </a:r>
            <a:r>
              <a:rPr sz="1059" b="1" spc="6" dirty="0">
                <a:solidFill>
                  <a:prstClr val="black"/>
                </a:solidFill>
                <a:latin typeface="Calibri"/>
                <a:cs typeface="Calibri"/>
              </a:rPr>
              <a:t>N</a:t>
            </a:r>
            <a:r>
              <a:rPr sz="1059" b="1" dirty="0">
                <a:solidFill>
                  <a:prstClr val="black"/>
                </a:solidFill>
                <a:latin typeface="Calibri"/>
                <a:cs typeface="Calibri"/>
              </a:rPr>
              <a:t>IZ</a:t>
            </a:r>
            <a:r>
              <a:rPr sz="1059" b="1" spc="-12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1059" b="1" dirty="0">
                <a:solidFill>
                  <a:prstClr val="black"/>
                </a:solidFill>
                <a:latin typeface="Calibri"/>
                <a:cs typeface="Calibri"/>
              </a:rPr>
              <a:t>T</a:t>
            </a:r>
            <a:r>
              <a:rPr sz="1059" b="1" spc="-12" dirty="0">
                <a:solidFill>
                  <a:prstClr val="black"/>
                </a:solidFill>
                <a:latin typeface="Calibri"/>
                <a:cs typeface="Calibri"/>
              </a:rPr>
              <a:t>I</a:t>
            </a:r>
            <a:r>
              <a:rPr sz="1059" b="1" spc="-6" dirty="0">
                <a:solidFill>
                  <a:prstClr val="black"/>
                </a:solidFill>
                <a:latin typeface="Calibri"/>
                <a:cs typeface="Calibri"/>
              </a:rPr>
              <a:t>O</a:t>
            </a:r>
            <a:r>
              <a:rPr sz="1059" b="1" dirty="0">
                <a:solidFill>
                  <a:prstClr val="black"/>
                </a:solidFill>
                <a:latin typeface="Calibri"/>
                <a:cs typeface="Calibri"/>
              </a:rPr>
              <a:t>N</a:t>
            </a:r>
            <a:r>
              <a:rPr sz="1059" b="1" spc="-36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059" b="1" dirty="0">
                <a:solidFill>
                  <a:prstClr val="black"/>
                </a:solidFill>
                <a:latin typeface="Calibri"/>
                <a:cs typeface="Calibri"/>
              </a:rPr>
              <a:t>(</a:t>
            </a:r>
            <a:r>
              <a:rPr sz="1059" b="1" spc="-6" dirty="0">
                <a:solidFill>
                  <a:prstClr val="black"/>
                </a:solidFill>
                <a:latin typeface="Calibri"/>
                <a:cs typeface="Calibri"/>
              </a:rPr>
              <a:t>M</a:t>
            </a:r>
            <a:r>
              <a:rPr sz="1059" b="1" spc="-12" dirty="0">
                <a:solidFill>
                  <a:prstClr val="black"/>
                </a:solidFill>
                <a:latin typeface="Calibri"/>
                <a:cs typeface="Calibri"/>
              </a:rPr>
              <a:t>S</a:t>
            </a:r>
            <a:r>
              <a:rPr sz="1059" b="1" spc="-6" dirty="0">
                <a:solidFill>
                  <a:prstClr val="black"/>
                </a:solidFill>
                <a:latin typeface="Calibri"/>
                <a:cs typeface="Calibri"/>
              </a:rPr>
              <a:t>O)</a:t>
            </a:r>
            <a:endParaRPr sz="1059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23411" y="2280738"/>
            <a:ext cx="1813406" cy="1865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defTabSz="898800"/>
            <a:r>
              <a:rPr sz="1212" spc="-6" dirty="0">
                <a:solidFill>
                  <a:srgbClr val="3D0F7B"/>
                </a:solidFill>
                <a:latin typeface="Calibri Light"/>
                <a:cs typeface="Calibri Light"/>
              </a:rPr>
              <a:t>Expe</a:t>
            </a:r>
            <a:r>
              <a:rPr sz="1212" spc="-24" dirty="0">
                <a:solidFill>
                  <a:srgbClr val="3D0F7B"/>
                </a:solidFill>
                <a:latin typeface="Calibri Light"/>
                <a:cs typeface="Calibri Light"/>
              </a:rPr>
              <a:t>r</a:t>
            </a:r>
            <a:r>
              <a:rPr sz="1212" spc="-6" dirty="0">
                <a:solidFill>
                  <a:srgbClr val="3D0F7B"/>
                </a:solidFill>
                <a:latin typeface="Calibri Light"/>
                <a:cs typeface="Calibri Light"/>
              </a:rPr>
              <a:t>t</a:t>
            </a:r>
            <a:r>
              <a:rPr sz="1212" spc="-49" dirty="0">
                <a:solidFill>
                  <a:srgbClr val="3D0F7B"/>
                </a:solidFill>
                <a:latin typeface="Calibri Light"/>
                <a:cs typeface="Calibri Light"/>
              </a:rPr>
              <a:t> </a:t>
            </a:r>
            <a:r>
              <a:rPr sz="1212" dirty="0">
                <a:solidFill>
                  <a:srgbClr val="3D0F7B"/>
                </a:solidFill>
                <a:latin typeface="Calibri Light"/>
                <a:cs typeface="Calibri Light"/>
              </a:rPr>
              <a:t>fi</a:t>
            </a:r>
            <a:r>
              <a:rPr sz="1212" spc="-6" dirty="0">
                <a:solidFill>
                  <a:srgbClr val="3D0F7B"/>
                </a:solidFill>
                <a:latin typeface="Calibri Light"/>
                <a:cs typeface="Calibri Light"/>
              </a:rPr>
              <a:t>n</a:t>
            </a:r>
            <a:r>
              <a:rPr sz="1212" spc="-24" dirty="0">
                <a:solidFill>
                  <a:srgbClr val="3D0F7B"/>
                </a:solidFill>
                <a:latin typeface="Calibri Light"/>
                <a:cs typeface="Calibri Light"/>
              </a:rPr>
              <a:t>a</a:t>
            </a:r>
            <a:r>
              <a:rPr sz="1212" spc="-6" dirty="0">
                <a:solidFill>
                  <a:srgbClr val="3D0F7B"/>
                </a:solidFill>
                <a:latin typeface="Calibri Light"/>
                <a:cs typeface="Calibri Light"/>
              </a:rPr>
              <a:t>n</a:t>
            </a:r>
            <a:r>
              <a:rPr sz="1212" spc="-30" dirty="0">
                <a:solidFill>
                  <a:srgbClr val="3D0F7B"/>
                </a:solidFill>
                <a:latin typeface="Calibri Light"/>
                <a:cs typeface="Calibri Light"/>
              </a:rPr>
              <a:t>c</a:t>
            </a:r>
            <a:r>
              <a:rPr sz="1212" spc="-12" dirty="0">
                <a:solidFill>
                  <a:srgbClr val="3D0F7B"/>
                </a:solidFill>
                <a:latin typeface="Calibri Light"/>
                <a:cs typeface="Calibri Light"/>
              </a:rPr>
              <a:t>i</a:t>
            </a:r>
            <a:r>
              <a:rPr sz="1212" spc="-24" dirty="0">
                <a:solidFill>
                  <a:srgbClr val="3D0F7B"/>
                </a:solidFill>
                <a:latin typeface="Calibri Light"/>
                <a:cs typeface="Calibri Light"/>
              </a:rPr>
              <a:t>a</a:t>
            </a:r>
            <a:r>
              <a:rPr sz="1212" spc="-6" dirty="0">
                <a:solidFill>
                  <a:srgbClr val="3D0F7B"/>
                </a:solidFill>
                <a:latin typeface="Calibri Light"/>
                <a:cs typeface="Calibri Light"/>
              </a:rPr>
              <a:t>l</a:t>
            </a:r>
            <a:r>
              <a:rPr sz="1212" spc="-49" dirty="0">
                <a:solidFill>
                  <a:srgbClr val="3D0F7B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srgbClr val="3D0F7B"/>
                </a:solidFill>
                <a:latin typeface="Calibri Light"/>
                <a:cs typeface="Calibri Light"/>
              </a:rPr>
              <a:t>m</a:t>
            </a:r>
            <a:r>
              <a:rPr sz="1212" dirty="0">
                <a:solidFill>
                  <a:srgbClr val="3D0F7B"/>
                </a:solidFill>
                <a:latin typeface="Calibri Light"/>
                <a:cs typeface="Calibri Light"/>
              </a:rPr>
              <a:t>a</a:t>
            </a:r>
            <a:r>
              <a:rPr sz="1212" spc="-6" dirty="0">
                <a:solidFill>
                  <a:srgbClr val="3D0F7B"/>
                </a:solidFill>
                <a:latin typeface="Calibri Light"/>
                <a:cs typeface="Calibri Light"/>
              </a:rPr>
              <a:t>n</a:t>
            </a:r>
            <a:r>
              <a:rPr sz="1212" spc="-24" dirty="0">
                <a:solidFill>
                  <a:srgbClr val="3D0F7B"/>
                </a:solidFill>
                <a:latin typeface="Calibri Light"/>
                <a:cs typeface="Calibri Light"/>
              </a:rPr>
              <a:t>ag</a:t>
            </a:r>
            <a:r>
              <a:rPr sz="1212" spc="-12" dirty="0">
                <a:solidFill>
                  <a:srgbClr val="3D0F7B"/>
                </a:solidFill>
                <a:latin typeface="Calibri Light"/>
                <a:cs typeface="Calibri Light"/>
              </a:rPr>
              <a:t>e</a:t>
            </a:r>
            <a:r>
              <a:rPr sz="1212" spc="-19" dirty="0">
                <a:solidFill>
                  <a:srgbClr val="3D0F7B"/>
                </a:solidFill>
                <a:latin typeface="Calibri Light"/>
                <a:cs typeface="Calibri Light"/>
              </a:rPr>
              <a:t>m</a:t>
            </a:r>
            <a:r>
              <a:rPr sz="1212" spc="-12" dirty="0">
                <a:solidFill>
                  <a:srgbClr val="3D0F7B"/>
                </a:solidFill>
                <a:latin typeface="Calibri Light"/>
                <a:cs typeface="Calibri Light"/>
              </a:rPr>
              <a:t>e</a:t>
            </a:r>
            <a:r>
              <a:rPr sz="1212" spc="-24" dirty="0">
                <a:solidFill>
                  <a:srgbClr val="3D0F7B"/>
                </a:solidFill>
                <a:latin typeface="Calibri Light"/>
                <a:cs typeface="Calibri Light"/>
              </a:rPr>
              <a:t>n</a:t>
            </a:r>
            <a:r>
              <a:rPr sz="1212" spc="-6" dirty="0">
                <a:solidFill>
                  <a:srgbClr val="3D0F7B"/>
                </a:solidFill>
                <a:latin typeface="Calibri Light"/>
                <a:cs typeface="Calibri Light"/>
              </a:rPr>
              <a:t>t</a:t>
            </a:r>
            <a:endParaRPr sz="1212" dirty="0"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23044" y="2187443"/>
            <a:ext cx="2258606" cy="3730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6157" indent="-4618" defTabSz="898800"/>
            <a:r>
              <a:rPr sz="1212" spc="-6" dirty="0">
                <a:solidFill>
                  <a:srgbClr val="3D0F7B"/>
                </a:solidFill>
                <a:latin typeface="Calibri Light"/>
                <a:cs typeface="Calibri Light"/>
              </a:rPr>
              <a:t>E</a:t>
            </a:r>
            <a:r>
              <a:rPr sz="1212" dirty="0">
                <a:solidFill>
                  <a:srgbClr val="3D0F7B"/>
                </a:solidFill>
                <a:latin typeface="Calibri Light"/>
                <a:cs typeface="Calibri Light"/>
              </a:rPr>
              <a:t>ve</a:t>
            </a:r>
            <a:r>
              <a:rPr sz="1212" spc="-19" dirty="0">
                <a:solidFill>
                  <a:srgbClr val="3D0F7B"/>
                </a:solidFill>
                <a:latin typeface="Calibri Light"/>
                <a:cs typeface="Calibri Light"/>
              </a:rPr>
              <a:t>ry</a:t>
            </a:r>
            <a:r>
              <a:rPr sz="1212" spc="-12" dirty="0">
                <a:solidFill>
                  <a:srgbClr val="3D0F7B"/>
                </a:solidFill>
                <a:latin typeface="Calibri Light"/>
                <a:cs typeface="Calibri Light"/>
              </a:rPr>
              <a:t>t</a:t>
            </a:r>
            <a:r>
              <a:rPr sz="1212" spc="-6" dirty="0">
                <a:solidFill>
                  <a:srgbClr val="3D0F7B"/>
                </a:solidFill>
                <a:latin typeface="Calibri Light"/>
                <a:cs typeface="Calibri Light"/>
              </a:rPr>
              <a:t>h</a:t>
            </a:r>
            <a:r>
              <a:rPr sz="1212" spc="-19" dirty="0">
                <a:solidFill>
                  <a:srgbClr val="3D0F7B"/>
                </a:solidFill>
                <a:latin typeface="Calibri Light"/>
                <a:cs typeface="Calibri Light"/>
              </a:rPr>
              <a:t>i</a:t>
            </a:r>
            <a:r>
              <a:rPr sz="1212" spc="-24" dirty="0">
                <a:solidFill>
                  <a:srgbClr val="3D0F7B"/>
                </a:solidFill>
                <a:latin typeface="Calibri Light"/>
                <a:cs typeface="Calibri Light"/>
              </a:rPr>
              <a:t>n</a:t>
            </a:r>
            <a:r>
              <a:rPr sz="1212" spc="-6" dirty="0">
                <a:solidFill>
                  <a:srgbClr val="3D0F7B"/>
                </a:solidFill>
                <a:latin typeface="Calibri Light"/>
                <a:cs typeface="Calibri Light"/>
              </a:rPr>
              <a:t>g</a:t>
            </a:r>
            <a:r>
              <a:rPr sz="1212" spc="-42" dirty="0">
                <a:solidFill>
                  <a:srgbClr val="3D0F7B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srgbClr val="3D0F7B"/>
                </a:solidFill>
                <a:latin typeface="Calibri Light"/>
                <a:cs typeface="Calibri Light"/>
              </a:rPr>
              <a:t>y</a:t>
            </a:r>
            <a:r>
              <a:rPr sz="1212" dirty="0">
                <a:solidFill>
                  <a:srgbClr val="3D0F7B"/>
                </a:solidFill>
                <a:latin typeface="Calibri Light"/>
                <a:cs typeface="Calibri Light"/>
              </a:rPr>
              <a:t>o</a:t>
            </a:r>
            <a:r>
              <a:rPr sz="1212" spc="-6" dirty="0">
                <a:solidFill>
                  <a:srgbClr val="3D0F7B"/>
                </a:solidFill>
                <a:latin typeface="Calibri Light"/>
                <a:cs typeface="Calibri Light"/>
              </a:rPr>
              <a:t>u</a:t>
            </a:r>
            <a:r>
              <a:rPr sz="1212" spc="-49" dirty="0">
                <a:solidFill>
                  <a:srgbClr val="3D0F7B"/>
                </a:solidFill>
                <a:latin typeface="Calibri Light"/>
                <a:cs typeface="Calibri Light"/>
              </a:rPr>
              <a:t> </a:t>
            </a:r>
            <a:r>
              <a:rPr sz="1212" dirty="0">
                <a:solidFill>
                  <a:srgbClr val="3D0F7B"/>
                </a:solidFill>
                <a:latin typeface="Calibri Light"/>
                <a:cs typeface="Calibri Light"/>
              </a:rPr>
              <a:t>ne</a:t>
            </a:r>
            <a:r>
              <a:rPr sz="1212" spc="-12" dirty="0">
                <a:solidFill>
                  <a:srgbClr val="3D0F7B"/>
                </a:solidFill>
                <a:latin typeface="Calibri Light"/>
                <a:cs typeface="Calibri Light"/>
              </a:rPr>
              <a:t>e</a:t>
            </a:r>
            <a:r>
              <a:rPr sz="1212" spc="-6" dirty="0">
                <a:solidFill>
                  <a:srgbClr val="3D0F7B"/>
                </a:solidFill>
                <a:latin typeface="Calibri Light"/>
                <a:cs typeface="Calibri Light"/>
              </a:rPr>
              <a:t>d</a:t>
            </a:r>
            <a:r>
              <a:rPr sz="1212" spc="-49" dirty="0">
                <a:solidFill>
                  <a:srgbClr val="3D0F7B"/>
                </a:solidFill>
                <a:latin typeface="Calibri Light"/>
                <a:cs typeface="Calibri Light"/>
              </a:rPr>
              <a:t> </a:t>
            </a:r>
            <a:r>
              <a:rPr sz="1212" dirty="0">
                <a:solidFill>
                  <a:srgbClr val="3D0F7B"/>
                </a:solidFill>
                <a:latin typeface="Calibri Light"/>
                <a:cs typeface="Calibri Light"/>
              </a:rPr>
              <a:t>t</a:t>
            </a:r>
            <a:r>
              <a:rPr sz="1212" spc="-6" dirty="0">
                <a:solidFill>
                  <a:srgbClr val="3D0F7B"/>
                </a:solidFill>
                <a:latin typeface="Calibri Light"/>
                <a:cs typeface="Calibri Light"/>
              </a:rPr>
              <a:t>o </a:t>
            </a:r>
            <a:r>
              <a:rPr sz="1212" dirty="0">
                <a:solidFill>
                  <a:srgbClr val="3D0F7B"/>
                </a:solidFill>
                <a:latin typeface="Calibri Light"/>
                <a:cs typeface="Calibri Light"/>
              </a:rPr>
              <a:t>co</a:t>
            </a:r>
            <a:r>
              <a:rPr sz="1212" spc="-6" dirty="0">
                <a:solidFill>
                  <a:srgbClr val="3D0F7B"/>
                </a:solidFill>
                <a:latin typeface="Calibri Light"/>
                <a:cs typeface="Calibri Light"/>
              </a:rPr>
              <a:t>n</a:t>
            </a:r>
            <a:r>
              <a:rPr sz="1212" spc="-30" dirty="0">
                <a:solidFill>
                  <a:srgbClr val="3D0F7B"/>
                </a:solidFill>
                <a:latin typeface="Calibri Light"/>
                <a:cs typeface="Calibri Light"/>
              </a:rPr>
              <a:t>q</a:t>
            </a:r>
            <a:r>
              <a:rPr sz="1212" spc="-6" dirty="0">
                <a:solidFill>
                  <a:srgbClr val="3D0F7B"/>
                </a:solidFill>
                <a:latin typeface="Calibri Light"/>
                <a:cs typeface="Calibri Light"/>
              </a:rPr>
              <a:t>uer</a:t>
            </a:r>
            <a:r>
              <a:rPr sz="1212" spc="-55" dirty="0">
                <a:solidFill>
                  <a:srgbClr val="3D0F7B"/>
                </a:solidFill>
                <a:latin typeface="Calibri Light"/>
                <a:cs typeface="Calibri Light"/>
              </a:rPr>
              <a:t> </a:t>
            </a:r>
            <a:r>
              <a:rPr sz="1212" dirty="0">
                <a:solidFill>
                  <a:srgbClr val="3D0F7B"/>
                </a:solidFill>
                <a:latin typeface="Calibri Light"/>
                <a:cs typeface="Calibri Light"/>
              </a:rPr>
              <a:t>bi</a:t>
            </a:r>
            <a:r>
              <a:rPr sz="1212" spc="-12" dirty="0">
                <a:solidFill>
                  <a:srgbClr val="3D0F7B"/>
                </a:solidFill>
                <a:latin typeface="Calibri Light"/>
                <a:cs typeface="Calibri Light"/>
              </a:rPr>
              <a:t>ll</a:t>
            </a:r>
            <a:r>
              <a:rPr sz="1212" spc="-30" dirty="0">
                <a:solidFill>
                  <a:srgbClr val="3D0F7B"/>
                </a:solidFill>
                <a:latin typeface="Calibri Light"/>
                <a:cs typeface="Calibri Light"/>
              </a:rPr>
              <a:t>i</a:t>
            </a:r>
            <a:r>
              <a:rPr sz="1212" spc="-6" dirty="0">
                <a:solidFill>
                  <a:srgbClr val="3D0F7B"/>
                </a:solidFill>
                <a:latin typeface="Calibri Light"/>
                <a:cs typeface="Calibri Light"/>
              </a:rPr>
              <a:t>n</a:t>
            </a:r>
            <a:r>
              <a:rPr sz="1212" spc="-24" dirty="0">
                <a:solidFill>
                  <a:srgbClr val="3D0F7B"/>
                </a:solidFill>
                <a:latin typeface="Calibri Light"/>
                <a:cs typeface="Calibri Light"/>
              </a:rPr>
              <a:t>g</a:t>
            </a:r>
            <a:r>
              <a:rPr sz="1212" spc="-6" dirty="0">
                <a:solidFill>
                  <a:srgbClr val="3D0F7B"/>
                </a:solidFill>
                <a:latin typeface="Calibri Light"/>
                <a:cs typeface="Calibri Light"/>
              </a:rPr>
              <a:t>,</a:t>
            </a:r>
            <a:r>
              <a:rPr sz="1212" spc="-49" dirty="0">
                <a:solidFill>
                  <a:srgbClr val="3D0F7B"/>
                </a:solidFill>
                <a:latin typeface="Calibri Light"/>
                <a:cs typeface="Calibri Light"/>
              </a:rPr>
              <a:t> </a:t>
            </a:r>
            <a:r>
              <a:rPr sz="1212" dirty="0">
                <a:solidFill>
                  <a:srgbClr val="3D0F7B"/>
                </a:solidFill>
                <a:latin typeface="Calibri Light"/>
                <a:cs typeface="Calibri Light"/>
              </a:rPr>
              <a:t>co</a:t>
            </a:r>
            <a:r>
              <a:rPr sz="1212" spc="-12" dirty="0">
                <a:solidFill>
                  <a:srgbClr val="3D0F7B"/>
                </a:solidFill>
                <a:latin typeface="Calibri Light"/>
                <a:cs typeface="Calibri Light"/>
              </a:rPr>
              <a:t>ll</a:t>
            </a:r>
            <a:r>
              <a:rPr sz="1212" spc="-24" dirty="0">
                <a:solidFill>
                  <a:srgbClr val="3D0F7B"/>
                </a:solidFill>
                <a:latin typeface="Calibri Light"/>
                <a:cs typeface="Calibri Light"/>
              </a:rPr>
              <a:t>e</a:t>
            </a:r>
            <a:r>
              <a:rPr sz="1212" spc="-12" dirty="0">
                <a:solidFill>
                  <a:srgbClr val="3D0F7B"/>
                </a:solidFill>
                <a:latin typeface="Calibri Light"/>
                <a:cs typeface="Calibri Light"/>
              </a:rPr>
              <a:t>ct</a:t>
            </a:r>
            <a:r>
              <a:rPr sz="1212" spc="-30" dirty="0">
                <a:solidFill>
                  <a:srgbClr val="3D0F7B"/>
                </a:solidFill>
                <a:latin typeface="Calibri Light"/>
                <a:cs typeface="Calibri Light"/>
              </a:rPr>
              <a:t>i</a:t>
            </a:r>
            <a:r>
              <a:rPr sz="1212" spc="-12" dirty="0">
                <a:solidFill>
                  <a:srgbClr val="3D0F7B"/>
                </a:solidFill>
                <a:latin typeface="Calibri Light"/>
                <a:cs typeface="Calibri Light"/>
              </a:rPr>
              <a:t>on</a:t>
            </a:r>
            <a:r>
              <a:rPr sz="1212" spc="-24" dirty="0">
                <a:solidFill>
                  <a:srgbClr val="3D0F7B"/>
                </a:solidFill>
                <a:latin typeface="Calibri Light"/>
                <a:cs typeface="Calibri Light"/>
              </a:rPr>
              <a:t>s</a:t>
            </a:r>
            <a:r>
              <a:rPr sz="1212" spc="-6" dirty="0">
                <a:solidFill>
                  <a:srgbClr val="3D0F7B"/>
                </a:solidFill>
                <a:latin typeface="Calibri Light"/>
                <a:cs typeface="Calibri Light"/>
              </a:rPr>
              <a:t>, </a:t>
            </a:r>
            <a:r>
              <a:rPr sz="1212" dirty="0">
                <a:solidFill>
                  <a:srgbClr val="3D0F7B"/>
                </a:solidFill>
                <a:latin typeface="Calibri Light"/>
                <a:cs typeface="Calibri Light"/>
              </a:rPr>
              <a:t>cl</a:t>
            </a:r>
            <a:r>
              <a:rPr sz="1212" spc="-6" dirty="0">
                <a:solidFill>
                  <a:srgbClr val="3D0F7B"/>
                </a:solidFill>
                <a:latin typeface="Calibri Light"/>
                <a:cs typeface="Calibri Light"/>
              </a:rPr>
              <a:t>a</a:t>
            </a:r>
            <a:r>
              <a:rPr sz="1212" spc="-30" dirty="0">
                <a:solidFill>
                  <a:srgbClr val="3D0F7B"/>
                </a:solidFill>
                <a:latin typeface="Calibri Light"/>
                <a:cs typeface="Calibri Light"/>
              </a:rPr>
              <a:t>i</a:t>
            </a:r>
            <a:r>
              <a:rPr sz="1212" spc="-19" dirty="0">
                <a:solidFill>
                  <a:srgbClr val="3D0F7B"/>
                </a:solidFill>
                <a:latin typeface="Calibri Light"/>
                <a:cs typeface="Calibri Light"/>
              </a:rPr>
              <a:t>m</a:t>
            </a:r>
            <a:r>
              <a:rPr sz="1212" spc="-6" dirty="0">
                <a:solidFill>
                  <a:srgbClr val="3D0F7B"/>
                </a:solidFill>
                <a:latin typeface="Calibri Light"/>
                <a:cs typeface="Calibri Light"/>
              </a:rPr>
              <a:t>s</a:t>
            </a:r>
            <a:r>
              <a:rPr sz="1212" spc="-61" dirty="0">
                <a:solidFill>
                  <a:srgbClr val="3D0F7B"/>
                </a:solidFill>
                <a:latin typeface="Calibri Light"/>
                <a:cs typeface="Calibri Light"/>
              </a:rPr>
              <a:t> </a:t>
            </a:r>
            <a:r>
              <a:rPr sz="1212" dirty="0">
                <a:solidFill>
                  <a:srgbClr val="3D0F7B"/>
                </a:solidFill>
                <a:latin typeface="Calibri Light"/>
                <a:cs typeface="Calibri Light"/>
              </a:rPr>
              <a:t>p</a:t>
            </a:r>
            <a:r>
              <a:rPr sz="1212" spc="-6" dirty="0">
                <a:solidFill>
                  <a:srgbClr val="3D0F7B"/>
                </a:solidFill>
                <a:latin typeface="Calibri Light"/>
                <a:cs typeface="Calibri Light"/>
              </a:rPr>
              <a:t>r</a:t>
            </a:r>
            <a:r>
              <a:rPr sz="1212" spc="-12" dirty="0">
                <a:solidFill>
                  <a:srgbClr val="3D0F7B"/>
                </a:solidFill>
                <a:latin typeface="Calibri Light"/>
                <a:cs typeface="Calibri Light"/>
              </a:rPr>
              <a:t>o</a:t>
            </a:r>
            <a:r>
              <a:rPr sz="1212" spc="-19" dirty="0">
                <a:solidFill>
                  <a:srgbClr val="3D0F7B"/>
                </a:solidFill>
                <a:latin typeface="Calibri Light"/>
                <a:cs typeface="Calibri Light"/>
              </a:rPr>
              <a:t>c</a:t>
            </a:r>
            <a:r>
              <a:rPr sz="1212" spc="-24" dirty="0">
                <a:solidFill>
                  <a:srgbClr val="3D0F7B"/>
                </a:solidFill>
                <a:latin typeface="Calibri Light"/>
                <a:cs typeface="Calibri Light"/>
              </a:rPr>
              <a:t>e</a:t>
            </a:r>
            <a:r>
              <a:rPr sz="1212" spc="-6" dirty="0">
                <a:solidFill>
                  <a:srgbClr val="3D0F7B"/>
                </a:solidFill>
                <a:latin typeface="Calibri Light"/>
                <a:cs typeface="Calibri Light"/>
              </a:rPr>
              <a:t>s</a:t>
            </a:r>
            <a:r>
              <a:rPr sz="1212" spc="-24" dirty="0">
                <a:solidFill>
                  <a:srgbClr val="3D0F7B"/>
                </a:solidFill>
                <a:latin typeface="Calibri Light"/>
                <a:cs typeface="Calibri Light"/>
              </a:rPr>
              <a:t>s</a:t>
            </a:r>
            <a:r>
              <a:rPr sz="1212" spc="-12" dirty="0">
                <a:solidFill>
                  <a:srgbClr val="3D0F7B"/>
                </a:solidFill>
                <a:latin typeface="Calibri Light"/>
                <a:cs typeface="Calibri Light"/>
              </a:rPr>
              <a:t>i</a:t>
            </a:r>
            <a:r>
              <a:rPr sz="1212" spc="-24" dirty="0">
                <a:solidFill>
                  <a:srgbClr val="3D0F7B"/>
                </a:solidFill>
                <a:latin typeface="Calibri Light"/>
                <a:cs typeface="Calibri Light"/>
              </a:rPr>
              <a:t>n</a:t>
            </a:r>
            <a:r>
              <a:rPr sz="1212" spc="-6" dirty="0">
                <a:solidFill>
                  <a:srgbClr val="3D0F7B"/>
                </a:solidFill>
                <a:latin typeface="Calibri Light"/>
                <a:cs typeface="Calibri Light"/>
              </a:rPr>
              <a:t>g</a:t>
            </a:r>
            <a:endParaRPr sz="1212" dirty="0"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77224" y="2187443"/>
            <a:ext cx="2090109" cy="3730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6157" indent="769" defTabSz="898800"/>
            <a:r>
              <a:rPr sz="1212" spc="-6" dirty="0">
                <a:solidFill>
                  <a:srgbClr val="3D0F7B"/>
                </a:solidFill>
                <a:latin typeface="Calibri Light"/>
                <a:cs typeface="Calibri Light"/>
              </a:rPr>
              <a:t>Ef</a:t>
            </a:r>
            <a:r>
              <a:rPr sz="1212" spc="-19" dirty="0">
                <a:solidFill>
                  <a:srgbClr val="3D0F7B"/>
                </a:solidFill>
                <a:latin typeface="Calibri Light"/>
                <a:cs typeface="Calibri Light"/>
              </a:rPr>
              <a:t>f</a:t>
            </a:r>
            <a:r>
              <a:rPr sz="1212" spc="-12" dirty="0">
                <a:solidFill>
                  <a:srgbClr val="3D0F7B"/>
                </a:solidFill>
                <a:latin typeface="Calibri Light"/>
                <a:cs typeface="Calibri Light"/>
              </a:rPr>
              <a:t>ic</a:t>
            </a:r>
            <a:r>
              <a:rPr sz="1212" spc="-30" dirty="0">
                <a:solidFill>
                  <a:srgbClr val="3D0F7B"/>
                </a:solidFill>
                <a:latin typeface="Calibri Light"/>
                <a:cs typeface="Calibri Light"/>
              </a:rPr>
              <a:t>i</a:t>
            </a:r>
            <a:r>
              <a:rPr sz="1212" spc="-12" dirty="0">
                <a:solidFill>
                  <a:srgbClr val="3D0F7B"/>
                </a:solidFill>
                <a:latin typeface="Calibri Light"/>
                <a:cs typeface="Calibri Light"/>
              </a:rPr>
              <a:t>ent</a:t>
            </a:r>
            <a:r>
              <a:rPr sz="1212" spc="-6" dirty="0">
                <a:solidFill>
                  <a:srgbClr val="3D0F7B"/>
                </a:solidFill>
                <a:latin typeface="Calibri Light"/>
                <a:cs typeface="Calibri Light"/>
              </a:rPr>
              <a:t>,</a:t>
            </a:r>
            <a:r>
              <a:rPr sz="1212" spc="-61" dirty="0">
                <a:solidFill>
                  <a:srgbClr val="3D0F7B"/>
                </a:solidFill>
                <a:latin typeface="Calibri Light"/>
                <a:cs typeface="Calibri Light"/>
              </a:rPr>
              <a:t> </a:t>
            </a:r>
            <a:r>
              <a:rPr sz="1212" dirty="0">
                <a:solidFill>
                  <a:srgbClr val="3D0F7B"/>
                </a:solidFill>
                <a:latin typeface="Calibri Light"/>
                <a:cs typeface="Calibri Light"/>
              </a:rPr>
              <a:t>co</a:t>
            </a:r>
            <a:r>
              <a:rPr sz="1212" spc="-6" dirty="0">
                <a:solidFill>
                  <a:srgbClr val="3D0F7B"/>
                </a:solidFill>
                <a:latin typeface="Calibri Light"/>
                <a:cs typeface="Calibri Light"/>
              </a:rPr>
              <a:t>s</a:t>
            </a:r>
            <a:r>
              <a:rPr sz="1212" spc="-12" dirty="0">
                <a:solidFill>
                  <a:srgbClr val="3D0F7B"/>
                </a:solidFill>
                <a:latin typeface="Calibri Light"/>
                <a:cs typeface="Calibri Light"/>
              </a:rPr>
              <a:t>t-</a:t>
            </a:r>
            <a:r>
              <a:rPr sz="1212" spc="-24" dirty="0">
                <a:solidFill>
                  <a:srgbClr val="3D0F7B"/>
                </a:solidFill>
                <a:latin typeface="Calibri Light"/>
                <a:cs typeface="Calibri Light"/>
              </a:rPr>
              <a:t>e</a:t>
            </a:r>
            <a:r>
              <a:rPr sz="1212" spc="-19" dirty="0">
                <a:solidFill>
                  <a:srgbClr val="3D0F7B"/>
                </a:solidFill>
                <a:latin typeface="Calibri Light"/>
                <a:cs typeface="Calibri Light"/>
              </a:rPr>
              <a:t>ff</a:t>
            </a:r>
            <a:r>
              <a:rPr sz="1212" spc="-12" dirty="0">
                <a:solidFill>
                  <a:srgbClr val="3D0F7B"/>
                </a:solidFill>
                <a:latin typeface="Calibri Light"/>
                <a:cs typeface="Calibri Light"/>
              </a:rPr>
              <a:t>e</a:t>
            </a:r>
            <a:r>
              <a:rPr sz="1212" spc="-30" dirty="0">
                <a:solidFill>
                  <a:srgbClr val="3D0F7B"/>
                </a:solidFill>
                <a:latin typeface="Calibri Light"/>
                <a:cs typeface="Calibri Light"/>
              </a:rPr>
              <a:t>c</a:t>
            </a:r>
            <a:r>
              <a:rPr sz="1212" spc="-12" dirty="0">
                <a:solidFill>
                  <a:srgbClr val="3D0F7B"/>
                </a:solidFill>
                <a:latin typeface="Calibri Light"/>
                <a:cs typeface="Calibri Light"/>
              </a:rPr>
              <a:t>ti</a:t>
            </a:r>
            <a:r>
              <a:rPr sz="1212" spc="-19" dirty="0">
                <a:solidFill>
                  <a:srgbClr val="3D0F7B"/>
                </a:solidFill>
                <a:latin typeface="Calibri Light"/>
                <a:cs typeface="Calibri Light"/>
              </a:rPr>
              <a:t>v</a:t>
            </a:r>
            <a:r>
              <a:rPr sz="1212" spc="-6" dirty="0">
                <a:solidFill>
                  <a:srgbClr val="3D0F7B"/>
                </a:solidFill>
                <a:latin typeface="Calibri Light"/>
                <a:cs typeface="Calibri Light"/>
              </a:rPr>
              <a:t>e </a:t>
            </a:r>
            <a:r>
              <a:rPr sz="1212" dirty="0">
                <a:solidFill>
                  <a:srgbClr val="3D0F7B"/>
                </a:solidFill>
                <a:latin typeface="Calibri Light"/>
                <a:cs typeface="Calibri Light"/>
              </a:rPr>
              <a:t>ove</a:t>
            </a:r>
            <a:r>
              <a:rPr sz="1212" spc="-19" dirty="0">
                <a:solidFill>
                  <a:srgbClr val="3D0F7B"/>
                </a:solidFill>
                <a:latin typeface="Calibri Light"/>
                <a:cs typeface="Calibri Light"/>
              </a:rPr>
              <a:t>r</a:t>
            </a:r>
            <a:r>
              <a:rPr sz="1212" spc="-24" dirty="0">
                <a:solidFill>
                  <a:srgbClr val="3D0F7B"/>
                </a:solidFill>
                <a:latin typeface="Calibri Light"/>
                <a:cs typeface="Calibri Light"/>
              </a:rPr>
              <a:t>s</a:t>
            </a:r>
            <a:r>
              <a:rPr sz="1212" spc="-12" dirty="0">
                <a:solidFill>
                  <a:srgbClr val="3D0F7B"/>
                </a:solidFill>
                <a:latin typeface="Calibri Light"/>
                <a:cs typeface="Calibri Light"/>
              </a:rPr>
              <a:t>i</a:t>
            </a:r>
            <a:r>
              <a:rPr sz="1212" spc="-24" dirty="0">
                <a:solidFill>
                  <a:srgbClr val="3D0F7B"/>
                </a:solidFill>
                <a:latin typeface="Calibri Light"/>
                <a:cs typeface="Calibri Light"/>
              </a:rPr>
              <a:t>g</a:t>
            </a:r>
            <a:r>
              <a:rPr sz="1212" spc="-6" dirty="0">
                <a:solidFill>
                  <a:srgbClr val="3D0F7B"/>
                </a:solidFill>
                <a:latin typeface="Calibri Light"/>
                <a:cs typeface="Calibri Light"/>
              </a:rPr>
              <a:t>ht</a:t>
            </a:r>
            <a:r>
              <a:rPr sz="1212" spc="-49" dirty="0">
                <a:solidFill>
                  <a:srgbClr val="3D0F7B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srgbClr val="3D0F7B"/>
                </a:solidFill>
                <a:latin typeface="Calibri Light"/>
                <a:cs typeface="Calibri Light"/>
              </a:rPr>
              <a:t>w</a:t>
            </a:r>
            <a:r>
              <a:rPr sz="1212" dirty="0">
                <a:solidFill>
                  <a:srgbClr val="3D0F7B"/>
                </a:solidFill>
                <a:latin typeface="Calibri Light"/>
                <a:cs typeface="Calibri Light"/>
              </a:rPr>
              <a:t>it</a:t>
            </a:r>
            <a:r>
              <a:rPr sz="1212" spc="-6" dirty="0">
                <a:solidFill>
                  <a:srgbClr val="3D0F7B"/>
                </a:solidFill>
                <a:latin typeface="Calibri Light"/>
                <a:cs typeface="Calibri Light"/>
              </a:rPr>
              <a:t>h</a:t>
            </a:r>
            <a:r>
              <a:rPr sz="1212" spc="-61" dirty="0">
                <a:solidFill>
                  <a:srgbClr val="3D0F7B"/>
                </a:solidFill>
                <a:latin typeface="Calibri Light"/>
                <a:cs typeface="Calibri Light"/>
              </a:rPr>
              <a:t> </a:t>
            </a:r>
            <a:r>
              <a:rPr sz="1212" dirty="0">
                <a:solidFill>
                  <a:srgbClr val="3D0F7B"/>
                </a:solidFill>
                <a:latin typeface="Calibri Light"/>
                <a:cs typeface="Calibri Light"/>
              </a:rPr>
              <a:t>a</a:t>
            </a:r>
            <a:r>
              <a:rPr sz="1212" spc="-6" dirty="0">
                <a:solidFill>
                  <a:srgbClr val="3D0F7B"/>
                </a:solidFill>
                <a:latin typeface="Calibri Light"/>
                <a:cs typeface="Calibri Light"/>
              </a:rPr>
              <a:t>n</a:t>
            </a:r>
            <a:r>
              <a:rPr sz="1212" spc="-30" dirty="0">
                <a:solidFill>
                  <a:srgbClr val="3D0F7B"/>
                </a:solidFill>
                <a:latin typeface="Calibri Light"/>
                <a:cs typeface="Calibri Light"/>
              </a:rPr>
              <a:t> </a:t>
            </a:r>
            <a:r>
              <a:rPr sz="1212" dirty="0">
                <a:solidFill>
                  <a:srgbClr val="3D0F7B"/>
                </a:solidFill>
                <a:latin typeface="Calibri Light"/>
                <a:cs typeface="Calibri Light"/>
              </a:rPr>
              <a:t>e</a:t>
            </a:r>
            <a:r>
              <a:rPr sz="1212" spc="-6" dirty="0">
                <a:solidFill>
                  <a:srgbClr val="3D0F7B"/>
                </a:solidFill>
                <a:latin typeface="Calibri Light"/>
                <a:cs typeface="Calibri Light"/>
              </a:rPr>
              <a:t>ye</a:t>
            </a:r>
            <a:r>
              <a:rPr sz="1212" spc="-30" dirty="0">
                <a:solidFill>
                  <a:srgbClr val="3D0F7B"/>
                </a:solidFill>
                <a:latin typeface="Calibri Light"/>
                <a:cs typeface="Calibri Light"/>
              </a:rPr>
              <a:t> </a:t>
            </a:r>
            <a:r>
              <a:rPr sz="1212" dirty="0">
                <a:solidFill>
                  <a:srgbClr val="3D0F7B"/>
                </a:solidFill>
                <a:latin typeface="Calibri Light"/>
                <a:cs typeface="Calibri Light"/>
              </a:rPr>
              <a:t>t</a:t>
            </a:r>
            <a:r>
              <a:rPr sz="1212" spc="-6" dirty="0">
                <a:solidFill>
                  <a:srgbClr val="3D0F7B"/>
                </a:solidFill>
                <a:latin typeface="Calibri Light"/>
                <a:cs typeface="Calibri Light"/>
              </a:rPr>
              <a:t>o</a:t>
            </a:r>
            <a:r>
              <a:rPr sz="1212" spc="-36" dirty="0">
                <a:solidFill>
                  <a:srgbClr val="3D0F7B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srgbClr val="3D0F7B"/>
                </a:solidFill>
                <a:latin typeface="Calibri Light"/>
                <a:cs typeface="Calibri Light"/>
              </a:rPr>
              <a:t>y</a:t>
            </a:r>
            <a:r>
              <a:rPr sz="1212" dirty="0">
                <a:solidFill>
                  <a:srgbClr val="3D0F7B"/>
                </a:solidFill>
                <a:latin typeface="Calibri Light"/>
                <a:cs typeface="Calibri Light"/>
              </a:rPr>
              <a:t>ou</a:t>
            </a:r>
            <a:r>
              <a:rPr sz="1212" spc="-6" dirty="0">
                <a:solidFill>
                  <a:srgbClr val="3D0F7B"/>
                </a:solidFill>
                <a:latin typeface="Calibri Light"/>
                <a:cs typeface="Calibri Light"/>
              </a:rPr>
              <a:t>r </a:t>
            </a:r>
            <a:r>
              <a:rPr sz="1212" dirty="0">
                <a:solidFill>
                  <a:srgbClr val="3D0F7B"/>
                </a:solidFill>
                <a:latin typeface="Calibri Light"/>
                <a:cs typeface="Calibri Light"/>
              </a:rPr>
              <a:t>bo</a:t>
            </a:r>
            <a:r>
              <a:rPr sz="1212" spc="-12" dirty="0">
                <a:solidFill>
                  <a:srgbClr val="3D0F7B"/>
                </a:solidFill>
                <a:latin typeface="Calibri Light"/>
                <a:cs typeface="Calibri Light"/>
              </a:rPr>
              <a:t>tto</a:t>
            </a:r>
            <a:r>
              <a:rPr sz="1212" spc="-6" dirty="0">
                <a:solidFill>
                  <a:srgbClr val="3D0F7B"/>
                </a:solidFill>
                <a:latin typeface="Calibri Light"/>
                <a:cs typeface="Calibri Light"/>
              </a:rPr>
              <a:t>m</a:t>
            </a:r>
            <a:r>
              <a:rPr sz="1212" spc="-55" dirty="0">
                <a:solidFill>
                  <a:srgbClr val="3D0F7B"/>
                </a:solidFill>
                <a:latin typeface="Calibri Light"/>
                <a:cs typeface="Calibri Light"/>
              </a:rPr>
              <a:t> </a:t>
            </a:r>
            <a:r>
              <a:rPr sz="1212" dirty="0">
                <a:solidFill>
                  <a:srgbClr val="3D0F7B"/>
                </a:solidFill>
                <a:latin typeface="Calibri Light"/>
                <a:cs typeface="Calibri Light"/>
              </a:rPr>
              <a:t>li</a:t>
            </a:r>
            <a:r>
              <a:rPr sz="1212" spc="-6" dirty="0">
                <a:solidFill>
                  <a:srgbClr val="3D0F7B"/>
                </a:solidFill>
                <a:latin typeface="Calibri Light"/>
                <a:cs typeface="Calibri Light"/>
              </a:rPr>
              <a:t>ne</a:t>
            </a:r>
            <a:endParaRPr sz="1212" dirty="0"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00665" y="906303"/>
            <a:ext cx="717357" cy="720437"/>
          </a:xfrm>
          <a:custGeom>
            <a:avLst/>
            <a:gdLst/>
            <a:ahLst/>
            <a:cxnLst/>
            <a:rect l="l" t="t" r="r" b="b"/>
            <a:pathLst>
              <a:path w="591820" h="594360">
                <a:moveTo>
                  <a:pt x="295655" y="0"/>
                </a:moveTo>
                <a:lnTo>
                  <a:pt x="247690" y="3890"/>
                </a:lnTo>
                <a:lnTo>
                  <a:pt x="202192" y="15154"/>
                </a:lnTo>
                <a:lnTo>
                  <a:pt x="159769" y="33179"/>
                </a:lnTo>
                <a:lnTo>
                  <a:pt x="121029" y="57351"/>
                </a:lnTo>
                <a:lnTo>
                  <a:pt x="86582" y="87058"/>
                </a:lnTo>
                <a:lnTo>
                  <a:pt x="57034" y="121688"/>
                </a:lnTo>
                <a:lnTo>
                  <a:pt x="32993" y="160628"/>
                </a:lnTo>
                <a:lnTo>
                  <a:pt x="15069" y="203265"/>
                </a:lnTo>
                <a:lnTo>
                  <a:pt x="3868" y="248986"/>
                </a:lnTo>
                <a:lnTo>
                  <a:pt x="0" y="297179"/>
                </a:lnTo>
                <a:lnTo>
                  <a:pt x="979" y="321547"/>
                </a:lnTo>
                <a:lnTo>
                  <a:pt x="8590" y="368581"/>
                </a:lnTo>
                <a:lnTo>
                  <a:pt x="23229" y="412837"/>
                </a:lnTo>
                <a:lnTo>
                  <a:pt x="44287" y="453702"/>
                </a:lnTo>
                <a:lnTo>
                  <a:pt x="71157" y="490563"/>
                </a:lnTo>
                <a:lnTo>
                  <a:pt x="103231" y="522808"/>
                </a:lnTo>
                <a:lnTo>
                  <a:pt x="139901" y="549825"/>
                </a:lnTo>
                <a:lnTo>
                  <a:pt x="180558" y="570999"/>
                </a:lnTo>
                <a:lnTo>
                  <a:pt x="224594" y="585720"/>
                </a:lnTo>
                <a:lnTo>
                  <a:pt x="271402" y="593374"/>
                </a:lnTo>
                <a:lnTo>
                  <a:pt x="295655" y="594359"/>
                </a:lnTo>
                <a:lnTo>
                  <a:pt x="319909" y="593374"/>
                </a:lnTo>
                <a:lnTo>
                  <a:pt x="366717" y="585720"/>
                </a:lnTo>
                <a:lnTo>
                  <a:pt x="410753" y="570999"/>
                </a:lnTo>
                <a:lnTo>
                  <a:pt x="451410" y="549825"/>
                </a:lnTo>
                <a:lnTo>
                  <a:pt x="488080" y="522808"/>
                </a:lnTo>
                <a:lnTo>
                  <a:pt x="520154" y="490563"/>
                </a:lnTo>
                <a:lnTo>
                  <a:pt x="547024" y="453702"/>
                </a:lnTo>
                <a:lnTo>
                  <a:pt x="568082" y="412837"/>
                </a:lnTo>
                <a:lnTo>
                  <a:pt x="582721" y="368581"/>
                </a:lnTo>
                <a:lnTo>
                  <a:pt x="590332" y="321547"/>
                </a:lnTo>
                <a:lnTo>
                  <a:pt x="591312" y="297179"/>
                </a:lnTo>
                <a:lnTo>
                  <a:pt x="590332" y="272812"/>
                </a:lnTo>
                <a:lnTo>
                  <a:pt x="582721" y="225778"/>
                </a:lnTo>
                <a:lnTo>
                  <a:pt x="568082" y="181522"/>
                </a:lnTo>
                <a:lnTo>
                  <a:pt x="547024" y="140657"/>
                </a:lnTo>
                <a:lnTo>
                  <a:pt x="520154" y="103796"/>
                </a:lnTo>
                <a:lnTo>
                  <a:pt x="488080" y="71551"/>
                </a:lnTo>
                <a:lnTo>
                  <a:pt x="451410" y="44534"/>
                </a:lnTo>
                <a:lnTo>
                  <a:pt x="410753" y="23360"/>
                </a:lnTo>
                <a:lnTo>
                  <a:pt x="366717" y="8639"/>
                </a:lnTo>
                <a:lnTo>
                  <a:pt x="319909" y="985"/>
                </a:lnTo>
                <a:lnTo>
                  <a:pt x="295655" y="0"/>
                </a:lnTo>
                <a:close/>
              </a:path>
            </a:pathLst>
          </a:custGeom>
          <a:solidFill>
            <a:srgbClr val="3D0F7B"/>
          </a:solidFill>
        </p:spPr>
        <p:txBody>
          <a:bodyPr wrap="square" lIns="0" tIns="0" rIns="0" bIns="0" rtlCol="0"/>
          <a:lstStyle/>
          <a:p>
            <a:pPr defTabSz="898800"/>
            <a:endParaRPr sz="24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71400" y="2732080"/>
            <a:ext cx="1959649" cy="1998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5173" marR="74662" indent="-207824" defTabSz="898800">
              <a:buClr>
                <a:srgbClr val="430098"/>
              </a:buClr>
              <a:buFont typeface="Wingdings 3" panose="05040102010807070707" pitchFamily="18" charset="2"/>
              <a:buChar char=""/>
            </a:pP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</a:t>
            </a:r>
            <a:r>
              <a:rPr sz="1059" spc="-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ini</a:t>
            </a:r>
            <a:r>
              <a:rPr sz="1059" spc="-19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</a:t>
            </a:r>
            <a:r>
              <a:rPr sz="1059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ti</a:t>
            </a:r>
            <a:r>
              <a:rPr sz="1059" spc="-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sz="1059" spc="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sz="1059" spc="-19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</a:t>
            </a:r>
            <a:r>
              <a:rPr sz="1059" spc="-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1059" spc="-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igh</a:t>
            </a:r>
            <a:r>
              <a:rPr sz="1059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</a:t>
            </a:r>
            <a:r>
              <a:rPr lang="en-US"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sz="1059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</a:t>
            </a:r>
            <a:r>
              <a:rPr sz="1059" spc="-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ini</a:t>
            </a:r>
            <a:r>
              <a:rPr sz="1059" spc="-19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</a:t>
            </a:r>
            <a:r>
              <a:rPr sz="1059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ti</a:t>
            </a:r>
            <a:r>
              <a:rPr sz="1059" spc="-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 </a:t>
            </a:r>
            <a:r>
              <a:rPr lang="en-US"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</a:t>
            </a:r>
            <a:r>
              <a:rPr sz="1059" spc="-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ulting </a:t>
            </a:r>
            <a:r>
              <a:rPr lang="en-US" sz="1059" spc="-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sz="1059" spc="-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1059" spc="-19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ic</a:t>
            </a:r>
            <a:r>
              <a:rPr sz="1059" spc="-19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sz="1059" spc="19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</a:t>
            </a:r>
            <a:r>
              <a:rPr sz="1059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059" spc="-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sz="1059" spc="-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</a:t>
            </a:r>
            <a:r>
              <a:rPr sz="1059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port</a:t>
            </a:r>
            <a:r>
              <a:rPr sz="1059" spc="-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ractice </a:t>
            </a:r>
            <a:r>
              <a:rPr lang="en-US"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</a:t>
            </a:r>
            <a:r>
              <a:rPr sz="1059" spc="-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sz="1059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</a:t>
            </a:r>
            <a:r>
              <a:rPr sz="1059" spc="-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rs</a:t>
            </a:r>
            <a:endParaRPr sz="1059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75173" marR="222449" indent="-207824" defTabSz="898800">
              <a:spcBef>
                <a:spcPts val="364"/>
              </a:spcBef>
              <a:buClr>
                <a:srgbClr val="430098"/>
              </a:buClr>
              <a:buFont typeface="Wingdings 3" panose="05040102010807070707" pitchFamily="18" charset="2"/>
              <a:buChar char=""/>
            </a:pPr>
            <a:r>
              <a:rPr sz="1059" spc="-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Fin</a:t>
            </a:r>
            <a:r>
              <a:rPr sz="1059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ncial</a:t>
            </a:r>
            <a:r>
              <a:rPr sz="1059" spc="-19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sz="1059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</a:t>
            </a:r>
            <a:r>
              <a:rPr sz="1059" spc="-24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sz="1059" spc="-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rational </a:t>
            </a:r>
            <a:r>
              <a:rPr lang="en-US"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sz="1059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  <a:r>
              <a:rPr sz="1059" spc="-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ulting</a:t>
            </a:r>
            <a:endParaRPr sz="1059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75173" indent="-207824" defTabSz="898800">
              <a:spcBef>
                <a:spcPts val="364"/>
              </a:spcBef>
              <a:buClr>
                <a:srgbClr val="430098"/>
              </a:buClr>
              <a:buFont typeface="Wingdings 3" panose="05040102010807070707" pitchFamily="18" charset="2"/>
              <a:buChar char=""/>
            </a:pP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Hu</a:t>
            </a:r>
            <a:r>
              <a:rPr sz="1059" spc="-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</a:t>
            </a:r>
            <a:r>
              <a:rPr sz="1059" spc="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1059" spc="-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ourc</a:t>
            </a:r>
            <a:r>
              <a:rPr sz="1059" spc="-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sz="1059" spc="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059" spc="-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sz="1059" spc="-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1059" spc="-19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ic</a:t>
            </a:r>
            <a:r>
              <a:rPr sz="1059" spc="-19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endParaRPr sz="1059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75173" marR="6157" indent="-207824" defTabSz="898800">
              <a:spcBef>
                <a:spcPts val="364"/>
              </a:spcBef>
              <a:buClr>
                <a:srgbClr val="430098"/>
              </a:buClr>
              <a:buFont typeface="Wingdings 3" panose="05040102010807070707" pitchFamily="18" charset="2"/>
              <a:buChar char=""/>
            </a:pPr>
            <a:r>
              <a:rPr sz="1059" spc="-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ding,</a:t>
            </a:r>
            <a:r>
              <a:rPr sz="1059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il</a:t>
            </a:r>
            <a:r>
              <a:rPr sz="1059" spc="-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ing,</a:t>
            </a:r>
            <a:r>
              <a:rPr sz="1059" spc="-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or</a:t>
            </a:r>
            <a:r>
              <a:rPr sz="1059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orate </a:t>
            </a:r>
            <a:r>
              <a:rPr lang="en-US"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ompliance</a:t>
            </a:r>
            <a:r>
              <a:rPr sz="1059" spc="-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sz="1059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clu</a:t>
            </a:r>
            <a:r>
              <a:rPr sz="1059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ing</a:t>
            </a:r>
            <a:r>
              <a:rPr sz="1059" spc="-19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ICD</a:t>
            </a:r>
            <a:r>
              <a:rPr sz="1059" spc="-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-10 </a:t>
            </a:r>
            <a:r>
              <a:rPr lang="en-US"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sz="1059" spc="-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</a:t>
            </a:r>
            <a:r>
              <a:rPr sz="1059" spc="-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eme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ntation</a:t>
            </a:r>
            <a:r>
              <a:rPr sz="1059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nd</a:t>
            </a:r>
            <a:r>
              <a:rPr sz="1059" spc="-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1059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ining</a:t>
            </a:r>
            <a:endParaRPr sz="1059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75173" indent="-207824" defTabSz="898800">
              <a:spcBef>
                <a:spcPts val="364"/>
              </a:spcBef>
              <a:buClr>
                <a:srgbClr val="430098"/>
              </a:buClr>
              <a:buFont typeface="Wingdings 3" panose="05040102010807070707" pitchFamily="18" charset="2"/>
              <a:buChar char=""/>
            </a:pP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</a:t>
            </a:r>
            <a:r>
              <a:rPr sz="1059" spc="-12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sz="1059" spc="-6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RA/MIPS</a:t>
            </a:r>
            <a:endParaRPr sz="1059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20108" y="2186109"/>
            <a:ext cx="2135139" cy="3730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6157" indent="-2309" defTabSz="898800"/>
            <a:r>
              <a:rPr sz="1212" spc="-6" dirty="0">
                <a:solidFill>
                  <a:srgbClr val="3D0F7B"/>
                </a:solidFill>
                <a:latin typeface="Calibri Light"/>
                <a:cs typeface="Calibri Light"/>
              </a:rPr>
              <a:t>C</a:t>
            </a:r>
            <a:r>
              <a:rPr sz="1212" dirty="0">
                <a:solidFill>
                  <a:srgbClr val="3D0F7B"/>
                </a:solidFill>
                <a:latin typeface="Calibri Light"/>
                <a:cs typeface="Calibri Light"/>
              </a:rPr>
              <a:t>o</a:t>
            </a:r>
            <a:r>
              <a:rPr sz="1212" spc="-19" dirty="0">
                <a:solidFill>
                  <a:srgbClr val="3D0F7B"/>
                </a:solidFill>
                <a:latin typeface="Calibri Light"/>
                <a:cs typeface="Calibri Light"/>
              </a:rPr>
              <a:t>m</a:t>
            </a:r>
            <a:r>
              <a:rPr sz="1212" spc="-12" dirty="0">
                <a:solidFill>
                  <a:srgbClr val="3D0F7B"/>
                </a:solidFill>
                <a:latin typeface="Calibri Light"/>
                <a:cs typeface="Calibri Light"/>
              </a:rPr>
              <a:t>p</a:t>
            </a:r>
            <a:r>
              <a:rPr sz="1212" spc="-19" dirty="0">
                <a:solidFill>
                  <a:srgbClr val="3D0F7B"/>
                </a:solidFill>
                <a:latin typeface="Calibri Light"/>
                <a:cs typeface="Calibri Light"/>
              </a:rPr>
              <a:t>r</a:t>
            </a:r>
            <a:r>
              <a:rPr sz="1212" spc="-24" dirty="0">
                <a:solidFill>
                  <a:srgbClr val="3D0F7B"/>
                </a:solidFill>
                <a:latin typeface="Calibri Light"/>
                <a:cs typeface="Calibri Light"/>
              </a:rPr>
              <a:t>e</a:t>
            </a:r>
            <a:r>
              <a:rPr sz="1212" spc="-12" dirty="0">
                <a:solidFill>
                  <a:srgbClr val="3D0F7B"/>
                </a:solidFill>
                <a:latin typeface="Calibri Light"/>
                <a:cs typeface="Calibri Light"/>
              </a:rPr>
              <a:t>hen</a:t>
            </a:r>
            <a:r>
              <a:rPr sz="1212" spc="-24" dirty="0">
                <a:solidFill>
                  <a:srgbClr val="3D0F7B"/>
                </a:solidFill>
                <a:latin typeface="Calibri Light"/>
                <a:cs typeface="Calibri Light"/>
              </a:rPr>
              <a:t>s</a:t>
            </a:r>
            <a:r>
              <a:rPr sz="1212" spc="-30" dirty="0">
                <a:solidFill>
                  <a:srgbClr val="3D0F7B"/>
                </a:solidFill>
                <a:latin typeface="Calibri Light"/>
                <a:cs typeface="Calibri Light"/>
              </a:rPr>
              <a:t>i</a:t>
            </a:r>
            <a:r>
              <a:rPr sz="1212" spc="-6" dirty="0">
                <a:solidFill>
                  <a:srgbClr val="3D0F7B"/>
                </a:solidFill>
                <a:latin typeface="Calibri Light"/>
                <a:cs typeface="Calibri Light"/>
              </a:rPr>
              <a:t>ve</a:t>
            </a:r>
            <a:r>
              <a:rPr sz="1212" spc="-61" dirty="0">
                <a:solidFill>
                  <a:srgbClr val="3D0F7B"/>
                </a:solidFill>
                <a:latin typeface="Calibri Light"/>
                <a:cs typeface="Calibri Light"/>
              </a:rPr>
              <a:t> </a:t>
            </a:r>
            <a:r>
              <a:rPr sz="1212" dirty="0">
                <a:solidFill>
                  <a:srgbClr val="3D0F7B"/>
                </a:solidFill>
                <a:latin typeface="Calibri Light"/>
                <a:cs typeface="Calibri Light"/>
              </a:rPr>
              <a:t>so</a:t>
            </a:r>
            <a:r>
              <a:rPr sz="1212" spc="-12" dirty="0">
                <a:solidFill>
                  <a:srgbClr val="3D0F7B"/>
                </a:solidFill>
                <a:latin typeface="Calibri Light"/>
                <a:cs typeface="Calibri Light"/>
              </a:rPr>
              <a:t>lut</a:t>
            </a:r>
            <a:r>
              <a:rPr sz="1212" spc="-30" dirty="0">
                <a:solidFill>
                  <a:srgbClr val="3D0F7B"/>
                </a:solidFill>
                <a:latin typeface="Calibri Light"/>
                <a:cs typeface="Calibri Light"/>
              </a:rPr>
              <a:t>i</a:t>
            </a:r>
            <a:r>
              <a:rPr sz="1212" spc="-12" dirty="0">
                <a:solidFill>
                  <a:srgbClr val="3D0F7B"/>
                </a:solidFill>
                <a:latin typeface="Calibri Light"/>
                <a:cs typeface="Calibri Light"/>
              </a:rPr>
              <a:t>o</a:t>
            </a:r>
            <a:r>
              <a:rPr sz="1212" spc="-6" dirty="0">
                <a:solidFill>
                  <a:srgbClr val="3D0F7B"/>
                </a:solidFill>
                <a:latin typeface="Calibri Light"/>
                <a:cs typeface="Calibri Light"/>
              </a:rPr>
              <a:t>n </a:t>
            </a:r>
            <a:r>
              <a:rPr sz="1212" dirty="0">
                <a:solidFill>
                  <a:srgbClr val="3D0F7B"/>
                </a:solidFill>
                <a:latin typeface="Calibri Light"/>
                <a:cs typeface="Calibri Light"/>
              </a:rPr>
              <a:t>ta</a:t>
            </a:r>
            <a:r>
              <a:rPr sz="1212" spc="-12" dirty="0">
                <a:solidFill>
                  <a:srgbClr val="3D0F7B"/>
                </a:solidFill>
                <a:latin typeface="Calibri Light"/>
                <a:cs typeface="Calibri Light"/>
              </a:rPr>
              <a:t>ilo</a:t>
            </a:r>
            <a:r>
              <a:rPr sz="1212" spc="-24" dirty="0">
                <a:solidFill>
                  <a:srgbClr val="3D0F7B"/>
                </a:solidFill>
                <a:latin typeface="Calibri Light"/>
                <a:cs typeface="Calibri Light"/>
              </a:rPr>
              <a:t>re</a:t>
            </a:r>
            <a:r>
              <a:rPr sz="1212" spc="-6" dirty="0">
                <a:solidFill>
                  <a:srgbClr val="3D0F7B"/>
                </a:solidFill>
                <a:latin typeface="Calibri Light"/>
                <a:cs typeface="Calibri Light"/>
              </a:rPr>
              <a:t>d</a:t>
            </a:r>
            <a:r>
              <a:rPr sz="1212" spc="-49" dirty="0">
                <a:solidFill>
                  <a:srgbClr val="3D0F7B"/>
                </a:solidFill>
                <a:latin typeface="Calibri Light"/>
                <a:cs typeface="Calibri Light"/>
              </a:rPr>
              <a:t> </a:t>
            </a:r>
            <a:r>
              <a:rPr sz="1212" dirty="0">
                <a:solidFill>
                  <a:srgbClr val="3D0F7B"/>
                </a:solidFill>
                <a:latin typeface="Calibri Light"/>
                <a:cs typeface="Calibri Light"/>
              </a:rPr>
              <a:t>t</a:t>
            </a:r>
            <a:r>
              <a:rPr sz="1212" spc="-6" dirty="0">
                <a:solidFill>
                  <a:srgbClr val="3D0F7B"/>
                </a:solidFill>
                <a:latin typeface="Calibri Light"/>
                <a:cs typeface="Calibri Light"/>
              </a:rPr>
              <a:t>o</a:t>
            </a:r>
            <a:r>
              <a:rPr sz="1212" spc="-36" dirty="0">
                <a:solidFill>
                  <a:srgbClr val="3D0F7B"/>
                </a:solidFill>
                <a:latin typeface="Calibri Light"/>
                <a:cs typeface="Calibri Light"/>
              </a:rPr>
              <a:t> </a:t>
            </a:r>
            <a:r>
              <a:rPr sz="1212" dirty="0">
                <a:solidFill>
                  <a:srgbClr val="3D0F7B"/>
                </a:solidFill>
                <a:latin typeface="Calibri Light"/>
                <a:cs typeface="Calibri Light"/>
              </a:rPr>
              <a:t>sp</a:t>
            </a:r>
            <a:r>
              <a:rPr sz="1212" spc="-12" dirty="0">
                <a:solidFill>
                  <a:srgbClr val="3D0F7B"/>
                </a:solidFill>
                <a:latin typeface="Calibri Light"/>
                <a:cs typeface="Calibri Light"/>
              </a:rPr>
              <a:t>e</a:t>
            </a:r>
            <a:r>
              <a:rPr sz="1212" spc="-30" dirty="0">
                <a:solidFill>
                  <a:srgbClr val="3D0F7B"/>
                </a:solidFill>
                <a:latin typeface="Calibri Light"/>
                <a:cs typeface="Calibri Light"/>
              </a:rPr>
              <a:t>c</a:t>
            </a:r>
            <a:r>
              <a:rPr sz="1212" spc="-12" dirty="0">
                <a:solidFill>
                  <a:srgbClr val="3D0F7B"/>
                </a:solidFill>
                <a:latin typeface="Calibri Light"/>
                <a:cs typeface="Calibri Light"/>
              </a:rPr>
              <a:t>i</a:t>
            </a:r>
            <a:r>
              <a:rPr sz="1212" spc="-19" dirty="0">
                <a:solidFill>
                  <a:srgbClr val="3D0F7B"/>
                </a:solidFill>
                <a:latin typeface="Calibri Light"/>
                <a:cs typeface="Calibri Light"/>
              </a:rPr>
              <a:t>f</a:t>
            </a:r>
            <a:r>
              <a:rPr sz="1212" spc="-12" dirty="0">
                <a:solidFill>
                  <a:srgbClr val="3D0F7B"/>
                </a:solidFill>
                <a:latin typeface="Calibri Light"/>
                <a:cs typeface="Calibri Light"/>
              </a:rPr>
              <a:t>i</a:t>
            </a:r>
            <a:r>
              <a:rPr sz="1212" spc="-6" dirty="0">
                <a:solidFill>
                  <a:srgbClr val="3D0F7B"/>
                </a:solidFill>
                <a:latin typeface="Calibri Light"/>
                <a:cs typeface="Calibri Light"/>
              </a:rPr>
              <a:t>c</a:t>
            </a:r>
            <a:r>
              <a:rPr sz="1212" spc="-61" dirty="0">
                <a:solidFill>
                  <a:srgbClr val="3D0F7B"/>
                </a:solidFill>
                <a:latin typeface="Calibri Light"/>
                <a:cs typeface="Calibri Light"/>
              </a:rPr>
              <a:t> </a:t>
            </a:r>
            <a:r>
              <a:rPr sz="1212" dirty="0">
                <a:solidFill>
                  <a:srgbClr val="3D0F7B"/>
                </a:solidFill>
                <a:latin typeface="Calibri Light"/>
                <a:cs typeface="Calibri Light"/>
              </a:rPr>
              <a:t>ph</a:t>
            </a:r>
            <a:r>
              <a:rPr sz="1212" spc="-19" dirty="0">
                <a:solidFill>
                  <a:srgbClr val="3D0F7B"/>
                </a:solidFill>
                <a:latin typeface="Calibri Light"/>
                <a:cs typeface="Calibri Light"/>
              </a:rPr>
              <a:t>y</a:t>
            </a:r>
            <a:r>
              <a:rPr sz="1212" spc="-6" dirty="0">
                <a:solidFill>
                  <a:srgbClr val="3D0F7B"/>
                </a:solidFill>
                <a:latin typeface="Calibri Light"/>
                <a:cs typeface="Calibri Light"/>
              </a:rPr>
              <a:t>s</a:t>
            </a:r>
            <a:r>
              <a:rPr sz="1212" spc="-19" dirty="0">
                <a:solidFill>
                  <a:srgbClr val="3D0F7B"/>
                </a:solidFill>
                <a:latin typeface="Calibri Light"/>
                <a:cs typeface="Calibri Light"/>
              </a:rPr>
              <a:t>i</a:t>
            </a:r>
            <a:r>
              <a:rPr sz="1212" spc="-30" dirty="0">
                <a:solidFill>
                  <a:srgbClr val="3D0F7B"/>
                </a:solidFill>
                <a:latin typeface="Calibri Light"/>
                <a:cs typeface="Calibri Light"/>
              </a:rPr>
              <a:t>c</a:t>
            </a:r>
            <a:r>
              <a:rPr sz="1212" spc="-12" dirty="0">
                <a:solidFill>
                  <a:srgbClr val="3D0F7B"/>
                </a:solidFill>
                <a:latin typeface="Calibri Light"/>
                <a:cs typeface="Calibri Light"/>
              </a:rPr>
              <a:t>i</a:t>
            </a:r>
            <a:r>
              <a:rPr sz="1212" spc="-24" dirty="0">
                <a:solidFill>
                  <a:srgbClr val="3D0F7B"/>
                </a:solidFill>
                <a:latin typeface="Calibri Light"/>
                <a:cs typeface="Calibri Light"/>
              </a:rPr>
              <a:t>a</a:t>
            </a:r>
            <a:r>
              <a:rPr sz="1212" dirty="0">
                <a:solidFill>
                  <a:srgbClr val="3D0F7B"/>
                </a:solidFill>
                <a:latin typeface="Calibri Light"/>
                <a:cs typeface="Calibri Light"/>
              </a:rPr>
              <a:t>n</a:t>
            </a:r>
            <a:r>
              <a:rPr sz="1212" spc="-6" dirty="0">
                <a:solidFill>
                  <a:srgbClr val="3D0F7B"/>
                </a:solidFill>
                <a:latin typeface="Calibri Light"/>
                <a:cs typeface="Calibri Light"/>
              </a:rPr>
              <a:t>- r</a:t>
            </a:r>
            <a:r>
              <a:rPr sz="1212" dirty="0">
                <a:solidFill>
                  <a:srgbClr val="3D0F7B"/>
                </a:solidFill>
                <a:latin typeface="Calibri Light"/>
                <a:cs typeface="Calibri Light"/>
              </a:rPr>
              <a:t>e</a:t>
            </a:r>
            <a:r>
              <a:rPr sz="1212" spc="-12" dirty="0">
                <a:solidFill>
                  <a:srgbClr val="3D0F7B"/>
                </a:solidFill>
                <a:latin typeface="Calibri Light"/>
                <a:cs typeface="Calibri Light"/>
              </a:rPr>
              <a:t>l</a:t>
            </a:r>
            <a:r>
              <a:rPr sz="1212" spc="-6" dirty="0">
                <a:solidFill>
                  <a:srgbClr val="3D0F7B"/>
                </a:solidFill>
                <a:latin typeface="Calibri Light"/>
                <a:cs typeface="Calibri Light"/>
              </a:rPr>
              <a:t>a</a:t>
            </a:r>
            <a:r>
              <a:rPr sz="1212" spc="-12" dirty="0">
                <a:solidFill>
                  <a:srgbClr val="3D0F7B"/>
                </a:solidFill>
                <a:latin typeface="Calibri Light"/>
                <a:cs typeface="Calibri Light"/>
              </a:rPr>
              <a:t>te</a:t>
            </a:r>
            <a:r>
              <a:rPr sz="1212" spc="-6" dirty="0">
                <a:solidFill>
                  <a:srgbClr val="3D0F7B"/>
                </a:solidFill>
                <a:latin typeface="Calibri Light"/>
                <a:cs typeface="Calibri Light"/>
              </a:rPr>
              <a:t>d</a:t>
            </a:r>
            <a:r>
              <a:rPr sz="1212" spc="-61" dirty="0">
                <a:solidFill>
                  <a:srgbClr val="3D0F7B"/>
                </a:solidFill>
                <a:latin typeface="Calibri Light"/>
                <a:cs typeface="Calibri Light"/>
              </a:rPr>
              <a:t> </a:t>
            </a:r>
            <a:r>
              <a:rPr sz="1212" dirty="0">
                <a:solidFill>
                  <a:srgbClr val="3D0F7B"/>
                </a:solidFill>
                <a:latin typeface="Calibri Light"/>
                <a:cs typeface="Calibri Light"/>
              </a:rPr>
              <a:t>ne</a:t>
            </a:r>
            <a:r>
              <a:rPr sz="1212" spc="-12" dirty="0">
                <a:solidFill>
                  <a:srgbClr val="3D0F7B"/>
                </a:solidFill>
                <a:latin typeface="Calibri Light"/>
                <a:cs typeface="Calibri Light"/>
              </a:rPr>
              <a:t>eds</a:t>
            </a:r>
            <a:endParaRPr sz="1212" dirty="0"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846133" y="932165"/>
            <a:ext cx="717357" cy="720437"/>
          </a:xfrm>
          <a:custGeom>
            <a:avLst/>
            <a:gdLst/>
            <a:ahLst/>
            <a:cxnLst/>
            <a:rect l="l" t="t" r="r" b="b"/>
            <a:pathLst>
              <a:path w="591819" h="594360">
                <a:moveTo>
                  <a:pt x="295656" y="0"/>
                </a:moveTo>
                <a:lnTo>
                  <a:pt x="247699" y="3890"/>
                </a:lnTo>
                <a:lnTo>
                  <a:pt x="202206" y="15154"/>
                </a:lnTo>
                <a:lnTo>
                  <a:pt x="159786" y="33179"/>
                </a:lnTo>
                <a:lnTo>
                  <a:pt x="121046" y="57351"/>
                </a:lnTo>
                <a:lnTo>
                  <a:pt x="86596" y="87058"/>
                </a:lnTo>
                <a:lnTo>
                  <a:pt x="57045" y="121688"/>
                </a:lnTo>
                <a:lnTo>
                  <a:pt x="33001" y="160628"/>
                </a:lnTo>
                <a:lnTo>
                  <a:pt x="15072" y="203265"/>
                </a:lnTo>
                <a:lnTo>
                  <a:pt x="3869" y="248986"/>
                </a:lnTo>
                <a:lnTo>
                  <a:pt x="0" y="297179"/>
                </a:lnTo>
                <a:lnTo>
                  <a:pt x="980" y="321547"/>
                </a:lnTo>
                <a:lnTo>
                  <a:pt x="8592" y="368581"/>
                </a:lnTo>
                <a:lnTo>
                  <a:pt x="23234" y="412837"/>
                </a:lnTo>
                <a:lnTo>
                  <a:pt x="44296" y="453702"/>
                </a:lnTo>
                <a:lnTo>
                  <a:pt x="71170" y="490563"/>
                </a:lnTo>
                <a:lnTo>
                  <a:pt x="103247" y="522808"/>
                </a:lnTo>
                <a:lnTo>
                  <a:pt x="139918" y="549825"/>
                </a:lnTo>
                <a:lnTo>
                  <a:pt x="180574" y="570999"/>
                </a:lnTo>
                <a:lnTo>
                  <a:pt x="224607" y="585720"/>
                </a:lnTo>
                <a:lnTo>
                  <a:pt x="271407" y="593374"/>
                </a:lnTo>
                <a:lnTo>
                  <a:pt x="295656" y="594359"/>
                </a:lnTo>
                <a:lnTo>
                  <a:pt x="319909" y="593374"/>
                </a:lnTo>
                <a:lnTo>
                  <a:pt x="366717" y="585720"/>
                </a:lnTo>
                <a:lnTo>
                  <a:pt x="410753" y="570999"/>
                </a:lnTo>
                <a:lnTo>
                  <a:pt x="451410" y="549825"/>
                </a:lnTo>
                <a:lnTo>
                  <a:pt x="488080" y="522808"/>
                </a:lnTo>
                <a:lnTo>
                  <a:pt x="520154" y="490563"/>
                </a:lnTo>
                <a:lnTo>
                  <a:pt x="547024" y="453702"/>
                </a:lnTo>
                <a:lnTo>
                  <a:pt x="568082" y="412837"/>
                </a:lnTo>
                <a:lnTo>
                  <a:pt x="582721" y="368581"/>
                </a:lnTo>
                <a:lnTo>
                  <a:pt x="590332" y="321547"/>
                </a:lnTo>
                <a:lnTo>
                  <a:pt x="591312" y="297179"/>
                </a:lnTo>
                <a:lnTo>
                  <a:pt x="590332" y="272812"/>
                </a:lnTo>
                <a:lnTo>
                  <a:pt x="582721" y="225778"/>
                </a:lnTo>
                <a:lnTo>
                  <a:pt x="568082" y="181522"/>
                </a:lnTo>
                <a:lnTo>
                  <a:pt x="547024" y="140657"/>
                </a:lnTo>
                <a:lnTo>
                  <a:pt x="520154" y="103796"/>
                </a:lnTo>
                <a:lnTo>
                  <a:pt x="488080" y="71551"/>
                </a:lnTo>
                <a:lnTo>
                  <a:pt x="451410" y="44534"/>
                </a:lnTo>
                <a:lnTo>
                  <a:pt x="410753" y="23360"/>
                </a:lnTo>
                <a:lnTo>
                  <a:pt x="366717" y="8639"/>
                </a:lnTo>
                <a:lnTo>
                  <a:pt x="319909" y="985"/>
                </a:lnTo>
                <a:lnTo>
                  <a:pt x="295656" y="0"/>
                </a:lnTo>
                <a:close/>
              </a:path>
            </a:pathLst>
          </a:custGeom>
          <a:solidFill>
            <a:srgbClr val="3D0F7B"/>
          </a:solidFill>
        </p:spPr>
        <p:txBody>
          <a:bodyPr wrap="square" lIns="0" tIns="0" rIns="0" bIns="0" rtlCol="0"/>
          <a:lstStyle/>
          <a:p>
            <a:pPr defTabSz="898800"/>
            <a:endParaRPr sz="24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167420" y="930943"/>
            <a:ext cx="717357" cy="720437"/>
          </a:xfrm>
          <a:custGeom>
            <a:avLst/>
            <a:gdLst/>
            <a:ahLst/>
            <a:cxnLst/>
            <a:rect l="l" t="t" r="r" b="b"/>
            <a:pathLst>
              <a:path w="591820" h="594360">
                <a:moveTo>
                  <a:pt x="295655" y="0"/>
                </a:moveTo>
                <a:lnTo>
                  <a:pt x="247690" y="3890"/>
                </a:lnTo>
                <a:lnTo>
                  <a:pt x="202192" y="15154"/>
                </a:lnTo>
                <a:lnTo>
                  <a:pt x="159769" y="33179"/>
                </a:lnTo>
                <a:lnTo>
                  <a:pt x="121029" y="57351"/>
                </a:lnTo>
                <a:lnTo>
                  <a:pt x="86582" y="87058"/>
                </a:lnTo>
                <a:lnTo>
                  <a:pt x="57034" y="121688"/>
                </a:lnTo>
                <a:lnTo>
                  <a:pt x="32993" y="160628"/>
                </a:lnTo>
                <a:lnTo>
                  <a:pt x="15069" y="203265"/>
                </a:lnTo>
                <a:lnTo>
                  <a:pt x="3868" y="248986"/>
                </a:lnTo>
                <a:lnTo>
                  <a:pt x="0" y="297179"/>
                </a:lnTo>
                <a:lnTo>
                  <a:pt x="979" y="321547"/>
                </a:lnTo>
                <a:lnTo>
                  <a:pt x="8590" y="368581"/>
                </a:lnTo>
                <a:lnTo>
                  <a:pt x="23229" y="412837"/>
                </a:lnTo>
                <a:lnTo>
                  <a:pt x="44287" y="453702"/>
                </a:lnTo>
                <a:lnTo>
                  <a:pt x="71157" y="490563"/>
                </a:lnTo>
                <a:lnTo>
                  <a:pt x="103231" y="522808"/>
                </a:lnTo>
                <a:lnTo>
                  <a:pt x="139901" y="549825"/>
                </a:lnTo>
                <a:lnTo>
                  <a:pt x="180558" y="570999"/>
                </a:lnTo>
                <a:lnTo>
                  <a:pt x="224594" y="585720"/>
                </a:lnTo>
                <a:lnTo>
                  <a:pt x="271402" y="593374"/>
                </a:lnTo>
                <a:lnTo>
                  <a:pt x="295655" y="594359"/>
                </a:lnTo>
                <a:lnTo>
                  <a:pt x="319909" y="593374"/>
                </a:lnTo>
                <a:lnTo>
                  <a:pt x="366717" y="585720"/>
                </a:lnTo>
                <a:lnTo>
                  <a:pt x="410753" y="570999"/>
                </a:lnTo>
                <a:lnTo>
                  <a:pt x="451410" y="549825"/>
                </a:lnTo>
                <a:lnTo>
                  <a:pt x="488080" y="522808"/>
                </a:lnTo>
                <a:lnTo>
                  <a:pt x="520154" y="490563"/>
                </a:lnTo>
                <a:lnTo>
                  <a:pt x="547024" y="453702"/>
                </a:lnTo>
                <a:lnTo>
                  <a:pt x="568082" y="412837"/>
                </a:lnTo>
                <a:lnTo>
                  <a:pt x="582721" y="368581"/>
                </a:lnTo>
                <a:lnTo>
                  <a:pt x="590332" y="321547"/>
                </a:lnTo>
                <a:lnTo>
                  <a:pt x="591311" y="297179"/>
                </a:lnTo>
                <a:lnTo>
                  <a:pt x="590332" y="272812"/>
                </a:lnTo>
                <a:lnTo>
                  <a:pt x="582721" y="225778"/>
                </a:lnTo>
                <a:lnTo>
                  <a:pt x="568082" y="181522"/>
                </a:lnTo>
                <a:lnTo>
                  <a:pt x="547024" y="140657"/>
                </a:lnTo>
                <a:lnTo>
                  <a:pt x="520154" y="103796"/>
                </a:lnTo>
                <a:lnTo>
                  <a:pt x="488080" y="71551"/>
                </a:lnTo>
                <a:lnTo>
                  <a:pt x="451410" y="44534"/>
                </a:lnTo>
                <a:lnTo>
                  <a:pt x="410753" y="23360"/>
                </a:lnTo>
                <a:lnTo>
                  <a:pt x="366717" y="8639"/>
                </a:lnTo>
                <a:lnTo>
                  <a:pt x="319909" y="985"/>
                </a:lnTo>
                <a:lnTo>
                  <a:pt x="295655" y="0"/>
                </a:lnTo>
                <a:close/>
              </a:path>
            </a:pathLst>
          </a:custGeom>
          <a:solidFill>
            <a:srgbClr val="3D0F7B"/>
          </a:solidFill>
        </p:spPr>
        <p:txBody>
          <a:bodyPr wrap="square" lIns="0" tIns="0" rIns="0" bIns="0" rtlCol="0"/>
          <a:lstStyle/>
          <a:p>
            <a:pPr defTabSz="898800"/>
            <a:endParaRPr sz="24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289339" y="1069489"/>
            <a:ext cx="443345" cy="4433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98800"/>
            <a:endParaRPr sz="24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631819" y="1059627"/>
            <a:ext cx="443345" cy="4433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98800"/>
            <a:endParaRPr sz="24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748067" y="1058405"/>
            <a:ext cx="443344" cy="4433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98800"/>
            <a:endParaRPr sz="24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927412" y="1013445"/>
            <a:ext cx="554182" cy="55418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98800"/>
            <a:endParaRPr sz="24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808C0-8C71-4CC3-8AF5-F85BCFD878AF}"/>
              </a:ext>
            </a:extLst>
          </p:cNvPr>
          <p:cNvSpPr txBox="1"/>
          <p:nvPr/>
        </p:nvSpPr>
        <p:spPr>
          <a:xfrm>
            <a:off x="8998798" y="2732080"/>
            <a:ext cx="2218035" cy="207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7824" indent="-207824" defTabSz="898800">
              <a:buClr>
                <a:srgbClr val="430098"/>
              </a:buClr>
              <a:buFont typeface="Wingdings 3" panose="05040102010807070707" pitchFamily="18" charset="2"/>
              <a:buChar char=""/>
            </a:pPr>
            <a:r>
              <a:rPr lang="en-US" sz="1059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Physician Practice Billing/Collection Services</a:t>
            </a:r>
          </a:p>
          <a:p>
            <a:pPr marL="207824" indent="-207824" defTabSz="898800">
              <a:buClr>
                <a:srgbClr val="430098"/>
              </a:buClr>
              <a:buFont typeface="Wingdings 3" panose="05040102010807070707" pitchFamily="18" charset="2"/>
              <a:buChar char=""/>
            </a:pPr>
            <a:r>
              <a:rPr lang="en-US" sz="1059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Benefits and Human Resources Services (HRO/PEO)</a:t>
            </a:r>
          </a:p>
          <a:p>
            <a:pPr marL="207824" indent="-207824" defTabSz="898800">
              <a:buClr>
                <a:srgbClr val="430098"/>
              </a:buClr>
              <a:buFont typeface="Wingdings 3" panose="05040102010807070707" pitchFamily="18" charset="2"/>
              <a:buChar char=""/>
            </a:pPr>
            <a:r>
              <a:rPr lang="en-US" sz="1059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Physician Practice Management and Administrative Oversight</a:t>
            </a:r>
          </a:p>
          <a:p>
            <a:pPr marL="207824" indent="-207824" defTabSz="898800">
              <a:buClr>
                <a:srgbClr val="430098"/>
              </a:buClr>
              <a:buFont typeface="Wingdings 3" panose="05040102010807070707" pitchFamily="18" charset="2"/>
              <a:buChar char=""/>
            </a:pPr>
            <a:r>
              <a:rPr lang="en-US" sz="1059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Coding/Compliance Services</a:t>
            </a:r>
          </a:p>
          <a:p>
            <a:pPr marL="207824" indent="-207824" defTabSz="898800">
              <a:buClr>
                <a:srgbClr val="430098"/>
              </a:buClr>
              <a:buFont typeface="Wingdings 3" panose="05040102010807070707" pitchFamily="18" charset="2"/>
              <a:buChar char=""/>
            </a:pPr>
            <a:r>
              <a:rPr lang="en-US" sz="1059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Practice Management Consulting, as needed</a:t>
            </a:r>
          </a:p>
          <a:p>
            <a:pPr marL="207824" indent="-207824" defTabSz="898800">
              <a:buClr>
                <a:srgbClr val="430098"/>
              </a:buClr>
              <a:buFont typeface="Wingdings 3" panose="05040102010807070707" pitchFamily="18" charset="2"/>
              <a:buChar char=""/>
            </a:pPr>
            <a:r>
              <a:rPr lang="en-US" sz="1059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Outsourced Accounting</a:t>
            </a:r>
          </a:p>
          <a:p>
            <a:pPr marL="207824" indent="-207824" defTabSz="898800">
              <a:buClr>
                <a:srgbClr val="430098"/>
              </a:buClr>
              <a:buFont typeface="Wingdings 3" panose="05040102010807070707" pitchFamily="18" charset="2"/>
              <a:buChar char=""/>
            </a:pPr>
            <a:r>
              <a:rPr lang="en-US" sz="1059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GPO</a:t>
            </a:r>
          </a:p>
          <a:p>
            <a:pPr defTabSz="898800"/>
            <a:endParaRPr lang="en-US" sz="1235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047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21BDABA-BB1F-4DA8-823D-F4A49A4DF7F8}"/>
              </a:ext>
            </a:extLst>
          </p:cNvPr>
          <p:cNvSpPr txBox="1"/>
          <p:nvPr/>
        </p:nvSpPr>
        <p:spPr>
          <a:xfrm>
            <a:off x="112059" y="-84296"/>
            <a:ext cx="6529060" cy="839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89483"/>
            <a:r>
              <a:rPr lang="en-US" sz="4853" dirty="0">
                <a:solidFill>
                  <a:prstClr val="white"/>
                </a:solidFill>
                <a:latin typeface="Calibri"/>
              </a:rPr>
              <a:t>BALLAST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077C81-C6A8-4646-A19D-EB8783F48537}"/>
              </a:ext>
            </a:extLst>
          </p:cNvPr>
          <p:cNvSpPr txBox="1"/>
          <p:nvPr/>
        </p:nvSpPr>
        <p:spPr>
          <a:xfrm>
            <a:off x="4009569" y="1732265"/>
            <a:ext cx="3009950" cy="322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89023">
              <a:defRPr/>
            </a:pPr>
            <a:r>
              <a:rPr lang="en-US" sz="1497" b="1" dirty="0">
                <a:solidFill>
                  <a:prstClr val="black"/>
                </a:solidFill>
                <a:latin typeface="Calibri" panose="020F0502020204030204"/>
              </a:rPr>
              <a:t>BALLAST</a:t>
            </a:r>
            <a:endParaRPr lang="en-US" sz="1497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F845EA-3A7A-4390-A32F-A13AF7979DA6}"/>
              </a:ext>
            </a:extLst>
          </p:cNvPr>
          <p:cNvSpPr/>
          <p:nvPr/>
        </p:nvSpPr>
        <p:spPr>
          <a:xfrm>
            <a:off x="4362829" y="2881821"/>
            <a:ext cx="2236781" cy="2595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1116" indent="-241116" defTabSz="489023">
              <a:lnSpc>
                <a:spcPct val="107000"/>
              </a:lnSpc>
              <a:buClr>
                <a:srgbClr val="3BA886"/>
              </a:buClr>
              <a:buSzPct val="70000"/>
              <a:buFont typeface="Wingdings 3" panose="05040102010807070707" pitchFamily="18" charset="2"/>
              <a:buChar char="u"/>
              <a:defRPr/>
            </a:pPr>
            <a:r>
              <a:rPr lang="en-US" sz="1091" dirty="0">
                <a:solidFill>
                  <a:prstClr val="black"/>
                </a:solidFill>
                <a:latin typeface="Calibri Light" panose="020F0302020204030204"/>
              </a:rPr>
              <a:t>Software as a Service</a:t>
            </a:r>
          </a:p>
          <a:p>
            <a:pPr marL="241116" indent="-241116" defTabSz="489023">
              <a:lnSpc>
                <a:spcPct val="107000"/>
              </a:lnSpc>
              <a:buClr>
                <a:srgbClr val="3BA886"/>
              </a:buClr>
              <a:buSzPct val="70000"/>
              <a:buFont typeface="Wingdings 3" panose="05040102010807070707" pitchFamily="18" charset="2"/>
              <a:buChar char="u"/>
              <a:defRPr/>
            </a:pPr>
            <a:r>
              <a:rPr lang="en-US" sz="1091" dirty="0">
                <a:solidFill>
                  <a:prstClr val="black"/>
                </a:solidFill>
                <a:latin typeface="Calibri Light" panose="020F0302020204030204"/>
              </a:rPr>
              <a:t>Subscription-based</a:t>
            </a:r>
          </a:p>
          <a:p>
            <a:pPr marL="241116" indent="-241116" defTabSz="489023">
              <a:lnSpc>
                <a:spcPct val="107000"/>
              </a:lnSpc>
              <a:buClr>
                <a:srgbClr val="3BA886"/>
              </a:buClr>
              <a:buSzPct val="70000"/>
              <a:buFont typeface="Wingdings 3" panose="05040102010807070707" pitchFamily="18" charset="2"/>
              <a:buChar char="u"/>
              <a:defRPr/>
            </a:pPr>
            <a:r>
              <a:rPr lang="en-US" sz="1091" dirty="0">
                <a:solidFill>
                  <a:prstClr val="black"/>
                </a:solidFill>
                <a:latin typeface="Calibri Light" panose="020F0302020204030204"/>
              </a:rPr>
              <a:t>Automated Assessments for:</a:t>
            </a:r>
          </a:p>
          <a:p>
            <a:pPr marL="332517" lvl="1" indent="-207824" defTabSz="489023">
              <a:lnSpc>
                <a:spcPct val="107000"/>
              </a:lnSpc>
              <a:buClr>
                <a:srgbClr val="3BA886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en-US" sz="1091" dirty="0">
                <a:solidFill>
                  <a:prstClr val="black"/>
                </a:solidFill>
                <a:latin typeface="Calibri Light" panose="020F0302020204030204"/>
              </a:rPr>
              <a:t>Cyber Risk</a:t>
            </a:r>
          </a:p>
          <a:p>
            <a:pPr marL="332517" lvl="1" indent="-207824" defTabSz="489023">
              <a:lnSpc>
                <a:spcPct val="107000"/>
              </a:lnSpc>
              <a:buClr>
                <a:srgbClr val="3BA886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en-US" sz="1091" dirty="0">
                <a:solidFill>
                  <a:prstClr val="black"/>
                </a:solidFill>
                <a:latin typeface="Calibri Light" panose="020F0302020204030204"/>
              </a:rPr>
              <a:t>Compliance</a:t>
            </a:r>
          </a:p>
          <a:p>
            <a:pPr marL="332517" lvl="1" indent="-207824" defTabSz="489023">
              <a:lnSpc>
                <a:spcPct val="107000"/>
              </a:lnSpc>
              <a:buClr>
                <a:srgbClr val="3BA886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en-US" sz="1091" dirty="0">
                <a:solidFill>
                  <a:prstClr val="black"/>
                </a:solidFill>
                <a:latin typeface="Calibri Light" panose="020F0302020204030204"/>
              </a:rPr>
              <a:t>Vendor Risk</a:t>
            </a:r>
          </a:p>
          <a:p>
            <a:pPr marL="332517" lvl="1" indent="-207824" defTabSz="489023">
              <a:lnSpc>
                <a:spcPct val="107000"/>
              </a:lnSpc>
              <a:buClr>
                <a:srgbClr val="3BA886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en-US" sz="1091" dirty="0">
                <a:solidFill>
                  <a:prstClr val="black"/>
                </a:solidFill>
                <a:latin typeface="Calibri Light" panose="020F0302020204030204"/>
              </a:rPr>
              <a:t>Operational Controls</a:t>
            </a:r>
          </a:p>
          <a:p>
            <a:pPr marL="332517" lvl="1" indent="-207824" defTabSz="489023">
              <a:lnSpc>
                <a:spcPct val="107000"/>
              </a:lnSpc>
              <a:buClr>
                <a:srgbClr val="3BA886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en-US" sz="1091" dirty="0">
                <a:solidFill>
                  <a:prstClr val="black"/>
                </a:solidFill>
                <a:latin typeface="Calibri Light" panose="020F0302020204030204"/>
              </a:rPr>
              <a:t>Client Defined/Custom</a:t>
            </a:r>
          </a:p>
          <a:p>
            <a:pPr marL="241116" indent="-241116" defTabSz="489023">
              <a:lnSpc>
                <a:spcPct val="107000"/>
              </a:lnSpc>
              <a:buClr>
                <a:srgbClr val="3BA886"/>
              </a:buClr>
              <a:buSzPct val="70000"/>
              <a:buFont typeface="Wingdings 3" panose="05040102010807070707" pitchFamily="18" charset="2"/>
              <a:buChar char="u"/>
              <a:defRPr/>
            </a:pPr>
            <a:r>
              <a:rPr lang="en-US" sz="1091" dirty="0">
                <a:solidFill>
                  <a:prstClr val="black"/>
                </a:solidFill>
                <a:latin typeface="Calibri Light" panose="020F0302020204030204"/>
              </a:rPr>
              <a:t>Dashboard Reporting</a:t>
            </a:r>
          </a:p>
          <a:p>
            <a:pPr marL="241116" indent="-241116" defTabSz="489023">
              <a:lnSpc>
                <a:spcPct val="107000"/>
              </a:lnSpc>
              <a:buClr>
                <a:srgbClr val="3BA886"/>
              </a:buClr>
              <a:buSzPct val="70000"/>
              <a:buFont typeface="Wingdings 3" panose="05040102010807070707" pitchFamily="18" charset="2"/>
              <a:buChar char="u"/>
              <a:defRPr/>
            </a:pPr>
            <a:r>
              <a:rPr lang="en-US" sz="1091" dirty="0">
                <a:solidFill>
                  <a:prstClr val="black"/>
                </a:solidFill>
                <a:latin typeface="Calibri Light" panose="020F0302020204030204"/>
              </a:rPr>
              <a:t>Remediation Management and Tracking</a:t>
            </a:r>
          </a:p>
          <a:p>
            <a:pPr marL="241116" indent="-241116" defTabSz="489023">
              <a:lnSpc>
                <a:spcPct val="107000"/>
              </a:lnSpc>
              <a:buClr>
                <a:srgbClr val="3BA886"/>
              </a:buClr>
              <a:buSzPct val="70000"/>
              <a:buFont typeface="Wingdings 3" panose="05040102010807070707" pitchFamily="18" charset="2"/>
              <a:buChar char="u"/>
              <a:defRPr/>
            </a:pPr>
            <a:r>
              <a:rPr lang="en-US" sz="1091" dirty="0">
                <a:solidFill>
                  <a:prstClr val="black"/>
                </a:solidFill>
                <a:latin typeface="Calibri Light" panose="020F0302020204030204"/>
              </a:rPr>
              <a:t>Repository for Assessment Evidence</a:t>
            </a:r>
          </a:p>
          <a:p>
            <a:pPr defTabSz="489023">
              <a:lnSpc>
                <a:spcPct val="107000"/>
              </a:lnSpc>
              <a:buClr>
                <a:srgbClr val="3BA886"/>
              </a:buClr>
              <a:buSzPct val="70000"/>
              <a:defRPr/>
            </a:pPr>
            <a:endParaRPr lang="en-US" sz="1069" dirty="0">
              <a:solidFill>
                <a:prstClr val="black"/>
              </a:solidFill>
              <a:latin typeface="Calibri Light" panose="020F0302020204030204"/>
              <a:cs typeface="Calibri Ligh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385DD1-11C8-40E0-BABB-F5FCD4B22278}"/>
              </a:ext>
            </a:extLst>
          </p:cNvPr>
          <p:cNvSpPr txBox="1"/>
          <p:nvPr/>
        </p:nvSpPr>
        <p:spPr>
          <a:xfrm>
            <a:off x="4378160" y="2030594"/>
            <a:ext cx="2209462" cy="1056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89483"/>
            <a:r>
              <a:rPr lang="en-US" sz="1272" b="1" dirty="0">
                <a:solidFill>
                  <a:srgbClr val="3BA886"/>
                </a:solidFill>
                <a:latin typeface="Calibri"/>
              </a:rPr>
              <a:t>Automating and Empowering Risk Management</a:t>
            </a:r>
          </a:p>
          <a:p>
            <a:pPr algn="ctr" defTabSz="1089483"/>
            <a:endParaRPr lang="en-US" sz="1272" b="1" dirty="0">
              <a:solidFill>
                <a:srgbClr val="3BA886"/>
              </a:solidFill>
              <a:latin typeface="Calibri"/>
            </a:endParaRPr>
          </a:p>
          <a:p>
            <a:pPr algn="ctr" defTabSz="1089483"/>
            <a:r>
              <a:rPr lang="en-US" sz="1272" dirty="0">
                <a:solidFill>
                  <a:srgbClr val="3BA886"/>
                </a:solidFill>
                <a:latin typeface="Calibri"/>
              </a:rPr>
              <a:t>Reducing Assessment Fatigue</a:t>
            </a:r>
          </a:p>
          <a:p>
            <a:pPr algn="ctr" defTabSz="1089483"/>
            <a:endParaRPr lang="en-US" sz="1177" dirty="0">
              <a:solidFill>
                <a:srgbClr val="3BA886"/>
              </a:solidFill>
              <a:latin typeface="Calibri"/>
            </a:endParaRPr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F4E17CE-CEB6-4CC5-9679-4781799400AE}"/>
              </a:ext>
            </a:extLst>
          </p:cNvPr>
          <p:cNvSpPr/>
          <p:nvPr/>
        </p:nvSpPr>
        <p:spPr>
          <a:xfrm>
            <a:off x="4146177" y="1289901"/>
            <a:ext cx="2670080" cy="5433628"/>
          </a:xfrm>
          <a:prstGeom prst="roundRect">
            <a:avLst>
              <a:gd name="adj" fmla="val 4989"/>
            </a:avLst>
          </a:prstGeom>
          <a:noFill/>
          <a:ln w="12700" cap="flat" cmpd="sng" algn="ctr">
            <a:solidFill>
              <a:srgbClr val="3BA88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78046">
              <a:defRPr/>
            </a:pPr>
            <a:endParaRPr lang="en-US" sz="2567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850E5E3-16EB-4739-89E5-E8B0F369037B}"/>
              </a:ext>
            </a:extLst>
          </p:cNvPr>
          <p:cNvSpPr/>
          <p:nvPr/>
        </p:nvSpPr>
        <p:spPr>
          <a:xfrm>
            <a:off x="5092095" y="856177"/>
            <a:ext cx="836231" cy="867448"/>
          </a:xfrm>
          <a:prstGeom prst="ellipse">
            <a:avLst/>
          </a:prstGeom>
          <a:solidFill>
            <a:srgbClr val="3BA886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78046">
              <a:defRPr/>
            </a:pPr>
            <a:endParaRPr lang="en-US" sz="2567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6363328-7AAE-4C2A-A313-D9D8B748A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483" y="957482"/>
            <a:ext cx="629461" cy="664832"/>
          </a:xfrm>
          <a:prstGeom prst="rect">
            <a:avLst/>
          </a:prstGeom>
        </p:spPr>
      </p:pic>
      <p:sp>
        <p:nvSpPr>
          <p:cNvPr id="19" name="object 40">
            <a:extLst>
              <a:ext uri="{FF2B5EF4-FFF2-40B4-BE49-F238E27FC236}">
                <a16:creationId xmlns:a16="http://schemas.microsoft.com/office/drawing/2014/main" id="{793D7288-1888-4164-923C-46D1B13A8A25}"/>
              </a:ext>
            </a:extLst>
          </p:cNvPr>
          <p:cNvSpPr/>
          <p:nvPr/>
        </p:nvSpPr>
        <p:spPr>
          <a:xfrm>
            <a:off x="7642412" y="3206446"/>
            <a:ext cx="2178458" cy="8603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089483"/>
            <a:endParaRPr sz="2145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1A39D0-6E43-44B6-9C45-D42345CBA995}"/>
              </a:ext>
            </a:extLst>
          </p:cNvPr>
          <p:cNvSpPr txBox="1"/>
          <p:nvPr/>
        </p:nvSpPr>
        <p:spPr>
          <a:xfrm>
            <a:off x="4405480" y="5481842"/>
            <a:ext cx="2209462" cy="1252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89483"/>
            <a:r>
              <a:rPr lang="en-US" sz="1272" b="1" dirty="0">
                <a:solidFill>
                  <a:srgbClr val="3BA886"/>
                </a:solidFill>
                <a:latin typeface="Calibri"/>
              </a:rPr>
              <a:t>Versions available for</a:t>
            </a:r>
          </a:p>
          <a:p>
            <a:pPr algn="ctr" defTabSz="1089483"/>
            <a:endParaRPr lang="en-US" sz="1272" dirty="0">
              <a:solidFill>
                <a:srgbClr val="3BA886"/>
              </a:solidFill>
              <a:latin typeface="Calibri"/>
            </a:endParaRPr>
          </a:p>
          <a:p>
            <a:pPr marL="207824" indent="-207824" defTabSz="1089483">
              <a:buFont typeface="Arial" panose="020B0604020202020204" pitchFamily="34" charset="0"/>
              <a:buChar char="•"/>
            </a:pPr>
            <a:r>
              <a:rPr lang="en-US" sz="1272" dirty="0">
                <a:solidFill>
                  <a:srgbClr val="3BA886"/>
                </a:solidFill>
                <a:latin typeface="Calibri"/>
              </a:rPr>
              <a:t>End-user organizations</a:t>
            </a:r>
          </a:p>
          <a:p>
            <a:pPr marL="207824" indent="-207824" defTabSz="1089483">
              <a:buFont typeface="Arial" panose="020B0604020202020204" pitchFamily="34" charset="0"/>
              <a:buChar char="•"/>
            </a:pPr>
            <a:r>
              <a:rPr lang="en-US" sz="1272" dirty="0">
                <a:solidFill>
                  <a:srgbClr val="3BA886"/>
                </a:solidFill>
                <a:latin typeface="Calibri"/>
              </a:rPr>
              <a:t>3</a:t>
            </a:r>
            <a:r>
              <a:rPr lang="en-US" sz="1272" baseline="30000" dirty="0">
                <a:solidFill>
                  <a:srgbClr val="3BA886"/>
                </a:solidFill>
                <a:latin typeface="Calibri"/>
              </a:rPr>
              <a:t>rd</a:t>
            </a:r>
            <a:r>
              <a:rPr lang="en-US" sz="1272" dirty="0">
                <a:solidFill>
                  <a:srgbClr val="3BA886"/>
                </a:solidFill>
                <a:latin typeface="Calibri"/>
              </a:rPr>
              <a:t> Party Assessors &amp; Consultants</a:t>
            </a:r>
          </a:p>
          <a:p>
            <a:pPr algn="ctr" defTabSz="1089483"/>
            <a:endParaRPr lang="en-US" sz="1177" dirty="0">
              <a:solidFill>
                <a:srgbClr val="3BA886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4833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CB54FC-0B2A-4107-9A70-958B90B765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720853-E885-4BE5-BFE2-24004CEF695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87DBF8-5C50-4034-8B79-FE54A01A8E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55A9B5-1710-4B19-B0F1-CDFDD4ED5B7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80E61A5-B86D-4855-8725-DDDAE39F8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740788"/>
            <a:ext cx="5451627" cy="50563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br>
              <a:rPr lang="en-US" sz="3700" dirty="0"/>
            </a:br>
            <a:r>
              <a:rPr lang="en-US" sz="3700" dirty="0"/>
              <a:t>Value of a Data Warehouse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Data can be stored and used in many forms in a business</a:t>
            </a:r>
          </a:p>
          <a:p>
            <a:pPr lvl="1"/>
            <a:r>
              <a:rPr lang="en-US" sz="2000" dirty="0"/>
              <a:t>Application Databases</a:t>
            </a:r>
          </a:p>
          <a:p>
            <a:pPr lvl="1"/>
            <a:r>
              <a:rPr lang="en-US" sz="2000" dirty="0"/>
              <a:t>Excel workbooks </a:t>
            </a:r>
          </a:p>
          <a:p>
            <a:pPr lvl="1"/>
            <a:r>
              <a:rPr lang="en-US" sz="2000" dirty="0"/>
              <a:t>3</a:t>
            </a:r>
            <a:r>
              <a:rPr lang="en-US" sz="2000" baseline="30000" dirty="0"/>
              <a:t>rd</a:t>
            </a:r>
            <a:r>
              <a:rPr lang="en-US" sz="2000" dirty="0"/>
              <a:t> Party API</a:t>
            </a:r>
          </a:p>
          <a:p>
            <a:pPr lvl="1"/>
            <a:r>
              <a:rPr lang="en-US" sz="2000" dirty="0"/>
              <a:t>Flat Files</a:t>
            </a:r>
          </a:p>
          <a:p>
            <a:r>
              <a:rPr lang="en-US" dirty="0"/>
              <a:t>Would like to analyze data across all these sources</a:t>
            </a:r>
          </a:p>
          <a:p>
            <a:r>
              <a:rPr lang="en-US" dirty="0"/>
              <a:t>Data can be loaded into a centralized data warehouse for analysis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653742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8014C-23EE-49C0-97EF-4F0EA8758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DW Solution Architecture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222ADBC-4995-4206-AF63-C7BF20EA1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7" y="640080"/>
            <a:ext cx="10316088" cy="360273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841E764-4629-49E0-994A-6F92FEFB9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635077-9890-4CC8-9792-28743EBFE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7944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19F8DDD-D4B0-44D6-B530-DE349E01E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23" y="747695"/>
            <a:ext cx="10658553" cy="475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br>
              <a:rPr lang="en-US" dirty="0"/>
            </a:br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Tennessee Tech - Computer Science</a:t>
            </a:r>
          </a:p>
          <a:p>
            <a:r>
              <a:rPr lang="en-US" sz="2800" dirty="0"/>
              <a:t>Nashville Native</a:t>
            </a:r>
          </a:p>
          <a:p>
            <a:r>
              <a:rPr lang="en-US" sz="2800" dirty="0"/>
              <a:t>Working with SQL Server since 2010</a:t>
            </a:r>
          </a:p>
          <a:p>
            <a:pPr lvl="1"/>
            <a:r>
              <a:rPr lang="en-US" sz="2400" dirty="0"/>
              <a:t>Data Warehousing/Business Intelligence</a:t>
            </a:r>
          </a:p>
          <a:p>
            <a:pPr lvl="1"/>
            <a:r>
              <a:rPr lang="en-US" sz="2400" dirty="0"/>
              <a:t>Application Development</a:t>
            </a:r>
          </a:p>
          <a:p>
            <a:r>
              <a:rPr lang="en-US" sz="2800" dirty="0"/>
              <a:t>Twitter: @</a:t>
            </a:r>
            <a:r>
              <a:rPr lang="en-US" sz="2800" dirty="0" err="1"/>
              <a:t>SpencerSwindell</a:t>
            </a:r>
            <a:endParaRPr lang="en-US" sz="2800" dirty="0"/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spencer.swindell@gmail.com</a:t>
            </a:r>
            <a:endParaRPr lang="en-US" sz="2800" dirty="0"/>
          </a:p>
          <a:p>
            <a:r>
              <a:rPr lang="en-US" sz="2800" dirty="0"/>
              <a:t>Blog: mytwospence.com</a:t>
            </a:r>
          </a:p>
        </p:txBody>
      </p:sp>
    </p:spTree>
    <p:extLst>
      <p:ext uri="{BB962C8B-B14F-4D97-AF65-F5344CB8AC3E}">
        <p14:creationId xmlns:p14="http://schemas.microsoft.com/office/powerpoint/2010/main" val="2825182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OLTP vs OLAP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systems are typically optimized for dealing with a few rows of data at a time</a:t>
            </a:r>
          </a:p>
          <a:p>
            <a:pPr lvl="1"/>
            <a:r>
              <a:rPr lang="en-US" dirty="0"/>
              <a:t>On-Line Transactional Processing (OLTP)</a:t>
            </a:r>
          </a:p>
          <a:p>
            <a:pPr lvl="1"/>
            <a:r>
              <a:rPr lang="en-US" dirty="0"/>
              <a:t>Usually working with a single record at a time</a:t>
            </a:r>
          </a:p>
          <a:p>
            <a:pPr lvl="1"/>
            <a:r>
              <a:rPr lang="en-US" dirty="0"/>
              <a:t>Processing a sales transaction, looking up a sales record for a return</a:t>
            </a:r>
          </a:p>
          <a:p>
            <a:r>
              <a:rPr lang="en-US" dirty="0"/>
              <a:t>This is inefficient for analytical processing </a:t>
            </a:r>
          </a:p>
          <a:p>
            <a:pPr lvl="1"/>
            <a:r>
              <a:rPr lang="en-US" dirty="0"/>
              <a:t>Working with thousands to millions of records at a time</a:t>
            </a:r>
          </a:p>
          <a:p>
            <a:pPr lvl="1"/>
            <a:r>
              <a:rPr lang="en-US" dirty="0"/>
              <a:t>On-Line Analytical Processing (OLAP)</a:t>
            </a:r>
          </a:p>
          <a:p>
            <a:pPr lvl="1"/>
            <a:r>
              <a:rPr lang="en-US" dirty="0"/>
              <a:t>Viewing Total Sales Orders by Sales Territory for FY 2016</a:t>
            </a:r>
          </a:p>
        </p:txBody>
      </p:sp>
    </p:spTree>
    <p:extLst>
      <p:ext uri="{BB962C8B-B14F-4D97-AF65-F5344CB8AC3E}">
        <p14:creationId xmlns:p14="http://schemas.microsoft.com/office/powerpoint/2010/main" val="1517747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Dimensional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Popularized by Ralph Kimball (The Data Warehouse Toolkit)</a:t>
            </a:r>
          </a:p>
          <a:p>
            <a:r>
              <a:rPr lang="en-US" dirty="0"/>
              <a:t>ETL Processes data from source systems into a dimensional model</a:t>
            </a:r>
          </a:p>
          <a:p>
            <a:pPr lvl="1"/>
            <a:r>
              <a:rPr lang="en-US" dirty="0"/>
              <a:t>The ETL will be about 70% of a DW Project</a:t>
            </a:r>
          </a:p>
          <a:p>
            <a:r>
              <a:rPr lang="en-US" dirty="0"/>
              <a:t>Dimensional Models contain two types of tables</a:t>
            </a:r>
          </a:p>
          <a:p>
            <a:pPr lvl="1"/>
            <a:r>
              <a:rPr lang="en-US" dirty="0"/>
              <a:t>Dimension Tables</a:t>
            </a:r>
          </a:p>
          <a:p>
            <a:pPr lvl="2"/>
            <a:r>
              <a:rPr lang="en-US" dirty="0"/>
              <a:t>Nouns of the business – Describe the business process</a:t>
            </a:r>
          </a:p>
          <a:p>
            <a:pPr lvl="2"/>
            <a:r>
              <a:rPr lang="en-US" dirty="0"/>
              <a:t>Examples: Date, Customer, Product, Store, Geography, Employee</a:t>
            </a:r>
          </a:p>
          <a:p>
            <a:pPr lvl="1"/>
            <a:r>
              <a:rPr lang="en-US" dirty="0"/>
              <a:t>Fact Tables</a:t>
            </a:r>
          </a:p>
          <a:p>
            <a:pPr lvl="2"/>
            <a:r>
              <a:rPr lang="en-US" dirty="0"/>
              <a:t>Verbs of the business – Measure the business process</a:t>
            </a:r>
          </a:p>
          <a:p>
            <a:pPr lvl="2"/>
            <a:r>
              <a:rPr lang="en-US" dirty="0"/>
              <a:t>Examples: Sales, Patient Visit, Inventory, Attendance, Claims</a:t>
            </a:r>
          </a:p>
          <a:p>
            <a:r>
              <a:rPr lang="en-US" dirty="0"/>
              <a:t>Gives us Scalability, Performance, and Simplicity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4420AC-CB40-4D84-884B-B372A1AEF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602" y="2925650"/>
            <a:ext cx="2422078" cy="305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454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5F2DC-4A8A-4DDA-915F-5C2089D4B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don’t take my word for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02EB5-7D18-4509-BF17-174F0EA56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“In general, a star schema following Kimball modeling techniques is the optimal data model to build into a Tabular model. “</a:t>
            </a:r>
          </a:p>
          <a:p>
            <a:pPr lvl="1"/>
            <a:r>
              <a:rPr lang="en-US" sz="2400" dirty="0"/>
              <a:t>Performance Tuning of Tabular Models in SSAS 2012</a:t>
            </a:r>
          </a:p>
          <a:p>
            <a:pPr lvl="1"/>
            <a:r>
              <a:rPr lang="en-US" sz="2400" dirty="0">
                <a:hlinkClick r:id="rId2"/>
              </a:rPr>
              <a:t>https://docs.microsoft.com/en-us/previous-versions/sql/sql-server-2012/dn393915(v=msdn.10)</a:t>
            </a:r>
            <a:endParaRPr lang="en-US" sz="2400" dirty="0"/>
          </a:p>
          <a:p>
            <a:pPr lvl="1"/>
            <a:r>
              <a:rPr lang="en-US" sz="2400" dirty="0"/>
              <a:t>This will also apply to PowerBI modeling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4409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5E0A8391-2737-4F1C-B27A-C44629DB4D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7318A5EE-3B62-4E05-A9DD-88EB7DD6828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E75DDEB2-8C7E-4057-BACC-E31322D8B4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56" y="642257"/>
            <a:ext cx="3417677" cy="5226837"/>
          </a:xfrm>
        </p:spPr>
        <p:txBody>
          <a:bodyPr anchor="t">
            <a:normAutofit/>
          </a:bodyPr>
          <a:lstStyle/>
          <a:p>
            <a:r>
              <a:rPr lang="en-US" dirty="0"/>
              <a:t>Dimension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3512" y="642257"/>
            <a:ext cx="6847117" cy="3320143"/>
          </a:xfrm>
        </p:spPr>
        <p:txBody>
          <a:bodyPr>
            <a:normAutofit/>
          </a:bodyPr>
          <a:lstStyle/>
          <a:p>
            <a:r>
              <a:rPr lang="en-US" dirty="0"/>
              <a:t>Holds descriptive characteristics of a business process</a:t>
            </a:r>
          </a:p>
          <a:p>
            <a:r>
              <a:rPr lang="en-US" dirty="0"/>
              <a:t>De-normalized tables allows for simple queries</a:t>
            </a:r>
          </a:p>
          <a:p>
            <a:pPr lvl="1"/>
            <a:r>
              <a:rPr lang="en-US" dirty="0"/>
              <a:t>Dimension tables are small compared to fact tables</a:t>
            </a:r>
          </a:p>
          <a:p>
            <a:r>
              <a:rPr lang="en-US" dirty="0"/>
              <a:t>Surrogate Key generated for each row and used in fact table </a:t>
            </a:r>
          </a:p>
          <a:p>
            <a:pPr lvl="1"/>
            <a:r>
              <a:rPr lang="en-US" dirty="0"/>
              <a:t>Allows for single column joins using integers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07104-E84B-4CE0-A2D2-E418CC166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125" y="3167158"/>
            <a:ext cx="9135750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66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A89D-1072-47BB-94C0-5A78A43BF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Slowly Changing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ECEC-54CD-4CCE-BF47-BD1B725AE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Type I</a:t>
            </a:r>
          </a:p>
          <a:p>
            <a:pPr lvl="1"/>
            <a:r>
              <a:rPr lang="en-US" sz="2400" dirty="0"/>
              <a:t>Update the record, historical data no persevered</a:t>
            </a:r>
          </a:p>
          <a:p>
            <a:r>
              <a:rPr lang="en-US" sz="2800" dirty="0"/>
              <a:t>Type II</a:t>
            </a:r>
          </a:p>
          <a:p>
            <a:pPr lvl="1"/>
            <a:r>
              <a:rPr lang="en-US" sz="2400" dirty="0"/>
              <a:t>Add a new row, historical data persevered</a:t>
            </a:r>
          </a:p>
          <a:p>
            <a:r>
              <a:rPr lang="en-US" sz="2800" dirty="0"/>
              <a:t>Type III</a:t>
            </a:r>
          </a:p>
          <a:p>
            <a:pPr lvl="1"/>
            <a:r>
              <a:rPr lang="en-US" sz="2400" dirty="0"/>
              <a:t>Add a new column, allows for comparative analysis</a:t>
            </a:r>
          </a:p>
          <a:p>
            <a:r>
              <a:rPr lang="en-US" sz="2600" dirty="0"/>
              <a:t>Type VI </a:t>
            </a:r>
          </a:p>
          <a:p>
            <a:pPr lvl="1"/>
            <a:r>
              <a:rPr lang="en-US" sz="2400" dirty="0"/>
              <a:t>Combination of techniques in types 1,2 and 3 (1+2+3 = 6)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9520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Dimension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Other Types of Dimensions</a:t>
            </a:r>
          </a:p>
          <a:p>
            <a:pPr lvl="1"/>
            <a:r>
              <a:rPr lang="en-US" sz="2400" dirty="0"/>
              <a:t>Mini-Dimension</a:t>
            </a:r>
          </a:p>
          <a:p>
            <a:pPr lvl="2"/>
            <a:r>
              <a:rPr lang="en-US" sz="1800" dirty="0"/>
              <a:t>Subset of data to reduce table size of a large dimension</a:t>
            </a:r>
          </a:p>
          <a:p>
            <a:pPr lvl="1"/>
            <a:r>
              <a:rPr lang="en-US" sz="2400" dirty="0"/>
              <a:t>Junk Dimension </a:t>
            </a:r>
          </a:p>
          <a:p>
            <a:pPr lvl="2"/>
            <a:r>
              <a:rPr lang="en-US" sz="1800" dirty="0"/>
              <a:t>Low cardinality elements combined into a single dimension</a:t>
            </a:r>
          </a:p>
          <a:p>
            <a:pPr lvl="1"/>
            <a:r>
              <a:rPr lang="en-US" sz="2400" dirty="0"/>
              <a:t>Degenerate Dimension </a:t>
            </a:r>
          </a:p>
          <a:p>
            <a:pPr lvl="2"/>
            <a:r>
              <a:rPr lang="en-US" sz="1800" dirty="0"/>
              <a:t>High cardinality elements left on fact table</a:t>
            </a:r>
          </a:p>
          <a:p>
            <a:pPr lvl="1"/>
            <a:r>
              <a:rPr lang="en-US" sz="2400" dirty="0"/>
              <a:t>Role-Playing Dimension</a:t>
            </a:r>
          </a:p>
          <a:p>
            <a:pPr lvl="2"/>
            <a:r>
              <a:rPr lang="en-US" sz="1800" dirty="0"/>
              <a:t>A dimension used many times in single business process</a:t>
            </a:r>
          </a:p>
        </p:txBody>
      </p:sp>
    </p:spTree>
    <p:extLst>
      <p:ext uri="{BB962C8B-B14F-4D97-AF65-F5344CB8AC3E}">
        <p14:creationId xmlns:p14="http://schemas.microsoft.com/office/powerpoint/2010/main" val="20495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46E85-8B84-43BA-8961-11EAC87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Multi-Valued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E4BD4-1048-47AA-ADD6-252226727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do you do when a single dimension could have multiple values?</a:t>
            </a:r>
          </a:p>
          <a:p>
            <a:pPr lvl="1"/>
            <a:r>
              <a:rPr lang="en-US" sz="2200" dirty="0"/>
              <a:t>Multiple Diagnosis Codes</a:t>
            </a:r>
          </a:p>
          <a:p>
            <a:pPr lvl="1"/>
            <a:r>
              <a:rPr lang="en-US" sz="2200" dirty="0"/>
              <a:t>Discounts or Promotions applied to a sale</a:t>
            </a:r>
          </a:p>
          <a:p>
            <a:pPr lvl="1"/>
            <a:r>
              <a:rPr lang="en-US" sz="2200" dirty="0"/>
              <a:t>Tags on a work item</a:t>
            </a:r>
          </a:p>
          <a:p>
            <a:pPr lvl="1"/>
            <a:endParaRPr lang="en-US" sz="2400" dirty="0"/>
          </a:p>
          <a:p>
            <a:r>
              <a:rPr lang="en-US" sz="2400" dirty="0"/>
              <a:t>Bridge tables group multiple dimensions into a single key</a:t>
            </a:r>
          </a:p>
          <a:p>
            <a:pPr lvl="1"/>
            <a:r>
              <a:rPr lang="en-US" sz="2200" dirty="0"/>
              <a:t>Fact table references the single key</a:t>
            </a:r>
          </a:p>
        </p:txBody>
      </p:sp>
    </p:spTree>
    <p:extLst>
      <p:ext uri="{BB962C8B-B14F-4D97-AF65-F5344CB8AC3E}">
        <p14:creationId xmlns:p14="http://schemas.microsoft.com/office/powerpoint/2010/main" val="3466681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0A8391-2737-4F1C-B27A-C44629DB4D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18A5EE-3B62-4E05-A9DD-88EB7DD6828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5DDEB2-8C7E-4057-BACC-E31322D8B4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280608-9465-40BA-9D89-76FB6EA48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65" y="2935786"/>
            <a:ext cx="10628270" cy="31619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56" y="642257"/>
            <a:ext cx="3417677" cy="5226837"/>
          </a:xfrm>
        </p:spPr>
        <p:txBody>
          <a:bodyPr anchor="t">
            <a:normAutofit/>
          </a:bodyPr>
          <a:lstStyle/>
          <a:p>
            <a:r>
              <a:rPr lang="en-US" dirty="0"/>
              <a:t>Fact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3512" y="642257"/>
            <a:ext cx="6847117" cy="3320143"/>
          </a:xfrm>
        </p:spPr>
        <p:txBody>
          <a:bodyPr>
            <a:normAutofit/>
          </a:bodyPr>
          <a:lstStyle/>
          <a:p>
            <a:r>
              <a:rPr lang="en-US" dirty="0"/>
              <a:t>Largest tables in the warehouse</a:t>
            </a:r>
          </a:p>
          <a:p>
            <a:pPr lvl="1"/>
            <a:r>
              <a:rPr lang="en-US" dirty="0"/>
              <a:t>Columns are surrogate keys to dimensions and measurement values</a:t>
            </a:r>
          </a:p>
          <a:p>
            <a:pPr lvl="1"/>
            <a:r>
              <a:rPr lang="en-US" dirty="0"/>
              <a:t>Typically will have millions of rows, in some cases billions</a:t>
            </a:r>
          </a:p>
          <a:p>
            <a:r>
              <a:rPr lang="en-US" dirty="0"/>
              <a:t>Defined by the Grain</a:t>
            </a:r>
          </a:p>
          <a:p>
            <a:pPr lvl="1"/>
            <a:r>
              <a:rPr lang="en-US" dirty="0"/>
              <a:t>The grain indicates what an individual row represents in a fact table</a:t>
            </a:r>
          </a:p>
          <a:p>
            <a:pPr lvl="1"/>
            <a:r>
              <a:rPr lang="en-US" i="1" dirty="0"/>
              <a:t>“One row per line item in a sales transaction”</a:t>
            </a:r>
          </a:p>
        </p:txBody>
      </p:sp>
    </p:spTree>
    <p:extLst>
      <p:ext uri="{BB962C8B-B14F-4D97-AF65-F5344CB8AC3E}">
        <p14:creationId xmlns:p14="http://schemas.microsoft.com/office/powerpoint/2010/main" val="114007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Fact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ways to measure and store business events</a:t>
            </a:r>
          </a:p>
          <a:p>
            <a:pPr lvl="1"/>
            <a:r>
              <a:rPr lang="en-US" dirty="0"/>
              <a:t>Some of these are used together to create a complete picture</a:t>
            </a:r>
          </a:p>
          <a:p>
            <a:r>
              <a:rPr lang="en-US" dirty="0"/>
              <a:t>Transactional Fact Table</a:t>
            </a:r>
          </a:p>
          <a:p>
            <a:pPr lvl="1"/>
            <a:r>
              <a:rPr lang="en-US" dirty="0"/>
              <a:t>Records events as they occur</a:t>
            </a:r>
          </a:p>
          <a:p>
            <a:pPr lvl="1"/>
            <a:r>
              <a:rPr lang="en-US" dirty="0"/>
              <a:t>Data is typically not revisited</a:t>
            </a:r>
          </a:p>
          <a:p>
            <a:r>
              <a:rPr lang="en-US" dirty="0"/>
              <a:t>Periodic Snapshot Fact Table</a:t>
            </a:r>
          </a:p>
          <a:p>
            <a:pPr lvl="1"/>
            <a:r>
              <a:rPr lang="en-US" dirty="0"/>
              <a:t>Events are measured on intervals</a:t>
            </a:r>
          </a:p>
          <a:p>
            <a:pPr lvl="1"/>
            <a:r>
              <a:rPr lang="en-US" dirty="0"/>
              <a:t>Data is not revisited, new snapshots are inserted into the table</a:t>
            </a:r>
          </a:p>
          <a:p>
            <a:r>
              <a:rPr lang="en-US" dirty="0"/>
              <a:t>Accumulating Snapshot Fact Table</a:t>
            </a:r>
          </a:p>
          <a:p>
            <a:pPr lvl="1"/>
            <a:r>
              <a:rPr lang="en-US" dirty="0"/>
              <a:t>Used for tables with defined beginning, intermediate, and end milestones</a:t>
            </a:r>
          </a:p>
          <a:p>
            <a:pPr lvl="1"/>
            <a:r>
              <a:rPr lang="en-US" dirty="0"/>
              <a:t>Data is revisited and updated with new information</a:t>
            </a:r>
          </a:p>
        </p:txBody>
      </p:sp>
    </p:spTree>
    <p:extLst>
      <p:ext uri="{BB962C8B-B14F-4D97-AF65-F5344CB8AC3E}">
        <p14:creationId xmlns:p14="http://schemas.microsoft.com/office/powerpoint/2010/main" val="3498372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6747-311D-432E-86B6-4BFF1864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ColumnStore</a:t>
            </a:r>
            <a:r>
              <a:rPr lang="en-US" dirty="0"/>
              <a:t>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66827-C128-486E-BCD1-C7C9AE431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 traditionally stored row by row </a:t>
            </a:r>
          </a:p>
          <a:p>
            <a:pPr lvl="1"/>
            <a:r>
              <a:rPr lang="en-US" sz="2400" dirty="0"/>
              <a:t>Think of it </a:t>
            </a:r>
            <a:r>
              <a:rPr lang="en-US" sz="2400" b="1" i="1" u="sng" dirty="0"/>
              <a:t>like</a:t>
            </a:r>
            <a:r>
              <a:rPr lang="en-US" sz="2400" dirty="0"/>
              <a:t> (but not really) a CSV</a:t>
            </a:r>
          </a:p>
          <a:p>
            <a:pPr lvl="1"/>
            <a:r>
              <a:rPr lang="en-US" sz="2400" dirty="0"/>
              <a:t>The entire row is read from disk every time</a:t>
            </a:r>
          </a:p>
          <a:p>
            <a:r>
              <a:rPr lang="en-US" sz="2800" dirty="0" err="1"/>
              <a:t>ColumnStore</a:t>
            </a:r>
            <a:r>
              <a:rPr lang="en-US" sz="2800" dirty="0"/>
              <a:t> stores data column-wise</a:t>
            </a:r>
          </a:p>
          <a:p>
            <a:pPr lvl="1"/>
            <a:r>
              <a:rPr lang="en-US" sz="2400" dirty="0"/>
              <a:t>Columns are stored separately </a:t>
            </a:r>
          </a:p>
          <a:p>
            <a:pPr lvl="1"/>
            <a:r>
              <a:rPr lang="en-US" sz="2400" dirty="0"/>
              <a:t>Rows are “reconstructed” at query time</a:t>
            </a:r>
          </a:p>
          <a:p>
            <a:r>
              <a:rPr lang="en-US" sz="2800" dirty="0"/>
              <a:t>Large gains in compression and performance</a:t>
            </a:r>
          </a:p>
          <a:p>
            <a:pPr lvl="1"/>
            <a:r>
              <a:rPr lang="en-US" sz="2400" dirty="0"/>
              <a:t>Super fast for aggregate queries! </a:t>
            </a:r>
          </a:p>
        </p:txBody>
      </p:sp>
    </p:spTree>
    <p:extLst>
      <p:ext uri="{BB962C8B-B14F-4D97-AF65-F5344CB8AC3E}">
        <p14:creationId xmlns:p14="http://schemas.microsoft.com/office/powerpoint/2010/main" val="2376663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Data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Modern Data Warehouse Design and Architecture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On-Premise SQL Server and Azure Data Platform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PowerBI Solutions and Training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Advanced Analytics and Machine Learning</a:t>
            </a:r>
          </a:p>
          <a:p>
            <a:endParaRPr lang="en-US" sz="2400" dirty="0"/>
          </a:p>
          <a:p>
            <a:r>
              <a:rPr lang="en-US" sz="2400" dirty="0"/>
              <a:t>Based in Nashville, TN</a:t>
            </a:r>
          </a:p>
          <a:p>
            <a:r>
              <a:rPr lang="en-US" sz="2400" dirty="0"/>
              <a:t>Microsoft Gold Partner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B27F4F-106B-440D-AA29-F93C5345B8B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113" y="1739688"/>
            <a:ext cx="5143500" cy="423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358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1">
            <a:extLst>
              <a:ext uri="{FF2B5EF4-FFF2-40B4-BE49-F238E27FC236}">
                <a16:creationId xmlns:a16="http://schemas.microsoft.com/office/drawing/2014/main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15">
            <a:extLst>
              <a:ext uri="{FF2B5EF4-FFF2-40B4-BE49-F238E27FC236}">
                <a16:creationId xmlns:a16="http://schemas.microsoft.com/office/drawing/2014/main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17">
            <a:extLst>
              <a:ext uri="{FF2B5EF4-FFF2-40B4-BE49-F238E27FC236}">
                <a16:creationId xmlns:a16="http://schemas.microsoft.com/office/drawing/2014/main" id="{33428ACC-71EC-4171-9527-10983BA6B4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78967BEA-EA6A-4FF1-94E2-B010B61A36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2B9BBBC4-97A3-47D2-BFFE-A68530CDB9D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23">
            <a:extLst>
              <a:ext uri="{FF2B5EF4-FFF2-40B4-BE49-F238E27FC236}">
                <a16:creationId xmlns:a16="http://schemas.microsoft.com/office/drawing/2014/main" id="{BA22713B-ABB6-4391-97F9-0449A2B9B66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D8AD1D7-F156-4198-99B5-707F16F88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40" y="640081"/>
            <a:ext cx="5977534" cy="505415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1F49E07-5E84-4146-BDFF-3E74026B0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Star Schema</a:t>
            </a:r>
          </a:p>
        </p:txBody>
      </p:sp>
    </p:spTree>
    <p:extLst>
      <p:ext uri="{BB962C8B-B14F-4D97-AF65-F5344CB8AC3E}">
        <p14:creationId xmlns:p14="http://schemas.microsoft.com/office/powerpoint/2010/main" val="20781520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08E34-DFD5-435D-B15C-1AA4310C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Kimball 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02DAF-3DA6-4A90-915B-9339B84A6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1. Identify the Business Process</a:t>
            </a:r>
          </a:p>
          <a:p>
            <a:r>
              <a:rPr lang="en-US" sz="3200" dirty="0"/>
              <a:t>2. Declare the Grain</a:t>
            </a:r>
          </a:p>
          <a:p>
            <a:r>
              <a:rPr lang="en-US" sz="3200" dirty="0"/>
              <a:t>3. Identify Dimensions </a:t>
            </a:r>
          </a:p>
          <a:p>
            <a:r>
              <a:rPr lang="en-US" sz="3200" dirty="0"/>
              <a:t>4. Identify Measures </a:t>
            </a:r>
          </a:p>
        </p:txBody>
      </p:sp>
    </p:spTree>
    <p:extLst>
      <p:ext uri="{BB962C8B-B14F-4D97-AF65-F5344CB8AC3E}">
        <p14:creationId xmlns:p14="http://schemas.microsoft.com/office/powerpoint/2010/main" val="2195429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1D40-E319-4C30-A6DE-9E2C133F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TL;DR;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AC391-04A4-40C5-A91E-D1C85F016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data systems are inadequate for proper analytics</a:t>
            </a:r>
          </a:p>
          <a:p>
            <a:pPr lvl="1"/>
            <a:r>
              <a:rPr lang="en-US" dirty="0"/>
              <a:t>Can’t combine with other sources</a:t>
            </a:r>
          </a:p>
          <a:p>
            <a:pPr lvl="1"/>
            <a:r>
              <a:rPr lang="en-US" dirty="0"/>
              <a:t>May interrupt operational activities</a:t>
            </a:r>
          </a:p>
          <a:p>
            <a:r>
              <a:rPr lang="en-US" dirty="0"/>
              <a:t>Organize data into Dimensions and Facts</a:t>
            </a:r>
          </a:p>
          <a:p>
            <a:pPr lvl="1"/>
            <a:r>
              <a:rPr lang="en-US" dirty="0"/>
              <a:t>Dimension table describe attributes of the business</a:t>
            </a:r>
          </a:p>
          <a:p>
            <a:pPr lvl="1"/>
            <a:r>
              <a:rPr lang="en-US" dirty="0"/>
              <a:t>Fact tables measure business processes and events</a:t>
            </a:r>
          </a:p>
          <a:p>
            <a:pPr lvl="1"/>
            <a:r>
              <a:rPr lang="en-US" dirty="0"/>
              <a:t>This provides a scalable and extendable model for your data</a:t>
            </a:r>
          </a:p>
          <a:p>
            <a:r>
              <a:rPr lang="en-US" dirty="0"/>
              <a:t>Start with the Business Process</a:t>
            </a:r>
          </a:p>
          <a:p>
            <a:pPr lvl="1"/>
            <a:r>
              <a:rPr lang="en-US" dirty="0"/>
              <a:t>Top down approach</a:t>
            </a:r>
          </a:p>
          <a:p>
            <a:pPr lvl="1"/>
            <a:r>
              <a:rPr lang="en-US" dirty="0"/>
              <a:t>Identify the key elements of the model first and iterate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279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51241E9-D668-46EB-ACE3-C39EF96E4668}"/>
              </a:ext>
            </a:extLst>
          </p:cNvPr>
          <p:cNvSpPr/>
          <p:nvPr/>
        </p:nvSpPr>
        <p:spPr>
          <a:xfrm>
            <a:off x="6096000" y="-1281546"/>
            <a:ext cx="6096000" cy="9421091"/>
          </a:xfrm>
          <a:prstGeom prst="rect">
            <a:avLst/>
          </a:prstGeom>
          <a:solidFill>
            <a:srgbClr val="209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54197"/>
            <a:endParaRPr lang="en-US" sz="2432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DEBE14-485E-4B39-91B7-4AA71BF655F2}"/>
              </a:ext>
            </a:extLst>
          </p:cNvPr>
          <p:cNvSpPr/>
          <p:nvPr/>
        </p:nvSpPr>
        <p:spPr>
          <a:xfrm>
            <a:off x="0" y="-1281546"/>
            <a:ext cx="6096000" cy="94210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54197"/>
            <a:endParaRPr lang="en-US" sz="2432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6EC500-9BF7-405C-8AC7-2659C1C7C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7365" y="2597731"/>
            <a:ext cx="3368631" cy="1669143"/>
          </a:xfrm>
          <a:solidFill>
            <a:srgbClr val="209BDE"/>
          </a:solidFill>
        </p:spPr>
        <p:txBody>
          <a:bodyPr anchor="ctr">
            <a:noAutofit/>
          </a:bodyPr>
          <a:lstStyle/>
          <a:p>
            <a:r>
              <a:rPr lang="en-US" sz="6546" dirty="0">
                <a:solidFill>
                  <a:schemeClr val="bg1"/>
                </a:solidFill>
                <a:latin typeface="Syncopate" panose="02000505000000020003" pitchFamily="2" charset="0"/>
              </a:rPr>
              <a:t>LBMC</a:t>
            </a:r>
            <a:endParaRPr lang="en-US" sz="2182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053C2-6033-4314-98C9-C97B7A95D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4" y="2597731"/>
            <a:ext cx="3195783" cy="1669143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endParaRPr lang="en-US" sz="1212" dirty="0">
              <a:solidFill>
                <a:schemeClr val="bg1"/>
              </a:solidFill>
              <a:latin typeface="Univers LT Std 47 Cn Lt" panose="020B0406020202040204" pitchFamily="34" charset="0"/>
            </a:endParaRPr>
          </a:p>
          <a:p>
            <a:pPr algn="l"/>
            <a:r>
              <a:rPr lang="en-US" sz="3152" dirty="0">
                <a:solidFill>
                  <a:schemeClr val="bg1"/>
                </a:solidFill>
                <a:latin typeface="Univers LT Std 47 Cn Lt" panose="020B0406020202040204" pitchFamily="34" charset="0"/>
              </a:rPr>
              <a:t>MAKE A GOOD BUSINESS </a:t>
            </a:r>
            <a:r>
              <a:rPr lang="en-US" sz="3152" dirty="0">
                <a:solidFill>
                  <a:srgbClr val="209BDE"/>
                </a:solidFill>
                <a:latin typeface="Univers LT Std 47 Cn Lt" panose="020B0406020202040204" pitchFamily="34" charset="0"/>
              </a:rPr>
              <a:t>BETTER</a:t>
            </a:r>
          </a:p>
          <a:p>
            <a:pPr algn="l"/>
            <a:endParaRPr lang="en-US" sz="1091" dirty="0">
              <a:solidFill>
                <a:srgbClr val="209BDE"/>
              </a:solidFill>
              <a:latin typeface="Univers LT Std 47 Cn Lt" panose="020B04060202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035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9920" y="2663600"/>
            <a:ext cx="9793195" cy="2395647"/>
          </a:xfrm>
          <a:prstGeom prst="rect">
            <a:avLst/>
          </a:prstGeom>
          <a:blipFill>
            <a:blip r:embed="rId2" cstate="print"/>
            <a:srcRect/>
            <a:stretch>
              <a:fillRect t="-23074"/>
            </a:stretch>
          </a:blipFill>
        </p:spPr>
        <p:txBody>
          <a:bodyPr wrap="square" lIns="0" tIns="0" rIns="0" bIns="0" rtlCol="0"/>
          <a:lstStyle/>
          <a:p>
            <a:pPr defTabSz="898800"/>
            <a:endParaRPr sz="1947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1647" y="1289302"/>
            <a:ext cx="5415635" cy="10754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27" defTabSz="898800"/>
            <a:r>
              <a:rPr sz="3494" spc="-5" dirty="0">
                <a:solidFill>
                  <a:prstClr val="black"/>
                </a:solidFill>
                <a:latin typeface="Calibri"/>
                <a:cs typeface="Calibri"/>
              </a:rPr>
              <a:t>O</a:t>
            </a:r>
            <a:r>
              <a:rPr sz="3494" spc="5" dirty="0">
                <a:solidFill>
                  <a:prstClr val="black"/>
                </a:solidFill>
                <a:latin typeface="Calibri"/>
                <a:cs typeface="Calibri"/>
              </a:rPr>
              <a:t>u</a:t>
            </a:r>
            <a:r>
              <a:rPr sz="3494" spc="-5" dirty="0">
                <a:solidFill>
                  <a:prstClr val="black"/>
                </a:solidFill>
                <a:latin typeface="Calibri"/>
                <a:cs typeface="Calibri"/>
              </a:rPr>
              <a:t>r</a:t>
            </a:r>
            <a:r>
              <a:rPr sz="3494" spc="-19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3494" spc="-29" dirty="0">
                <a:solidFill>
                  <a:prstClr val="black"/>
                </a:solidFill>
                <a:latin typeface="Calibri"/>
                <a:cs typeface="Calibri"/>
              </a:rPr>
              <a:t>c</a:t>
            </a:r>
            <a:r>
              <a:rPr sz="3494" spc="-5" dirty="0">
                <a:solidFill>
                  <a:prstClr val="black"/>
                </a:solidFill>
                <a:latin typeface="Calibri"/>
                <a:cs typeface="Calibri"/>
              </a:rPr>
              <a:t>o</a:t>
            </a:r>
            <a:r>
              <a:rPr sz="3494" spc="-49" dirty="0">
                <a:solidFill>
                  <a:prstClr val="black"/>
                </a:solidFill>
                <a:latin typeface="Calibri"/>
                <a:cs typeface="Calibri"/>
              </a:rPr>
              <a:t>r</a:t>
            </a:r>
            <a:r>
              <a:rPr sz="3494" spc="-5" dirty="0">
                <a:solidFill>
                  <a:prstClr val="black"/>
                </a:solidFill>
                <a:latin typeface="Calibri"/>
                <a:cs typeface="Calibri"/>
              </a:rPr>
              <a:t>e</a:t>
            </a:r>
            <a:r>
              <a:rPr sz="3494" spc="-1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3494" spc="-5" dirty="0">
                <a:solidFill>
                  <a:prstClr val="black"/>
                </a:solidFill>
                <a:latin typeface="Calibri"/>
                <a:cs typeface="Calibri"/>
              </a:rPr>
              <a:t>p</a:t>
            </a:r>
            <a:r>
              <a:rPr sz="3494" spc="5" dirty="0">
                <a:solidFill>
                  <a:prstClr val="black"/>
                </a:solidFill>
                <a:latin typeface="Calibri"/>
                <a:cs typeface="Calibri"/>
              </a:rPr>
              <a:t>u</a:t>
            </a:r>
            <a:r>
              <a:rPr sz="3494" dirty="0">
                <a:solidFill>
                  <a:prstClr val="black"/>
                </a:solidFill>
                <a:latin typeface="Calibri"/>
                <a:cs typeface="Calibri"/>
              </a:rPr>
              <a:t>rpose</a:t>
            </a:r>
            <a:r>
              <a:rPr sz="3494" spc="-3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3494" dirty="0">
                <a:solidFill>
                  <a:prstClr val="black"/>
                </a:solidFill>
                <a:latin typeface="Calibri"/>
                <a:cs typeface="Calibri"/>
              </a:rPr>
              <a:t>is</a:t>
            </a:r>
            <a:r>
              <a:rPr sz="3494" spc="-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3494" spc="-49" dirty="0">
                <a:solidFill>
                  <a:prstClr val="black"/>
                </a:solidFill>
                <a:latin typeface="Calibri"/>
                <a:cs typeface="Calibri"/>
              </a:rPr>
              <a:t>t</a:t>
            </a:r>
            <a:r>
              <a:rPr sz="3494" dirty="0">
                <a:solidFill>
                  <a:prstClr val="black"/>
                </a:solidFill>
                <a:latin typeface="Calibri"/>
                <a:cs typeface="Calibri"/>
              </a:rPr>
              <a:t>o</a:t>
            </a:r>
            <a:r>
              <a:rPr sz="3494" spc="-5" dirty="0">
                <a:solidFill>
                  <a:prstClr val="black"/>
                </a:solidFill>
                <a:latin typeface="Calibri"/>
                <a:cs typeface="Calibri"/>
              </a:rPr>
              <a:t> ma</a:t>
            </a:r>
            <a:r>
              <a:rPr sz="3494" spc="-116" dirty="0">
                <a:solidFill>
                  <a:prstClr val="black"/>
                </a:solidFill>
                <a:latin typeface="Calibri"/>
                <a:cs typeface="Calibri"/>
              </a:rPr>
              <a:t>k</a:t>
            </a:r>
            <a:r>
              <a:rPr sz="3494" spc="-5" dirty="0">
                <a:solidFill>
                  <a:prstClr val="black"/>
                </a:solidFill>
                <a:latin typeface="Calibri"/>
                <a:cs typeface="Calibri"/>
              </a:rPr>
              <a:t>e</a:t>
            </a:r>
            <a:r>
              <a:rPr sz="3494" dirty="0">
                <a:solidFill>
                  <a:prstClr val="black"/>
                </a:solidFill>
                <a:latin typeface="Calibri"/>
                <a:cs typeface="Calibri"/>
              </a:rPr>
              <a:t> a</a:t>
            </a:r>
          </a:p>
          <a:p>
            <a:pPr marL="12327" defTabSz="898800"/>
            <a:r>
              <a:rPr sz="3494" spc="-29" dirty="0">
                <a:solidFill>
                  <a:prstClr val="black"/>
                </a:solidFill>
                <a:latin typeface="Calibri"/>
                <a:cs typeface="Calibri"/>
              </a:rPr>
              <a:t>g</a:t>
            </a:r>
            <a:r>
              <a:rPr sz="3494" spc="-5" dirty="0">
                <a:solidFill>
                  <a:prstClr val="black"/>
                </a:solidFill>
                <a:latin typeface="Calibri"/>
                <a:cs typeface="Calibri"/>
              </a:rPr>
              <a:t>oo</a:t>
            </a:r>
            <a:r>
              <a:rPr sz="3494" dirty="0">
                <a:solidFill>
                  <a:prstClr val="black"/>
                </a:solidFill>
                <a:latin typeface="Calibri"/>
                <a:cs typeface="Calibri"/>
              </a:rPr>
              <a:t>d </a:t>
            </a:r>
            <a:r>
              <a:rPr sz="3494" spc="-5" dirty="0">
                <a:solidFill>
                  <a:prstClr val="black"/>
                </a:solidFill>
                <a:latin typeface="Calibri"/>
                <a:cs typeface="Calibri"/>
              </a:rPr>
              <a:t>b</a:t>
            </a:r>
            <a:r>
              <a:rPr sz="3494" spc="5" dirty="0">
                <a:solidFill>
                  <a:prstClr val="black"/>
                </a:solidFill>
                <a:latin typeface="Calibri"/>
                <a:cs typeface="Calibri"/>
              </a:rPr>
              <a:t>u</a:t>
            </a:r>
            <a:r>
              <a:rPr sz="3494" spc="-5" dirty="0">
                <a:solidFill>
                  <a:prstClr val="black"/>
                </a:solidFill>
                <a:latin typeface="Calibri"/>
                <a:cs typeface="Calibri"/>
              </a:rPr>
              <a:t>sine</a:t>
            </a:r>
            <a:r>
              <a:rPr sz="3494" spc="-10" dirty="0">
                <a:solidFill>
                  <a:prstClr val="black"/>
                </a:solidFill>
                <a:latin typeface="Calibri"/>
                <a:cs typeface="Calibri"/>
              </a:rPr>
              <a:t>s</a:t>
            </a:r>
            <a:r>
              <a:rPr sz="3494" dirty="0">
                <a:solidFill>
                  <a:prstClr val="black"/>
                </a:solidFill>
                <a:latin typeface="Calibri"/>
                <a:cs typeface="Calibri"/>
              </a:rPr>
              <a:t>s </a:t>
            </a:r>
            <a:r>
              <a:rPr sz="3494" spc="-5" dirty="0">
                <a:solidFill>
                  <a:prstClr val="black"/>
                </a:solidFill>
                <a:latin typeface="Calibri"/>
                <a:cs typeface="Calibri"/>
              </a:rPr>
              <a:t>b</a:t>
            </a:r>
            <a:r>
              <a:rPr sz="3494" spc="-29" dirty="0">
                <a:solidFill>
                  <a:prstClr val="black"/>
                </a:solidFill>
                <a:latin typeface="Calibri"/>
                <a:cs typeface="Calibri"/>
              </a:rPr>
              <a:t>e</a:t>
            </a:r>
            <a:r>
              <a:rPr sz="3494" spc="-54" dirty="0">
                <a:solidFill>
                  <a:prstClr val="black"/>
                </a:solidFill>
                <a:latin typeface="Calibri"/>
                <a:cs typeface="Calibri"/>
              </a:rPr>
              <a:t>t</a:t>
            </a:r>
            <a:r>
              <a:rPr sz="3494" spc="-44" dirty="0">
                <a:solidFill>
                  <a:prstClr val="black"/>
                </a:solidFill>
                <a:latin typeface="Calibri"/>
                <a:cs typeface="Calibri"/>
              </a:rPr>
              <a:t>t</a:t>
            </a:r>
            <a:r>
              <a:rPr sz="3494" spc="-5" dirty="0">
                <a:solidFill>
                  <a:prstClr val="black"/>
                </a:solidFill>
                <a:latin typeface="Calibri"/>
                <a:cs typeface="Calibri"/>
              </a:rPr>
              <a:t>e</a:t>
            </a:r>
            <a:r>
              <a:rPr sz="3494" spc="-359" dirty="0">
                <a:solidFill>
                  <a:prstClr val="black"/>
                </a:solidFill>
                <a:latin typeface="Calibri"/>
                <a:cs typeface="Calibri"/>
              </a:rPr>
              <a:t>r</a:t>
            </a:r>
            <a:r>
              <a:rPr sz="3494" dirty="0">
                <a:solidFill>
                  <a:prstClr val="black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768166" y="5242954"/>
            <a:ext cx="8327479" cy="1167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327" defTabSz="898800"/>
            <a:r>
              <a:rPr lang="en-US" sz="3494" spc="-5" dirty="0">
                <a:solidFill>
                  <a:prstClr val="black"/>
                </a:solidFill>
                <a:latin typeface="Calibri"/>
                <a:cs typeface="Calibri"/>
              </a:rPr>
              <a:t>Our shared vision is to make LBMC</a:t>
            </a:r>
          </a:p>
          <a:p>
            <a:pPr marL="12327" defTabSz="898800"/>
            <a:r>
              <a:rPr lang="en-US" sz="3494" spc="-5" dirty="0">
                <a:solidFill>
                  <a:prstClr val="black"/>
                </a:solidFill>
                <a:latin typeface="Calibri"/>
                <a:cs typeface="Calibri"/>
              </a:rPr>
              <a:t>the best choice for clients and colleagues. </a:t>
            </a:r>
            <a:endParaRPr lang="en-US" sz="3494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91770E-435B-4351-89D9-06A15C525D9F}"/>
              </a:ext>
            </a:extLst>
          </p:cNvPr>
          <p:cNvSpPr txBox="1"/>
          <p:nvPr/>
        </p:nvSpPr>
        <p:spPr>
          <a:xfrm>
            <a:off x="179294" y="-88014"/>
            <a:ext cx="3227294" cy="838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8800"/>
            <a:r>
              <a:rPr lang="en-US" sz="4849" dirty="0">
                <a:solidFill>
                  <a:prstClr val="white"/>
                </a:solidFill>
                <a:latin typeface="Calibri"/>
              </a:rPr>
              <a:t>Our Values</a:t>
            </a:r>
          </a:p>
        </p:txBody>
      </p:sp>
    </p:spTree>
    <p:extLst>
      <p:ext uri="{BB962C8B-B14F-4D97-AF65-F5344CB8AC3E}">
        <p14:creationId xmlns:p14="http://schemas.microsoft.com/office/powerpoint/2010/main" val="2613265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8D7F6FE-7493-4764-8A6E-85C84AA19249}"/>
              </a:ext>
            </a:extLst>
          </p:cNvPr>
          <p:cNvGrpSpPr/>
          <p:nvPr/>
        </p:nvGrpSpPr>
        <p:grpSpPr>
          <a:xfrm>
            <a:off x="3541059" y="874059"/>
            <a:ext cx="5460963" cy="5546081"/>
            <a:chOff x="4453509" y="1443109"/>
            <a:chExt cx="4901151" cy="497754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95ED2BB-1D24-4E0E-98B1-059EB9DDBAF6}"/>
                </a:ext>
              </a:extLst>
            </p:cNvPr>
            <p:cNvSpPr/>
            <p:nvPr/>
          </p:nvSpPr>
          <p:spPr>
            <a:xfrm>
              <a:off x="4453509" y="4736001"/>
              <a:ext cx="1225296" cy="1664208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8800"/>
              <a:endParaRPr lang="en-US" sz="1947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D40446E-F1CA-4E9A-B43B-444E27777869}"/>
                </a:ext>
              </a:extLst>
            </p:cNvPr>
            <p:cNvSpPr/>
            <p:nvPr/>
          </p:nvSpPr>
          <p:spPr>
            <a:xfrm>
              <a:off x="5666438" y="4740001"/>
              <a:ext cx="1225296" cy="166420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8800"/>
              <a:endParaRPr lang="en-US" sz="1947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B1A7402-E314-4108-B715-8907F0A820B4}"/>
                </a:ext>
              </a:extLst>
            </p:cNvPr>
            <p:cNvSpPr/>
            <p:nvPr/>
          </p:nvSpPr>
          <p:spPr>
            <a:xfrm>
              <a:off x="6888480" y="4739641"/>
              <a:ext cx="1225296" cy="166056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8800"/>
              <a:endParaRPr lang="en-US" sz="1947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9569FC2-B853-4BF8-A651-9F9B75CAD312}"/>
                </a:ext>
              </a:extLst>
            </p:cNvPr>
            <p:cNvSpPr/>
            <p:nvPr/>
          </p:nvSpPr>
          <p:spPr>
            <a:xfrm>
              <a:off x="8110520" y="4747791"/>
              <a:ext cx="1225296" cy="1664208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8800"/>
              <a:endParaRPr lang="en-US" sz="1947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E20C612-3081-4FC0-BD6A-945772ED098F}"/>
                </a:ext>
              </a:extLst>
            </p:cNvPr>
            <p:cNvSpPr/>
            <p:nvPr/>
          </p:nvSpPr>
          <p:spPr>
            <a:xfrm>
              <a:off x="5179498" y="3430088"/>
              <a:ext cx="3484229" cy="10058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8800"/>
              <a:r>
                <a:rPr lang="en-US" sz="4800" b="1" dirty="0">
                  <a:solidFill>
                    <a:prstClr val="black"/>
                  </a:solidFill>
                  <a:latin typeface="Calibri"/>
                  <a:ea typeface="Segoe UI Black" panose="020B0A02040204020203" pitchFamily="34" charset="0"/>
                  <a:cs typeface="Segoe UI Black" panose="020B0A02040204020203" pitchFamily="34" charset="0"/>
                </a:rPr>
                <a:t>LBMC, PC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4B36020-6BCE-416E-97DD-2721C1335638}"/>
                </a:ext>
              </a:extLst>
            </p:cNvPr>
            <p:cNvSpPr/>
            <p:nvPr/>
          </p:nvSpPr>
          <p:spPr>
            <a:xfrm>
              <a:off x="4453510" y="4935211"/>
              <a:ext cx="1212928" cy="483745"/>
            </a:xfrm>
            <a:prstGeom prst="rect">
              <a:avLst/>
            </a:prstGeom>
            <a:solidFill>
              <a:schemeClr val="bg1">
                <a:lumMod val="50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8800"/>
              <a:r>
                <a:rPr lang="en-US" sz="1456" dirty="0">
                  <a:solidFill>
                    <a:prstClr val="white"/>
                  </a:solidFill>
                  <a:latin typeface="Calibri"/>
                </a:rPr>
                <a:t>Healthcare Consulting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91008A-6DE8-4547-A4E6-EF7F97BCA058}"/>
                </a:ext>
              </a:extLst>
            </p:cNvPr>
            <p:cNvSpPr/>
            <p:nvPr/>
          </p:nvSpPr>
          <p:spPr>
            <a:xfrm>
              <a:off x="5666439" y="4938671"/>
              <a:ext cx="1223870" cy="480285"/>
            </a:xfrm>
            <a:prstGeom prst="rect">
              <a:avLst/>
            </a:prstGeom>
            <a:solidFill>
              <a:schemeClr val="bg1">
                <a:lumMod val="50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8800"/>
              <a:r>
                <a:rPr lang="en-US" sz="1456" dirty="0">
                  <a:solidFill>
                    <a:prstClr val="white"/>
                  </a:solidFill>
                  <a:latin typeface="Calibri"/>
                </a:rPr>
                <a:t>Information Security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969523F-1F3C-4C7A-88C4-9529620D785D}"/>
                </a:ext>
              </a:extLst>
            </p:cNvPr>
            <p:cNvSpPr/>
            <p:nvPr/>
          </p:nvSpPr>
          <p:spPr>
            <a:xfrm>
              <a:off x="6890309" y="4938669"/>
              <a:ext cx="1216960" cy="480286"/>
            </a:xfrm>
            <a:prstGeom prst="rect">
              <a:avLst/>
            </a:prstGeom>
            <a:solidFill>
              <a:schemeClr val="bg1">
                <a:lumMod val="50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8800"/>
              <a:r>
                <a:rPr lang="en-US" sz="1456" dirty="0">
                  <a:solidFill>
                    <a:prstClr val="white"/>
                  </a:solidFill>
                  <a:latin typeface="Calibri"/>
                </a:rPr>
                <a:t>State and Local Tax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8449272-C991-4E3F-A4B8-5FA801315A9C}"/>
                </a:ext>
              </a:extLst>
            </p:cNvPr>
            <p:cNvSpPr/>
            <p:nvPr/>
          </p:nvSpPr>
          <p:spPr>
            <a:xfrm>
              <a:off x="8108690" y="4934669"/>
              <a:ext cx="1219845" cy="484286"/>
            </a:xfrm>
            <a:prstGeom prst="rect">
              <a:avLst/>
            </a:prstGeom>
            <a:solidFill>
              <a:schemeClr val="bg1">
                <a:lumMod val="50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8800"/>
              <a:r>
                <a:rPr lang="en-US" sz="1456" dirty="0">
                  <a:solidFill>
                    <a:prstClr val="white"/>
                  </a:solidFill>
                  <a:latin typeface="Calibri"/>
                </a:rPr>
                <a:t>Family Office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D9080BF-E596-4B64-A88A-429E81046167}"/>
                </a:ext>
              </a:extLst>
            </p:cNvPr>
            <p:cNvGrpSpPr/>
            <p:nvPr/>
          </p:nvGrpSpPr>
          <p:grpSpPr>
            <a:xfrm>
              <a:off x="4457413" y="1454016"/>
              <a:ext cx="1225296" cy="1664208"/>
              <a:chOff x="2539041" y="1694497"/>
              <a:chExt cx="1115568" cy="1515034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A33561EB-C0A8-4E89-A9BB-30E645AD62F4}"/>
                  </a:ext>
                </a:extLst>
              </p:cNvPr>
              <p:cNvSpPr/>
              <p:nvPr/>
            </p:nvSpPr>
            <p:spPr>
              <a:xfrm>
                <a:off x="2539041" y="1694497"/>
                <a:ext cx="1115568" cy="1515034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98800"/>
                <a:endParaRPr lang="en-US" sz="1947">
                  <a:solidFill>
                    <a:prstClr val="white"/>
                  </a:solidFill>
                  <a:latin typeface="Calibri"/>
                </a:endParaRPr>
              </a:p>
            </p:txBody>
          </p:sp>
          <p:pic>
            <p:nvPicPr>
              <p:cNvPr id="22" name="Graphic 21" descr="Calculator">
                <a:extLst>
                  <a:ext uri="{FF2B5EF4-FFF2-40B4-BE49-F238E27FC236}">
                    <a16:creationId xmlns:a16="http://schemas.microsoft.com/office/drawing/2014/main" id="{29B339B6-C1E5-4E59-ADD4-EB1F723A71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28688" y="174117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B8D353F-0994-44AF-8FC5-CC2AEBCEDB17}"/>
                  </a:ext>
                </a:extLst>
              </p:cNvPr>
              <p:cNvSpPr/>
              <p:nvPr/>
            </p:nvSpPr>
            <p:spPr>
              <a:xfrm>
                <a:off x="2539041" y="2628798"/>
                <a:ext cx="1115568" cy="421341"/>
              </a:xfrm>
              <a:prstGeom prst="rect">
                <a:avLst/>
              </a:prstGeom>
              <a:solidFill>
                <a:schemeClr val="bg1">
                  <a:lumMod val="50000"/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98800"/>
                <a:r>
                  <a:rPr lang="en-US" sz="1456" dirty="0">
                    <a:solidFill>
                      <a:prstClr val="white"/>
                    </a:solidFill>
                    <a:latin typeface="Calibri"/>
                  </a:rPr>
                  <a:t>Assurance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952155E-CEE8-431F-A277-8A028130B9A2}"/>
                </a:ext>
              </a:extLst>
            </p:cNvPr>
            <p:cNvGrpSpPr/>
            <p:nvPr/>
          </p:nvGrpSpPr>
          <p:grpSpPr>
            <a:xfrm>
              <a:off x="5680468" y="1443109"/>
              <a:ext cx="1225296" cy="1664208"/>
              <a:chOff x="3637810" y="1694496"/>
              <a:chExt cx="1136371" cy="1515033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DEE61B72-0B82-4C62-BAB1-BF966626E9BE}"/>
                  </a:ext>
                </a:extLst>
              </p:cNvPr>
              <p:cNvSpPr/>
              <p:nvPr/>
            </p:nvSpPr>
            <p:spPr>
              <a:xfrm>
                <a:off x="3637810" y="1694496"/>
                <a:ext cx="1136371" cy="1515033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98800"/>
                <a:endParaRPr lang="en-US" sz="1947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D391CE9-1FC3-4A3D-A484-A38665111AF6}"/>
                  </a:ext>
                </a:extLst>
              </p:cNvPr>
              <p:cNvSpPr/>
              <p:nvPr/>
            </p:nvSpPr>
            <p:spPr>
              <a:xfrm>
                <a:off x="3637810" y="2643119"/>
                <a:ext cx="1136368" cy="416948"/>
              </a:xfrm>
              <a:prstGeom prst="rect">
                <a:avLst/>
              </a:prstGeom>
              <a:solidFill>
                <a:schemeClr val="bg1">
                  <a:lumMod val="50000"/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98800"/>
                <a:r>
                  <a:rPr lang="en-US" sz="1456" dirty="0">
                    <a:solidFill>
                      <a:prstClr val="white"/>
                    </a:solidFill>
                    <a:latin typeface="Calibri"/>
                  </a:rPr>
                  <a:t>Transaction Services</a:t>
                </a:r>
              </a:p>
            </p:txBody>
          </p:sp>
          <p:pic>
            <p:nvPicPr>
              <p:cNvPr id="24" name="Graphic 23" descr="Head with Gears">
                <a:extLst>
                  <a:ext uri="{FF2B5EF4-FFF2-40B4-BE49-F238E27FC236}">
                    <a16:creationId xmlns:a16="http://schemas.microsoft.com/office/drawing/2014/main" id="{927E79E2-02C5-49A5-9210-AEC9FC306A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766433" y="174956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1ED1AD8-7ED5-41FF-A622-9F14C4F75586}"/>
                </a:ext>
              </a:extLst>
            </p:cNvPr>
            <p:cNvGrpSpPr/>
            <p:nvPr/>
          </p:nvGrpSpPr>
          <p:grpSpPr>
            <a:xfrm>
              <a:off x="8128817" y="1443109"/>
              <a:ext cx="1225843" cy="1664208"/>
              <a:chOff x="5850126" y="1694496"/>
              <a:chExt cx="1116066" cy="1505555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EA62A61A-6FBE-42AA-8AAA-23B1A7672EFE}"/>
                  </a:ext>
                </a:extLst>
              </p:cNvPr>
              <p:cNvSpPr/>
              <p:nvPr/>
            </p:nvSpPr>
            <p:spPr>
              <a:xfrm>
                <a:off x="5850128" y="1694496"/>
                <a:ext cx="1116064" cy="1505555"/>
              </a:xfrm>
              <a:prstGeom prst="roundRect">
                <a:avLst/>
              </a:prstGeom>
              <a:solidFill>
                <a:srgbClr val="EF85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98800"/>
                <a:endParaRPr lang="en-US" sz="1947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2089B73-E793-4843-B990-5A3564B67C3B}"/>
                  </a:ext>
                </a:extLst>
              </p:cNvPr>
              <p:cNvSpPr/>
              <p:nvPr/>
            </p:nvSpPr>
            <p:spPr>
              <a:xfrm>
                <a:off x="5850126" y="2637187"/>
                <a:ext cx="1116066" cy="421341"/>
              </a:xfrm>
              <a:prstGeom prst="rect">
                <a:avLst/>
              </a:prstGeom>
              <a:solidFill>
                <a:schemeClr val="bg1">
                  <a:lumMod val="50000"/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98800"/>
                <a:r>
                  <a:rPr lang="en-US" sz="1456" dirty="0">
                    <a:solidFill>
                      <a:prstClr val="white"/>
                    </a:solidFill>
                    <a:latin typeface="Calibri"/>
                  </a:rPr>
                  <a:t>Litigation Valuation</a:t>
                </a:r>
              </a:p>
            </p:txBody>
          </p:sp>
          <p:pic>
            <p:nvPicPr>
              <p:cNvPr id="26" name="Graphic 25" descr="Handshake">
                <a:extLst>
                  <a:ext uri="{FF2B5EF4-FFF2-40B4-BE49-F238E27FC236}">
                    <a16:creationId xmlns:a16="http://schemas.microsoft.com/office/drawing/2014/main" id="{065C4E19-9C32-4AEA-B072-632EC75BAB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984277" y="1757949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28" name="Graphic 27" descr="Scales of Justice">
              <a:extLst>
                <a:ext uri="{FF2B5EF4-FFF2-40B4-BE49-F238E27FC236}">
                  <a16:creationId xmlns:a16="http://schemas.microsoft.com/office/drawing/2014/main" id="{EBB907E0-90B1-4194-A4CD-92E99F9EA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788179" y="5339149"/>
              <a:ext cx="1005840" cy="1005840"/>
            </a:xfrm>
            <a:prstGeom prst="rect">
              <a:avLst/>
            </a:prstGeom>
          </p:spPr>
        </p:pic>
        <p:pic>
          <p:nvPicPr>
            <p:cNvPr id="30" name="Graphic 29" descr="DNA">
              <a:extLst>
                <a:ext uri="{FF2B5EF4-FFF2-40B4-BE49-F238E27FC236}">
                  <a16:creationId xmlns:a16="http://schemas.microsoft.com/office/drawing/2014/main" id="{2AE9C7E9-E13E-4D7B-A64D-7096D7890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2958349">
              <a:off x="4568429" y="5414812"/>
              <a:ext cx="1005840" cy="1005840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17248E6-3966-4F56-87E6-98E49B7F2C61}"/>
                </a:ext>
              </a:extLst>
            </p:cNvPr>
            <p:cNvGrpSpPr/>
            <p:nvPr/>
          </p:nvGrpSpPr>
          <p:grpSpPr>
            <a:xfrm>
              <a:off x="6905760" y="1443111"/>
              <a:ext cx="1225848" cy="1664208"/>
              <a:chOff x="4743331" y="1694496"/>
              <a:chExt cx="1142882" cy="1515033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E6337E58-B970-4339-B491-2DCADD01C092}"/>
                  </a:ext>
                </a:extLst>
              </p:cNvPr>
              <p:cNvSpPr/>
              <p:nvPr/>
            </p:nvSpPr>
            <p:spPr>
              <a:xfrm>
                <a:off x="4743333" y="1694496"/>
                <a:ext cx="1142880" cy="1515033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98800"/>
                <a:endParaRPr lang="en-US" sz="1947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4C56C8A-4248-47C1-B4CA-6A88048A2E0E}"/>
                  </a:ext>
                </a:extLst>
              </p:cNvPr>
              <p:cNvSpPr/>
              <p:nvPr/>
            </p:nvSpPr>
            <p:spPr>
              <a:xfrm>
                <a:off x="4743331" y="2645576"/>
                <a:ext cx="1140278" cy="421341"/>
              </a:xfrm>
              <a:prstGeom prst="rect">
                <a:avLst/>
              </a:prstGeom>
              <a:solidFill>
                <a:schemeClr val="bg1">
                  <a:lumMod val="50000"/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98800"/>
                <a:r>
                  <a:rPr lang="en-US" sz="1456" dirty="0">
                    <a:solidFill>
                      <a:prstClr val="white"/>
                    </a:solidFill>
                    <a:latin typeface="Calibri"/>
                  </a:rPr>
                  <a:t>Tax</a:t>
                </a:r>
              </a:p>
            </p:txBody>
          </p:sp>
          <p:pic>
            <p:nvPicPr>
              <p:cNvPr id="32" name="Graphic 31" descr="Meeting">
                <a:extLst>
                  <a:ext uri="{FF2B5EF4-FFF2-40B4-BE49-F238E27FC236}">
                    <a16:creationId xmlns:a16="http://schemas.microsoft.com/office/drawing/2014/main" id="{BB2128C6-A567-47E1-86B0-F241838645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863993" y="1699226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34" name="Graphic 33" descr="Piggy Bank">
              <a:extLst>
                <a:ext uri="{FF2B5EF4-FFF2-40B4-BE49-F238E27FC236}">
                  <a16:creationId xmlns:a16="http://schemas.microsoft.com/office/drawing/2014/main" id="{510554D0-F386-460D-A96B-4D8F599FC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010104" y="5349240"/>
              <a:ext cx="1005840" cy="1005840"/>
            </a:xfrm>
            <a:prstGeom prst="rect">
              <a:avLst/>
            </a:prstGeom>
          </p:spPr>
        </p:pic>
        <p:pic>
          <p:nvPicPr>
            <p:cNvPr id="36" name="Graphic 35" descr="Money">
              <a:extLst>
                <a:ext uri="{FF2B5EF4-FFF2-40B4-BE49-F238E27FC236}">
                  <a16:creationId xmlns:a16="http://schemas.microsoft.com/office/drawing/2014/main" id="{88CCCBD9-EB65-48AE-935F-3DF9AE95E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204200" y="5334000"/>
              <a:ext cx="1005840" cy="10058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1740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9823FC-4DB1-45ED-A18D-C445527F8303}"/>
              </a:ext>
            </a:extLst>
          </p:cNvPr>
          <p:cNvGrpSpPr/>
          <p:nvPr/>
        </p:nvGrpSpPr>
        <p:grpSpPr>
          <a:xfrm>
            <a:off x="3188784" y="874059"/>
            <a:ext cx="5814432" cy="5913344"/>
            <a:chOff x="3833692" y="914400"/>
            <a:chExt cx="6739541" cy="685419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95ED2BB-1D24-4E0E-98B1-059EB9DDBAF6}"/>
                </a:ext>
              </a:extLst>
            </p:cNvPr>
            <p:cNvSpPr/>
            <p:nvPr/>
          </p:nvSpPr>
          <p:spPr>
            <a:xfrm>
              <a:off x="3845945" y="5445117"/>
              <a:ext cx="1683235" cy="228618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8800"/>
              <a:endParaRPr lang="en-US" sz="2675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D40446E-F1CA-4E9A-B43B-444E27777869}"/>
                </a:ext>
              </a:extLst>
            </p:cNvPr>
            <p:cNvSpPr/>
            <p:nvPr/>
          </p:nvSpPr>
          <p:spPr>
            <a:xfrm>
              <a:off x="5525486" y="5445117"/>
              <a:ext cx="1683235" cy="228618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8800"/>
              <a:endParaRPr lang="en-US" sz="2675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B1A7402-E314-4108-B715-8907F0A820B4}"/>
                </a:ext>
              </a:extLst>
            </p:cNvPr>
            <p:cNvSpPr/>
            <p:nvPr/>
          </p:nvSpPr>
          <p:spPr>
            <a:xfrm>
              <a:off x="7204251" y="5482405"/>
              <a:ext cx="1683235" cy="2286185"/>
            </a:xfrm>
            <a:prstGeom prst="roundRect">
              <a:avLst/>
            </a:prstGeom>
            <a:solidFill>
              <a:srgbClr val="209B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8800"/>
              <a:endParaRPr lang="en-US" sz="2675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9569FC2-B853-4BF8-A651-9F9B75CAD312}"/>
                </a:ext>
              </a:extLst>
            </p:cNvPr>
            <p:cNvSpPr/>
            <p:nvPr/>
          </p:nvSpPr>
          <p:spPr>
            <a:xfrm>
              <a:off x="8883013" y="5482405"/>
              <a:ext cx="1683235" cy="2286185"/>
            </a:xfrm>
            <a:prstGeom prst="roundRect">
              <a:avLst/>
            </a:prstGeom>
            <a:solidFill>
              <a:srgbClr val="209B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8800"/>
              <a:endParaRPr lang="en-US" sz="2675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E20C612-3081-4FC0-BD6A-945772ED098F}"/>
                </a:ext>
              </a:extLst>
            </p:cNvPr>
            <p:cNvSpPr/>
            <p:nvPr/>
          </p:nvSpPr>
          <p:spPr>
            <a:xfrm>
              <a:off x="3833692" y="3602975"/>
              <a:ext cx="4786416" cy="138176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8800"/>
              <a:r>
                <a:rPr lang="en-US" sz="4800" b="1" dirty="0">
                  <a:solidFill>
                    <a:prstClr val="black"/>
                  </a:solidFill>
                  <a:latin typeface="Calibri"/>
                  <a:ea typeface="Segoe UI Black" panose="020B0A02040204020203" pitchFamily="34" charset="0"/>
                  <a:cs typeface="Segoe UI Black" panose="020B0A02040204020203" pitchFamily="34" charset="0"/>
                </a:rPr>
                <a:t>Financial Services, LLC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4B36020-6BCE-416E-97DD-2721C1335638}"/>
                </a:ext>
              </a:extLst>
            </p:cNvPr>
            <p:cNvSpPr/>
            <p:nvPr/>
          </p:nvSpPr>
          <p:spPr>
            <a:xfrm>
              <a:off x="3845945" y="5718781"/>
              <a:ext cx="1679540" cy="636693"/>
            </a:xfrm>
            <a:prstGeom prst="rect">
              <a:avLst/>
            </a:prstGeom>
            <a:solidFill>
              <a:schemeClr val="bg1">
                <a:lumMod val="50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8800"/>
              <a:r>
                <a:rPr lang="en-US" sz="1454" dirty="0">
                  <a:solidFill>
                    <a:prstClr val="white"/>
                  </a:solidFill>
                  <a:latin typeface="Calibri"/>
                </a:rPr>
                <a:t>LBMC Physician Business Solutions , LLC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91008A-6DE8-4547-A4E6-EF7F97BCA058}"/>
                </a:ext>
              </a:extLst>
            </p:cNvPr>
            <p:cNvSpPr/>
            <p:nvPr/>
          </p:nvSpPr>
          <p:spPr>
            <a:xfrm>
              <a:off x="5525487" y="5718039"/>
              <a:ext cx="1674289" cy="636693"/>
            </a:xfrm>
            <a:prstGeom prst="rect">
              <a:avLst/>
            </a:prstGeom>
            <a:solidFill>
              <a:schemeClr val="bg1">
                <a:lumMod val="50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8800"/>
              <a:r>
                <a:rPr lang="en-US" sz="1454" dirty="0">
                  <a:solidFill>
                    <a:prstClr val="white"/>
                  </a:solidFill>
                  <a:latin typeface="Calibri"/>
                </a:rPr>
                <a:t>LBMC Investment Advisors, LLC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969523F-1F3C-4C7A-88C4-9529620D785D}"/>
                </a:ext>
              </a:extLst>
            </p:cNvPr>
            <p:cNvSpPr/>
            <p:nvPr/>
          </p:nvSpPr>
          <p:spPr>
            <a:xfrm>
              <a:off x="7197266" y="5718038"/>
              <a:ext cx="1688263" cy="636693"/>
            </a:xfrm>
            <a:prstGeom prst="rect">
              <a:avLst/>
            </a:prstGeom>
            <a:solidFill>
              <a:schemeClr val="bg1">
                <a:lumMod val="50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8800"/>
              <a:r>
                <a:rPr lang="en-US" sz="1454" dirty="0">
                  <a:solidFill>
                    <a:prstClr val="white"/>
                  </a:solidFill>
                  <a:latin typeface="Calibri"/>
                </a:rPr>
                <a:t>LBMC </a:t>
              </a:r>
            </a:p>
            <a:p>
              <a:pPr algn="ctr" defTabSz="898800"/>
              <a:r>
                <a:rPr lang="en-US" sz="1454" dirty="0">
                  <a:solidFill>
                    <a:prstClr val="white"/>
                  </a:solidFill>
                  <a:latin typeface="Calibri"/>
                </a:rPr>
                <a:t>W Squared, LLC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8449272-C991-4E3F-A4B8-5FA801315A9C}"/>
                </a:ext>
              </a:extLst>
            </p:cNvPr>
            <p:cNvSpPr/>
            <p:nvPr/>
          </p:nvSpPr>
          <p:spPr>
            <a:xfrm>
              <a:off x="8885528" y="5718671"/>
              <a:ext cx="1677028" cy="636057"/>
            </a:xfrm>
            <a:prstGeom prst="rect">
              <a:avLst/>
            </a:prstGeom>
            <a:solidFill>
              <a:schemeClr val="bg1">
                <a:lumMod val="50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8800"/>
              <a:r>
                <a:rPr lang="en-US" sz="1454" dirty="0">
                  <a:solidFill>
                    <a:prstClr val="white"/>
                  </a:solidFill>
                  <a:latin typeface="Calibri"/>
                </a:rPr>
                <a:t>LBMC Procurement, LLC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A33561EB-C0A8-4E89-A9BB-30E645AD62F4}"/>
                </a:ext>
              </a:extLst>
            </p:cNvPr>
            <p:cNvSpPr/>
            <p:nvPr/>
          </p:nvSpPr>
          <p:spPr>
            <a:xfrm>
              <a:off x="3854506" y="929384"/>
              <a:ext cx="1683235" cy="2286185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8800"/>
              <a:endParaRPr lang="en-US" sz="2675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B8D353F-0994-44AF-8FC5-CC2AEBCEDB17}"/>
                </a:ext>
              </a:extLst>
            </p:cNvPr>
            <p:cNvSpPr/>
            <p:nvPr/>
          </p:nvSpPr>
          <p:spPr>
            <a:xfrm>
              <a:off x="3854510" y="2341220"/>
              <a:ext cx="1685747" cy="647065"/>
            </a:xfrm>
            <a:prstGeom prst="rect">
              <a:avLst/>
            </a:prstGeom>
            <a:solidFill>
              <a:schemeClr val="bg1">
                <a:lumMod val="50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8800"/>
              <a:r>
                <a:rPr lang="en-US" sz="1454" dirty="0">
                  <a:solidFill>
                    <a:prstClr val="white"/>
                  </a:solidFill>
                  <a:latin typeface="Calibri"/>
                </a:rPr>
                <a:t>LBMC Technology Solutions, LLC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EE61B72-0B82-4C62-BAB1-BF966626E9BE}"/>
                </a:ext>
              </a:extLst>
            </p:cNvPr>
            <p:cNvSpPr/>
            <p:nvPr/>
          </p:nvSpPr>
          <p:spPr>
            <a:xfrm>
              <a:off x="5534662" y="914400"/>
              <a:ext cx="1683235" cy="22861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8800"/>
              <a:endParaRPr lang="en-US" sz="2675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391CE9-1FC3-4A3D-A484-A38665111AF6}"/>
                </a:ext>
              </a:extLst>
            </p:cNvPr>
            <p:cNvSpPr/>
            <p:nvPr/>
          </p:nvSpPr>
          <p:spPr>
            <a:xfrm>
              <a:off x="5534665" y="2338911"/>
              <a:ext cx="1705007" cy="649371"/>
            </a:xfrm>
            <a:prstGeom prst="rect">
              <a:avLst/>
            </a:prstGeom>
            <a:solidFill>
              <a:schemeClr val="bg1">
                <a:lumMod val="50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8800"/>
              <a:r>
                <a:rPr lang="en-US" sz="1454" dirty="0">
                  <a:solidFill>
                    <a:prstClr val="white"/>
                  </a:solidFill>
                  <a:latin typeface="Calibri"/>
                </a:rPr>
                <a:t>LBMC Employment Partners, LLC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A62A61A-6FBE-42AA-8AAA-23B1A7672EFE}"/>
                </a:ext>
              </a:extLst>
            </p:cNvPr>
            <p:cNvSpPr/>
            <p:nvPr/>
          </p:nvSpPr>
          <p:spPr>
            <a:xfrm>
              <a:off x="8883011" y="915804"/>
              <a:ext cx="1683235" cy="2286185"/>
            </a:xfrm>
            <a:prstGeom prst="roundRect">
              <a:avLst/>
            </a:prstGeom>
            <a:solidFill>
              <a:srgbClr val="EF85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8800"/>
              <a:endParaRPr lang="en-US" sz="2675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089B73-E793-4843-B990-5A3564B67C3B}"/>
                </a:ext>
              </a:extLst>
            </p:cNvPr>
            <p:cNvSpPr/>
            <p:nvPr/>
          </p:nvSpPr>
          <p:spPr>
            <a:xfrm>
              <a:off x="8880499" y="2341220"/>
              <a:ext cx="1688263" cy="651351"/>
            </a:xfrm>
            <a:prstGeom prst="rect">
              <a:avLst/>
            </a:prstGeom>
            <a:solidFill>
              <a:schemeClr val="bg1">
                <a:lumMod val="50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8800"/>
              <a:r>
                <a:rPr lang="en-US" sz="1454" dirty="0">
                  <a:solidFill>
                    <a:prstClr val="white"/>
                  </a:solidFill>
                  <a:latin typeface="Calibri"/>
                </a:rPr>
                <a:t>LBMC Staffing Solutions, LLC</a:t>
              </a:r>
            </a:p>
          </p:txBody>
        </p:sp>
        <p:pic>
          <p:nvPicPr>
            <p:cNvPr id="26" name="Graphic 25" descr="Handshake">
              <a:extLst>
                <a:ext uri="{FF2B5EF4-FFF2-40B4-BE49-F238E27FC236}">
                  <a16:creationId xmlns:a16="http://schemas.microsoft.com/office/drawing/2014/main" id="{065C4E19-9C32-4AEA-B072-632EC75BA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07421" y="1048606"/>
              <a:ext cx="1381760" cy="1381760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6337E58-B970-4339-B491-2DCADD01C092}"/>
                </a:ext>
              </a:extLst>
            </p:cNvPr>
            <p:cNvSpPr/>
            <p:nvPr/>
          </p:nvSpPr>
          <p:spPr>
            <a:xfrm>
              <a:off x="7208500" y="915804"/>
              <a:ext cx="1683235" cy="228618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8800"/>
              <a:endParaRPr lang="en-US" sz="2675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C56C8A-4248-47C1-B4CA-6A88048A2E0E}"/>
                </a:ext>
              </a:extLst>
            </p:cNvPr>
            <p:cNvSpPr/>
            <p:nvPr/>
          </p:nvSpPr>
          <p:spPr>
            <a:xfrm>
              <a:off x="7201513" y="2352995"/>
              <a:ext cx="1700760" cy="636693"/>
            </a:xfrm>
            <a:prstGeom prst="rect">
              <a:avLst/>
            </a:prstGeom>
            <a:solidFill>
              <a:schemeClr val="bg1">
                <a:lumMod val="50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8800"/>
              <a:r>
                <a:rPr lang="en-US" sz="1454" dirty="0">
                  <a:solidFill>
                    <a:prstClr val="white"/>
                  </a:solidFill>
                  <a:latin typeface="Calibri"/>
                </a:rPr>
                <a:t>LBMC Information Security, LLC</a:t>
              </a:r>
            </a:p>
          </p:txBody>
        </p:sp>
        <p:pic>
          <p:nvPicPr>
            <p:cNvPr id="32" name="Graphic 31" descr="Meeting">
              <a:extLst>
                <a:ext uri="{FF2B5EF4-FFF2-40B4-BE49-F238E27FC236}">
                  <a16:creationId xmlns:a16="http://schemas.microsoft.com/office/drawing/2014/main" id="{BB2128C6-A567-47E1-86B0-F24183864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07249" y="1001708"/>
              <a:ext cx="1381760" cy="1381760"/>
            </a:xfrm>
            <a:prstGeom prst="rect">
              <a:avLst/>
            </a:prstGeom>
          </p:spPr>
        </p:pic>
        <p:pic>
          <p:nvPicPr>
            <p:cNvPr id="34" name="Graphic 33" descr="Piggy Bank">
              <a:extLst>
                <a:ext uri="{FF2B5EF4-FFF2-40B4-BE49-F238E27FC236}">
                  <a16:creationId xmlns:a16="http://schemas.microsoft.com/office/drawing/2014/main" id="{510554D0-F386-460D-A96B-4D8F599FC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74255" y="6365694"/>
              <a:ext cx="1381760" cy="1381760"/>
            </a:xfrm>
            <a:prstGeom prst="rect">
              <a:avLst/>
            </a:prstGeom>
          </p:spPr>
        </p:pic>
        <p:pic>
          <p:nvPicPr>
            <p:cNvPr id="36" name="Graphic 35" descr="Money">
              <a:extLst>
                <a:ext uri="{FF2B5EF4-FFF2-40B4-BE49-F238E27FC236}">
                  <a16:creationId xmlns:a16="http://schemas.microsoft.com/office/drawing/2014/main" id="{88CCCBD9-EB65-48AE-935F-3DF9AE95E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014426" y="6323555"/>
              <a:ext cx="1381760" cy="1381760"/>
            </a:xfrm>
            <a:prstGeom prst="rect">
              <a:avLst/>
            </a:prstGeom>
          </p:spPr>
        </p:pic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8F10586F-54F1-4084-98D6-B1C192790D24}"/>
                </a:ext>
              </a:extLst>
            </p:cNvPr>
            <p:cNvSpPr/>
            <p:nvPr/>
          </p:nvSpPr>
          <p:spPr>
            <a:xfrm>
              <a:off x="8889998" y="3192513"/>
              <a:ext cx="1683235" cy="2286185"/>
            </a:xfrm>
            <a:prstGeom prst="round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8800"/>
              <a:endParaRPr lang="en-US" sz="2675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0BBF39E-9739-469B-9081-DA3F5A0522A3}"/>
                </a:ext>
              </a:extLst>
            </p:cNvPr>
            <p:cNvSpPr/>
            <p:nvPr/>
          </p:nvSpPr>
          <p:spPr>
            <a:xfrm>
              <a:off x="8890000" y="4642380"/>
              <a:ext cx="1676248" cy="636693"/>
            </a:xfrm>
            <a:prstGeom prst="rect">
              <a:avLst/>
            </a:prstGeom>
            <a:solidFill>
              <a:schemeClr val="bg1">
                <a:lumMod val="50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8800"/>
              <a:r>
                <a:rPr lang="en-US" sz="1454" dirty="0">
                  <a:solidFill>
                    <a:prstClr val="white"/>
                  </a:solidFill>
                  <a:latin typeface="Calibri"/>
                </a:rPr>
                <a:t>LBMC Info Sec App, LLC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EC8EAB1-3878-4E7F-980A-570F794E7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6969" y="3294992"/>
              <a:ext cx="1200189" cy="1248638"/>
            </a:xfrm>
            <a:prstGeom prst="rect">
              <a:avLst/>
            </a:prstGeom>
          </p:spPr>
        </p:pic>
        <p:pic>
          <p:nvPicPr>
            <p:cNvPr id="31" name="Graphic 30" descr="Lock">
              <a:extLst>
                <a:ext uri="{FF2B5EF4-FFF2-40B4-BE49-F238E27FC236}">
                  <a16:creationId xmlns:a16="http://schemas.microsoft.com/office/drawing/2014/main" id="{1C120584-4DAF-4FF3-9DEB-7AFF3668A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237327" y="3392416"/>
              <a:ext cx="939470" cy="939470"/>
            </a:xfrm>
            <a:prstGeom prst="rect">
              <a:avLst/>
            </a:prstGeom>
          </p:spPr>
        </p:pic>
        <p:pic>
          <p:nvPicPr>
            <p:cNvPr id="43" name="Graphic 42" descr="Lock">
              <a:extLst>
                <a:ext uri="{FF2B5EF4-FFF2-40B4-BE49-F238E27FC236}">
                  <a16:creationId xmlns:a16="http://schemas.microsoft.com/office/drawing/2014/main" id="{EAA03E17-606F-45AD-B816-ED25CBAAF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486724" y="1050014"/>
              <a:ext cx="1160614" cy="1160614"/>
            </a:xfrm>
            <a:prstGeom prst="rect">
              <a:avLst/>
            </a:prstGeom>
          </p:spPr>
        </p:pic>
        <p:pic>
          <p:nvPicPr>
            <p:cNvPr id="35" name="Graphic 34" descr="Computer">
              <a:extLst>
                <a:ext uri="{FF2B5EF4-FFF2-40B4-BE49-F238E27FC236}">
                  <a16:creationId xmlns:a16="http://schemas.microsoft.com/office/drawing/2014/main" id="{926180F2-F538-4C85-BE9C-894DCD39A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084624" y="1063109"/>
              <a:ext cx="1256145" cy="1256145"/>
            </a:xfrm>
            <a:prstGeom prst="rect">
              <a:avLst/>
            </a:prstGeom>
          </p:spPr>
        </p:pic>
        <p:pic>
          <p:nvPicPr>
            <p:cNvPr id="44" name="Graphic 43" descr="Group">
              <a:extLst>
                <a:ext uri="{FF2B5EF4-FFF2-40B4-BE49-F238E27FC236}">
                  <a16:creationId xmlns:a16="http://schemas.microsoft.com/office/drawing/2014/main" id="{7D62BB90-B30C-4186-925E-904FDF4B1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410394" y="6392016"/>
              <a:ext cx="1256145" cy="1256145"/>
            </a:xfrm>
            <a:prstGeom prst="rect">
              <a:avLst/>
            </a:prstGeom>
          </p:spPr>
        </p:pic>
        <p:pic>
          <p:nvPicPr>
            <p:cNvPr id="46" name="Graphic 45" descr="Stethoscope">
              <a:extLst>
                <a:ext uri="{FF2B5EF4-FFF2-40B4-BE49-F238E27FC236}">
                  <a16:creationId xmlns:a16="http://schemas.microsoft.com/office/drawing/2014/main" id="{829C0541-BB7B-4924-923A-DD52B8721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020264" y="6426277"/>
              <a:ext cx="1256145" cy="12561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314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 idx="4294967295"/>
          </p:nvPr>
        </p:nvSpPr>
        <p:spPr>
          <a:xfrm>
            <a:off x="212574" y="-26447"/>
            <a:ext cx="8774544" cy="7332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/>
            <a:r>
              <a:rPr lang="en-US" sz="4765" dirty="0"/>
              <a:t>LBMC </a:t>
            </a:r>
            <a:r>
              <a:rPr sz="4765" dirty="0"/>
              <a:t>Technology</a:t>
            </a:r>
            <a:r>
              <a:rPr lang="en-US" sz="4765" dirty="0"/>
              <a:t> Solutions LLC</a:t>
            </a:r>
            <a:endParaRPr sz="7765" dirty="0"/>
          </a:p>
        </p:txBody>
      </p:sp>
      <p:sp>
        <p:nvSpPr>
          <p:cNvPr id="4" name="object 4"/>
          <p:cNvSpPr txBox="1"/>
          <p:nvPr/>
        </p:nvSpPr>
        <p:spPr>
          <a:xfrm>
            <a:off x="926355" y="2672070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defTabSz="898800"/>
            <a:r>
              <a:rPr sz="849" spc="-6" dirty="0">
                <a:solidFill>
                  <a:srgbClr val="C00000"/>
                </a:solidFill>
                <a:latin typeface="Wingdings 3"/>
                <a:cs typeface="Wingdings 3"/>
              </a:rPr>
              <a:t></a:t>
            </a:r>
            <a:endParaRPr sz="849">
              <a:solidFill>
                <a:prstClr val="black"/>
              </a:solidFill>
              <a:latin typeface="Wingdings 3"/>
              <a:cs typeface="Wingdings 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6355" y="4580611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defTabSz="898800"/>
            <a:r>
              <a:rPr sz="849" spc="-6" dirty="0">
                <a:solidFill>
                  <a:srgbClr val="C00000"/>
                </a:solidFill>
                <a:latin typeface="Wingdings 3"/>
                <a:cs typeface="Wingdings 3"/>
              </a:rPr>
              <a:t></a:t>
            </a:r>
            <a:endParaRPr sz="849">
              <a:solidFill>
                <a:prstClr val="black"/>
              </a:solidFill>
              <a:latin typeface="Wingdings 3"/>
              <a:cs typeface="Wingdings 3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69309" y="5710382"/>
            <a:ext cx="1108363" cy="1108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98800"/>
            <a:endParaRPr sz="24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93565" y="5710382"/>
            <a:ext cx="1108362" cy="11083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98800"/>
            <a:endParaRPr sz="24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15957" y="6052135"/>
            <a:ext cx="1778923" cy="5966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98800"/>
            <a:endParaRPr sz="24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10763" y="6039195"/>
            <a:ext cx="1440873" cy="7370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98800"/>
            <a:endParaRPr sz="24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79549" y="1578032"/>
            <a:ext cx="3314315" cy="3656060"/>
          </a:xfrm>
          <a:custGeom>
            <a:avLst/>
            <a:gdLst/>
            <a:ahLst/>
            <a:cxnLst/>
            <a:rect l="l" t="t" r="r" b="b"/>
            <a:pathLst>
              <a:path w="2734310" h="3016250">
                <a:moveTo>
                  <a:pt x="0" y="136398"/>
                </a:moveTo>
                <a:lnTo>
                  <a:pt x="6787" y="93798"/>
                </a:lnTo>
                <a:lnTo>
                  <a:pt x="25705" y="56695"/>
                </a:lnTo>
                <a:lnTo>
                  <a:pt x="54589" y="27254"/>
                </a:lnTo>
                <a:lnTo>
                  <a:pt x="91275" y="7643"/>
                </a:lnTo>
                <a:lnTo>
                  <a:pt x="133597" y="28"/>
                </a:lnTo>
                <a:lnTo>
                  <a:pt x="2597658" y="0"/>
                </a:lnTo>
                <a:lnTo>
                  <a:pt x="2612334" y="781"/>
                </a:lnTo>
                <a:lnTo>
                  <a:pt x="2653342" y="11854"/>
                </a:lnTo>
                <a:lnTo>
                  <a:pt x="2688132" y="34337"/>
                </a:lnTo>
                <a:lnTo>
                  <a:pt x="2714537" y="66064"/>
                </a:lnTo>
                <a:lnTo>
                  <a:pt x="2730390" y="104867"/>
                </a:lnTo>
                <a:lnTo>
                  <a:pt x="2734055" y="2879598"/>
                </a:lnTo>
                <a:lnTo>
                  <a:pt x="2733274" y="2894274"/>
                </a:lnTo>
                <a:lnTo>
                  <a:pt x="2722201" y="2935282"/>
                </a:lnTo>
                <a:lnTo>
                  <a:pt x="2699718" y="2970072"/>
                </a:lnTo>
                <a:lnTo>
                  <a:pt x="2667991" y="2996477"/>
                </a:lnTo>
                <a:lnTo>
                  <a:pt x="2629188" y="3012330"/>
                </a:lnTo>
                <a:lnTo>
                  <a:pt x="136397" y="3015996"/>
                </a:lnTo>
                <a:lnTo>
                  <a:pt x="121719" y="3015214"/>
                </a:lnTo>
                <a:lnTo>
                  <a:pt x="80707" y="3004141"/>
                </a:lnTo>
                <a:lnTo>
                  <a:pt x="45918" y="2981658"/>
                </a:lnTo>
                <a:lnTo>
                  <a:pt x="19515" y="2949931"/>
                </a:lnTo>
                <a:lnTo>
                  <a:pt x="3664" y="2911128"/>
                </a:lnTo>
                <a:lnTo>
                  <a:pt x="0" y="136398"/>
                </a:lnTo>
                <a:close/>
              </a:path>
            </a:pathLst>
          </a:custGeom>
          <a:ln w="12192">
            <a:solidFill>
              <a:srgbClr val="B3282C"/>
            </a:solidFill>
          </a:ln>
        </p:spPr>
        <p:txBody>
          <a:bodyPr wrap="square" lIns="0" tIns="0" rIns="0" bIns="0" rtlCol="0"/>
          <a:lstStyle/>
          <a:p>
            <a:pPr defTabSz="898800"/>
            <a:endParaRPr sz="24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63506" y="1544792"/>
            <a:ext cx="3314315" cy="3689157"/>
          </a:xfrm>
          <a:custGeom>
            <a:avLst/>
            <a:gdLst/>
            <a:ahLst/>
            <a:cxnLst/>
            <a:rect l="l" t="t" r="r" b="b"/>
            <a:pathLst>
              <a:path w="2734310" h="3043554">
                <a:moveTo>
                  <a:pt x="0" y="136397"/>
                </a:moveTo>
                <a:lnTo>
                  <a:pt x="6788" y="93798"/>
                </a:lnTo>
                <a:lnTo>
                  <a:pt x="25709" y="56695"/>
                </a:lnTo>
                <a:lnTo>
                  <a:pt x="54595" y="27254"/>
                </a:lnTo>
                <a:lnTo>
                  <a:pt x="91280" y="7643"/>
                </a:lnTo>
                <a:lnTo>
                  <a:pt x="133598" y="28"/>
                </a:lnTo>
                <a:lnTo>
                  <a:pt x="2597658" y="0"/>
                </a:lnTo>
                <a:lnTo>
                  <a:pt x="2612334" y="781"/>
                </a:lnTo>
                <a:lnTo>
                  <a:pt x="2653342" y="11854"/>
                </a:lnTo>
                <a:lnTo>
                  <a:pt x="2688132" y="34337"/>
                </a:lnTo>
                <a:lnTo>
                  <a:pt x="2714537" y="66064"/>
                </a:lnTo>
                <a:lnTo>
                  <a:pt x="2730390" y="104867"/>
                </a:lnTo>
                <a:lnTo>
                  <a:pt x="2734056" y="2907029"/>
                </a:lnTo>
                <a:lnTo>
                  <a:pt x="2733274" y="2921706"/>
                </a:lnTo>
                <a:lnTo>
                  <a:pt x="2722201" y="2962714"/>
                </a:lnTo>
                <a:lnTo>
                  <a:pt x="2699718" y="2997504"/>
                </a:lnTo>
                <a:lnTo>
                  <a:pt x="2667991" y="3023909"/>
                </a:lnTo>
                <a:lnTo>
                  <a:pt x="2629188" y="3039762"/>
                </a:lnTo>
                <a:lnTo>
                  <a:pt x="136397" y="3043428"/>
                </a:lnTo>
                <a:lnTo>
                  <a:pt x="121721" y="3042646"/>
                </a:lnTo>
                <a:lnTo>
                  <a:pt x="80713" y="3031573"/>
                </a:lnTo>
                <a:lnTo>
                  <a:pt x="45923" y="3009090"/>
                </a:lnTo>
                <a:lnTo>
                  <a:pt x="19518" y="2977363"/>
                </a:lnTo>
                <a:lnTo>
                  <a:pt x="3665" y="2938560"/>
                </a:lnTo>
                <a:lnTo>
                  <a:pt x="0" y="136397"/>
                </a:lnTo>
                <a:close/>
              </a:path>
            </a:pathLst>
          </a:custGeom>
          <a:ln w="12192">
            <a:solidFill>
              <a:srgbClr val="B3282C"/>
            </a:solidFill>
          </a:ln>
        </p:spPr>
        <p:txBody>
          <a:bodyPr wrap="square" lIns="0" tIns="0" rIns="0" bIns="0" rtlCol="0"/>
          <a:lstStyle/>
          <a:p>
            <a:pPr defTabSz="898800"/>
            <a:endParaRPr sz="24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747460" y="1555875"/>
            <a:ext cx="3314315" cy="3678382"/>
          </a:xfrm>
          <a:custGeom>
            <a:avLst/>
            <a:gdLst/>
            <a:ahLst/>
            <a:cxnLst/>
            <a:rect l="l" t="t" r="r" b="b"/>
            <a:pathLst>
              <a:path w="2734309" h="3034665">
                <a:moveTo>
                  <a:pt x="0" y="136398"/>
                </a:moveTo>
                <a:lnTo>
                  <a:pt x="6788" y="93798"/>
                </a:lnTo>
                <a:lnTo>
                  <a:pt x="25709" y="56695"/>
                </a:lnTo>
                <a:lnTo>
                  <a:pt x="54595" y="27254"/>
                </a:lnTo>
                <a:lnTo>
                  <a:pt x="91280" y="7643"/>
                </a:lnTo>
                <a:lnTo>
                  <a:pt x="133598" y="28"/>
                </a:lnTo>
                <a:lnTo>
                  <a:pt x="2597658" y="0"/>
                </a:lnTo>
                <a:lnTo>
                  <a:pt x="2612334" y="781"/>
                </a:lnTo>
                <a:lnTo>
                  <a:pt x="2653342" y="11854"/>
                </a:lnTo>
                <a:lnTo>
                  <a:pt x="2688132" y="34337"/>
                </a:lnTo>
                <a:lnTo>
                  <a:pt x="2714537" y="66064"/>
                </a:lnTo>
                <a:lnTo>
                  <a:pt x="2730390" y="104867"/>
                </a:lnTo>
                <a:lnTo>
                  <a:pt x="2734055" y="2897886"/>
                </a:lnTo>
                <a:lnTo>
                  <a:pt x="2733274" y="2912562"/>
                </a:lnTo>
                <a:lnTo>
                  <a:pt x="2722201" y="2953570"/>
                </a:lnTo>
                <a:lnTo>
                  <a:pt x="2699718" y="2988360"/>
                </a:lnTo>
                <a:lnTo>
                  <a:pt x="2667991" y="3014765"/>
                </a:lnTo>
                <a:lnTo>
                  <a:pt x="2629188" y="3030618"/>
                </a:lnTo>
                <a:lnTo>
                  <a:pt x="136398" y="3034284"/>
                </a:lnTo>
                <a:lnTo>
                  <a:pt x="121721" y="3033502"/>
                </a:lnTo>
                <a:lnTo>
                  <a:pt x="80713" y="3022429"/>
                </a:lnTo>
                <a:lnTo>
                  <a:pt x="45923" y="2999946"/>
                </a:lnTo>
                <a:lnTo>
                  <a:pt x="19518" y="2968219"/>
                </a:lnTo>
                <a:lnTo>
                  <a:pt x="3665" y="2929416"/>
                </a:lnTo>
                <a:lnTo>
                  <a:pt x="0" y="136398"/>
                </a:lnTo>
                <a:close/>
              </a:path>
            </a:pathLst>
          </a:custGeom>
          <a:ln w="12192">
            <a:solidFill>
              <a:srgbClr val="B3282C"/>
            </a:solidFill>
          </a:ln>
        </p:spPr>
        <p:txBody>
          <a:bodyPr wrap="square" lIns="0" tIns="0" rIns="0" bIns="0" rtlCol="0"/>
          <a:lstStyle/>
          <a:p>
            <a:pPr defTabSz="898800"/>
            <a:endParaRPr sz="24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98611" y="1994744"/>
            <a:ext cx="2773034" cy="29921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038" defTabSz="898800"/>
            <a:r>
              <a:rPr sz="1697" b="1" spc="30" dirty="0">
                <a:solidFill>
                  <a:prstClr val="black"/>
                </a:solidFill>
                <a:latin typeface="Calibri"/>
                <a:cs typeface="Calibri"/>
              </a:rPr>
              <a:t>B</a:t>
            </a:r>
            <a:r>
              <a:rPr sz="1697" b="1" spc="19" dirty="0">
                <a:solidFill>
                  <a:prstClr val="black"/>
                </a:solidFill>
                <a:latin typeface="Calibri"/>
                <a:cs typeface="Calibri"/>
              </a:rPr>
              <a:t>US</a:t>
            </a:r>
            <a:r>
              <a:rPr sz="1697" b="1" spc="24" dirty="0">
                <a:solidFill>
                  <a:prstClr val="black"/>
                </a:solidFill>
                <a:latin typeface="Calibri"/>
                <a:cs typeface="Calibri"/>
              </a:rPr>
              <a:t>INE</a:t>
            </a:r>
            <a:r>
              <a:rPr sz="1697" b="1" spc="19" dirty="0">
                <a:solidFill>
                  <a:prstClr val="black"/>
                </a:solidFill>
                <a:latin typeface="Calibri"/>
                <a:cs typeface="Calibri"/>
              </a:rPr>
              <a:t>S</a:t>
            </a:r>
            <a:r>
              <a:rPr sz="1697" b="1" dirty="0">
                <a:solidFill>
                  <a:prstClr val="black"/>
                </a:solidFill>
                <a:latin typeface="Calibri"/>
                <a:cs typeface="Calibri"/>
              </a:rPr>
              <a:t>S</a:t>
            </a:r>
            <a:r>
              <a:rPr sz="1697" b="1" spc="8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97" b="1" dirty="0">
                <a:solidFill>
                  <a:prstClr val="black"/>
                </a:solidFill>
                <a:latin typeface="Calibri"/>
                <a:cs typeface="Calibri"/>
              </a:rPr>
              <a:t>&amp;</a:t>
            </a:r>
            <a:r>
              <a:rPr sz="1697" b="1" spc="5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97" b="1" spc="19" dirty="0">
                <a:solidFill>
                  <a:prstClr val="black"/>
                </a:solidFill>
                <a:latin typeface="Calibri"/>
                <a:cs typeface="Calibri"/>
              </a:rPr>
              <a:t>SO</a:t>
            </a:r>
            <a:r>
              <a:rPr sz="1697" b="1" spc="30" dirty="0">
                <a:solidFill>
                  <a:prstClr val="black"/>
                </a:solidFill>
                <a:latin typeface="Calibri"/>
                <a:cs typeface="Calibri"/>
              </a:rPr>
              <a:t>F</a:t>
            </a:r>
            <a:r>
              <a:rPr sz="1697" b="1" spc="24" dirty="0">
                <a:solidFill>
                  <a:prstClr val="black"/>
                </a:solidFill>
                <a:latin typeface="Calibri"/>
                <a:cs typeface="Calibri"/>
              </a:rPr>
              <a:t>TWAR</a:t>
            </a:r>
            <a:r>
              <a:rPr sz="1697" b="1" dirty="0">
                <a:solidFill>
                  <a:prstClr val="black"/>
                </a:solidFill>
                <a:latin typeface="Calibri"/>
                <a:cs typeface="Calibri"/>
              </a:rPr>
              <a:t>E</a:t>
            </a:r>
            <a:endParaRPr sz="1697" dirty="0">
              <a:solidFill>
                <a:prstClr val="black"/>
              </a:solidFill>
              <a:latin typeface="Calibri"/>
              <a:cs typeface="Calibri"/>
            </a:endParaRPr>
          </a:p>
          <a:p>
            <a:pPr marR="56189" algn="ctr" defTabSz="898800"/>
            <a:r>
              <a:rPr sz="1697" b="1" spc="24" dirty="0">
                <a:solidFill>
                  <a:prstClr val="black"/>
                </a:solidFill>
                <a:latin typeface="Calibri"/>
                <a:cs typeface="Calibri"/>
              </a:rPr>
              <a:t>CON</a:t>
            </a:r>
            <a:r>
              <a:rPr sz="1697" b="1" spc="19" dirty="0">
                <a:solidFill>
                  <a:prstClr val="black"/>
                </a:solidFill>
                <a:latin typeface="Calibri"/>
                <a:cs typeface="Calibri"/>
              </a:rPr>
              <a:t>SUL</a:t>
            </a:r>
            <a:r>
              <a:rPr sz="1697" b="1" spc="24" dirty="0">
                <a:solidFill>
                  <a:prstClr val="black"/>
                </a:solidFill>
                <a:latin typeface="Calibri"/>
                <a:cs typeface="Calibri"/>
              </a:rPr>
              <a:t>TIN</a:t>
            </a:r>
            <a:r>
              <a:rPr sz="1697" b="1" dirty="0">
                <a:solidFill>
                  <a:prstClr val="black"/>
                </a:solidFill>
                <a:latin typeface="Calibri"/>
                <a:cs typeface="Calibri"/>
              </a:rPr>
              <a:t>G</a:t>
            </a:r>
            <a:endParaRPr sz="1697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16934" defTabSz="898800">
              <a:spcBef>
                <a:spcPts val="1285"/>
              </a:spcBef>
            </a:pP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F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c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l</a:t>
            </a:r>
            <a:r>
              <a:rPr sz="1212" spc="67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o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ftware</a:t>
            </a:r>
            <a:endParaRPr sz="1212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5394" marR="70044" defTabSz="898800"/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(In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cct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,</a:t>
            </a:r>
            <a:r>
              <a:rPr sz="1212" spc="55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M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c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r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osof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sz="1212" spc="55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D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yn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m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ic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sz="1212" spc="24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365,</a:t>
            </a:r>
            <a:r>
              <a:rPr sz="1212" spc="36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GP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d</a:t>
            </a:r>
            <a:r>
              <a:rPr sz="1212" spc="24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SL)</a:t>
            </a:r>
            <a:endParaRPr sz="1212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6934" marR="90057" defTabSz="898800">
              <a:spcBef>
                <a:spcPts val="479"/>
              </a:spcBef>
            </a:pP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C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u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stome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r</a:t>
            </a:r>
            <a:r>
              <a:rPr sz="1212" spc="49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Re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l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tion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shi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p</a:t>
            </a:r>
            <a:r>
              <a:rPr sz="1212" spc="55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Ma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agem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ent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(C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R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M)</a:t>
            </a:r>
            <a:r>
              <a:rPr sz="1212" spc="30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o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ftware</a:t>
            </a:r>
            <a:endParaRPr sz="1212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6934" marR="6157" indent="-2309" defTabSz="898800">
              <a:lnSpc>
                <a:spcPct val="133000"/>
              </a:lnSpc>
              <a:spcBef>
                <a:spcPts val="12"/>
              </a:spcBef>
            </a:pP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(M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ic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r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osof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sz="1212" spc="55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D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yn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m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ic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sz="1212" spc="24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C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RM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,</a:t>
            </a:r>
            <a:r>
              <a:rPr sz="1212" spc="36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Sa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lesforce)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En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e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rpri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e</a:t>
            </a:r>
            <a:r>
              <a:rPr sz="1212" spc="55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C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onten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sz="1212" spc="36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Ma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agem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ent</a:t>
            </a:r>
            <a:endParaRPr sz="1212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6934" defTabSz="898800"/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o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ft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w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are</a:t>
            </a:r>
            <a:endParaRPr sz="1212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5394" defTabSz="898800"/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(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O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B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as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e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,</a:t>
            </a:r>
            <a:r>
              <a:rPr sz="1212" spc="55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55" dirty="0">
                <a:solidFill>
                  <a:prstClr val="black"/>
                </a:solidFill>
                <a:latin typeface="Calibri Light"/>
                <a:cs typeface="Calibri Light"/>
              </a:rPr>
              <a:t>Square 9, 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B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ox)</a:t>
            </a:r>
            <a:endParaRPr sz="1212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5394" marR="642714" indent="1540" defTabSz="898800">
              <a:spcBef>
                <a:spcPts val="479"/>
              </a:spcBef>
            </a:pP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O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ff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ic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e</a:t>
            </a:r>
            <a:r>
              <a:rPr sz="1212" spc="24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Au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omatio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36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o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ftware (Off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ic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e</a:t>
            </a:r>
            <a:r>
              <a:rPr sz="1212" spc="24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365)</a:t>
            </a:r>
            <a:endParaRPr sz="1212" dirty="0"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6355" y="3287212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defTabSz="898800"/>
            <a:r>
              <a:rPr sz="849" spc="-6" dirty="0">
                <a:solidFill>
                  <a:srgbClr val="C00000"/>
                </a:solidFill>
                <a:latin typeface="Wingdings 3"/>
                <a:cs typeface="Wingdings 3"/>
              </a:rPr>
              <a:t></a:t>
            </a:r>
            <a:endParaRPr sz="849">
              <a:solidFill>
                <a:prstClr val="black"/>
              </a:solidFill>
              <a:latin typeface="Wingdings 3"/>
              <a:cs typeface="Wingdings 3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6355" y="3965161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defTabSz="898800"/>
            <a:r>
              <a:rPr sz="849" spc="-6" dirty="0">
                <a:solidFill>
                  <a:srgbClr val="C00000"/>
                </a:solidFill>
                <a:latin typeface="Wingdings 3"/>
                <a:cs typeface="Wingdings 3"/>
              </a:rPr>
              <a:t></a:t>
            </a:r>
            <a:endParaRPr sz="849">
              <a:solidFill>
                <a:prstClr val="black"/>
              </a:solidFill>
              <a:latin typeface="Wingdings 3"/>
              <a:cs typeface="Wingdings 3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74742" y="1023860"/>
            <a:ext cx="842818" cy="842818"/>
          </a:xfrm>
          <a:custGeom>
            <a:avLst/>
            <a:gdLst/>
            <a:ahLst/>
            <a:cxnLst/>
            <a:rect l="l" t="t" r="r" b="b"/>
            <a:pathLst>
              <a:path w="695325" h="695325">
                <a:moveTo>
                  <a:pt x="347472" y="0"/>
                </a:moveTo>
                <a:lnTo>
                  <a:pt x="291111" y="4547"/>
                </a:lnTo>
                <a:lnTo>
                  <a:pt x="237646" y="17714"/>
                </a:lnTo>
                <a:lnTo>
                  <a:pt x="187791" y="38785"/>
                </a:lnTo>
                <a:lnTo>
                  <a:pt x="142262" y="67043"/>
                </a:lnTo>
                <a:lnTo>
                  <a:pt x="101774" y="101774"/>
                </a:lnTo>
                <a:lnTo>
                  <a:pt x="67043" y="142262"/>
                </a:lnTo>
                <a:lnTo>
                  <a:pt x="38785" y="187791"/>
                </a:lnTo>
                <a:lnTo>
                  <a:pt x="17714" y="237646"/>
                </a:lnTo>
                <a:lnTo>
                  <a:pt x="4547" y="291111"/>
                </a:lnTo>
                <a:lnTo>
                  <a:pt x="0" y="347472"/>
                </a:lnTo>
                <a:lnTo>
                  <a:pt x="1151" y="375969"/>
                </a:lnTo>
                <a:lnTo>
                  <a:pt x="10098" y="430971"/>
                </a:lnTo>
                <a:lnTo>
                  <a:pt x="27306" y="482721"/>
                </a:lnTo>
                <a:lnTo>
                  <a:pt x="52060" y="530502"/>
                </a:lnTo>
                <a:lnTo>
                  <a:pt x="83644" y="573600"/>
                </a:lnTo>
                <a:lnTo>
                  <a:pt x="121343" y="611299"/>
                </a:lnTo>
                <a:lnTo>
                  <a:pt x="164441" y="642883"/>
                </a:lnTo>
                <a:lnTo>
                  <a:pt x="212222" y="667637"/>
                </a:lnTo>
                <a:lnTo>
                  <a:pt x="263972" y="684845"/>
                </a:lnTo>
                <a:lnTo>
                  <a:pt x="318974" y="693792"/>
                </a:lnTo>
                <a:lnTo>
                  <a:pt x="347472" y="694944"/>
                </a:lnTo>
                <a:lnTo>
                  <a:pt x="375969" y="693792"/>
                </a:lnTo>
                <a:lnTo>
                  <a:pt x="430971" y="684845"/>
                </a:lnTo>
                <a:lnTo>
                  <a:pt x="482721" y="667637"/>
                </a:lnTo>
                <a:lnTo>
                  <a:pt x="530502" y="642883"/>
                </a:lnTo>
                <a:lnTo>
                  <a:pt x="573600" y="611299"/>
                </a:lnTo>
                <a:lnTo>
                  <a:pt x="611299" y="573600"/>
                </a:lnTo>
                <a:lnTo>
                  <a:pt x="642883" y="530502"/>
                </a:lnTo>
                <a:lnTo>
                  <a:pt x="667637" y="482721"/>
                </a:lnTo>
                <a:lnTo>
                  <a:pt x="684845" y="430971"/>
                </a:lnTo>
                <a:lnTo>
                  <a:pt x="693792" y="375969"/>
                </a:lnTo>
                <a:lnTo>
                  <a:pt x="694944" y="347472"/>
                </a:lnTo>
                <a:lnTo>
                  <a:pt x="693792" y="318974"/>
                </a:lnTo>
                <a:lnTo>
                  <a:pt x="684845" y="263972"/>
                </a:lnTo>
                <a:lnTo>
                  <a:pt x="667637" y="212222"/>
                </a:lnTo>
                <a:lnTo>
                  <a:pt x="642883" y="164441"/>
                </a:lnTo>
                <a:lnTo>
                  <a:pt x="611299" y="121343"/>
                </a:lnTo>
                <a:lnTo>
                  <a:pt x="573600" y="83644"/>
                </a:lnTo>
                <a:lnTo>
                  <a:pt x="530502" y="52060"/>
                </a:lnTo>
                <a:lnTo>
                  <a:pt x="482721" y="27306"/>
                </a:lnTo>
                <a:lnTo>
                  <a:pt x="430971" y="10098"/>
                </a:lnTo>
                <a:lnTo>
                  <a:pt x="375969" y="1151"/>
                </a:lnTo>
                <a:lnTo>
                  <a:pt x="347472" y="0"/>
                </a:lnTo>
                <a:close/>
              </a:path>
            </a:pathLst>
          </a:custGeom>
          <a:solidFill>
            <a:srgbClr val="B3282C"/>
          </a:solidFill>
        </p:spPr>
        <p:txBody>
          <a:bodyPr wrap="square" lIns="0" tIns="0" rIns="0" bIns="0" rtlCol="0"/>
          <a:lstStyle/>
          <a:p>
            <a:pPr defTabSz="898800"/>
            <a:endParaRPr sz="24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66098" y="2672070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defTabSz="898800"/>
            <a:r>
              <a:rPr sz="849" spc="-6" dirty="0">
                <a:solidFill>
                  <a:srgbClr val="C00000"/>
                </a:solidFill>
                <a:latin typeface="Wingdings 3"/>
                <a:cs typeface="Wingdings 3"/>
              </a:rPr>
              <a:t></a:t>
            </a:r>
            <a:endParaRPr sz="849">
              <a:solidFill>
                <a:prstClr val="black"/>
              </a:solidFill>
              <a:latin typeface="Wingdings 3"/>
              <a:cs typeface="Wingdings 3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13685" y="1981661"/>
            <a:ext cx="2681624" cy="2496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3963" marR="554197" indent="-85438" defTabSz="898800"/>
            <a:r>
              <a:rPr sz="1697" b="1" spc="-6" dirty="0">
                <a:solidFill>
                  <a:prstClr val="black"/>
                </a:solidFill>
                <a:latin typeface="Calibri"/>
                <a:cs typeface="Calibri"/>
              </a:rPr>
              <a:t>C</a:t>
            </a:r>
            <a:r>
              <a:rPr sz="1697" b="1" spc="-36" dirty="0">
                <a:solidFill>
                  <a:prstClr val="black"/>
                </a:solidFill>
                <a:latin typeface="Calibri"/>
                <a:cs typeface="Calibri"/>
              </a:rPr>
              <a:t>L</a:t>
            </a:r>
            <a:r>
              <a:rPr sz="1697" b="1" spc="-6" dirty="0">
                <a:solidFill>
                  <a:prstClr val="black"/>
                </a:solidFill>
                <a:latin typeface="Calibri"/>
                <a:cs typeface="Calibri"/>
              </a:rPr>
              <a:t>O</a:t>
            </a:r>
            <a:r>
              <a:rPr sz="1697" b="1" spc="-12" dirty="0">
                <a:solidFill>
                  <a:prstClr val="black"/>
                </a:solidFill>
                <a:latin typeface="Calibri"/>
                <a:cs typeface="Calibri"/>
              </a:rPr>
              <a:t>U</a:t>
            </a:r>
            <a:r>
              <a:rPr sz="1697" b="1" dirty="0">
                <a:solidFill>
                  <a:prstClr val="black"/>
                </a:solidFill>
                <a:latin typeface="Calibri"/>
                <a:cs typeface="Calibri"/>
              </a:rPr>
              <a:t>D </a:t>
            </a:r>
            <a:r>
              <a:rPr sz="1697" b="1" spc="-19" dirty="0">
                <a:solidFill>
                  <a:prstClr val="black"/>
                </a:solidFill>
                <a:latin typeface="Calibri"/>
                <a:cs typeface="Calibri"/>
              </a:rPr>
              <a:t>C</a:t>
            </a:r>
            <a:r>
              <a:rPr sz="1697" b="1" spc="-6" dirty="0">
                <a:solidFill>
                  <a:prstClr val="black"/>
                </a:solidFill>
                <a:latin typeface="Calibri"/>
                <a:cs typeface="Calibri"/>
              </a:rPr>
              <a:t>OM</a:t>
            </a:r>
            <a:r>
              <a:rPr sz="1697" b="1" spc="-12" dirty="0">
                <a:solidFill>
                  <a:prstClr val="black"/>
                </a:solidFill>
                <a:latin typeface="Calibri"/>
                <a:cs typeface="Calibri"/>
              </a:rPr>
              <a:t>P</a:t>
            </a:r>
            <a:r>
              <a:rPr sz="1697" b="1" spc="-6" dirty="0">
                <a:solidFill>
                  <a:prstClr val="black"/>
                </a:solidFill>
                <a:latin typeface="Calibri"/>
                <a:cs typeface="Calibri"/>
              </a:rPr>
              <a:t>UTIN</a:t>
            </a:r>
            <a:r>
              <a:rPr sz="1697" b="1" dirty="0">
                <a:solidFill>
                  <a:prstClr val="black"/>
                </a:solidFill>
                <a:latin typeface="Calibri"/>
                <a:cs typeface="Calibri"/>
              </a:rPr>
              <a:t>G</a:t>
            </a:r>
            <a:r>
              <a:rPr sz="1697" b="1" spc="-19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97" b="1" dirty="0">
                <a:solidFill>
                  <a:prstClr val="black"/>
                </a:solidFill>
                <a:latin typeface="Calibri"/>
                <a:cs typeface="Calibri"/>
              </a:rPr>
              <a:t>&amp; MAN</a:t>
            </a:r>
            <a:r>
              <a:rPr sz="1697" b="1" spc="-19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1697" b="1" dirty="0">
                <a:solidFill>
                  <a:prstClr val="black"/>
                </a:solidFill>
                <a:latin typeface="Calibri"/>
                <a:cs typeface="Calibri"/>
              </a:rPr>
              <a:t>GED</a:t>
            </a:r>
            <a:r>
              <a:rPr sz="1697" b="1" spc="-2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97" b="1" dirty="0">
                <a:solidFill>
                  <a:prstClr val="black"/>
                </a:solidFill>
                <a:latin typeface="Calibri"/>
                <a:cs typeface="Calibri"/>
              </a:rPr>
              <a:t>S</a:t>
            </a:r>
            <a:r>
              <a:rPr sz="1697" b="1" spc="-12" dirty="0">
                <a:solidFill>
                  <a:prstClr val="black"/>
                </a:solidFill>
                <a:latin typeface="Calibri"/>
                <a:cs typeface="Calibri"/>
              </a:rPr>
              <a:t>ER</a:t>
            </a:r>
            <a:r>
              <a:rPr sz="1697" b="1" spc="-6" dirty="0">
                <a:solidFill>
                  <a:prstClr val="black"/>
                </a:solidFill>
                <a:latin typeface="Calibri"/>
                <a:cs typeface="Calibri"/>
              </a:rPr>
              <a:t>VIC</a:t>
            </a:r>
            <a:r>
              <a:rPr sz="1697" b="1" spc="-19" dirty="0">
                <a:solidFill>
                  <a:prstClr val="black"/>
                </a:solidFill>
                <a:latin typeface="Calibri"/>
                <a:cs typeface="Calibri"/>
              </a:rPr>
              <a:t>E</a:t>
            </a:r>
            <a:r>
              <a:rPr sz="1697" b="1" dirty="0">
                <a:solidFill>
                  <a:prstClr val="black"/>
                </a:solidFill>
                <a:latin typeface="Calibri"/>
                <a:cs typeface="Calibri"/>
              </a:rPr>
              <a:t>S</a:t>
            </a:r>
            <a:endParaRPr sz="1697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15394" marR="6157" defTabSz="898800">
              <a:spcBef>
                <a:spcPts val="1261"/>
              </a:spcBef>
            </a:pP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On-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P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re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m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se</a:t>
            </a:r>
            <a:r>
              <a:rPr sz="1212" spc="55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d</a:t>
            </a:r>
            <a:r>
              <a:rPr sz="1212" spc="12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12" dirty="0">
                <a:solidFill>
                  <a:prstClr val="black"/>
                </a:solidFill>
                <a:latin typeface="Calibri Light"/>
                <a:cs typeface="Calibri Light"/>
              </a:rPr>
              <a:t>C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lou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d</a:t>
            </a:r>
            <a:r>
              <a:rPr sz="1212" spc="55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12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nfras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ru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c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ure</a:t>
            </a:r>
            <a:r>
              <a:rPr sz="1212" spc="72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e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up a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d</a:t>
            </a:r>
            <a:r>
              <a:rPr sz="1212" spc="24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u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p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port</a:t>
            </a:r>
            <a:r>
              <a:rPr lang="en-US" sz="1212" spc="-12" dirty="0">
                <a:solidFill>
                  <a:prstClr val="black"/>
                </a:solidFill>
                <a:latin typeface="Calibri Light"/>
                <a:cs typeface="Calibri Light"/>
              </a:rPr>
              <a:t> (Amazon and Microsoft)</a:t>
            </a:r>
            <a:endParaRPr sz="1212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5394" marR="277098" defTabSz="898800">
              <a:spcBef>
                <a:spcPts val="479"/>
              </a:spcBef>
            </a:pP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Remot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e</a:t>
            </a:r>
            <a:r>
              <a:rPr sz="1212" spc="24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M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aged</a:t>
            </a:r>
            <a:r>
              <a:rPr sz="1212" spc="55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er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v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ice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sz="1212" spc="24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d</a:t>
            </a:r>
            <a:r>
              <a:rPr sz="1212" spc="24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B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ac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kup 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ol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u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ion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sz="1212" spc="72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(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Tec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h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C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are)</a:t>
            </a:r>
            <a:endParaRPr sz="1212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5394" marR="1042967" defTabSz="898800">
              <a:lnSpc>
                <a:spcPct val="133000"/>
              </a:lnSpc>
              <a:spcBef>
                <a:spcPts val="12"/>
              </a:spcBef>
            </a:pP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nfras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ru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c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u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r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e</a:t>
            </a:r>
            <a:r>
              <a:rPr sz="1212" spc="55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as</a:t>
            </a:r>
            <a:r>
              <a:rPr sz="1212" spc="12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 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e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r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v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ic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e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12" dirty="0">
                <a:solidFill>
                  <a:prstClr val="black"/>
                </a:solidFill>
                <a:latin typeface="Calibri Light"/>
                <a:cs typeface="Calibri Light"/>
              </a:rPr>
              <a:t>Phone Systems (Digium)</a:t>
            </a:r>
            <a:endParaRPr sz="1212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5394" defTabSz="898800">
              <a:spcBef>
                <a:spcPts val="479"/>
              </a:spcBef>
            </a:pP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ec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uri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y</a:t>
            </a:r>
            <a:r>
              <a:rPr sz="1212" spc="30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ol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u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ion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endParaRPr sz="1212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5394" defTabSz="898800">
              <a:spcBef>
                <a:spcPts val="496"/>
              </a:spcBef>
            </a:pP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O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u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o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urced</a:t>
            </a:r>
            <a:r>
              <a:rPr sz="1212" spc="61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C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IO-le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v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e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l</a:t>
            </a:r>
            <a:r>
              <a:rPr sz="1212" spc="36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er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v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ices</a:t>
            </a:r>
            <a:endParaRPr sz="1212" dirty="0"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66098" y="3102484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defTabSz="898800"/>
            <a:r>
              <a:rPr sz="849" spc="-6" dirty="0">
                <a:solidFill>
                  <a:srgbClr val="C00000"/>
                </a:solidFill>
                <a:latin typeface="Wingdings 3"/>
                <a:cs typeface="Wingdings 3"/>
              </a:rPr>
              <a:t></a:t>
            </a:r>
            <a:endParaRPr sz="849">
              <a:solidFill>
                <a:prstClr val="black"/>
              </a:solidFill>
              <a:latin typeface="Wingdings 3"/>
              <a:cs typeface="Wingdings 3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66098" y="3534746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defTabSz="898800"/>
            <a:r>
              <a:rPr sz="849" spc="-6" dirty="0">
                <a:solidFill>
                  <a:srgbClr val="C00000"/>
                </a:solidFill>
                <a:latin typeface="Wingdings 3"/>
                <a:cs typeface="Wingdings 3"/>
              </a:rPr>
              <a:t></a:t>
            </a:r>
            <a:endParaRPr sz="849">
              <a:solidFill>
                <a:prstClr val="black"/>
              </a:solidFill>
              <a:latin typeface="Wingdings 3"/>
              <a:cs typeface="Wingdings 3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66098" y="3780434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defTabSz="898800"/>
            <a:r>
              <a:rPr sz="849" spc="-6" dirty="0">
                <a:solidFill>
                  <a:srgbClr val="C00000"/>
                </a:solidFill>
                <a:latin typeface="Wingdings 3"/>
                <a:cs typeface="Wingdings 3"/>
              </a:rPr>
              <a:t></a:t>
            </a:r>
            <a:endParaRPr sz="849">
              <a:solidFill>
                <a:prstClr val="black"/>
              </a:solidFill>
              <a:latin typeface="Wingdings 3"/>
              <a:cs typeface="Wingdings 3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66098" y="4026121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defTabSz="898800"/>
            <a:r>
              <a:rPr sz="849" spc="-6" dirty="0">
                <a:solidFill>
                  <a:srgbClr val="C00000"/>
                </a:solidFill>
                <a:latin typeface="Wingdings 3"/>
                <a:cs typeface="Wingdings 3"/>
              </a:rPr>
              <a:t></a:t>
            </a:r>
            <a:endParaRPr sz="849">
              <a:solidFill>
                <a:prstClr val="black"/>
              </a:solidFill>
              <a:latin typeface="Wingdings 3"/>
              <a:cs typeface="Wingdings 3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66098" y="4273963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defTabSz="898800"/>
            <a:r>
              <a:rPr sz="849" spc="-6" dirty="0">
                <a:solidFill>
                  <a:srgbClr val="C00000"/>
                </a:solidFill>
                <a:latin typeface="Wingdings 3"/>
                <a:cs typeface="Wingdings 3"/>
              </a:rPr>
              <a:t></a:t>
            </a:r>
            <a:endParaRPr sz="849" dirty="0">
              <a:solidFill>
                <a:prstClr val="black"/>
              </a:solidFill>
              <a:latin typeface="Wingdings 3"/>
              <a:cs typeface="Wingdings 3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46669" y="2628043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defTabSz="898800"/>
            <a:r>
              <a:rPr sz="849" spc="-6" dirty="0">
                <a:solidFill>
                  <a:srgbClr val="C00000"/>
                </a:solidFill>
                <a:latin typeface="Wingdings 3"/>
                <a:cs typeface="Wingdings 3"/>
              </a:rPr>
              <a:t></a:t>
            </a:r>
            <a:endParaRPr sz="849">
              <a:solidFill>
                <a:prstClr val="black"/>
              </a:solidFill>
              <a:latin typeface="Wingdings 3"/>
              <a:cs typeface="Wingdings 3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231909" y="1971662"/>
            <a:ext cx="2829866" cy="2585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defTabSz="898800"/>
            <a:r>
              <a:rPr sz="1697" b="1" dirty="0">
                <a:solidFill>
                  <a:prstClr val="black"/>
                </a:solidFill>
                <a:latin typeface="Calibri"/>
                <a:cs typeface="Calibri"/>
              </a:rPr>
              <a:t>S</a:t>
            </a:r>
            <a:r>
              <a:rPr sz="1697" b="1" spc="-12" dirty="0">
                <a:solidFill>
                  <a:prstClr val="black"/>
                </a:solidFill>
                <a:latin typeface="Calibri"/>
                <a:cs typeface="Calibri"/>
              </a:rPr>
              <a:t>O</a:t>
            </a:r>
            <a:r>
              <a:rPr sz="1697" b="1" dirty="0">
                <a:solidFill>
                  <a:prstClr val="black"/>
                </a:solidFill>
                <a:latin typeface="Calibri"/>
                <a:cs typeface="Calibri"/>
              </a:rPr>
              <a:t>FT</a:t>
            </a:r>
            <a:r>
              <a:rPr sz="1697" b="1" spc="-79" dirty="0">
                <a:solidFill>
                  <a:prstClr val="black"/>
                </a:solidFill>
                <a:latin typeface="Calibri"/>
                <a:cs typeface="Calibri"/>
              </a:rPr>
              <a:t>W</a:t>
            </a:r>
            <a:r>
              <a:rPr sz="1697" b="1" dirty="0">
                <a:solidFill>
                  <a:prstClr val="black"/>
                </a:solidFill>
                <a:latin typeface="Calibri"/>
                <a:cs typeface="Calibri"/>
              </a:rPr>
              <a:t>ARE</a:t>
            </a:r>
            <a:r>
              <a:rPr sz="1697" b="1" spc="-36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97" b="1" spc="-6" dirty="0">
                <a:solidFill>
                  <a:prstClr val="black"/>
                </a:solidFill>
                <a:latin typeface="Calibri"/>
                <a:cs typeface="Calibri"/>
              </a:rPr>
              <a:t>DEVE</a:t>
            </a:r>
            <a:r>
              <a:rPr sz="1697" b="1" spc="-36" dirty="0">
                <a:solidFill>
                  <a:prstClr val="black"/>
                </a:solidFill>
                <a:latin typeface="Calibri"/>
                <a:cs typeface="Calibri"/>
              </a:rPr>
              <a:t>L</a:t>
            </a:r>
            <a:r>
              <a:rPr sz="1697" b="1" spc="-6" dirty="0">
                <a:solidFill>
                  <a:prstClr val="black"/>
                </a:solidFill>
                <a:latin typeface="Calibri"/>
                <a:cs typeface="Calibri"/>
              </a:rPr>
              <a:t>OP</a:t>
            </a:r>
            <a:r>
              <a:rPr sz="1697" b="1" spc="-12" dirty="0">
                <a:solidFill>
                  <a:prstClr val="black"/>
                </a:solidFill>
                <a:latin typeface="Calibri"/>
                <a:cs typeface="Calibri"/>
              </a:rPr>
              <a:t>M</a:t>
            </a:r>
            <a:r>
              <a:rPr sz="1697" b="1" dirty="0">
                <a:solidFill>
                  <a:prstClr val="black"/>
                </a:solidFill>
                <a:latin typeface="Calibri"/>
                <a:cs typeface="Calibri"/>
              </a:rPr>
              <a:t>ENT</a:t>
            </a:r>
            <a:endParaRPr sz="1697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31557" defTabSz="898800"/>
            <a:r>
              <a:rPr sz="1697" b="1" dirty="0">
                <a:solidFill>
                  <a:prstClr val="black"/>
                </a:solidFill>
                <a:latin typeface="Calibri"/>
                <a:cs typeface="Calibri"/>
              </a:rPr>
              <a:t>&amp;</a:t>
            </a:r>
            <a:r>
              <a:rPr sz="1697" b="1" spc="-12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97" b="1" dirty="0">
                <a:solidFill>
                  <a:prstClr val="black"/>
                </a:solidFill>
                <a:latin typeface="Calibri"/>
                <a:cs typeface="Calibri"/>
              </a:rPr>
              <a:t>B</a:t>
            </a:r>
            <a:r>
              <a:rPr sz="1697" b="1" spc="-6" dirty="0">
                <a:solidFill>
                  <a:prstClr val="black"/>
                </a:solidFill>
                <a:latin typeface="Calibri"/>
                <a:cs typeface="Calibri"/>
              </a:rPr>
              <a:t>U</a:t>
            </a:r>
            <a:r>
              <a:rPr sz="1697" b="1" dirty="0">
                <a:solidFill>
                  <a:prstClr val="black"/>
                </a:solidFill>
                <a:latin typeface="Calibri"/>
                <a:cs typeface="Calibri"/>
              </a:rPr>
              <a:t>S</a:t>
            </a:r>
            <a:r>
              <a:rPr sz="1697" b="1" spc="-12" dirty="0">
                <a:solidFill>
                  <a:prstClr val="black"/>
                </a:solidFill>
                <a:latin typeface="Calibri"/>
                <a:cs typeface="Calibri"/>
              </a:rPr>
              <a:t>I</a:t>
            </a:r>
            <a:r>
              <a:rPr sz="1697" b="1" dirty="0">
                <a:solidFill>
                  <a:prstClr val="black"/>
                </a:solidFill>
                <a:latin typeface="Calibri"/>
                <a:cs typeface="Calibri"/>
              </a:rPr>
              <a:t>N</a:t>
            </a:r>
            <a:r>
              <a:rPr sz="1697" b="1" spc="-19" dirty="0">
                <a:solidFill>
                  <a:prstClr val="black"/>
                </a:solidFill>
                <a:latin typeface="Calibri"/>
                <a:cs typeface="Calibri"/>
              </a:rPr>
              <a:t>E</a:t>
            </a:r>
            <a:r>
              <a:rPr sz="1697" b="1" dirty="0">
                <a:solidFill>
                  <a:prstClr val="black"/>
                </a:solidFill>
                <a:latin typeface="Calibri"/>
                <a:cs typeface="Calibri"/>
              </a:rPr>
              <a:t>SS</a:t>
            </a:r>
            <a:r>
              <a:rPr sz="1697" b="1" spc="-6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97" b="1" dirty="0">
                <a:solidFill>
                  <a:prstClr val="black"/>
                </a:solidFill>
                <a:latin typeface="Calibri"/>
                <a:cs typeface="Calibri"/>
              </a:rPr>
              <a:t>INT</a:t>
            </a:r>
            <a:r>
              <a:rPr sz="1697" b="1" spc="-6" dirty="0">
                <a:solidFill>
                  <a:prstClr val="black"/>
                </a:solidFill>
                <a:latin typeface="Calibri"/>
                <a:cs typeface="Calibri"/>
              </a:rPr>
              <a:t>E</a:t>
            </a:r>
            <a:r>
              <a:rPr sz="1697" b="1" spc="-12" dirty="0">
                <a:solidFill>
                  <a:prstClr val="black"/>
                </a:solidFill>
                <a:latin typeface="Calibri"/>
                <a:cs typeface="Calibri"/>
              </a:rPr>
              <a:t>LL</a:t>
            </a:r>
            <a:r>
              <a:rPr sz="1697" b="1" dirty="0">
                <a:solidFill>
                  <a:prstClr val="black"/>
                </a:solidFill>
                <a:latin typeface="Calibri"/>
                <a:cs typeface="Calibri"/>
              </a:rPr>
              <a:t>IGENCE</a:t>
            </a:r>
            <a:endParaRPr sz="1697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77741" marR="167798" defTabSz="898800">
              <a:spcBef>
                <a:spcPts val="988"/>
              </a:spcBef>
            </a:pP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C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u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stomize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d</a:t>
            </a:r>
            <a:r>
              <a:rPr sz="1212" spc="49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o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ftware</a:t>
            </a:r>
            <a:r>
              <a:rPr sz="1212" spc="42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D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ev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elop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m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en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sz="1212" spc="67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o 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c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l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u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d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e</a:t>
            </a:r>
            <a:r>
              <a:rPr sz="1212" spc="72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M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obil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e</a:t>
            </a:r>
            <a:r>
              <a:rPr sz="1212" spc="42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d</a:t>
            </a:r>
            <a:r>
              <a:rPr sz="1212" spc="12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W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eb</a:t>
            </a:r>
            <a:r>
              <a:rPr sz="1212" spc="24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D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ev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elop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m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ent</a:t>
            </a:r>
            <a:endParaRPr sz="1212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77741" marR="508014" defTabSz="898800">
              <a:spcBef>
                <a:spcPts val="479"/>
              </a:spcBef>
            </a:pP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B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u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si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ne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sz="1212" spc="55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elli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ge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c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e</a:t>
            </a:r>
            <a:r>
              <a:rPr sz="1212" spc="72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(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Power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B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)</a:t>
            </a:r>
            <a:r>
              <a:rPr sz="1212" spc="19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&amp;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Da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 Wareh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o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u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si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g</a:t>
            </a:r>
            <a:endParaRPr sz="1212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77741" defTabSz="898800">
              <a:spcBef>
                <a:spcPts val="491"/>
              </a:spcBef>
            </a:pP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M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c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r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osof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sz="1212" spc="55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Sh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r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eP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o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nt</a:t>
            </a:r>
            <a:r>
              <a:rPr sz="1212" spc="49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e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r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v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ices</a:t>
            </a:r>
            <a:endParaRPr sz="1212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77741" marR="240922" defTabSz="898800">
              <a:spcBef>
                <a:spcPts val="479"/>
              </a:spcBef>
            </a:pP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C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u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sto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m</a:t>
            </a:r>
            <a:r>
              <a:rPr sz="1212" spc="30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eg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ra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ti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o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ns</a:t>
            </a:r>
            <a:r>
              <a:rPr sz="1212" spc="67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be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ween</a:t>
            </a:r>
            <a:r>
              <a:rPr sz="1212" spc="55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li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ne</a:t>
            </a:r>
            <a:r>
              <a:rPr sz="1212" spc="24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of 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B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u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ne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sz="1212" spc="55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p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p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l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ic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o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ns</a:t>
            </a:r>
            <a:endParaRPr sz="1212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77741" marR="6157" defTabSz="898800">
              <a:spcBef>
                <a:spcPts val="479"/>
              </a:spcBef>
            </a:pP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mp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l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e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m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ent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io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55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d</a:t>
            </a:r>
            <a:r>
              <a:rPr sz="1212" spc="24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u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p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por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sz="1212" spc="55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of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M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c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r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osof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sz="1212" spc="55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Q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L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e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r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v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e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r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d</a:t>
            </a:r>
            <a:r>
              <a:rPr sz="1212" spc="24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Q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L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R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epo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r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ti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ng</a:t>
            </a:r>
            <a:r>
              <a:rPr sz="1212" spc="55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er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v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ices</a:t>
            </a:r>
            <a:endParaRPr sz="1212" dirty="0"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946669" y="3058765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defTabSz="898800"/>
            <a:r>
              <a:rPr sz="849" spc="-6" dirty="0">
                <a:solidFill>
                  <a:srgbClr val="C00000"/>
                </a:solidFill>
                <a:latin typeface="Wingdings 3"/>
                <a:cs typeface="Wingdings 3"/>
              </a:rPr>
              <a:t></a:t>
            </a:r>
            <a:endParaRPr sz="849">
              <a:solidFill>
                <a:prstClr val="black"/>
              </a:solidFill>
              <a:latin typeface="Wingdings 3"/>
              <a:cs typeface="Wingdings 3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946669" y="3491027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defTabSz="898800"/>
            <a:r>
              <a:rPr sz="849" spc="-6" dirty="0">
                <a:solidFill>
                  <a:srgbClr val="C00000"/>
                </a:solidFill>
                <a:latin typeface="Wingdings 3"/>
                <a:cs typeface="Wingdings 3"/>
              </a:rPr>
              <a:t></a:t>
            </a:r>
            <a:endParaRPr sz="849">
              <a:solidFill>
                <a:prstClr val="black"/>
              </a:solidFill>
              <a:latin typeface="Wingdings 3"/>
              <a:cs typeface="Wingdings 3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946669" y="3736715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defTabSz="898800"/>
            <a:r>
              <a:rPr sz="849" spc="-6" dirty="0">
                <a:solidFill>
                  <a:srgbClr val="C00000"/>
                </a:solidFill>
                <a:latin typeface="Wingdings 3"/>
                <a:cs typeface="Wingdings 3"/>
              </a:rPr>
              <a:t></a:t>
            </a:r>
            <a:endParaRPr sz="849">
              <a:solidFill>
                <a:prstClr val="black"/>
              </a:solidFill>
              <a:latin typeface="Wingdings 3"/>
              <a:cs typeface="Wingdings 3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946669" y="4167129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defTabSz="898800"/>
            <a:r>
              <a:rPr sz="849" spc="-6" dirty="0">
                <a:solidFill>
                  <a:srgbClr val="C00000"/>
                </a:solidFill>
                <a:latin typeface="Wingdings 3"/>
                <a:cs typeface="Wingdings 3"/>
              </a:rPr>
              <a:t></a:t>
            </a:r>
            <a:endParaRPr sz="849">
              <a:solidFill>
                <a:prstClr val="black"/>
              </a:solidFill>
              <a:latin typeface="Wingdings 3"/>
              <a:cs typeface="Wingdings 3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575079" y="1027555"/>
            <a:ext cx="844358" cy="842818"/>
          </a:xfrm>
          <a:custGeom>
            <a:avLst/>
            <a:gdLst/>
            <a:ahLst/>
            <a:cxnLst/>
            <a:rect l="l" t="t" r="r" b="b"/>
            <a:pathLst>
              <a:path w="696595" h="695325">
                <a:moveTo>
                  <a:pt x="348233" y="0"/>
                </a:moveTo>
                <a:lnTo>
                  <a:pt x="291759" y="4547"/>
                </a:lnTo>
                <a:lnTo>
                  <a:pt x="238182" y="17714"/>
                </a:lnTo>
                <a:lnTo>
                  <a:pt x="188220" y="38785"/>
                </a:lnTo>
                <a:lnTo>
                  <a:pt x="142591" y="67043"/>
                </a:lnTo>
                <a:lnTo>
                  <a:pt x="102012" y="101774"/>
                </a:lnTo>
                <a:lnTo>
                  <a:pt x="67202" y="142262"/>
                </a:lnTo>
                <a:lnTo>
                  <a:pt x="38878" y="187791"/>
                </a:lnTo>
                <a:lnTo>
                  <a:pt x="17757" y="237646"/>
                </a:lnTo>
                <a:lnTo>
                  <a:pt x="4559" y="291111"/>
                </a:lnTo>
                <a:lnTo>
                  <a:pt x="0" y="347472"/>
                </a:lnTo>
                <a:lnTo>
                  <a:pt x="1154" y="375969"/>
                </a:lnTo>
                <a:lnTo>
                  <a:pt x="10123" y="430971"/>
                </a:lnTo>
                <a:lnTo>
                  <a:pt x="27372" y="482721"/>
                </a:lnTo>
                <a:lnTo>
                  <a:pt x="52184" y="530502"/>
                </a:lnTo>
                <a:lnTo>
                  <a:pt x="83841" y="573600"/>
                </a:lnTo>
                <a:lnTo>
                  <a:pt x="121625" y="611299"/>
                </a:lnTo>
                <a:lnTo>
                  <a:pt x="164819" y="642883"/>
                </a:lnTo>
                <a:lnTo>
                  <a:pt x="212705" y="667637"/>
                </a:lnTo>
                <a:lnTo>
                  <a:pt x="264564" y="684845"/>
                </a:lnTo>
                <a:lnTo>
                  <a:pt x="319679" y="693792"/>
                </a:lnTo>
                <a:lnTo>
                  <a:pt x="348233" y="694944"/>
                </a:lnTo>
                <a:lnTo>
                  <a:pt x="376788" y="693792"/>
                </a:lnTo>
                <a:lnTo>
                  <a:pt x="431903" y="684845"/>
                </a:lnTo>
                <a:lnTo>
                  <a:pt x="483762" y="667637"/>
                </a:lnTo>
                <a:lnTo>
                  <a:pt x="531648" y="642883"/>
                </a:lnTo>
                <a:lnTo>
                  <a:pt x="574842" y="611299"/>
                </a:lnTo>
                <a:lnTo>
                  <a:pt x="612626" y="573600"/>
                </a:lnTo>
                <a:lnTo>
                  <a:pt x="644283" y="530502"/>
                </a:lnTo>
                <a:lnTo>
                  <a:pt x="669095" y="482721"/>
                </a:lnTo>
                <a:lnTo>
                  <a:pt x="686344" y="430971"/>
                </a:lnTo>
                <a:lnTo>
                  <a:pt x="695313" y="375969"/>
                </a:lnTo>
                <a:lnTo>
                  <a:pt x="696467" y="347472"/>
                </a:lnTo>
                <a:lnTo>
                  <a:pt x="695313" y="318974"/>
                </a:lnTo>
                <a:lnTo>
                  <a:pt x="686344" y="263972"/>
                </a:lnTo>
                <a:lnTo>
                  <a:pt x="669095" y="212222"/>
                </a:lnTo>
                <a:lnTo>
                  <a:pt x="644283" y="164441"/>
                </a:lnTo>
                <a:lnTo>
                  <a:pt x="612626" y="121343"/>
                </a:lnTo>
                <a:lnTo>
                  <a:pt x="574842" y="83644"/>
                </a:lnTo>
                <a:lnTo>
                  <a:pt x="531648" y="52060"/>
                </a:lnTo>
                <a:lnTo>
                  <a:pt x="483762" y="27306"/>
                </a:lnTo>
                <a:lnTo>
                  <a:pt x="431903" y="10098"/>
                </a:lnTo>
                <a:lnTo>
                  <a:pt x="376788" y="1151"/>
                </a:lnTo>
                <a:lnTo>
                  <a:pt x="348233" y="0"/>
                </a:lnTo>
                <a:close/>
              </a:path>
            </a:pathLst>
          </a:custGeom>
          <a:solidFill>
            <a:srgbClr val="B3282C"/>
          </a:solidFill>
        </p:spPr>
        <p:txBody>
          <a:bodyPr wrap="square" lIns="0" tIns="0" rIns="0" bIns="0" rtlCol="0"/>
          <a:lstStyle/>
          <a:p>
            <a:pPr defTabSz="898800"/>
            <a:endParaRPr sz="24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900168" y="1016470"/>
            <a:ext cx="844358" cy="844358"/>
          </a:xfrm>
          <a:custGeom>
            <a:avLst/>
            <a:gdLst/>
            <a:ahLst/>
            <a:cxnLst/>
            <a:rect l="l" t="t" r="r" b="b"/>
            <a:pathLst>
              <a:path w="696595" h="696594">
                <a:moveTo>
                  <a:pt x="348234" y="0"/>
                </a:moveTo>
                <a:lnTo>
                  <a:pt x="291759" y="4559"/>
                </a:lnTo>
                <a:lnTo>
                  <a:pt x="238182" y="17757"/>
                </a:lnTo>
                <a:lnTo>
                  <a:pt x="188220" y="38878"/>
                </a:lnTo>
                <a:lnTo>
                  <a:pt x="142591" y="67202"/>
                </a:lnTo>
                <a:lnTo>
                  <a:pt x="102012" y="102012"/>
                </a:lnTo>
                <a:lnTo>
                  <a:pt x="67202" y="142591"/>
                </a:lnTo>
                <a:lnTo>
                  <a:pt x="38878" y="188220"/>
                </a:lnTo>
                <a:lnTo>
                  <a:pt x="17757" y="238182"/>
                </a:lnTo>
                <a:lnTo>
                  <a:pt x="4559" y="291759"/>
                </a:lnTo>
                <a:lnTo>
                  <a:pt x="0" y="348234"/>
                </a:lnTo>
                <a:lnTo>
                  <a:pt x="1154" y="376788"/>
                </a:lnTo>
                <a:lnTo>
                  <a:pt x="10123" y="431903"/>
                </a:lnTo>
                <a:lnTo>
                  <a:pt x="27372" y="483762"/>
                </a:lnTo>
                <a:lnTo>
                  <a:pt x="52184" y="531648"/>
                </a:lnTo>
                <a:lnTo>
                  <a:pt x="83841" y="574842"/>
                </a:lnTo>
                <a:lnTo>
                  <a:pt x="121625" y="612626"/>
                </a:lnTo>
                <a:lnTo>
                  <a:pt x="164819" y="644283"/>
                </a:lnTo>
                <a:lnTo>
                  <a:pt x="212705" y="669095"/>
                </a:lnTo>
                <a:lnTo>
                  <a:pt x="264564" y="686344"/>
                </a:lnTo>
                <a:lnTo>
                  <a:pt x="319679" y="695313"/>
                </a:lnTo>
                <a:lnTo>
                  <a:pt x="348234" y="696468"/>
                </a:lnTo>
                <a:lnTo>
                  <a:pt x="376788" y="695313"/>
                </a:lnTo>
                <a:lnTo>
                  <a:pt x="431903" y="686344"/>
                </a:lnTo>
                <a:lnTo>
                  <a:pt x="483762" y="669095"/>
                </a:lnTo>
                <a:lnTo>
                  <a:pt x="531648" y="644283"/>
                </a:lnTo>
                <a:lnTo>
                  <a:pt x="574842" y="612626"/>
                </a:lnTo>
                <a:lnTo>
                  <a:pt x="612626" y="574842"/>
                </a:lnTo>
                <a:lnTo>
                  <a:pt x="644283" y="531648"/>
                </a:lnTo>
                <a:lnTo>
                  <a:pt x="669095" y="483762"/>
                </a:lnTo>
                <a:lnTo>
                  <a:pt x="686344" y="431903"/>
                </a:lnTo>
                <a:lnTo>
                  <a:pt x="695313" y="376788"/>
                </a:lnTo>
                <a:lnTo>
                  <a:pt x="696468" y="348234"/>
                </a:lnTo>
                <a:lnTo>
                  <a:pt x="695313" y="319679"/>
                </a:lnTo>
                <a:lnTo>
                  <a:pt x="686344" y="264564"/>
                </a:lnTo>
                <a:lnTo>
                  <a:pt x="669095" y="212705"/>
                </a:lnTo>
                <a:lnTo>
                  <a:pt x="644283" y="164819"/>
                </a:lnTo>
                <a:lnTo>
                  <a:pt x="612626" y="121625"/>
                </a:lnTo>
                <a:lnTo>
                  <a:pt x="574842" y="83841"/>
                </a:lnTo>
                <a:lnTo>
                  <a:pt x="531648" y="52184"/>
                </a:lnTo>
                <a:lnTo>
                  <a:pt x="483762" y="27372"/>
                </a:lnTo>
                <a:lnTo>
                  <a:pt x="431903" y="10123"/>
                </a:lnTo>
                <a:lnTo>
                  <a:pt x="376788" y="1154"/>
                </a:lnTo>
                <a:lnTo>
                  <a:pt x="348234" y="0"/>
                </a:lnTo>
                <a:close/>
              </a:path>
            </a:pathLst>
          </a:custGeom>
          <a:solidFill>
            <a:srgbClr val="B3282C"/>
          </a:solidFill>
        </p:spPr>
        <p:txBody>
          <a:bodyPr wrap="square" lIns="0" tIns="0" rIns="0" bIns="0" rtlCol="0"/>
          <a:lstStyle/>
          <a:p>
            <a:pPr defTabSz="898800"/>
            <a:endParaRPr sz="24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637876" y="1066337"/>
            <a:ext cx="720437" cy="7204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98800"/>
            <a:endParaRPr sz="24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126212" y="1193800"/>
            <a:ext cx="519084" cy="5190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98800"/>
            <a:endParaRPr sz="24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999913" y="1142077"/>
            <a:ext cx="646546" cy="6225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98800"/>
            <a:endParaRPr sz="2432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2572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2033819" y="6261332"/>
            <a:ext cx="1152697" cy="596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98800"/>
            <a:endParaRPr sz="24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620619" y="6329681"/>
            <a:ext cx="1717963" cy="4414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98800"/>
            <a:endParaRPr sz="24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772700" y="6300123"/>
            <a:ext cx="1259839" cy="5578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98800"/>
            <a:endParaRPr sz="24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466641" y="6170806"/>
            <a:ext cx="766618" cy="6576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98800"/>
            <a:endParaRPr sz="24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667377" y="6298269"/>
            <a:ext cx="1278311" cy="4729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98800"/>
            <a:endParaRPr sz="24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 idx="4294967295"/>
          </p:nvPr>
        </p:nvSpPr>
        <p:spPr>
          <a:xfrm>
            <a:off x="188880" y="-41845"/>
            <a:ext cx="8771780" cy="7468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/>
            <a:r>
              <a:rPr lang="en-US" sz="4853" spc="-6" dirty="0"/>
              <a:t>LBMC </a:t>
            </a:r>
            <a:r>
              <a:rPr sz="4853" spc="-6" dirty="0"/>
              <a:t>Empl</a:t>
            </a:r>
            <a:r>
              <a:rPr sz="4853" spc="-30" dirty="0"/>
              <a:t>o</a:t>
            </a:r>
            <a:r>
              <a:rPr sz="4853" spc="-6" dirty="0"/>
              <a:t>yme</a:t>
            </a:r>
            <a:r>
              <a:rPr sz="4853" spc="-55" dirty="0"/>
              <a:t>n</a:t>
            </a:r>
            <a:r>
              <a:rPr sz="4853" spc="-6" dirty="0"/>
              <a:t>t </a:t>
            </a:r>
            <a:r>
              <a:rPr sz="4853" spc="-116" dirty="0"/>
              <a:t>P</a:t>
            </a:r>
            <a:r>
              <a:rPr sz="4853" spc="-6" dirty="0"/>
              <a:t>artne</a:t>
            </a:r>
            <a:r>
              <a:rPr sz="4853" spc="-85" dirty="0"/>
              <a:t>r</a:t>
            </a:r>
            <a:r>
              <a:rPr sz="4853" spc="-6" dirty="0"/>
              <a:t>s</a:t>
            </a:r>
            <a:r>
              <a:rPr lang="en-US" sz="4853" spc="-6" dirty="0"/>
              <a:t> LLC</a:t>
            </a:r>
            <a:endParaRPr sz="4853" spc="-6" dirty="0"/>
          </a:p>
        </p:txBody>
      </p:sp>
      <p:sp>
        <p:nvSpPr>
          <p:cNvPr id="4" name="object 4"/>
          <p:cNvSpPr txBox="1"/>
          <p:nvPr/>
        </p:nvSpPr>
        <p:spPr>
          <a:xfrm>
            <a:off x="970499" y="2302607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defTabSz="898800"/>
            <a:r>
              <a:rPr sz="849" spc="-6" dirty="0">
                <a:solidFill>
                  <a:srgbClr val="60A60D"/>
                </a:solidFill>
                <a:latin typeface="Wingdings 3"/>
                <a:cs typeface="Wingdings 3"/>
              </a:rPr>
              <a:t></a:t>
            </a:r>
            <a:endParaRPr sz="849">
              <a:solidFill>
                <a:prstClr val="black"/>
              </a:solidFill>
              <a:latin typeface="Wingdings 3"/>
              <a:cs typeface="Wingdings 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5285" y="2287914"/>
            <a:ext cx="2731576" cy="3938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192429" defTabSz="898800"/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Dedic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e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d</a:t>
            </a:r>
            <a:r>
              <a:rPr sz="1212" spc="55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H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uman</a:t>
            </a:r>
            <a:r>
              <a:rPr sz="1212" spc="36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Resou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r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ce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sz="1212" spc="72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ccou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nt Ma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ager</a:t>
            </a:r>
            <a:endParaRPr sz="1212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5394" marR="181654" defTabSz="898800">
              <a:lnSpc>
                <a:spcPts val="1952"/>
              </a:lnSpc>
              <a:spcBef>
                <a:spcPts val="127"/>
              </a:spcBef>
            </a:pP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Experie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nce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d</a:t>
            </a:r>
            <a:r>
              <a:rPr sz="1212" spc="55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d</a:t>
            </a:r>
            <a:r>
              <a:rPr sz="1212" spc="24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Knowledg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e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bl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e</a:t>
            </a:r>
            <a:r>
              <a:rPr sz="1212" spc="72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aff S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r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on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g</a:t>
            </a:r>
            <a:r>
              <a:rPr sz="1212" spc="30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P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r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nersh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p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sz="1212" spc="55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w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it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h</a:t>
            </a:r>
            <a:r>
              <a:rPr sz="1212" spc="24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BCB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ST</a:t>
            </a:r>
            <a:r>
              <a:rPr sz="1212" spc="24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d</a:t>
            </a:r>
            <a:endParaRPr sz="1212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5394" defTabSz="898800">
              <a:lnSpc>
                <a:spcPts val="1309"/>
              </a:lnSpc>
            </a:pP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Li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col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55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Fin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nci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l</a:t>
            </a:r>
            <a:r>
              <a:rPr sz="1212" spc="67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Grou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p</a:t>
            </a:r>
            <a:endParaRPr sz="1212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5394" marR="23092" defTabSz="898800">
              <a:spcBef>
                <a:spcPts val="479"/>
              </a:spcBef>
            </a:pP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P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r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nersh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p</a:t>
            </a:r>
            <a:r>
              <a:rPr sz="1212" spc="55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w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it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h</a:t>
            </a:r>
            <a:r>
              <a:rPr sz="1212" spc="24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H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ealt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h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c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r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e</a:t>
            </a:r>
            <a:r>
              <a:rPr sz="1212" spc="72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21</a:t>
            </a:r>
            <a:r>
              <a:rPr sz="1212" spc="12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B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u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si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ne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s 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C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oaliti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o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67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(H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C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21)</a:t>
            </a:r>
            <a:endParaRPr sz="1212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5394" marR="755862" defTabSz="898800">
              <a:lnSpc>
                <a:spcPts val="1952"/>
              </a:lnSpc>
              <a:spcBef>
                <a:spcPts val="127"/>
              </a:spcBef>
            </a:pP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B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enefi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sz="1212" spc="36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Adv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o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c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c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y</a:t>
            </a:r>
            <a:r>
              <a:rPr sz="1212" spc="30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e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r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v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ices 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H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ealt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h</a:t>
            </a:r>
            <a:r>
              <a:rPr sz="1212" spc="55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&amp;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Wel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l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ne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sz="1212" spc="42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ti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ti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v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es</a:t>
            </a:r>
            <a:endParaRPr sz="1212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5394" defTabSz="898800">
              <a:spcBef>
                <a:spcPts val="334"/>
              </a:spcBef>
            </a:pP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P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r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nersh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p</a:t>
            </a:r>
            <a:r>
              <a:rPr sz="1212" spc="55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w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it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h</a:t>
            </a:r>
            <a:r>
              <a:rPr sz="1212" spc="24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Z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uri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c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h</a:t>
            </a:r>
            <a:r>
              <a:rPr sz="1212" spc="42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for</a:t>
            </a:r>
            <a:r>
              <a:rPr sz="1212" spc="19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W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o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rkers’</a:t>
            </a:r>
            <a:endParaRPr sz="1212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5394" defTabSz="898800"/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C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ompens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io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55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uran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c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e</a:t>
            </a:r>
            <a:endParaRPr sz="1212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5394" defTabSz="898800">
              <a:spcBef>
                <a:spcPts val="479"/>
              </a:spcBef>
            </a:pP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M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ark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e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sz="1212" spc="19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Lea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de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r</a:t>
            </a:r>
            <a:r>
              <a:rPr sz="1212" spc="49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12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th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e</a:t>
            </a:r>
            <a:r>
              <a:rPr sz="1212" spc="12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P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r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o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fes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sio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na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l</a:t>
            </a:r>
            <a:endParaRPr sz="1212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5394" defTabSz="898800"/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e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r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v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ic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e</a:t>
            </a:r>
            <a:r>
              <a:rPr sz="1212" spc="12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d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u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st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ry</a:t>
            </a:r>
            <a:endParaRPr sz="1212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5394" marR="6157" defTabSz="898800">
              <a:spcBef>
                <a:spcPts val="491"/>
              </a:spcBef>
            </a:pP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Re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c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ogni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z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e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d</a:t>
            </a:r>
            <a:r>
              <a:rPr sz="1212" spc="67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as</a:t>
            </a:r>
            <a:r>
              <a:rPr sz="1212" spc="12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 Member</a:t>
            </a:r>
            <a:r>
              <a:rPr sz="1212" spc="42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o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f t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h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e</a:t>
            </a:r>
            <a:r>
              <a:rPr sz="1212" spc="12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Nation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al Ass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o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ci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tio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67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o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f</a:t>
            </a:r>
            <a:r>
              <a:rPr sz="1212" spc="12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Profess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on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l</a:t>
            </a:r>
            <a:r>
              <a:rPr sz="1212" spc="67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Emp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l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oyer O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rgan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za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tion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sz="1212" spc="72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(NAPE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O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)</a:t>
            </a:r>
            <a:endParaRPr sz="1212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5394" marR="578057" defTabSz="898800">
              <a:spcBef>
                <a:spcPts val="479"/>
              </a:spcBef>
            </a:pP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novati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v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e</a:t>
            </a:r>
            <a:r>
              <a:rPr sz="1212" spc="55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d</a:t>
            </a:r>
            <a:r>
              <a:rPr sz="1212" spc="24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Eff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icien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sz="1212" spc="24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User</a:t>
            </a:r>
            <a:r>
              <a:rPr sz="1212" spc="19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of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Progr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ess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v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e</a:t>
            </a:r>
            <a:r>
              <a:rPr sz="1212" spc="55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Tec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h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no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l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ogy</a:t>
            </a:r>
            <a:endParaRPr sz="1212" dirty="0"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0499" y="2733022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defTabSz="898800"/>
            <a:r>
              <a:rPr sz="849" spc="-6" dirty="0">
                <a:solidFill>
                  <a:srgbClr val="60A60D"/>
                </a:solidFill>
                <a:latin typeface="Wingdings 3"/>
                <a:cs typeface="Wingdings 3"/>
              </a:rPr>
              <a:t></a:t>
            </a:r>
            <a:endParaRPr sz="849">
              <a:solidFill>
                <a:prstClr val="black"/>
              </a:solidFill>
              <a:latin typeface="Wingdings 3"/>
              <a:cs typeface="Wingdings 3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0499" y="2980556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defTabSz="898800"/>
            <a:r>
              <a:rPr sz="849" spc="-6" dirty="0">
                <a:solidFill>
                  <a:srgbClr val="60A60D"/>
                </a:solidFill>
                <a:latin typeface="Wingdings 3"/>
                <a:cs typeface="Wingdings 3"/>
              </a:rPr>
              <a:t></a:t>
            </a:r>
            <a:endParaRPr sz="849">
              <a:solidFill>
                <a:prstClr val="black"/>
              </a:solidFill>
              <a:latin typeface="Wingdings 3"/>
              <a:cs typeface="Wingdings 3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0499" y="3411433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defTabSz="898800"/>
            <a:r>
              <a:rPr sz="849" spc="-6" dirty="0">
                <a:solidFill>
                  <a:srgbClr val="60A60D"/>
                </a:solidFill>
                <a:latin typeface="Wingdings 3"/>
                <a:cs typeface="Wingdings 3"/>
              </a:rPr>
              <a:t></a:t>
            </a:r>
            <a:endParaRPr sz="849">
              <a:solidFill>
                <a:prstClr val="black"/>
              </a:solidFill>
              <a:latin typeface="Wingdings 3"/>
              <a:cs typeface="Wingdings 3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0499" y="3841847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defTabSz="898800"/>
            <a:r>
              <a:rPr sz="849" spc="-6" dirty="0">
                <a:solidFill>
                  <a:srgbClr val="60A60D"/>
                </a:solidFill>
                <a:latin typeface="Wingdings 3"/>
                <a:cs typeface="Wingdings 3"/>
              </a:rPr>
              <a:t></a:t>
            </a:r>
            <a:endParaRPr sz="849">
              <a:solidFill>
                <a:prstClr val="black"/>
              </a:solidFill>
              <a:latin typeface="Wingdings 3"/>
              <a:cs typeface="Wingdings 3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0499" y="4089382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defTabSz="898800"/>
            <a:r>
              <a:rPr sz="849" spc="-6" dirty="0">
                <a:solidFill>
                  <a:srgbClr val="60A60D"/>
                </a:solidFill>
                <a:latin typeface="Wingdings 3"/>
                <a:cs typeface="Wingdings 3"/>
              </a:rPr>
              <a:t></a:t>
            </a:r>
            <a:endParaRPr sz="849">
              <a:solidFill>
                <a:prstClr val="black"/>
              </a:solidFill>
              <a:latin typeface="Wingdings 3"/>
              <a:cs typeface="Wingdings 3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0499" y="4335069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defTabSz="898800"/>
            <a:r>
              <a:rPr sz="849" spc="-6" dirty="0">
                <a:solidFill>
                  <a:srgbClr val="60A60D"/>
                </a:solidFill>
                <a:latin typeface="Wingdings 3"/>
                <a:cs typeface="Wingdings 3"/>
              </a:rPr>
              <a:t></a:t>
            </a:r>
            <a:endParaRPr sz="849">
              <a:solidFill>
                <a:prstClr val="black"/>
              </a:solidFill>
              <a:latin typeface="Wingdings 3"/>
              <a:cs typeface="Wingdings 3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0499" y="4765182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defTabSz="898800"/>
            <a:r>
              <a:rPr sz="849" spc="-6" dirty="0">
                <a:solidFill>
                  <a:srgbClr val="60A60D"/>
                </a:solidFill>
                <a:latin typeface="Wingdings 3"/>
                <a:cs typeface="Wingdings 3"/>
              </a:rPr>
              <a:t></a:t>
            </a:r>
            <a:endParaRPr sz="849">
              <a:solidFill>
                <a:prstClr val="black"/>
              </a:solidFill>
              <a:latin typeface="Wingdings 3"/>
              <a:cs typeface="Wingdings 3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0499" y="5198054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defTabSz="898800"/>
            <a:r>
              <a:rPr sz="849" spc="-6" dirty="0">
                <a:solidFill>
                  <a:srgbClr val="60A60D"/>
                </a:solidFill>
                <a:latin typeface="Wingdings 3"/>
                <a:cs typeface="Wingdings 3"/>
              </a:rPr>
              <a:t></a:t>
            </a:r>
            <a:endParaRPr sz="849">
              <a:solidFill>
                <a:prstClr val="black"/>
              </a:solidFill>
              <a:latin typeface="Wingdings 3"/>
              <a:cs typeface="Wingdings 3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0499" y="5813195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defTabSz="898800"/>
            <a:r>
              <a:rPr sz="849" spc="-6" dirty="0">
                <a:solidFill>
                  <a:srgbClr val="60A60D"/>
                </a:solidFill>
                <a:latin typeface="Wingdings 3"/>
                <a:cs typeface="Wingdings 3"/>
              </a:rPr>
              <a:t></a:t>
            </a:r>
            <a:endParaRPr sz="849">
              <a:solidFill>
                <a:prstClr val="black"/>
              </a:solidFill>
              <a:latin typeface="Wingdings 3"/>
              <a:cs typeface="Wingdings 3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29235" y="1378218"/>
            <a:ext cx="3314315" cy="4805400"/>
          </a:xfrm>
          <a:custGeom>
            <a:avLst/>
            <a:gdLst/>
            <a:ahLst/>
            <a:cxnLst/>
            <a:rect l="l" t="t" r="r" b="b"/>
            <a:pathLst>
              <a:path w="2734310" h="4274820">
                <a:moveTo>
                  <a:pt x="0" y="136398"/>
                </a:moveTo>
                <a:lnTo>
                  <a:pt x="6787" y="93798"/>
                </a:lnTo>
                <a:lnTo>
                  <a:pt x="25705" y="56695"/>
                </a:lnTo>
                <a:lnTo>
                  <a:pt x="54589" y="27254"/>
                </a:lnTo>
                <a:lnTo>
                  <a:pt x="91275" y="7643"/>
                </a:lnTo>
                <a:lnTo>
                  <a:pt x="133597" y="28"/>
                </a:lnTo>
                <a:lnTo>
                  <a:pt x="2597658" y="0"/>
                </a:lnTo>
                <a:lnTo>
                  <a:pt x="2612334" y="781"/>
                </a:lnTo>
                <a:lnTo>
                  <a:pt x="2653342" y="11854"/>
                </a:lnTo>
                <a:lnTo>
                  <a:pt x="2688132" y="34337"/>
                </a:lnTo>
                <a:lnTo>
                  <a:pt x="2714537" y="66064"/>
                </a:lnTo>
                <a:lnTo>
                  <a:pt x="2730390" y="104867"/>
                </a:lnTo>
                <a:lnTo>
                  <a:pt x="2734056" y="4138422"/>
                </a:lnTo>
                <a:lnTo>
                  <a:pt x="2733274" y="4153100"/>
                </a:lnTo>
                <a:lnTo>
                  <a:pt x="2722201" y="4194112"/>
                </a:lnTo>
                <a:lnTo>
                  <a:pt x="2699718" y="4228901"/>
                </a:lnTo>
                <a:lnTo>
                  <a:pt x="2667991" y="4255304"/>
                </a:lnTo>
                <a:lnTo>
                  <a:pt x="2629188" y="4271155"/>
                </a:lnTo>
                <a:lnTo>
                  <a:pt x="136397" y="4274820"/>
                </a:lnTo>
                <a:lnTo>
                  <a:pt x="121719" y="4274039"/>
                </a:lnTo>
                <a:lnTo>
                  <a:pt x="80707" y="4262967"/>
                </a:lnTo>
                <a:lnTo>
                  <a:pt x="45918" y="4240486"/>
                </a:lnTo>
                <a:lnTo>
                  <a:pt x="19515" y="4208761"/>
                </a:lnTo>
                <a:lnTo>
                  <a:pt x="3664" y="4169956"/>
                </a:lnTo>
                <a:lnTo>
                  <a:pt x="0" y="136398"/>
                </a:lnTo>
                <a:close/>
              </a:path>
            </a:pathLst>
          </a:custGeom>
          <a:ln w="12191">
            <a:solidFill>
              <a:srgbClr val="60A60D"/>
            </a:solidFill>
          </a:ln>
        </p:spPr>
        <p:txBody>
          <a:bodyPr wrap="square" lIns="0" tIns="0" rIns="0" bIns="0" rtlCol="0"/>
          <a:lstStyle/>
          <a:p>
            <a:pPr defTabSz="898800"/>
            <a:endParaRPr sz="24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13190" y="1348353"/>
            <a:ext cx="3314315" cy="4834666"/>
          </a:xfrm>
          <a:custGeom>
            <a:avLst/>
            <a:gdLst/>
            <a:ahLst/>
            <a:cxnLst/>
            <a:rect l="l" t="t" r="r" b="b"/>
            <a:pathLst>
              <a:path w="2734310" h="4300855">
                <a:moveTo>
                  <a:pt x="0" y="136398"/>
                </a:moveTo>
                <a:lnTo>
                  <a:pt x="6788" y="93798"/>
                </a:lnTo>
                <a:lnTo>
                  <a:pt x="25709" y="56695"/>
                </a:lnTo>
                <a:lnTo>
                  <a:pt x="54595" y="27254"/>
                </a:lnTo>
                <a:lnTo>
                  <a:pt x="91280" y="7643"/>
                </a:lnTo>
                <a:lnTo>
                  <a:pt x="133598" y="28"/>
                </a:lnTo>
                <a:lnTo>
                  <a:pt x="2597658" y="0"/>
                </a:lnTo>
                <a:lnTo>
                  <a:pt x="2612334" y="781"/>
                </a:lnTo>
                <a:lnTo>
                  <a:pt x="2653342" y="11854"/>
                </a:lnTo>
                <a:lnTo>
                  <a:pt x="2688132" y="34337"/>
                </a:lnTo>
                <a:lnTo>
                  <a:pt x="2714537" y="66064"/>
                </a:lnTo>
                <a:lnTo>
                  <a:pt x="2730390" y="104867"/>
                </a:lnTo>
                <a:lnTo>
                  <a:pt x="2734056" y="4164329"/>
                </a:lnTo>
                <a:lnTo>
                  <a:pt x="2733274" y="4179008"/>
                </a:lnTo>
                <a:lnTo>
                  <a:pt x="2722201" y="4220020"/>
                </a:lnTo>
                <a:lnTo>
                  <a:pt x="2699718" y="4254809"/>
                </a:lnTo>
                <a:lnTo>
                  <a:pt x="2667991" y="4281212"/>
                </a:lnTo>
                <a:lnTo>
                  <a:pt x="2629188" y="4297063"/>
                </a:lnTo>
                <a:lnTo>
                  <a:pt x="136398" y="4300728"/>
                </a:lnTo>
                <a:lnTo>
                  <a:pt x="121721" y="4299947"/>
                </a:lnTo>
                <a:lnTo>
                  <a:pt x="80713" y="4288875"/>
                </a:lnTo>
                <a:lnTo>
                  <a:pt x="45923" y="4266394"/>
                </a:lnTo>
                <a:lnTo>
                  <a:pt x="19518" y="4234669"/>
                </a:lnTo>
                <a:lnTo>
                  <a:pt x="3665" y="4195864"/>
                </a:lnTo>
                <a:lnTo>
                  <a:pt x="0" y="136398"/>
                </a:lnTo>
                <a:close/>
              </a:path>
            </a:pathLst>
          </a:custGeom>
          <a:ln w="12192">
            <a:solidFill>
              <a:srgbClr val="60A60D"/>
            </a:solidFill>
          </a:ln>
        </p:spPr>
        <p:txBody>
          <a:bodyPr wrap="square" lIns="0" tIns="0" rIns="0" bIns="0" rtlCol="0"/>
          <a:lstStyle/>
          <a:p>
            <a:pPr defTabSz="898800"/>
            <a:endParaRPr sz="24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797147" y="1358915"/>
            <a:ext cx="3314315" cy="4824673"/>
          </a:xfrm>
          <a:custGeom>
            <a:avLst/>
            <a:gdLst/>
            <a:ahLst/>
            <a:cxnLst/>
            <a:rect l="l" t="t" r="r" b="b"/>
            <a:pathLst>
              <a:path w="2734309" h="4291965">
                <a:moveTo>
                  <a:pt x="0" y="136397"/>
                </a:moveTo>
                <a:lnTo>
                  <a:pt x="6788" y="93798"/>
                </a:lnTo>
                <a:lnTo>
                  <a:pt x="25709" y="56695"/>
                </a:lnTo>
                <a:lnTo>
                  <a:pt x="54595" y="27254"/>
                </a:lnTo>
                <a:lnTo>
                  <a:pt x="91280" y="7643"/>
                </a:lnTo>
                <a:lnTo>
                  <a:pt x="133598" y="28"/>
                </a:lnTo>
                <a:lnTo>
                  <a:pt x="2597658" y="0"/>
                </a:lnTo>
                <a:lnTo>
                  <a:pt x="2612334" y="781"/>
                </a:lnTo>
                <a:lnTo>
                  <a:pt x="2653342" y="11854"/>
                </a:lnTo>
                <a:lnTo>
                  <a:pt x="2688132" y="34337"/>
                </a:lnTo>
                <a:lnTo>
                  <a:pt x="2714537" y="66064"/>
                </a:lnTo>
                <a:lnTo>
                  <a:pt x="2730390" y="104867"/>
                </a:lnTo>
                <a:lnTo>
                  <a:pt x="2734056" y="4155185"/>
                </a:lnTo>
                <a:lnTo>
                  <a:pt x="2733274" y="4169864"/>
                </a:lnTo>
                <a:lnTo>
                  <a:pt x="2722201" y="4210876"/>
                </a:lnTo>
                <a:lnTo>
                  <a:pt x="2699718" y="4245665"/>
                </a:lnTo>
                <a:lnTo>
                  <a:pt x="2667991" y="4272068"/>
                </a:lnTo>
                <a:lnTo>
                  <a:pt x="2629188" y="4287919"/>
                </a:lnTo>
                <a:lnTo>
                  <a:pt x="136398" y="4291583"/>
                </a:lnTo>
                <a:lnTo>
                  <a:pt x="121721" y="4290803"/>
                </a:lnTo>
                <a:lnTo>
                  <a:pt x="80713" y="4279731"/>
                </a:lnTo>
                <a:lnTo>
                  <a:pt x="45923" y="4257250"/>
                </a:lnTo>
                <a:lnTo>
                  <a:pt x="19518" y="4225525"/>
                </a:lnTo>
                <a:lnTo>
                  <a:pt x="3665" y="4186720"/>
                </a:lnTo>
                <a:lnTo>
                  <a:pt x="0" y="136397"/>
                </a:lnTo>
                <a:close/>
              </a:path>
            </a:pathLst>
          </a:custGeom>
          <a:ln w="12192">
            <a:solidFill>
              <a:srgbClr val="60A60D"/>
            </a:solidFill>
          </a:ln>
        </p:spPr>
        <p:txBody>
          <a:bodyPr wrap="square" lIns="0" tIns="0" rIns="0" bIns="0" rtlCol="0"/>
          <a:lstStyle/>
          <a:p>
            <a:pPr defTabSz="898800"/>
            <a:endParaRPr sz="24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53614" y="1777394"/>
            <a:ext cx="2145915" cy="2611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defTabSz="898800"/>
            <a:r>
              <a:rPr sz="1697" b="1" spc="24" dirty="0">
                <a:solidFill>
                  <a:prstClr val="black"/>
                </a:solidFill>
                <a:latin typeface="Calibri"/>
                <a:cs typeface="Calibri"/>
              </a:rPr>
              <a:t>T</a:t>
            </a:r>
            <a:r>
              <a:rPr sz="1697" b="1" spc="30" dirty="0">
                <a:solidFill>
                  <a:prstClr val="black"/>
                </a:solidFill>
                <a:latin typeface="Calibri"/>
                <a:cs typeface="Calibri"/>
              </a:rPr>
              <a:t>H</a:t>
            </a:r>
            <a:r>
              <a:rPr sz="1697" b="1" dirty="0">
                <a:solidFill>
                  <a:prstClr val="black"/>
                </a:solidFill>
                <a:latin typeface="Calibri"/>
                <a:cs typeface="Calibri"/>
              </a:rPr>
              <a:t>E</a:t>
            </a:r>
            <a:r>
              <a:rPr sz="1697" b="1" spc="6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97" b="1" spc="19" dirty="0">
                <a:solidFill>
                  <a:prstClr val="black"/>
                </a:solidFill>
                <a:latin typeface="Calibri"/>
                <a:cs typeface="Calibri"/>
              </a:rPr>
              <a:t>L</a:t>
            </a:r>
            <a:r>
              <a:rPr sz="1697" b="1" spc="30" dirty="0">
                <a:solidFill>
                  <a:prstClr val="black"/>
                </a:solidFill>
                <a:latin typeface="Calibri"/>
                <a:cs typeface="Calibri"/>
              </a:rPr>
              <a:t>B</a:t>
            </a:r>
            <a:r>
              <a:rPr sz="1697" b="1" spc="19" dirty="0">
                <a:solidFill>
                  <a:prstClr val="black"/>
                </a:solidFill>
                <a:latin typeface="Calibri"/>
                <a:cs typeface="Calibri"/>
              </a:rPr>
              <a:t>M</a:t>
            </a:r>
            <a:r>
              <a:rPr sz="1697" b="1" dirty="0">
                <a:solidFill>
                  <a:prstClr val="black"/>
                </a:solidFill>
                <a:latin typeface="Calibri"/>
                <a:cs typeface="Calibri"/>
              </a:rPr>
              <a:t>C</a:t>
            </a:r>
            <a:r>
              <a:rPr sz="1697" b="1" spc="5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97" b="1" spc="30" dirty="0">
                <a:solidFill>
                  <a:prstClr val="black"/>
                </a:solidFill>
                <a:latin typeface="Calibri"/>
                <a:cs typeface="Calibri"/>
              </a:rPr>
              <a:t>D</a:t>
            </a:r>
            <a:r>
              <a:rPr sz="1697" b="1" spc="24" dirty="0">
                <a:solidFill>
                  <a:prstClr val="black"/>
                </a:solidFill>
                <a:latin typeface="Calibri"/>
                <a:cs typeface="Calibri"/>
              </a:rPr>
              <a:t>I</a:t>
            </a:r>
            <a:r>
              <a:rPr sz="1697" b="1" spc="30" dirty="0">
                <a:solidFill>
                  <a:prstClr val="black"/>
                </a:solidFill>
                <a:latin typeface="Calibri"/>
                <a:cs typeface="Calibri"/>
              </a:rPr>
              <a:t>FF</a:t>
            </a:r>
            <a:r>
              <a:rPr sz="1697" b="1" spc="24" dirty="0">
                <a:solidFill>
                  <a:prstClr val="black"/>
                </a:solidFill>
                <a:latin typeface="Calibri"/>
                <a:cs typeface="Calibri"/>
              </a:rPr>
              <a:t>ERENC</a:t>
            </a:r>
            <a:r>
              <a:rPr sz="1697" b="1" dirty="0">
                <a:solidFill>
                  <a:prstClr val="black"/>
                </a:solidFill>
                <a:latin typeface="Calibri"/>
                <a:cs typeface="Calibri"/>
              </a:rPr>
              <a:t>E</a:t>
            </a:r>
            <a:endParaRPr sz="1697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994683" y="863391"/>
            <a:ext cx="844358" cy="837240"/>
          </a:xfrm>
          <a:custGeom>
            <a:avLst/>
            <a:gdLst/>
            <a:ahLst/>
            <a:cxnLst/>
            <a:rect l="l" t="t" r="r" b="b"/>
            <a:pathLst>
              <a:path w="696594" h="696594">
                <a:moveTo>
                  <a:pt x="348234" y="0"/>
                </a:moveTo>
                <a:lnTo>
                  <a:pt x="291759" y="4559"/>
                </a:lnTo>
                <a:lnTo>
                  <a:pt x="238182" y="17757"/>
                </a:lnTo>
                <a:lnTo>
                  <a:pt x="188220" y="38878"/>
                </a:lnTo>
                <a:lnTo>
                  <a:pt x="142591" y="67202"/>
                </a:lnTo>
                <a:lnTo>
                  <a:pt x="102012" y="102012"/>
                </a:lnTo>
                <a:lnTo>
                  <a:pt x="67202" y="142591"/>
                </a:lnTo>
                <a:lnTo>
                  <a:pt x="38878" y="188220"/>
                </a:lnTo>
                <a:lnTo>
                  <a:pt x="17757" y="238182"/>
                </a:lnTo>
                <a:lnTo>
                  <a:pt x="4559" y="291759"/>
                </a:lnTo>
                <a:lnTo>
                  <a:pt x="0" y="348233"/>
                </a:lnTo>
                <a:lnTo>
                  <a:pt x="1154" y="376788"/>
                </a:lnTo>
                <a:lnTo>
                  <a:pt x="10123" y="431903"/>
                </a:lnTo>
                <a:lnTo>
                  <a:pt x="27372" y="483762"/>
                </a:lnTo>
                <a:lnTo>
                  <a:pt x="52184" y="531648"/>
                </a:lnTo>
                <a:lnTo>
                  <a:pt x="83841" y="574842"/>
                </a:lnTo>
                <a:lnTo>
                  <a:pt x="121625" y="612626"/>
                </a:lnTo>
                <a:lnTo>
                  <a:pt x="164819" y="644283"/>
                </a:lnTo>
                <a:lnTo>
                  <a:pt x="212705" y="669095"/>
                </a:lnTo>
                <a:lnTo>
                  <a:pt x="264564" y="686344"/>
                </a:lnTo>
                <a:lnTo>
                  <a:pt x="319679" y="695313"/>
                </a:lnTo>
                <a:lnTo>
                  <a:pt x="348234" y="696467"/>
                </a:lnTo>
                <a:lnTo>
                  <a:pt x="376788" y="695313"/>
                </a:lnTo>
                <a:lnTo>
                  <a:pt x="431903" y="686344"/>
                </a:lnTo>
                <a:lnTo>
                  <a:pt x="483762" y="669095"/>
                </a:lnTo>
                <a:lnTo>
                  <a:pt x="531648" y="644283"/>
                </a:lnTo>
                <a:lnTo>
                  <a:pt x="574842" y="612626"/>
                </a:lnTo>
                <a:lnTo>
                  <a:pt x="612626" y="574842"/>
                </a:lnTo>
                <a:lnTo>
                  <a:pt x="644283" y="531648"/>
                </a:lnTo>
                <a:lnTo>
                  <a:pt x="669095" y="483762"/>
                </a:lnTo>
                <a:lnTo>
                  <a:pt x="686344" y="431903"/>
                </a:lnTo>
                <a:lnTo>
                  <a:pt x="695313" y="376788"/>
                </a:lnTo>
                <a:lnTo>
                  <a:pt x="696468" y="348233"/>
                </a:lnTo>
                <a:lnTo>
                  <a:pt x="695313" y="319679"/>
                </a:lnTo>
                <a:lnTo>
                  <a:pt x="686344" y="264564"/>
                </a:lnTo>
                <a:lnTo>
                  <a:pt x="669095" y="212705"/>
                </a:lnTo>
                <a:lnTo>
                  <a:pt x="644283" y="164819"/>
                </a:lnTo>
                <a:lnTo>
                  <a:pt x="612626" y="121625"/>
                </a:lnTo>
                <a:lnTo>
                  <a:pt x="574842" y="83841"/>
                </a:lnTo>
                <a:lnTo>
                  <a:pt x="531648" y="52184"/>
                </a:lnTo>
                <a:lnTo>
                  <a:pt x="483762" y="27372"/>
                </a:lnTo>
                <a:lnTo>
                  <a:pt x="431903" y="10123"/>
                </a:lnTo>
                <a:lnTo>
                  <a:pt x="376788" y="1154"/>
                </a:lnTo>
                <a:lnTo>
                  <a:pt x="348234" y="0"/>
                </a:lnTo>
                <a:close/>
              </a:path>
            </a:pathLst>
          </a:custGeom>
          <a:solidFill>
            <a:srgbClr val="60A60D"/>
          </a:solidFill>
        </p:spPr>
        <p:txBody>
          <a:bodyPr wrap="square" lIns="0" tIns="0" rIns="0" bIns="0" rtlCol="0"/>
          <a:lstStyle/>
          <a:p>
            <a:pPr defTabSz="898800"/>
            <a:endParaRPr sz="24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65139" y="2322945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defTabSz="898800"/>
            <a:r>
              <a:rPr sz="849" spc="-6" dirty="0">
                <a:solidFill>
                  <a:srgbClr val="60A60D"/>
                </a:solidFill>
                <a:latin typeface="Wingdings 3"/>
                <a:cs typeface="Wingdings 3"/>
              </a:rPr>
              <a:t></a:t>
            </a:r>
            <a:endParaRPr sz="849">
              <a:solidFill>
                <a:prstClr val="black"/>
              </a:solidFill>
              <a:latin typeface="Wingdings 3"/>
              <a:cs typeface="Wingdings 3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63479" y="2283391"/>
            <a:ext cx="2547697" cy="2055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570360" defTabSz="898800">
              <a:spcBef>
                <a:spcPts val="479"/>
              </a:spcBef>
            </a:pP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C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e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r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ti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fied</a:t>
            </a:r>
            <a:r>
              <a:rPr sz="1212" spc="55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Profess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o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na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l</a:t>
            </a:r>
            <a:r>
              <a:rPr sz="1212" spc="67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Emp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l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oyer O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rgan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za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tio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67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(C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P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E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O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)</a:t>
            </a:r>
            <a:endParaRPr sz="1212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5394" marR="106221" defTabSz="898800">
              <a:lnSpc>
                <a:spcPct val="133000"/>
              </a:lnSpc>
              <a:spcBef>
                <a:spcPts val="12"/>
              </a:spcBef>
            </a:pP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H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uman</a:t>
            </a:r>
            <a:r>
              <a:rPr sz="1212" spc="36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Resou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r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ce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sz="1212" spc="55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O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u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o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urc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g</a:t>
            </a:r>
            <a:r>
              <a:rPr sz="1212" spc="61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(H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RO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) P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yr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o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l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l</a:t>
            </a:r>
            <a:r>
              <a:rPr sz="1212" spc="36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Ta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x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O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u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o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urc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g</a:t>
            </a:r>
            <a:r>
              <a:rPr sz="1212" spc="61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d</a:t>
            </a:r>
            <a:r>
              <a:rPr sz="1212" spc="24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C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on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ult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in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g Emp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l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oye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e</a:t>
            </a:r>
            <a:r>
              <a:rPr sz="1212" spc="30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B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enefit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endParaRPr sz="1212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5394" defTabSz="898800">
              <a:spcBef>
                <a:spcPts val="491"/>
              </a:spcBef>
            </a:pP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P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yr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o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l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l</a:t>
            </a:r>
            <a:r>
              <a:rPr sz="1212" spc="36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e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r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v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ices</a:t>
            </a:r>
            <a:endParaRPr lang="en-US" sz="1212" spc="-12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5394" defTabSz="898800">
              <a:spcBef>
                <a:spcPts val="491"/>
              </a:spcBef>
            </a:pPr>
            <a:r>
              <a:rPr lang="en-US" sz="1212" spc="-19" dirty="0">
                <a:solidFill>
                  <a:prstClr val="black"/>
                </a:solidFill>
                <a:latin typeface="Calibri Light"/>
                <a:cs typeface="Calibri Light"/>
              </a:rPr>
              <a:t>H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uman</a:t>
            </a:r>
            <a:r>
              <a:rPr lang="en-US" sz="1212" spc="36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12" dirty="0">
                <a:solidFill>
                  <a:prstClr val="black"/>
                </a:solidFill>
                <a:latin typeface="Calibri Light"/>
                <a:cs typeface="Calibri Light"/>
              </a:rPr>
              <a:t>Resou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r</a:t>
            </a:r>
            <a:r>
              <a:rPr lang="en-US" sz="1212" spc="-12" dirty="0">
                <a:solidFill>
                  <a:prstClr val="black"/>
                </a:solidFill>
                <a:latin typeface="Calibri Light"/>
                <a:cs typeface="Calibri Light"/>
              </a:rPr>
              <a:t>c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e</a:t>
            </a:r>
            <a:r>
              <a:rPr lang="en-US" sz="1212" spc="55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19" dirty="0">
                <a:solidFill>
                  <a:prstClr val="black"/>
                </a:solidFill>
                <a:latin typeface="Calibri Light"/>
                <a:cs typeface="Calibri Light"/>
              </a:rPr>
              <a:t>C</a:t>
            </a:r>
            <a:r>
              <a:rPr lang="en-US" sz="1212" spc="-12" dirty="0">
                <a:solidFill>
                  <a:prstClr val="black"/>
                </a:solidFill>
                <a:latin typeface="Calibri Light"/>
                <a:cs typeface="Calibri Light"/>
              </a:rPr>
              <a:t>on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lang="en-US" sz="1212" spc="-12" dirty="0">
                <a:solidFill>
                  <a:prstClr val="black"/>
                </a:solidFill>
                <a:latin typeface="Calibri Light"/>
                <a:cs typeface="Calibri Light"/>
              </a:rPr>
              <a:t>ulti</a:t>
            </a:r>
            <a:r>
              <a:rPr lang="en-US" sz="1212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lang="en-US" sz="1212" spc="-6" dirty="0">
                <a:solidFill>
                  <a:prstClr val="black"/>
                </a:solidFill>
                <a:latin typeface="Calibri Light"/>
                <a:cs typeface="Calibri Light"/>
              </a:rPr>
              <a:t>g</a:t>
            </a:r>
            <a:endParaRPr lang="en-US" sz="1212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5394" marR="6157" defTabSz="898800">
              <a:spcBef>
                <a:spcPts val="479"/>
              </a:spcBef>
            </a:pP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C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C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o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mp</a:t>
            </a:r>
            <a:r>
              <a:rPr sz="1212" spc="-19" dirty="0">
                <a:solidFill>
                  <a:prstClr val="black"/>
                </a:solidFill>
                <a:latin typeface="Calibri Light"/>
                <a:cs typeface="Calibri Light"/>
              </a:rPr>
              <a:t>l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c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e</a:t>
            </a:r>
            <a:r>
              <a:rPr sz="1212" spc="72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lang="en-US" sz="1212" spc="-12" dirty="0">
                <a:solidFill>
                  <a:prstClr val="black"/>
                </a:solidFill>
                <a:latin typeface="Calibri Light"/>
                <a:cs typeface="Calibri Light"/>
              </a:rPr>
              <a:t>C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on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s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ulti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g</a:t>
            </a:r>
            <a:r>
              <a:rPr sz="1212" spc="61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a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n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d</a:t>
            </a:r>
            <a:r>
              <a:rPr sz="1212" spc="24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T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ra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c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k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i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ng S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e</a:t>
            </a:r>
            <a:r>
              <a:rPr sz="1212" spc="-6" dirty="0">
                <a:solidFill>
                  <a:prstClr val="black"/>
                </a:solidFill>
                <a:latin typeface="Calibri Light"/>
                <a:cs typeface="Calibri Light"/>
              </a:rPr>
              <a:t>r</a:t>
            </a:r>
            <a:r>
              <a:rPr sz="1212" dirty="0">
                <a:solidFill>
                  <a:prstClr val="black"/>
                </a:solidFill>
                <a:latin typeface="Calibri Light"/>
                <a:cs typeface="Calibri Light"/>
              </a:rPr>
              <a:t>v</a:t>
            </a:r>
            <a:r>
              <a:rPr sz="1212" spc="-12" dirty="0">
                <a:solidFill>
                  <a:prstClr val="black"/>
                </a:solidFill>
                <a:latin typeface="Calibri Light"/>
                <a:cs typeface="Calibri Light"/>
              </a:rPr>
              <a:t>ices</a:t>
            </a:r>
            <a:endParaRPr sz="1212" dirty="0"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53200" y="2631748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defTabSz="898800"/>
            <a:r>
              <a:rPr sz="849" spc="-6" dirty="0">
                <a:solidFill>
                  <a:srgbClr val="60A60D"/>
                </a:solidFill>
                <a:latin typeface="Wingdings 3"/>
                <a:cs typeface="Wingdings 3"/>
              </a:rPr>
              <a:t></a:t>
            </a:r>
            <a:endParaRPr sz="849">
              <a:solidFill>
                <a:prstClr val="black"/>
              </a:solidFill>
              <a:latin typeface="Wingdings 3"/>
              <a:cs typeface="Wingdings 3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65139" y="3000894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defTabSz="898800"/>
            <a:r>
              <a:rPr sz="849" spc="-6" dirty="0">
                <a:solidFill>
                  <a:srgbClr val="60A60D"/>
                </a:solidFill>
                <a:latin typeface="Wingdings 3"/>
                <a:cs typeface="Wingdings 3"/>
              </a:rPr>
              <a:t></a:t>
            </a:r>
            <a:endParaRPr sz="849">
              <a:solidFill>
                <a:prstClr val="black"/>
              </a:solidFill>
              <a:latin typeface="Wingdings 3"/>
              <a:cs typeface="Wingdings 3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65139" y="3246581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defTabSz="898800"/>
            <a:r>
              <a:rPr sz="849" spc="-6" dirty="0">
                <a:solidFill>
                  <a:srgbClr val="60A60D"/>
                </a:solidFill>
                <a:latin typeface="Wingdings 3"/>
                <a:cs typeface="Wingdings 3"/>
              </a:rPr>
              <a:t></a:t>
            </a:r>
            <a:endParaRPr sz="849">
              <a:solidFill>
                <a:prstClr val="black"/>
              </a:solidFill>
              <a:latin typeface="Wingdings 3"/>
              <a:cs typeface="Wingdings 3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65139" y="3492268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defTabSz="898800"/>
            <a:r>
              <a:rPr sz="849" spc="-6" dirty="0">
                <a:solidFill>
                  <a:srgbClr val="60A60D"/>
                </a:solidFill>
                <a:latin typeface="Wingdings 3"/>
                <a:cs typeface="Wingdings 3"/>
              </a:rPr>
              <a:t></a:t>
            </a:r>
            <a:endParaRPr sz="849">
              <a:solidFill>
                <a:prstClr val="black"/>
              </a:solidFill>
              <a:latin typeface="Wingdings 3"/>
              <a:cs typeface="Wingdings 3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65139" y="3739802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defTabSz="898800"/>
            <a:r>
              <a:rPr sz="849" spc="-6" dirty="0">
                <a:solidFill>
                  <a:srgbClr val="60A60D"/>
                </a:solidFill>
                <a:latin typeface="Wingdings 3"/>
                <a:cs typeface="Wingdings 3"/>
              </a:rPr>
              <a:t></a:t>
            </a:r>
            <a:endParaRPr sz="849">
              <a:solidFill>
                <a:prstClr val="black"/>
              </a:solidFill>
              <a:latin typeface="Wingdings 3"/>
              <a:cs typeface="Wingdings 3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65139" y="3985798"/>
            <a:ext cx="125461" cy="130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defTabSz="898800"/>
            <a:r>
              <a:rPr sz="849" spc="-6" dirty="0">
                <a:solidFill>
                  <a:srgbClr val="60A60D"/>
                </a:solidFill>
                <a:latin typeface="Wingdings 3"/>
                <a:cs typeface="Wingdings 3"/>
              </a:rPr>
              <a:t></a:t>
            </a:r>
            <a:endParaRPr sz="849">
              <a:solidFill>
                <a:prstClr val="black"/>
              </a:solidFill>
              <a:latin typeface="Wingdings 3"/>
              <a:cs typeface="Wingdings 3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447972" y="863392"/>
            <a:ext cx="844358" cy="844358"/>
          </a:xfrm>
          <a:custGeom>
            <a:avLst/>
            <a:gdLst/>
            <a:ahLst/>
            <a:cxnLst/>
            <a:rect l="l" t="t" r="r" b="b"/>
            <a:pathLst>
              <a:path w="696595" h="696594">
                <a:moveTo>
                  <a:pt x="348234" y="0"/>
                </a:moveTo>
                <a:lnTo>
                  <a:pt x="291759" y="4559"/>
                </a:lnTo>
                <a:lnTo>
                  <a:pt x="238182" y="17757"/>
                </a:lnTo>
                <a:lnTo>
                  <a:pt x="188220" y="38878"/>
                </a:lnTo>
                <a:lnTo>
                  <a:pt x="142591" y="67202"/>
                </a:lnTo>
                <a:lnTo>
                  <a:pt x="102012" y="102012"/>
                </a:lnTo>
                <a:lnTo>
                  <a:pt x="67202" y="142591"/>
                </a:lnTo>
                <a:lnTo>
                  <a:pt x="38878" y="188220"/>
                </a:lnTo>
                <a:lnTo>
                  <a:pt x="17757" y="238182"/>
                </a:lnTo>
                <a:lnTo>
                  <a:pt x="4559" y="291759"/>
                </a:lnTo>
                <a:lnTo>
                  <a:pt x="0" y="348234"/>
                </a:lnTo>
                <a:lnTo>
                  <a:pt x="1154" y="376788"/>
                </a:lnTo>
                <a:lnTo>
                  <a:pt x="10123" y="431903"/>
                </a:lnTo>
                <a:lnTo>
                  <a:pt x="27372" y="483762"/>
                </a:lnTo>
                <a:lnTo>
                  <a:pt x="52184" y="531648"/>
                </a:lnTo>
                <a:lnTo>
                  <a:pt x="83841" y="574842"/>
                </a:lnTo>
                <a:lnTo>
                  <a:pt x="121625" y="612626"/>
                </a:lnTo>
                <a:lnTo>
                  <a:pt x="164819" y="644283"/>
                </a:lnTo>
                <a:lnTo>
                  <a:pt x="212705" y="669095"/>
                </a:lnTo>
                <a:lnTo>
                  <a:pt x="264564" y="686344"/>
                </a:lnTo>
                <a:lnTo>
                  <a:pt x="319679" y="695313"/>
                </a:lnTo>
                <a:lnTo>
                  <a:pt x="348234" y="696467"/>
                </a:lnTo>
                <a:lnTo>
                  <a:pt x="376788" y="695313"/>
                </a:lnTo>
                <a:lnTo>
                  <a:pt x="431903" y="686344"/>
                </a:lnTo>
                <a:lnTo>
                  <a:pt x="483762" y="669095"/>
                </a:lnTo>
                <a:lnTo>
                  <a:pt x="531648" y="644283"/>
                </a:lnTo>
                <a:lnTo>
                  <a:pt x="574842" y="612626"/>
                </a:lnTo>
                <a:lnTo>
                  <a:pt x="612626" y="574842"/>
                </a:lnTo>
                <a:lnTo>
                  <a:pt x="644283" y="531648"/>
                </a:lnTo>
                <a:lnTo>
                  <a:pt x="669095" y="483762"/>
                </a:lnTo>
                <a:lnTo>
                  <a:pt x="686344" y="431903"/>
                </a:lnTo>
                <a:lnTo>
                  <a:pt x="695313" y="376788"/>
                </a:lnTo>
                <a:lnTo>
                  <a:pt x="696468" y="348234"/>
                </a:lnTo>
                <a:lnTo>
                  <a:pt x="695313" y="319679"/>
                </a:lnTo>
                <a:lnTo>
                  <a:pt x="686344" y="264564"/>
                </a:lnTo>
                <a:lnTo>
                  <a:pt x="669095" y="212705"/>
                </a:lnTo>
                <a:lnTo>
                  <a:pt x="644283" y="164819"/>
                </a:lnTo>
                <a:lnTo>
                  <a:pt x="612626" y="121625"/>
                </a:lnTo>
                <a:lnTo>
                  <a:pt x="574842" y="83841"/>
                </a:lnTo>
                <a:lnTo>
                  <a:pt x="531648" y="52184"/>
                </a:lnTo>
                <a:lnTo>
                  <a:pt x="483762" y="27372"/>
                </a:lnTo>
                <a:lnTo>
                  <a:pt x="431903" y="10123"/>
                </a:lnTo>
                <a:lnTo>
                  <a:pt x="376788" y="1154"/>
                </a:lnTo>
                <a:lnTo>
                  <a:pt x="348234" y="0"/>
                </a:lnTo>
                <a:close/>
              </a:path>
            </a:pathLst>
          </a:custGeom>
          <a:solidFill>
            <a:srgbClr val="60A60D"/>
          </a:solidFill>
        </p:spPr>
        <p:txBody>
          <a:bodyPr wrap="square" lIns="0" tIns="0" rIns="0" bIns="0" rtlCol="0"/>
          <a:lstStyle/>
          <a:p>
            <a:pPr defTabSz="898800"/>
            <a:endParaRPr sz="24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955731" y="857850"/>
            <a:ext cx="844358" cy="844358"/>
          </a:xfrm>
          <a:custGeom>
            <a:avLst/>
            <a:gdLst/>
            <a:ahLst/>
            <a:cxnLst/>
            <a:rect l="l" t="t" r="r" b="b"/>
            <a:pathLst>
              <a:path w="696595" h="696594">
                <a:moveTo>
                  <a:pt x="348233" y="0"/>
                </a:moveTo>
                <a:lnTo>
                  <a:pt x="291759" y="4559"/>
                </a:lnTo>
                <a:lnTo>
                  <a:pt x="238182" y="17757"/>
                </a:lnTo>
                <a:lnTo>
                  <a:pt x="188220" y="38878"/>
                </a:lnTo>
                <a:lnTo>
                  <a:pt x="142591" y="67202"/>
                </a:lnTo>
                <a:lnTo>
                  <a:pt x="102012" y="102012"/>
                </a:lnTo>
                <a:lnTo>
                  <a:pt x="67202" y="142591"/>
                </a:lnTo>
                <a:lnTo>
                  <a:pt x="38878" y="188220"/>
                </a:lnTo>
                <a:lnTo>
                  <a:pt x="17757" y="238182"/>
                </a:lnTo>
                <a:lnTo>
                  <a:pt x="4559" y="291759"/>
                </a:lnTo>
                <a:lnTo>
                  <a:pt x="0" y="348233"/>
                </a:lnTo>
                <a:lnTo>
                  <a:pt x="1154" y="376788"/>
                </a:lnTo>
                <a:lnTo>
                  <a:pt x="10123" y="431903"/>
                </a:lnTo>
                <a:lnTo>
                  <a:pt x="27372" y="483762"/>
                </a:lnTo>
                <a:lnTo>
                  <a:pt x="52184" y="531648"/>
                </a:lnTo>
                <a:lnTo>
                  <a:pt x="83841" y="574842"/>
                </a:lnTo>
                <a:lnTo>
                  <a:pt x="121625" y="612626"/>
                </a:lnTo>
                <a:lnTo>
                  <a:pt x="164819" y="644283"/>
                </a:lnTo>
                <a:lnTo>
                  <a:pt x="212705" y="669095"/>
                </a:lnTo>
                <a:lnTo>
                  <a:pt x="264564" y="686344"/>
                </a:lnTo>
                <a:lnTo>
                  <a:pt x="319679" y="695313"/>
                </a:lnTo>
                <a:lnTo>
                  <a:pt x="348233" y="696467"/>
                </a:lnTo>
                <a:lnTo>
                  <a:pt x="376788" y="695313"/>
                </a:lnTo>
                <a:lnTo>
                  <a:pt x="431903" y="686344"/>
                </a:lnTo>
                <a:lnTo>
                  <a:pt x="483762" y="669095"/>
                </a:lnTo>
                <a:lnTo>
                  <a:pt x="531648" y="644283"/>
                </a:lnTo>
                <a:lnTo>
                  <a:pt x="574842" y="612626"/>
                </a:lnTo>
                <a:lnTo>
                  <a:pt x="612626" y="574842"/>
                </a:lnTo>
                <a:lnTo>
                  <a:pt x="644283" y="531648"/>
                </a:lnTo>
                <a:lnTo>
                  <a:pt x="669095" y="483762"/>
                </a:lnTo>
                <a:lnTo>
                  <a:pt x="686344" y="431903"/>
                </a:lnTo>
                <a:lnTo>
                  <a:pt x="695313" y="376788"/>
                </a:lnTo>
                <a:lnTo>
                  <a:pt x="696467" y="348233"/>
                </a:lnTo>
                <a:lnTo>
                  <a:pt x="695313" y="319679"/>
                </a:lnTo>
                <a:lnTo>
                  <a:pt x="686344" y="264564"/>
                </a:lnTo>
                <a:lnTo>
                  <a:pt x="669095" y="212705"/>
                </a:lnTo>
                <a:lnTo>
                  <a:pt x="644283" y="164819"/>
                </a:lnTo>
                <a:lnTo>
                  <a:pt x="612626" y="121625"/>
                </a:lnTo>
                <a:lnTo>
                  <a:pt x="574842" y="83841"/>
                </a:lnTo>
                <a:lnTo>
                  <a:pt x="531648" y="52184"/>
                </a:lnTo>
                <a:lnTo>
                  <a:pt x="483762" y="27372"/>
                </a:lnTo>
                <a:lnTo>
                  <a:pt x="431903" y="10123"/>
                </a:lnTo>
                <a:lnTo>
                  <a:pt x="376788" y="1154"/>
                </a:lnTo>
                <a:lnTo>
                  <a:pt x="348233" y="0"/>
                </a:lnTo>
                <a:close/>
              </a:path>
            </a:pathLst>
          </a:custGeom>
          <a:solidFill>
            <a:srgbClr val="60A60D"/>
          </a:solidFill>
        </p:spPr>
        <p:txBody>
          <a:bodyPr wrap="square" lIns="0" tIns="0" rIns="0" bIns="0" rtlCol="0"/>
          <a:lstStyle/>
          <a:p>
            <a:pPr defTabSz="898800"/>
            <a:endParaRPr sz="24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207397" y="2526616"/>
            <a:ext cx="2661612" cy="1566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marR="6157" defTabSz="898800"/>
            <a:r>
              <a:rPr sz="1454" spc="-12" dirty="0">
                <a:solidFill>
                  <a:srgbClr val="9D701F"/>
                </a:solidFill>
                <a:latin typeface="Calibri Light"/>
                <a:cs typeface="Calibri Light"/>
              </a:rPr>
              <a:t>O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ur</a:t>
            </a:r>
            <a:r>
              <a:rPr sz="1454" spc="12" dirty="0">
                <a:solidFill>
                  <a:srgbClr val="9D701F"/>
                </a:solidFill>
                <a:latin typeface="Calibri Light"/>
                <a:cs typeface="Calibri Light"/>
              </a:rPr>
              <a:t> 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e</a:t>
            </a:r>
            <a:r>
              <a:rPr sz="1454" dirty="0">
                <a:solidFill>
                  <a:srgbClr val="9D701F"/>
                </a:solidFill>
                <a:latin typeface="Calibri Light"/>
                <a:cs typeface="Calibri Light"/>
              </a:rPr>
              <a:t>mplo</a:t>
            </a:r>
            <a:r>
              <a:rPr sz="1454" spc="-19" dirty="0">
                <a:solidFill>
                  <a:srgbClr val="9D701F"/>
                </a:solidFill>
                <a:latin typeface="Calibri Light"/>
                <a:cs typeface="Calibri Light"/>
              </a:rPr>
              <a:t>y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ees </a:t>
            </a:r>
            <a:r>
              <a:rPr sz="1454" spc="-55" dirty="0">
                <a:solidFill>
                  <a:srgbClr val="9D701F"/>
                </a:solidFill>
                <a:latin typeface="Calibri Light"/>
                <a:cs typeface="Calibri Light"/>
              </a:rPr>
              <a:t>k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eep</a:t>
            </a:r>
            <a:r>
              <a:rPr sz="1454" spc="-12" dirty="0">
                <a:solidFill>
                  <a:srgbClr val="9D701F"/>
                </a:solidFill>
                <a:latin typeface="Calibri Light"/>
                <a:cs typeface="Calibri Light"/>
              </a:rPr>
              <a:t> 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us o</a:t>
            </a:r>
            <a:r>
              <a:rPr sz="1454" dirty="0">
                <a:solidFill>
                  <a:srgbClr val="9D701F"/>
                </a:solidFill>
                <a:latin typeface="Calibri Light"/>
                <a:cs typeface="Calibri Light"/>
              </a:rPr>
              <a:t>n 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the </a:t>
            </a:r>
            <a:r>
              <a:rPr sz="1454" spc="-42" dirty="0">
                <a:solidFill>
                  <a:srgbClr val="9D701F"/>
                </a:solidFill>
                <a:latin typeface="Calibri Light"/>
                <a:cs typeface="Calibri Light"/>
              </a:rPr>
              <a:t>r</a:t>
            </a:r>
            <a:r>
              <a:rPr sz="1454" spc="-12" dirty="0">
                <a:solidFill>
                  <a:srgbClr val="9D701F"/>
                </a:solidFill>
                <a:latin typeface="Calibri Light"/>
                <a:cs typeface="Calibri Light"/>
              </a:rPr>
              <a:t>oad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, and</a:t>
            </a:r>
            <a:r>
              <a:rPr sz="1454" dirty="0">
                <a:solidFill>
                  <a:srgbClr val="9D701F"/>
                </a:solidFill>
                <a:latin typeface="Calibri Light"/>
                <a:cs typeface="Calibri Light"/>
              </a:rPr>
              <a:t> 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th</a:t>
            </a:r>
            <a:r>
              <a:rPr sz="1454" spc="-24" dirty="0">
                <a:solidFill>
                  <a:srgbClr val="9D701F"/>
                </a:solidFill>
                <a:latin typeface="Calibri Light"/>
                <a:cs typeface="Calibri Light"/>
              </a:rPr>
              <a:t>a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t</a:t>
            </a:r>
            <a:r>
              <a:rPr sz="1454" spc="19" dirty="0">
                <a:solidFill>
                  <a:srgbClr val="9D701F"/>
                </a:solidFill>
                <a:latin typeface="Calibri Light"/>
                <a:cs typeface="Calibri Light"/>
              </a:rPr>
              <a:t> 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ma</a:t>
            </a:r>
            <a:r>
              <a:rPr sz="1454" spc="-55" dirty="0">
                <a:solidFill>
                  <a:srgbClr val="9D701F"/>
                </a:solidFill>
                <a:latin typeface="Calibri Light"/>
                <a:cs typeface="Calibri Light"/>
              </a:rPr>
              <a:t>k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es them </a:t>
            </a:r>
            <a:r>
              <a:rPr sz="1454" spc="-12" dirty="0">
                <a:solidFill>
                  <a:srgbClr val="9D701F"/>
                </a:solidFill>
                <a:latin typeface="Calibri Light"/>
                <a:cs typeface="Calibri Light"/>
              </a:rPr>
              <a:t>our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 g</a:t>
            </a:r>
            <a:r>
              <a:rPr sz="1454" spc="-30" dirty="0">
                <a:solidFill>
                  <a:srgbClr val="9D701F"/>
                </a:solidFill>
                <a:latin typeface="Calibri Light"/>
                <a:cs typeface="Calibri Light"/>
              </a:rPr>
              <a:t>r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e</a:t>
            </a:r>
            <a:r>
              <a:rPr sz="1454" spc="-24" dirty="0">
                <a:solidFill>
                  <a:srgbClr val="9D701F"/>
                </a:solidFill>
                <a:latin typeface="Calibri Light"/>
                <a:cs typeface="Calibri Light"/>
              </a:rPr>
              <a:t>at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e</a:t>
            </a:r>
            <a:r>
              <a:rPr sz="1454" spc="-19" dirty="0">
                <a:solidFill>
                  <a:srgbClr val="9D701F"/>
                </a:solidFill>
                <a:latin typeface="Calibri Light"/>
                <a:cs typeface="Calibri Light"/>
              </a:rPr>
              <a:t>s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t</a:t>
            </a:r>
            <a:r>
              <a:rPr sz="1454" spc="6" dirty="0">
                <a:solidFill>
                  <a:srgbClr val="9D701F"/>
                </a:solidFill>
                <a:latin typeface="Calibri Light"/>
                <a:cs typeface="Calibri Light"/>
              </a:rPr>
              <a:t> 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as</a:t>
            </a:r>
            <a:r>
              <a:rPr sz="1454" dirty="0">
                <a:solidFill>
                  <a:srgbClr val="9D701F"/>
                </a:solidFill>
                <a:latin typeface="Calibri Light"/>
                <a:cs typeface="Calibri Light"/>
              </a:rPr>
              <a:t>s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et.</a:t>
            </a:r>
            <a:r>
              <a:rPr sz="1454" spc="-30" dirty="0">
                <a:solidFill>
                  <a:srgbClr val="9D701F"/>
                </a:solidFill>
                <a:latin typeface="Calibri Light"/>
                <a:cs typeface="Calibri Light"/>
              </a:rPr>
              <a:t> </a:t>
            </a:r>
            <a:r>
              <a:rPr sz="1454" spc="-67" dirty="0">
                <a:solidFill>
                  <a:srgbClr val="9D701F"/>
                </a:solidFill>
                <a:latin typeface="Calibri Light"/>
                <a:cs typeface="Calibri Light"/>
              </a:rPr>
              <a:t>W</a:t>
            </a:r>
            <a:r>
              <a:rPr sz="1454" dirty="0">
                <a:solidFill>
                  <a:srgbClr val="9D701F"/>
                </a:solidFill>
                <a:latin typeface="Calibri Light"/>
                <a:cs typeface="Calibri Light"/>
              </a:rPr>
              <a:t>e</a:t>
            </a:r>
            <a:r>
              <a:rPr sz="1454" spc="12" dirty="0">
                <a:solidFill>
                  <a:srgbClr val="9D701F"/>
                </a:solidFill>
                <a:latin typeface="Calibri Light"/>
                <a:cs typeface="Calibri Light"/>
              </a:rPr>
              <a:t> 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made a</a:t>
            </a:r>
            <a:r>
              <a:rPr sz="1454" dirty="0">
                <a:solidFill>
                  <a:srgbClr val="9D701F"/>
                </a:solidFill>
                <a:latin typeface="Calibri Light"/>
                <a:cs typeface="Calibri Light"/>
              </a:rPr>
              <a:t> 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g</a:t>
            </a:r>
            <a:r>
              <a:rPr sz="1454" spc="-30" dirty="0">
                <a:solidFill>
                  <a:srgbClr val="9D701F"/>
                </a:solidFill>
                <a:latin typeface="Calibri Light"/>
                <a:cs typeface="Calibri Light"/>
              </a:rPr>
              <a:t>r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e</a:t>
            </a:r>
            <a:r>
              <a:rPr sz="1454" spc="-24" dirty="0">
                <a:solidFill>
                  <a:srgbClr val="9D701F"/>
                </a:solidFill>
                <a:latin typeface="Calibri Light"/>
                <a:cs typeface="Calibri Light"/>
              </a:rPr>
              <a:t>a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t busin</a:t>
            </a:r>
            <a:r>
              <a:rPr sz="1454" spc="-19" dirty="0">
                <a:solidFill>
                  <a:srgbClr val="9D701F"/>
                </a:solidFill>
                <a:latin typeface="Calibri Light"/>
                <a:cs typeface="Calibri Light"/>
              </a:rPr>
              <a:t>e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ss d</a:t>
            </a:r>
            <a:r>
              <a:rPr sz="1454" spc="-12" dirty="0">
                <a:solidFill>
                  <a:srgbClr val="9D701F"/>
                </a:solidFill>
                <a:latin typeface="Calibri Light"/>
                <a:cs typeface="Calibri Light"/>
              </a:rPr>
              <a:t>e</a:t>
            </a:r>
            <a:r>
              <a:rPr sz="1454" dirty="0">
                <a:solidFill>
                  <a:srgbClr val="9D701F"/>
                </a:solidFill>
                <a:latin typeface="Calibri Light"/>
                <a:cs typeface="Calibri Light"/>
              </a:rPr>
              <a:t>c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ision</a:t>
            </a:r>
            <a:r>
              <a:rPr sz="1454" spc="-12" dirty="0">
                <a:solidFill>
                  <a:srgbClr val="9D701F"/>
                </a:solidFill>
                <a:latin typeface="Calibri Light"/>
                <a:cs typeface="Calibri Light"/>
              </a:rPr>
              <a:t> 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when</a:t>
            </a:r>
            <a:r>
              <a:rPr sz="1454" dirty="0">
                <a:solidFill>
                  <a:srgbClr val="9D701F"/>
                </a:solidFill>
                <a:latin typeface="Calibri Light"/>
                <a:cs typeface="Calibri Light"/>
              </a:rPr>
              <a:t> </a:t>
            </a:r>
            <a:r>
              <a:rPr sz="1454" spc="-19" dirty="0">
                <a:solidFill>
                  <a:srgbClr val="9D701F"/>
                </a:solidFill>
                <a:latin typeface="Calibri Light"/>
                <a:cs typeface="Calibri Light"/>
              </a:rPr>
              <a:t>w</a:t>
            </a:r>
            <a:r>
              <a:rPr sz="1454" dirty="0">
                <a:solidFill>
                  <a:srgbClr val="9D701F"/>
                </a:solidFill>
                <a:latin typeface="Calibri Light"/>
                <a:cs typeface="Calibri Light"/>
              </a:rPr>
              <a:t>e</a:t>
            </a:r>
            <a:r>
              <a:rPr sz="1454" spc="-19" dirty="0">
                <a:solidFill>
                  <a:srgbClr val="9D701F"/>
                </a:solidFill>
                <a:latin typeface="Calibri Light"/>
                <a:cs typeface="Calibri Light"/>
              </a:rPr>
              <a:t> 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d</a:t>
            </a:r>
            <a:r>
              <a:rPr sz="1454" spc="-12" dirty="0">
                <a:solidFill>
                  <a:srgbClr val="9D701F"/>
                </a:solidFill>
                <a:latin typeface="Calibri Light"/>
                <a:cs typeface="Calibri Light"/>
              </a:rPr>
              <a:t>e</a:t>
            </a:r>
            <a:r>
              <a:rPr sz="1454" dirty="0">
                <a:solidFill>
                  <a:srgbClr val="9D701F"/>
                </a:solidFill>
                <a:latin typeface="Calibri Light"/>
                <a:cs typeface="Calibri Light"/>
              </a:rPr>
              <a:t>c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id</a:t>
            </a:r>
            <a:r>
              <a:rPr sz="1454" spc="-19" dirty="0">
                <a:solidFill>
                  <a:srgbClr val="9D701F"/>
                </a:solidFill>
                <a:latin typeface="Calibri Light"/>
                <a:cs typeface="Calibri Light"/>
              </a:rPr>
              <a:t>e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d </a:t>
            </a:r>
            <a:r>
              <a:rPr sz="1454" spc="-24" dirty="0">
                <a:solidFill>
                  <a:srgbClr val="9D701F"/>
                </a:solidFill>
                <a:latin typeface="Calibri Light"/>
                <a:cs typeface="Calibri Light"/>
              </a:rPr>
              <a:t>t</a:t>
            </a:r>
            <a:r>
              <a:rPr sz="1454" dirty="0">
                <a:solidFill>
                  <a:srgbClr val="9D701F"/>
                </a:solidFill>
                <a:latin typeface="Calibri Light"/>
                <a:cs typeface="Calibri Light"/>
              </a:rPr>
              <a:t>o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 hi</a:t>
            </a:r>
            <a:r>
              <a:rPr sz="1454" spc="-30" dirty="0">
                <a:solidFill>
                  <a:srgbClr val="9D701F"/>
                </a:solidFill>
                <a:latin typeface="Calibri Light"/>
                <a:cs typeface="Calibri Light"/>
              </a:rPr>
              <a:t>r</a:t>
            </a:r>
            <a:r>
              <a:rPr sz="1454" dirty="0">
                <a:solidFill>
                  <a:srgbClr val="9D701F"/>
                </a:solidFill>
                <a:latin typeface="Calibri Light"/>
                <a:cs typeface="Calibri Light"/>
              </a:rPr>
              <a:t>e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 </a:t>
            </a:r>
            <a:r>
              <a:rPr sz="1454" dirty="0">
                <a:solidFill>
                  <a:srgbClr val="9D701F"/>
                </a:solidFill>
                <a:latin typeface="Calibri Light"/>
                <a:cs typeface="Calibri Light"/>
              </a:rPr>
              <a:t>L</a:t>
            </a:r>
            <a:r>
              <a:rPr sz="1454" spc="6" dirty="0">
                <a:solidFill>
                  <a:srgbClr val="9D701F"/>
                </a:solidFill>
                <a:latin typeface="Calibri Light"/>
                <a:cs typeface="Calibri Light"/>
              </a:rPr>
              <a:t>B</a:t>
            </a:r>
            <a:r>
              <a:rPr sz="1454" spc="-12" dirty="0">
                <a:solidFill>
                  <a:srgbClr val="9D701F"/>
                </a:solidFill>
                <a:latin typeface="Calibri Light"/>
                <a:cs typeface="Calibri Light"/>
              </a:rPr>
              <a:t>M</a:t>
            </a:r>
            <a:r>
              <a:rPr sz="1454" dirty="0">
                <a:solidFill>
                  <a:srgbClr val="9D701F"/>
                </a:solidFill>
                <a:latin typeface="Calibri Light"/>
                <a:cs typeface="Calibri Light"/>
              </a:rPr>
              <a:t>C</a:t>
            </a:r>
            <a:r>
              <a:rPr sz="1454" spc="-19" dirty="0">
                <a:solidFill>
                  <a:srgbClr val="9D701F"/>
                </a:solidFill>
                <a:latin typeface="Calibri Light"/>
                <a:cs typeface="Calibri Light"/>
              </a:rPr>
              <a:t> </a:t>
            </a:r>
            <a:r>
              <a:rPr sz="1454" dirty="0">
                <a:solidFill>
                  <a:srgbClr val="9D701F"/>
                </a:solidFill>
                <a:latin typeface="Calibri Light"/>
                <a:cs typeface="Calibri Light"/>
              </a:rPr>
              <a:t>Employm</a:t>
            </a:r>
            <a:r>
              <a:rPr sz="1454" spc="-12" dirty="0">
                <a:solidFill>
                  <a:srgbClr val="9D701F"/>
                </a:solidFill>
                <a:latin typeface="Calibri Light"/>
                <a:cs typeface="Calibri Light"/>
              </a:rPr>
              <a:t>e</a:t>
            </a:r>
            <a:r>
              <a:rPr sz="1454" spc="-24" dirty="0">
                <a:solidFill>
                  <a:srgbClr val="9D701F"/>
                </a:solidFill>
                <a:latin typeface="Calibri Light"/>
                <a:cs typeface="Calibri Light"/>
              </a:rPr>
              <a:t>n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t</a:t>
            </a:r>
            <a:r>
              <a:rPr sz="1454" spc="6" dirty="0">
                <a:solidFill>
                  <a:srgbClr val="9D701F"/>
                </a:solidFill>
                <a:latin typeface="Calibri Light"/>
                <a:cs typeface="Calibri Light"/>
              </a:rPr>
              <a:t> </a:t>
            </a:r>
            <a:r>
              <a:rPr sz="1454" spc="-36" dirty="0">
                <a:solidFill>
                  <a:srgbClr val="9D701F"/>
                </a:solidFill>
                <a:latin typeface="Calibri Light"/>
                <a:cs typeface="Calibri Light"/>
              </a:rPr>
              <a:t>P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a</a:t>
            </a:r>
            <a:r>
              <a:rPr sz="1454" spc="-19" dirty="0">
                <a:solidFill>
                  <a:srgbClr val="9D701F"/>
                </a:solidFill>
                <a:latin typeface="Calibri Light"/>
                <a:cs typeface="Calibri Light"/>
              </a:rPr>
              <a:t>r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tne</a:t>
            </a:r>
            <a:r>
              <a:rPr sz="1454" spc="-49" dirty="0">
                <a:solidFill>
                  <a:srgbClr val="9D701F"/>
                </a:solidFill>
                <a:latin typeface="Calibri Light"/>
                <a:cs typeface="Calibri Light"/>
              </a:rPr>
              <a:t>r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s </a:t>
            </a:r>
            <a:r>
              <a:rPr sz="1454" spc="-24" dirty="0">
                <a:solidFill>
                  <a:srgbClr val="9D701F"/>
                </a:solidFill>
                <a:latin typeface="Calibri Light"/>
                <a:cs typeface="Calibri Light"/>
              </a:rPr>
              <a:t>t</a:t>
            </a:r>
            <a:r>
              <a:rPr sz="1454" dirty="0">
                <a:solidFill>
                  <a:srgbClr val="9D701F"/>
                </a:solidFill>
                <a:latin typeface="Calibri Light"/>
                <a:cs typeface="Calibri Light"/>
              </a:rPr>
              <a:t>o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 help</a:t>
            </a:r>
            <a:r>
              <a:rPr sz="1454" dirty="0">
                <a:solidFill>
                  <a:srgbClr val="9D701F"/>
                </a:solidFill>
                <a:latin typeface="Calibri Light"/>
                <a:cs typeface="Calibri Light"/>
              </a:rPr>
              <a:t> 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us</a:t>
            </a:r>
            <a:r>
              <a:rPr sz="1454" spc="6" dirty="0">
                <a:solidFill>
                  <a:srgbClr val="9D701F"/>
                </a:solidFill>
                <a:latin typeface="Calibri Light"/>
                <a:cs typeface="Calibri Light"/>
              </a:rPr>
              <a:t> </a:t>
            </a:r>
            <a:r>
              <a:rPr sz="1454" spc="-24" dirty="0">
                <a:solidFill>
                  <a:srgbClr val="9D701F"/>
                </a:solidFill>
                <a:latin typeface="Calibri Light"/>
                <a:cs typeface="Calibri Light"/>
              </a:rPr>
              <a:t>t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a</a:t>
            </a:r>
            <a:r>
              <a:rPr sz="1454" spc="-55" dirty="0">
                <a:solidFill>
                  <a:srgbClr val="9D701F"/>
                </a:solidFill>
                <a:latin typeface="Calibri Light"/>
                <a:cs typeface="Calibri Light"/>
              </a:rPr>
              <a:t>k</a:t>
            </a:r>
            <a:r>
              <a:rPr sz="1454" dirty="0">
                <a:solidFill>
                  <a:srgbClr val="9D701F"/>
                </a:solidFill>
                <a:latin typeface="Calibri Light"/>
                <a:cs typeface="Calibri Light"/>
              </a:rPr>
              <a:t>e</a:t>
            </a:r>
            <a:r>
              <a:rPr sz="1454" spc="-19" dirty="0">
                <a:solidFill>
                  <a:srgbClr val="9D701F"/>
                </a:solidFill>
                <a:latin typeface="Calibri Light"/>
                <a:cs typeface="Calibri Light"/>
              </a:rPr>
              <a:t> </a:t>
            </a:r>
            <a:r>
              <a:rPr sz="1454" spc="-12" dirty="0">
                <a:solidFill>
                  <a:srgbClr val="9D701F"/>
                </a:solidFill>
                <a:latin typeface="Calibri Light"/>
                <a:cs typeface="Calibri Light"/>
              </a:rPr>
              <a:t>c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a</a:t>
            </a:r>
            <a:r>
              <a:rPr sz="1454" spc="-30" dirty="0">
                <a:solidFill>
                  <a:srgbClr val="9D701F"/>
                </a:solidFill>
                <a:latin typeface="Calibri Light"/>
                <a:cs typeface="Calibri Light"/>
              </a:rPr>
              <a:t>r</a:t>
            </a:r>
            <a:r>
              <a:rPr sz="1454" dirty="0">
                <a:solidFill>
                  <a:srgbClr val="9D701F"/>
                </a:solidFill>
                <a:latin typeface="Calibri Light"/>
                <a:cs typeface="Calibri Light"/>
              </a:rPr>
              <a:t>e</a:t>
            </a:r>
            <a:r>
              <a:rPr sz="1454" spc="-19" dirty="0">
                <a:solidFill>
                  <a:srgbClr val="9D701F"/>
                </a:solidFill>
                <a:latin typeface="Calibri Light"/>
                <a:cs typeface="Calibri Light"/>
              </a:rPr>
              <a:t> 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o</a:t>
            </a:r>
            <a:r>
              <a:rPr sz="1454" dirty="0">
                <a:solidFill>
                  <a:srgbClr val="9D701F"/>
                </a:solidFill>
                <a:latin typeface="Calibri Light"/>
                <a:cs typeface="Calibri Light"/>
              </a:rPr>
              <a:t>f 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thos</a:t>
            </a:r>
            <a:r>
              <a:rPr sz="1454" dirty="0">
                <a:solidFill>
                  <a:srgbClr val="9D701F"/>
                </a:solidFill>
                <a:latin typeface="Calibri Light"/>
                <a:cs typeface="Calibri Light"/>
              </a:rPr>
              <a:t>e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 who</a:t>
            </a:r>
            <a:r>
              <a:rPr sz="1454" dirty="0">
                <a:solidFill>
                  <a:srgbClr val="9D701F"/>
                </a:solidFill>
                <a:latin typeface="Calibri Light"/>
                <a:cs typeface="Calibri Light"/>
              </a:rPr>
              <a:t> </a:t>
            </a:r>
            <a:r>
              <a:rPr sz="1454" spc="-19" dirty="0">
                <a:solidFill>
                  <a:srgbClr val="9D701F"/>
                </a:solidFill>
                <a:latin typeface="Calibri Light"/>
                <a:cs typeface="Calibri Light"/>
              </a:rPr>
              <a:t>t</a:t>
            </a:r>
            <a:r>
              <a:rPr sz="1454" dirty="0">
                <a:solidFill>
                  <a:srgbClr val="9D701F"/>
                </a:solidFill>
                <a:latin typeface="Calibri Light"/>
                <a:cs typeface="Calibri Light"/>
              </a:rPr>
              <a:t>a</a:t>
            </a:r>
            <a:r>
              <a:rPr sz="1454" spc="-49" dirty="0">
                <a:solidFill>
                  <a:srgbClr val="9D701F"/>
                </a:solidFill>
                <a:latin typeface="Calibri Light"/>
                <a:cs typeface="Calibri Light"/>
              </a:rPr>
              <a:t>k</a:t>
            </a:r>
            <a:r>
              <a:rPr sz="1454" dirty="0">
                <a:solidFill>
                  <a:srgbClr val="9D701F"/>
                </a:solidFill>
                <a:latin typeface="Calibri Light"/>
                <a:cs typeface="Calibri Light"/>
              </a:rPr>
              <a:t>e</a:t>
            </a:r>
            <a:r>
              <a:rPr sz="1454" spc="-19" dirty="0">
                <a:solidFill>
                  <a:srgbClr val="9D701F"/>
                </a:solidFill>
                <a:latin typeface="Calibri Light"/>
                <a:cs typeface="Calibri Light"/>
              </a:rPr>
              <a:t> </a:t>
            </a:r>
            <a:r>
              <a:rPr sz="1454" spc="-12" dirty="0">
                <a:solidFill>
                  <a:srgbClr val="9D701F"/>
                </a:solidFill>
                <a:latin typeface="Calibri Light"/>
                <a:cs typeface="Calibri Light"/>
              </a:rPr>
              <a:t>c</a:t>
            </a:r>
            <a:r>
              <a:rPr sz="1454" dirty="0">
                <a:solidFill>
                  <a:srgbClr val="9D701F"/>
                </a:solidFill>
                <a:latin typeface="Calibri Light"/>
                <a:cs typeface="Calibri Light"/>
              </a:rPr>
              <a:t>a</a:t>
            </a:r>
            <a:r>
              <a:rPr sz="1454" spc="-24" dirty="0">
                <a:solidFill>
                  <a:srgbClr val="9D701F"/>
                </a:solidFill>
                <a:latin typeface="Calibri Light"/>
                <a:cs typeface="Calibri Light"/>
              </a:rPr>
              <a:t>r</a:t>
            </a:r>
            <a:r>
              <a:rPr sz="1454" dirty="0">
                <a:solidFill>
                  <a:srgbClr val="9D701F"/>
                </a:solidFill>
                <a:latin typeface="Calibri Light"/>
                <a:cs typeface="Calibri Light"/>
              </a:rPr>
              <a:t>e</a:t>
            </a:r>
            <a:r>
              <a:rPr sz="1454" spc="-19" dirty="0">
                <a:solidFill>
                  <a:srgbClr val="9D701F"/>
                </a:solidFill>
                <a:latin typeface="Calibri Light"/>
                <a:cs typeface="Calibri Light"/>
              </a:rPr>
              <a:t> </a:t>
            </a:r>
            <a:r>
              <a:rPr sz="1454" dirty="0">
                <a:solidFill>
                  <a:srgbClr val="9D701F"/>
                </a:solidFill>
                <a:latin typeface="Calibri Light"/>
                <a:cs typeface="Calibri Light"/>
              </a:rPr>
              <a:t>of</a:t>
            </a:r>
            <a:r>
              <a:rPr sz="1454" spc="19" dirty="0">
                <a:solidFill>
                  <a:srgbClr val="9D701F"/>
                </a:solidFill>
                <a:latin typeface="Calibri Light"/>
                <a:cs typeface="Calibri Light"/>
              </a:rPr>
              <a:t> </a:t>
            </a:r>
            <a:r>
              <a:rPr sz="1454" dirty="0">
                <a:solidFill>
                  <a:srgbClr val="9D701F"/>
                </a:solidFill>
                <a:latin typeface="Calibri Light"/>
                <a:cs typeface="Calibri Light"/>
              </a:rPr>
              <a:t>our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 </a:t>
            </a:r>
            <a:r>
              <a:rPr sz="1454" dirty="0">
                <a:solidFill>
                  <a:srgbClr val="9D701F"/>
                </a:solidFill>
                <a:latin typeface="Calibri Light"/>
                <a:cs typeface="Calibri Light"/>
              </a:rPr>
              <a:t>cu</a:t>
            </a:r>
            <a:r>
              <a:rPr sz="1454" spc="-12" dirty="0">
                <a:solidFill>
                  <a:srgbClr val="9D701F"/>
                </a:solidFill>
                <a:latin typeface="Calibri Light"/>
                <a:cs typeface="Calibri Light"/>
              </a:rPr>
              <a:t>s</a:t>
            </a:r>
            <a:r>
              <a:rPr sz="1454" spc="-19" dirty="0">
                <a:solidFill>
                  <a:srgbClr val="9D701F"/>
                </a:solidFill>
                <a:latin typeface="Calibri Light"/>
                <a:cs typeface="Calibri Light"/>
              </a:rPr>
              <a:t>t</a:t>
            </a:r>
            <a:r>
              <a:rPr sz="1454" dirty="0">
                <a:solidFill>
                  <a:srgbClr val="9D701F"/>
                </a:solidFill>
                <a:latin typeface="Calibri Light"/>
                <a:cs typeface="Calibri Light"/>
              </a:rPr>
              <a:t>om</a:t>
            </a:r>
            <a:r>
              <a:rPr sz="1454" spc="-6" dirty="0">
                <a:solidFill>
                  <a:srgbClr val="9D701F"/>
                </a:solidFill>
                <a:latin typeface="Calibri Light"/>
                <a:cs typeface="Calibri Light"/>
              </a:rPr>
              <a:t>e</a:t>
            </a:r>
            <a:r>
              <a:rPr sz="1454" spc="-36" dirty="0">
                <a:solidFill>
                  <a:srgbClr val="9D701F"/>
                </a:solidFill>
                <a:latin typeface="Calibri Light"/>
                <a:cs typeface="Calibri Light"/>
              </a:rPr>
              <a:t>r</a:t>
            </a:r>
            <a:r>
              <a:rPr sz="1454" dirty="0">
                <a:solidFill>
                  <a:srgbClr val="9D701F"/>
                </a:solidFill>
                <a:latin typeface="Calibri Light"/>
                <a:cs typeface="Calibri Light"/>
              </a:rPr>
              <a:t>s</a:t>
            </a:r>
            <a:r>
              <a:rPr sz="1454" spc="-109" dirty="0">
                <a:solidFill>
                  <a:srgbClr val="9D701F"/>
                </a:solidFill>
                <a:latin typeface="Calibri Light"/>
                <a:cs typeface="Calibri Light"/>
              </a:rPr>
              <a:t>.</a:t>
            </a:r>
            <a:r>
              <a:rPr sz="1454" dirty="0">
                <a:solidFill>
                  <a:srgbClr val="9D701F"/>
                </a:solidFill>
                <a:latin typeface="Calibri Light"/>
                <a:cs typeface="Calibri Light"/>
              </a:rPr>
              <a:t>”</a:t>
            </a:r>
            <a:endParaRPr sz="1454"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956011" y="2271195"/>
            <a:ext cx="127770" cy="213206"/>
          </a:xfrm>
          <a:custGeom>
            <a:avLst/>
            <a:gdLst/>
            <a:ahLst/>
            <a:cxnLst/>
            <a:rect l="l" t="t" r="r" b="b"/>
            <a:pathLst>
              <a:path w="105410" h="175894">
                <a:moveTo>
                  <a:pt x="104906" y="0"/>
                </a:moveTo>
                <a:lnTo>
                  <a:pt x="0" y="0"/>
                </a:lnTo>
                <a:lnTo>
                  <a:pt x="0" y="105714"/>
                </a:lnTo>
                <a:lnTo>
                  <a:pt x="23144" y="149491"/>
                </a:lnTo>
                <a:lnTo>
                  <a:pt x="70599" y="175275"/>
                </a:lnTo>
                <a:lnTo>
                  <a:pt x="71795" y="173962"/>
                </a:lnTo>
                <a:lnTo>
                  <a:pt x="69500" y="168494"/>
                </a:lnTo>
                <a:lnTo>
                  <a:pt x="64939" y="159196"/>
                </a:lnTo>
                <a:lnTo>
                  <a:pt x="59505" y="146777"/>
                </a:lnTo>
                <a:lnTo>
                  <a:pt x="54341" y="131372"/>
                </a:lnTo>
                <a:lnTo>
                  <a:pt x="50754" y="113496"/>
                </a:lnTo>
                <a:lnTo>
                  <a:pt x="104906" y="105714"/>
                </a:lnTo>
                <a:lnTo>
                  <a:pt x="104906" y="0"/>
                </a:lnTo>
                <a:close/>
              </a:path>
            </a:pathLst>
          </a:custGeom>
          <a:solidFill>
            <a:srgbClr val="AD8321"/>
          </a:solidFill>
        </p:spPr>
        <p:txBody>
          <a:bodyPr wrap="square" lIns="0" tIns="0" rIns="0" bIns="0" rtlCol="0"/>
          <a:lstStyle/>
          <a:p>
            <a:pPr defTabSz="898800"/>
            <a:endParaRPr sz="24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140919" y="2274158"/>
            <a:ext cx="123921" cy="210127"/>
          </a:xfrm>
          <a:custGeom>
            <a:avLst/>
            <a:gdLst/>
            <a:ahLst/>
            <a:cxnLst/>
            <a:rect l="l" t="t" r="r" b="b"/>
            <a:pathLst>
              <a:path w="102235" h="173355">
                <a:moveTo>
                  <a:pt x="101966" y="0"/>
                </a:moveTo>
                <a:lnTo>
                  <a:pt x="0" y="0"/>
                </a:lnTo>
                <a:lnTo>
                  <a:pt x="0" y="103270"/>
                </a:lnTo>
                <a:lnTo>
                  <a:pt x="602" y="103270"/>
                </a:lnTo>
                <a:lnTo>
                  <a:pt x="1748" y="109609"/>
                </a:lnTo>
                <a:lnTo>
                  <a:pt x="23748" y="147048"/>
                </a:lnTo>
                <a:lnTo>
                  <a:pt x="71203" y="172832"/>
                </a:lnTo>
                <a:lnTo>
                  <a:pt x="72397" y="171519"/>
                </a:lnTo>
                <a:lnTo>
                  <a:pt x="70101" y="166050"/>
                </a:lnTo>
                <a:lnTo>
                  <a:pt x="65541" y="156753"/>
                </a:lnTo>
                <a:lnTo>
                  <a:pt x="60106" y="144331"/>
                </a:lnTo>
                <a:lnTo>
                  <a:pt x="54942" y="128925"/>
                </a:lnTo>
                <a:lnTo>
                  <a:pt x="51356" y="111049"/>
                </a:lnTo>
                <a:lnTo>
                  <a:pt x="101966" y="103778"/>
                </a:lnTo>
                <a:lnTo>
                  <a:pt x="101966" y="0"/>
                </a:lnTo>
                <a:close/>
              </a:path>
            </a:pathLst>
          </a:custGeom>
          <a:solidFill>
            <a:srgbClr val="AD8321"/>
          </a:solidFill>
        </p:spPr>
        <p:txBody>
          <a:bodyPr wrap="square" lIns="0" tIns="0" rIns="0" bIns="0" rtlCol="0"/>
          <a:lstStyle/>
          <a:p>
            <a:pPr defTabSz="898800"/>
            <a:endParaRPr sz="24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493058" y="1777393"/>
            <a:ext cx="862830" cy="2611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defTabSz="898800"/>
            <a:r>
              <a:rPr sz="1697" b="1" dirty="0">
                <a:solidFill>
                  <a:prstClr val="black"/>
                </a:solidFill>
                <a:latin typeface="Calibri"/>
                <a:cs typeface="Calibri"/>
              </a:rPr>
              <a:t>S</a:t>
            </a:r>
            <a:r>
              <a:rPr sz="1697" b="1" spc="-12" dirty="0">
                <a:solidFill>
                  <a:prstClr val="black"/>
                </a:solidFill>
                <a:latin typeface="Calibri"/>
                <a:cs typeface="Calibri"/>
              </a:rPr>
              <a:t>ER</a:t>
            </a:r>
            <a:r>
              <a:rPr sz="1697" b="1" spc="-6" dirty="0">
                <a:solidFill>
                  <a:prstClr val="black"/>
                </a:solidFill>
                <a:latin typeface="Calibri"/>
                <a:cs typeface="Calibri"/>
              </a:rPr>
              <a:t>VIC</a:t>
            </a:r>
            <a:r>
              <a:rPr sz="1697" b="1" spc="-19" dirty="0">
                <a:solidFill>
                  <a:prstClr val="black"/>
                </a:solidFill>
                <a:latin typeface="Calibri"/>
                <a:cs typeface="Calibri"/>
              </a:rPr>
              <a:t>E</a:t>
            </a:r>
            <a:r>
              <a:rPr sz="1697" b="1" dirty="0">
                <a:solidFill>
                  <a:prstClr val="black"/>
                </a:solidFill>
                <a:latin typeface="Calibri"/>
                <a:cs typeface="Calibri"/>
              </a:rPr>
              <a:t>S</a:t>
            </a:r>
            <a:endParaRPr sz="1697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592628" y="1772891"/>
            <a:ext cx="1723352" cy="2611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defTabSz="898800"/>
            <a:r>
              <a:rPr sz="1697" b="1" spc="-6" dirty="0">
                <a:solidFill>
                  <a:prstClr val="black"/>
                </a:solidFill>
                <a:latin typeface="Calibri"/>
                <a:cs typeface="Calibri"/>
              </a:rPr>
              <a:t>TR</a:t>
            </a:r>
            <a:r>
              <a:rPr sz="1697" b="1" spc="-12" dirty="0">
                <a:solidFill>
                  <a:prstClr val="black"/>
                </a:solidFill>
                <a:latin typeface="Calibri"/>
                <a:cs typeface="Calibri"/>
              </a:rPr>
              <a:t>U</a:t>
            </a:r>
            <a:r>
              <a:rPr sz="1697" b="1" spc="-24" dirty="0">
                <a:solidFill>
                  <a:prstClr val="black"/>
                </a:solidFill>
                <a:latin typeface="Calibri"/>
                <a:cs typeface="Calibri"/>
              </a:rPr>
              <a:t>S</a:t>
            </a:r>
            <a:r>
              <a:rPr sz="1697" b="1" spc="-6" dirty="0">
                <a:solidFill>
                  <a:prstClr val="black"/>
                </a:solidFill>
                <a:latin typeface="Calibri"/>
                <a:cs typeface="Calibri"/>
              </a:rPr>
              <a:t>TE</a:t>
            </a:r>
            <a:r>
              <a:rPr sz="1697" b="1" dirty="0">
                <a:solidFill>
                  <a:prstClr val="black"/>
                </a:solidFill>
                <a:latin typeface="Calibri"/>
                <a:cs typeface="Calibri"/>
              </a:rPr>
              <a:t>D</a:t>
            </a:r>
            <a:r>
              <a:rPr sz="1697" b="1" spc="-2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97" b="1" spc="-127" dirty="0">
                <a:solidFill>
                  <a:prstClr val="black"/>
                </a:solidFill>
                <a:latin typeface="Calibri"/>
                <a:cs typeface="Calibri"/>
              </a:rPr>
              <a:t>P</a:t>
            </a:r>
            <a:r>
              <a:rPr sz="1697" b="1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1697" b="1" spc="-19" dirty="0">
                <a:solidFill>
                  <a:prstClr val="black"/>
                </a:solidFill>
                <a:latin typeface="Calibri"/>
                <a:cs typeface="Calibri"/>
              </a:rPr>
              <a:t>R</a:t>
            </a:r>
            <a:r>
              <a:rPr sz="1697" b="1" spc="-6" dirty="0">
                <a:solidFill>
                  <a:prstClr val="black"/>
                </a:solidFill>
                <a:latin typeface="Calibri"/>
                <a:cs typeface="Calibri"/>
              </a:rPr>
              <a:t>TNE</a:t>
            </a:r>
            <a:r>
              <a:rPr sz="1697" b="1" dirty="0">
                <a:solidFill>
                  <a:prstClr val="black"/>
                </a:solidFill>
                <a:latin typeface="Calibri"/>
                <a:cs typeface="Calibri"/>
              </a:rPr>
              <a:t>R</a:t>
            </a:r>
            <a:endParaRPr sz="1697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361807" y="4294302"/>
            <a:ext cx="2496896" cy="3730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7021" marR="6157" indent="-142397" defTabSz="898800"/>
            <a:r>
              <a:rPr sz="1212" spc="-6" dirty="0">
                <a:solidFill>
                  <a:prstClr val="black"/>
                </a:solidFill>
                <a:latin typeface="Calibri"/>
                <a:cs typeface="Calibri"/>
              </a:rPr>
              <a:t>–  Pre</a:t>
            </a:r>
            <a:r>
              <a:rPr sz="1212" spc="-19" dirty="0">
                <a:solidFill>
                  <a:prstClr val="black"/>
                </a:solidFill>
                <a:latin typeface="Calibri"/>
                <a:cs typeface="Calibri"/>
              </a:rPr>
              <a:t>s</a:t>
            </a:r>
            <a:r>
              <a:rPr sz="1212" spc="-6" dirty="0">
                <a:solidFill>
                  <a:prstClr val="black"/>
                </a:solidFill>
                <a:latin typeface="Calibri"/>
                <a:cs typeface="Calibri"/>
              </a:rPr>
              <a:t>id</a:t>
            </a:r>
            <a:r>
              <a:rPr sz="1212" spc="-12" dirty="0">
                <a:solidFill>
                  <a:prstClr val="black"/>
                </a:solidFill>
                <a:latin typeface="Calibri"/>
                <a:cs typeface="Calibri"/>
              </a:rPr>
              <a:t>e</a:t>
            </a:r>
            <a:r>
              <a:rPr sz="1212" spc="-6" dirty="0">
                <a:solidFill>
                  <a:prstClr val="black"/>
                </a:solidFill>
                <a:latin typeface="Calibri"/>
                <a:cs typeface="Calibri"/>
              </a:rPr>
              <a:t>nt</a:t>
            </a:r>
            <a:r>
              <a:rPr sz="1212" spc="19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"/>
                <a:cs typeface="Calibri"/>
              </a:rPr>
              <a:t>&amp;</a:t>
            </a:r>
            <a:r>
              <a:rPr sz="1212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212" spc="-12" dirty="0">
                <a:solidFill>
                  <a:prstClr val="black"/>
                </a:solidFill>
                <a:latin typeface="Calibri"/>
                <a:cs typeface="Calibri"/>
              </a:rPr>
              <a:t>C</a:t>
            </a:r>
            <a:r>
              <a:rPr sz="1212" spc="-6" dirty="0">
                <a:solidFill>
                  <a:prstClr val="black"/>
                </a:solidFill>
                <a:latin typeface="Calibri"/>
                <a:cs typeface="Calibri"/>
              </a:rPr>
              <a:t>E</a:t>
            </a:r>
            <a:r>
              <a:rPr sz="1212" spc="-12" dirty="0">
                <a:solidFill>
                  <a:prstClr val="black"/>
                </a:solidFill>
                <a:latin typeface="Calibri"/>
                <a:cs typeface="Calibri"/>
              </a:rPr>
              <a:t>O</a:t>
            </a:r>
            <a:r>
              <a:rPr sz="1212" spc="-6" dirty="0">
                <a:solidFill>
                  <a:prstClr val="black"/>
                </a:solidFill>
                <a:latin typeface="Calibri"/>
                <a:cs typeface="Calibri"/>
              </a:rPr>
              <a:t>,</a:t>
            </a:r>
            <a:r>
              <a:rPr sz="1212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212" spc="-12" dirty="0">
                <a:solidFill>
                  <a:prstClr val="black"/>
                </a:solidFill>
                <a:latin typeface="Calibri"/>
                <a:cs typeface="Calibri"/>
              </a:rPr>
              <a:t>Dis</a:t>
            </a:r>
            <a:r>
              <a:rPr sz="1212" spc="-6" dirty="0">
                <a:solidFill>
                  <a:prstClr val="black"/>
                </a:solidFill>
                <a:latin typeface="Calibri"/>
                <a:cs typeface="Calibri"/>
              </a:rPr>
              <a:t>tri</a:t>
            </a:r>
            <a:r>
              <a:rPr sz="1212" dirty="0">
                <a:solidFill>
                  <a:prstClr val="black"/>
                </a:solidFill>
                <a:latin typeface="Calibri"/>
                <a:cs typeface="Calibri"/>
              </a:rPr>
              <a:t>b</a:t>
            </a:r>
            <a:r>
              <a:rPr sz="1212" spc="-6" dirty="0">
                <a:solidFill>
                  <a:prstClr val="black"/>
                </a:solidFill>
                <a:latin typeface="Calibri"/>
                <a:cs typeface="Calibri"/>
              </a:rPr>
              <a:t>ution</a:t>
            </a:r>
            <a:r>
              <a:rPr sz="1212" spc="-12" dirty="0">
                <a:solidFill>
                  <a:prstClr val="black"/>
                </a:solidFill>
                <a:latin typeface="Calibri"/>
                <a:cs typeface="Calibri"/>
              </a:rPr>
              <a:t> Se</a:t>
            </a:r>
            <a:r>
              <a:rPr sz="1212" spc="-6" dirty="0">
                <a:solidFill>
                  <a:prstClr val="black"/>
                </a:solidFill>
                <a:latin typeface="Calibri"/>
                <a:cs typeface="Calibri"/>
              </a:rPr>
              <a:t>r</a:t>
            </a:r>
            <a:r>
              <a:rPr sz="1212" spc="-19" dirty="0">
                <a:solidFill>
                  <a:prstClr val="black"/>
                </a:solidFill>
                <a:latin typeface="Calibri"/>
                <a:cs typeface="Calibri"/>
              </a:rPr>
              <a:t>v</a:t>
            </a:r>
            <a:r>
              <a:rPr sz="1212" spc="-6" dirty="0">
                <a:solidFill>
                  <a:prstClr val="black"/>
                </a:solidFill>
                <a:latin typeface="Calibri"/>
                <a:cs typeface="Calibri"/>
              </a:rPr>
              <a:t>ice </a:t>
            </a:r>
            <a:r>
              <a:rPr sz="1212" spc="-12" dirty="0">
                <a:solidFill>
                  <a:prstClr val="black"/>
                </a:solidFill>
                <a:latin typeface="Calibri"/>
                <a:cs typeface="Calibri"/>
              </a:rPr>
              <a:t>Com</a:t>
            </a:r>
            <a:r>
              <a:rPr sz="1212" spc="-6" dirty="0">
                <a:solidFill>
                  <a:prstClr val="black"/>
                </a:solidFill>
                <a:latin typeface="Calibri"/>
                <a:cs typeface="Calibri"/>
              </a:rPr>
              <a:t>pa</a:t>
            </a:r>
            <a:r>
              <a:rPr sz="1212" dirty="0">
                <a:solidFill>
                  <a:prstClr val="black"/>
                </a:solidFill>
                <a:latin typeface="Calibri"/>
                <a:cs typeface="Calibri"/>
              </a:rPr>
              <a:t>n</a:t>
            </a:r>
            <a:r>
              <a:rPr sz="1212" spc="-6" dirty="0">
                <a:solidFill>
                  <a:prstClr val="black"/>
                </a:solidFill>
                <a:latin typeface="Calibri"/>
                <a:cs typeface="Calibri"/>
              </a:rPr>
              <a:t>y</a:t>
            </a:r>
            <a:endParaRPr sz="1212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283010" y="4875123"/>
            <a:ext cx="1108363" cy="7352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98800"/>
            <a:endParaRPr sz="24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593898" y="1001928"/>
            <a:ext cx="554182" cy="55418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98800"/>
            <a:endParaRPr sz="24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101655" y="1001928"/>
            <a:ext cx="554182" cy="55418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98800"/>
            <a:endParaRPr sz="24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142456" y="961746"/>
            <a:ext cx="554182" cy="55418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98800"/>
            <a:endParaRPr sz="24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596747" y="5802445"/>
            <a:ext cx="2655454" cy="1865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4" defTabSz="898800"/>
            <a:r>
              <a:rPr lang="en-US" sz="1212" spc="-12" dirty="0">
                <a:solidFill>
                  <a:prstClr val="black"/>
                </a:solidFill>
                <a:latin typeface="Calibri"/>
                <a:cs typeface="Calibri"/>
              </a:rPr>
              <a:t>First</a:t>
            </a:r>
            <a:r>
              <a:rPr sz="1212" spc="-12" dirty="0">
                <a:solidFill>
                  <a:prstClr val="black"/>
                </a:solidFill>
                <a:latin typeface="Calibri"/>
                <a:cs typeface="Calibri"/>
              </a:rPr>
              <a:t> CP</a:t>
            </a:r>
            <a:r>
              <a:rPr sz="1212" spc="-6" dirty="0">
                <a:solidFill>
                  <a:prstClr val="black"/>
                </a:solidFill>
                <a:latin typeface="Calibri"/>
                <a:cs typeface="Calibri"/>
              </a:rPr>
              <a:t>EO</a:t>
            </a:r>
            <a:r>
              <a:rPr sz="1212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"/>
                <a:cs typeface="Calibri"/>
              </a:rPr>
              <a:t>c</a:t>
            </a:r>
            <a:r>
              <a:rPr sz="1212" spc="-12" dirty="0">
                <a:solidFill>
                  <a:prstClr val="black"/>
                </a:solidFill>
                <a:latin typeface="Calibri"/>
                <a:cs typeface="Calibri"/>
              </a:rPr>
              <a:t>e</a:t>
            </a:r>
            <a:r>
              <a:rPr sz="1212" spc="-6" dirty="0">
                <a:solidFill>
                  <a:prstClr val="black"/>
                </a:solidFill>
                <a:latin typeface="Calibri"/>
                <a:cs typeface="Calibri"/>
              </a:rPr>
              <a:t>rtif</a:t>
            </a:r>
            <a:r>
              <a:rPr sz="1212" spc="-12" dirty="0">
                <a:solidFill>
                  <a:prstClr val="black"/>
                </a:solidFill>
                <a:latin typeface="Calibri"/>
                <a:cs typeface="Calibri"/>
              </a:rPr>
              <a:t>ie</a:t>
            </a:r>
            <a:r>
              <a:rPr sz="1212" spc="-6" dirty="0">
                <a:solidFill>
                  <a:prstClr val="black"/>
                </a:solidFill>
                <a:latin typeface="Calibri"/>
                <a:cs typeface="Calibri"/>
              </a:rPr>
              <a:t>d</a:t>
            </a:r>
            <a:r>
              <a:rPr sz="1212" spc="19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"/>
                <a:cs typeface="Calibri"/>
              </a:rPr>
              <a:t>pro</a:t>
            </a:r>
            <a:r>
              <a:rPr sz="1212" spc="-19" dirty="0">
                <a:solidFill>
                  <a:prstClr val="black"/>
                </a:solidFill>
                <a:latin typeface="Calibri"/>
                <a:cs typeface="Calibri"/>
              </a:rPr>
              <a:t>v</a:t>
            </a:r>
            <a:r>
              <a:rPr sz="1212" spc="-6" dirty="0">
                <a:solidFill>
                  <a:prstClr val="black"/>
                </a:solidFill>
                <a:latin typeface="Calibri"/>
                <a:cs typeface="Calibri"/>
              </a:rPr>
              <a:t>id</a:t>
            </a:r>
            <a:r>
              <a:rPr sz="1212" spc="-12" dirty="0">
                <a:solidFill>
                  <a:prstClr val="black"/>
                </a:solidFill>
                <a:latin typeface="Calibri"/>
                <a:cs typeface="Calibri"/>
              </a:rPr>
              <a:t>e</a:t>
            </a:r>
            <a:r>
              <a:rPr sz="1212" spc="-6" dirty="0">
                <a:solidFill>
                  <a:prstClr val="black"/>
                </a:solidFill>
                <a:latin typeface="Calibri"/>
                <a:cs typeface="Calibri"/>
              </a:rPr>
              <a:t>r</a:t>
            </a:r>
            <a:r>
              <a:rPr sz="1212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212" spc="-6" dirty="0">
                <a:solidFill>
                  <a:prstClr val="black"/>
                </a:solidFill>
                <a:latin typeface="Calibri"/>
                <a:cs typeface="Calibri"/>
              </a:rPr>
              <a:t>in</a:t>
            </a:r>
            <a:r>
              <a:rPr sz="1212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212" spc="-12" dirty="0">
                <a:solidFill>
                  <a:prstClr val="black"/>
                </a:solidFill>
                <a:latin typeface="Calibri"/>
                <a:cs typeface="Calibri"/>
              </a:rPr>
              <a:t>T</a:t>
            </a:r>
            <a:r>
              <a:rPr sz="1212" spc="-19" dirty="0">
                <a:solidFill>
                  <a:prstClr val="black"/>
                </a:solidFill>
                <a:latin typeface="Calibri"/>
                <a:cs typeface="Calibri"/>
              </a:rPr>
              <a:t>e</a:t>
            </a:r>
            <a:r>
              <a:rPr sz="1212" spc="-6" dirty="0">
                <a:solidFill>
                  <a:prstClr val="black"/>
                </a:solidFill>
                <a:latin typeface="Calibri"/>
                <a:cs typeface="Calibri"/>
              </a:rPr>
              <a:t>nn</a:t>
            </a:r>
            <a:r>
              <a:rPr sz="1212" spc="-12" dirty="0">
                <a:solidFill>
                  <a:prstClr val="black"/>
                </a:solidFill>
                <a:latin typeface="Calibri"/>
                <a:cs typeface="Calibri"/>
              </a:rPr>
              <a:t>esse</a:t>
            </a:r>
            <a:r>
              <a:rPr sz="1212" spc="-6" dirty="0">
                <a:solidFill>
                  <a:prstClr val="black"/>
                </a:solidFill>
                <a:latin typeface="Calibri"/>
                <a:cs typeface="Calibri"/>
              </a:rPr>
              <a:t>e</a:t>
            </a:r>
            <a:endParaRPr sz="1212" dirty="0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29136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5706</TotalTime>
  <Words>2040</Words>
  <Application>Microsoft Office PowerPoint</Application>
  <PresentationFormat>Widescreen</PresentationFormat>
  <Paragraphs>382</Paragraphs>
  <Slides>32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Arial</vt:lpstr>
      <vt:lpstr>Calibri</vt:lpstr>
      <vt:lpstr>Calibri Light</vt:lpstr>
      <vt:lpstr>Syncopate</vt:lpstr>
      <vt:lpstr>Times New Roman</vt:lpstr>
      <vt:lpstr>Univers LT Std 47 Cn Lt</vt:lpstr>
      <vt:lpstr>Wingdings</vt:lpstr>
      <vt:lpstr>Wingdings 3</vt:lpstr>
      <vt:lpstr>Retrospect</vt:lpstr>
      <vt:lpstr>1_Office Theme</vt:lpstr>
      <vt:lpstr>3_Office Theme</vt:lpstr>
      <vt:lpstr>Office Theme</vt:lpstr>
      <vt:lpstr>Applying Data Warehouse Techniques</vt:lpstr>
      <vt:lpstr> About Me</vt:lpstr>
      <vt:lpstr>Think Data Insights</vt:lpstr>
      <vt:lpstr>LBMC</vt:lpstr>
      <vt:lpstr>PowerPoint Presentation</vt:lpstr>
      <vt:lpstr>PowerPoint Presentation</vt:lpstr>
      <vt:lpstr>PowerPoint Presentation</vt:lpstr>
      <vt:lpstr>LBMC Technology Solutions LLC</vt:lpstr>
      <vt:lpstr>LBMC Employment Partners LLC</vt:lpstr>
      <vt:lpstr>LBMC Staffing Solutions LLC</vt:lpstr>
      <vt:lpstr>PowerPoint Presentation</vt:lpstr>
      <vt:lpstr>LBMC Information Security LLC</vt:lpstr>
      <vt:lpstr>PowerPoint Presentation</vt:lpstr>
      <vt:lpstr>PowerPoint Presentation</vt:lpstr>
      <vt:lpstr>LBMC Physician Business Solutions LLC</vt:lpstr>
      <vt:lpstr>PowerPoint Presentation</vt:lpstr>
      <vt:lpstr> Value of a Data Warehouse</vt:lpstr>
      <vt:lpstr>DW Solution Architecture</vt:lpstr>
      <vt:lpstr>PowerPoint Presentation</vt:lpstr>
      <vt:lpstr>OLTP vs OLAP</vt:lpstr>
      <vt:lpstr>The Dimensional Model</vt:lpstr>
      <vt:lpstr>But don’t take my word for it</vt:lpstr>
      <vt:lpstr>Dimension Tables</vt:lpstr>
      <vt:lpstr>Slowly Changing Dimensions</vt:lpstr>
      <vt:lpstr>Other Dimension Methods</vt:lpstr>
      <vt:lpstr>Multi-Valued Dimensions</vt:lpstr>
      <vt:lpstr>Fact Tables</vt:lpstr>
      <vt:lpstr>Type of Fact Tables</vt:lpstr>
      <vt:lpstr>ColumnStore Indexing</vt:lpstr>
      <vt:lpstr>Star Schema</vt:lpstr>
      <vt:lpstr>Kimball Design Process</vt:lpstr>
      <vt:lpstr>TL;DR;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Data Warehouse Techniques</dc:title>
  <dc:creator>Spencer Swindell</dc:creator>
  <cp:lastModifiedBy>Spencer Swindell</cp:lastModifiedBy>
  <cp:revision>3</cp:revision>
  <dcterms:created xsi:type="dcterms:W3CDTF">2019-08-03T15:35:35Z</dcterms:created>
  <dcterms:modified xsi:type="dcterms:W3CDTF">2019-09-10T14:21:50Z</dcterms:modified>
</cp:coreProperties>
</file>