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8" r:id="rId7"/>
    <p:sldId id="271" r:id="rId8"/>
    <p:sldId id="272" r:id="rId9"/>
    <p:sldId id="260" r:id="rId10"/>
    <p:sldId id="276" r:id="rId11"/>
    <p:sldId id="266" r:id="rId12"/>
    <p:sldId id="269" r:id="rId13"/>
    <p:sldId id="267" r:id="rId14"/>
    <p:sldId id="273" r:id="rId15"/>
    <p:sldId id="26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77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7CD07-74C6-4563-B0B2-2690C102915F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2380F-AEBD-4690-97BA-999A828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on ETL -&gt; Draw a diagram of different sources that load into the DW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2380F-AEBD-4690-97BA-999A8286C5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2380F-AEBD-4690-97BA-999A8286C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sql/sql-server-2012/dn393915(v=msdn.10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Data Warehouse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Going from Descriptive to Predictive</a:t>
            </a:r>
          </a:p>
        </p:txBody>
      </p:sp>
    </p:spTree>
    <p:extLst>
      <p:ext uri="{BB962C8B-B14F-4D97-AF65-F5344CB8AC3E}">
        <p14:creationId xmlns:p14="http://schemas.microsoft.com/office/powerpoint/2010/main" val="22349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8E84-84E9-492C-A405-3F634B63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FBD1-ACA3-42D0-8916-B97BA415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general, a star schema following Kimball modeling techniques is the optimal data model to build into a Tabular model. “</a:t>
            </a:r>
          </a:p>
          <a:p>
            <a:pPr lvl="1"/>
            <a:r>
              <a:rPr lang="en-US" dirty="0"/>
              <a:t>Performance Tuning of Tabular Models in SSAS 2012</a:t>
            </a:r>
          </a:p>
          <a:p>
            <a:pPr lvl="1"/>
            <a:r>
              <a:rPr lang="en-US" dirty="0">
                <a:hlinkClick r:id="rId2"/>
              </a:rPr>
              <a:t>https://docs.microsoft.com/en-us/previous-versions/sql/sql-server-2012/dn393915(v=msdn.10)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descriptive characteristics of a business process</a:t>
            </a:r>
          </a:p>
          <a:p>
            <a:r>
              <a:rPr lang="en-US" dirty="0" err="1"/>
              <a:t>Denormalized</a:t>
            </a:r>
            <a:r>
              <a:rPr lang="en-US" dirty="0"/>
              <a:t> tables </a:t>
            </a:r>
          </a:p>
          <a:p>
            <a:r>
              <a:rPr lang="en-US" dirty="0"/>
              <a:t>Surrogate Key generated for each row and used in fact table </a:t>
            </a:r>
          </a:p>
          <a:p>
            <a:pPr lvl="1"/>
            <a:r>
              <a:rPr lang="en-US" dirty="0"/>
              <a:t>Allows for single column joins using integers</a:t>
            </a:r>
          </a:p>
          <a:p>
            <a:pPr lvl="1"/>
            <a:r>
              <a:rPr lang="en-US" dirty="0"/>
              <a:t>Also allow for Type II dimensions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Conformed Dimensions</a:t>
            </a:r>
          </a:p>
          <a:p>
            <a:pPr lvl="1"/>
            <a:r>
              <a:rPr lang="en-US" dirty="0"/>
              <a:t>Facts across multiple business processes using the same dimension</a:t>
            </a:r>
          </a:p>
          <a:p>
            <a:pPr lvl="1"/>
            <a:r>
              <a:rPr lang="en-US" dirty="0"/>
              <a:t>Enables </a:t>
            </a:r>
            <a:r>
              <a:rPr lang="en-US" u="sng" dirty="0"/>
              <a:t>drill-across</a:t>
            </a:r>
            <a:r>
              <a:rPr lang="en-US" dirty="0"/>
              <a:t>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changing dimensions</a:t>
            </a:r>
          </a:p>
          <a:p>
            <a:pPr lvl="1"/>
            <a:r>
              <a:rPr lang="en-US" dirty="0"/>
              <a:t>Type I – Update the record, historical data no persevered</a:t>
            </a:r>
          </a:p>
          <a:p>
            <a:pPr lvl="1"/>
            <a:r>
              <a:rPr lang="en-US" dirty="0"/>
              <a:t>Type II – Add a new row, historical data persevered</a:t>
            </a:r>
          </a:p>
          <a:p>
            <a:pPr lvl="1"/>
            <a:r>
              <a:rPr lang="en-US" dirty="0"/>
              <a:t>Type III – Add a new column, allows for comparative analysis</a:t>
            </a:r>
          </a:p>
          <a:p>
            <a:r>
              <a:rPr lang="en-US" dirty="0"/>
              <a:t>Other Types of Dimensions</a:t>
            </a:r>
          </a:p>
          <a:p>
            <a:pPr lvl="1"/>
            <a:r>
              <a:rPr lang="en-US" dirty="0"/>
              <a:t>Mini-Dimension – Subset of data to reduce table size of a large dimension</a:t>
            </a:r>
          </a:p>
          <a:p>
            <a:pPr lvl="1"/>
            <a:r>
              <a:rPr lang="en-US" dirty="0"/>
              <a:t>Junk Dimension – Low cardinality elements combined into a single dimension</a:t>
            </a:r>
          </a:p>
          <a:p>
            <a:pPr lvl="1"/>
            <a:r>
              <a:rPr lang="en-US" dirty="0"/>
              <a:t>Degenerate Dimension – High cardinality elements left on fact table</a:t>
            </a:r>
          </a:p>
          <a:p>
            <a:pPr lvl="1"/>
            <a:r>
              <a:rPr lang="en-US" dirty="0"/>
              <a:t>Role-Playing Dimension – A dimension used many times in single business process</a:t>
            </a:r>
          </a:p>
          <a:p>
            <a:r>
              <a:rPr lang="en-US" dirty="0"/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2049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the dimension’s surrogate key and measures for the business process</a:t>
            </a:r>
          </a:p>
          <a:p>
            <a:r>
              <a:rPr lang="en-US" dirty="0"/>
              <a:t>Largest tables in the warehouse</a:t>
            </a:r>
          </a:p>
          <a:p>
            <a:pPr lvl="1"/>
            <a:r>
              <a:rPr lang="en-US" dirty="0"/>
              <a:t>Columns are surrogate keys to dimensions and measurement values</a:t>
            </a:r>
          </a:p>
          <a:p>
            <a:pPr lvl="1"/>
            <a:r>
              <a:rPr lang="en-US" dirty="0"/>
              <a:t>Typically will have millions of rows, in some cases billions</a:t>
            </a:r>
          </a:p>
          <a:p>
            <a:r>
              <a:rPr lang="en-US" dirty="0"/>
              <a:t>Defined by the Grain</a:t>
            </a:r>
          </a:p>
          <a:p>
            <a:pPr lvl="1"/>
            <a:r>
              <a:rPr lang="en-US" dirty="0"/>
              <a:t>The grain indicates what an individual row represents in a fact table</a:t>
            </a:r>
          </a:p>
          <a:p>
            <a:pPr lvl="1"/>
            <a:r>
              <a:rPr lang="en-US" i="1" dirty="0"/>
              <a:t>“One row per line item in a sales transaction”</a:t>
            </a:r>
          </a:p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1400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ways to measure and store business events</a:t>
            </a:r>
          </a:p>
          <a:p>
            <a:pPr lvl="1"/>
            <a:r>
              <a:rPr lang="en-US" dirty="0"/>
              <a:t>Some of these are used together to create a complete picture</a:t>
            </a:r>
          </a:p>
          <a:p>
            <a:r>
              <a:rPr lang="en-US" dirty="0"/>
              <a:t>Transactional Fact Table</a:t>
            </a:r>
          </a:p>
          <a:p>
            <a:pPr lvl="1"/>
            <a:r>
              <a:rPr lang="en-US" dirty="0"/>
              <a:t>Records events as they occur</a:t>
            </a:r>
          </a:p>
          <a:p>
            <a:pPr lvl="1"/>
            <a:r>
              <a:rPr lang="en-US" dirty="0"/>
              <a:t>Data is typically not revisited</a:t>
            </a:r>
          </a:p>
          <a:p>
            <a:r>
              <a:rPr lang="en-US" dirty="0"/>
              <a:t>Periodic Snapshot Fact Table</a:t>
            </a:r>
          </a:p>
          <a:p>
            <a:pPr lvl="1"/>
            <a:r>
              <a:rPr lang="en-US" dirty="0"/>
              <a:t>Events are measured on intervals</a:t>
            </a:r>
          </a:p>
          <a:p>
            <a:pPr lvl="1"/>
            <a:r>
              <a:rPr lang="en-US" dirty="0"/>
              <a:t>Data is not revisited, new snapshots are inserted into the table</a:t>
            </a:r>
          </a:p>
          <a:p>
            <a:r>
              <a:rPr lang="en-US" dirty="0"/>
              <a:t>Accumulating Snapshot Fact Table</a:t>
            </a:r>
          </a:p>
          <a:p>
            <a:pPr lvl="1"/>
            <a:r>
              <a:rPr lang="en-US" dirty="0"/>
              <a:t>Used for tables with defined beginning, intermediate, and end milestones</a:t>
            </a:r>
          </a:p>
          <a:p>
            <a:pPr lvl="1"/>
            <a:r>
              <a:rPr lang="en-US" dirty="0"/>
              <a:t>Data is revisited and updated with new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Kimball defines a four step process</a:t>
            </a:r>
          </a:p>
          <a:p>
            <a:pPr lvl="1"/>
            <a:r>
              <a:rPr lang="en-US" dirty="0"/>
              <a:t>Select the Business Process</a:t>
            </a:r>
          </a:p>
          <a:p>
            <a:pPr lvl="1"/>
            <a:r>
              <a:rPr lang="en-US" dirty="0"/>
              <a:t>Declare the Grain</a:t>
            </a:r>
          </a:p>
          <a:p>
            <a:pPr lvl="1"/>
            <a:r>
              <a:rPr lang="en-US" dirty="0"/>
              <a:t>Identify Dimensions</a:t>
            </a:r>
          </a:p>
          <a:p>
            <a:pPr lvl="1"/>
            <a:r>
              <a:rPr lang="en-US" dirty="0"/>
              <a:t>Identify Facts</a:t>
            </a:r>
          </a:p>
          <a:p>
            <a:r>
              <a:rPr lang="en-US" dirty="0"/>
              <a:t>Receipt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tool with customers</a:t>
            </a:r>
          </a:p>
          <a:p>
            <a:r>
              <a:rPr lang="en-US" dirty="0"/>
              <a:t>Quickly tells us what dimensions are available for a business process</a:t>
            </a:r>
          </a:p>
          <a:p>
            <a:pPr lvl="1"/>
            <a:r>
              <a:rPr lang="en-US" dirty="0"/>
              <a:t>Rows are the business process</a:t>
            </a:r>
          </a:p>
          <a:p>
            <a:pPr lvl="1"/>
            <a:r>
              <a:rPr lang="en-US" dirty="0"/>
              <a:t>Columns are the dimensions</a:t>
            </a:r>
          </a:p>
          <a:p>
            <a:pPr lvl="1"/>
            <a:r>
              <a:rPr lang="en-US" dirty="0"/>
              <a:t>Where a dimension crosses multiple business processes, those processes can be viewed across facts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72" y="4100975"/>
            <a:ext cx="5415638" cy="18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FreddicMac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from from Freddie Mac</a:t>
            </a:r>
          </a:p>
          <a:p>
            <a:r>
              <a:rPr lang="en-US" dirty="0"/>
              <a:t>Home Mortgages originating from January 1999 through March 2017</a:t>
            </a:r>
          </a:p>
          <a:p>
            <a:pPr lvl="1"/>
            <a:r>
              <a:rPr lang="en-US" dirty="0"/>
              <a:t>22,942,396 Loans</a:t>
            </a:r>
          </a:p>
          <a:p>
            <a:pPr lvl="1"/>
            <a:r>
              <a:rPr lang="en-US" dirty="0"/>
              <a:t>1,080,321,205 Loan Payments</a:t>
            </a:r>
          </a:p>
          <a:p>
            <a:r>
              <a:rPr lang="en-US" dirty="0"/>
              <a:t>All loans are Fixed Rate, 15/20/30 Terms</a:t>
            </a:r>
          </a:p>
          <a:p>
            <a:r>
              <a:rPr lang="en-US" dirty="0"/>
              <a:t>Took my machine 21 hours to load all the data</a:t>
            </a:r>
          </a:p>
          <a:p>
            <a:pPr lvl="1"/>
            <a:r>
              <a:rPr lang="en-US" dirty="0"/>
              <a:t>Case for Big Data, Schema-On-Read</a:t>
            </a:r>
          </a:p>
          <a:p>
            <a:r>
              <a:rPr lang="en-US" dirty="0"/>
              <a:t>Data feed into cube</a:t>
            </a:r>
          </a:p>
          <a:p>
            <a:r>
              <a:rPr lang="en-US" dirty="0"/>
              <a:t>Dashboard with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Return Interest Rate based on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415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Graduated from TN Tech in December 2011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Living in Mount Juliet, TN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Work in Nashville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Dove right into BI and DW using SQL Server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Asurion</a:t>
            </a:r>
          </a:p>
          <a:p>
            <a:pPr lvl="1">
              <a:lnSpc>
                <a:spcPct val="90000"/>
              </a:lnSpc>
            </a:pPr>
            <a:r>
              <a:rPr lang="en-US" sz="1700" dirty="0" err="1"/>
              <a:t>HealthSpring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 err="1"/>
              <a:t>NaviHealth</a:t>
            </a:r>
            <a:endParaRPr lang="en-US" sz="1700" dirty="0"/>
          </a:p>
        </p:txBody>
      </p:sp>
      <p:pic>
        <p:nvPicPr>
          <p:cNvPr id="6" name="Picture 5" descr="A person standing in front of a curtain&#10;&#10;Description generated with very high confidence">
            <a:extLst>
              <a:ext uri="{FF2B5EF4-FFF2-40B4-BE49-F238E27FC236}">
                <a16:creationId xmlns:a16="http://schemas.microsoft.com/office/drawing/2014/main" id="{5EFF4CB8-B623-4E21-BA33-5A5BF5FCF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3" r="26610" b="-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1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out of Brentwood, TN (Nashville)</a:t>
            </a:r>
          </a:p>
          <a:p>
            <a:endParaRPr lang="en-US" dirty="0"/>
          </a:p>
          <a:p>
            <a:r>
              <a:rPr lang="en-US" dirty="0"/>
              <a:t>Enterprise Data Platform </a:t>
            </a:r>
          </a:p>
          <a:p>
            <a:r>
              <a:rPr lang="en-US" dirty="0"/>
              <a:t>BI/</a:t>
            </a:r>
            <a:r>
              <a:rPr lang="en-US" dirty="0" err="1"/>
              <a:t>Analtyic</a:t>
            </a:r>
            <a:r>
              <a:rPr lang="en-US" dirty="0"/>
              <a:t> Solutions</a:t>
            </a:r>
          </a:p>
          <a:p>
            <a:r>
              <a:rPr lang="en-US" dirty="0"/>
              <a:t>Data Integration, Conversion, and </a:t>
            </a:r>
            <a:r>
              <a:rPr lang="en-US" dirty="0" err="1"/>
              <a:t>Mirgrations</a:t>
            </a:r>
            <a:endParaRPr lang="en-US" dirty="0"/>
          </a:p>
          <a:p>
            <a:r>
              <a:rPr lang="en-US" dirty="0"/>
              <a:t>Excel based Analytics and Automation Solutions</a:t>
            </a:r>
          </a:p>
        </p:txBody>
      </p:sp>
    </p:spTree>
    <p:extLst>
      <p:ext uri="{BB962C8B-B14F-4D97-AF65-F5344CB8AC3E}">
        <p14:creationId xmlns:p14="http://schemas.microsoft.com/office/powerpoint/2010/main" val="15696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4463"/>
            <a:ext cx="8596668" cy="3880773"/>
          </a:xfrm>
        </p:spPr>
        <p:txBody>
          <a:bodyPr/>
          <a:lstStyle/>
          <a:p>
            <a:r>
              <a:rPr lang="en-US" dirty="0"/>
              <a:t>Data Warehousing 101</a:t>
            </a:r>
          </a:p>
          <a:p>
            <a:r>
              <a:rPr lang="en-US" dirty="0"/>
              <a:t>The Dimensional Model</a:t>
            </a:r>
          </a:p>
          <a:p>
            <a:r>
              <a:rPr lang="en-US" dirty="0"/>
              <a:t>The Receipt Example</a:t>
            </a:r>
          </a:p>
          <a:p>
            <a:r>
              <a:rPr lang="en-US" dirty="0"/>
              <a:t>Demo using Microsoft SQL Server</a:t>
            </a:r>
          </a:p>
          <a:p>
            <a:r>
              <a:rPr lang="en-US" dirty="0"/>
              <a:t>Dashboards with Power BI</a:t>
            </a:r>
          </a:p>
          <a:p>
            <a:r>
              <a:rPr lang="en-US" dirty="0"/>
              <a:t>Data Mining with Analysis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2626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Data Warehousing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can be stored an used in many forms in a business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Application Databases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Excel workbooks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applications/data 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 stream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Polyglot Persistence</a:t>
            </a:r>
          </a:p>
          <a:p>
            <a:pPr>
              <a:lnSpc>
                <a:spcPct val="90000"/>
              </a:lnSpc>
            </a:pPr>
            <a:r>
              <a:rPr lang="en-US" dirty="0"/>
              <a:t>Would like to analyze data across all these sources</a:t>
            </a:r>
          </a:p>
          <a:p>
            <a:pPr>
              <a:lnSpc>
                <a:spcPct val="90000"/>
              </a:lnSpc>
            </a:pPr>
            <a:r>
              <a:rPr lang="en-US" dirty="0"/>
              <a:t>Need to off load into separate system in order to not disrupt application systems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systems are typically optimized for dealing with a few rows of data at a time</a:t>
            </a:r>
          </a:p>
          <a:p>
            <a:pPr lvl="1"/>
            <a:r>
              <a:rPr lang="en-US" dirty="0"/>
              <a:t>On-Line Transactional Processing (OLTP)</a:t>
            </a:r>
          </a:p>
          <a:p>
            <a:pPr lvl="1"/>
            <a:r>
              <a:rPr lang="en-US" dirty="0"/>
              <a:t>Usually working with a single record at a time</a:t>
            </a:r>
          </a:p>
          <a:p>
            <a:pPr lvl="1"/>
            <a:r>
              <a:rPr lang="en-US" dirty="0"/>
              <a:t>Processing a sales transaction, looking up a sales record for a return</a:t>
            </a:r>
          </a:p>
          <a:p>
            <a:r>
              <a:rPr lang="en-US" dirty="0"/>
              <a:t>This is inefficient for analytical processing </a:t>
            </a:r>
          </a:p>
          <a:p>
            <a:pPr lvl="1"/>
            <a:r>
              <a:rPr lang="en-US" dirty="0"/>
              <a:t>Working with thousands to millions of records at a time</a:t>
            </a:r>
          </a:p>
          <a:p>
            <a:pPr lvl="1"/>
            <a:r>
              <a:rPr lang="en-US" dirty="0"/>
              <a:t>On-Line Analytical Processing (OLAP)</a:t>
            </a:r>
          </a:p>
          <a:p>
            <a:pPr lvl="1"/>
            <a:r>
              <a:rPr lang="en-US" dirty="0"/>
              <a:t>Viewing Total Sales Orders by Sales Territory for FY 2016</a:t>
            </a:r>
          </a:p>
        </p:txBody>
      </p:sp>
    </p:spTree>
    <p:extLst>
      <p:ext uri="{BB962C8B-B14F-4D97-AF65-F5344CB8AC3E}">
        <p14:creationId xmlns:p14="http://schemas.microsoft.com/office/powerpoint/2010/main" val="15177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7766" y="0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OLTP Sales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65" y="345282"/>
            <a:ext cx="5641432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0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7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8" name="Straight Connector 2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36" y="121249"/>
            <a:ext cx="5321251" cy="66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Popularized by Ralph Kimball (The Data Warehouse Toolkit)</a:t>
            </a:r>
          </a:p>
          <a:p>
            <a:r>
              <a:rPr lang="en-US" dirty="0"/>
              <a:t>ETL Processes data from source systems into a dimensional model</a:t>
            </a:r>
          </a:p>
          <a:p>
            <a:pPr lvl="1"/>
            <a:r>
              <a:rPr lang="en-US" dirty="0"/>
              <a:t>The ETL will be about 70% of a DW Project</a:t>
            </a:r>
          </a:p>
          <a:p>
            <a:r>
              <a:rPr lang="en-US" dirty="0"/>
              <a:t>Dimensional Models contain two types of tables</a:t>
            </a:r>
          </a:p>
          <a:p>
            <a:pPr lvl="1"/>
            <a:r>
              <a:rPr lang="en-US" dirty="0"/>
              <a:t>Dimension Tables</a:t>
            </a:r>
          </a:p>
          <a:p>
            <a:pPr lvl="2"/>
            <a:r>
              <a:rPr lang="en-US" dirty="0"/>
              <a:t>Nouns of the business – Describe the business process</a:t>
            </a:r>
          </a:p>
          <a:p>
            <a:pPr lvl="2"/>
            <a:r>
              <a:rPr lang="en-US" dirty="0"/>
              <a:t>Examples: Date, Customer, Product, Store, Geography, Employee</a:t>
            </a:r>
          </a:p>
          <a:p>
            <a:pPr lvl="1"/>
            <a:r>
              <a:rPr lang="en-US" dirty="0"/>
              <a:t>Fact Tables</a:t>
            </a:r>
          </a:p>
          <a:p>
            <a:pPr lvl="2"/>
            <a:r>
              <a:rPr lang="en-US" dirty="0"/>
              <a:t>Verbs of the business – Measure the business process</a:t>
            </a:r>
          </a:p>
          <a:p>
            <a:pPr lvl="2"/>
            <a:r>
              <a:rPr lang="en-US" dirty="0"/>
              <a:t>Examples: Sales, Patient Visit, Inventory, Attendance, Claims</a:t>
            </a:r>
          </a:p>
          <a:p>
            <a:r>
              <a:rPr lang="en-US" dirty="0"/>
              <a:t>Gives us Scalability, Performance,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1975454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811</Words>
  <Application>Microsoft Office PowerPoint</Application>
  <PresentationFormat>Widescreen</PresentationFormat>
  <Paragraphs>129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Applying Data Warehouse Techniques</vt:lpstr>
      <vt:lpstr>About Me</vt:lpstr>
      <vt:lpstr>Think Data Insights</vt:lpstr>
      <vt:lpstr>Overview</vt:lpstr>
      <vt:lpstr>Data Warehousing 101</vt:lpstr>
      <vt:lpstr>OLTP vs OLAP</vt:lpstr>
      <vt:lpstr>OLTP Sales Model</vt:lpstr>
      <vt:lpstr>PowerPoint Presentation</vt:lpstr>
      <vt:lpstr>The Dimensional Model</vt:lpstr>
      <vt:lpstr>The Dimensional Model</vt:lpstr>
      <vt:lpstr>Dimension Tables</vt:lpstr>
      <vt:lpstr>Dimensions</vt:lpstr>
      <vt:lpstr>Fact Tables</vt:lpstr>
      <vt:lpstr>Type of Fact Tables</vt:lpstr>
      <vt:lpstr>Four Step Design Process</vt:lpstr>
      <vt:lpstr>Bus Matrix</vt:lpstr>
      <vt:lpstr>FreddicMac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Warehouse Techniques</dc:title>
  <dc:creator>Spencer Swindell</dc:creator>
  <cp:lastModifiedBy>Spencer Swindell</cp:lastModifiedBy>
  <cp:revision>4</cp:revision>
  <dcterms:created xsi:type="dcterms:W3CDTF">2018-09-20T01:34:33Z</dcterms:created>
  <dcterms:modified xsi:type="dcterms:W3CDTF">2018-09-21T17:28:59Z</dcterms:modified>
</cp:coreProperties>
</file>