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.jpg" ContentType="image/jpeg"/>
  <Override PartName="/ppt/media/image50.jpg" ContentType="image/jpeg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56" r:id="rId2"/>
    <p:sldMasterId id="2147483868" r:id="rId3"/>
    <p:sldMasterId id="2147483876" r:id="rId4"/>
  </p:sldMasterIdLst>
  <p:notesMasterIdLst>
    <p:notesMasterId r:id="rId44"/>
  </p:notesMasterIdLst>
  <p:sldIdLst>
    <p:sldId id="256" r:id="rId5"/>
    <p:sldId id="272" r:id="rId6"/>
    <p:sldId id="273" r:id="rId7"/>
    <p:sldId id="306" r:id="rId8"/>
    <p:sldId id="329" r:id="rId9"/>
    <p:sldId id="326" r:id="rId10"/>
    <p:sldId id="325" r:id="rId11"/>
    <p:sldId id="375" r:id="rId12"/>
    <p:sldId id="317" r:id="rId13"/>
    <p:sldId id="322" r:id="rId14"/>
    <p:sldId id="377" r:id="rId15"/>
    <p:sldId id="318" r:id="rId16"/>
    <p:sldId id="324" r:id="rId17"/>
    <p:sldId id="321" r:id="rId18"/>
    <p:sldId id="320" r:id="rId19"/>
    <p:sldId id="356" r:id="rId20"/>
    <p:sldId id="257" r:id="rId21"/>
    <p:sldId id="262" r:id="rId22"/>
    <p:sldId id="258" r:id="rId23"/>
    <p:sldId id="259" r:id="rId24"/>
    <p:sldId id="378" r:id="rId25"/>
    <p:sldId id="380" r:id="rId26"/>
    <p:sldId id="381" r:id="rId27"/>
    <p:sldId id="382" r:id="rId28"/>
    <p:sldId id="263" r:id="rId29"/>
    <p:sldId id="264" r:id="rId30"/>
    <p:sldId id="265" r:id="rId31"/>
    <p:sldId id="268" r:id="rId32"/>
    <p:sldId id="269" r:id="rId33"/>
    <p:sldId id="270" r:id="rId34"/>
    <p:sldId id="271" r:id="rId35"/>
    <p:sldId id="383" r:id="rId36"/>
    <p:sldId id="384" r:id="rId37"/>
    <p:sldId id="385" r:id="rId38"/>
    <p:sldId id="386" r:id="rId39"/>
    <p:sldId id="387" r:id="rId40"/>
    <p:sldId id="260" r:id="rId41"/>
    <p:sldId id="267" r:id="rId42"/>
    <p:sldId id="26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2:55.2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15583 1525,'-595'0,"567"2,0 2,1 0,-1 2,1 1,-13 6,-27 6,-3-3,0-3,-2-4,-13-1,53-5,2 3,-1 0,0 2,1 2,1 0,-15 9,-50 14,55-21,0 2,-31 17,40-15,0-2,0 0,-1-2,-1-2,0-1,0-1,-1-2,-5 0,-11 2,0 3,0 2,1 1,-4 5,4-3,-42 17,42-15,0-2,-37 7,-179 39,213-54,-1-3,1-1,-1-3,-45-5,-11 2,52 1,-1 4,1 1,0 4,-24 6,-61 9,17-4,45-7,0-3,-1-4,-54-4,-34 2,137 0,-1 2,1 1,1 2,-20 7,-29 7,-33 1,-2-5,0-5,-72-3,-446 41,219-13,-355 16,676-44,-7 6,25-4,0-3,-15-2,-276-12,-162-29,202 9,-87-12,3-17,-272-78,342 63,-18-3,245 43,2-3,-16-12,81 25,-1 2,-1 2,-1 2,1 2,-47-4,79 14,0-2,0 0,0 0,1-1,-1-1,1-1,0 0,0-1,1 0,-2-2,-21-16,1-2,-26-25,51 43,-82-69,-2 4,-93-54,119 88,-2 3,-1 2,-1 4,-70-19,104 36,1-1,1-2,-8-6,-34-16,-50-22,-8-13,88 50,-2 2,-1 3,-53-14,19 6,-295-92,-192-67,338 112,131 44,74 20,0-2,1-1,-15-10,-18-9,-127-53,-70-16,232 91,0-1,1-1,1-1,0-1,1-1,1-2,-3-3,-4-2,0 1,-2 1,-32-16,39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3:17.91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13274 1530,'-3'-2,"-1"0,0-1,1 1,0-1,0 0,0 0,0 0,0 0,0 0,1-1,-1 1,1-1,0 0,0 1,0-2,-7-10,-72-91,-5 4,-90-82,-214-163,335 301,-1 3,-2 2,-1 3,-3 2,0 3,-3 3,-56-18,-85-12,-110-14,-26-5,233 50,-1 4,-1 5,-1 6,-105-1,-452 19,-508-13,927-12,-19-1,176 15,-15-7,10 1,-4 4,-673 6,746 3,-419 24,-131 36,484-49,4-2,-1 5,1 3,-569 176,525-150,59-15,-68 35,68-28,-61 18,23-7,78-30,0-1,-1-2,-9 1,-63 8,-1-4,-53 0,-227 2,300-17,-1020 5,639-11,318-3,-104-20,65 5,-83 4,-73 13,329 4,0 2,0 1,-1 0,1 1,1 1,-11 4,18-5,0 0,1 1,-1 0,1 1,1 0,-1 0,1 1,0 0,1 1,-1 0,-4 7,8-9,1 1,1 0,-1 0,1 1,1-1,-1 1,1-1,0 1,1 0,0 0,0 6,2 96,2-66,-1-17,2 1,2-1,0 0,1-1,2 1,1-1,9 16,-1 3,-6-14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2:55.2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15583 1525,'-595'0,"567"2,0 2,1 0,-1 2,1 1,-13 6,-27 6,-3-3,0-3,-2-4,-13-1,53-5,2 3,-1 0,0 2,1 2,1 0,-15 9,-50 14,55-21,0 2,-31 17,40-15,0-2,0 0,-1-2,-1-2,0-1,0-1,-1-2,-5 0,-11 2,0 3,0 2,1 1,-4 5,4-3,-42 17,42-15,0-2,-37 7,-179 39,213-54,-1-3,1-1,-1-3,-45-5,-11 2,52 1,-1 4,1 1,0 4,-24 6,-61 9,17-4,45-7,0-3,-1-4,-54-4,-34 2,137 0,-1 2,1 1,1 2,-20 7,-29 7,-33 1,-2-5,0-5,-72-3,-446 41,219-13,-355 16,676-44,-7 6,25-4,0-3,-15-2,-276-12,-162-29,202 9,-87-12,3-17,-272-78,342 63,-18-3,245 43,2-3,-16-12,81 25,-1 2,-1 2,-1 2,1 2,-47-4,79 14,0-2,0 0,0 0,1-1,-1-1,1-1,0 0,0-1,1 0,-2-2,-21-16,1-2,-26-25,51 43,-82-69,-2 4,-93-54,119 88,-2 3,-1 2,-1 4,-70-19,104 36,1-1,1-2,-8-6,-34-16,-50-22,-8-13,88 50,-2 2,-1 3,-53-14,19 6,-295-92,-192-67,338 112,131 44,74 20,0-2,1-1,-15-10,-18-9,-127-53,-70-16,232 91,0-1,1-1,1-1,0-1,1-1,1-2,-3-3,-4-2,0 1,-2 1,-32-16,39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3:02.5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13263 1732,'0'-4,"-1"0,1 0,-1 0,0 0,0 0,0 1,0-1,0 0,-1 0,0 1,0-1,0 1,0-1,0 1,-1 0,0 0,0-1,-7-5,-1 0,0 1,0 0,-6-3,6 5,0-1,1 0,0-1,-7-8,4 2,0-1,-1 1,-1 1,0 1,-1 0,0 1,-1 1,0 0,-1 1,0 1,0 1,-6-1,-52-15,-438-118,-187-11,428 101,-89 2,260 33,2-5,-90-31,-59-14,137 42,-231-44,96 27,-281-39,49 34,-78 18,500 27,-152-7,-73-16,188 8,62 9,-1 1,-1 2,1 1,-1 2,-19 2,-153 12,-37-10,34-1,-25 11,-419 22,-2-34,317-2,-128-5,-215 3,456 7,-106 2,-102 24,-110 9,468-37,1-3,-1-4,1-3,0-3,1-3,0-4,-32-13,-649-224,714 240,2-1,-25-15,-53-21,41 27,27 10,1-2,-8-6,42 17,1 0,0-1,0-1,1 0,0 0,0-1,1 0,0-1,1 0,-1-2,0-2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2:55.2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15583 1525,'-595'0,"567"2,0 2,1 0,-1 2,1 1,-13 6,-27 6,-3-3,0-3,-2-4,-13-1,53-5,2 3,-1 0,0 2,1 2,1 0,-15 9,-50 14,55-21,0 2,-31 17,40-15,0-2,0 0,-1-2,-1-2,0-1,0-1,-1-2,-5 0,-11 2,0 3,0 2,1 1,-4 5,4-3,-42 17,42-15,0-2,-37 7,-179 39,213-54,-1-3,1-1,-1-3,-45-5,-11 2,52 1,-1 4,1 1,0 4,-24 6,-61 9,17-4,45-7,0-3,-1-4,-54-4,-34 2,137 0,-1 2,1 1,1 2,-20 7,-29 7,-33 1,-2-5,0-5,-72-3,-446 41,219-13,-355 16,676-44,-7 6,25-4,0-3,-15-2,-276-12,-162-29,202 9,-87-12,3-17,-272-78,342 63,-18-3,245 43,2-3,-16-12,81 25,-1 2,-1 2,-1 2,1 2,-47-4,79 14,0-2,0 0,0 0,1-1,-1-1,1-1,0 0,0-1,1 0,-2-2,-21-16,1-2,-26-25,51 43,-82-69,-2 4,-93-54,119 88,-2 3,-1 2,-1 4,-70-19,104 36,1-1,1-2,-8-6,-34-16,-50-22,-8-13,88 50,-2 2,-1 3,-53-14,19 6,-295-92,-192-67,338 112,131 44,74 20,0-2,1-1,-15-10,-18-9,-127-53,-70-16,232 91,0-1,1-1,1-1,0-1,1-1,1-2,-3-3,-4-2,0 1,-2 1,-32-16,39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3:02.5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13263 1732,'0'-4,"-1"0,1 0,-1 0,0 0,0 0,0 1,0-1,0 0,-1 0,0 1,0-1,0 1,0-1,0 1,-1 0,0 0,0-1,-7-5,-1 0,0 1,0 0,-6-3,6 5,0-1,1 0,0-1,-7-8,4 2,0-1,-1 1,-1 1,0 1,-1 0,0 1,-1 1,0 0,-1 1,0 1,0 1,-6-1,-52-15,-438-118,-187-11,428 101,-89 2,260 33,2-5,-90-31,-59-14,137 42,-231-44,96 27,-281-39,49 34,-78 18,500 27,-152-7,-73-16,188 8,62 9,-1 1,-1 2,1 1,-1 2,-19 2,-153 12,-37-10,34-1,-25 11,-419 22,-2-34,317-2,-128-5,-215 3,456 7,-106 2,-102 24,-110 9,468-37,1-3,-1-4,1-3,0-3,1-3,0-4,-32-13,-649-224,714 240,2-1,-25-15,-53-21,41 27,27 10,1-2,-8-6,42 17,1 0,0-1,0-1,1 0,0 0,0-1,1 0,0-1,1 0,-1-2,0-2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3:09.17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17712 250,'-602'14,"487"-9,0-5,0-5,-92-18,-147-16,164 21,2-8,-34-16,79 5,69 16,0 3,0 3,-2 4,1 3,-9 2,53 6,0 2,1 1,-1 1,1 1,0 2,-29 11,44-13,1 1,0 1,0 0,0 1,1 0,0 1,1 1,0 0,1 1,0 0,0 0,1 1,1 1,-8 11,3 3,0 1,2 0,1 1,1 1,0 3,-31 157,26-112,-5 20,-4 8,5 1,5 0,3 28,11 253,2-172,-3-187,-1-1,-2 0,-1 0,-1 0,-7 18,-16 41,-8 7,-12 35,27-71,-3 0,-2-1,-3-2,-2-1,-2-2,-5 3,-19 18,-2-3,-4-3,-56 47,63-71,-1-2,-3-2,0-3,-3-3,-7 0,8-2,-25 11,-3-3,-1-5,-1-3,-1-5,-2-4,-81 8,67-23,53-3,-30 5,-58 7,-1-6,-44-7,-19 2,-124 11,-384 10,436-27,-156-25,150-3,-676-54,778 75,-281-16,-84-30,-748-117,-54 25,670 122,-412-33,1044 51,-1073-102,1007 97,1-5,0-5,-85-29,-21-5,102 29,1-7,-111-45,219 73,0-1,0 0,0 0,1-1,0-1,0 1,1-1,0-1,0 1,-1-4,-16-22,2-1,-3-9,-4-5,-8-15,3-2,3-1,-15-48,-6-42,1-21,0-43,44 191,1 0,2 0,1 0,2-1,1 1,1-1,2 0,0 1,3 0,1-5,0 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2:55.2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15583 1525,'-595'0,"567"2,0 2,1 0,-1 2,1 1,-13 6,-27 6,-3-3,0-3,-2-4,-13-1,53-5,2 3,-1 0,0 2,1 2,1 0,-15 9,-50 14,55-21,0 2,-31 17,40-15,0-2,0 0,-1-2,-1-2,0-1,0-1,-1-2,-5 0,-11 2,0 3,0 2,1 1,-4 5,4-3,-42 17,42-15,0-2,-37 7,-179 39,213-54,-1-3,1-1,-1-3,-45-5,-11 2,52 1,-1 4,1 1,0 4,-24 6,-61 9,17-4,45-7,0-3,-1-4,-54-4,-34 2,137 0,-1 2,1 1,1 2,-20 7,-29 7,-33 1,-2-5,0-5,-72-3,-446 41,219-13,-355 16,676-44,-7 6,25-4,0-3,-15-2,-276-12,-162-29,202 9,-87-12,3-17,-272-78,342 63,-18-3,245 43,2-3,-16-12,81 25,-1 2,-1 2,-1 2,1 2,-47-4,79 14,0-2,0 0,0 0,1-1,-1-1,1-1,0 0,0-1,1 0,-2-2,-21-16,1-2,-26-25,51 43,-82-69,-2 4,-93-54,119 88,-2 3,-1 2,-1 4,-70-19,104 36,1-1,1-2,-8-6,-34-16,-50-22,-8-13,88 50,-2 2,-1 3,-53-14,19 6,-295-92,-192-67,338 112,131 44,74 20,0-2,1-1,-15-10,-18-9,-127-53,-70-16,232 91,0-1,1-1,1-1,0-1,1-1,1-2,-3-3,-4-2,0 1,-2 1,-32-16,39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3:02.5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13263 1732,'0'-4,"-1"0,1 0,-1 0,0 0,0 0,0 1,0-1,0 0,-1 0,0 1,0-1,0 1,0-1,0 1,-1 0,0 0,0-1,-7-5,-1 0,0 1,0 0,-6-3,6 5,0-1,1 0,0-1,-7-8,4 2,0-1,-1 1,-1 1,0 1,-1 0,0 1,-1 1,0 0,-1 1,0 1,0 1,-6-1,-52-15,-438-118,-187-11,428 101,-89 2,260 33,2-5,-90-31,-59-14,137 42,-231-44,96 27,-281-39,49 34,-78 18,500 27,-152-7,-73-16,188 8,62 9,-1 1,-1 2,1 1,-1 2,-19 2,-153 12,-37-10,34-1,-25 11,-419 22,-2-34,317-2,-128-5,-215 3,456 7,-106 2,-102 24,-110 9,468-37,1-3,-1-4,1-3,0-3,1-3,0-4,-32-13,-649-224,714 240,2-1,-25-15,-53-21,41 27,27 10,1-2,-8-6,42 17,1 0,0-1,0-1,1 0,0 0,0-1,1 0,0-1,1 0,-1-2,0-2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2T16:43:09.17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17712 250,'-602'14,"487"-9,0-5,0-5,-92-18,-147-16,164 21,2-8,-34-16,79 5,69 16,0 3,0 3,-2 4,1 3,-9 2,53 6,0 2,1 1,-1 1,1 1,0 2,-29 11,44-13,1 1,0 1,0 0,0 1,1 0,0 1,1 1,0 0,1 1,0 0,0 0,1 1,1 1,-8 11,3 3,0 1,2 0,1 1,1 1,0 3,-31 157,26-112,-5 20,-4 8,5 1,5 0,3 28,11 253,2-172,-3-187,-1-1,-2 0,-1 0,-1 0,-7 18,-16 41,-8 7,-12 35,27-71,-3 0,-2-1,-3-2,-2-1,-2-2,-5 3,-19 18,-2-3,-4-3,-56 47,63-71,-1-2,-3-2,0-3,-3-3,-7 0,8-2,-25 11,-3-3,-1-5,-1-3,-1-5,-2-4,-81 8,67-23,53-3,-30 5,-58 7,-1-6,-44-7,-19 2,-124 11,-384 10,436-27,-156-25,150-3,-676-54,778 75,-281-16,-84-30,-748-117,-54 25,670 122,-412-33,1044 51,-1073-102,1007 97,1-5,0-5,-85-29,-21-5,102 29,1-7,-111-45,219 73,0-1,0 0,0 0,1-1,0-1,0 1,1-1,0-1,0 1,-1-4,-16-22,2-1,-3-9,-4-5,-8-15,3-2,3-1,-15-48,-6-42,1-21,0-43,44 191,1 0,2 0,1 0,2-1,1 1,1-1,2 0,0 1,3 0,1-5,0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5860-0415-4429-93C3-106437E9FE2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5E144-4A2F-4BA4-8619-C2443BC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E144-4A2F-4BA4-8619-C2443BC357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65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320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98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32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33B9-8C16-4242-BC08-6A43E1F3208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6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19FA-AA73-4099-AC00-009F29CD99E6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A15E-A10D-4446-BA0D-F039FE8FBA98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25F-3CFA-4371-9CD9-A834C5060DD0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5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A6BD-36A4-43DF-BBBC-97DD1B044889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7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CDA4-F61D-428F-A09F-C26923E24B58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4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34C3-0332-44D8-8AE8-D32A0BA71003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E8AC-CB28-4399-A993-A32F6C106393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8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3" indent="0">
              <a:buNone/>
              <a:defRPr sz="2000"/>
            </a:lvl4pPr>
            <a:lvl5pPr marL="1828844" indent="0">
              <a:buNone/>
              <a:defRPr sz="2000"/>
            </a:lvl5pPr>
            <a:lvl6pPr marL="2286055" indent="0">
              <a:buNone/>
              <a:defRPr sz="2000"/>
            </a:lvl6pPr>
            <a:lvl7pPr marL="2743266" indent="0">
              <a:buNone/>
              <a:defRPr sz="2000"/>
            </a:lvl7pPr>
            <a:lvl8pPr marL="3200476" indent="0">
              <a:buNone/>
              <a:defRPr sz="2000"/>
            </a:lvl8pPr>
            <a:lvl9pPr marL="365768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16F-E15C-410D-B1AA-41F95CE449EA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5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FA71-9E29-4365-982A-747A3FCB6E96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8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B886-536C-40F0-A7CA-474207C0F0BF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5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4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5" y="3840483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E019-74BA-4ADB-8DE9-B1AEF9D253A1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427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68" y="127663"/>
            <a:ext cx="11196862" cy="543226"/>
          </a:xfrm>
        </p:spPr>
        <p:txBody>
          <a:bodyPr lIns="0" tIns="0" rIns="0" bIns="0"/>
          <a:lstStyle>
            <a:lvl1pPr>
              <a:defRPr sz="3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0722-C8B2-4C93-AD5C-2D8A3B1AA88F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00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96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68" y="127663"/>
            <a:ext cx="11196862" cy="543226"/>
          </a:xfrm>
        </p:spPr>
        <p:txBody>
          <a:bodyPr lIns="0" tIns="0" rIns="0" bIns="0"/>
          <a:lstStyle>
            <a:lvl1pPr>
              <a:defRPr sz="3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94062" y="1563750"/>
            <a:ext cx="3335867" cy="190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3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4793-297B-4A24-A077-9A0ED21871F9}" type="datetime1">
              <a:rPr lang="en-US" smtClean="0"/>
              <a:t>10/22/2019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00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68" y="127663"/>
            <a:ext cx="11196862" cy="543226"/>
          </a:xfrm>
        </p:spPr>
        <p:txBody>
          <a:bodyPr lIns="0" tIns="0" rIns="0" bIns="0"/>
          <a:lstStyle>
            <a:lvl1pPr>
              <a:defRPr sz="3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8E9E-287C-448A-94D0-479D9B0E206B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915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322D-0621-4C4C-AFDC-1105FC13935E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117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5263"/>
            <a:ext cx="10363200" cy="814703"/>
          </a:xfrm>
        </p:spPr>
        <p:txBody>
          <a:bodyPr anchor="b"/>
          <a:lstStyle>
            <a:lvl1pPr algn="ctr">
              <a:defRPr sz="52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881"/>
          </a:xfrm>
        </p:spPr>
        <p:txBody>
          <a:bodyPr/>
          <a:lstStyle>
            <a:lvl1pPr marL="0" indent="0" algn="ctr">
              <a:buNone/>
              <a:defRPr sz="2118"/>
            </a:lvl1pPr>
            <a:lvl2pPr marL="403433" indent="0" algn="ctr">
              <a:buNone/>
              <a:defRPr sz="1765"/>
            </a:lvl2pPr>
            <a:lvl3pPr marL="806867" indent="0" algn="ctr">
              <a:buNone/>
              <a:defRPr sz="1588"/>
            </a:lvl3pPr>
            <a:lvl4pPr marL="1210300" indent="0" algn="ctr">
              <a:buNone/>
              <a:defRPr sz="1412"/>
            </a:lvl4pPr>
            <a:lvl5pPr marL="1613733" indent="0" algn="ctr">
              <a:buNone/>
              <a:defRPr sz="1412"/>
            </a:lvl5pPr>
            <a:lvl6pPr marL="2017166" indent="0" algn="ctr">
              <a:buNone/>
              <a:defRPr sz="1412"/>
            </a:lvl6pPr>
            <a:lvl7pPr marL="2420600" indent="0" algn="ctr">
              <a:buNone/>
              <a:defRPr sz="1412"/>
            </a:lvl7pPr>
            <a:lvl8pPr marL="2824033" indent="0" algn="ctr">
              <a:buNone/>
              <a:defRPr sz="1412"/>
            </a:lvl8pPr>
            <a:lvl9pPr marL="3227466" indent="0" algn="ctr">
              <a:buNone/>
              <a:defRPr sz="14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276999"/>
          </a:xfrm>
          <a:prstGeom prst="rect">
            <a:avLst/>
          </a:prstGeom>
        </p:spPr>
        <p:txBody>
          <a:bodyPr/>
          <a:lstStyle/>
          <a:p>
            <a:fld id="{5B2002A0-ABE2-40FA-BBA6-E9808BE49DE3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276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76999"/>
          </a:xfrm>
          <a:prstGeom prst="rect">
            <a:avLst/>
          </a:prstGeom>
        </p:spPr>
        <p:txBody>
          <a:bodyPr/>
          <a:lstStyle/>
          <a:p>
            <a:fld id="{DBA70F29-6FCF-4BFA-B286-930D0100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7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79387" y="1971679"/>
            <a:ext cx="6849957" cy="30210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177" b="0" i="0">
                <a:solidFill>
                  <a:srgbClr val="A97A1C"/>
                </a:solidFill>
              </a:defRPr>
            </a:lvl1pPr>
            <a:lvl2pPr marL="0" indent="0">
              <a:buFontTx/>
              <a:buNone/>
              <a:defRPr sz="2206" b="0" i="0">
                <a:solidFill>
                  <a:srgbClr val="A97A1C"/>
                </a:solidFill>
              </a:defRPr>
            </a:lvl2pPr>
            <a:lvl3pPr marL="0" indent="0">
              <a:buFontTx/>
              <a:buNone/>
              <a:defRPr sz="2206" b="0" i="0">
                <a:solidFill>
                  <a:srgbClr val="A97A1C"/>
                </a:solidFill>
              </a:defRPr>
            </a:lvl3pPr>
            <a:lvl4pPr marL="0" indent="0">
              <a:buFontTx/>
              <a:buNone/>
              <a:defRPr sz="2206" b="0" i="0">
                <a:solidFill>
                  <a:srgbClr val="A97A1C"/>
                </a:solidFill>
              </a:defRPr>
            </a:lvl4pPr>
            <a:lvl5pPr marL="0" indent="0">
              <a:buFontTx/>
              <a:buNone/>
              <a:defRPr sz="2206" b="0" i="0">
                <a:solidFill>
                  <a:srgbClr val="A97A1C"/>
                </a:solidFill>
              </a:defRPr>
            </a:lvl5pPr>
          </a:lstStyle>
          <a:p>
            <a:pPr lvl="0"/>
            <a:r>
              <a:rPr lang="en-US" dirty="0"/>
              <a:t>Click to edit Master text styles.”</a:t>
            </a:r>
          </a:p>
        </p:txBody>
      </p:sp>
    </p:spTree>
    <p:extLst>
      <p:ext uri="{BB962C8B-B14F-4D97-AF65-F5344CB8AC3E}">
        <p14:creationId xmlns:p14="http://schemas.microsoft.com/office/powerpoint/2010/main" val="1519265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6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840D2-A2CD-43A2-834F-CF79EFC46490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6687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70" y="127664"/>
            <a:ext cx="11196862" cy="746132"/>
          </a:xfrm>
        </p:spPr>
        <p:txBody>
          <a:bodyPr lIns="0" tIns="0" rIns="0" bIns="0"/>
          <a:lstStyle>
            <a:lvl1pPr>
              <a:defRPr sz="4849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70E6-BD42-4DF1-9120-3DD66F207D0C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2359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70" y="127664"/>
            <a:ext cx="11196862" cy="746132"/>
          </a:xfrm>
        </p:spPr>
        <p:txBody>
          <a:bodyPr lIns="0" tIns="0" rIns="0" bIns="0"/>
          <a:lstStyle>
            <a:lvl1pPr>
              <a:defRPr sz="4849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94062" y="1563751"/>
            <a:ext cx="3335867" cy="261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97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0BE3-876D-4FCC-B1D7-F963F1F5EBEB}" type="datetime1">
              <a:rPr lang="en-US" smtClean="0"/>
              <a:t>10/22/2019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346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70" y="127664"/>
            <a:ext cx="11196862" cy="746132"/>
          </a:xfrm>
        </p:spPr>
        <p:txBody>
          <a:bodyPr lIns="0" tIns="0" rIns="0" bIns="0"/>
          <a:lstStyle>
            <a:lvl1pPr>
              <a:defRPr sz="4849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0E18-1B65-416A-A844-BAE7A47CCE2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1790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8E3D-32F2-43D8-BDB1-7DCBCEE529E1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19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6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1684"/>
            <a:ext cx="10363200" cy="2238282"/>
          </a:xfrm>
        </p:spPr>
        <p:txBody>
          <a:bodyPr anchor="b"/>
          <a:lstStyle>
            <a:lvl1pPr algn="ctr">
              <a:defRPr sz="72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47691"/>
          </a:xfrm>
        </p:spPr>
        <p:txBody>
          <a:bodyPr/>
          <a:lstStyle>
            <a:lvl1pPr marL="0" indent="0" algn="ctr">
              <a:buNone/>
              <a:defRPr sz="2909"/>
            </a:lvl1pPr>
            <a:lvl2pPr marL="554197" indent="0" algn="ctr">
              <a:buNone/>
              <a:defRPr sz="2424"/>
            </a:lvl2pPr>
            <a:lvl3pPr marL="1108392" indent="0" algn="ctr">
              <a:buNone/>
              <a:defRPr sz="2182"/>
            </a:lvl3pPr>
            <a:lvl4pPr marL="1662589" indent="0" algn="ctr">
              <a:buNone/>
              <a:defRPr sz="1940"/>
            </a:lvl4pPr>
            <a:lvl5pPr marL="2216786" indent="0" algn="ctr">
              <a:buNone/>
              <a:defRPr sz="1940"/>
            </a:lvl5pPr>
            <a:lvl6pPr marL="2770981" indent="0" algn="ctr">
              <a:buNone/>
              <a:defRPr sz="1940"/>
            </a:lvl6pPr>
            <a:lvl7pPr marL="3325178" indent="0" algn="ctr">
              <a:buNone/>
              <a:defRPr sz="1940"/>
            </a:lvl7pPr>
            <a:lvl8pPr marL="3879374" indent="0" algn="ctr">
              <a:buNone/>
              <a:defRPr sz="1940"/>
            </a:lvl8pPr>
            <a:lvl9pPr marL="4433570" indent="0" algn="ctr">
              <a:buNone/>
              <a:defRPr sz="19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276999"/>
          </a:xfrm>
          <a:prstGeom prst="rect">
            <a:avLst/>
          </a:prstGeom>
        </p:spPr>
        <p:txBody>
          <a:bodyPr/>
          <a:lstStyle/>
          <a:p>
            <a:fld id="{1E8D432B-6F11-4B4D-A2B3-0F3B4AC1B0C6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276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76999"/>
          </a:xfrm>
          <a:prstGeom prst="rect">
            <a:avLst/>
          </a:prstGeom>
        </p:spPr>
        <p:txBody>
          <a:bodyPr/>
          <a:lstStyle/>
          <a:p>
            <a:fld id="{DBA70F29-6FCF-4BFA-B286-930D0100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4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3347-7BFF-44E3-9EA4-1A05FD6D31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B69AEF-10C6-443F-8143-E9EF0B0E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73CD-9AF3-413F-9F98-745A5A7CDA95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sldNum="0" hdr="0" ftr="0" dt="0"/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7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68" y="127663"/>
            <a:ext cx="1119686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5" y="1577343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5" y="6377942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E6F7-AA19-4FD0-AD39-24D4CE6DE772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1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70" y="127665"/>
            <a:ext cx="1119686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6" y="1577345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2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022D-E5EE-4A0D-B98D-22F0A1287851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42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54197">
        <a:defRPr>
          <a:latin typeface="+mn-lt"/>
          <a:ea typeface="+mn-ea"/>
          <a:cs typeface="+mn-cs"/>
        </a:defRPr>
      </a:lvl2pPr>
      <a:lvl3pPr marL="1108392">
        <a:defRPr>
          <a:latin typeface="+mn-lt"/>
          <a:ea typeface="+mn-ea"/>
          <a:cs typeface="+mn-cs"/>
        </a:defRPr>
      </a:lvl3pPr>
      <a:lvl4pPr marL="1662589">
        <a:defRPr>
          <a:latin typeface="+mn-lt"/>
          <a:ea typeface="+mn-ea"/>
          <a:cs typeface="+mn-cs"/>
        </a:defRPr>
      </a:lvl4pPr>
      <a:lvl5pPr marL="2216786">
        <a:defRPr>
          <a:latin typeface="+mn-lt"/>
          <a:ea typeface="+mn-ea"/>
          <a:cs typeface="+mn-cs"/>
        </a:defRPr>
      </a:lvl5pPr>
      <a:lvl6pPr marL="2770981">
        <a:defRPr>
          <a:latin typeface="+mn-lt"/>
          <a:ea typeface="+mn-ea"/>
          <a:cs typeface="+mn-cs"/>
        </a:defRPr>
      </a:lvl6pPr>
      <a:lvl7pPr marL="3325178">
        <a:defRPr>
          <a:latin typeface="+mn-lt"/>
          <a:ea typeface="+mn-ea"/>
          <a:cs typeface="+mn-cs"/>
        </a:defRPr>
      </a:lvl7pPr>
      <a:lvl8pPr marL="3879374">
        <a:defRPr>
          <a:latin typeface="+mn-lt"/>
          <a:ea typeface="+mn-ea"/>
          <a:cs typeface="+mn-cs"/>
        </a:defRPr>
      </a:lvl8pPr>
      <a:lvl9pPr marL="443357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54197">
        <a:defRPr>
          <a:latin typeface="+mn-lt"/>
          <a:ea typeface="+mn-ea"/>
          <a:cs typeface="+mn-cs"/>
        </a:defRPr>
      </a:lvl2pPr>
      <a:lvl3pPr marL="1108392">
        <a:defRPr>
          <a:latin typeface="+mn-lt"/>
          <a:ea typeface="+mn-ea"/>
          <a:cs typeface="+mn-cs"/>
        </a:defRPr>
      </a:lvl3pPr>
      <a:lvl4pPr marL="1662589">
        <a:defRPr>
          <a:latin typeface="+mn-lt"/>
          <a:ea typeface="+mn-ea"/>
          <a:cs typeface="+mn-cs"/>
        </a:defRPr>
      </a:lvl4pPr>
      <a:lvl5pPr marL="2216786">
        <a:defRPr>
          <a:latin typeface="+mn-lt"/>
          <a:ea typeface="+mn-ea"/>
          <a:cs typeface="+mn-cs"/>
        </a:defRPr>
      </a:lvl5pPr>
      <a:lvl6pPr marL="2770981">
        <a:defRPr>
          <a:latin typeface="+mn-lt"/>
          <a:ea typeface="+mn-ea"/>
          <a:cs typeface="+mn-cs"/>
        </a:defRPr>
      </a:lvl6pPr>
      <a:lvl7pPr marL="3325178">
        <a:defRPr>
          <a:latin typeface="+mn-lt"/>
          <a:ea typeface="+mn-ea"/>
          <a:cs typeface="+mn-cs"/>
        </a:defRPr>
      </a:lvl7pPr>
      <a:lvl8pPr marL="3879374">
        <a:defRPr>
          <a:latin typeface="+mn-lt"/>
          <a:ea typeface="+mn-ea"/>
          <a:cs typeface="+mn-cs"/>
        </a:defRPr>
      </a:lvl8pPr>
      <a:lvl9pPr marL="443357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pencer.swindell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67.png"/><Relationship Id="rId4" Type="http://schemas.openxmlformats.org/officeDocument/2006/relationships/customXml" Target="../ink/ink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67.png"/><Relationship Id="rId4" Type="http://schemas.openxmlformats.org/officeDocument/2006/relationships/customXml" Target="../ink/ink8.xml"/><Relationship Id="rId9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blog/a-closer-look-at-azure-data-lake-storage-gen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10" Type="http://schemas.openxmlformats.org/officeDocument/2006/relationships/image" Target="../media/image44.png"/><Relationship Id="rId4" Type="http://schemas.openxmlformats.org/officeDocument/2006/relationships/image" Target="../media/image38.jp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23FE-A22C-48D1-83FE-4F964A39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Goin’ Fishin’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9DC9-0BB7-4A34-9C2E-0B6DDE268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on the Azure Data Lake</a:t>
            </a:r>
          </a:p>
        </p:txBody>
      </p:sp>
    </p:spTree>
    <p:extLst>
      <p:ext uri="{BB962C8B-B14F-4D97-AF65-F5344CB8AC3E}">
        <p14:creationId xmlns:p14="http://schemas.microsoft.com/office/powerpoint/2010/main" val="148655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79294" y="-24592"/>
            <a:ext cx="8639050" cy="746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853" spc="-6" dirty="0"/>
              <a:t>LBMC </a:t>
            </a:r>
            <a:r>
              <a:rPr sz="4853" spc="-6" dirty="0"/>
              <a:t>S</a:t>
            </a:r>
            <a:r>
              <a:rPr sz="4853" spc="-55" dirty="0"/>
              <a:t>t</a:t>
            </a:r>
            <a:r>
              <a:rPr sz="4853" spc="-30" dirty="0"/>
              <a:t>a</a:t>
            </a:r>
            <a:r>
              <a:rPr sz="4853" spc="-42" dirty="0"/>
              <a:t>f</a:t>
            </a:r>
            <a:r>
              <a:rPr sz="4853" spc="-6" dirty="0"/>
              <a:t>fin</a:t>
            </a:r>
            <a:r>
              <a:rPr sz="4853" dirty="0"/>
              <a:t>g</a:t>
            </a:r>
            <a:r>
              <a:rPr sz="4853" spc="-19" dirty="0"/>
              <a:t> </a:t>
            </a:r>
            <a:r>
              <a:rPr sz="4853" spc="-6" dirty="0"/>
              <a:t>Solutions</a:t>
            </a:r>
            <a:r>
              <a:rPr lang="en-US" sz="4853" spc="-6" dirty="0"/>
              <a:t> LLC</a:t>
            </a:r>
            <a:endParaRPr sz="4853" spc="-6" dirty="0"/>
          </a:p>
        </p:txBody>
      </p:sp>
      <p:sp>
        <p:nvSpPr>
          <p:cNvPr id="4" name="object 4"/>
          <p:cNvSpPr txBox="1"/>
          <p:nvPr/>
        </p:nvSpPr>
        <p:spPr>
          <a:xfrm>
            <a:off x="921183" y="275457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428" y="2727650"/>
            <a:ext cx="2513060" cy="305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fes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sio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al</a:t>
            </a:r>
            <a:r>
              <a:rPr kumimoji="0" sz="1212" b="0" i="0" u="none" strike="noStrike" kern="1200" cap="none" spc="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uiter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xperti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se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he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peci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fic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Which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hey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153172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Exp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efe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ral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rk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hrough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ff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ili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 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 So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t’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er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nci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al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es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6157" lvl="0" indent="0" algn="l" defTabSz="898800" rtl="0" eaLnBrk="1" fontAlgn="auto" latinLnBrk="0" hangingPunct="1">
              <a:lnSpc>
                <a:spcPct val="100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nce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oye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etentio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-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eene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at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</a:t>
            </a:r>
            <a:r>
              <a:rPr kumimoji="0" sz="1212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al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ural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it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231685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ult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proa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porte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by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ark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 </a:t>
            </a: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ledg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ry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xperie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275558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Eff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icien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Q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fi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,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ectio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resen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ates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183" y="338371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326" y="418864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440" y="480810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324" y="540458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549" y="1578040"/>
            <a:ext cx="3314315" cy="4437150"/>
          </a:xfrm>
          <a:custGeom>
            <a:avLst/>
            <a:gdLst/>
            <a:ahLst/>
            <a:cxnLst/>
            <a:rect l="l" t="t" r="r" b="b"/>
            <a:pathLst>
              <a:path w="2734310" h="3403600">
                <a:moveTo>
                  <a:pt x="0" y="136398"/>
                </a:moveTo>
                <a:lnTo>
                  <a:pt x="6787" y="93798"/>
                </a:lnTo>
                <a:lnTo>
                  <a:pt x="25705" y="56695"/>
                </a:lnTo>
                <a:lnTo>
                  <a:pt x="54589" y="27254"/>
                </a:lnTo>
                <a:lnTo>
                  <a:pt x="91275" y="7643"/>
                </a:lnTo>
                <a:lnTo>
                  <a:pt x="133597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5" y="3266694"/>
                </a:lnTo>
                <a:lnTo>
                  <a:pt x="2733274" y="3281370"/>
                </a:lnTo>
                <a:lnTo>
                  <a:pt x="2722201" y="3322378"/>
                </a:lnTo>
                <a:lnTo>
                  <a:pt x="2699718" y="3357168"/>
                </a:lnTo>
                <a:lnTo>
                  <a:pt x="2667991" y="3383573"/>
                </a:lnTo>
                <a:lnTo>
                  <a:pt x="2629188" y="3399426"/>
                </a:lnTo>
                <a:lnTo>
                  <a:pt x="136397" y="3403092"/>
                </a:lnTo>
                <a:lnTo>
                  <a:pt x="121719" y="3402310"/>
                </a:lnTo>
                <a:lnTo>
                  <a:pt x="80707" y="3391237"/>
                </a:lnTo>
                <a:lnTo>
                  <a:pt x="45918" y="3368754"/>
                </a:lnTo>
                <a:lnTo>
                  <a:pt x="19515" y="3337027"/>
                </a:lnTo>
                <a:lnTo>
                  <a:pt x="3664" y="3298224"/>
                </a:lnTo>
                <a:lnTo>
                  <a:pt x="0" y="136398"/>
                </a:lnTo>
                <a:close/>
              </a:path>
            </a:pathLst>
          </a:custGeom>
          <a:ln w="12192">
            <a:solidFill>
              <a:srgbClr val="DD5F1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3506" y="1544790"/>
            <a:ext cx="3314315" cy="4470399"/>
          </a:xfrm>
          <a:custGeom>
            <a:avLst/>
            <a:gdLst/>
            <a:ahLst/>
            <a:cxnLst/>
            <a:rect l="l" t="t" r="r" b="b"/>
            <a:pathLst>
              <a:path w="2734310" h="3430904">
                <a:moveTo>
                  <a:pt x="0" y="136397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3294126"/>
                </a:lnTo>
                <a:lnTo>
                  <a:pt x="2733274" y="3308802"/>
                </a:lnTo>
                <a:lnTo>
                  <a:pt x="2722201" y="3349810"/>
                </a:lnTo>
                <a:lnTo>
                  <a:pt x="2699718" y="3384600"/>
                </a:lnTo>
                <a:lnTo>
                  <a:pt x="2667991" y="3411005"/>
                </a:lnTo>
                <a:lnTo>
                  <a:pt x="2629188" y="3426858"/>
                </a:lnTo>
                <a:lnTo>
                  <a:pt x="136397" y="3430524"/>
                </a:lnTo>
                <a:lnTo>
                  <a:pt x="121721" y="3429742"/>
                </a:lnTo>
                <a:lnTo>
                  <a:pt x="80713" y="3418669"/>
                </a:lnTo>
                <a:lnTo>
                  <a:pt x="45923" y="3396186"/>
                </a:lnTo>
                <a:lnTo>
                  <a:pt x="19518" y="3364459"/>
                </a:lnTo>
                <a:lnTo>
                  <a:pt x="3665" y="3325656"/>
                </a:lnTo>
                <a:lnTo>
                  <a:pt x="0" y="136397"/>
                </a:lnTo>
                <a:close/>
              </a:path>
            </a:pathLst>
          </a:custGeom>
          <a:ln w="12192">
            <a:solidFill>
              <a:srgbClr val="DD5F1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7460" y="1555866"/>
            <a:ext cx="3314315" cy="4459314"/>
          </a:xfrm>
          <a:custGeom>
            <a:avLst/>
            <a:gdLst/>
            <a:ahLst/>
            <a:cxnLst/>
            <a:rect l="l" t="t" r="r" b="b"/>
            <a:pathLst>
              <a:path w="2734309" h="3421379">
                <a:moveTo>
                  <a:pt x="0" y="136398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5" y="3284981"/>
                </a:lnTo>
                <a:lnTo>
                  <a:pt x="2733274" y="3299658"/>
                </a:lnTo>
                <a:lnTo>
                  <a:pt x="2722201" y="3340666"/>
                </a:lnTo>
                <a:lnTo>
                  <a:pt x="2699718" y="3375456"/>
                </a:lnTo>
                <a:lnTo>
                  <a:pt x="2667991" y="3401861"/>
                </a:lnTo>
                <a:lnTo>
                  <a:pt x="2629188" y="3417714"/>
                </a:lnTo>
                <a:lnTo>
                  <a:pt x="136398" y="3421379"/>
                </a:lnTo>
                <a:lnTo>
                  <a:pt x="121721" y="3420598"/>
                </a:lnTo>
                <a:lnTo>
                  <a:pt x="80713" y="3409525"/>
                </a:lnTo>
                <a:lnTo>
                  <a:pt x="45923" y="3387042"/>
                </a:lnTo>
                <a:lnTo>
                  <a:pt x="19518" y="3355315"/>
                </a:lnTo>
                <a:lnTo>
                  <a:pt x="3665" y="3316512"/>
                </a:lnTo>
                <a:lnTo>
                  <a:pt x="0" y="136398"/>
                </a:lnTo>
                <a:close/>
              </a:path>
            </a:pathLst>
          </a:custGeom>
          <a:ln w="12191">
            <a:solidFill>
              <a:srgbClr val="DD5F1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7178" y="2083724"/>
            <a:ext cx="2146684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97" b="1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97" b="1" i="0" u="none" strike="noStrike" kern="1200" cap="none" spc="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FF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ERENC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endParaRPr kumimoji="0" sz="16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74742" y="1023860"/>
            <a:ext cx="842818" cy="842818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472" y="0"/>
                </a:moveTo>
                <a:lnTo>
                  <a:pt x="291111" y="4547"/>
                </a:lnTo>
                <a:lnTo>
                  <a:pt x="237646" y="17714"/>
                </a:lnTo>
                <a:lnTo>
                  <a:pt x="187791" y="38785"/>
                </a:lnTo>
                <a:lnTo>
                  <a:pt x="142262" y="67043"/>
                </a:lnTo>
                <a:lnTo>
                  <a:pt x="101774" y="101774"/>
                </a:lnTo>
                <a:lnTo>
                  <a:pt x="67043" y="142262"/>
                </a:lnTo>
                <a:lnTo>
                  <a:pt x="38785" y="187791"/>
                </a:lnTo>
                <a:lnTo>
                  <a:pt x="17714" y="237646"/>
                </a:lnTo>
                <a:lnTo>
                  <a:pt x="4547" y="291111"/>
                </a:lnTo>
                <a:lnTo>
                  <a:pt x="0" y="347472"/>
                </a:lnTo>
                <a:lnTo>
                  <a:pt x="1151" y="375969"/>
                </a:lnTo>
                <a:lnTo>
                  <a:pt x="10098" y="430971"/>
                </a:lnTo>
                <a:lnTo>
                  <a:pt x="27306" y="482721"/>
                </a:lnTo>
                <a:lnTo>
                  <a:pt x="52060" y="530502"/>
                </a:lnTo>
                <a:lnTo>
                  <a:pt x="83644" y="573600"/>
                </a:lnTo>
                <a:lnTo>
                  <a:pt x="121343" y="611299"/>
                </a:lnTo>
                <a:lnTo>
                  <a:pt x="164441" y="642883"/>
                </a:lnTo>
                <a:lnTo>
                  <a:pt x="212222" y="667637"/>
                </a:lnTo>
                <a:lnTo>
                  <a:pt x="263972" y="684845"/>
                </a:lnTo>
                <a:lnTo>
                  <a:pt x="318974" y="693792"/>
                </a:lnTo>
                <a:lnTo>
                  <a:pt x="347472" y="694944"/>
                </a:lnTo>
                <a:lnTo>
                  <a:pt x="375969" y="693792"/>
                </a:lnTo>
                <a:lnTo>
                  <a:pt x="430971" y="684845"/>
                </a:lnTo>
                <a:lnTo>
                  <a:pt x="482721" y="667637"/>
                </a:lnTo>
                <a:lnTo>
                  <a:pt x="530502" y="642883"/>
                </a:lnTo>
                <a:lnTo>
                  <a:pt x="573600" y="611299"/>
                </a:lnTo>
                <a:lnTo>
                  <a:pt x="611299" y="573600"/>
                </a:lnTo>
                <a:lnTo>
                  <a:pt x="642883" y="530502"/>
                </a:lnTo>
                <a:lnTo>
                  <a:pt x="667637" y="482721"/>
                </a:lnTo>
                <a:lnTo>
                  <a:pt x="684845" y="430971"/>
                </a:lnTo>
                <a:lnTo>
                  <a:pt x="693792" y="375969"/>
                </a:lnTo>
                <a:lnTo>
                  <a:pt x="694944" y="347472"/>
                </a:lnTo>
                <a:lnTo>
                  <a:pt x="693792" y="318974"/>
                </a:lnTo>
                <a:lnTo>
                  <a:pt x="684845" y="263972"/>
                </a:lnTo>
                <a:lnTo>
                  <a:pt x="667637" y="212222"/>
                </a:lnTo>
                <a:lnTo>
                  <a:pt x="642883" y="164441"/>
                </a:lnTo>
                <a:lnTo>
                  <a:pt x="611299" y="121343"/>
                </a:lnTo>
                <a:lnTo>
                  <a:pt x="573600" y="83644"/>
                </a:lnTo>
                <a:lnTo>
                  <a:pt x="530502" y="52060"/>
                </a:lnTo>
                <a:lnTo>
                  <a:pt x="482721" y="27306"/>
                </a:lnTo>
                <a:lnTo>
                  <a:pt x="430971" y="10098"/>
                </a:lnTo>
                <a:lnTo>
                  <a:pt x="375969" y="1151"/>
                </a:lnTo>
                <a:lnTo>
                  <a:pt x="347472" y="0"/>
                </a:lnTo>
                <a:close/>
              </a:path>
            </a:pathLst>
          </a:custGeom>
          <a:solidFill>
            <a:srgbClr val="DD5F12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2282" y="2823750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2282" y="306943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2282" y="333340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2282" y="3584306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2282" y="3857726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8379" y="1160557"/>
            <a:ext cx="842818" cy="842818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472" y="0"/>
                </a:moveTo>
                <a:lnTo>
                  <a:pt x="291111" y="4547"/>
                </a:lnTo>
                <a:lnTo>
                  <a:pt x="237646" y="17714"/>
                </a:lnTo>
                <a:lnTo>
                  <a:pt x="187791" y="38785"/>
                </a:lnTo>
                <a:lnTo>
                  <a:pt x="142262" y="67043"/>
                </a:lnTo>
                <a:lnTo>
                  <a:pt x="101774" y="101774"/>
                </a:lnTo>
                <a:lnTo>
                  <a:pt x="67043" y="142262"/>
                </a:lnTo>
                <a:lnTo>
                  <a:pt x="38785" y="187791"/>
                </a:lnTo>
                <a:lnTo>
                  <a:pt x="17714" y="237646"/>
                </a:lnTo>
                <a:lnTo>
                  <a:pt x="4547" y="291111"/>
                </a:lnTo>
                <a:lnTo>
                  <a:pt x="0" y="347472"/>
                </a:lnTo>
                <a:lnTo>
                  <a:pt x="1151" y="375969"/>
                </a:lnTo>
                <a:lnTo>
                  <a:pt x="10098" y="430971"/>
                </a:lnTo>
                <a:lnTo>
                  <a:pt x="27306" y="482721"/>
                </a:lnTo>
                <a:lnTo>
                  <a:pt x="52060" y="530502"/>
                </a:lnTo>
                <a:lnTo>
                  <a:pt x="83644" y="573600"/>
                </a:lnTo>
                <a:lnTo>
                  <a:pt x="121343" y="611299"/>
                </a:lnTo>
                <a:lnTo>
                  <a:pt x="164441" y="642883"/>
                </a:lnTo>
                <a:lnTo>
                  <a:pt x="212222" y="667637"/>
                </a:lnTo>
                <a:lnTo>
                  <a:pt x="263972" y="684845"/>
                </a:lnTo>
                <a:lnTo>
                  <a:pt x="318974" y="693792"/>
                </a:lnTo>
                <a:lnTo>
                  <a:pt x="347472" y="694944"/>
                </a:lnTo>
                <a:lnTo>
                  <a:pt x="375969" y="693792"/>
                </a:lnTo>
                <a:lnTo>
                  <a:pt x="430971" y="684845"/>
                </a:lnTo>
                <a:lnTo>
                  <a:pt x="482721" y="667637"/>
                </a:lnTo>
                <a:lnTo>
                  <a:pt x="530502" y="642883"/>
                </a:lnTo>
                <a:lnTo>
                  <a:pt x="573600" y="611299"/>
                </a:lnTo>
                <a:lnTo>
                  <a:pt x="611299" y="573600"/>
                </a:lnTo>
                <a:lnTo>
                  <a:pt x="642883" y="530502"/>
                </a:lnTo>
                <a:lnTo>
                  <a:pt x="667637" y="482721"/>
                </a:lnTo>
                <a:lnTo>
                  <a:pt x="684845" y="430971"/>
                </a:lnTo>
                <a:lnTo>
                  <a:pt x="693792" y="375969"/>
                </a:lnTo>
                <a:lnTo>
                  <a:pt x="694944" y="347472"/>
                </a:lnTo>
                <a:lnTo>
                  <a:pt x="693792" y="318974"/>
                </a:lnTo>
                <a:lnTo>
                  <a:pt x="684845" y="263972"/>
                </a:lnTo>
                <a:lnTo>
                  <a:pt x="667637" y="212222"/>
                </a:lnTo>
                <a:lnTo>
                  <a:pt x="642883" y="164441"/>
                </a:lnTo>
                <a:lnTo>
                  <a:pt x="611299" y="121343"/>
                </a:lnTo>
                <a:lnTo>
                  <a:pt x="573600" y="83644"/>
                </a:lnTo>
                <a:lnTo>
                  <a:pt x="530502" y="52060"/>
                </a:lnTo>
                <a:lnTo>
                  <a:pt x="482721" y="27306"/>
                </a:lnTo>
                <a:lnTo>
                  <a:pt x="430971" y="10098"/>
                </a:lnTo>
                <a:lnTo>
                  <a:pt x="375969" y="1151"/>
                </a:lnTo>
                <a:lnTo>
                  <a:pt x="347472" y="0"/>
                </a:lnTo>
                <a:close/>
              </a:path>
            </a:pathLst>
          </a:custGeom>
          <a:solidFill>
            <a:srgbClr val="DD5F12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98075" y="1023860"/>
            <a:ext cx="844358" cy="842818"/>
          </a:xfrm>
          <a:custGeom>
            <a:avLst/>
            <a:gdLst/>
            <a:ahLst/>
            <a:cxnLst/>
            <a:rect l="l" t="t" r="r" b="b"/>
            <a:pathLst>
              <a:path w="696595" h="695325">
                <a:moveTo>
                  <a:pt x="348234" y="0"/>
                </a:moveTo>
                <a:lnTo>
                  <a:pt x="291759" y="4547"/>
                </a:lnTo>
                <a:lnTo>
                  <a:pt x="238182" y="17714"/>
                </a:lnTo>
                <a:lnTo>
                  <a:pt x="188220" y="38785"/>
                </a:lnTo>
                <a:lnTo>
                  <a:pt x="142591" y="67043"/>
                </a:lnTo>
                <a:lnTo>
                  <a:pt x="102012" y="101774"/>
                </a:lnTo>
                <a:lnTo>
                  <a:pt x="67202" y="142262"/>
                </a:lnTo>
                <a:lnTo>
                  <a:pt x="38878" y="187791"/>
                </a:lnTo>
                <a:lnTo>
                  <a:pt x="17757" y="237646"/>
                </a:lnTo>
                <a:lnTo>
                  <a:pt x="4559" y="291111"/>
                </a:lnTo>
                <a:lnTo>
                  <a:pt x="0" y="347472"/>
                </a:lnTo>
                <a:lnTo>
                  <a:pt x="1154" y="375969"/>
                </a:lnTo>
                <a:lnTo>
                  <a:pt x="10123" y="430971"/>
                </a:lnTo>
                <a:lnTo>
                  <a:pt x="27372" y="482721"/>
                </a:lnTo>
                <a:lnTo>
                  <a:pt x="52184" y="530502"/>
                </a:lnTo>
                <a:lnTo>
                  <a:pt x="83841" y="573600"/>
                </a:lnTo>
                <a:lnTo>
                  <a:pt x="121625" y="611299"/>
                </a:lnTo>
                <a:lnTo>
                  <a:pt x="164819" y="642883"/>
                </a:lnTo>
                <a:lnTo>
                  <a:pt x="212705" y="667637"/>
                </a:lnTo>
                <a:lnTo>
                  <a:pt x="264564" y="684845"/>
                </a:lnTo>
                <a:lnTo>
                  <a:pt x="319679" y="693792"/>
                </a:lnTo>
                <a:lnTo>
                  <a:pt x="348234" y="694944"/>
                </a:lnTo>
                <a:lnTo>
                  <a:pt x="376788" y="693792"/>
                </a:lnTo>
                <a:lnTo>
                  <a:pt x="431903" y="684845"/>
                </a:lnTo>
                <a:lnTo>
                  <a:pt x="483762" y="667637"/>
                </a:lnTo>
                <a:lnTo>
                  <a:pt x="531648" y="642883"/>
                </a:lnTo>
                <a:lnTo>
                  <a:pt x="574842" y="611299"/>
                </a:lnTo>
                <a:lnTo>
                  <a:pt x="612626" y="573600"/>
                </a:lnTo>
                <a:lnTo>
                  <a:pt x="644283" y="530502"/>
                </a:lnTo>
                <a:lnTo>
                  <a:pt x="669095" y="482721"/>
                </a:lnTo>
                <a:lnTo>
                  <a:pt x="686344" y="430971"/>
                </a:lnTo>
                <a:lnTo>
                  <a:pt x="695313" y="375969"/>
                </a:lnTo>
                <a:lnTo>
                  <a:pt x="696468" y="347472"/>
                </a:lnTo>
                <a:lnTo>
                  <a:pt x="695313" y="318974"/>
                </a:lnTo>
                <a:lnTo>
                  <a:pt x="686344" y="263972"/>
                </a:lnTo>
                <a:lnTo>
                  <a:pt x="669095" y="212222"/>
                </a:lnTo>
                <a:lnTo>
                  <a:pt x="644283" y="164441"/>
                </a:lnTo>
                <a:lnTo>
                  <a:pt x="612626" y="121343"/>
                </a:lnTo>
                <a:lnTo>
                  <a:pt x="574842" y="83644"/>
                </a:lnTo>
                <a:lnTo>
                  <a:pt x="531648" y="52060"/>
                </a:lnTo>
                <a:lnTo>
                  <a:pt x="483762" y="27306"/>
                </a:lnTo>
                <a:lnTo>
                  <a:pt x="431903" y="10098"/>
                </a:lnTo>
                <a:lnTo>
                  <a:pt x="376788" y="1151"/>
                </a:lnTo>
                <a:lnTo>
                  <a:pt x="348234" y="0"/>
                </a:lnTo>
                <a:close/>
              </a:path>
            </a:pathLst>
          </a:custGeom>
          <a:solidFill>
            <a:srgbClr val="DD5F12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06327" y="2720381"/>
            <a:ext cx="127770" cy="213206"/>
          </a:xfrm>
          <a:custGeom>
            <a:avLst/>
            <a:gdLst/>
            <a:ahLst/>
            <a:cxnLst/>
            <a:rect l="l" t="t" r="r" b="b"/>
            <a:pathLst>
              <a:path w="105410" h="175894">
                <a:moveTo>
                  <a:pt x="104906" y="0"/>
                </a:moveTo>
                <a:lnTo>
                  <a:pt x="0" y="0"/>
                </a:lnTo>
                <a:lnTo>
                  <a:pt x="0" y="105714"/>
                </a:lnTo>
                <a:lnTo>
                  <a:pt x="23144" y="149491"/>
                </a:lnTo>
                <a:lnTo>
                  <a:pt x="70599" y="175275"/>
                </a:lnTo>
                <a:lnTo>
                  <a:pt x="71795" y="173962"/>
                </a:lnTo>
                <a:lnTo>
                  <a:pt x="69500" y="168494"/>
                </a:lnTo>
                <a:lnTo>
                  <a:pt x="64939" y="159196"/>
                </a:lnTo>
                <a:lnTo>
                  <a:pt x="59505" y="146777"/>
                </a:lnTo>
                <a:lnTo>
                  <a:pt x="54341" y="131372"/>
                </a:lnTo>
                <a:lnTo>
                  <a:pt x="50754" y="113496"/>
                </a:lnTo>
                <a:lnTo>
                  <a:pt x="104906" y="105714"/>
                </a:lnTo>
                <a:lnTo>
                  <a:pt x="104906" y="0"/>
                </a:lnTo>
                <a:close/>
              </a:path>
            </a:pathLst>
          </a:custGeom>
          <a:solidFill>
            <a:srgbClr val="AD8321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91233" y="2723344"/>
            <a:ext cx="123921" cy="210127"/>
          </a:xfrm>
          <a:custGeom>
            <a:avLst/>
            <a:gdLst/>
            <a:ahLst/>
            <a:cxnLst/>
            <a:rect l="l" t="t" r="r" b="b"/>
            <a:pathLst>
              <a:path w="102235" h="173355">
                <a:moveTo>
                  <a:pt x="101966" y="0"/>
                </a:moveTo>
                <a:lnTo>
                  <a:pt x="0" y="0"/>
                </a:lnTo>
                <a:lnTo>
                  <a:pt x="0" y="103270"/>
                </a:lnTo>
                <a:lnTo>
                  <a:pt x="602" y="103270"/>
                </a:lnTo>
                <a:lnTo>
                  <a:pt x="1748" y="109609"/>
                </a:lnTo>
                <a:lnTo>
                  <a:pt x="23748" y="147048"/>
                </a:lnTo>
                <a:lnTo>
                  <a:pt x="71203" y="172832"/>
                </a:lnTo>
                <a:lnTo>
                  <a:pt x="72397" y="171519"/>
                </a:lnTo>
                <a:lnTo>
                  <a:pt x="70101" y="166050"/>
                </a:lnTo>
                <a:lnTo>
                  <a:pt x="65541" y="156753"/>
                </a:lnTo>
                <a:lnTo>
                  <a:pt x="60106" y="144331"/>
                </a:lnTo>
                <a:lnTo>
                  <a:pt x="54942" y="128925"/>
                </a:lnTo>
                <a:lnTo>
                  <a:pt x="51356" y="111049"/>
                </a:lnTo>
                <a:lnTo>
                  <a:pt x="101966" y="103778"/>
                </a:lnTo>
                <a:lnTo>
                  <a:pt x="101966" y="0"/>
                </a:lnTo>
                <a:close/>
              </a:path>
            </a:pathLst>
          </a:custGeom>
          <a:solidFill>
            <a:srgbClr val="AD8321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4011" y="2102505"/>
            <a:ext cx="2608503" cy="522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151" marR="6157" lvl="0" indent="-225527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ONTR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97" b="1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97" b="1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CEMEN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97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DIR</a:t>
            </a:r>
            <a:r>
              <a:rPr kumimoji="0" sz="1697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97" b="1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97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HIRE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PO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IONS</a:t>
            </a:r>
            <a:endParaRPr kumimoji="0" lang="en-US" sz="1697" b="1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58027" y="2976572"/>
            <a:ext cx="2760903" cy="2553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147016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3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ommi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tt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ed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3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x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ell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nce,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and finding a “p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4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ct fi</a:t>
            </a:r>
            <a:r>
              <a:rPr kumimoji="0" sz="1454" b="0" i="0" u="none" strike="noStrike" kern="1200" cap="none" spc="55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” </a:t>
            </a:r>
            <a:r>
              <a:rPr kumimoji="0" sz="1454" b="0" i="0" u="none" strike="noStrike" kern="1200" cap="none" spc="-3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our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position th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will be with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us </a:t>
            </a:r>
            <a:r>
              <a:rPr kumimoji="0" sz="1454" b="0" i="0" u="none" strike="noStrike" kern="1200" cap="none" spc="-3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or 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4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me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.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he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-3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 skil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L</a:t>
            </a:r>
            <a:r>
              <a:rPr kumimoji="0" sz="1454" b="0" i="0" u="none" strike="noStrike" kern="1200" cap="none" spc="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eam b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ings</a:t>
            </a:r>
            <a:r>
              <a:rPr kumimoji="0" sz="1454" b="0" i="0" u="none" strike="noStrike" kern="1200" cap="none" spc="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able ma</a:t>
            </a:r>
            <a:r>
              <a:rPr kumimoji="0" sz="1454" b="0" i="0" u="none" strike="noStrike" kern="1200" cap="none" spc="-55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them</a:t>
            </a:r>
            <a:r>
              <a:rPr kumimoji="0" sz="1454" b="0" i="0" u="none" strike="noStrike" kern="1200" cap="none" spc="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out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anding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 pa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tne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ing</a:t>
            </a:r>
            <a:r>
              <a:rPr kumimoji="0" sz="1454" b="0" i="0" u="none" strike="noStrike" kern="1200" cap="none" spc="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with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us 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sel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 indiv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duals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all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l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els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join</a:t>
            </a:r>
            <a:r>
              <a:rPr kumimoji="0" sz="1454" b="0" i="0" u="none" strike="noStrike" kern="1200" cap="none" spc="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our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am</a:t>
            </a:r>
            <a:r>
              <a:rPr kumimoji="0" sz="1454" b="0" i="0" u="none" strike="noStrike" kern="1200" cap="none" spc="-11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.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”</a:t>
            </a:r>
            <a:endParaRPr kumimoji="0" sz="14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6157" lvl="0" indent="0" algn="l" defTabSz="898800" rtl="0" eaLnBrk="1" fontAlgn="auto" latinLnBrk="0" hangingPunct="1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–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PHR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Dire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ctor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1212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ourc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H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althcare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Manage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nt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tions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endParaRPr kumimoji="0" sz="121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43800" y="2083724"/>
            <a:ext cx="1723352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TRU</a:t>
            </a:r>
            <a:r>
              <a:rPr kumimoji="0" sz="1697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-12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TNER</a:t>
            </a:r>
            <a:endParaRPr kumimoji="0" sz="16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82459" y="1278775"/>
            <a:ext cx="554182" cy="554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18831" y="1175326"/>
            <a:ext cx="554180" cy="554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0" y="1180868"/>
            <a:ext cx="554182" cy="554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31BAB7-FA39-4185-8474-253EC6C92F3A}"/>
              </a:ext>
            </a:extLst>
          </p:cNvPr>
          <p:cNvSpPr/>
          <p:nvPr/>
        </p:nvSpPr>
        <p:spPr>
          <a:xfrm>
            <a:off x="4403455" y="2754573"/>
            <a:ext cx="2779059" cy="132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975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ccou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lang="en-US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</a:t>
            </a:r>
            <a:r>
              <a:rPr kumimoji="0" lang="en-US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&amp;</a:t>
            </a: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lang="en-US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</a:p>
          <a:p>
            <a:pPr marL="203975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uman</a:t>
            </a:r>
            <a:r>
              <a:rPr kumimoji="0" lang="en-US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Resou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ces</a:t>
            </a:r>
          </a:p>
          <a:p>
            <a:pPr marL="203975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nforma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tio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lang="en-US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Tec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</a:t>
            </a:r>
            <a:r>
              <a:rPr kumimoji="0" lang="en-US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gy</a:t>
            </a:r>
          </a:p>
          <a:p>
            <a:pPr marL="203975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Ex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lang="en-US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lang="en-US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Admi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ni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ra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tion</a:t>
            </a:r>
            <a:endParaRPr kumimoji="0" lang="en-US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03975" marR="130081" lvl="0" indent="0" algn="l" defTabSz="898800" rtl="0" eaLnBrk="1" fontAlgn="auto" latinLnBrk="0" hangingPunct="1">
              <a:lnSpc>
                <a:spcPts val="1952"/>
              </a:lnSpc>
              <a:spcBef>
                <a:spcPts val="0"/>
              </a:spcBef>
              <a:spcAft>
                <a:spcPts val="52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lang="en-US" sz="1212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pe</a:t>
            </a:r>
            <a:r>
              <a:rPr kumimoji="0" lang="en-US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li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z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lang="en-US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ufa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ct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ri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</a:t>
            </a:r>
            <a:r>
              <a:rPr kumimoji="0" lang="en-US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lang="en-US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les</a:t>
            </a:r>
            <a:endParaRPr kumimoji="0" lang="en-US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382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190900" y="1548727"/>
            <a:ext cx="3313692" cy="3689701"/>
          </a:xfrm>
          <a:prstGeom prst="roundRect">
            <a:avLst>
              <a:gd name="adj" fmla="val 4989"/>
            </a:avLst>
          </a:prstGeom>
          <a:noFill/>
          <a:ln w="12700" cap="flat" cmpd="sng" algn="ctr">
            <a:solidFill>
              <a:srgbClr val="003A7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7597" y="2578244"/>
            <a:ext cx="3257424" cy="128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373" marR="0" lvl="0" indent="-346373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Customized Investment Portfolios</a:t>
            </a:r>
          </a:p>
          <a:p>
            <a:pPr marL="346373" marR="0" lvl="0" indent="-346373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Index ETFs and Individual Bonds</a:t>
            </a:r>
          </a:p>
          <a:p>
            <a:pPr marL="346373" marR="0" lvl="0" indent="-346373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LBMC IA App</a:t>
            </a:r>
          </a:p>
          <a:p>
            <a:pPr marL="346373" marR="0" lvl="0" indent="-346373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Coordinated Tax and Investment Advice</a:t>
            </a:r>
          </a:p>
          <a:p>
            <a:pPr marL="346373" marR="0" lvl="0" indent="-346373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endParaRPr kumimoji="0" lang="en-US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7598" y="1886848"/>
            <a:ext cx="2979802" cy="6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INVESTMENT &amp; ADVISORY 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5503164" y="1031149"/>
            <a:ext cx="843588" cy="843588"/>
          </a:xfrm>
          <a:prstGeom prst="ellipse">
            <a:avLst/>
          </a:prstGeom>
          <a:solidFill>
            <a:srgbClr val="003A70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49" y="1094848"/>
            <a:ext cx="665018" cy="665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BEA25C-0041-44F8-A7CD-851DE9C0FF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36" y="5707379"/>
            <a:ext cx="1108363" cy="1108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2EC335-ABB2-4A38-B2AA-D05DCF679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84" y="5685915"/>
            <a:ext cx="1108363" cy="1108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E578A7-C8E0-4ADE-85E9-7770AB395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31" y="5688337"/>
            <a:ext cx="1108363" cy="11083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45F5E0-E328-4714-88CD-29834CFD4F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80" y="5685915"/>
            <a:ext cx="1108363" cy="1108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9802BF-2EE1-4DD0-8E7C-9291D5A3203A}"/>
              </a:ext>
            </a:extLst>
          </p:cNvPr>
          <p:cNvSpPr txBox="1"/>
          <p:nvPr/>
        </p:nvSpPr>
        <p:spPr>
          <a:xfrm>
            <a:off x="112059" y="-67235"/>
            <a:ext cx="8774546" cy="83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4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LBMC Investment Advisors LLC</a:t>
            </a:r>
          </a:p>
        </p:txBody>
      </p:sp>
    </p:spTree>
    <p:extLst>
      <p:ext uri="{BB962C8B-B14F-4D97-AF65-F5344CB8AC3E}">
        <p14:creationId xmlns:p14="http://schemas.microsoft.com/office/powerpoint/2010/main" val="336863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179294" y="-21708"/>
            <a:ext cx="8620908" cy="746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853" dirty="0"/>
              <a:t>LBMC </a:t>
            </a:r>
            <a:r>
              <a:rPr sz="4853" dirty="0"/>
              <a:t>I</a:t>
            </a:r>
            <a:r>
              <a:rPr sz="4853" spc="-36" dirty="0"/>
              <a:t>n</a:t>
            </a:r>
            <a:r>
              <a:rPr sz="4853" spc="-103" dirty="0"/>
              <a:t>f</a:t>
            </a:r>
            <a:r>
              <a:rPr sz="4853" spc="-12" dirty="0"/>
              <a:t>orm</a:t>
            </a:r>
            <a:r>
              <a:rPr sz="4853" spc="-42" dirty="0"/>
              <a:t>a</a:t>
            </a:r>
            <a:r>
              <a:rPr sz="4853" dirty="0"/>
              <a:t>tion</a:t>
            </a:r>
            <a:r>
              <a:rPr sz="4853" spc="-6" dirty="0"/>
              <a:t> </a:t>
            </a:r>
            <a:r>
              <a:rPr sz="4853" spc="-12" dirty="0"/>
              <a:t>S</a:t>
            </a:r>
            <a:r>
              <a:rPr sz="4853" dirty="0"/>
              <a:t>e</a:t>
            </a:r>
            <a:r>
              <a:rPr sz="4853" spc="-6" dirty="0"/>
              <a:t>curity</a:t>
            </a:r>
            <a:r>
              <a:rPr lang="en-US" sz="4853" spc="-6" dirty="0"/>
              <a:t> LLC</a:t>
            </a:r>
            <a:endParaRPr sz="4853" spc="-6" dirty="0"/>
          </a:p>
        </p:txBody>
      </p:sp>
      <p:sp>
        <p:nvSpPr>
          <p:cNvPr id="6" name="object 6"/>
          <p:cNvSpPr/>
          <p:nvPr/>
        </p:nvSpPr>
        <p:spPr>
          <a:xfrm>
            <a:off x="5681766" y="5137527"/>
            <a:ext cx="1093586" cy="1091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0668" y="5137527"/>
            <a:ext cx="1093586" cy="1091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4720" y="5137527"/>
            <a:ext cx="1091737" cy="1091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5118" y="1451595"/>
            <a:ext cx="3312776" cy="3174230"/>
          </a:xfrm>
          <a:custGeom>
            <a:avLst/>
            <a:gdLst/>
            <a:ahLst/>
            <a:cxnLst/>
            <a:rect l="l" t="t" r="r" b="b"/>
            <a:pathLst>
              <a:path w="2733040" h="2618740">
                <a:moveTo>
                  <a:pt x="0" y="130682"/>
                </a:moveTo>
                <a:lnTo>
                  <a:pt x="7057" y="88146"/>
                </a:lnTo>
                <a:lnTo>
                  <a:pt x="26669" y="51483"/>
                </a:lnTo>
                <a:lnTo>
                  <a:pt x="56490" y="23037"/>
                </a:lnTo>
                <a:lnTo>
                  <a:pt x="94179" y="5150"/>
                </a:lnTo>
                <a:lnTo>
                  <a:pt x="2601849" y="0"/>
                </a:lnTo>
                <a:lnTo>
                  <a:pt x="2616535" y="813"/>
                </a:lnTo>
                <a:lnTo>
                  <a:pt x="2657374" y="12315"/>
                </a:lnTo>
                <a:lnTo>
                  <a:pt x="2691559" y="35591"/>
                </a:lnTo>
                <a:lnTo>
                  <a:pt x="2716746" y="68295"/>
                </a:lnTo>
                <a:lnTo>
                  <a:pt x="2730591" y="108085"/>
                </a:lnTo>
                <a:lnTo>
                  <a:pt x="2732532" y="2487548"/>
                </a:lnTo>
                <a:lnTo>
                  <a:pt x="2731718" y="2502235"/>
                </a:lnTo>
                <a:lnTo>
                  <a:pt x="2720216" y="2543074"/>
                </a:lnTo>
                <a:lnTo>
                  <a:pt x="2696940" y="2577259"/>
                </a:lnTo>
                <a:lnTo>
                  <a:pt x="2664236" y="2602446"/>
                </a:lnTo>
                <a:lnTo>
                  <a:pt x="2624446" y="2616291"/>
                </a:lnTo>
                <a:lnTo>
                  <a:pt x="130683" y="2618232"/>
                </a:lnTo>
                <a:lnTo>
                  <a:pt x="115996" y="2617418"/>
                </a:lnTo>
                <a:lnTo>
                  <a:pt x="75157" y="2605916"/>
                </a:lnTo>
                <a:lnTo>
                  <a:pt x="40972" y="2582640"/>
                </a:lnTo>
                <a:lnTo>
                  <a:pt x="15785" y="2549936"/>
                </a:lnTo>
                <a:lnTo>
                  <a:pt x="1940" y="2510146"/>
                </a:lnTo>
                <a:lnTo>
                  <a:pt x="0" y="130682"/>
                </a:lnTo>
                <a:close/>
              </a:path>
            </a:pathLst>
          </a:custGeom>
          <a:ln w="12191">
            <a:solidFill>
              <a:srgbClr val="4D868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3238" y="1985303"/>
            <a:ext cx="2901758" cy="53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ANA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97" b="1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EC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RIT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697" b="1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ERVICE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sz="16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9254" marR="0" lvl="0" indent="0" algn="l" defTabSz="898800" rtl="0" eaLnBrk="1" fontAlgn="auto" latinLnBrk="0" hangingPunct="1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LB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ze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hreats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espon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h:</a:t>
            </a:r>
            <a:endParaRPr kumimoji="0" sz="121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36174" y="1045204"/>
            <a:ext cx="842818" cy="844358"/>
          </a:xfrm>
          <a:custGeom>
            <a:avLst/>
            <a:gdLst/>
            <a:ahLst/>
            <a:cxnLst/>
            <a:rect l="l" t="t" r="r" b="b"/>
            <a:pathLst>
              <a:path w="695325" h="696594">
                <a:moveTo>
                  <a:pt x="347472" y="0"/>
                </a:moveTo>
                <a:lnTo>
                  <a:pt x="291111" y="4559"/>
                </a:lnTo>
                <a:lnTo>
                  <a:pt x="237646" y="17757"/>
                </a:lnTo>
                <a:lnTo>
                  <a:pt x="187791" y="38878"/>
                </a:lnTo>
                <a:lnTo>
                  <a:pt x="142262" y="67202"/>
                </a:lnTo>
                <a:lnTo>
                  <a:pt x="101774" y="102012"/>
                </a:lnTo>
                <a:lnTo>
                  <a:pt x="67043" y="142591"/>
                </a:lnTo>
                <a:lnTo>
                  <a:pt x="38785" y="188220"/>
                </a:lnTo>
                <a:lnTo>
                  <a:pt x="17714" y="238182"/>
                </a:lnTo>
                <a:lnTo>
                  <a:pt x="4547" y="291759"/>
                </a:lnTo>
                <a:lnTo>
                  <a:pt x="0" y="348234"/>
                </a:lnTo>
                <a:lnTo>
                  <a:pt x="1151" y="376788"/>
                </a:lnTo>
                <a:lnTo>
                  <a:pt x="10098" y="431903"/>
                </a:lnTo>
                <a:lnTo>
                  <a:pt x="27306" y="483762"/>
                </a:lnTo>
                <a:lnTo>
                  <a:pt x="52060" y="531648"/>
                </a:lnTo>
                <a:lnTo>
                  <a:pt x="83644" y="574842"/>
                </a:lnTo>
                <a:lnTo>
                  <a:pt x="121343" y="612626"/>
                </a:lnTo>
                <a:lnTo>
                  <a:pt x="164441" y="644283"/>
                </a:lnTo>
                <a:lnTo>
                  <a:pt x="212222" y="669095"/>
                </a:lnTo>
                <a:lnTo>
                  <a:pt x="263972" y="686344"/>
                </a:lnTo>
                <a:lnTo>
                  <a:pt x="318974" y="695313"/>
                </a:lnTo>
                <a:lnTo>
                  <a:pt x="347472" y="696468"/>
                </a:lnTo>
                <a:lnTo>
                  <a:pt x="375969" y="695313"/>
                </a:lnTo>
                <a:lnTo>
                  <a:pt x="430971" y="686344"/>
                </a:lnTo>
                <a:lnTo>
                  <a:pt x="482721" y="669095"/>
                </a:lnTo>
                <a:lnTo>
                  <a:pt x="530502" y="644283"/>
                </a:lnTo>
                <a:lnTo>
                  <a:pt x="573600" y="612626"/>
                </a:lnTo>
                <a:lnTo>
                  <a:pt x="611299" y="574842"/>
                </a:lnTo>
                <a:lnTo>
                  <a:pt x="642883" y="531648"/>
                </a:lnTo>
                <a:lnTo>
                  <a:pt x="667637" y="483762"/>
                </a:lnTo>
                <a:lnTo>
                  <a:pt x="684845" y="431903"/>
                </a:lnTo>
                <a:lnTo>
                  <a:pt x="693792" y="376788"/>
                </a:lnTo>
                <a:lnTo>
                  <a:pt x="694944" y="348234"/>
                </a:lnTo>
                <a:lnTo>
                  <a:pt x="693792" y="319679"/>
                </a:lnTo>
                <a:lnTo>
                  <a:pt x="684845" y="264564"/>
                </a:lnTo>
                <a:lnTo>
                  <a:pt x="667637" y="212705"/>
                </a:lnTo>
                <a:lnTo>
                  <a:pt x="642883" y="164819"/>
                </a:lnTo>
                <a:lnTo>
                  <a:pt x="611299" y="121625"/>
                </a:lnTo>
                <a:lnTo>
                  <a:pt x="573600" y="83841"/>
                </a:lnTo>
                <a:lnTo>
                  <a:pt x="530502" y="52184"/>
                </a:lnTo>
                <a:lnTo>
                  <a:pt x="482721" y="27372"/>
                </a:lnTo>
                <a:lnTo>
                  <a:pt x="430971" y="10123"/>
                </a:lnTo>
                <a:lnTo>
                  <a:pt x="375969" y="1154"/>
                </a:lnTo>
                <a:lnTo>
                  <a:pt x="347472" y="0"/>
                </a:lnTo>
                <a:close/>
              </a:path>
            </a:pathLst>
          </a:custGeom>
          <a:solidFill>
            <a:srgbClr val="4D868F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76558" y="1224381"/>
            <a:ext cx="544946" cy="544946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4D868F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76567" y="1224390"/>
            <a:ext cx="544944" cy="544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35354" y="291678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4D868F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54246" y="2853976"/>
            <a:ext cx="2810933" cy="97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lvl="0" indent="0" algn="l" defTabSz="898800" rtl="0" eaLnBrk="1" fontAlgn="auto" latinLnBrk="0" hangingPunct="1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entio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ectio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ices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212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nforma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agem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ent 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espon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se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ensic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 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Vul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nerab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212" b="0" i="0" u="none" strike="noStrike" kern="1200" cap="none" spc="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hreat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agem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ent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5354" y="368077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4D868F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5354" y="317771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4D868F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5354" y="341985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4D868F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</p:spTree>
    <p:extLst>
      <p:ext uri="{BB962C8B-B14F-4D97-AF65-F5344CB8AC3E}">
        <p14:creationId xmlns:p14="http://schemas.microsoft.com/office/powerpoint/2010/main" val="151206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DD57CF-8B1E-4705-B4A7-61AF58B8E374}"/>
              </a:ext>
            </a:extLst>
          </p:cNvPr>
          <p:cNvGrpSpPr/>
          <p:nvPr/>
        </p:nvGrpSpPr>
        <p:grpSpPr>
          <a:xfrm>
            <a:off x="2541080" y="1186841"/>
            <a:ext cx="3386144" cy="5211976"/>
            <a:chOff x="2072810" y="1527737"/>
            <a:chExt cx="2793569" cy="4299880"/>
          </a:xfrm>
        </p:grpSpPr>
        <p:sp>
          <p:nvSpPr>
            <p:cNvPr id="24" name="Rectangle 23"/>
            <p:cNvSpPr/>
            <p:nvPr/>
          </p:nvSpPr>
          <p:spPr>
            <a:xfrm>
              <a:off x="2390114" y="2913300"/>
              <a:ext cx="2184915" cy="2725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84922" marR="0" lvl="0" indent="-207824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endParaRPr kumimoji="0" lang="en-US" sz="84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/>
              </a:endParaRPr>
            </a:p>
            <a:p>
              <a:pPr marL="273249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Strategic &amp; Financial Management Services</a:t>
              </a:r>
            </a:p>
            <a:p>
              <a:pPr marL="484922" marR="0" lvl="0" indent="-211672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CFO-level expertise &amp; strategy</a:t>
              </a:r>
            </a:p>
            <a:p>
              <a:pPr marL="484922" marR="0" lvl="0" indent="-211672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Comprehensive financial analysis (budgeting, forecasting &amp; pro forma)</a:t>
              </a:r>
            </a:p>
            <a:p>
              <a:pPr marL="484922" marR="0" lvl="0" indent="-211672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Preparation &amp; process for future monetization event</a:t>
              </a:r>
            </a:p>
            <a:p>
              <a:pPr marL="484922" marR="0" lvl="0" indent="-211672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Relationship management with private equity/venture capital partners</a:t>
              </a:r>
            </a:p>
            <a:p>
              <a:pPr marL="484922" marR="0" lvl="0" indent="-211672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Investor pitch development</a:t>
              </a:r>
            </a:p>
            <a:p>
              <a:pPr marL="484922" marR="0" lvl="0" indent="-211672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Capital funding strategy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90114" y="1896253"/>
              <a:ext cx="2184915" cy="3931364"/>
            </a:xfrm>
            <a:prstGeom prst="roundRect">
              <a:avLst>
                <a:gd name="adj" fmla="val 4989"/>
              </a:avLst>
            </a:prstGeom>
            <a:noFill/>
            <a:ln w="12700" cap="flat" cmpd="sng" algn="ctr">
              <a:solidFill>
                <a:srgbClr val="209B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1083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072810" y="2221330"/>
              <a:ext cx="2793569" cy="291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97" b="1" i="0" u="none" strike="noStrike" kern="0" cap="all" spc="3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Outsourced Finance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087485" y="1527737"/>
              <a:ext cx="695960" cy="695960"/>
            </a:xfrm>
            <a:prstGeom prst="ellipse">
              <a:avLst/>
            </a:prstGeom>
            <a:solidFill>
              <a:srgbClr val="209BDE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1083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09" b="0" i="0" u="none" strike="noStrike" kern="0" cap="none" spc="0" normalizeH="0" baseline="0" noProof="0">
                <a:ln>
                  <a:noFill/>
                </a:ln>
                <a:solidFill>
                  <a:srgbClr val="209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84C6C6-1024-4882-996A-795C139433BF}"/>
                </a:ext>
              </a:extLst>
            </p:cNvPr>
            <p:cNvSpPr txBox="1"/>
            <p:nvPr/>
          </p:nvSpPr>
          <p:spPr>
            <a:xfrm>
              <a:off x="2501731" y="2470963"/>
              <a:ext cx="1930770" cy="53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srgbClr val="209BD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Our people, our processes and our infrastructure are ready to scale with you.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3CDF98-8C1B-4799-9D3F-426E5C2B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585" y="1654344"/>
              <a:ext cx="365759" cy="42671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DE31DE-E3D5-416B-9C81-1E1B26F5BF65}"/>
              </a:ext>
            </a:extLst>
          </p:cNvPr>
          <p:cNvGrpSpPr/>
          <p:nvPr/>
        </p:nvGrpSpPr>
        <p:grpSpPr>
          <a:xfrm>
            <a:off x="6566648" y="1182309"/>
            <a:ext cx="2648381" cy="5216507"/>
            <a:chOff x="5393903" y="1524000"/>
            <a:chExt cx="2184915" cy="4303618"/>
          </a:xfrm>
        </p:grpSpPr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0E9ACD67-CEE0-4593-8669-71A54B15B03A}"/>
                </a:ext>
              </a:extLst>
            </p:cNvPr>
            <p:cNvSpPr/>
            <p:nvPr/>
          </p:nvSpPr>
          <p:spPr>
            <a:xfrm>
              <a:off x="5393903" y="1891353"/>
              <a:ext cx="2184915" cy="3936265"/>
            </a:xfrm>
            <a:prstGeom prst="roundRect">
              <a:avLst>
                <a:gd name="adj" fmla="val 4989"/>
              </a:avLst>
            </a:prstGeom>
            <a:noFill/>
            <a:ln w="12700" cap="flat" cmpd="sng" algn="ctr">
              <a:solidFill>
                <a:srgbClr val="209B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1083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20E5CF-858E-45BF-B15A-3E7C1FBE8EA4}"/>
                </a:ext>
              </a:extLst>
            </p:cNvPr>
            <p:cNvSpPr/>
            <p:nvPr/>
          </p:nvSpPr>
          <p:spPr>
            <a:xfrm>
              <a:off x="6138380" y="1524000"/>
              <a:ext cx="695960" cy="696708"/>
            </a:xfrm>
            <a:prstGeom prst="ellipse">
              <a:avLst/>
            </a:prstGeom>
            <a:solidFill>
              <a:srgbClr val="209BDE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1083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29BE541-AA42-4C46-9A95-3CB5CDEAE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026951">
              <a:off x="6250161" y="1627977"/>
              <a:ext cx="472398" cy="45516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3B8F1C-D2EC-4B1E-B69F-FFD512ABE77E}"/>
                </a:ext>
              </a:extLst>
            </p:cNvPr>
            <p:cNvSpPr/>
            <p:nvPr/>
          </p:nvSpPr>
          <p:spPr>
            <a:xfrm>
              <a:off x="5393903" y="2835353"/>
              <a:ext cx="2184915" cy="2873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3249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Accounting Services</a:t>
              </a:r>
            </a:p>
            <a:p>
              <a:pPr marL="484922" marR="0" lvl="0" indent="-207824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Comprehensive financial statement reporting (Analysis, KPIs, Board Package)</a:t>
              </a:r>
            </a:p>
            <a:p>
              <a:pPr marL="484922" marR="0" lvl="0" indent="-207824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Month-end close &amp; general ledger management</a:t>
              </a:r>
            </a:p>
            <a:p>
              <a:pPr marL="484922" marR="0" lvl="0" indent="-207824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Accounts payable/receivable processing</a:t>
              </a:r>
            </a:p>
            <a:p>
              <a:pPr marL="484922" marR="0" lvl="0" indent="-207824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Cash management</a:t>
              </a:r>
            </a:p>
            <a:p>
              <a:pPr marL="484922" marR="0" lvl="0" indent="-207824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Electronic payments capability</a:t>
              </a:r>
            </a:p>
            <a:p>
              <a:pPr marL="484922" marR="0" lvl="0" indent="-207824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Multi-entity consolidation &amp; segment reporting</a:t>
              </a:r>
            </a:p>
            <a:p>
              <a:pPr marL="484922" marR="0" lvl="0" indent="-207824" algn="l" defTabSz="554197" rtl="0" eaLnBrk="1" fontAlgn="auto" latinLnBrk="0" hangingPunct="1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Calibri Light"/>
                </a:rPr>
                <a:t>Tax &amp; audit package preparation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153FB9-EB52-49ED-9A7D-9E7D56A51BEB}"/>
                </a:ext>
              </a:extLst>
            </p:cNvPr>
            <p:cNvSpPr/>
            <p:nvPr/>
          </p:nvSpPr>
          <p:spPr>
            <a:xfrm>
              <a:off x="5485668" y="2211456"/>
              <a:ext cx="2001385" cy="291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97" b="1" i="0" u="none" strike="noStrike" kern="0" cap="all" spc="3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Outsourced Services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B5E08A1-3D24-4252-82C1-1171DD49F993}"/>
              </a:ext>
            </a:extLst>
          </p:cNvPr>
          <p:cNvSpPr txBox="1"/>
          <p:nvPr/>
        </p:nvSpPr>
        <p:spPr>
          <a:xfrm>
            <a:off x="129664" y="-88014"/>
            <a:ext cx="7282651" cy="83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541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4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LBMC W Squared LLC</a:t>
            </a:r>
          </a:p>
        </p:txBody>
      </p:sp>
    </p:spTree>
    <p:extLst>
      <p:ext uri="{BB962C8B-B14F-4D97-AF65-F5344CB8AC3E}">
        <p14:creationId xmlns:p14="http://schemas.microsoft.com/office/powerpoint/2010/main" val="284564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059" y="-67235"/>
            <a:ext cx="8877418" cy="83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4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LBMC Procurement Solutions LLC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A54229-9DB4-40D6-B685-3F4643875B8E}"/>
              </a:ext>
            </a:extLst>
          </p:cNvPr>
          <p:cNvGrpSpPr/>
          <p:nvPr/>
        </p:nvGrpSpPr>
        <p:grpSpPr>
          <a:xfrm>
            <a:off x="4280647" y="1075765"/>
            <a:ext cx="3416461" cy="5472973"/>
            <a:chOff x="3624143" y="1488342"/>
            <a:chExt cx="2818580" cy="45152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ADFDA3-671C-4299-846C-7937638CC641}"/>
                </a:ext>
              </a:extLst>
            </p:cNvPr>
            <p:cNvSpPr txBox="1"/>
            <p:nvPr/>
          </p:nvSpPr>
          <p:spPr>
            <a:xfrm>
              <a:off x="3624143" y="2191232"/>
              <a:ext cx="2814303" cy="291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9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PROCUREMENT SERVICES</a:t>
              </a:r>
              <a:endParaRPr kumimoji="0" lang="en-US" sz="16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EFDD06-FE35-4420-B399-6E0C2F4A027D}"/>
                </a:ext>
              </a:extLst>
            </p:cNvPr>
            <p:cNvSpPr/>
            <p:nvPr/>
          </p:nvSpPr>
          <p:spPr>
            <a:xfrm>
              <a:off x="3962400" y="2849701"/>
              <a:ext cx="2057400" cy="3153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3249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Aggregating at SKU Level</a:t>
              </a:r>
            </a:p>
            <a:p>
              <a:pPr marL="273249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Deeply Rooted Supply Base Relationships</a:t>
              </a:r>
            </a:p>
            <a:p>
              <a:pPr marL="273249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Quarterly Business Review (QBR) Process for Suppliers</a:t>
              </a:r>
            </a:p>
            <a:p>
              <a:pPr marL="273249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Client Partner Reporting</a:t>
              </a:r>
            </a:p>
            <a:p>
              <a:pPr marL="273249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Negotiated Pricing with Extensive Supplier Network</a:t>
              </a:r>
            </a:p>
            <a:p>
              <a:pPr marL="559970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Medical and Surgical Supplies and Equipment</a:t>
              </a:r>
            </a:p>
            <a:p>
              <a:pPr marL="559970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National Lab Testing</a:t>
              </a:r>
            </a:p>
            <a:p>
              <a:pPr marL="559970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Office Supplies</a:t>
              </a:r>
            </a:p>
            <a:p>
              <a:pPr marL="559970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Lab Consumables</a:t>
              </a:r>
            </a:p>
            <a:p>
              <a:pPr marL="559970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Small Package Shipping</a:t>
              </a:r>
            </a:p>
            <a:p>
              <a:pPr marL="559970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Travel</a:t>
              </a:r>
            </a:p>
            <a:p>
              <a:pPr marL="559970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Printed and Promotional Products</a:t>
              </a:r>
            </a:p>
            <a:p>
              <a:pPr marL="559970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IT Software/Hardware</a:t>
              </a:r>
            </a:p>
            <a:p>
              <a:pPr marL="559970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r>
                <a:rPr kumimoji="0" lang="en-US" sz="121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Office Renovations</a:t>
              </a:r>
            </a:p>
            <a:p>
              <a:pPr marL="273249" marR="0" lvl="0" indent="-273249" algn="l" defTabSz="5541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tabLst/>
                <a:defRPr/>
              </a:pPr>
              <a:endPara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E2B615-212A-4077-91D5-AE88E2E7D11F}"/>
                </a:ext>
              </a:extLst>
            </p:cNvPr>
            <p:cNvSpPr txBox="1"/>
            <p:nvPr/>
          </p:nvSpPr>
          <p:spPr>
            <a:xfrm>
              <a:off x="3649154" y="2469728"/>
              <a:ext cx="2793569" cy="245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209BD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Purchase like an enterprise.</a:t>
              </a:r>
            </a:p>
          </p:txBody>
        </p:sp>
        <p:sp>
          <p:nvSpPr>
            <p:cNvPr id="29" name="Rounded Rectangle 16">
              <a:extLst>
                <a:ext uri="{FF2B5EF4-FFF2-40B4-BE49-F238E27FC236}">
                  <a16:creationId xmlns:a16="http://schemas.microsoft.com/office/drawing/2014/main" id="{C93788F2-3635-4F28-8FB1-0E14FDD591A3}"/>
                </a:ext>
              </a:extLst>
            </p:cNvPr>
            <p:cNvSpPr/>
            <p:nvPr/>
          </p:nvSpPr>
          <p:spPr>
            <a:xfrm>
              <a:off x="3909245" y="1878733"/>
              <a:ext cx="2184915" cy="4116909"/>
            </a:xfrm>
            <a:prstGeom prst="roundRect">
              <a:avLst>
                <a:gd name="adj" fmla="val 4989"/>
              </a:avLst>
            </a:prstGeom>
            <a:noFill/>
            <a:ln w="12700" cap="flat" cmpd="sng" algn="ctr">
              <a:solidFill>
                <a:srgbClr val="209B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1083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84B1A5-384C-497F-915B-059CAE3D6FCA}"/>
                </a:ext>
              </a:extLst>
            </p:cNvPr>
            <p:cNvSpPr/>
            <p:nvPr/>
          </p:nvSpPr>
          <p:spPr>
            <a:xfrm>
              <a:off x="4683315" y="1488342"/>
              <a:ext cx="695960" cy="695960"/>
            </a:xfrm>
            <a:prstGeom prst="ellipse">
              <a:avLst/>
            </a:prstGeom>
            <a:solidFill>
              <a:srgbClr val="209BDE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1083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59DD003-EF63-48CC-989D-5EF9CBB0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358" y="1555333"/>
              <a:ext cx="523874" cy="533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086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4" y="21518"/>
            <a:ext cx="8680807" cy="66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324" spc="-6" dirty="0"/>
              <a:t>LBMC </a:t>
            </a:r>
            <a:r>
              <a:rPr sz="4324" spc="-6" dirty="0"/>
              <a:t>P</a:t>
            </a:r>
            <a:r>
              <a:rPr sz="4324" spc="-103" dirty="0"/>
              <a:t>h</a:t>
            </a:r>
            <a:r>
              <a:rPr sz="4324" spc="-49" dirty="0"/>
              <a:t>y</a:t>
            </a:r>
            <a:r>
              <a:rPr sz="4324" spc="-6" dirty="0"/>
              <a:t>sic</a:t>
            </a:r>
            <a:r>
              <a:rPr sz="4324" spc="-19" dirty="0"/>
              <a:t>i</a:t>
            </a:r>
            <a:r>
              <a:rPr sz="4324" dirty="0"/>
              <a:t>an</a:t>
            </a:r>
            <a:r>
              <a:rPr sz="4324" spc="-6" dirty="0"/>
              <a:t> </a:t>
            </a:r>
            <a:r>
              <a:rPr sz="4324" spc="-24" dirty="0"/>
              <a:t>B</a:t>
            </a:r>
            <a:r>
              <a:rPr sz="4324" spc="-6" dirty="0"/>
              <a:t>usines</a:t>
            </a:r>
            <a:r>
              <a:rPr sz="4324" dirty="0"/>
              <a:t>s</a:t>
            </a:r>
            <a:r>
              <a:rPr sz="4324" spc="-12" dirty="0"/>
              <a:t> </a:t>
            </a:r>
            <a:r>
              <a:rPr sz="4324" spc="-6" dirty="0"/>
              <a:t>S</a:t>
            </a:r>
            <a:r>
              <a:rPr sz="4324" spc="6" dirty="0"/>
              <a:t>o</a:t>
            </a:r>
            <a:r>
              <a:rPr sz="4324" dirty="0"/>
              <a:t>lutions</a:t>
            </a:r>
            <a:r>
              <a:rPr lang="en-US" sz="4324" dirty="0"/>
              <a:t> LLC</a:t>
            </a:r>
            <a:endParaRPr sz="4324" dirty="0"/>
          </a:p>
        </p:txBody>
      </p:sp>
      <p:sp>
        <p:nvSpPr>
          <p:cNvPr id="3" name="object 3"/>
          <p:cNvSpPr txBox="1"/>
          <p:nvPr/>
        </p:nvSpPr>
        <p:spPr>
          <a:xfrm>
            <a:off x="1323410" y="1797220"/>
            <a:ext cx="1842575" cy="325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lvl="0" indent="0" algn="ctr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PHYS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ICIAN</a:t>
            </a:r>
            <a:r>
              <a:rPr kumimoji="0" sz="1059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</a:t>
            </a:r>
            <a:r>
              <a:rPr kumimoji="0" sz="1059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CTICE RE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ENUE</a:t>
            </a:r>
            <a:r>
              <a:rPr kumimoji="0" sz="1059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CYCLE 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OLU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ONS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819" y="2737623"/>
            <a:ext cx="2145544" cy="2151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4" marR="6157" lvl="0" indent="-138549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794" b="0" i="0" u="none" strike="noStrike" kern="1200" cap="none" spc="-7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059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ol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io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059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eat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 </a:t>
            </a: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El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ect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059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edic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al</a:t>
            </a:r>
            <a:r>
              <a:rPr kumimoji="0" sz="1059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ecords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794" b="0" i="0" u="none" strike="noStrike" kern="1200" cap="none" spc="-7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enu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059" b="0" i="0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cl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059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aff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794" b="0" i="0" u="none" strike="noStrike" kern="1200" cap="none" spc="-7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ms</a:t>
            </a:r>
            <a:r>
              <a:rPr kumimoji="0" sz="1059" b="0" i="0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ro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ess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4" marR="410260" lvl="0" indent="-138549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794" b="0" i="0" u="none" strike="noStrike" kern="1200" cap="none" spc="-7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ccou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059" b="0" i="0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ecei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bl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agem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ent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794" b="0" i="0" u="none" strike="noStrike" kern="1200" cap="none" spc="-7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atien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059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lli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794" b="0" i="0" u="none" strike="noStrike" kern="1200" cap="none" spc="-7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ym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059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ro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ess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4" marR="304038" lvl="0" indent="-138549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794" b="0" i="0" u="none" strike="noStrike" kern="1200" cap="none" spc="-7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059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/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059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loseou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epo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r>
              <a:rPr kumimoji="0" sz="794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794" b="0" i="0" u="none" strike="noStrike" kern="1200" cap="none" spc="-7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ert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059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odin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059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ersi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7189" y="2737623"/>
            <a:ext cx="2364204" cy="4029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18" marR="0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le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oni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sz="1059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Medic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</a:t>
            </a:r>
            <a:r>
              <a:rPr kumimoji="0" sz="1059" b="0" i="0" u="none" strike="noStrike" kern="1200" cap="none" spc="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23218" marR="0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(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</a:t>
            </a:r>
            <a:r>
              <a:rPr kumimoji="0" sz="1059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endo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iew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23218" marR="6157" lvl="0" indent="-207824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EMR</a:t>
            </a:r>
            <a:r>
              <a:rPr kumimoji="0" sz="1059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ectio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</a:t>
            </a:r>
            <a:r>
              <a:rPr kumimoji="0" sz="1059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mp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ent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on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</a:t>
            </a:r>
            <a:r>
              <a:rPr kumimoji="0" sz="1059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agem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ent</a:t>
            </a:r>
            <a:endParaRPr kumimoji="0" lang="en-US" sz="1059" b="0" i="0" u="none" strike="noStrike" kern="1200" cap="none" spc="-12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23218" marR="6157" lvl="0" indent="-207824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IT Solutions</a:t>
            </a:r>
          </a:p>
          <a:p>
            <a:pPr marL="413724" marR="6157" lvl="1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PMR-EMR-HER</a:t>
            </a:r>
          </a:p>
          <a:p>
            <a:pPr marL="413724" marR="6157" lvl="1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Selection of PM/EMR Solution</a:t>
            </a:r>
          </a:p>
          <a:p>
            <a:pPr marL="413724" marR="6157" lvl="1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Request for Proposal Development</a:t>
            </a:r>
          </a:p>
          <a:p>
            <a:pPr marL="413724" marR="6157" lvl="1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Vendor Evaluation</a:t>
            </a:r>
          </a:p>
          <a:p>
            <a:pPr marL="413724" marR="6157" lvl="1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Contract Negotiation</a:t>
            </a:r>
          </a:p>
          <a:p>
            <a:pPr marL="413724" marR="6157" lvl="1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Implementation of PM/EMR, including:</a:t>
            </a:r>
          </a:p>
          <a:p>
            <a:pPr marL="559970" marR="6157" lvl="2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Management Support</a:t>
            </a:r>
          </a:p>
          <a:p>
            <a:pPr marL="559970" marR="6157" lvl="2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Regular Onsite Visits</a:t>
            </a:r>
          </a:p>
          <a:p>
            <a:pPr marL="559970" marR="6157" lvl="2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Workflow Processes Management</a:t>
            </a:r>
          </a:p>
          <a:p>
            <a:pPr marL="559970" marR="6157" lvl="2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Interface Management</a:t>
            </a:r>
          </a:p>
          <a:p>
            <a:pPr marL="559970" marR="6157" lvl="2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Data Migration Supervision</a:t>
            </a:r>
          </a:p>
          <a:p>
            <a:pPr marL="559970" marR="6157" lvl="2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Template Creation</a:t>
            </a:r>
          </a:p>
          <a:p>
            <a:pPr marL="559970" marR="6157" lvl="2" indent="-202051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Go LIVE Support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6181" y="1798518"/>
            <a:ext cx="1914236" cy="325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lvl="0" indent="0" algn="ctr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PHYS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ICIAN</a:t>
            </a:r>
            <a:r>
              <a:rPr kumimoji="0" sz="1059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059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059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 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UPPORT &amp; E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 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OLU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ONS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1487" y="1801653"/>
            <a:ext cx="2340315" cy="325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lvl="0" indent="769" algn="ctr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PHYS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ICIAN</a:t>
            </a:r>
            <a:r>
              <a:rPr kumimoji="0" sz="1059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</a:t>
            </a:r>
            <a:r>
              <a:rPr kumimoji="0" sz="1059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CTICE 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059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059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 AD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TRAT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059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IGHT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5236" y="1210235"/>
            <a:ext cx="2475346" cy="5446059"/>
          </a:xfrm>
          <a:custGeom>
            <a:avLst/>
            <a:gdLst/>
            <a:ahLst/>
            <a:cxnLst/>
            <a:rect l="l" t="t" r="r" b="b"/>
            <a:pathLst>
              <a:path w="2042160" h="5405755">
                <a:moveTo>
                  <a:pt x="0" y="101854"/>
                </a:moveTo>
                <a:lnTo>
                  <a:pt x="8925" y="60100"/>
                </a:lnTo>
                <a:lnTo>
                  <a:pt x="33113" y="26700"/>
                </a:lnTo>
                <a:lnTo>
                  <a:pt x="68681" y="5529"/>
                </a:lnTo>
                <a:lnTo>
                  <a:pt x="1940306" y="0"/>
                </a:lnTo>
                <a:lnTo>
                  <a:pt x="1954914" y="1039"/>
                </a:lnTo>
                <a:lnTo>
                  <a:pt x="1994318" y="15480"/>
                </a:lnTo>
                <a:lnTo>
                  <a:pt x="2024073" y="43889"/>
                </a:lnTo>
                <a:lnTo>
                  <a:pt x="2040302" y="82389"/>
                </a:lnTo>
                <a:lnTo>
                  <a:pt x="2042160" y="5303748"/>
                </a:lnTo>
                <a:lnTo>
                  <a:pt x="2041120" y="5318355"/>
                </a:lnTo>
                <a:lnTo>
                  <a:pt x="2026683" y="5357762"/>
                </a:lnTo>
                <a:lnTo>
                  <a:pt x="1998280" y="5387526"/>
                </a:lnTo>
                <a:lnTo>
                  <a:pt x="1959788" y="5403766"/>
                </a:lnTo>
                <a:lnTo>
                  <a:pt x="101879" y="5405628"/>
                </a:lnTo>
                <a:lnTo>
                  <a:pt x="87273" y="5404588"/>
                </a:lnTo>
                <a:lnTo>
                  <a:pt x="47871" y="5390147"/>
                </a:lnTo>
                <a:lnTo>
                  <a:pt x="18108" y="5361741"/>
                </a:lnTo>
                <a:lnTo>
                  <a:pt x="1864" y="5323249"/>
                </a:lnTo>
                <a:lnTo>
                  <a:pt x="0" y="101854"/>
                </a:lnTo>
                <a:close/>
              </a:path>
            </a:pathLst>
          </a:custGeom>
          <a:ln w="12192">
            <a:solidFill>
              <a:srgbClr val="3D0F7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9126" y="1210235"/>
            <a:ext cx="2472266" cy="5446059"/>
          </a:xfrm>
          <a:custGeom>
            <a:avLst/>
            <a:gdLst/>
            <a:ahLst/>
            <a:cxnLst/>
            <a:rect l="l" t="t" r="r" b="b"/>
            <a:pathLst>
              <a:path w="2039620" h="5405755">
                <a:moveTo>
                  <a:pt x="0" y="101726"/>
                </a:moveTo>
                <a:lnTo>
                  <a:pt x="8942" y="59997"/>
                </a:lnTo>
                <a:lnTo>
                  <a:pt x="33164" y="26610"/>
                </a:lnTo>
                <a:lnTo>
                  <a:pt x="68760" y="5471"/>
                </a:lnTo>
                <a:lnTo>
                  <a:pt x="1937384" y="0"/>
                </a:lnTo>
                <a:lnTo>
                  <a:pt x="1951980" y="1041"/>
                </a:lnTo>
                <a:lnTo>
                  <a:pt x="1991363" y="15511"/>
                </a:lnTo>
                <a:lnTo>
                  <a:pt x="2021101" y="43958"/>
                </a:lnTo>
                <a:lnTo>
                  <a:pt x="2037289" y="82477"/>
                </a:lnTo>
                <a:lnTo>
                  <a:pt x="2039111" y="5303888"/>
                </a:lnTo>
                <a:lnTo>
                  <a:pt x="2038070" y="5318497"/>
                </a:lnTo>
                <a:lnTo>
                  <a:pt x="2023602" y="5357895"/>
                </a:lnTo>
                <a:lnTo>
                  <a:pt x="1995158" y="5387627"/>
                </a:lnTo>
                <a:lnTo>
                  <a:pt x="1956642" y="5403805"/>
                </a:lnTo>
                <a:lnTo>
                  <a:pt x="101726" y="5405628"/>
                </a:lnTo>
                <a:lnTo>
                  <a:pt x="87132" y="5404587"/>
                </a:lnTo>
                <a:lnTo>
                  <a:pt x="47751" y="5390130"/>
                </a:lnTo>
                <a:lnTo>
                  <a:pt x="18013" y="5361693"/>
                </a:lnTo>
                <a:lnTo>
                  <a:pt x="1824" y="5323164"/>
                </a:lnTo>
                <a:lnTo>
                  <a:pt x="0" y="101726"/>
                </a:lnTo>
                <a:close/>
              </a:path>
            </a:pathLst>
          </a:custGeom>
          <a:ln w="12192">
            <a:solidFill>
              <a:srgbClr val="3D0F7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53977" y="1209749"/>
            <a:ext cx="2472266" cy="5441388"/>
          </a:xfrm>
          <a:custGeom>
            <a:avLst/>
            <a:gdLst/>
            <a:ahLst/>
            <a:cxnLst/>
            <a:rect l="l" t="t" r="r" b="b"/>
            <a:pathLst>
              <a:path w="2039620" h="5328285">
                <a:moveTo>
                  <a:pt x="0" y="101726"/>
                </a:moveTo>
                <a:lnTo>
                  <a:pt x="8942" y="59997"/>
                </a:lnTo>
                <a:lnTo>
                  <a:pt x="33164" y="26610"/>
                </a:lnTo>
                <a:lnTo>
                  <a:pt x="68760" y="5471"/>
                </a:lnTo>
                <a:lnTo>
                  <a:pt x="1937385" y="0"/>
                </a:lnTo>
                <a:lnTo>
                  <a:pt x="1951980" y="1041"/>
                </a:lnTo>
                <a:lnTo>
                  <a:pt x="1991363" y="15511"/>
                </a:lnTo>
                <a:lnTo>
                  <a:pt x="2021101" y="43958"/>
                </a:lnTo>
                <a:lnTo>
                  <a:pt x="2037289" y="82477"/>
                </a:lnTo>
                <a:lnTo>
                  <a:pt x="2039112" y="5226164"/>
                </a:lnTo>
                <a:lnTo>
                  <a:pt x="2038070" y="5240773"/>
                </a:lnTo>
                <a:lnTo>
                  <a:pt x="2023602" y="5280171"/>
                </a:lnTo>
                <a:lnTo>
                  <a:pt x="1995158" y="5309903"/>
                </a:lnTo>
                <a:lnTo>
                  <a:pt x="1956642" y="5326081"/>
                </a:lnTo>
                <a:lnTo>
                  <a:pt x="101726" y="5327904"/>
                </a:lnTo>
                <a:lnTo>
                  <a:pt x="87132" y="5326863"/>
                </a:lnTo>
                <a:lnTo>
                  <a:pt x="47751" y="5312406"/>
                </a:lnTo>
                <a:lnTo>
                  <a:pt x="18013" y="5283969"/>
                </a:lnTo>
                <a:lnTo>
                  <a:pt x="1824" y="5245440"/>
                </a:lnTo>
                <a:lnTo>
                  <a:pt x="0" y="101726"/>
                </a:lnTo>
                <a:close/>
              </a:path>
            </a:pathLst>
          </a:custGeom>
          <a:ln w="12192">
            <a:solidFill>
              <a:srgbClr val="3D0F7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00279" y="929095"/>
            <a:ext cx="717357" cy="681951"/>
          </a:xfrm>
          <a:custGeom>
            <a:avLst/>
            <a:gdLst/>
            <a:ahLst/>
            <a:cxnLst/>
            <a:rect l="l" t="t" r="r" b="b"/>
            <a:pathLst>
              <a:path w="591820" h="562610">
                <a:moveTo>
                  <a:pt x="295655" y="0"/>
                </a:moveTo>
                <a:lnTo>
                  <a:pt x="247690" y="3679"/>
                </a:lnTo>
                <a:lnTo>
                  <a:pt x="202192" y="14331"/>
                </a:lnTo>
                <a:lnTo>
                  <a:pt x="159769" y="31378"/>
                </a:lnTo>
                <a:lnTo>
                  <a:pt x="121029" y="54242"/>
                </a:lnTo>
                <a:lnTo>
                  <a:pt x="86582" y="82343"/>
                </a:lnTo>
                <a:lnTo>
                  <a:pt x="57034" y="115104"/>
                </a:lnTo>
                <a:lnTo>
                  <a:pt x="32993" y="151946"/>
                </a:lnTo>
                <a:lnTo>
                  <a:pt x="15069" y="192292"/>
                </a:lnTo>
                <a:lnTo>
                  <a:pt x="3868" y="235562"/>
                </a:lnTo>
                <a:lnTo>
                  <a:pt x="0" y="281177"/>
                </a:lnTo>
                <a:lnTo>
                  <a:pt x="979" y="304243"/>
                </a:lnTo>
                <a:lnTo>
                  <a:pt x="8590" y="348758"/>
                </a:lnTo>
                <a:lnTo>
                  <a:pt x="23229" y="390638"/>
                </a:lnTo>
                <a:lnTo>
                  <a:pt x="44287" y="429304"/>
                </a:lnTo>
                <a:lnTo>
                  <a:pt x="71157" y="464178"/>
                </a:lnTo>
                <a:lnTo>
                  <a:pt x="103231" y="494681"/>
                </a:lnTo>
                <a:lnTo>
                  <a:pt x="139901" y="520236"/>
                </a:lnTo>
                <a:lnTo>
                  <a:pt x="180558" y="540263"/>
                </a:lnTo>
                <a:lnTo>
                  <a:pt x="224594" y="554185"/>
                </a:lnTo>
                <a:lnTo>
                  <a:pt x="271402" y="561424"/>
                </a:lnTo>
                <a:lnTo>
                  <a:pt x="295655" y="562355"/>
                </a:lnTo>
                <a:lnTo>
                  <a:pt x="319909" y="561424"/>
                </a:lnTo>
                <a:lnTo>
                  <a:pt x="366717" y="554185"/>
                </a:lnTo>
                <a:lnTo>
                  <a:pt x="410753" y="540263"/>
                </a:lnTo>
                <a:lnTo>
                  <a:pt x="451410" y="520236"/>
                </a:lnTo>
                <a:lnTo>
                  <a:pt x="488080" y="494681"/>
                </a:lnTo>
                <a:lnTo>
                  <a:pt x="520154" y="464178"/>
                </a:lnTo>
                <a:lnTo>
                  <a:pt x="547024" y="429304"/>
                </a:lnTo>
                <a:lnTo>
                  <a:pt x="568082" y="390638"/>
                </a:lnTo>
                <a:lnTo>
                  <a:pt x="582721" y="348758"/>
                </a:lnTo>
                <a:lnTo>
                  <a:pt x="590332" y="304243"/>
                </a:lnTo>
                <a:lnTo>
                  <a:pt x="591312" y="281177"/>
                </a:lnTo>
                <a:lnTo>
                  <a:pt x="590332" y="258112"/>
                </a:lnTo>
                <a:lnTo>
                  <a:pt x="582721" y="213597"/>
                </a:lnTo>
                <a:lnTo>
                  <a:pt x="568082" y="171717"/>
                </a:lnTo>
                <a:lnTo>
                  <a:pt x="547024" y="133051"/>
                </a:lnTo>
                <a:lnTo>
                  <a:pt x="520154" y="98177"/>
                </a:lnTo>
                <a:lnTo>
                  <a:pt x="488080" y="67674"/>
                </a:lnTo>
                <a:lnTo>
                  <a:pt x="451410" y="42119"/>
                </a:lnTo>
                <a:lnTo>
                  <a:pt x="410753" y="22092"/>
                </a:lnTo>
                <a:lnTo>
                  <a:pt x="366717" y="8170"/>
                </a:lnTo>
                <a:lnTo>
                  <a:pt x="319909" y="931"/>
                </a:lnTo>
                <a:lnTo>
                  <a:pt x="295655" y="0"/>
                </a:lnTo>
                <a:close/>
              </a:path>
            </a:pathLst>
          </a:custGeom>
          <a:solidFill>
            <a:srgbClr val="3D0F7B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64103" y="1209991"/>
            <a:ext cx="2472266" cy="5443806"/>
          </a:xfrm>
          <a:custGeom>
            <a:avLst/>
            <a:gdLst/>
            <a:ahLst/>
            <a:cxnLst/>
            <a:rect l="l" t="t" r="r" b="b"/>
            <a:pathLst>
              <a:path w="2039620" h="5372100">
                <a:moveTo>
                  <a:pt x="0" y="101727"/>
                </a:moveTo>
                <a:lnTo>
                  <a:pt x="8942" y="59997"/>
                </a:lnTo>
                <a:lnTo>
                  <a:pt x="33164" y="26610"/>
                </a:lnTo>
                <a:lnTo>
                  <a:pt x="68760" y="5471"/>
                </a:lnTo>
                <a:lnTo>
                  <a:pt x="1937385" y="0"/>
                </a:lnTo>
                <a:lnTo>
                  <a:pt x="1951980" y="1041"/>
                </a:lnTo>
                <a:lnTo>
                  <a:pt x="1991363" y="15511"/>
                </a:lnTo>
                <a:lnTo>
                  <a:pt x="2021101" y="43958"/>
                </a:lnTo>
                <a:lnTo>
                  <a:pt x="2037289" y="82477"/>
                </a:lnTo>
                <a:lnTo>
                  <a:pt x="2039112" y="5270373"/>
                </a:lnTo>
                <a:lnTo>
                  <a:pt x="2038070" y="5284979"/>
                </a:lnTo>
                <a:lnTo>
                  <a:pt x="2023600" y="5324373"/>
                </a:lnTo>
                <a:lnTo>
                  <a:pt x="1995153" y="5354103"/>
                </a:lnTo>
                <a:lnTo>
                  <a:pt x="1956634" y="5370278"/>
                </a:lnTo>
                <a:lnTo>
                  <a:pt x="101726" y="5372100"/>
                </a:lnTo>
                <a:lnTo>
                  <a:pt x="87131" y="5371059"/>
                </a:lnTo>
                <a:lnTo>
                  <a:pt x="47748" y="5356600"/>
                </a:lnTo>
                <a:lnTo>
                  <a:pt x="18010" y="5328163"/>
                </a:lnTo>
                <a:lnTo>
                  <a:pt x="1822" y="5289636"/>
                </a:lnTo>
                <a:lnTo>
                  <a:pt x="0" y="101727"/>
                </a:lnTo>
                <a:close/>
              </a:path>
            </a:pathLst>
          </a:custGeom>
          <a:ln w="12192">
            <a:solidFill>
              <a:srgbClr val="3D0F7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71029" y="1803826"/>
            <a:ext cx="1633297" cy="325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lvl="0" indent="130852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ED</a:t>
            </a:r>
            <a:r>
              <a:rPr kumimoji="0" sz="1059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</a:t>
            </a:r>
            <a:r>
              <a:rPr kumimoji="0" sz="1059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ICES 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GA</a:t>
            </a:r>
            <a:r>
              <a:rPr kumimoji="0" sz="1059" b="1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IZ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059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0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059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059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O)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3411" y="2280738"/>
            <a:ext cx="1813406" cy="18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Expe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4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4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ag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3044" y="2187443"/>
            <a:ext cx="2258606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lvl="0" indent="-4618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ry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212" b="0" i="0" u="none" strike="noStrike" kern="1200" cap="none" spc="-4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4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4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q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uer</a:t>
            </a:r>
            <a:r>
              <a:rPr kumimoji="0" sz="1212" b="0" i="0" u="none" strike="noStrike" kern="1200" cap="none" spc="-55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ll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,</a:t>
            </a:r>
            <a:r>
              <a:rPr kumimoji="0" sz="1212" b="0" i="0" u="none" strike="noStrike" kern="1200" cap="none" spc="-4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ll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ct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,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1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7224" y="2187443"/>
            <a:ext cx="2090109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lvl="0" indent="769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Ef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,</a:t>
            </a:r>
            <a:r>
              <a:rPr kumimoji="0" sz="1212" b="0" i="0" u="none" strike="noStrike" kern="1200" cap="none" spc="-61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t-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ff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ove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ht</a:t>
            </a:r>
            <a:r>
              <a:rPr kumimoji="0" sz="1212" b="0" i="0" u="none" strike="noStrike" kern="1200" cap="none" spc="-4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61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ye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3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bo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tto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55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0665" y="906303"/>
            <a:ext cx="717357" cy="720437"/>
          </a:xfrm>
          <a:custGeom>
            <a:avLst/>
            <a:gdLst/>
            <a:ahLst/>
            <a:cxnLst/>
            <a:rect l="l" t="t" r="r" b="b"/>
            <a:pathLst>
              <a:path w="591820" h="594360">
                <a:moveTo>
                  <a:pt x="295655" y="0"/>
                </a:moveTo>
                <a:lnTo>
                  <a:pt x="247690" y="3890"/>
                </a:lnTo>
                <a:lnTo>
                  <a:pt x="202192" y="15154"/>
                </a:lnTo>
                <a:lnTo>
                  <a:pt x="159769" y="33179"/>
                </a:lnTo>
                <a:lnTo>
                  <a:pt x="121029" y="57351"/>
                </a:lnTo>
                <a:lnTo>
                  <a:pt x="86582" y="87058"/>
                </a:lnTo>
                <a:lnTo>
                  <a:pt x="57034" y="121688"/>
                </a:lnTo>
                <a:lnTo>
                  <a:pt x="32993" y="160628"/>
                </a:lnTo>
                <a:lnTo>
                  <a:pt x="15069" y="203265"/>
                </a:lnTo>
                <a:lnTo>
                  <a:pt x="3868" y="248986"/>
                </a:lnTo>
                <a:lnTo>
                  <a:pt x="0" y="297179"/>
                </a:lnTo>
                <a:lnTo>
                  <a:pt x="979" y="321547"/>
                </a:lnTo>
                <a:lnTo>
                  <a:pt x="8590" y="368581"/>
                </a:lnTo>
                <a:lnTo>
                  <a:pt x="23229" y="412837"/>
                </a:lnTo>
                <a:lnTo>
                  <a:pt x="44287" y="453702"/>
                </a:lnTo>
                <a:lnTo>
                  <a:pt x="71157" y="490563"/>
                </a:lnTo>
                <a:lnTo>
                  <a:pt x="103231" y="522808"/>
                </a:lnTo>
                <a:lnTo>
                  <a:pt x="139901" y="549825"/>
                </a:lnTo>
                <a:lnTo>
                  <a:pt x="180558" y="570999"/>
                </a:lnTo>
                <a:lnTo>
                  <a:pt x="224594" y="585720"/>
                </a:lnTo>
                <a:lnTo>
                  <a:pt x="271402" y="593374"/>
                </a:lnTo>
                <a:lnTo>
                  <a:pt x="295655" y="594359"/>
                </a:lnTo>
                <a:lnTo>
                  <a:pt x="319909" y="593374"/>
                </a:lnTo>
                <a:lnTo>
                  <a:pt x="366717" y="585720"/>
                </a:lnTo>
                <a:lnTo>
                  <a:pt x="410753" y="570999"/>
                </a:lnTo>
                <a:lnTo>
                  <a:pt x="451410" y="549825"/>
                </a:lnTo>
                <a:lnTo>
                  <a:pt x="488080" y="522808"/>
                </a:lnTo>
                <a:lnTo>
                  <a:pt x="520154" y="490563"/>
                </a:lnTo>
                <a:lnTo>
                  <a:pt x="547024" y="453702"/>
                </a:lnTo>
                <a:lnTo>
                  <a:pt x="568082" y="412837"/>
                </a:lnTo>
                <a:lnTo>
                  <a:pt x="582721" y="368581"/>
                </a:lnTo>
                <a:lnTo>
                  <a:pt x="590332" y="321547"/>
                </a:lnTo>
                <a:lnTo>
                  <a:pt x="591312" y="297179"/>
                </a:lnTo>
                <a:lnTo>
                  <a:pt x="590332" y="272812"/>
                </a:lnTo>
                <a:lnTo>
                  <a:pt x="582721" y="225778"/>
                </a:lnTo>
                <a:lnTo>
                  <a:pt x="568082" y="181522"/>
                </a:lnTo>
                <a:lnTo>
                  <a:pt x="547024" y="140657"/>
                </a:lnTo>
                <a:lnTo>
                  <a:pt x="520154" y="103796"/>
                </a:lnTo>
                <a:lnTo>
                  <a:pt x="488080" y="71551"/>
                </a:lnTo>
                <a:lnTo>
                  <a:pt x="451410" y="44534"/>
                </a:lnTo>
                <a:lnTo>
                  <a:pt x="410753" y="23360"/>
                </a:lnTo>
                <a:lnTo>
                  <a:pt x="366717" y="8639"/>
                </a:lnTo>
                <a:lnTo>
                  <a:pt x="319909" y="985"/>
                </a:lnTo>
                <a:lnTo>
                  <a:pt x="295655" y="0"/>
                </a:lnTo>
                <a:close/>
              </a:path>
            </a:pathLst>
          </a:custGeom>
          <a:solidFill>
            <a:srgbClr val="3D0F7B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1400" y="2732080"/>
            <a:ext cx="1959649" cy="199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173" marR="74662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ini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igh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-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ini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on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ulting </a:t>
            </a: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ic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to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port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ractice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rs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75173" marR="222449" lvl="0" indent="-207824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Fin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ncial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</a:t>
            </a:r>
            <a:r>
              <a:rPr kumimoji="0" sz="1059" b="0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rational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ulting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75173" marR="0" lvl="0" indent="-207824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Hu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</a:t>
            </a:r>
            <a:r>
              <a:rPr kumimoji="0" sz="1059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ourc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ic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75173" marR="6157" lvl="0" indent="-207824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ding,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il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ing,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or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orate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ompliance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clu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ing</a:t>
            </a:r>
            <a:r>
              <a:rPr kumimoji="0" sz="1059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ICD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-10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pl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eme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ntation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a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nd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</a:t>
            </a:r>
            <a:r>
              <a:rPr kumimoji="0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ining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75173" marR="0" lvl="0" indent="-207824" algn="l" defTabSz="898800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MA</a:t>
            </a:r>
            <a:r>
              <a:rPr kumimoji="0" sz="1059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sz="1059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RA/MIPS</a:t>
            </a:r>
            <a:endParaRPr kumimoji="0" sz="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108" y="2186109"/>
            <a:ext cx="2135139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lvl="0" indent="-2309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hen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ve</a:t>
            </a:r>
            <a:r>
              <a:rPr kumimoji="0" sz="1212" b="0" i="0" u="none" strike="noStrike" kern="1200" cap="none" spc="-61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so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lut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ilo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4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3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1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ph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3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24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- 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61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srgbClr val="3D0F7B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eds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46133" y="932165"/>
            <a:ext cx="717357" cy="720437"/>
          </a:xfrm>
          <a:custGeom>
            <a:avLst/>
            <a:gdLst/>
            <a:ahLst/>
            <a:cxnLst/>
            <a:rect l="l" t="t" r="r" b="b"/>
            <a:pathLst>
              <a:path w="591819" h="594360">
                <a:moveTo>
                  <a:pt x="295656" y="0"/>
                </a:moveTo>
                <a:lnTo>
                  <a:pt x="247699" y="3890"/>
                </a:lnTo>
                <a:lnTo>
                  <a:pt x="202206" y="15154"/>
                </a:lnTo>
                <a:lnTo>
                  <a:pt x="159786" y="33179"/>
                </a:lnTo>
                <a:lnTo>
                  <a:pt x="121046" y="57351"/>
                </a:lnTo>
                <a:lnTo>
                  <a:pt x="86596" y="87058"/>
                </a:lnTo>
                <a:lnTo>
                  <a:pt x="57045" y="121688"/>
                </a:lnTo>
                <a:lnTo>
                  <a:pt x="33001" y="160628"/>
                </a:lnTo>
                <a:lnTo>
                  <a:pt x="15072" y="203265"/>
                </a:lnTo>
                <a:lnTo>
                  <a:pt x="3869" y="248986"/>
                </a:lnTo>
                <a:lnTo>
                  <a:pt x="0" y="297179"/>
                </a:lnTo>
                <a:lnTo>
                  <a:pt x="980" y="321547"/>
                </a:lnTo>
                <a:lnTo>
                  <a:pt x="8592" y="368581"/>
                </a:lnTo>
                <a:lnTo>
                  <a:pt x="23234" y="412837"/>
                </a:lnTo>
                <a:lnTo>
                  <a:pt x="44296" y="453702"/>
                </a:lnTo>
                <a:lnTo>
                  <a:pt x="71170" y="490563"/>
                </a:lnTo>
                <a:lnTo>
                  <a:pt x="103247" y="522808"/>
                </a:lnTo>
                <a:lnTo>
                  <a:pt x="139918" y="549825"/>
                </a:lnTo>
                <a:lnTo>
                  <a:pt x="180574" y="570999"/>
                </a:lnTo>
                <a:lnTo>
                  <a:pt x="224607" y="585720"/>
                </a:lnTo>
                <a:lnTo>
                  <a:pt x="271407" y="593374"/>
                </a:lnTo>
                <a:lnTo>
                  <a:pt x="295656" y="594359"/>
                </a:lnTo>
                <a:lnTo>
                  <a:pt x="319909" y="593374"/>
                </a:lnTo>
                <a:lnTo>
                  <a:pt x="366717" y="585720"/>
                </a:lnTo>
                <a:lnTo>
                  <a:pt x="410753" y="570999"/>
                </a:lnTo>
                <a:lnTo>
                  <a:pt x="451410" y="549825"/>
                </a:lnTo>
                <a:lnTo>
                  <a:pt x="488080" y="522808"/>
                </a:lnTo>
                <a:lnTo>
                  <a:pt x="520154" y="490563"/>
                </a:lnTo>
                <a:lnTo>
                  <a:pt x="547024" y="453702"/>
                </a:lnTo>
                <a:lnTo>
                  <a:pt x="568082" y="412837"/>
                </a:lnTo>
                <a:lnTo>
                  <a:pt x="582721" y="368581"/>
                </a:lnTo>
                <a:lnTo>
                  <a:pt x="590332" y="321547"/>
                </a:lnTo>
                <a:lnTo>
                  <a:pt x="591312" y="297179"/>
                </a:lnTo>
                <a:lnTo>
                  <a:pt x="590332" y="272812"/>
                </a:lnTo>
                <a:lnTo>
                  <a:pt x="582721" y="225778"/>
                </a:lnTo>
                <a:lnTo>
                  <a:pt x="568082" y="181522"/>
                </a:lnTo>
                <a:lnTo>
                  <a:pt x="547024" y="140657"/>
                </a:lnTo>
                <a:lnTo>
                  <a:pt x="520154" y="103796"/>
                </a:lnTo>
                <a:lnTo>
                  <a:pt x="488080" y="71551"/>
                </a:lnTo>
                <a:lnTo>
                  <a:pt x="451410" y="44534"/>
                </a:lnTo>
                <a:lnTo>
                  <a:pt x="410753" y="23360"/>
                </a:lnTo>
                <a:lnTo>
                  <a:pt x="366717" y="8639"/>
                </a:lnTo>
                <a:lnTo>
                  <a:pt x="319909" y="985"/>
                </a:lnTo>
                <a:lnTo>
                  <a:pt x="295656" y="0"/>
                </a:lnTo>
                <a:close/>
              </a:path>
            </a:pathLst>
          </a:custGeom>
          <a:solidFill>
            <a:srgbClr val="3D0F7B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7420" y="930943"/>
            <a:ext cx="717357" cy="720437"/>
          </a:xfrm>
          <a:custGeom>
            <a:avLst/>
            <a:gdLst/>
            <a:ahLst/>
            <a:cxnLst/>
            <a:rect l="l" t="t" r="r" b="b"/>
            <a:pathLst>
              <a:path w="591820" h="594360">
                <a:moveTo>
                  <a:pt x="295655" y="0"/>
                </a:moveTo>
                <a:lnTo>
                  <a:pt x="247690" y="3890"/>
                </a:lnTo>
                <a:lnTo>
                  <a:pt x="202192" y="15154"/>
                </a:lnTo>
                <a:lnTo>
                  <a:pt x="159769" y="33179"/>
                </a:lnTo>
                <a:lnTo>
                  <a:pt x="121029" y="57351"/>
                </a:lnTo>
                <a:lnTo>
                  <a:pt x="86582" y="87058"/>
                </a:lnTo>
                <a:lnTo>
                  <a:pt x="57034" y="121688"/>
                </a:lnTo>
                <a:lnTo>
                  <a:pt x="32993" y="160628"/>
                </a:lnTo>
                <a:lnTo>
                  <a:pt x="15069" y="203265"/>
                </a:lnTo>
                <a:lnTo>
                  <a:pt x="3868" y="248986"/>
                </a:lnTo>
                <a:lnTo>
                  <a:pt x="0" y="297179"/>
                </a:lnTo>
                <a:lnTo>
                  <a:pt x="979" y="321547"/>
                </a:lnTo>
                <a:lnTo>
                  <a:pt x="8590" y="368581"/>
                </a:lnTo>
                <a:lnTo>
                  <a:pt x="23229" y="412837"/>
                </a:lnTo>
                <a:lnTo>
                  <a:pt x="44287" y="453702"/>
                </a:lnTo>
                <a:lnTo>
                  <a:pt x="71157" y="490563"/>
                </a:lnTo>
                <a:lnTo>
                  <a:pt x="103231" y="522808"/>
                </a:lnTo>
                <a:lnTo>
                  <a:pt x="139901" y="549825"/>
                </a:lnTo>
                <a:lnTo>
                  <a:pt x="180558" y="570999"/>
                </a:lnTo>
                <a:lnTo>
                  <a:pt x="224594" y="585720"/>
                </a:lnTo>
                <a:lnTo>
                  <a:pt x="271402" y="593374"/>
                </a:lnTo>
                <a:lnTo>
                  <a:pt x="295655" y="594359"/>
                </a:lnTo>
                <a:lnTo>
                  <a:pt x="319909" y="593374"/>
                </a:lnTo>
                <a:lnTo>
                  <a:pt x="366717" y="585720"/>
                </a:lnTo>
                <a:lnTo>
                  <a:pt x="410753" y="570999"/>
                </a:lnTo>
                <a:lnTo>
                  <a:pt x="451410" y="549825"/>
                </a:lnTo>
                <a:lnTo>
                  <a:pt x="488080" y="522808"/>
                </a:lnTo>
                <a:lnTo>
                  <a:pt x="520154" y="490563"/>
                </a:lnTo>
                <a:lnTo>
                  <a:pt x="547024" y="453702"/>
                </a:lnTo>
                <a:lnTo>
                  <a:pt x="568082" y="412837"/>
                </a:lnTo>
                <a:lnTo>
                  <a:pt x="582721" y="368581"/>
                </a:lnTo>
                <a:lnTo>
                  <a:pt x="590332" y="321547"/>
                </a:lnTo>
                <a:lnTo>
                  <a:pt x="591311" y="297179"/>
                </a:lnTo>
                <a:lnTo>
                  <a:pt x="590332" y="272812"/>
                </a:lnTo>
                <a:lnTo>
                  <a:pt x="582721" y="225778"/>
                </a:lnTo>
                <a:lnTo>
                  <a:pt x="568082" y="181522"/>
                </a:lnTo>
                <a:lnTo>
                  <a:pt x="547024" y="140657"/>
                </a:lnTo>
                <a:lnTo>
                  <a:pt x="520154" y="103796"/>
                </a:lnTo>
                <a:lnTo>
                  <a:pt x="488080" y="71551"/>
                </a:lnTo>
                <a:lnTo>
                  <a:pt x="451410" y="44534"/>
                </a:lnTo>
                <a:lnTo>
                  <a:pt x="410753" y="23360"/>
                </a:lnTo>
                <a:lnTo>
                  <a:pt x="366717" y="8639"/>
                </a:lnTo>
                <a:lnTo>
                  <a:pt x="319909" y="985"/>
                </a:lnTo>
                <a:lnTo>
                  <a:pt x="295655" y="0"/>
                </a:lnTo>
                <a:close/>
              </a:path>
            </a:pathLst>
          </a:custGeom>
          <a:solidFill>
            <a:srgbClr val="3D0F7B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89339" y="1069489"/>
            <a:ext cx="443345" cy="44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31819" y="1059627"/>
            <a:ext cx="443345" cy="443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48067" y="1058405"/>
            <a:ext cx="443344" cy="443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27412" y="1013445"/>
            <a:ext cx="554182" cy="554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808C0-8C71-4CC3-8AF5-F85BCFD878AF}"/>
              </a:ext>
            </a:extLst>
          </p:cNvPr>
          <p:cNvSpPr txBox="1"/>
          <p:nvPr/>
        </p:nvSpPr>
        <p:spPr>
          <a:xfrm>
            <a:off x="8998798" y="2732080"/>
            <a:ext cx="2218035" cy="207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824" marR="0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Physician Practice Billing/Collection Services</a:t>
            </a:r>
          </a:p>
          <a:p>
            <a:pPr marL="207824" marR="0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Benefits and Human Resources Services (HRO/PEO)</a:t>
            </a:r>
          </a:p>
          <a:p>
            <a:pPr marL="207824" marR="0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Physician Practice Management and Administrative Oversight</a:t>
            </a:r>
          </a:p>
          <a:p>
            <a:pPr marL="207824" marR="0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Coding/Compliance Services</a:t>
            </a:r>
          </a:p>
          <a:p>
            <a:pPr marL="207824" marR="0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Practice Management Consulting, as needed</a:t>
            </a:r>
          </a:p>
          <a:p>
            <a:pPr marL="207824" marR="0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Outsourced Accounting</a:t>
            </a:r>
          </a:p>
          <a:p>
            <a:pPr marL="207824" marR="0" lvl="0" indent="-207824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0098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GPO</a:t>
            </a:r>
          </a:p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4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1BDABA-BB1F-4DA8-823D-F4A49A4DF7F8}"/>
              </a:ext>
            </a:extLst>
          </p:cNvPr>
          <p:cNvSpPr txBox="1"/>
          <p:nvPr/>
        </p:nvSpPr>
        <p:spPr>
          <a:xfrm>
            <a:off x="112059" y="-84296"/>
            <a:ext cx="6529060" cy="83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5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BALLAST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77C81-C6A8-4646-A19D-EB8783F48537}"/>
              </a:ext>
            </a:extLst>
          </p:cNvPr>
          <p:cNvSpPr txBox="1"/>
          <p:nvPr/>
        </p:nvSpPr>
        <p:spPr>
          <a:xfrm>
            <a:off x="4009569" y="1732265"/>
            <a:ext cx="3009950" cy="32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890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BALLAST</a:t>
            </a:r>
            <a:endParaRPr kumimoji="0" lang="en-US" sz="14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845EA-3A7A-4390-A32F-A13AF7979DA6}"/>
              </a:ext>
            </a:extLst>
          </p:cNvPr>
          <p:cNvSpPr/>
          <p:nvPr/>
        </p:nvSpPr>
        <p:spPr>
          <a:xfrm>
            <a:off x="4362829" y="2881821"/>
            <a:ext cx="2236781" cy="259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116" marR="0" lvl="0" indent="-241116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Software as a Service</a:t>
            </a:r>
          </a:p>
          <a:p>
            <a:pPr marL="241116" marR="0" lvl="0" indent="-241116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Subscription-based</a:t>
            </a:r>
          </a:p>
          <a:p>
            <a:pPr marL="241116" marR="0" lvl="0" indent="-241116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Automated Assessments for:</a:t>
            </a:r>
          </a:p>
          <a:p>
            <a:pPr marL="332517" marR="0" lvl="1" indent="-207824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Cyber Risk</a:t>
            </a:r>
          </a:p>
          <a:p>
            <a:pPr marL="332517" marR="0" lvl="1" indent="-207824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Compliance</a:t>
            </a:r>
          </a:p>
          <a:p>
            <a:pPr marL="332517" marR="0" lvl="1" indent="-207824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Vendor Risk</a:t>
            </a:r>
          </a:p>
          <a:p>
            <a:pPr marL="332517" marR="0" lvl="1" indent="-207824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Operational Controls</a:t>
            </a:r>
          </a:p>
          <a:p>
            <a:pPr marL="332517" marR="0" lvl="1" indent="-207824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 Defined/Custom</a:t>
            </a:r>
          </a:p>
          <a:p>
            <a:pPr marL="241116" marR="0" lvl="0" indent="-241116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Dashboard Reporting</a:t>
            </a:r>
          </a:p>
          <a:p>
            <a:pPr marL="241116" marR="0" lvl="0" indent="-241116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Remediation Management and Tracking</a:t>
            </a:r>
          </a:p>
          <a:p>
            <a:pPr marL="241116" marR="0" lvl="0" indent="-241116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Repository for Assessment Evidence</a:t>
            </a:r>
          </a:p>
          <a:p>
            <a:pPr marL="0" marR="0" lvl="0" indent="0" algn="l" defTabSz="489023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BA886"/>
              </a:buClr>
              <a:buSzPct val="70000"/>
              <a:buFontTx/>
              <a:buNone/>
              <a:tabLst/>
              <a:defRPr/>
            </a:pPr>
            <a:endParaRPr kumimoji="0" lang="en-US" sz="106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Calibri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85DD1-11C8-40E0-BABB-F5FCD4B22278}"/>
              </a:ext>
            </a:extLst>
          </p:cNvPr>
          <p:cNvSpPr txBox="1"/>
          <p:nvPr/>
        </p:nvSpPr>
        <p:spPr>
          <a:xfrm>
            <a:off x="4378160" y="2030594"/>
            <a:ext cx="2209462" cy="105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72" b="1" i="0" u="none" strike="noStrike" kern="1200" cap="none" spc="0" normalizeH="0" baseline="0" noProof="0" dirty="0">
                <a:ln>
                  <a:noFill/>
                </a:ln>
                <a:solidFill>
                  <a:srgbClr val="3BA88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Automating and Empowering Risk Management</a:t>
            </a:r>
          </a:p>
          <a:p>
            <a:pPr marL="0" marR="0" lvl="0" indent="0" algn="ctr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2" b="1" i="0" u="none" strike="noStrike" kern="1200" cap="none" spc="0" normalizeH="0" baseline="0" noProof="0" dirty="0">
              <a:ln>
                <a:noFill/>
              </a:ln>
              <a:solidFill>
                <a:srgbClr val="3BA88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72" b="0" i="0" u="none" strike="noStrike" kern="1200" cap="none" spc="0" normalizeH="0" baseline="0" noProof="0" dirty="0">
                <a:ln>
                  <a:noFill/>
                </a:ln>
                <a:solidFill>
                  <a:srgbClr val="3BA88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Reducing Assessment Fatigue</a:t>
            </a:r>
          </a:p>
          <a:p>
            <a:pPr marL="0" marR="0" lvl="0" indent="0" algn="ctr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7" b="0" i="0" u="none" strike="noStrike" kern="1200" cap="none" spc="0" normalizeH="0" baseline="0" noProof="0" dirty="0">
              <a:ln>
                <a:noFill/>
              </a:ln>
              <a:solidFill>
                <a:srgbClr val="3BA88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F4E17CE-CEB6-4CC5-9679-4781799400AE}"/>
              </a:ext>
            </a:extLst>
          </p:cNvPr>
          <p:cNvSpPr/>
          <p:nvPr/>
        </p:nvSpPr>
        <p:spPr>
          <a:xfrm>
            <a:off x="4146177" y="1289901"/>
            <a:ext cx="2670080" cy="5433628"/>
          </a:xfrm>
          <a:prstGeom prst="roundRect">
            <a:avLst>
              <a:gd name="adj" fmla="val 4989"/>
            </a:avLst>
          </a:prstGeom>
          <a:noFill/>
          <a:ln w="12700" cap="flat" cmpd="sng" algn="ctr">
            <a:solidFill>
              <a:srgbClr val="3BA88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80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50E5E3-16EB-4739-89E5-E8B0F369037B}"/>
              </a:ext>
            </a:extLst>
          </p:cNvPr>
          <p:cNvSpPr/>
          <p:nvPr/>
        </p:nvSpPr>
        <p:spPr>
          <a:xfrm>
            <a:off x="5092095" y="856177"/>
            <a:ext cx="836231" cy="867448"/>
          </a:xfrm>
          <a:prstGeom prst="ellipse">
            <a:avLst/>
          </a:prstGeom>
          <a:solidFill>
            <a:srgbClr val="3BA886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80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363328-7AAE-4C2A-A313-D9D8B748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83" y="957482"/>
            <a:ext cx="629461" cy="664832"/>
          </a:xfrm>
          <a:prstGeom prst="rect">
            <a:avLst/>
          </a:prstGeom>
        </p:spPr>
      </p:pic>
      <p:sp>
        <p:nvSpPr>
          <p:cNvPr id="19" name="object 40">
            <a:extLst>
              <a:ext uri="{FF2B5EF4-FFF2-40B4-BE49-F238E27FC236}">
                <a16:creationId xmlns:a16="http://schemas.microsoft.com/office/drawing/2014/main" id="{793D7288-1888-4164-923C-46D1B13A8A25}"/>
              </a:ext>
            </a:extLst>
          </p:cNvPr>
          <p:cNvSpPr/>
          <p:nvPr/>
        </p:nvSpPr>
        <p:spPr>
          <a:xfrm>
            <a:off x="7642412" y="3206446"/>
            <a:ext cx="2178458" cy="86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4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A39D0-6E43-44B6-9C45-D42345CBA995}"/>
              </a:ext>
            </a:extLst>
          </p:cNvPr>
          <p:cNvSpPr txBox="1"/>
          <p:nvPr/>
        </p:nvSpPr>
        <p:spPr>
          <a:xfrm>
            <a:off x="4405480" y="5481842"/>
            <a:ext cx="2209462" cy="125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72" b="1" i="0" u="none" strike="noStrike" kern="1200" cap="none" spc="0" normalizeH="0" baseline="0" noProof="0" dirty="0">
                <a:ln>
                  <a:noFill/>
                </a:ln>
                <a:solidFill>
                  <a:srgbClr val="3BA88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Versions available for</a:t>
            </a:r>
          </a:p>
          <a:p>
            <a:pPr marL="0" marR="0" lvl="0" indent="0" algn="ctr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72" b="0" i="0" u="none" strike="noStrike" kern="1200" cap="none" spc="0" normalizeH="0" baseline="0" noProof="0" dirty="0">
              <a:ln>
                <a:noFill/>
              </a:ln>
              <a:solidFill>
                <a:srgbClr val="3BA88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07824" marR="0" lvl="0" indent="-207824" algn="l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72" b="0" i="0" u="none" strike="noStrike" kern="1200" cap="none" spc="0" normalizeH="0" baseline="0" noProof="0" dirty="0">
                <a:ln>
                  <a:noFill/>
                </a:ln>
                <a:solidFill>
                  <a:srgbClr val="3BA88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End-user organizations</a:t>
            </a:r>
          </a:p>
          <a:p>
            <a:pPr marL="207824" marR="0" lvl="0" indent="-207824" algn="l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72" b="0" i="0" u="none" strike="noStrike" kern="1200" cap="none" spc="0" normalizeH="0" baseline="0" noProof="0" dirty="0">
                <a:ln>
                  <a:noFill/>
                </a:ln>
                <a:solidFill>
                  <a:srgbClr val="3BA88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272" b="0" i="0" u="none" strike="noStrike" kern="1200" cap="none" spc="0" normalizeH="0" baseline="30000" noProof="0" dirty="0">
                <a:ln>
                  <a:noFill/>
                </a:ln>
                <a:solidFill>
                  <a:srgbClr val="3BA88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</a:t>
            </a:r>
            <a:r>
              <a:rPr kumimoji="0" lang="en-US" sz="1272" b="0" i="0" u="none" strike="noStrike" kern="1200" cap="none" spc="0" normalizeH="0" baseline="0" noProof="0" dirty="0">
                <a:ln>
                  <a:noFill/>
                </a:ln>
                <a:solidFill>
                  <a:srgbClr val="3BA88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Party Assessors &amp; Consultants</a:t>
            </a:r>
          </a:p>
          <a:p>
            <a:pPr marL="0" marR="0" lvl="0" indent="0" algn="ctr" defTabSz="1089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7" b="0" i="0" u="none" strike="noStrike" kern="1200" cap="none" spc="0" normalizeH="0" baseline="0" noProof="0" dirty="0">
              <a:ln>
                <a:noFill/>
              </a:ln>
              <a:solidFill>
                <a:srgbClr val="3BA88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83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F237B-4537-41E7-A4F1-8CD50045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0CE5-690F-4B61-A578-4D934BDC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Azure Data Lake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 case – Storage for Modern Data Warehouse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Distributed Filesystem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Azure Data Lake V2</a:t>
            </a:r>
          </a:p>
          <a:p>
            <a:r>
              <a:rPr lang="en-US" dirty="0">
                <a:solidFill>
                  <a:srgbClr val="FFFFFF"/>
                </a:solidFill>
              </a:rPr>
              <a:t>Working w/ Azure Data Lake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Azure Data Factory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Azure Data Bricks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Azure SQL DW – </a:t>
            </a:r>
            <a:r>
              <a:rPr lang="en-US" dirty="0" err="1">
                <a:solidFill>
                  <a:srgbClr val="FFFFFF"/>
                </a:solidFill>
              </a:rPr>
              <a:t>Polybase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65279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80EDF1-9AAF-4586-A0CD-70A8996D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34" y="601812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Modern Data Warehouse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34DA3-5DE2-42FD-8E3E-7E95CDD27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01" r="2" b="2"/>
          <a:stretch/>
        </p:blipFill>
        <p:spPr>
          <a:xfrm>
            <a:off x="712231" y="2160830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800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5DDB-4179-486D-B25B-935302C6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59" y="47420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Comparison w/ SQL Server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2202A9F-7514-4B70-B5E0-A300B4B05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059" y="2422399"/>
            <a:ext cx="7625162" cy="29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Graduated from Tennessee Tech in December 2011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Computer Science</a:t>
            </a:r>
          </a:p>
          <a:p>
            <a:r>
              <a:rPr lang="en-US" dirty="0">
                <a:solidFill>
                  <a:srgbClr val="FFFFFF"/>
                </a:solidFill>
              </a:rPr>
              <a:t>Nashville Native</a:t>
            </a:r>
          </a:p>
          <a:p>
            <a:r>
              <a:rPr lang="en-US" dirty="0">
                <a:solidFill>
                  <a:srgbClr val="FFFFFF"/>
                </a:solidFill>
              </a:rPr>
              <a:t>Working with SQL Server since 2010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Data Warehousing/Business Intelligence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Application Development</a:t>
            </a:r>
          </a:p>
          <a:p>
            <a:r>
              <a:rPr lang="en-US" dirty="0">
                <a:solidFill>
                  <a:srgbClr val="FFFFFF"/>
                </a:solidFill>
              </a:rPr>
              <a:t>Twitter: @</a:t>
            </a:r>
            <a:r>
              <a:rPr lang="en-US" dirty="0" err="1">
                <a:solidFill>
                  <a:srgbClr val="FFFFFF"/>
                </a:solidFill>
              </a:rPr>
              <a:t>SpencerSwindell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Email: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spencer.swindell@gmail.com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Blog: mytwospence.com </a:t>
            </a:r>
          </a:p>
        </p:txBody>
      </p:sp>
    </p:spTree>
    <p:extLst>
      <p:ext uri="{BB962C8B-B14F-4D97-AF65-F5344CB8AC3E}">
        <p14:creationId xmlns:p14="http://schemas.microsoft.com/office/powerpoint/2010/main" val="282518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2F79-8364-413E-8A9F-D1476CDD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Lake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72C-7A73-4E8C-856F-4308F489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  <a:p>
            <a:pPr lvl="1"/>
            <a:r>
              <a:rPr lang="en-US" dirty="0"/>
              <a:t>HDFS compatible </a:t>
            </a:r>
          </a:p>
          <a:p>
            <a:pPr lvl="1"/>
            <a:r>
              <a:rPr lang="en-US" dirty="0"/>
              <a:t>Files are stored/replicated across a cluster of machines</a:t>
            </a:r>
          </a:p>
          <a:p>
            <a:pPr lvl="2"/>
            <a:r>
              <a:rPr lang="en-US" dirty="0"/>
              <a:t>Ensures data isn’t lost in the case of hardware failure</a:t>
            </a:r>
          </a:p>
          <a:p>
            <a:pPr lvl="1"/>
            <a:r>
              <a:rPr lang="en-US" dirty="0"/>
              <a:t>“Unlimited Storage” / Petabyte files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is stored in files </a:t>
            </a:r>
          </a:p>
          <a:p>
            <a:pPr lvl="1"/>
            <a:r>
              <a:rPr lang="en-US" dirty="0"/>
              <a:t>CSV, JSON, </a:t>
            </a:r>
            <a:r>
              <a:rPr lang="en-US" dirty="0" err="1"/>
              <a:t>Arvo</a:t>
            </a:r>
            <a:r>
              <a:rPr lang="en-US" dirty="0"/>
              <a:t>, Parquet, Plain 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8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57EA-222B-4821-A976-4406CD5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20C0D-310F-4836-9902-B7DA338E3BD3}"/>
              </a:ext>
            </a:extLst>
          </p:cNvPr>
          <p:cNvSpPr/>
          <p:nvPr/>
        </p:nvSpPr>
        <p:spPr>
          <a:xfrm>
            <a:off x="954425" y="2558502"/>
            <a:ext cx="1077575" cy="127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data.csv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52A0C-D6C5-4F44-BB8C-9D8FD85E22BA}"/>
              </a:ext>
            </a:extLst>
          </p:cNvPr>
          <p:cNvSpPr/>
          <p:nvPr/>
        </p:nvSpPr>
        <p:spPr>
          <a:xfrm>
            <a:off x="3048000" y="1256145"/>
            <a:ext cx="5800436" cy="508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236D7-F954-4624-86DE-AAC9A8A45649}"/>
              </a:ext>
            </a:extLst>
          </p:cNvPr>
          <p:cNvSpPr/>
          <p:nvPr/>
        </p:nvSpPr>
        <p:spPr>
          <a:xfrm>
            <a:off x="3278909" y="2770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D7CE2-A86A-428A-A0C3-D36D89845B10}"/>
              </a:ext>
            </a:extLst>
          </p:cNvPr>
          <p:cNvSpPr/>
          <p:nvPr/>
        </p:nvSpPr>
        <p:spPr>
          <a:xfrm>
            <a:off x="5948218" y="2770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A69D1-5258-4667-BD3D-A7EE804ACB92}"/>
              </a:ext>
            </a:extLst>
          </p:cNvPr>
          <p:cNvSpPr/>
          <p:nvPr/>
        </p:nvSpPr>
        <p:spPr>
          <a:xfrm>
            <a:off x="6051704" y="4548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3340-F954-4013-8D36-A959319A9404}"/>
              </a:ext>
            </a:extLst>
          </p:cNvPr>
          <p:cNvSpPr/>
          <p:nvPr/>
        </p:nvSpPr>
        <p:spPr>
          <a:xfrm>
            <a:off x="3278909" y="4548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7F660-B471-4E97-A5FF-CC95D05E3C7B}"/>
              </a:ext>
            </a:extLst>
          </p:cNvPr>
          <p:cNvSpPr/>
          <p:nvPr/>
        </p:nvSpPr>
        <p:spPr>
          <a:xfrm>
            <a:off x="4867910" y="1537854"/>
            <a:ext cx="1671782" cy="75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57169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57EA-222B-4821-A976-4406CD5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52A0C-D6C5-4F44-BB8C-9D8FD85E22BA}"/>
              </a:ext>
            </a:extLst>
          </p:cNvPr>
          <p:cNvSpPr/>
          <p:nvPr/>
        </p:nvSpPr>
        <p:spPr>
          <a:xfrm>
            <a:off x="3048000" y="1256145"/>
            <a:ext cx="5800436" cy="508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236D7-F954-4624-86DE-AAC9A8A45649}"/>
              </a:ext>
            </a:extLst>
          </p:cNvPr>
          <p:cNvSpPr/>
          <p:nvPr/>
        </p:nvSpPr>
        <p:spPr>
          <a:xfrm>
            <a:off x="3278909" y="2770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D7CE2-A86A-428A-A0C3-D36D89845B10}"/>
              </a:ext>
            </a:extLst>
          </p:cNvPr>
          <p:cNvSpPr/>
          <p:nvPr/>
        </p:nvSpPr>
        <p:spPr>
          <a:xfrm>
            <a:off x="5948218" y="2770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A69D1-5258-4667-BD3D-A7EE804ACB92}"/>
              </a:ext>
            </a:extLst>
          </p:cNvPr>
          <p:cNvSpPr/>
          <p:nvPr/>
        </p:nvSpPr>
        <p:spPr>
          <a:xfrm>
            <a:off x="6051704" y="4548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3340-F954-4013-8D36-A959319A9404}"/>
              </a:ext>
            </a:extLst>
          </p:cNvPr>
          <p:cNvSpPr/>
          <p:nvPr/>
        </p:nvSpPr>
        <p:spPr>
          <a:xfrm>
            <a:off x="3278909" y="4548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7F660-B471-4E97-A5FF-CC95D05E3C7B}"/>
              </a:ext>
            </a:extLst>
          </p:cNvPr>
          <p:cNvSpPr/>
          <p:nvPr/>
        </p:nvSpPr>
        <p:spPr>
          <a:xfrm>
            <a:off x="4867910" y="1537854"/>
            <a:ext cx="1671782" cy="75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88E5C-C02B-45A4-B238-9B13CC08A714}"/>
              </a:ext>
            </a:extLst>
          </p:cNvPr>
          <p:cNvSpPr/>
          <p:nvPr/>
        </p:nvSpPr>
        <p:spPr>
          <a:xfrm>
            <a:off x="969818" y="2586211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659C38-320F-4C91-ABE5-C1D67FB9AF7D}"/>
              </a:ext>
            </a:extLst>
          </p:cNvPr>
          <p:cNvSpPr/>
          <p:nvPr/>
        </p:nvSpPr>
        <p:spPr>
          <a:xfrm>
            <a:off x="969817" y="331592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EBA391-55FF-46C1-BF2F-2CE00E7E1A78}"/>
              </a:ext>
            </a:extLst>
          </p:cNvPr>
          <p:cNvSpPr/>
          <p:nvPr/>
        </p:nvSpPr>
        <p:spPr>
          <a:xfrm>
            <a:off x="1681016" y="331592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3DE48-45BD-446F-BB3A-C117873DF26F}"/>
              </a:ext>
            </a:extLst>
          </p:cNvPr>
          <p:cNvSpPr/>
          <p:nvPr/>
        </p:nvSpPr>
        <p:spPr>
          <a:xfrm>
            <a:off x="1681015" y="2586211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2859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57EA-222B-4821-A976-4406CD5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52A0C-D6C5-4F44-BB8C-9D8FD85E22BA}"/>
              </a:ext>
            </a:extLst>
          </p:cNvPr>
          <p:cNvSpPr/>
          <p:nvPr/>
        </p:nvSpPr>
        <p:spPr>
          <a:xfrm>
            <a:off x="3048000" y="1256145"/>
            <a:ext cx="5800436" cy="508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236D7-F954-4624-86DE-AAC9A8A45649}"/>
              </a:ext>
            </a:extLst>
          </p:cNvPr>
          <p:cNvSpPr/>
          <p:nvPr/>
        </p:nvSpPr>
        <p:spPr>
          <a:xfrm>
            <a:off x="3278909" y="2770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D7CE2-A86A-428A-A0C3-D36D89845B10}"/>
              </a:ext>
            </a:extLst>
          </p:cNvPr>
          <p:cNvSpPr/>
          <p:nvPr/>
        </p:nvSpPr>
        <p:spPr>
          <a:xfrm>
            <a:off x="5948218" y="2770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A69D1-5258-4667-BD3D-A7EE804ACB92}"/>
              </a:ext>
            </a:extLst>
          </p:cNvPr>
          <p:cNvSpPr/>
          <p:nvPr/>
        </p:nvSpPr>
        <p:spPr>
          <a:xfrm>
            <a:off x="6051704" y="4548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3340-F954-4013-8D36-A959319A9404}"/>
              </a:ext>
            </a:extLst>
          </p:cNvPr>
          <p:cNvSpPr/>
          <p:nvPr/>
        </p:nvSpPr>
        <p:spPr>
          <a:xfrm>
            <a:off x="3278909" y="4548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7F660-B471-4E97-A5FF-CC95D05E3C7B}"/>
              </a:ext>
            </a:extLst>
          </p:cNvPr>
          <p:cNvSpPr/>
          <p:nvPr/>
        </p:nvSpPr>
        <p:spPr>
          <a:xfrm>
            <a:off x="4867910" y="1537854"/>
            <a:ext cx="1671782" cy="75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88E5C-C02B-45A4-B238-9B13CC08A714}"/>
              </a:ext>
            </a:extLst>
          </p:cNvPr>
          <p:cNvSpPr/>
          <p:nvPr/>
        </p:nvSpPr>
        <p:spPr>
          <a:xfrm>
            <a:off x="3486725" y="293948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659C38-320F-4C91-ABE5-C1D67FB9AF7D}"/>
              </a:ext>
            </a:extLst>
          </p:cNvPr>
          <p:cNvSpPr/>
          <p:nvPr/>
        </p:nvSpPr>
        <p:spPr>
          <a:xfrm>
            <a:off x="3380508" y="4701338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EBA391-55FF-46C1-BF2F-2CE00E7E1A78}"/>
              </a:ext>
            </a:extLst>
          </p:cNvPr>
          <p:cNvSpPr/>
          <p:nvPr/>
        </p:nvSpPr>
        <p:spPr>
          <a:xfrm>
            <a:off x="6296119" y="4678232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3DE48-45BD-446F-BB3A-C117873DF26F}"/>
              </a:ext>
            </a:extLst>
          </p:cNvPr>
          <p:cNvSpPr/>
          <p:nvPr/>
        </p:nvSpPr>
        <p:spPr>
          <a:xfrm>
            <a:off x="6267219" y="2921029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249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57EA-222B-4821-A976-4406CD5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52A0C-D6C5-4F44-BB8C-9D8FD85E22BA}"/>
              </a:ext>
            </a:extLst>
          </p:cNvPr>
          <p:cNvSpPr/>
          <p:nvPr/>
        </p:nvSpPr>
        <p:spPr>
          <a:xfrm>
            <a:off x="3048000" y="1256145"/>
            <a:ext cx="5800436" cy="508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236D7-F954-4624-86DE-AAC9A8A45649}"/>
              </a:ext>
            </a:extLst>
          </p:cNvPr>
          <p:cNvSpPr/>
          <p:nvPr/>
        </p:nvSpPr>
        <p:spPr>
          <a:xfrm>
            <a:off x="3278909" y="2770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D7CE2-A86A-428A-A0C3-D36D89845B10}"/>
              </a:ext>
            </a:extLst>
          </p:cNvPr>
          <p:cNvSpPr/>
          <p:nvPr/>
        </p:nvSpPr>
        <p:spPr>
          <a:xfrm>
            <a:off x="5948218" y="2770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A69D1-5258-4667-BD3D-A7EE804ACB92}"/>
              </a:ext>
            </a:extLst>
          </p:cNvPr>
          <p:cNvSpPr/>
          <p:nvPr/>
        </p:nvSpPr>
        <p:spPr>
          <a:xfrm>
            <a:off x="6051704" y="4548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3340-F954-4013-8D36-A959319A9404}"/>
              </a:ext>
            </a:extLst>
          </p:cNvPr>
          <p:cNvSpPr/>
          <p:nvPr/>
        </p:nvSpPr>
        <p:spPr>
          <a:xfrm>
            <a:off x="3278909" y="4548909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7F660-B471-4E97-A5FF-CC95D05E3C7B}"/>
              </a:ext>
            </a:extLst>
          </p:cNvPr>
          <p:cNvSpPr/>
          <p:nvPr/>
        </p:nvSpPr>
        <p:spPr>
          <a:xfrm>
            <a:off x="4867910" y="1537854"/>
            <a:ext cx="1671782" cy="75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88E5C-C02B-45A4-B238-9B13CC08A714}"/>
              </a:ext>
            </a:extLst>
          </p:cNvPr>
          <p:cNvSpPr/>
          <p:nvPr/>
        </p:nvSpPr>
        <p:spPr>
          <a:xfrm>
            <a:off x="3477744" y="292102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659C38-320F-4C91-ABE5-C1D67FB9AF7D}"/>
              </a:ext>
            </a:extLst>
          </p:cNvPr>
          <p:cNvSpPr/>
          <p:nvPr/>
        </p:nvSpPr>
        <p:spPr>
          <a:xfrm>
            <a:off x="3380508" y="4701338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EBA391-55FF-46C1-BF2F-2CE00E7E1A78}"/>
              </a:ext>
            </a:extLst>
          </p:cNvPr>
          <p:cNvSpPr/>
          <p:nvPr/>
        </p:nvSpPr>
        <p:spPr>
          <a:xfrm>
            <a:off x="6296119" y="4678232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3DE48-45BD-446F-BB3A-C117873DF26F}"/>
              </a:ext>
            </a:extLst>
          </p:cNvPr>
          <p:cNvSpPr/>
          <p:nvPr/>
        </p:nvSpPr>
        <p:spPr>
          <a:xfrm>
            <a:off x="6267219" y="2921029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C3BEF-34AB-4B85-A775-612C169AE08F}"/>
              </a:ext>
            </a:extLst>
          </p:cNvPr>
          <p:cNvSpPr/>
          <p:nvPr/>
        </p:nvSpPr>
        <p:spPr>
          <a:xfrm>
            <a:off x="6915304" y="2921029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CE7B93-9220-4432-8DED-6690D5A01B30}"/>
              </a:ext>
            </a:extLst>
          </p:cNvPr>
          <p:cNvSpPr/>
          <p:nvPr/>
        </p:nvSpPr>
        <p:spPr>
          <a:xfrm>
            <a:off x="4121900" y="4701338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AEC19-A43B-49BE-AB2F-108A0291E163}"/>
              </a:ext>
            </a:extLst>
          </p:cNvPr>
          <p:cNvSpPr/>
          <p:nvPr/>
        </p:nvSpPr>
        <p:spPr>
          <a:xfrm>
            <a:off x="7615711" y="4682894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92C26-9145-476C-A429-32ADB098FB63}"/>
              </a:ext>
            </a:extLst>
          </p:cNvPr>
          <p:cNvSpPr/>
          <p:nvPr/>
        </p:nvSpPr>
        <p:spPr>
          <a:xfrm>
            <a:off x="4172612" y="292102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32FCE-65E5-4E95-9FF5-974C31DBBEBF}"/>
              </a:ext>
            </a:extLst>
          </p:cNvPr>
          <p:cNvSpPr/>
          <p:nvPr/>
        </p:nvSpPr>
        <p:spPr>
          <a:xfrm>
            <a:off x="6955915" y="4678231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217124-0541-4E5E-80A7-61CF777716E0}"/>
              </a:ext>
            </a:extLst>
          </p:cNvPr>
          <p:cNvSpPr/>
          <p:nvPr/>
        </p:nvSpPr>
        <p:spPr>
          <a:xfrm>
            <a:off x="4858499" y="2921029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0E5FFB-057B-424B-94AC-57F26BCAAFF7}"/>
              </a:ext>
            </a:extLst>
          </p:cNvPr>
          <p:cNvSpPr/>
          <p:nvPr/>
        </p:nvSpPr>
        <p:spPr>
          <a:xfrm>
            <a:off x="4829664" y="470136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2475B9-C5B2-4BD6-B332-318DE695F309}"/>
              </a:ext>
            </a:extLst>
          </p:cNvPr>
          <p:cNvSpPr/>
          <p:nvPr/>
        </p:nvSpPr>
        <p:spPr>
          <a:xfrm>
            <a:off x="7584939" y="2921028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917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FC7B-B2E2-432F-9A5F-C4B568B2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 make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49E-1A46-4415-A649-E9E3D12A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accessed via </a:t>
            </a:r>
            <a:r>
              <a:rPr lang="en-US" dirty="0" err="1"/>
              <a:t>adl</a:t>
            </a:r>
            <a:r>
              <a:rPr lang="en-US" dirty="0"/>
              <a:t> endpoints</a:t>
            </a:r>
          </a:p>
          <a:p>
            <a:pPr lvl="1"/>
            <a:r>
              <a:rPr lang="en-US" dirty="0"/>
              <a:t>adl://tdilendingclubdemo.azuredatalakestore.net/Raw/Historical/LendingClubHistorical.parquet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Integrated with Azure Active Directory</a:t>
            </a:r>
          </a:p>
          <a:p>
            <a:pPr lvl="1"/>
            <a:r>
              <a:rPr lang="en-US" dirty="0"/>
              <a:t>Supports OAuth 2.0 for authentication with the REST API</a:t>
            </a:r>
          </a:p>
          <a:p>
            <a:pPr lvl="1"/>
            <a:r>
              <a:rPr lang="en-US" dirty="0"/>
              <a:t>Encryption is on by default</a:t>
            </a:r>
          </a:p>
          <a:p>
            <a:pPr lvl="2"/>
            <a:r>
              <a:rPr lang="en-US" dirty="0"/>
              <a:t>Transparent (Encrypted on Write/Decrypted on Read)</a:t>
            </a:r>
          </a:p>
          <a:p>
            <a:pPr lvl="2"/>
            <a:r>
              <a:rPr lang="en-US" dirty="0"/>
              <a:t>Data In motion encrypted using HTTPS</a:t>
            </a:r>
          </a:p>
        </p:txBody>
      </p:sp>
    </p:spTree>
    <p:extLst>
      <p:ext uri="{BB962C8B-B14F-4D97-AF65-F5344CB8AC3E}">
        <p14:creationId xmlns:p14="http://schemas.microsoft.com/office/powerpoint/2010/main" val="3386440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BCA2-A8A4-4CA0-9994-01FB1EA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over my head…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B9DA-1686-42FA-A1CE-E1C42470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</a:p>
          <a:p>
            <a:r>
              <a:rPr lang="en-US" dirty="0"/>
              <a:t>HDInsight</a:t>
            </a:r>
          </a:p>
          <a:p>
            <a:r>
              <a:rPr lang="en-US" dirty="0"/>
              <a:t>Azure Data Bricks</a:t>
            </a:r>
          </a:p>
          <a:p>
            <a:r>
              <a:rPr lang="en-US" dirty="0"/>
              <a:t>Azure SQL DW</a:t>
            </a:r>
          </a:p>
          <a:p>
            <a:r>
              <a:rPr lang="en-US" dirty="0"/>
              <a:t>Azure Analysis Services (Preview)</a:t>
            </a:r>
          </a:p>
          <a:p>
            <a:r>
              <a:rPr lang="en-US" dirty="0"/>
              <a:t>PowerBI (Preview)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97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08B0-F40C-4BDB-B83C-2AD85C57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21D3-E2C9-43F9-9705-14B3B5C8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Orchestration tool for data movement and ETL</a:t>
            </a:r>
          </a:p>
          <a:p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No need to worry about infrastructure</a:t>
            </a:r>
          </a:p>
          <a:p>
            <a:r>
              <a:rPr lang="en-US" dirty="0"/>
              <a:t>Effectively copy data to/from Azure Data Lake from a variety of sources</a:t>
            </a:r>
          </a:p>
          <a:p>
            <a:pPr lvl="1"/>
            <a:r>
              <a:rPr lang="en-US" dirty="0"/>
              <a:t>70+ connectors</a:t>
            </a:r>
          </a:p>
          <a:p>
            <a:r>
              <a:rPr lang="en-US" dirty="0"/>
              <a:t>Schedule Jobs to execute pipelines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Move data from “On-Premise” to Azure Data Lake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73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550F-3FD2-473A-B184-ACCE895C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67B8-2675-45C5-960C-5158F3D9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(PaaS) </a:t>
            </a:r>
          </a:p>
          <a:p>
            <a:r>
              <a:rPr lang="en-US" dirty="0"/>
              <a:t>Scale instantly as needed</a:t>
            </a:r>
          </a:p>
          <a:p>
            <a:r>
              <a:rPr lang="en-US" dirty="0"/>
              <a:t>Pay for processing power used</a:t>
            </a:r>
          </a:p>
          <a:p>
            <a:r>
              <a:rPr lang="en-US" dirty="0"/>
              <a:t>U-SQL</a:t>
            </a:r>
          </a:p>
          <a:p>
            <a:pPr lvl="1"/>
            <a:r>
              <a:rPr lang="en-US" dirty="0"/>
              <a:t>Unified SQL</a:t>
            </a:r>
          </a:p>
          <a:p>
            <a:pPr lvl="1"/>
            <a:r>
              <a:rPr lang="en-US" dirty="0"/>
              <a:t>SQL with .NET</a:t>
            </a:r>
          </a:p>
          <a:p>
            <a:pPr lvl="1"/>
            <a:endParaRPr lang="en-US" dirty="0"/>
          </a:p>
          <a:p>
            <a:r>
              <a:rPr lang="en-US" dirty="0"/>
              <a:t>Works directly with Azure Data Lake</a:t>
            </a:r>
          </a:p>
        </p:txBody>
      </p:sp>
    </p:spTree>
    <p:extLst>
      <p:ext uri="{BB962C8B-B14F-4D97-AF65-F5344CB8AC3E}">
        <p14:creationId xmlns:p14="http://schemas.microsoft.com/office/powerpoint/2010/main" val="2985594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969-7482-4CFC-9731-68B9E490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4552-F5C7-490A-9B83-C6D60089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Hadoop in the cloud</a:t>
            </a:r>
          </a:p>
          <a:p>
            <a:r>
              <a:rPr lang="en-US" dirty="0"/>
              <a:t>Quick spin up big data clusters on demand</a:t>
            </a:r>
          </a:p>
          <a:p>
            <a:r>
              <a:rPr lang="en-US" dirty="0"/>
              <a:t>Work with entire Hadoop ecosystem</a:t>
            </a:r>
          </a:p>
          <a:p>
            <a:pPr lvl="1"/>
            <a:r>
              <a:rPr lang="en-US" dirty="0"/>
              <a:t>MapReduce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Storm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… and the other 146 Pokémon</a:t>
            </a:r>
          </a:p>
        </p:txBody>
      </p:sp>
    </p:spTree>
    <p:extLst>
      <p:ext uri="{BB962C8B-B14F-4D97-AF65-F5344CB8AC3E}">
        <p14:creationId xmlns:p14="http://schemas.microsoft.com/office/powerpoint/2010/main" val="98221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Think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Modern Data Warehouse Design and Architecture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On-Premise SQL Server and Azure Data Platform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PowerBI Solutions and Training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Advanced Analytics and Machine Learning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Based in Nashville, TN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Microsoft Gold Partner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27F4F-106B-440D-AA29-F93C5345B8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07478"/>
            <a:ext cx="5143500" cy="4230528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5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DDDB-E555-4BDF-885B-22DA5E79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500-8E22-4414-A8DC-D34CE037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based processing	/ analytics service</a:t>
            </a:r>
          </a:p>
          <a:p>
            <a:pPr lvl="1"/>
            <a:r>
              <a:rPr lang="en-US" dirty="0"/>
              <a:t>Support for Deep Learning frameworks and GPU based processing</a:t>
            </a:r>
          </a:p>
          <a:p>
            <a:r>
              <a:rPr lang="en-US" dirty="0"/>
              <a:t>On demand computing clusters</a:t>
            </a:r>
          </a:p>
          <a:p>
            <a:pPr lvl="1"/>
            <a:r>
              <a:rPr lang="en-US" dirty="0"/>
              <a:t>Auto-Scale and Auto-Terminate</a:t>
            </a:r>
          </a:p>
          <a:p>
            <a:r>
              <a:rPr lang="en-US" dirty="0"/>
              <a:t>Collaborate with Notebooks in Azure Data Bricks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Analyze data from Azure Data Lake Store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63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C340-F8B0-4C44-84EB-DC442FC1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3C5D-263B-4770-875E-C00D9F72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MPP solution for SQL Server</a:t>
            </a:r>
          </a:p>
          <a:p>
            <a:pPr lvl="1"/>
            <a:r>
              <a:rPr lang="en-US" dirty="0"/>
              <a:t>Massively Parallel Processing</a:t>
            </a:r>
          </a:p>
          <a:p>
            <a:r>
              <a:rPr lang="en-US" dirty="0" err="1"/>
              <a:t>Polybase</a:t>
            </a:r>
            <a:r>
              <a:rPr lang="en-US" dirty="0"/>
              <a:t> feature connects to Azure Data Lake</a:t>
            </a:r>
          </a:p>
          <a:p>
            <a:r>
              <a:rPr lang="en-US" dirty="0"/>
              <a:t>Quickly bring data into SQL DW to update a dimensional model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Extract data from Data Lake using </a:t>
            </a:r>
            <a:r>
              <a:rPr lang="en-US" dirty="0" err="1"/>
              <a:t>Polybase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37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62C5-3398-44D0-8AFA-2EDF1ACE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Polybase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701E6-F050-4EC3-B8E7-B10E9FA911F4}"/>
              </a:ext>
            </a:extLst>
          </p:cNvPr>
          <p:cNvSpPr/>
          <p:nvPr/>
        </p:nvSpPr>
        <p:spPr>
          <a:xfrm>
            <a:off x="677334" y="1658257"/>
            <a:ext cx="5800436" cy="4696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FEAD6-C341-4273-A143-35A1801E170E}"/>
              </a:ext>
            </a:extLst>
          </p:cNvPr>
          <p:cNvSpPr/>
          <p:nvPr/>
        </p:nvSpPr>
        <p:spPr>
          <a:xfrm>
            <a:off x="908243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1FCAF-D49C-4456-9094-07E0AA8CA9F5}"/>
              </a:ext>
            </a:extLst>
          </p:cNvPr>
          <p:cNvSpPr/>
          <p:nvPr/>
        </p:nvSpPr>
        <p:spPr>
          <a:xfrm>
            <a:off x="3577552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9C305-2CE2-4801-9FE2-C4EBCCC35910}"/>
              </a:ext>
            </a:extLst>
          </p:cNvPr>
          <p:cNvSpPr/>
          <p:nvPr/>
        </p:nvSpPr>
        <p:spPr>
          <a:xfrm>
            <a:off x="3681037" y="4576260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25176-CE4F-4E26-8E0C-A3D3DD97FDF7}"/>
              </a:ext>
            </a:extLst>
          </p:cNvPr>
          <p:cNvSpPr/>
          <p:nvPr/>
        </p:nvSpPr>
        <p:spPr>
          <a:xfrm>
            <a:off x="908243" y="4557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103BC-929C-46B9-8217-B2410C784440}"/>
              </a:ext>
            </a:extLst>
          </p:cNvPr>
          <p:cNvSpPr/>
          <p:nvPr/>
        </p:nvSpPr>
        <p:spPr>
          <a:xfrm>
            <a:off x="2497243" y="1784569"/>
            <a:ext cx="1671782" cy="75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251E8-BC24-4DA2-BDFA-10F9A387495C}"/>
              </a:ext>
            </a:extLst>
          </p:cNvPr>
          <p:cNvSpPr/>
          <p:nvPr/>
        </p:nvSpPr>
        <p:spPr>
          <a:xfrm>
            <a:off x="1107078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C8A3-67ED-4570-BA53-B66A1B646EC7}"/>
              </a:ext>
            </a:extLst>
          </p:cNvPr>
          <p:cNvSpPr/>
          <p:nvPr/>
        </p:nvSpPr>
        <p:spPr>
          <a:xfrm>
            <a:off x="1009842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A68FF7-D871-4917-A66F-8F818C06ECF9}"/>
              </a:ext>
            </a:extLst>
          </p:cNvPr>
          <p:cNvSpPr/>
          <p:nvPr/>
        </p:nvSpPr>
        <p:spPr>
          <a:xfrm>
            <a:off x="3925453" y="4687110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F2EE1-1B97-4714-9237-481A3BFB6598}"/>
              </a:ext>
            </a:extLst>
          </p:cNvPr>
          <p:cNvSpPr/>
          <p:nvPr/>
        </p:nvSpPr>
        <p:spPr>
          <a:xfrm>
            <a:off x="389655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22158-2962-447E-9BD0-099D37D0AD8B}"/>
              </a:ext>
            </a:extLst>
          </p:cNvPr>
          <p:cNvSpPr/>
          <p:nvPr/>
        </p:nvSpPr>
        <p:spPr>
          <a:xfrm>
            <a:off x="4544638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DB1EA-017E-44F8-B77F-5743A54072DE}"/>
              </a:ext>
            </a:extLst>
          </p:cNvPr>
          <p:cNvSpPr/>
          <p:nvPr/>
        </p:nvSpPr>
        <p:spPr>
          <a:xfrm>
            <a:off x="1751234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C93816-172B-4E1C-AF1A-1D96DB32B300}"/>
              </a:ext>
            </a:extLst>
          </p:cNvPr>
          <p:cNvSpPr/>
          <p:nvPr/>
        </p:nvSpPr>
        <p:spPr>
          <a:xfrm>
            <a:off x="5245045" y="4691772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775A8-0047-496E-8796-51AB0D7B57F1}"/>
              </a:ext>
            </a:extLst>
          </p:cNvPr>
          <p:cNvSpPr/>
          <p:nvPr/>
        </p:nvSpPr>
        <p:spPr>
          <a:xfrm>
            <a:off x="1801946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1573D-A6AA-4717-A648-7664CDDB789F}"/>
              </a:ext>
            </a:extLst>
          </p:cNvPr>
          <p:cNvSpPr/>
          <p:nvPr/>
        </p:nvSpPr>
        <p:spPr>
          <a:xfrm>
            <a:off x="4585249" y="4687109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9A808-2F31-421D-97F3-9433EA06CA1C}"/>
              </a:ext>
            </a:extLst>
          </p:cNvPr>
          <p:cNvSpPr/>
          <p:nvPr/>
        </p:nvSpPr>
        <p:spPr>
          <a:xfrm>
            <a:off x="248783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88B499-8209-4ABB-B05E-79B5CE5C9449}"/>
              </a:ext>
            </a:extLst>
          </p:cNvPr>
          <p:cNvSpPr/>
          <p:nvPr/>
        </p:nvSpPr>
        <p:spPr>
          <a:xfrm>
            <a:off x="2458998" y="471024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7099B-68BB-4631-83F3-1EE9A7BD8B9A}"/>
              </a:ext>
            </a:extLst>
          </p:cNvPr>
          <p:cNvSpPr/>
          <p:nvPr/>
        </p:nvSpPr>
        <p:spPr>
          <a:xfrm>
            <a:off x="5214273" y="292990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609F16-9E6A-47EB-A4A3-0496DE7D4745}"/>
              </a:ext>
            </a:extLst>
          </p:cNvPr>
          <p:cNvSpPr/>
          <p:nvPr/>
        </p:nvSpPr>
        <p:spPr>
          <a:xfrm>
            <a:off x="6978418" y="2779787"/>
            <a:ext cx="3378470" cy="254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4306FD-FAE4-42D1-A6AB-911CF5F4D53C}"/>
              </a:ext>
            </a:extLst>
          </p:cNvPr>
          <p:cNvSpPr/>
          <p:nvPr/>
        </p:nvSpPr>
        <p:spPr>
          <a:xfrm>
            <a:off x="7183662" y="3555122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D2D06-7380-4B56-8D44-1B6E2F7640C6}"/>
              </a:ext>
            </a:extLst>
          </p:cNvPr>
          <p:cNvSpPr/>
          <p:nvPr/>
        </p:nvSpPr>
        <p:spPr>
          <a:xfrm>
            <a:off x="8223028" y="2919194"/>
            <a:ext cx="988637" cy="499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CB9AB-A7AE-4327-BD34-D4CD9BD1DF10}"/>
              </a:ext>
            </a:extLst>
          </p:cNvPr>
          <p:cNvSpPr/>
          <p:nvPr/>
        </p:nvSpPr>
        <p:spPr>
          <a:xfrm>
            <a:off x="718366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4F1AA6-83CC-4F56-8660-6F22046AD46E}"/>
              </a:ext>
            </a:extLst>
          </p:cNvPr>
          <p:cNvSpPr/>
          <p:nvPr/>
        </p:nvSpPr>
        <p:spPr>
          <a:xfrm>
            <a:off x="883931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F520CD-AD40-47F1-914E-B7EF0B3339DA}"/>
              </a:ext>
            </a:extLst>
          </p:cNvPr>
          <p:cNvSpPr/>
          <p:nvPr/>
        </p:nvSpPr>
        <p:spPr>
          <a:xfrm>
            <a:off x="8853114" y="3552887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BF6AD5-31E3-4A9B-BAF1-7D92F25D15A2}"/>
              </a:ext>
            </a:extLst>
          </p:cNvPr>
          <p:cNvSpPr txBox="1"/>
          <p:nvPr/>
        </p:nvSpPr>
        <p:spPr>
          <a:xfrm>
            <a:off x="7068252" y="2410455"/>
            <a:ext cx="202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SQL DW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F7B2-A474-4942-88A7-B7D0727D28FE}"/>
              </a:ext>
            </a:extLst>
          </p:cNvPr>
          <p:cNvSpPr txBox="1"/>
          <p:nvPr/>
        </p:nvSpPr>
        <p:spPr>
          <a:xfrm>
            <a:off x="677334" y="1270000"/>
            <a:ext cx="326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 Lake</a:t>
            </a:r>
          </a:p>
        </p:txBody>
      </p:sp>
    </p:spTree>
    <p:extLst>
      <p:ext uri="{BB962C8B-B14F-4D97-AF65-F5344CB8AC3E}">
        <p14:creationId xmlns:p14="http://schemas.microsoft.com/office/powerpoint/2010/main" val="2251415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62C5-3398-44D0-8AFA-2EDF1ACE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Polybase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701E6-F050-4EC3-B8E7-B10E9FA911F4}"/>
              </a:ext>
            </a:extLst>
          </p:cNvPr>
          <p:cNvSpPr/>
          <p:nvPr/>
        </p:nvSpPr>
        <p:spPr>
          <a:xfrm>
            <a:off x="677334" y="1658257"/>
            <a:ext cx="5800436" cy="4696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FEAD6-C341-4273-A143-35A1801E170E}"/>
              </a:ext>
            </a:extLst>
          </p:cNvPr>
          <p:cNvSpPr/>
          <p:nvPr/>
        </p:nvSpPr>
        <p:spPr>
          <a:xfrm>
            <a:off x="908243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1FCAF-D49C-4456-9094-07E0AA8CA9F5}"/>
              </a:ext>
            </a:extLst>
          </p:cNvPr>
          <p:cNvSpPr/>
          <p:nvPr/>
        </p:nvSpPr>
        <p:spPr>
          <a:xfrm>
            <a:off x="3577552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9C305-2CE2-4801-9FE2-C4EBCCC35910}"/>
              </a:ext>
            </a:extLst>
          </p:cNvPr>
          <p:cNvSpPr/>
          <p:nvPr/>
        </p:nvSpPr>
        <p:spPr>
          <a:xfrm>
            <a:off x="3681037" y="4576260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25176-CE4F-4E26-8E0C-A3D3DD97FDF7}"/>
              </a:ext>
            </a:extLst>
          </p:cNvPr>
          <p:cNvSpPr/>
          <p:nvPr/>
        </p:nvSpPr>
        <p:spPr>
          <a:xfrm>
            <a:off x="908243" y="4557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103BC-929C-46B9-8217-B2410C784440}"/>
              </a:ext>
            </a:extLst>
          </p:cNvPr>
          <p:cNvSpPr/>
          <p:nvPr/>
        </p:nvSpPr>
        <p:spPr>
          <a:xfrm>
            <a:off x="2497243" y="1784569"/>
            <a:ext cx="1671782" cy="75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251E8-BC24-4DA2-BDFA-10F9A387495C}"/>
              </a:ext>
            </a:extLst>
          </p:cNvPr>
          <p:cNvSpPr/>
          <p:nvPr/>
        </p:nvSpPr>
        <p:spPr>
          <a:xfrm>
            <a:off x="1107078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C8A3-67ED-4570-BA53-B66A1B646EC7}"/>
              </a:ext>
            </a:extLst>
          </p:cNvPr>
          <p:cNvSpPr/>
          <p:nvPr/>
        </p:nvSpPr>
        <p:spPr>
          <a:xfrm>
            <a:off x="1009842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A68FF7-D871-4917-A66F-8F818C06ECF9}"/>
              </a:ext>
            </a:extLst>
          </p:cNvPr>
          <p:cNvSpPr/>
          <p:nvPr/>
        </p:nvSpPr>
        <p:spPr>
          <a:xfrm>
            <a:off x="3925453" y="4687110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F2EE1-1B97-4714-9237-481A3BFB6598}"/>
              </a:ext>
            </a:extLst>
          </p:cNvPr>
          <p:cNvSpPr/>
          <p:nvPr/>
        </p:nvSpPr>
        <p:spPr>
          <a:xfrm>
            <a:off x="389655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22158-2962-447E-9BD0-099D37D0AD8B}"/>
              </a:ext>
            </a:extLst>
          </p:cNvPr>
          <p:cNvSpPr/>
          <p:nvPr/>
        </p:nvSpPr>
        <p:spPr>
          <a:xfrm>
            <a:off x="4544638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DB1EA-017E-44F8-B77F-5743A54072DE}"/>
              </a:ext>
            </a:extLst>
          </p:cNvPr>
          <p:cNvSpPr/>
          <p:nvPr/>
        </p:nvSpPr>
        <p:spPr>
          <a:xfrm>
            <a:off x="1751234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C93816-172B-4E1C-AF1A-1D96DB32B300}"/>
              </a:ext>
            </a:extLst>
          </p:cNvPr>
          <p:cNvSpPr/>
          <p:nvPr/>
        </p:nvSpPr>
        <p:spPr>
          <a:xfrm>
            <a:off x="5245045" y="4691772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775A8-0047-496E-8796-51AB0D7B57F1}"/>
              </a:ext>
            </a:extLst>
          </p:cNvPr>
          <p:cNvSpPr/>
          <p:nvPr/>
        </p:nvSpPr>
        <p:spPr>
          <a:xfrm>
            <a:off x="1801946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1573D-A6AA-4717-A648-7664CDDB789F}"/>
              </a:ext>
            </a:extLst>
          </p:cNvPr>
          <p:cNvSpPr/>
          <p:nvPr/>
        </p:nvSpPr>
        <p:spPr>
          <a:xfrm>
            <a:off x="4585249" y="4687109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9A808-2F31-421D-97F3-9433EA06CA1C}"/>
              </a:ext>
            </a:extLst>
          </p:cNvPr>
          <p:cNvSpPr/>
          <p:nvPr/>
        </p:nvSpPr>
        <p:spPr>
          <a:xfrm>
            <a:off x="248783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88B499-8209-4ABB-B05E-79B5CE5C9449}"/>
              </a:ext>
            </a:extLst>
          </p:cNvPr>
          <p:cNvSpPr/>
          <p:nvPr/>
        </p:nvSpPr>
        <p:spPr>
          <a:xfrm>
            <a:off x="2458998" y="471024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7099B-68BB-4631-83F3-1EE9A7BD8B9A}"/>
              </a:ext>
            </a:extLst>
          </p:cNvPr>
          <p:cNvSpPr/>
          <p:nvPr/>
        </p:nvSpPr>
        <p:spPr>
          <a:xfrm>
            <a:off x="5214273" y="292990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609F16-9E6A-47EB-A4A3-0496DE7D4745}"/>
              </a:ext>
            </a:extLst>
          </p:cNvPr>
          <p:cNvSpPr/>
          <p:nvPr/>
        </p:nvSpPr>
        <p:spPr>
          <a:xfrm>
            <a:off x="6978418" y="2779787"/>
            <a:ext cx="3378470" cy="254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4306FD-FAE4-42D1-A6AB-911CF5F4D53C}"/>
              </a:ext>
            </a:extLst>
          </p:cNvPr>
          <p:cNvSpPr/>
          <p:nvPr/>
        </p:nvSpPr>
        <p:spPr>
          <a:xfrm>
            <a:off x="7183662" y="3555122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D2D06-7380-4B56-8D44-1B6E2F7640C6}"/>
              </a:ext>
            </a:extLst>
          </p:cNvPr>
          <p:cNvSpPr/>
          <p:nvPr/>
        </p:nvSpPr>
        <p:spPr>
          <a:xfrm>
            <a:off x="8223028" y="2919194"/>
            <a:ext cx="988637" cy="499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CB9AB-A7AE-4327-BD34-D4CD9BD1DF10}"/>
              </a:ext>
            </a:extLst>
          </p:cNvPr>
          <p:cNvSpPr/>
          <p:nvPr/>
        </p:nvSpPr>
        <p:spPr>
          <a:xfrm>
            <a:off x="718366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4F1AA6-83CC-4F56-8660-6F22046AD46E}"/>
              </a:ext>
            </a:extLst>
          </p:cNvPr>
          <p:cNvSpPr/>
          <p:nvPr/>
        </p:nvSpPr>
        <p:spPr>
          <a:xfrm>
            <a:off x="883931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F520CD-AD40-47F1-914E-B7EF0B3339DA}"/>
              </a:ext>
            </a:extLst>
          </p:cNvPr>
          <p:cNvSpPr/>
          <p:nvPr/>
        </p:nvSpPr>
        <p:spPr>
          <a:xfrm>
            <a:off x="8853114" y="3552887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BF6AD5-31E3-4A9B-BAF1-7D92F25D15A2}"/>
              </a:ext>
            </a:extLst>
          </p:cNvPr>
          <p:cNvSpPr txBox="1"/>
          <p:nvPr/>
        </p:nvSpPr>
        <p:spPr>
          <a:xfrm>
            <a:off x="7068252" y="2410455"/>
            <a:ext cx="202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SQL DW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F7B2-A474-4942-88A7-B7D0727D28FE}"/>
              </a:ext>
            </a:extLst>
          </p:cNvPr>
          <p:cNvSpPr txBox="1"/>
          <p:nvPr/>
        </p:nvSpPr>
        <p:spPr>
          <a:xfrm>
            <a:off x="677334" y="1270000"/>
            <a:ext cx="326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 Lake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4003A8C-9CEE-4A90-9928-9A40683A68CC}"/>
                  </a:ext>
                </a:extLst>
              </p14:cNvPr>
              <p14:cNvContentPartPr/>
              <p14:nvPr/>
            </p14:nvContentPartPr>
            <p14:xfrm>
              <a:off x="1616183" y="3436840"/>
              <a:ext cx="5610240" cy="913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4003A8C-9CEE-4A90-9928-9A40683A6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183" y="3418840"/>
                <a:ext cx="5645880" cy="9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427698"/>
      </p:ext>
    </p:extLst>
  </p:cSld>
  <p:clrMapOvr>
    <a:masterClrMapping/>
  </p:clrMapOvr>
  <p:transition spd="slow" advClick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62C5-3398-44D0-8AFA-2EDF1ACE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Polybase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701E6-F050-4EC3-B8E7-B10E9FA911F4}"/>
              </a:ext>
            </a:extLst>
          </p:cNvPr>
          <p:cNvSpPr/>
          <p:nvPr/>
        </p:nvSpPr>
        <p:spPr>
          <a:xfrm>
            <a:off x="677334" y="1658257"/>
            <a:ext cx="5800436" cy="4696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FEAD6-C341-4273-A143-35A1801E170E}"/>
              </a:ext>
            </a:extLst>
          </p:cNvPr>
          <p:cNvSpPr/>
          <p:nvPr/>
        </p:nvSpPr>
        <p:spPr>
          <a:xfrm>
            <a:off x="908243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1FCAF-D49C-4456-9094-07E0AA8CA9F5}"/>
              </a:ext>
            </a:extLst>
          </p:cNvPr>
          <p:cNvSpPr/>
          <p:nvPr/>
        </p:nvSpPr>
        <p:spPr>
          <a:xfrm>
            <a:off x="3577552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9C305-2CE2-4801-9FE2-C4EBCCC35910}"/>
              </a:ext>
            </a:extLst>
          </p:cNvPr>
          <p:cNvSpPr/>
          <p:nvPr/>
        </p:nvSpPr>
        <p:spPr>
          <a:xfrm>
            <a:off x="3681037" y="4576260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25176-CE4F-4E26-8E0C-A3D3DD97FDF7}"/>
              </a:ext>
            </a:extLst>
          </p:cNvPr>
          <p:cNvSpPr/>
          <p:nvPr/>
        </p:nvSpPr>
        <p:spPr>
          <a:xfrm>
            <a:off x="908243" y="4557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103BC-929C-46B9-8217-B2410C784440}"/>
              </a:ext>
            </a:extLst>
          </p:cNvPr>
          <p:cNvSpPr/>
          <p:nvPr/>
        </p:nvSpPr>
        <p:spPr>
          <a:xfrm>
            <a:off x="2497243" y="1784569"/>
            <a:ext cx="1671782" cy="75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251E8-BC24-4DA2-BDFA-10F9A387495C}"/>
              </a:ext>
            </a:extLst>
          </p:cNvPr>
          <p:cNvSpPr/>
          <p:nvPr/>
        </p:nvSpPr>
        <p:spPr>
          <a:xfrm>
            <a:off x="1107078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C8A3-67ED-4570-BA53-B66A1B646EC7}"/>
              </a:ext>
            </a:extLst>
          </p:cNvPr>
          <p:cNvSpPr/>
          <p:nvPr/>
        </p:nvSpPr>
        <p:spPr>
          <a:xfrm>
            <a:off x="1009842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A68FF7-D871-4917-A66F-8F818C06ECF9}"/>
              </a:ext>
            </a:extLst>
          </p:cNvPr>
          <p:cNvSpPr/>
          <p:nvPr/>
        </p:nvSpPr>
        <p:spPr>
          <a:xfrm>
            <a:off x="3925453" y="4687110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F2EE1-1B97-4714-9237-481A3BFB6598}"/>
              </a:ext>
            </a:extLst>
          </p:cNvPr>
          <p:cNvSpPr/>
          <p:nvPr/>
        </p:nvSpPr>
        <p:spPr>
          <a:xfrm>
            <a:off x="389655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22158-2962-447E-9BD0-099D37D0AD8B}"/>
              </a:ext>
            </a:extLst>
          </p:cNvPr>
          <p:cNvSpPr/>
          <p:nvPr/>
        </p:nvSpPr>
        <p:spPr>
          <a:xfrm>
            <a:off x="4544638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DB1EA-017E-44F8-B77F-5743A54072DE}"/>
              </a:ext>
            </a:extLst>
          </p:cNvPr>
          <p:cNvSpPr/>
          <p:nvPr/>
        </p:nvSpPr>
        <p:spPr>
          <a:xfrm>
            <a:off x="1751234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C93816-172B-4E1C-AF1A-1D96DB32B300}"/>
              </a:ext>
            </a:extLst>
          </p:cNvPr>
          <p:cNvSpPr/>
          <p:nvPr/>
        </p:nvSpPr>
        <p:spPr>
          <a:xfrm>
            <a:off x="5245045" y="4691772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775A8-0047-496E-8796-51AB0D7B57F1}"/>
              </a:ext>
            </a:extLst>
          </p:cNvPr>
          <p:cNvSpPr/>
          <p:nvPr/>
        </p:nvSpPr>
        <p:spPr>
          <a:xfrm>
            <a:off x="1801946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1573D-A6AA-4717-A648-7664CDDB789F}"/>
              </a:ext>
            </a:extLst>
          </p:cNvPr>
          <p:cNvSpPr/>
          <p:nvPr/>
        </p:nvSpPr>
        <p:spPr>
          <a:xfrm>
            <a:off x="4585249" y="4687109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9A808-2F31-421D-97F3-9433EA06CA1C}"/>
              </a:ext>
            </a:extLst>
          </p:cNvPr>
          <p:cNvSpPr/>
          <p:nvPr/>
        </p:nvSpPr>
        <p:spPr>
          <a:xfrm>
            <a:off x="248783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88B499-8209-4ABB-B05E-79B5CE5C9449}"/>
              </a:ext>
            </a:extLst>
          </p:cNvPr>
          <p:cNvSpPr/>
          <p:nvPr/>
        </p:nvSpPr>
        <p:spPr>
          <a:xfrm>
            <a:off x="2458998" y="471024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7099B-68BB-4631-83F3-1EE9A7BD8B9A}"/>
              </a:ext>
            </a:extLst>
          </p:cNvPr>
          <p:cNvSpPr/>
          <p:nvPr/>
        </p:nvSpPr>
        <p:spPr>
          <a:xfrm>
            <a:off x="5214273" y="292990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609F16-9E6A-47EB-A4A3-0496DE7D4745}"/>
              </a:ext>
            </a:extLst>
          </p:cNvPr>
          <p:cNvSpPr/>
          <p:nvPr/>
        </p:nvSpPr>
        <p:spPr>
          <a:xfrm>
            <a:off x="6978418" y="2779787"/>
            <a:ext cx="3378470" cy="254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4306FD-FAE4-42D1-A6AB-911CF5F4D53C}"/>
              </a:ext>
            </a:extLst>
          </p:cNvPr>
          <p:cNvSpPr/>
          <p:nvPr/>
        </p:nvSpPr>
        <p:spPr>
          <a:xfrm>
            <a:off x="7183662" y="3555122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D2D06-7380-4B56-8D44-1B6E2F7640C6}"/>
              </a:ext>
            </a:extLst>
          </p:cNvPr>
          <p:cNvSpPr/>
          <p:nvPr/>
        </p:nvSpPr>
        <p:spPr>
          <a:xfrm>
            <a:off x="8223028" y="2919194"/>
            <a:ext cx="988637" cy="499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CB9AB-A7AE-4327-BD34-D4CD9BD1DF10}"/>
              </a:ext>
            </a:extLst>
          </p:cNvPr>
          <p:cNvSpPr/>
          <p:nvPr/>
        </p:nvSpPr>
        <p:spPr>
          <a:xfrm>
            <a:off x="718366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4F1AA6-83CC-4F56-8660-6F22046AD46E}"/>
              </a:ext>
            </a:extLst>
          </p:cNvPr>
          <p:cNvSpPr/>
          <p:nvPr/>
        </p:nvSpPr>
        <p:spPr>
          <a:xfrm>
            <a:off x="883931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F520CD-AD40-47F1-914E-B7EF0B3339DA}"/>
              </a:ext>
            </a:extLst>
          </p:cNvPr>
          <p:cNvSpPr/>
          <p:nvPr/>
        </p:nvSpPr>
        <p:spPr>
          <a:xfrm>
            <a:off x="8853114" y="3552887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BF6AD5-31E3-4A9B-BAF1-7D92F25D15A2}"/>
              </a:ext>
            </a:extLst>
          </p:cNvPr>
          <p:cNvSpPr txBox="1"/>
          <p:nvPr/>
        </p:nvSpPr>
        <p:spPr>
          <a:xfrm>
            <a:off x="7068252" y="2410455"/>
            <a:ext cx="202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SQL DW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F7B2-A474-4942-88A7-B7D0727D28FE}"/>
              </a:ext>
            </a:extLst>
          </p:cNvPr>
          <p:cNvSpPr txBox="1"/>
          <p:nvPr/>
        </p:nvSpPr>
        <p:spPr>
          <a:xfrm>
            <a:off x="677334" y="1270000"/>
            <a:ext cx="326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 Lake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4003A8C-9CEE-4A90-9928-9A40683A68CC}"/>
                  </a:ext>
                </a:extLst>
              </p14:cNvPr>
              <p14:cNvContentPartPr/>
              <p14:nvPr/>
            </p14:nvContentPartPr>
            <p14:xfrm>
              <a:off x="1616183" y="3436840"/>
              <a:ext cx="5610240" cy="913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4003A8C-9CEE-4A90-9928-9A40683A6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183" y="3418840"/>
                <a:ext cx="564588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C88328-0AF6-4F34-A79F-B02620AD5BB8}"/>
                  </a:ext>
                </a:extLst>
              </p14:cNvPr>
              <p14:cNvContentPartPr/>
              <p14:nvPr/>
            </p14:nvContentPartPr>
            <p14:xfrm>
              <a:off x="4173623" y="3424600"/>
              <a:ext cx="4774680" cy="62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C88328-0AF6-4F34-A79F-B02620AD5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5983" y="3406960"/>
                <a:ext cx="4810320" cy="6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034686"/>
      </p:ext>
    </p:extLst>
  </p:cSld>
  <p:clrMapOvr>
    <a:masterClrMapping/>
  </p:clrMapOvr>
  <p:transition spd="slow" advClick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62C5-3398-44D0-8AFA-2EDF1ACE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Polybase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701E6-F050-4EC3-B8E7-B10E9FA911F4}"/>
              </a:ext>
            </a:extLst>
          </p:cNvPr>
          <p:cNvSpPr/>
          <p:nvPr/>
        </p:nvSpPr>
        <p:spPr>
          <a:xfrm>
            <a:off x="677334" y="1658257"/>
            <a:ext cx="5800436" cy="4696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FEAD6-C341-4273-A143-35A1801E170E}"/>
              </a:ext>
            </a:extLst>
          </p:cNvPr>
          <p:cNvSpPr/>
          <p:nvPr/>
        </p:nvSpPr>
        <p:spPr>
          <a:xfrm>
            <a:off x="908243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1FCAF-D49C-4456-9094-07E0AA8CA9F5}"/>
              </a:ext>
            </a:extLst>
          </p:cNvPr>
          <p:cNvSpPr/>
          <p:nvPr/>
        </p:nvSpPr>
        <p:spPr>
          <a:xfrm>
            <a:off x="3577552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9C305-2CE2-4801-9FE2-C4EBCCC35910}"/>
              </a:ext>
            </a:extLst>
          </p:cNvPr>
          <p:cNvSpPr/>
          <p:nvPr/>
        </p:nvSpPr>
        <p:spPr>
          <a:xfrm>
            <a:off x="3681037" y="4576260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25176-CE4F-4E26-8E0C-A3D3DD97FDF7}"/>
              </a:ext>
            </a:extLst>
          </p:cNvPr>
          <p:cNvSpPr/>
          <p:nvPr/>
        </p:nvSpPr>
        <p:spPr>
          <a:xfrm>
            <a:off x="908243" y="4557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103BC-929C-46B9-8217-B2410C784440}"/>
              </a:ext>
            </a:extLst>
          </p:cNvPr>
          <p:cNvSpPr/>
          <p:nvPr/>
        </p:nvSpPr>
        <p:spPr>
          <a:xfrm>
            <a:off x="2497243" y="1784569"/>
            <a:ext cx="1671782" cy="75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251E8-BC24-4DA2-BDFA-10F9A387495C}"/>
              </a:ext>
            </a:extLst>
          </p:cNvPr>
          <p:cNvSpPr/>
          <p:nvPr/>
        </p:nvSpPr>
        <p:spPr>
          <a:xfrm>
            <a:off x="1107078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C8A3-67ED-4570-BA53-B66A1B646EC7}"/>
              </a:ext>
            </a:extLst>
          </p:cNvPr>
          <p:cNvSpPr/>
          <p:nvPr/>
        </p:nvSpPr>
        <p:spPr>
          <a:xfrm>
            <a:off x="1009842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A68FF7-D871-4917-A66F-8F818C06ECF9}"/>
              </a:ext>
            </a:extLst>
          </p:cNvPr>
          <p:cNvSpPr/>
          <p:nvPr/>
        </p:nvSpPr>
        <p:spPr>
          <a:xfrm>
            <a:off x="3925453" y="4687110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F2EE1-1B97-4714-9237-481A3BFB6598}"/>
              </a:ext>
            </a:extLst>
          </p:cNvPr>
          <p:cNvSpPr/>
          <p:nvPr/>
        </p:nvSpPr>
        <p:spPr>
          <a:xfrm>
            <a:off x="389655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22158-2962-447E-9BD0-099D37D0AD8B}"/>
              </a:ext>
            </a:extLst>
          </p:cNvPr>
          <p:cNvSpPr/>
          <p:nvPr/>
        </p:nvSpPr>
        <p:spPr>
          <a:xfrm>
            <a:off x="4544638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DB1EA-017E-44F8-B77F-5743A54072DE}"/>
              </a:ext>
            </a:extLst>
          </p:cNvPr>
          <p:cNvSpPr/>
          <p:nvPr/>
        </p:nvSpPr>
        <p:spPr>
          <a:xfrm>
            <a:off x="1751234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C93816-172B-4E1C-AF1A-1D96DB32B300}"/>
              </a:ext>
            </a:extLst>
          </p:cNvPr>
          <p:cNvSpPr/>
          <p:nvPr/>
        </p:nvSpPr>
        <p:spPr>
          <a:xfrm>
            <a:off x="5245045" y="4691772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775A8-0047-496E-8796-51AB0D7B57F1}"/>
              </a:ext>
            </a:extLst>
          </p:cNvPr>
          <p:cNvSpPr/>
          <p:nvPr/>
        </p:nvSpPr>
        <p:spPr>
          <a:xfrm>
            <a:off x="1801946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1573D-A6AA-4717-A648-7664CDDB789F}"/>
              </a:ext>
            </a:extLst>
          </p:cNvPr>
          <p:cNvSpPr/>
          <p:nvPr/>
        </p:nvSpPr>
        <p:spPr>
          <a:xfrm>
            <a:off x="4585249" y="4687109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9A808-2F31-421D-97F3-9433EA06CA1C}"/>
              </a:ext>
            </a:extLst>
          </p:cNvPr>
          <p:cNvSpPr/>
          <p:nvPr/>
        </p:nvSpPr>
        <p:spPr>
          <a:xfrm>
            <a:off x="248783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88B499-8209-4ABB-B05E-79B5CE5C9449}"/>
              </a:ext>
            </a:extLst>
          </p:cNvPr>
          <p:cNvSpPr/>
          <p:nvPr/>
        </p:nvSpPr>
        <p:spPr>
          <a:xfrm>
            <a:off x="2458998" y="471024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7099B-68BB-4631-83F3-1EE9A7BD8B9A}"/>
              </a:ext>
            </a:extLst>
          </p:cNvPr>
          <p:cNvSpPr/>
          <p:nvPr/>
        </p:nvSpPr>
        <p:spPr>
          <a:xfrm>
            <a:off x="5214273" y="292990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609F16-9E6A-47EB-A4A3-0496DE7D4745}"/>
              </a:ext>
            </a:extLst>
          </p:cNvPr>
          <p:cNvSpPr/>
          <p:nvPr/>
        </p:nvSpPr>
        <p:spPr>
          <a:xfrm>
            <a:off x="6978418" y="2779787"/>
            <a:ext cx="3378470" cy="254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4306FD-FAE4-42D1-A6AB-911CF5F4D53C}"/>
              </a:ext>
            </a:extLst>
          </p:cNvPr>
          <p:cNvSpPr/>
          <p:nvPr/>
        </p:nvSpPr>
        <p:spPr>
          <a:xfrm>
            <a:off x="7183662" y="3555122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D2D06-7380-4B56-8D44-1B6E2F7640C6}"/>
              </a:ext>
            </a:extLst>
          </p:cNvPr>
          <p:cNvSpPr/>
          <p:nvPr/>
        </p:nvSpPr>
        <p:spPr>
          <a:xfrm>
            <a:off x="8223028" y="2919194"/>
            <a:ext cx="988637" cy="499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CB9AB-A7AE-4327-BD34-D4CD9BD1DF10}"/>
              </a:ext>
            </a:extLst>
          </p:cNvPr>
          <p:cNvSpPr/>
          <p:nvPr/>
        </p:nvSpPr>
        <p:spPr>
          <a:xfrm>
            <a:off x="718366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4F1AA6-83CC-4F56-8660-6F22046AD46E}"/>
              </a:ext>
            </a:extLst>
          </p:cNvPr>
          <p:cNvSpPr/>
          <p:nvPr/>
        </p:nvSpPr>
        <p:spPr>
          <a:xfrm>
            <a:off x="883931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F520CD-AD40-47F1-914E-B7EF0B3339DA}"/>
              </a:ext>
            </a:extLst>
          </p:cNvPr>
          <p:cNvSpPr/>
          <p:nvPr/>
        </p:nvSpPr>
        <p:spPr>
          <a:xfrm>
            <a:off x="8853114" y="3552887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BF6AD5-31E3-4A9B-BAF1-7D92F25D15A2}"/>
              </a:ext>
            </a:extLst>
          </p:cNvPr>
          <p:cNvSpPr txBox="1"/>
          <p:nvPr/>
        </p:nvSpPr>
        <p:spPr>
          <a:xfrm>
            <a:off x="7068252" y="2410455"/>
            <a:ext cx="202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SQL DW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F7B2-A474-4942-88A7-B7D0727D28FE}"/>
              </a:ext>
            </a:extLst>
          </p:cNvPr>
          <p:cNvSpPr txBox="1"/>
          <p:nvPr/>
        </p:nvSpPr>
        <p:spPr>
          <a:xfrm>
            <a:off x="677334" y="1270000"/>
            <a:ext cx="326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 Lake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4003A8C-9CEE-4A90-9928-9A40683A68CC}"/>
                  </a:ext>
                </a:extLst>
              </p14:cNvPr>
              <p14:cNvContentPartPr/>
              <p14:nvPr/>
            </p14:nvContentPartPr>
            <p14:xfrm>
              <a:off x="1616183" y="3436840"/>
              <a:ext cx="5610240" cy="913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4003A8C-9CEE-4A90-9928-9A40683A6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183" y="3418840"/>
                <a:ext cx="564588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C88328-0AF6-4F34-A79F-B02620AD5BB8}"/>
                  </a:ext>
                </a:extLst>
              </p14:cNvPr>
              <p14:cNvContentPartPr/>
              <p14:nvPr/>
            </p14:nvContentPartPr>
            <p14:xfrm>
              <a:off x="4173623" y="3424600"/>
              <a:ext cx="4774680" cy="62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C88328-0AF6-4F34-A79F-B02620AD5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5983" y="3406960"/>
                <a:ext cx="48103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82FC6F8-69DD-4A92-80B8-A50DC28E7744}"/>
                  </a:ext>
                </a:extLst>
              </p14:cNvPr>
              <p14:cNvContentPartPr/>
              <p14:nvPr/>
            </p14:nvContentPartPr>
            <p14:xfrm>
              <a:off x="1106783" y="4766320"/>
              <a:ext cx="6376320" cy="1288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82FC6F8-69DD-4A92-80B8-A50DC28E77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143" y="4748320"/>
                <a:ext cx="6411960" cy="13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498528"/>
      </p:ext>
    </p:extLst>
  </p:cSld>
  <p:clrMapOvr>
    <a:masterClrMapping/>
  </p:clrMapOvr>
  <p:transition spd="slow" advClick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62C5-3398-44D0-8AFA-2EDF1ACE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Polybase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701E6-F050-4EC3-B8E7-B10E9FA911F4}"/>
              </a:ext>
            </a:extLst>
          </p:cNvPr>
          <p:cNvSpPr/>
          <p:nvPr/>
        </p:nvSpPr>
        <p:spPr>
          <a:xfrm>
            <a:off x="677334" y="1658257"/>
            <a:ext cx="5800436" cy="4696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FEAD6-C341-4273-A143-35A1801E170E}"/>
              </a:ext>
            </a:extLst>
          </p:cNvPr>
          <p:cNvSpPr/>
          <p:nvPr/>
        </p:nvSpPr>
        <p:spPr>
          <a:xfrm>
            <a:off x="908243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1FCAF-D49C-4456-9094-07E0AA8CA9F5}"/>
              </a:ext>
            </a:extLst>
          </p:cNvPr>
          <p:cNvSpPr/>
          <p:nvPr/>
        </p:nvSpPr>
        <p:spPr>
          <a:xfrm>
            <a:off x="3577552" y="2779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9C305-2CE2-4801-9FE2-C4EBCCC35910}"/>
              </a:ext>
            </a:extLst>
          </p:cNvPr>
          <p:cNvSpPr/>
          <p:nvPr/>
        </p:nvSpPr>
        <p:spPr>
          <a:xfrm>
            <a:off x="3681037" y="4576260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25176-CE4F-4E26-8E0C-A3D3DD97FDF7}"/>
              </a:ext>
            </a:extLst>
          </p:cNvPr>
          <p:cNvSpPr/>
          <p:nvPr/>
        </p:nvSpPr>
        <p:spPr>
          <a:xfrm>
            <a:off x="908243" y="4557787"/>
            <a:ext cx="2272146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103BC-929C-46B9-8217-B2410C784440}"/>
              </a:ext>
            </a:extLst>
          </p:cNvPr>
          <p:cNvSpPr/>
          <p:nvPr/>
        </p:nvSpPr>
        <p:spPr>
          <a:xfrm>
            <a:off x="2497243" y="1784569"/>
            <a:ext cx="1671782" cy="75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251E8-BC24-4DA2-BDFA-10F9A387495C}"/>
              </a:ext>
            </a:extLst>
          </p:cNvPr>
          <p:cNvSpPr/>
          <p:nvPr/>
        </p:nvSpPr>
        <p:spPr>
          <a:xfrm>
            <a:off x="1107078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C8A3-67ED-4570-BA53-B66A1B646EC7}"/>
              </a:ext>
            </a:extLst>
          </p:cNvPr>
          <p:cNvSpPr/>
          <p:nvPr/>
        </p:nvSpPr>
        <p:spPr>
          <a:xfrm>
            <a:off x="1009842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A68FF7-D871-4917-A66F-8F818C06ECF9}"/>
              </a:ext>
            </a:extLst>
          </p:cNvPr>
          <p:cNvSpPr/>
          <p:nvPr/>
        </p:nvSpPr>
        <p:spPr>
          <a:xfrm>
            <a:off x="3925453" y="4687110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F2EE1-1B97-4714-9237-481A3BFB6598}"/>
              </a:ext>
            </a:extLst>
          </p:cNvPr>
          <p:cNvSpPr/>
          <p:nvPr/>
        </p:nvSpPr>
        <p:spPr>
          <a:xfrm>
            <a:off x="389655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22158-2962-447E-9BD0-099D37D0AD8B}"/>
              </a:ext>
            </a:extLst>
          </p:cNvPr>
          <p:cNvSpPr/>
          <p:nvPr/>
        </p:nvSpPr>
        <p:spPr>
          <a:xfrm>
            <a:off x="4544638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DB1EA-017E-44F8-B77F-5743A54072DE}"/>
              </a:ext>
            </a:extLst>
          </p:cNvPr>
          <p:cNvSpPr/>
          <p:nvPr/>
        </p:nvSpPr>
        <p:spPr>
          <a:xfrm>
            <a:off x="1751234" y="471021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C93816-172B-4E1C-AF1A-1D96DB32B300}"/>
              </a:ext>
            </a:extLst>
          </p:cNvPr>
          <p:cNvSpPr/>
          <p:nvPr/>
        </p:nvSpPr>
        <p:spPr>
          <a:xfrm>
            <a:off x="5245045" y="4691772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775A8-0047-496E-8796-51AB0D7B57F1}"/>
              </a:ext>
            </a:extLst>
          </p:cNvPr>
          <p:cNvSpPr/>
          <p:nvPr/>
        </p:nvSpPr>
        <p:spPr>
          <a:xfrm>
            <a:off x="1801946" y="292990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1573D-A6AA-4717-A648-7664CDDB789F}"/>
              </a:ext>
            </a:extLst>
          </p:cNvPr>
          <p:cNvSpPr/>
          <p:nvPr/>
        </p:nvSpPr>
        <p:spPr>
          <a:xfrm>
            <a:off x="4585249" y="4687109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9A808-2F31-421D-97F3-9433EA06CA1C}"/>
              </a:ext>
            </a:extLst>
          </p:cNvPr>
          <p:cNvSpPr/>
          <p:nvPr/>
        </p:nvSpPr>
        <p:spPr>
          <a:xfrm>
            <a:off x="2487833" y="2929907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88B499-8209-4ABB-B05E-79B5CE5C9449}"/>
              </a:ext>
            </a:extLst>
          </p:cNvPr>
          <p:cNvSpPr/>
          <p:nvPr/>
        </p:nvSpPr>
        <p:spPr>
          <a:xfrm>
            <a:off x="2458998" y="4710245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7099B-68BB-4631-83F3-1EE9A7BD8B9A}"/>
              </a:ext>
            </a:extLst>
          </p:cNvPr>
          <p:cNvSpPr/>
          <p:nvPr/>
        </p:nvSpPr>
        <p:spPr>
          <a:xfrm>
            <a:off x="5214273" y="2929906"/>
            <a:ext cx="544945" cy="50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609F16-9E6A-47EB-A4A3-0496DE7D4745}"/>
              </a:ext>
            </a:extLst>
          </p:cNvPr>
          <p:cNvSpPr/>
          <p:nvPr/>
        </p:nvSpPr>
        <p:spPr>
          <a:xfrm>
            <a:off x="6978418" y="2779787"/>
            <a:ext cx="3378470" cy="254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4306FD-FAE4-42D1-A6AB-911CF5F4D53C}"/>
              </a:ext>
            </a:extLst>
          </p:cNvPr>
          <p:cNvSpPr/>
          <p:nvPr/>
        </p:nvSpPr>
        <p:spPr>
          <a:xfrm>
            <a:off x="7183662" y="3555122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D2D06-7380-4B56-8D44-1B6E2F7640C6}"/>
              </a:ext>
            </a:extLst>
          </p:cNvPr>
          <p:cNvSpPr/>
          <p:nvPr/>
        </p:nvSpPr>
        <p:spPr>
          <a:xfrm>
            <a:off x="8223028" y="2919194"/>
            <a:ext cx="988637" cy="499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CB9AB-A7AE-4327-BD34-D4CD9BD1DF10}"/>
              </a:ext>
            </a:extLst>
          </p:cNvPr>
          <p:cNvSpPr/>
          <p:nvPr/>
        </p:nvSpPr>
        <p:spPr>
          <a:xfrm>
            <a:off x="718366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4F1AA6-83CC-4F56-8660-6F22046AD46E}"/>
              </a:ext>
            </a:extLst>
          </p:cNvPr>
          <p:cNvSpPr/>
          <p:nvPr/>
        </p:nvSpPr>
        <p:spPr>
          <a:xfrm>
            <a:off x="8839312" y="4325661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F520CD-AD40-47F1-914E-B7EF0B3339DA}"/>
              </a:ext>
            </a:extLst>
          </p:cNvPr>
          <p:cNvSpPr/>
          <p:nvPr/>
        </p:nvSpPr>
        <p:spPr>
          <a:xfrm>
            <a:off x="8853114" y="3552887"/>
            <a:ext cx="1359283" cy="64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BF6AD5-31E3-4A9B-BAF1-7D92F25D15A2}"/>
              </a:ext>
            </a:extLst>
          </p:cNvPr>
          <p:cNvSpPr txBox="1"/>
          <p:nvPr/>
        </p:nvSpPr>
        <p:spPr>
          <a:xfrm>
            <a:off x="7068252" y="2410455"/>
            <a:ext cx="202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SQL DW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F7B2-A474-4942-88A7-B7D0727D28FE}"/>
              </a:ext>
            </a:extLst>
          </p:cNvPr>
          <p:cNvSpPr txBox="1"/>
          <p:nvPr/>
        </p:nvSpPr>
        <p:spPr>
          <a:xfrm>
            <a:off x="677334" y="1270000"/>
            <a:ext cx="326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 Lake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4003A8C-9CEE-4A90-9928-9A40683A68CC}"/>
                  </a:ext>
                </a:extLst>
              </p14:cNvPr>
              <p14:cNvContentPartPr/>
              <p14:nvPr/>
            </p14:nvContentPartPr>
            <p14:xfrm>
              <a:off x="1616183" y="3436840"/>
              <a:ext cx="5610240" cy="913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4003A8C-9CEE-4A90-9928-9A40683A6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183" y="3418840"/>
                <a:ext cx="564588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C88328-0AF6-4F34-A79F-B02620AD5BB8}"/>
                  </a:ext>
                </a:extLst>
              </p14:cNvPr>
              <p14:cNvContentPartPr/>
              <p14:nvPr/>
            </p14:nvContentPartPr>
            <p14:xfrm>
              <a:off x="4173623" y="3424600"/>
              <a:ext cx="4774680" cy="62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C88328-0AF6-4F34-A79F-B02620AD5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5983" y="3406960"/>
                <a:ext cx="48103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82FC6F8-69DD-4A92-80B8-A50DC28E7744}"/>
                  </a:ext>
                </a:extLst>
              </p14:cNvPr>
              <p14:cNvContentPartPr/>
              <p14:nvPr/>
            </p14:nvContentPartPr>
            <p14:xfrm>
              <a:off x="1106783" y="4766320"/>
              <a:ext cx="6376320" cy="1288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82FC6F8-69DD-4A92-80B8-A50DC28E77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143" y="4748320"/>
                <a:ext cx="6411960" cy="13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A523031-00A0-4027-98F8-F4DA52F66ABB}"/>
                  </a:ext>
                </a:extLst>
              </p14:cNvPr>
              <p14:cNvContentPartPr/>
              <p14:nvPr/>
            </p14:nvContentPartPr>
            <p14:xfrm>
              <a:off x="4284863" y="4314160"/>
              <a:ext cx="4778640" cy="550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A523031-00A0-4027-98F8-F4DA52F66A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7223" y="4296520"/>
                <a:ext cx="4814280" cy="5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902612"/>
      </p:ext>
    </p:extLst>
  </p:cSld>
  <p:clrMapOvr>
    <a:masterClrMapping/>
  </p:clrMapOvr>
  <p:transition spd="slow" advClick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9D3606-20D5-4D98-A3BA-AB509EE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145424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Pricing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E70AFC5-CDEF-4C25-B8BF-13C3454E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34" y="1324626"/>
            <a:ext cx="10797538" cy="51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65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5E09-4C06-4C66-B7AE-DBB3333B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a wide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F9BE-2E68-4490-BC4E-9CBA9AFF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ADL</a:t>
            </a:r>
          </a:p>
          <a:p>
            <a:pPr lvl="1"/>
            <a:r>
              <a:rPr lang="en-US" dirty="0"/>
              <a:t>1GB - $0.04</a:t>
            </a:r>
          </a:p>
          <a:p>
            <a:pPr lvl="1"/>
            <a:r>
              <a:rPr lang="en-US" dirty="0"/>
              <a:t>Read/Write - $0.05</a:t>
            </a:r>
          </a:p>
          <a:p>
            <a:r>
              <a:rPr lang="en-US" dirty="0"/>
              <a:t>ADF - $2</a:t>
            </a:r>
          </a:p>
          <a:p>
            <a:r>
              <a:rPr lang="en-US" dirty="0"/>
              <a:t>Azure Data Bricks - $0.95</a:t>
            </a:r>
          </a:p>
          <a:p>
            <a:r>
              <a:rPr lang="en-US" dirty="0"/>
              <a:t>Azure SQL DW - $6.04 (Not including storage @ $122.88 per TB)</a:t>
            </a:r>
          </a:p>
          <a:p>
            <a:r>
              <a:rPr lang="en-US" dirty="0"/>
              <a:t>Total </a:t>
            </a:r>
            <a:r>
              <a:rPr lang="en-US"/>
              <a:t>- $9.08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3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5E5E-907A-453C-B13A-7D59277C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on the Horizon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2AC4-CBB9-4F23-8EE8-AAB28777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Lake v2</a:t>
            </a:r>
          </a:p>
          <a:p>
            <a:pPr lvl="1"/>
            <a:r>
              <a:rPr lang="en-US" dirty="0"/>
              <a:t>Extends Azure Blob Storage optimizing for analytics workloads</a:t>
            </a:r>
          </a:p>
          <a:p>
            <a:pPr lvl="1"/>
            <a:r>
              <a:rPr lang="en-US" dirty="0"/>
              <a:t>No code changes required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https://azure.microsoft.com/en-us/blog/a-closer-look-at-azure-data-lake-storage-gen2/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2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1241E9-D668-46EB-ACE3-C39EF96E4668}"/>
              </a:ext>
            </a:extLst>
          </p:cNvPr>
          <p:cNvSpPr/>
          <p:nvPr/>
        </p:nvSpPr>
        <p:spPr>
          <a:xfrm>
            <a:off x="6096000" y="-1281546"/>
            <a:ext cx="6096000" cy="9421091"/>
          </a:xfrm>
          <a:prstGeom prst="rect">
            <a:avLst/>
          </a:prstGeom>
          <a:solidFill>
            <a:srgbClr val="2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541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EBE14-485E-4B39-91B7-4AA71BF655F2}"/>
              </a:ext>
            </a:extLst>
          </p:cNvPr>
          <p:cNvSpPr/>
          <p:nvPr/>
        </p:nvSpPr>
        <p:spPr>
          <a:xfrm>
            <a:off x="0" y="-1281546"/>
            <a:ext cx="6096000" cy="942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541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C500-9BF7-405C-8AC7-2659C1C7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365" y="2597731"/>
            <a:ext cx="3368631" cy="1669143"/>
          </a:xfrm>
          <a:solidFill>
            <a:srgbClr val="209BDE"/>
          </a:solidFill>
        </p:spPr>
        <p:txBody>
          <a:bodyPr anchor="ctr">
            <a:noAutofit/>
          </a:bodyPr>
          <a:lstStyle/>
          <a:p>
            <a:r>
              <a:rPr lang="en-US" sz="6546" dirty="0">
                <a:solidFill>
                  <a:schemeClr val="bg1"/>
                </a:solidFill>
                <a:latin typeface="Syncopate" panose="02000505000000020003" pitchFamily="2" charset="0"/>
              </a:rPr>
              <a:t>LBMC</a:t>
            </a:r>
            <a:endParaRPr lang="en-US" sz="2182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053C2-6033-4314-98C9-C97B7A95D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4" y="2597731"/>
            <a:ext cx="3195783" cy="166914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endParaRPr lang="en-US" sz="1212" dirty="0">
              <a:solidFill>
                <a:schemeClr val="bg1"/>
              </a:solidFill>
              <a:latin typeface="Univers LT Std 47 Cn Lt" panose="020B0406020202040204" pitchFamily="34" charset="0"/>
            </a:endParaRPr>
          </a:p>
          <a:p>
            <a:pPr algn="l"/>
            <a:r>
              <a:rPr lang="en-US" sz="3152" dirty="0">
                <a:solidFill>
                  <a:schemeClr val="bg1"/>
                </a:solidFill>
                <a:latin typeface="Univers LT Std 47 Cn Lt" panose="020B0406020202040204" pitchFamily="34" charset="0"/>
              </a:rPr>
              <a:t>MAKE A GOOD BUSINESS </a:t>
            </a:r>
            <a:r>
              <a:rPr lang="en-US" sz="3152" dirty="0">
                <a:solidFill>
                  <a:srgbClr val="209BDE"/>
                </a:solidFill>
                <a:latin typeface="Univers LT Std 47 Cn Lt" panose="020B0406020202040204" pitchFamily="34" charset="0"/>
              </a:rPr>
              <a:t>BETTER</a:t>
            </a:r>
          </a:p>
          <a:p>
            <a:pPr algn="l"/>
            <a:endParaRPr lang="en-US" sz="1091" dirty="0">
              <a:solidFill>
                <a:srgbClr val="209BDE"/>
              </a:solidFill>
              <a:latin typeface="Univers LT Std 47 Cn Lt" panose="020B04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3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9920" y="2663600"/>
            <a:ext cx="9793195" cy="2395647"/>
          </a:xfrm>
          <a:prstGeom prst="rect">
            <a:avLst/>
          </a:prstGeom>
          <a:blipFill>
            <a:blip r:embed="rId2" cstate="print"/>
            <a:srcRect/>
            <a:stretch>
              <a:fillRect t="-23074"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647" y="1289302"/>
            <a:ext cx="5415635" cy="1075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27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3494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494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494" b="0" i="0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3494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3494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3494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349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rpose</a:t>
            </a:r>
            <a:r>
              <a:rPr kumimoji="0" sz="3494" b="0" i="0" u="none" strike="noStrike" kern="1200" cap="none" spc="-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49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494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349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ma</a:t>
            </a:r>
            <a:r>
              <a:rPr kumimoji="0" sz="3494" b="0" i="0" u="none" strike="noStrike" kern="1200" cap="none" spc="-1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349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</a:p>
          <a:p>
            <a:pPr marL="12327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94" b="0" i="0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oo</a:t>
            </a:r>
            <a:r>
              <a:rPr kumimoji="0" sz="349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 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3494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sine</a:t>
            </a:r>
            <a:r>
              <a:rPr kumimoji="0" sz="3494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349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 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3494" b="0" i="0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3494" b="0" i="0" u="none" strike="noStrike" kern="1200" cap="none" spc="-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3494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3494" b="0" i="0" u="none" strike="noStrike" kern="1200" cap="none" spc="-3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49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8166" y="5242954"/>
            <a:ext cx="8327479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27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Our shared vision is to make LBMC</a:t>
            </a:r>
          </a:p>
          <a:p>
            <a:pPr marL="12327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9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best choice for clients and colleagues. </a:t>
            </a:r>
            <a:endParaRPr kumimoji="0" lang="en-US" sz="34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770E-435B-4351-89D9-06A15C525D9F}"/>
              </a:ext>
            </a:extLst>
          </p:cNvPr>
          <p:cNvSpPr txBox="1"/>
          <p:nvPr/>
        </p:nvSpPr>
        <p:spPr>
          <a:xfrm>
            <a:off x="179294" y="-88014"/>
            <a:ext cx="3227294" cy="83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4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Our Values</a:t>
            </a:r>
          </a:p>
        </p:txBody>
      </p:sp>
    </p:spTree>
    <p:extLst>
      <p:ext uri="{BB962C8B-B14F-4D97-AF65-F5344CB8AC3E}">
        <p14:creationId xmlns:p14="http://schemas.microsoft.com/office/powerpoint/2010/main" val="261326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8D7F6FE-7493-4764-8A6E-85C84AA19249}"/>
              </a:ext>
            </a:extLst>
          </p:cNvPr>
          <p:cNvGrpSpPr/>
          <p:nvPr/>
        </p:nvGrpSpPr>
        <p:grpSpPr>
          <a:xfrm>
            <a:off x="3541059" y="874059"/>
            <a:ext cx="5460963" cy="5546081"/>
            <a:chOff x="4453509" y="1443109"/>
            <a:chExt cx="4901151" cy="497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95ED2BB-1D24-4E0E-98B1-059EB9DDBAF6}"/>
                </a:ext>
              </a:extLst>
            </p:cNvPr>
            <p:cNvSpPr/>
            <p:nvPr/>
          </p:nvSpPr>
          <p:spPr>
            <a:xfrm>
              <a:off x="4453509" y="4736001"/>
              <a:ext cx="1225296" cy="16642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40446E-F1CA-4E9A-B43B-444E27777869}"/>
                </a:ext>
              </a:extLst>
            </p:cNvPr>
            <p:cNvSpPr/>
            <p:nvPr/>
          </p:nvSpPr>
          <p:spPr>
            <a:xfrm>
              <a:off x="5666438" y="4740001"/>
              <a:ext cx="1225296" cy="166420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1A7402-E314-4108-B715-8907F0A820B4}"/>
                </a:ext>
              </a:extLst>
            </p:cNvPr>
            <p:cNvSpPr/>
            <p:nvPr/>
          </p:nvSpPr>
          <p:spPr>
            <a:xfrm>
              <a:off x="6888480" y="4739641"/>
              <a:ext cx="1225296" cy="166056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9569FC2-B853-4BF8-A651-9F9B75CAD312}"/>
                </a:ext>
              </a:extLst>
            </p:cNvPr>
            <p:cNvSpPr/>
            <p:nvPr/>
          </p:nvSpPr>
          <p:spPr>
            <a:xfrm>
              <a:off x="8110520" y="4747791"/>
              <a:ext cx="1225296" cy="166420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20C612-3081-4FC0-BD6A-945772ED098F}"/>
                </a:ext>
              </a:extLst>
            </p:cNvPr>
            <p:cNvSpPr/>
            <p:nvPr/>
          </p:nvSpPr>
          <p:spPr>
            <a:xfrm>
              <a:off x="5179498" y="3430088"/>
              <a:ext cx="3484229" cy="1005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Segoe UI Black" panose="020B0A02040204020203" pitchFamily="34" charset="0"/>
                  <a:cs typeface="Segoe UI Black" panose="020B0A02040204020203" pitchFamily="34" charset="0"/>
                </a:rPr>
                <a:t>LBMC, PC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B36020-6BCE-416E-97DD-2721C1335638}"/>
                </a:ext>
              </a:extLst>
            </p:cNvPr>
            <p:cNvSpPr/>
            <p:nvPr/>
          </p:nvSpPr>
          <p:spPr>
            <a:xfrm>
              <a:off x="4453510" y="4935211"/>
              <a:ext cx="1212928" cy="483745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Healthcare Consulting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91008A-6DE8-4547-A4E6-EF7F97BCA058}"/>
                </a:ext>
              </a:extLst>
            </p:cNvPr>
            <p:cNvSpPr/>
            <p:nvPr/>
          </p:nvSpPr>
          <p:spPr>
            <a:xfrm>
              <a:off x="5666439" y="4938671"/>
              <a:ext cx="1223870" cy="480285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Information 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69523F-1F3C-4C7A-88C4-9529620D785D}"/>
                </a:ext>
              </a:extLst>
            </p:cNvPr>
            <p:cNvSpPr/>
            <p:nvPr/>
          </p:nvSpPr>
          <p:spPr>
            <a:xfrm>
              <a:off x="6890309" y="4938669"/>
              <a:ext cx="1216960" cy="480286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State and Local Tax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449272-C991-4E3F-A4B8-5FA801315A9C}"/>
                </a:ext>
              </a:extLst>
            </p:cNvPr>
            <p:cNvSpPr/>
            <p:nvPr/>
          </p:nvSpPr>
          <p:spPr>
            <a:xfrm>
              <a:off x="8108690" y="4934669"/>
              <a:ext cx="1219845" cy="484286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Family Office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D9080BF-E596-4B64-A88A-429E81046167}"/>
                </a:ext>
              </a:extLst>
            </p:cNvPr>
            <p:cNvGrpSpPr/>
            <p:nvPr/>
          </p:nvGrpSpPr>
          <p:grpSpPr>
            <a:xfrm>
              <a:off x="4457413" y="1454016"/>
              <a:ext cx="1225296" cy="1664208"/>
              <a:chOff x="2539041" y="1694497"/>
              <a:chExt cx="1115568" cy="1515034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33561EB-C0A8-4E89-A9BB-30E645AD62F4}"/>
                  </a:ext>
                </a:extLst>
              </p:cNvPr>
              <p:cNvSpPr/>
              <p:nvPr/>
            </p:nvSpPr>
            <p:spPr>
              <a:xfrm>
                <a:off x="2539041" y="1694497"/>
                <a:ext cx="1115568" cy="151503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4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2" name="Graphic 21" descr="Calculator">
                <a:extLst>
                  <a:ext uri="{FF2B5EF4-FFF2-40B4-BE49-F238E27FC236}">
                    <a16:creationId xmlns:a16="http://schemas.microsoft.com/office/drawing/2014/main" id="{29B339B6-C1E5-4E59-ADD4-EB1F723A7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8688" y="1741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8D353F-0994-44AF-8FC5-CC2AEBCEDB17}"/>
                  </a:ext>
                </a:extLst>
              </p:cNvPr>
              <p:cNvSpPr/>
              <p:nvPr/>
            </p:nvSpPr>
            <p:spPr>
              <a:xfrm>
                <a:off x="2539041" y="2628798"/>
                <a:ext cx="1115568" cy="421341"/>
              </a:xfrm>
              <a:prstGeom prst="rect">
                <a:avLst/>
              </a:prstGeom>
              <a:solidFill>
                <a:schemeClr val="bg1">
                  <a:lumMod val="5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Assurance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52155E-CEE8-431F-A277-8A028130B9A2}"/>
                </a:ext>
              </a:extLst>
            </p:cNvPr>
            <p:cNvGrpSpPr/>
            <p:nvPr/>
          </p:nvGrpSpPr>
          <p:grpSpPr>
            <a:xfrm>
              <a:off x="5680468" y="1443109"/>
              <a:ext cx="1225296" cy="1664208"/>
              <a:chOff x="3637810" y="1694496"/>
              <a:chExt cx="1136371" cy="151503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EE61B72-0B82-4C62-BAB1-BF966626E9BE}"/>
                  </a:ext>
                </a:extLst>
              </p:cNvPr>
              <p:cNvSpPr/>
              <p:nvPr/>
            </p:nvSpPr>
            <p:spPr>
              <a:xfrm>
                <a:off x="3637810" y="1694496"/>
                <a:ext cx="1136371" cy="1515033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4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D391CE9-1FC3-4A3D-A484-A38665111AF6}"/>
                  </a:ext>
                </a:extLst>
              </p:cNvPr>
              <p:cNvSpPr/>
              <p:nvPr/>
            </p:nvSpPr>
            <p:spPr>
              <a:xfrm>
                <a:off x="3637810" y="2643119"/>
                <a:ext cx="1136368" cy="416948"/>
              </a:xfrm>
              <a:prstGeom prst="rect">
                <a:avLst/>
              </a:prstGeom>
              <a:solidFill>
                <a:schemeClr val="bg1">
                  <a:lumMod val="5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Transaction Services</a:t>
                </a:r>
              </a:p>
            </p:txBody>
          </p:sp>
          <p:pic>
            <p:nvPicPr>
              <p:cNvPr id="24" name="Graphic 23" descr="Head with Gears">
                <a:extLst>
                  <a:ext uri="{FF2B5EF4-FFF2-40B4-BE49-F238E27FC236}">
                    <a16:creationId xmlns:a16="http://schemas.microsoft.com/office/drawing/2014/main" id="{927E79E2-02C5-49A5-9210-AEC9FC30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66433" y="174956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ED1AD8-7ED5-41FF-A622-9F14C4F75586}"/>
                </a:ext>
              </a:extLst>
            </p:cNvPr>
            <p:cNvGrpSpPr/>
            <p:nvPr/>
          </p:nvGrpSpPr>
          <p:grpSpPr>
            <a:xfrm>
              <a:off x="8128817" y="1443109"/>
              <a:ext cx="1225843" cy="1664208"/>
              <a:chOff x="5850126" y="1694496"/>
              <a:chExt cx="1116066" cy="150555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A62A61A-6FBE-42AA-8AAA-23B1A7672EFE}"/>
                  </a:ext>
                </a:extLst>
              </p:cNvPr>
              <p:cNvSpPr/>
              <p:nvPr/>
            </p:nvSpPr>
            <p:spPr>
              <a:xfrm>
                <a:off x="5850128" y="1694496"/>
                <a:ext cx="1116064" cy="1505555"/>
              </a:xfrm>
              <a:prstGeom prst="roundRect">
                <a:avLst/>
              </a:prstGeom>
              <a:solidFill>
                <a:srgbClr val="EF8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4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089B73-E793-4843-B990-5A3564B67C3B}"/>
                  </a:ext>
                </a:extLst>
              </p:cNvPr>
              <p:cNvSpPr/>
              <p:nvPr/>
            </p:nvSpPr>
            <p:spPr>
              <a:xfrm>
                <a:off x="5850126" y="2637187"/>
                <a:ext cx="1116066" cy="421341"/>
              </a:xfrm>
              <a:prstGeom prst="rect">
                <a:avLst/>
              </a:prstGeom>
              <a:solidFill>
                <a:schemeClr val="bg1">
                  <a:lumMod val="5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Litigation Valuation</a:t>
                </a:r>
              </a:p>
            </p:txBody>
          </p:sp>
          <p:pic>
            <p:nvPicPr>
              <p:cNvPr id="26" name="Graphic 25" descr="Handshake">
                <a:extLst>
                  <a:ext uri="{FF2B5EF4-FFF2-40B4-BE49-F238E27FC236}">
                    <a16:creationId xmlns:a16="http://schemas.microsoft.com/office/drawing/2014/main" id="{065C4E19-9C32-4AEA-B072-632EC75BA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84277" y="175794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8" name="Graphic 27" descr="Scales of Justice">
              <a:extLst>
                <a:ext uri="{FF2B5EF4-FFF2-40B4-BE49-F238E27FC236}">
                  <a16:creationId xmlns:a16="http://schemas.microsoft.com/office/drawing/2014/main" id="{EBB907E0-90B1-4194-A4CD-92E99F9E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88179" y="5339149"/>
              <a:ext cx="1005840" cy="1005840"/>
            </a:xfrm>
            <a:prstGeom prst="rect">
              <a:avLst/>
            </a:prstGeom>
          </p:spPr>
        </p:pic>
        <p:pic>
          <p:nvPicPr>
            <p:cNvPr id="30" name="Graphic 29" descr="DNA">
              <a:extLst>
                <a:ext uri="{FF2B5EF4-FFF2-40B4-BE49-F238E27FC236}">
                  <a16:creationId xmlns:a16="http://schemas.microsoft.com/office/drawing/2014/main" id="{2AE9C7E9-E13E-4D7B-A64D-7096D789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958349">
              <a:off x="4568429" y="5414812"/>
              <a:ext cx="1005840" cy="100584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7248E6-3966-4F56-87E6-98E49B7F2C61}"/>
                </a:ext>
              </a:extLst>
            </p:cNvPr>
            <p:cNvGrpSpPr/>
            <p:nvPr/>
          </p:nvGrpSpPr>
          <p:grpSpPr>
            <a:xfrm>
              <a:off x="6905760" y="1443111"/>
              <a:ext cx="1225848" cy="1664208"/>
              <a:chOff x="4743331" y="1694496"/>
              <a:chExt cx="1142882" cy="151503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6337E58-B970-4339-B491-2DCADD01C092}"/>
                  </a:ext>
                </a:extLst>
              </p:cNvPr>
              <p:cNvSpPr/>
              <p:nvPr/>
            </p:nvSpPr>
            <p:spPr>
              <a:xfrm>
                <a:off x="4743333" y="1694496"/>
                <a:ext cx="1142880" cy="151503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4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C56C8A-4248-47C1-B4CA-6A88048A2E0E}"/>
                  </a:ext>
                </a:extLst>
              </p:cNvPr>
              <p:cNvSpPr/>
              <p:nvPr/>
            </p:nvSpPr>
            <p:spPr>
              <a:xfrm>
                <a:off x="4743331" y="2645576"/>
                <a:ext cx="1140278" cy="421341"/>
              </a:xfrm>
              <a:prstGeom prst="rect">
                <a:avLst/>
              </a:prstGeom>
              <a:solidFill>
                <a:schemeClr val="bg1">
                  <a:lumMod val="5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8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Tax</a:t>
                </a:r>
              </a:p>
            </p:txBody>
          </p:sp>
          <p:pic>
            <p:nvPicPr>
              <p:cNvPr id="32" name="Graphic 31" descr="Meeting">
                <a:extLst>
                  <a:ext uri="{FF2B5EF4-FFF2-40B4-BE49-F238E27FC236}">
                    <a16:creationId xmlns:a16="http://schemas.microsoft.com/office/drawing/2014/main" id="{BB2128C6-A567-47E1-86B0-F24183864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863993" y="1699226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34" name="Graphic 33" descr="Piggy Bank">
              <a:extLst>
                <a:ext uri="{FF2B5EF4-FFF2-40B4-BE49-F238E27FC236}">
                  <a16:creationId xmlns:a16="http://schemas.microsoft.com/office/drawing/2014/main" id="{510554D0-F386-460D-A96B-4D8F599F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10104" y="5349240"/>
              <a:ext cx="1005840" cy="1005840"/>
            </a:xfrm>
            <a:prstGeom prst="rect">
              <a:avLst/>
            </a:prstGeom>
          </p:spPr>
        </p:pic>
        <p:pic>
          <p:nvPicPr>
            <p:cNvPr id="36" name="Graphic 35" descr="Money">
              <a:extLst>
                <a:ext uri="{FF2B5EF4-FFF2-40B4-BE49-F238E27FC236}">
                  <a16:creationId xmlns:a16="http://schemas.microsoft.com/office/drawing/2014/main" id="{88CCCBD9-EB65-48AE-935F-3DF9AE95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04200" y="5334000"/>
              <a:ext cx="1005840" cy="1005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74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9823FC-4DB1-45ED-A18D-C445527F8303}"/>
              </a:ext>
            </a:extLst>
          </p:cNvPr>
          <p:cNvGrpSpPr/>
          <p:nvPr/>
        </p:nvGrpSpPr>
        <p:grpSpPr>
          <a:xfrm>
            <a:off x="3188784" y="874059"/>
            <a:ext cx="5814432" cy="5913344"/>
            <a:chOff x="3833692" y="914400"/>
            <a:chExt cx="6739541" cy="68541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95ED2BB-1D24-4E0E-98B1-059EB9DDBAF6}"/>
                </a:ext>
              </a:extLst>
            </p:cNvPr>
            <p:cNvSpPr/>
            <p:nvPr/>
          </p:nvSpPr>
          <p:spPr>
            <a:xfrm>
              <a:off x="3845945" y="5445117"/>
              <a:ext cx="1683235" cy="228618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40446E-F1CA-4E9A-B43B-444E27777869}"/>
                </a:ext>
              </a:extLst>
            </p:cNvPr>
            <p:cNvSpPr/>
            <p:nvPr/>
          </p:nvSpPr>
          <p:spPr>
            <a:xfrm>
              <a:off x="5525486" y="5445117"/>
              <a:ext cx="1683235" cy="228618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1A7402-E314-4108-B715-8907F0A820B4}"/>
                </a:ext>
              </a:extLst>
            </p:cNvPr>
            <p:cNvSpPr/>
            <p:nvPr/>
          </p:nvSpPr>
          <p:spPr>
            <a:xfrm>
              <a:off x="7204251" y="5482405"/>
              <a:ext cx="1683235" cy="2286185"/>
            </a:xfrm>
            <a:prstGeom prst="roundRect">
              <a:avLst/>
            </a:prstGeom>
            <a:solidFill>
              <a:srgbClr val="2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9569FC2-B853-4BF8-A651-9F9B75CAD312}"/>
                </a:ext>
              </a:extLst>
            </p:cNvPr>
            <p:cNvSpPr/>
            <p:nvPr/>
          </p:nvSpPr>
          <p:spPr>
            <a:xfrm>
              <a:off x="8883013" y="5482405"/>
              <a:ext cx="1683235" cy="2286185"/>
            </a:xfrm>
            <a:prstGeom prst="roundRect">
              <a:avLst/>
            </a:prstGeom>
            <a:solidFill>
              <a:srgbClr val="2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20C612-3081-4FC0-BD6A-945772ED098F}"/>
                </a:ext>
              </a:extLst>
            </p:cNvPr>
            <p:cNvSpPr/>
            <p:nvPr/>
          </p:nvSpPr>
          <p:spPr>
            <a:xfrm>
              <a:off x="3833692" y="3602975"/>
              <a:ext cx="4786416" cy="13817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Segoe UI Black" panose="020B0A02040204020203" pitchFamily="34" charset="0"/>
                  <a:cs typeface="Segoe UI Black" panose="020B0A02040204020203" pitchFamily="34" charset="0"/>
                </a:rPr>
                <a:t>Financial Services, LLC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B36020-6BCE-416E-97DD-2721C1335638}"/>
                </a:ext>
              </a:extLst>
            </p:cNvPr>
            <p:cNvSpPr/>
            <p:nvPr/>
          </p:nvSpPr>
          <p:spPr>
            <a:xfrm>
              <a:off x="3845945" y="5718781"/>
              <a:ext cx="1679540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LBMC Physician Business Solutions , LLC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91008A-6DE8-4547-A4E6-EF7F97BCA058}"/>
                </a:ext>
              </a:extLst>
            </p:cNvPr>
            <p:cNvSpPr/>
            <p:nvPr/>
          </p:nvSpPr>
          <p:spPr>
            <a:xfrm>
              <a:off x="5525487" y="5718039"/>
              <a:ext cx="1674289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LBMC Investment Advisors, LLC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69523F-1F3C-4C7A-88C4-9529620D785D}"/>
                </a:ext>
              </a:extLst>
            </p:cNvPr>
            <p:cNvSpPr/>
            <p:nvPr/>
          </p:nvSpPr>
          <p:spPr>
            <a:xfrm>
              <a:off x="7197266" y="5718038"/>
              <a:ext cx="1688263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LBMC </a:t>
              </a:r>
            </a:p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 Squared, LLC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449272-C991-4E3F-A4B8-5FA801315A9C}"/>
                </a:ext>
              </a:extLst>
            </p:cNvPr>
            <p:cNvSpPr/>
            <p:nvPr/>
          </p:nvSpPr>
          <p:spPr>
            <a:xfrm>
              <a:off x="8885528" y="5718671"/>
              <a:ext cx="1677028" cy="636057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LBMC Procurement, LLC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3561EB-C0A8-4E89-A9BB-30E645AD62F4}"/>
                </a:ext>
              </a:extLst>
            </p:cNvPr>
            <p:cNvSpPr/>
            <p:nvPr/>
          </p:nvSpPr>
          <p:spPr>
            <a:xfrm>
              <a:off x="3854506" y="929384"/>
              <a:ext cx="1683235" cy="228618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8D353F-0994-44AF-8FC5-CC2AEBCEDB17}"/>
                </a:ext>
              </a:extLst>
            </p:cNvPr>
            <p:cNvSpPr/>
            <p:nvPr/>
          </p:nvSpPr>
          <p:spPr>
            <a:xfrm>
              <a:off x="3854510" y="2341220"/>
              <a:ext cx="1685747" cy="647065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LBMC Technology Solutions, LLC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E61B72-0B82-4C62-BAB1-BF966626E9BE}"/>
                </a:ext>
              </a:extLst>
            </p:cNvPr>
            <p:cNvSpPr/>
            <p:nvPr/>
          </p:nvSpPr>
          <p:spPr>
            <a:xfrm>
              <a:off x="5534662" y="914400"/>
              <a:ext cx="1683235" cy="22861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391CE9-1FC3-4A3D-A484-A38665111AF6}"/>
                </a:ext>
              </a:extLst>
            </p:cNvPr>
            <p:cNvSpPr/>
            <p:nvPr/>
          </p:nvSpPr>
          <p:spPr>
            <a:xfrm>
              <a:off x="5534665" y="2338911"/>
              <a:ext cx="1705007" cy="649371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LBMC Employment Partners, LLC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62A61A-6FBE-42AA-8AAA-23B1A7672EFE}"/>
                </a:ext>
              </a:extLst>
            </p:cNvPr>
            <p:cNvSpPr/>
            <p:nvPr/>
          </p:nvSpPr>
          <p:spPr>
            <a:xfrm>
              <a:off x="8883011" y="915804"/>
              <a:ext cx="1683235" cy="2286185"/>
            </a:xfrm>
            <a:prstGeom prst="roundRect">
              <a:avLst/>
            </a:prstGeom>
            <a:solidFill>
              <a:srgbClr val="EF85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089B73-E793-4843-B990-5A3564B67C3B}"/>
                </a:ext>
              </a:extLst>
            </p:cNvPr>
            <p:cNvSpPr/>
            <p:nvPr/>
          </p:nvSpPr>
          <p:spPr>
            <a:xfrm>
              <a:off x="8880499" y="2341220"/>
              <a:ext cx="1688263" cy="651351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LBMC Staffing Solutions, LLC</a:t>
              </a:r>
            </a:p>
          </p:txBody>
        </p:sp>
        <p:pic>
          <p:nvPicPr>
            <p:cNvPr id="26" name="Graphic 25" descr="Handshake">
              <a:extLst>
                <a:ext uri="{FF2B5EF4-FFF2-40B4-BE49-F238E27FC236}">
                  <a16:creationId xmlns:a16="http://schemas.microsoft.com/office/drawing/2014/main" id="{065C4E19-9C32-4AEA-B072-632EC75B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7421" y="1048606"/>
              <a:ext cx="1381760" cy="138176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337E58-B970-4339-B491-2DCADD01C092}"/>
                </a:ext>
              </a:extLst>
            </p:cNvPr>
            <p:cNvSpPr/>
            <p:nvPr/>
          </p:nvSpPr>
          <p:spPr>
            <a:xfrm>
              <a:off x="7208500" y="915804"/>
              <a:ext cx="1683235" cy="228618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C56C8A-4248-47C1-B4CA-6A88048A2E0E}"/>
                </a:ext>
              </a:extLst>
            </p:cNvPr>
            <p:cNvSpPr/>
            <p:nvPr/>
          </p:nvSpPr>
          <p:spPr>
            <a:xfrm>
              <a:off x="7201513" y="2352995"/>
              <a:ext cx="1700760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LBMC Information Security, LLC</a:t>
              </a:r>
            </a:p>
          </p:txBody>
        </p:sp>
        <p:pic>
          <p:nvPicPr>
            <p:cNvPr id="32" name="Graphic 31" descr="Meeting">
              <a:extLst>
                <a:ext uri="{FF2B5EF4-FFF2-40B4-BE49-F238E27FC236}">
                  <a16:creationId xmlns:a16="http://schemas.microsoft.com/office/drawing/2014/main" id="{BB2128C6-A567-47E1-86B0-F2418386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7249" y="1001708"/>
              <a:ext cx="1381760" cy="1381760"/>
            </a:xfrm>
            <a:prstGeom prst="rect">
              <a:avLst/>
            </a:prstGeom>
          </p:spPr>
        </p:pic>
        <p:pic>
          <p:nvPicPr>
            <p:cNvPr id="34" name="Graphic 33" descr="Piggy Bank">
              <a:extLst>
                <a:ext uri="{FF2B5EF4-FFF2-40B4-BE49-F238E27FC236}">
                  <a16:creationId xmlns:a16="http://schemas.microsoft.com/office/drawing/2014/main" id="{510554D0-F386-460D-A96B-4D8F599F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74255" y="6365694"/>
              <a:ext cx="1381760" cy="1381760"/>
            </a:xfrm>
            <a:prstGeom prst="rect">
              <a:avLst/>
            </a:prstGeom>
          </p:spPr>
        </p:pic>
        <p:pic>
          <p:nvPicPr>
            <p:cNvPr id="36" name="Graphic 35" descr="Money">
              <a:extLst>
                <a:ext uri="{FF2B5EF4-FFF2-40B4-BE49-F238E27FC236}">
                  <a16:creationId xmlns:a16="http://schemas.microsoft.com/office/drawing/2014/main" id="{88CCCBD9-EB65-48AE-935F-3DF9AE95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14426" y="6323555"/>
              <a:ext cx="1381760" cy="138176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F10586F-54F1-4084-98D6-B1C192790D24}"/>
                </a:ext>
              </a:extLst>
            </p:cNvPr>
            <p:cNvSpPr/>
            <p:nvPr/>
          </p:nvSpPr>
          <p:spPr>
            <a:xfrm>
              <a:off x="8889998" y="3192513"/>
              <a:ext cx="1683235" cy="2286185"/>
            </a:xfrm>
            <a:prstGeom prst="round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BBF39E-9739-469B-9081-DA3F5A0522A3}"/>
                </a:ext>
              </a:extLst>
            </p:cNvPr>
            <p:cNvSpPr/>
            <p:nvPr/>
          </p:nvSpPr>
          <p:spPr>
            <a:xfrm>
              <a:off x="8890000" y="4642380"/>
              <a:ext cx="1676248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LBMC Info Sec App, LLC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EC8EAB1-3878-4E7F-980A-570F794E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969" y="3294992"/>
              <a:ext cx="1200189" cy="1248638"/>
            </a:xfrm>
            <a:prstGeom prst="rect">
              <a:avLst/>
            </a:prstGeom>
          </p:spPr>
        </p:pic>
        <p:pic>
          <p:nvPicPr>
            <p:cNvPr id="31" name="Graphic 30" descr="Lock">
              <a:extLst>
                <a:ext uri="{FF2B5EF4-FFF2-40B4-BE49-F238E27FC236}">
                  <a16:creationId xmlns:a16="http://schemas.microsoft.com/office/drawing/2014/main" id="{1C120584-4DAF-4FF3-9DEB-7AFF3668A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37327" y="3392416"/>
              <a:ext cx="939470" cy="939470"/>
            </a:xfrm>
            <a:prstGeom prst="rect">
              <a:avLst/>
            </a:prstGeom>
          </p:spPr>
        </p:pic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EAA03E17-606F-45AD-B816-ED25CBAA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86724" y="1050014"/>
              <a:ext cx="1160614" cy="1160614"/>
            </a:xfrm>
            <a:prstGeom prst="rect">
              <a:avLst/>
            </a:prstGeom>
          </p:spPr>
        </p:pic>
        <p:pic>
          <p:nvPicPr>
            <p:cNvPr id="35" name="Graphic 34" descr="Computer">
              <a:extLst>
                <a:ext uri="{FF2B5EF4-FFF2-40B4-BE49-F238E27FC236}">
                  <a16:creationId xmlns:a16="http://schemas.microsoft.com/office/drawing/2014/main" id="{926180F2-F538-4C85-BE9C-894DCD39A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084624" y="1063109"/>
              <a:ext cx="1256145" cy="1256145"/>
            </a:xfrm>
            <a:prstGeom prst="rect">
              <a:avLst/>
            </a:prstGeom>
          </p:spPr>
        </p:pic>
        <p:pic>
          <p:nvPicPr>
            <p:cNvPr id="44" name="Graphic 43" descr="Group">
              <a:extLst>
                <a:ext uri="{FF2B5EF4-FFF2-40B4-BE49-F238E27FC236}">
                  <a16:creationId xmlns:a16="http://schemas.microsoft.com/office/drawing/2014/main" id="{7D62BB90-B30C-4186-925E-904FDF4B1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10394" y="6392016"/>
              <a:ext cx="1256145" cy="1256145"/>
            </a:xfrm>
            <a:prstGeom prst="rect">
              <a:avLst/>
            </a:prstGeom>
          </p:spPr>
        </p:pic>
        <p:pic>
          <p:nvPicPr>
            <p:cNvPr id="46" name="Graphic 45" descr="Stethoscope">
              <a:extLst>
                <a:ext uri="{FF2B5EF4-FFF2-40B4-BE49-F238E27FC236}">
                  <a16:creationId xmlns:a16="http://schemas.microsoft.com/office/drawing/2014/main" id="{829C0541-BB7B-4924-923A-DD52B8721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20264" y="6426277"/>
              <a:ext cx="1256145" cy="125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212574" y="-26447"/>
            <a:ext cx="8774544" cy="733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765" dirty="0"/>
              <a:t>LBMC </a:t>
            </a:r>
            <a:r>
              <a:rPr sz="4765" dirty="0"/>
              <a:t>Technology</a:t>
            </a:r>
            <a:r>
              <a:rPr lang="en-US" sz="4765" dirty="0"/>
              <a:t> Solutions LLC</a:t>
            </a:r>
            <a:endParaRPr sz="7765" dirty="0"/>
          </a:p>
        </p:txBody>
      </p:sp>
      <p:sp>
        <p:nvSpPr>
          <p:cNvPr id="4" name="object 4"/>
          <p:cNvSpPr txBox="1"/>
          <p:nvPr/>
        </p:nvSpPr>
        <p:spPr>
          <a:xfrm>
            <a:off x="926355" y="2672070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355" y="4580611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9309" y="5710382"/>
            <a:ext cx="1108363" cy="1108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3565" y="5710382"/>
            <a:ext cx="1108362" cy="1108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5957" y="6052135"/>
            <a:ext cx="1778923" cy="596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0763" y="6039195"/>
            <a:ext cx="1440873" cy="737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549" y="1578032"/>
            <a:ext cx="3314315" cy="3656060"/>
          </a:xfrm>
          <a:custGeom>
            <a:avLst/>
            <a:gdLst/>
            <a:ahLst/>
            <a:cxnLst/>
            <a:rect l="l" t="t" r="r" b="b"/>
            <a:pathLst>
              <a:path w="2734310" h="3016250">
                <a:moveTo>
                  <a:pt x="0" y="136398"/>
                </a:moveTo>
                <a:lnTo>
                  <a:pt x="6787" y="93798"/>
                </a:lnTo>
                <a:lnTo>
                  <a:pt x="25705" y="56695"/>
                </a:lnTo>
                <a:lnTo>
                  <a:pt x="54589" y="27254"/>
                </a:lnTo>
                <a:lnTo>
                  <a:pt x="91275" y="7643"/>
                </a:lnTo>
                <a:lnTo>
                  <a:pt x="133597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5" y="2879598"/>
                </a:lnTo>
                <a:lnTo>
                  <a:pt x="2733274" y="2894274"/>
                </a:lnTo>
                <a:lnTo>
                  <a:pt x="2722201" y="2935282"/>
                </a:lnTo>
                <a:lnTo>
                  <a:pt x="2699718" y="2970072"/>
                </a:lnTo>
                <a:lnTo>
                  <a:pt x="2667991" y="2996477"/>
                </a:lnTo>
                <a:lnTo>
                  <a:pt x="2629188" y="3012330"/>
                </a:lnTo>
                <a:lnTo>
                  <a:pt x="136397" y="3015996"/>
                </a:lnTo>
                <a:lnTo>
                  <a:pt x="121719" y="3015214"/>
                </a:lnTo>
                <a:lnTo>
                  <a:pt x="80707" y="3004141"/>
                </a:lnTo>
                <a:lnTo>
                  <a:pt x="45918" y="2981658"/>
                </a:lnTo>
                <a:lnTo>
                  <a:pt x="19515" y="2949931"/>
                </a:lnTo>
                <a:lnTo>
                  <a:pt x="3664" y="2911128"/>
                </a:lnTo>
                <a:lnTo>
                  <a:pt x="0" y="136398"/>
                </a:lnTo>
                <a:close/>
              </a:path>
            </a:pathLst>
          </a:custGeom>
          <a:ln w="12192">
            <a:solidFill>
              <a:srgbClr val="B3282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3506" y="1544792"/>
            <a:ext cx="3314315" cy="3689157"/>
          </a:xfrm>
          <a:custGeom>
            <a:avLst/>
            <a:gdLst/>
            <a:ahLst/>
            <a:cxnLst/>
            <a:rect l="l" t="t" r="r" b="b"/>
            <a:pathLst>
              <a:path w="2734310" h="3043554">
                <a:moveTo>
                  <a:pt x="0" y="136397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2907029"/>
                </a:lnTo>
                <a:lnTo>
                  <a:pt x="2733274" y="2921706"/>
                </a:lnTo>
                <a:lnTo>
                  <a:pt x="2722201" y="2962714"/>
                </a:lnTo>
                <a:lnTo>
                  <a:pt x="2699718" y="2997504"/>
                </a:lnTo>
                <a:lnTo>
                  <a:pt x="2667991" y="3023909"/>
                </a:lnTo>
                <a:lnTo>
                  <a:pt x="2629188" y="3039762"/>
                </a:lnTo>
                <a:lnTo>
                  <a:pt x="136397" y="3043428"/>
                </a:lnTo>
                <a:lnTo>
                  <a:pt x="121721" y="3042646"/>
                </a:lnTo>
                <a:lnTo>
                  <a:pt x="80713" y="3031573"/>
                </a:lnTo>
                <a:lnTo>
                  <a:pt x="45923" y="3009090"/>
                </a:lnTo>
                <a:lnTo>
                  <a:pt x="19518" y="2977363"/>
                </a:lnTo>
                <a:lnTo>
                  <a:pt x="3665" y="2938560"/>
                </a:lnTo>
                <a:lnTo>
                  <a:pt x="0" y="136397"/>
                </a:lnTo>
                <a:close/>
              </a:path>
            </a:pathLst>
          </a:custGeom>
          <a:ln w="12192">
            <a:solidFill>
              <a:srgbClr val="B3282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7460" y="1555875"/>
            <a:ext cx="3314315" cy="3678382"/>
          </a:xfrm>
          <a:custGeom>
            <a:avLst/>
            <a:gdLst/>
            <a:ahLst/>
            <a:cxnLst/>
            <a:rect l="l" t="t" r="r" b="b"/>
            <a:pathLst>
              <a:path w="2734309" h="3034665">
                <a:moveTo>
                  <a:pt x="0" y="136398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5" y="2897886"/>
                </a:lnTo>
                <a:lnTo>
                  <a:pt x="2733274" y="2912562"/>
                </a:lnTo>
                <a:lnTo>
                  <a:pt x="2722201" y="2953570"/>
                </a:lnTo>
                <a:lnTo>
                  <a:pt x="2699718" y="2988360"/>
                </a:lnTo>
                <a:lnTo>
                  <a:pt x="2667991" y="3014765"/>
                </a:lnTo>
                <a:lnTo>
                  <a:pt x="2629188" y="3030618"/>
                </a:lnTo>
                <a:lnTo>
                  <a:pt x="136398" y="3034284"/>
                </a:lnTo>
                <a:lnTo>
                  <a:pt x="121721" y="3033502"/>
                </a:lnTo>
                <a:lnTo>
                  <a:pt x="80713" y="3022429"/>
                </a:lnTo>
                <a:lnTo>
                  <a:pt x="45923" y="2999946"/>
                </a:lnTo>
                <a:lnTo>
                  <a:pt x="19518" y="2968219"/>
                </a:lnTo>
                <a:lnTo>
                  <a:pt x="3665" y="2929416"/>
                </a:lnTo>
                <a:lnTo>
                  <a:pt x="0" y="136398"/>
                </a:lnTo>
                <a:close/>
              </a:path>
            </a:pathLst>
          </a:custGeom>
          <a:ln w="12192">
            <a:solidFill>
              <a:srgbClr val="B3282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8611" y="1994744"/>
            <a:ext cx="2773034" cy="2992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038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INE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1697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TWAR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endParaRPr kumimoji="0" sz="16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56189" lvl="0" indent="0" algn="ctr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SUL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TIN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endParaRPr kumimoji="0" sz="16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6934" marR="0" lvl="0" indent="0" algn="l" defTabSz="898800" rtl="0" eaLnBrk="1" fontAlgn="auto" latinLnBrk="0" hangingPunct="1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ftware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70044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(In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cct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,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osof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365,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GP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SL)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6934" marR="90057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stome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tion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shi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agem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ent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(C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M)</a:t>
            </a:r>
            <a:r>
              <a:rPr kumimoji="0" sz="1212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ftware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6934" marR="6157" lvl="0" indent="-2309" algn="l" defTabSz="898800" rtl="0" eaLnBrk="1" fontAlgn="auto" latinLnBrk="0" hangingPunct="1">
              <a:lnSpc>
                <a:spcPct val="133000"/>
              </a:lnSpc>
              <a:spcBef>
                <a:spcPts val="1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osof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,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lesforce)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rpri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onten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agem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ent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693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are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,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Square 9,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ox)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642714" lvl="0" indent="154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ff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omatio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ftware (Off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365)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355" y="328721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355" y="3965161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4742" y="1023860"/>
            <a:ext cx="842818" cy="842818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472" y="0"/>
                </a:moveTo>
                <a:lnTo>
                  <a:pt x="291111" y="4547"/>
                </a:lnTo>
                <a:lnTo>
                  <a:pt x="237646" y="17714"/>
                </a:lnTo>
                <a:lnTo>
                  <a:pt x="187791" y="38785"/>
                </a:lnTo>
                <a:lnTo>
                  <a:pt x="142262" y="67043"/>
                </a:lnTo>
                <a:lnTo>
                  <a:pt x="101774" y="101774"/>
                </a:lnTo>
                <a:lnTo>
                  <a:pt x="67043" y="142262"/>
                </a:lnTo>
                <a:lnTo>
                  <a:pt x="38785" y="187791"/>
                </a:lnTo>
                <a:lnTo>
                  <a:pt x="17714" y="237646"/>
                </a:lnTo>
                <a:lnTo>
                  <a:pt x="4547" y="291111"/>
                </a:lnTo>
                <a:lnTo>
                  <a:pt x="0" y="347472"/>
                </a:lnTo>
                <a:lnTo>
                  <a:pt x="1151" y="375969"/>
                </a:lnTo>
                <a:lnTo>
                  <a:pt x="10098" y="430971"/>
                </a:lnTo>
                <a:lnTo>
                  <a:pt x="27306" y="482721"/>
                </a:lnTo>
                <a:lnTo>
                  <a:pt x="52060" y="530502"/>
                </a:lnTo>
                <a:lnTo>
                  <a:pt x="83644" y="573600"/>
                </a:lnTo>
                <a:lnTo>
                  <a:pt x="121343" y="611299"/>
                </a:lnTo>
                <a:lnTo>
                  <a:pt x="164441" y="642883"/>
                </a:lnTo>
                <a:lnTo>
                  <a:pt x="212222" y="667637"/>
                </a:lnTo>
                <a:lnTo>
                  <a:pt x="263972" y="684845"/>
                </a:lnTo>
                <a:lnTo>
                  <a:pt x="318974" y="693792"/>
                </a:lnTo>
                <a:lnTo>
                  <a:pt x="347472" y="694944"/>
                </a:lnTo>
                <a:lnTo>
                  <a:pt x="375969" y="693792"/>
                </a:lnTo>
                <a:lnTo>
                  <a:pt x="430971" y="684845"/>
                </a:lnTo>
                <a:lnTo>
                  <a:pt x="482721" y="667637"/>
                </a:lnTo>
                <a:lnTo>
                  <a:pt x="530502" y="642883"/>
                </a:lnTo>
                <a:lnTo>
                  <a:pt x="573600" y="611299"/>
                </a:lnTo>
                <a:lnTo>
                  <a:pt x="611299" y="573600"/>
                </a:lnTo>
                <a:lnTo>
                  <a:pt x="642883" y="530502"/>
                </a:lnTo>
                <a:lnTo>
                  <a:pt x="667637" y="482721"/>
                </a:lnTo>
                <a:lnTo>
                  <a:pt x="684845" y="430971"/>
                </a:lnTo>
                <a:lnTo>
                  <a:pt x="693792" y="375969"/>
                </a:lnTo>
                <a:lnTo>
                  <a:pt x="694944" y="347472"/>
                </a:lnTo>
                <a:lnTo>
                  <a:pt x="693792" y="318974"/>
                </a:lnTo>
                <a:lnTo>
                  <a:pt x="684845" y="263972"/>
                </a:lnTo>
                <a:lnTo>
                  <a:pt x="667637" y="212222"/>
                </a:lnTo>
                <a:lnTo>
                  <a:pt x="642883" y="164441"/>
                </a:lnTo>
                <a:lnTo>
                  <a:pt x="611299" y="121343"/>
                </a:lnTo>
                <a:lnTo>
                  <a:pt x="573600" y="83644"/>
                </a:lnTo>
                <a:lnTo>
                  <a:pt x="530502" y="52060"/>
                </a:lnTo>
                <a:lnTo>
                  <a:pt x="482721" y="27306"/>
                </a:lnTo>
                <a:lnTo>
                  <a:pt x="430971" y="10098"/>
                </a:lnTo>
                <a:lnTo>
                  <a:pt x="375969" y="1151"/>
                </a:lnTo>
                <a:lnTo>
                  <a:pt x="347472" y="0"/>
                </a:lnTo>
                <a:close/>
              </a:path>
            </a:pathLst>
          </a:custGeom>
          <a:solidFill>
            <a:srgbClr val="B3282C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66098" y="2672070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685" y="1981661"/>
            <a:ext cx="2681624" cy="2496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963" marR="554197" lvl="0" indent="-85438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97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 </a:t>
            </a: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OM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UTIN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 MAN</a:t>
            </a: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GED</a:t>
            </a:r>
            <a:r>
              <a:rPr kumimoji="0" sz="1697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VIC</a:t>
            </a: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sz="16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5394" marR="6157" lvl="0" indent="0" algn="l" defTabSz="898800" rtl="0" eaLnBrk="1" fontAlgn="auto" latinLnBrk="0" hangingPunct="1">
              <a:lnSpc>
                <a:spcPct val="100000"/>
              </a:lnSpc>
              <a:spcBef>
                <a:spcPts val="12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On-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se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lou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nfras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ure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up 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port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(Amazon and Microsoft)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277098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Remot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aged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kup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Tec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are)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1042967" lvl="0" indent="0" algn="l" defTabSz="898800" rtl="0" eaLnBrk="1" fontAlgn="auto" latinLnBrk="0" hangingPunct="1">
              <a:lnSpc>
                <a:spcPct val="133000"/>
              </a:lnSpc>
              <a:spcBef>
                <a:spcPts val="1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nfras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as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 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Phone Systems (Digium)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212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urced</a:t>
            </a:r>
            <a:r>
              <a:rPr kumimoji="0" sz="1212" b="0" i="0" u="none" strike="noStrike" kern="1200" cap="none" spc="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IO-le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ices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6098" y="310248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6098" y="3534746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6098" y="378043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6098" y="4026121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6098" y="427396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46669" y="262804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1909" y="1971662"/>
            <a:ext cx="2829866" cy="258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FT</a:t>
            </a:r>
            <a:r>
              <a:rPr kumimoji="0" sz="1697" b="1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1697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DEVE</a:t>
            </a:r>
            <a:r>
              <a:rPr kumimoji="0" sz="1697" b="1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</a:t>
            </a:r>
            <a:endParaRPr kumimoji="0" sz="16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1557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SS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LL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IGENCE</a:t>
            </a:r>
            <a:endParaRPr kumimoji="0" sz="16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7741" marR="167798" lvl="0" indent="0" algn="l" defTabSz="898800" rtl="0" eaLnBrk="1" fontAlgn="auto" latinLnBrk="0" hangingPunct="1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stomize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ftware</a:t>
            </a:r>
            <a:r>
              <a:rPr kumimoji="0" sz="1212" b="0" i="0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elop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obil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eb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elop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ent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77741" marR="508014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elli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Power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)</a:t>
            </a:r>
            <a:r>
              <a:rPr kumimoji="0" sz="1212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&amp;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Da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 Wareh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77741" marR="0" lvl="0" indent="0" algn="l" defTabSz="898800" rtl="0" eaLnBrk="1" fontAlgn="auto" latinLnBrk="0" hangingPunct="1">
              <a:lnSpc>
                <a:spcPct val="100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osof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Sh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nt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ices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77741" marR="240922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sto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eg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ns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ween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77741" marR="6157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por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osof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Q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Q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epo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ices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46669" y="305876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46669" y="349102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46669" y="373671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46669" y="416712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75079" y="1027555"/>
            <a:ext cx="844358" cy="842818"/>
          </a:xfrm>
          <a:custGeom>
            <a:avLst/>
            <a:gdLst/>
            <a:ahLst/>
            <a:cxnLst/>
            <a:rect l="l" t="t" r="r" b="b"/>
            <a:pathLst>
              <a:path w="696595" h="695325">
                <a:moveTo>
                  <a:pt x="348233" y="0"/>
                </a:moveTo>
                <a:lnTo>
                  <a:pt x="291759" y="4547"/>
                </a:lnTo>
                <a:lnTo>
                  <a:pt x="238182" y="17714"/>
                </a:lnTo>
                <a:lnTo>
                  <a:pt x="188220" y="38785"/>
                </a:lnTo>
                <a:lnTo>
                  <a:pt x="142591" y="67043"/>
                </a:lnTo>
                <a:lnTo>
                  <a:pt x="102012" y="101774"/>
                </a:lnTo>
                <a:lnTo>
                  <a:pt x="67202" y="142262"/>
                </a:lnTo>
                <a:lnTo>
                  <a:pt x="38878" y="187791"/>
                </a:lnTo>
                <a:lnTo>
                  <a:pt x="17757" y="237646"/>
                </a:lnTo>
                <a:lnTo>
                  <a:pt x="4559" y="291111"/>
                </a:lnTo>
                <a:lnTo>
                  <a:pt x="0" y="347472"/>
                </a:lnTo>
                <a:lnTo>
                  <a:pt x="1154" y="375969"/>
                </a:lnTo>
                <a:lnTo>
                  <a:pt x="10123" y="430971"/>
                </a:lnTo>
                <a:lnTo>
                  <a:pt x="27372" y="482721"/>
                </a:lnTo>
                <a:lnTo>
                  <a:pt x="52184" y="530502"/>
                </a:lnTo>
                <a:lnTo>
                  <a:pt x="83841" y="573600"/>
                </a:lnTo>
                <a:lnTo>
                  <a:pt x="121625" y="611299"/>
                </a:lnTo>
                <a:lnTo>
                  <a:pt x="164819" y="642883"/>
                </a:lnTo>
                <a:lnTo>
                  <a:pt x="212705" y="667637"/>
                </a:lnTo>
                <a:lnTo>
                  <a:pt x="264564" y="684845"/>
                </a:lnTo>
                <a:lnTo>
                  <a:pt x="319679" y="693792"/>
                </a:lnTo>
                <a:lnTo>
                  <a:pt x="348233" y="694944"/>
                </a:lnTo>
                <a:lnTo>
                  <a:pt x="376788" y="693792"/>
                </a:lnTo>
                <a:lnTo>
                  <a:pt x="431903" y="684845"/>
                </a:lnTo>
                <a:lnTo>
                  <a:pt x="483762" y="667637"/>
                </a:lnTo>
                <a:lnTo>
                  <a:pt x="531648" y="642883"/>
                </a:lnTo>
                <a:lnTo>
                  <a:pt x="574842" y="611299"/>
                </a:lnTo>
                <a:lnTo>
                  <a:pt x="612626" y="573600"/>
                </a:lnTo>
                <a:lnTo>
                  <a:pt x="644283" y="530502"/>
                </a:lnTo>
                <a:lnTo>
                  <a:pt x="669095" y="482721"/>
                </a:lnTo>
                <a:lnTo>
                  <a:pt x="686344" y="430971"/>
                </a:lnTo>
                <a:lnTo>
                  <a:pt x="695313" y="375969"/>
                </a:lnTo>
                <a:lnTo>
                  <a:pt x="696467" y="347472"/>
                </a:lnTo>
                <a:lnTo>
                  <a:pt x="695313" y="318974"/>
                </a:lnTo>
                <a:lnTo>
                  <a:pt x="686344" y="263972"/>
                </a:lnTo>
                <a:lnTo>
                  <a:pt x="669095" y="212222"/>
                </a:lnTo>
                <a:lnTo>
                  <a:pt x="644283" y="164441"/>
                </a:lnTo>
                <a:lnTo>
                  <a:pt x="612626" y="121343"/>
                </a:lnTo>
                <a:lnTo>
                  <a:pt x="574842" y="83644"/>
                </a:lnTo>
                <a:lnTo>
                  <a:pt x="531648" y="52060"/>
                </a:lnTo>
                <a:lnTo>
                  <a:pt x="483762" y="27306"/>
                </a:lnTo>
                <a:lnTo>
                  <a:pt x="431903" y="10098"/>
                </a:lnTo>
                <a:lnTo>
                  <a:pt x="376788" y="1151"/>
                </a:lnTo>
                <a:lnTo>
                  <a:pt x="348233" y="0"/>
                </a:lnTo>
                <a:close/>
              </a:path>
            </a:pathLst>
          </a:custGeom>
          <a:solidFill>
            <a:srgbClr val="B3282C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00168" y="1016470"/>
            <a:ext cx="844358" cy="844358"/>
          </a:xfrm>
          <a:custGeom>
            <a:avLst/>
            <a:gdLst/>
            <a:ahLst/>
            <a:cxnLst/>
            <a:rect l="l" t="t" r="r" b="b"/>
            <a:pathLst>
              <a:path w="696595" h="696594">
                <a:moveTo>
                  <a:pt x="348234" y="0"/>
                </a:moveTo>
                <a:lnTo>
                  <a:pt x="291759" y="4559"/>
                </a:lnTo>
                <a:lnTo>
                  <a:pt x="238182" y="17757"/>
                </a:lnTo>
                <a:lnTo>
                  <a:pt x="188220" y="38878"/>
                </a:lnTo>
                <a:lnTo>
                  <a:pt x="142591" y="67202"/>
                </a:lnTo>
                <a:lnTo>
                  <a:pt x="102012" y="102012"/>
                </a:lnTo>
                <a:lnTo>
                  <a:pt x="67202" y="142591"/>
                </a:lnTo>
                <a:lnTo>
                  <a:pt x="38878" y="188220"/>
                </a:lnTo>
                <a:lnTo>
                  <a:pt x="17757" y="238182"/>
                </a:lnTo>
                <a:lnTo>
                  <a:pt x="4559" y="291759"/>
                </a:lnTo>
                <a:lnTo>
                  <a:pt x="0" y="348234"/>
                </a:lnTo>
                <a:lnTo>
                  <a:pt x="1154" y="376788"/>
                </a:lnTo>
                <a:lnTo>
                  <a:pt x="10123" y="431903"/>
                </a:lnTo>
                <a:lnTo>
                  <a:pt x="27372" y="483762"/>
                </a:lnTo>
                <a:lnTo>
                  <a:pt x="52184" y="531648"/>
                </a:lnTo>
                <a:lnTo>
                  <a:pt x="83841" y="574842"/>
                </a:lnTo>
                <a:lnTo>
                  <a:pt x="121625" y="612626"/>
                </a:lnTo>
                <a:lnTo>
                  <a:pt x="164819" y="644283"/>
                </a:lnTo>
                <a:lnTo>
                  <a:pt x="212705" y="669095"/>
                </a:lnTo>
                <a:lnTo>
                  <a:pt x="264564" y="686344"/>
                </a:lnTo>
                <a:lnTo>
                  <a:pt x="319679" y="695313"/>
                </a:lnTo>
                <a:lnTo>
                  <a:pt x="348234" y="696468"/>
                </a:lnTo>
                <a:lnTo>
                  <a:pt x="376788" y="695313"/>
                </a:lnTo>
                <a:lnTo>
                  <a:pt x="431903" y="686344"/>
                </a:lnTo>
                <a:lnTo>
                  <a:pt x="483762" y="669095"/>
                </a:lnTo>
                <a:lnTo>
                  <a:pt x="531648" y="644283"/>
                </a:lnTo>
                <a:lnTo>
                  <a:pt x="574842" y="612626"/>
                </a:lnTo>
                <a:lnTo>
                  <a:pt x="612626" y="574842"/>
                </a:lnTo>
                <a:lnTo>
                  <a:pt x="644283" y="531648"/>
                </a:lnTo>
                <a:lnTo>
                  <a:pt x="669095" y="483762"/>
                </a:lnTo>
                <a:lnTo>
                  <a:pt x="686344" y="431903"/>
                </a:lnTo>
                <a:lnTo>
                  <a:pt x="695313" y="376788"/>
                </a:lnTo>
                <a:lnTo>
                  <a:pt x="696468" y="348234"/>
                </a:lnTo>
                <a:lnTo>
                  <a:pt x="695313" y="319679"/>
                </a:lnTo>
                <a:lnTo>
                  <a:pt x="686344" y="264564"/>
                </a:lnTo>
                <a:lnTo>
                  <a:pt x="669095" y="212705"/>
                </a:lnTo>
                <a:lnTo>
                  <a:pt x="644283" y="164819"/>
                </a:lnTo>
                <a:lnTo>
                  <a:pt x="612626" y="121625"/>
                </a:lnTo>
                <a:lnTo>
                  <a:pt x="574842" y="83841"/>
                </a:lnTo>
                <a:lnTo>
                  <a:pt x="531648" y="52184"/>
                </a:lnTo>
                <a:lnTo>
                  <a:pt x="483762" y="27372"/>
                </a:lnTo>
                <a:lnTo>
                  <a:pt x="431903" y="10123"/>
                </a:lnTo>
                <a:lnTo>
                  <a:pt x="376788" y="1154"/>
                </a:lnTo>
                <a:lnTo>
                  <a:pt x="348234" y="0"/>
                </a:lnTo>
                <a:close/>
              </a:path>
            </a:pathLst>
          </a:custGeom>
          <a:solidFill>
            <a:srgbClr val="B3282C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37876" y="1066337"/>
            <a:ext cx="720437" cy="720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26212" y="1193800"/>
            <a:ext cx="519084" cy="519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99913" y="1142077"/>
            <a:ext cx="646546" cy="6225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57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2033819" y="6261332"/>
            <a:ext cx="1152697" cy="596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20619" y="6329681"/>
            <a:ext cx="1717963" cy="441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72700" y="6300123"/>
            <a:ext cx="1259839" cy="557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66641" y="6170806"/>
            <a:ext cx="766618" cy="657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667377" y="6298269"/>
            <a:ext cx="1278311" cy="4729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88880" y="-41845"/>
            <a:ext cx="8771780" cy="746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853" spc="-6" dirty="0"/>
              <a:t>LBMC </a:t>
            </a:r>
            <a:r>
              <a:rPr sz="4853" spc="-6" dirty="0"/>
              <a:t>Empl</a:t>
            </a:r>
            <a:r>
              <a:rPr sz="4853" spc="-30" dirty="0"/>
              <a:t>o</a:t>
            </a:r>
            <a:r>
              <a:rPr sz="4853" spc="-6" dirty="0"/>
              <a:t>yme</a:t>
            </a:r>
            <a:r>
              <a:rPr sz="4853" spc="-55" dirty="0"/>
              <a:t>n</a:t>
            </a:r>
            <a:r>
              <a:rPr sz="4853" spc="-6" dirty="0"/>
              <a:t>t </a:t>
            </a:r>
            <a:r>
              <a:rPr sz="4853" spc="-116" dirty="0"/>
              <a:t>P</a:t>
            </a:r>
            <a:r>
              <a:rPr sz="4853" spc="-6" dirty="0"/>
              <a:t>artne</a:t>
            </a:r>
            <a:r>
              <a:rPr sz="4853" spc="-85" dirty="0"/>
              <a:t>r</a:t>
            </a:r>
            <a:r>
              <a:rPr sz="4853" spc="-6" dirty="0"/>
              <a:t>s</a:t>
            </a:r>
            <a:r>
              <a:rPr lang="en-US" sz="4853" spc="-6" dirty="0"/>
              <a:t> LLC</a:t>
            </a:r>
            <a:endParaRPr sz="4853" spc="-6" dirty="0"/>
          </a:p>
        </p:txBody>
      </p:sp>
      <p:sp>
        <p:nvSpPr>
          <p:cNvPr id="4" name="object 4"/>
          <p:cNvSpPr txBox="1"/>
          <p:nvPr/>
        </p:nvSpPr>
        <p:spPr>
          <a:xfrm>
            <a:off x="970499" y="230260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285" y="2287914"/>
            <a:ext cx="2731576" cy="3938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192429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Dedic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uman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Resou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ccou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nt Ma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ager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181654" lvl="0" indent="0" algn="l" defTabSz="898800" rtl="0" eaLnBrk="1" fontAlgn="auto" latinLnBrk="0" hangingPunct="1">
              <a:lnSpc>
                <a:spcPts val="1952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Experie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nce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Knowledg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aff 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212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nersh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BCB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ST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ts val="130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Li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Fin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nci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Grou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23092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nersh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ealt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21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oaliti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(H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21)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755862" lvl="0" indent="0" algn="l" defTabSz="898800" rtl="0" eaLnBrk="1" fontAlgn="auto" latinLnBrk="0" hangingPunct="1">
              <a:lnSpc>
                <a:spcPts val="1952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enefi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Adv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212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ices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ealt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&amp;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Wel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nersh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Z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</a:t>
            </a:r>
            <a:r>
              <a:rPr kumimoji="0" sz="1212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rkers’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ompens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uran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ark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Lea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fes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sio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ry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6157" lvl="0" indent="0" algn="l" defTabSz="898800" rtl="0" eaLnBrk="1" fontAlgn="auto" latinLnBrk="0" hangingPunct="1">
              <a:lnSpc>
                <a:spcPct val="100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ogni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z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as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 Member</a:t>
            </a:r>
            <a:r>
              <a:rPr kumimoji="0" sz="1212" b="0" i="0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 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Nation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al Ass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</a:t>
            </a:r>
            <a:r>
              <a:rPr kumimoji="0" sz="1212" b="0" i="0" u="none" strike="noStrike" kern="1200" cap="none" spc="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Profess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Emp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oyer 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rgan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za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(NAPE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)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578057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novati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Eff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icien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User</a:t>
            </a:r>
            <a:r>
              <a:rPr kumimoji="0" sz="1212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Progr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ess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Tec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ogy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499" y="273302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499" y="2980556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499" y="341143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499" y="384184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499" y="408938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499" y="433506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499" y="476518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499" y="519805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0499" y="581319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235" y="1378218"/>
            <a:ext cx="3314315" cy="4805400"/>
          </a:xfrm>
          <a:custGeom>
            <a:avLst/>
            <a:gdLst/>
            <a:ahLst/>
            <a:cxnLst/>
            <a:rect l="l" t="t" r="r" b="b"/>
            <a:pathLst>
              <a:path w="2734310" h="4274820">
                <a:moveTo>
                  <a:pt x="0" y="136398"/>
                </a:moveTo>
                <a:lnTo>
                  <a:pt x="6787" y="93798"/>
                </a:lnTo>
                <a:lnTo>
                  <a:pt x="25705" y="56695"/>
                </a:lnTo>
                <a:lnTo>
                  <a:pt x="54589" y="27254"/>
                </a:lnTo>
                <a:lnTo>
                  <a:pt x="91275" y="7643"/>
                </a:lnTo>
                <a:lnTo>
                  <a:pt x="133597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4138422"/>
                </a:lnTo>
                <a:lnTo>
                  <a:pt x="2733274" y="4153100"/>
                </a:lnTo>
                <a:lnTo>
                  <a:pt x="2722201" y="4194112"/>
                </a:lnTo>
                <a:lnTo>
                  <a:pt x="2699718" y="4228901"/>
                </a:lnTo>
                <a:lnTo>
                  <a:pt x="2667991" y="4255304"/>
                </a:lnTo>
                <a:lnTo>
                  <a:pt x="2629188" y="4271155"/>
                </a:lnTo>
                <a:lnTo>
                  <a:pt x="136397" y="4274820"/>
                </a:lnTo>
                <a:lnTo>
                  <a:pt x="121719" y="4274039"/>
                </a:lnTo>
                <a:lnTo>
                  <a:pt x="80707" y="4262967"/>
                </a:lnTo>
                <a:lnTo>
                  <a:pt x="45918" y="4240486"/>
                </a:lnTo>
                <a:lnTo>
                  <a:pt x="19515" y="4208761"/>
                </a:lnTo>
                <a:lnTo>
                  <a:pt x="3664" y="4169956"/>
                </a:lnTo>
                <a:lnTo>
                  <a:pt x="0" y="136398"/>
                </a:lnTo>
                <a:close/>
              </a:path>
            </a:pathLst>
          </a:custGeom>
          <a:ln w="12191">
            <a:solidFill>
              <a:srgbClr val="60A6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13190" y="1348353"/>
            <a:ext cx="3314315" cy="4834666"/>
          </a:xfrm>
          <a:custGeom>
            <a:avLst/>
            <a:gdLst/>
            <a:ahLst/>
            <a:cxnLst/>
            <a:rect l="l" t="t" r="r" b="b"/>
            <a:pathLst>
              <a:path w="2734310" h="4300855">
                <a:moveTo>
                  <a:pt x="0" y="136398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4164329"/>
                </a:lnTo>
                <a:lnTo>
                  <a:pt x="2733274" y="4179008"/>
                </a:lnTo>
                <a:lnTo>
                  <a:pt x="2722201" y="4220020"/>
                </a:lnTo>
                <a:lnTo>
                  <a:pt x="2699718" y="4254809"/>
                </a:lnTo>
                <a:lnTo>
                  <a:pt x="2667991" y="4281212"/>
                </a:lnTo>
                <a:lnTo>
                  <a:pt x="2629188" y="4297063"/>
                </a:lnTo>
                <a:lnTo>
                  <a:pt x="136398" y="4300728"/>
                </a:lnTo>
                <a:lnTo>
                  <a:pt x="121721" y="4299947"/>
                </a:lnTo>
                <a:lnTo>
                  <a:pt x="80713" y="4288875"/>
                </a:lnTo>
                <a:lnTo>
                  <a:pt x="45923" y="4266394"/>
                </a:lnTo>
                <a:lnTo>
                  <a:pt x="19518" y="4234669"/>
                </a:lnTo>
                <a:lnTo>
                  <a:pt x="3665" y="4195864"/>
                </a:lnTo>
                <a:lnTo>
                  <a:pt x="0" y="136398"/>
                </a:lnTo>
                <a:close/>
              </a:path>
            </a:pathLst>
          </a:custGeom>
          <a:ln w="12192">
            <a:solidFill>
              <a:srgbClr val="60A6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97147" y="1358915"/>
            <a:ext cx="3314315" cy="4824673"/>
          </a:xfrm>
          <a:custGeom>
            <a:avLst/>
            <a:gdLst/>
            <a:ahLst/>
            <a:cxnLst/>
            <a:rect l="l" t="t" r="r" b="b"/>
            <a:pathLst>
              <a:path w="2734309" h="4291965">
                <a:moveTo>
                  <a:pt x="0" y="136397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4155185"/>
                </a:lnTo>
                <a:lnTo>
                  <a:pt x="2733274" y="4169864"/>
                </a:lnTo>
                <a:lnTo>
                  <a:pt x="2722201" y="4210876"/>
                </a:lnTo>
                <a:lnTo>
                  <a:pt x="2699718" y="4245665"/>
                </a:lnTo>
                <a:lnTo>
                  <a:pt x="2667991" y="4272068"/>
                </a:lnTo>
                <a:lnTo>
                  <a:pt x="2629188" y="4287919"/>
                </a:lnTo>
                <a:lnTo>
                  <a:pt x="136398" y="4291583"/>
                </a:lnTo>
                <a:lnTo>
                  <a:pt x="121721" y="4290803"/>
                </a:lnTo>
                <a:lnTo>
                  <a:pt x="80713" y="4279731"/>
                </a:lnTo>
                <a:lnTo>
                  <a:pt x="45923" y="4257250"/>
                </a:lnTo>
                <a:lnTo>
                  <a:pt x="19518" y="4225525"/>
                </a:lnTo>
                <a:lnTo>
                  <a:pt x="3665" y="4186720"/>
                </a:lnTo>
                <a:lnTo>
                  <a:pt x="0" y="136397"/>
                </a:lnTo>
                <a:close/>
              </a:path>
            </a:pathLst>
          </a:custGeom>
          <a:ln w="12192">
            <a:solidFill>
              <a:srgbClr val="60A6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3614" y="1777394"/>
            <a:ext cx="2145915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97" b="1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697" b="1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697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697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FF</a:t>
            </a:r>
            <a:r>
              <a:rPr kumimoji="0" sz="1697" b="1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ERENC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endParaRPr kumimoji="0" sz="16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94683" y="863391"/>
            <a:ext cx="844358" cy="837240"/>
          </a:xfrm>
          <a:custGeom>
            <a:avLst/>
            <a:gdLst/>
            <a:ahLst/>
            <a:cxnLst/>
            <a:rect l="l" t="t" r="r" b="b"/>
            <a:pathLst>
              <a:path w="696594" h="696594">
                <a:moveTo>
                  <a:pt x="348234" y="0"/>
                </a:moveTo>
                <a:lnTo>
                  <a:pt x="291759" y="4559"/>
                </a:lnTo>
                <a:lnTo>
                  <a:pt x="238182" y="17757"/>
                </a:lnTo>
                <a:lnTo>
                  <a:pt x="188220" y="38878"/>
                </a:lnTo>
                <a:lnTo>
                  <a:pt x="142591" y="67202"/>
                </a:lnTo>
                <a:lnTo>
                  <a:pt x="102012" y="102012"/>
                </a:lnTo>
                <a:lnTo>
                  <a:pt x="67202" y="142591"/>
                </a:lnTo>
                <a:lnTo>
                  <a:pt x="38878" y="188220"/>
                </a:lnTo>
                <a:lnTo>
                  <a:pt x="17757" y="238182"/>
                </a:lnTo>
                <a:lnTo>
                  <a:pt x="4559" y="291759"/>
                </a:lnTo>
                <a:lnTo>
                  <a:pt x="0" y="348233"/>
                </a:lnTo>
                <a:lnTo>
                  <a:pt x="1154" y="376788"/>
                </a:lnTo>
                <a:lnTo>
                  <a:pt x="10123" y="431903"/>
                </a:lnTo>
                <a:lnTo>
                  <a:pt x="27372" y="483762"/>
                </a:lnTo>
                <a:lnTo>
                  <a:pt x="52184" y="531648"/>
                </a:lnTo>
                <a:lnTo>
                  <a:pt x="83841" y="574842"/>
                </a:lnTo>
                <a:lnTo>
                  <a:pt x="121625" y="612626"/>
                </a:lnTo>
                <a:lnTo>
                  <a:pt x="164819" y="644283"/>
                </a:lnTo>
                <a:lnTo>
                  <a:pt x="212705" y="669095"/>
                </a:lnTo>
                <a:lnTo>
                  <a:pt x="264564" y="686344"/>
                </a:lnTo>
                <a:lnTo>
                  <a:pt x="319679" y="695313"/>
                </a:lnTo>
                <a:lnTo>
                  <a:pt x="348234" y="696467"/>
                </a:lnTo>
                <a:lnTo>
                  <a:pt x="376788" y="695313"/>
                </a:lnTo>
                <a:lnTo>
                  <a:pt x="431903" y="686344"/>
                </a:lnTo>
                <a:lnTo>
                  <a:pt x="483762" y="669095"/>
                </a:lnTo>
                <a:lnTo>
                  <a:pt x="531648" y="644283"/>
                </a:lnTo>
                <a:lnTo>
                  <a:pt x="574842" y="612626"/>
                </a:lnTo>
                <a:lnTo>
                  <a:pt x="612626" y="574842"/>
                </a:lnTo>
                <a:lnTo>
                  <a:pt x="644283" y="531648"/>
                </a:lnTo>
                <a:lnTo>
                  <a:pt x="669095" y="483762"/>
                </a:lnTo>
                <a:lnTo>
                  <a:pt x="686344" y="431903"/>
                </a:lnTo>
                <a:lnTo>
                  <a:pt x="695313" y="376788"/>
                </a:lnTo>
                <a:lnTo>
                  <a:pt x="696468" y="348233"/>
                </a:lnTo>
                <a:lnTo>
                  <a:pt x="695313" y="319679"/>
                </a:lnTo>
                <a:lnTo>
                  <a:pt x="686344" y="264564"/>
                </a:lnTo>
                <a:lnTo>
                  <a:pt x="669095" y="212705"/>
                </a:lnTo>
                <a:lnTo>
                  <a:pt x="644283" y="164819"/>
                </a:lnTo>
                <a:lnTo>
                  <a:pt x="612626" y="121625"/>
                </a:lnTo>
                <a:lnTo>
                  <a:pt x="574842" y="83841"/>
                </a:lnTo>
                <a:lnTo>
                  <a:pt x="531648" y="52184"/>
                </a:lnTo>
                <a:lnTo>
                  <a:pt x="483762" y="27372"/>
                </a:lnTo>
                <a:lnTo>
                  <a:pt x="431903" y="10123"/>
                </a:lnTo>
                <a:lnTo>
                  <a:pt x="376788" y="1154"/>
                </a:lnTo>
                <a:lnTo>
                  <a:pt x="348234" y="0"/>
                </a:lnTo>
                <a:close/>
              </a:path>
            </a:pathLst>
          </a:custGeom>
          <a:solidFill>
            <a:srgbClr val="60A60D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5139" y="232294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479" y="2283391"/>
            <a:ext cx="2547697" cy="205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570360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fied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Profess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Emp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oyer 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rgan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za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tio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(C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)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106221" lvl="0" indent="0" algn="l" defTabSz="898800" rtl="0" eaLnBrk="1" fontAlgn="auto" latinLnBrk="0" hangingPunct="1">
              <a:lnSpc>
                <a:spcPct val="133000"/>
              </a:lnSpc>
              <a:spcBef>
                <a:spcPts val="1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uman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Resou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urc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212" b="0" i="0" u="none" strike="noStrike" kern="1200" cap="none" spc="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(H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) 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x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urc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212" b="0" i="0" u="none" strike="noStrike" kern="1200" cap="none" spc="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ult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 Emp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oye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enefit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yr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ices</a:t>
            </a:r>
            <a:endParaRPr kumimoji="0" lang="en-US" sz="1212" b="0" i="0" u="none" strike="noStrike" kern="1200" cap="none" spc="-12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uman</a:t>
            </a:r>
            <a:r>
              <a:rPr kumimoji="0" lang="en-US" sz="1212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Resou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lang="en-US" sz="1212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ulti</a:t>
            </a:r>
            <a:r>
              <a:rPr kumimoji="0" lang="en-US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lang="en-US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endParaRPr kumimoji="0" lang="en-US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5394" marR="6157" lvl="0" indent="0" algn="l" defTabSz="8988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mp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ulti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212" b="0" i="0" u="none" strike="noStrike" kern="1200" cap="none" spc="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212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ra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ng S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ices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3200" y="2631748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5139" y="300089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5139" y="3246581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65139" y="3492268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5139" y="373980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5139" y="3985798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49" b="0" i="0" u="none" strike="noStrike" kern="1200" cap="none" spc="-6" normalizeH="0" baseline="0" noProof="0" dirty="0">
                <a:ln>
                  <a:noFill/>
                </a:ln>
                <a:solidFill>
                  <a:srgbClr val="60A60D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</a:t>
            </a: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ingdings 3"/>
              <a:ea typeface="+mn-ea"/>
              <a:cs typeface="Wingdings 3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47972" y="863392"/>
            <a:ext cx="844358" cy="844358"/>
          </a:xfrm>
          <a:custGeom>
            <a:avLst/>
            <a:gdLst/>
            <a:ahLst/>
            <a:cxnLst/>
            <a:rect l="l" t="t" r="r" b="b"/>
            <a:pathLst>
              <a:path w="696595" h="696594">
                <a:moveTo>
                  <a:pt x="348234" y="0"/>
                </a:moveTo>
                <a:lnTo>
                  <a:pt x="291759" y="4559"/>
                </a:lnTo>
                <a:lnTo>
                  <a:pt x="238182" y="17757"/>
                </a:lnTo>
                <a:lnTo>
                  <a:pt x="188220" y="38878"/>
                </a:lnTo>
                <a:lnTo>
                  <a:pt x="142591" y="67202"/>
                </a:lnTo>
                <a:lnTo>
                  <a:pt x="102012" y="102012"/>
                </a:lnTo>
                <a:lnTo>
                  <a:pt x="67202" y="142591"/>
                </a:lnTo>
                <a:lnTo>
                  <a:pt x="38878" y="188220"/>
                </a:lnTo>
                <a:lnTo>
                  <a:pt x="17757" y="238182"/>
                </a:lnTo>
                <a:lnTo>
                  <a:pt x="4559" y="291759"/>
                </a:lnTo>
                <a:lnTo>
                  <a:pt x="0" y="348234"/>
                </a:lnTo>
                <a:lnTo>
                  <a:pt x="1154" y="376788"/>
                </a:lnTo>
                <a:lnTo>
                  <a:pt x="10123" y="431903"/>
                </a:lnTo>
                <a:lnTo>
                  <a:pt x="27372" y="483762"/>
                </a:lnTo>
                <a:lnTo>
                  <a:pt x="52184" y="531648"/>
                </a:lnTo>
                <a:lnTo>
                  <a:pt x="83841" y="574842"/>
                </a:lnTo>
                <a:lnTo>
                  <a:pt x="121625" y="612626"/>
                </a:lnTo>
                <a:lnTo>
                  <a:pt x="164819" y="644283"/>
                </a:lnTo>
                <a:lnTo>
                  <a:pt x="212705" y="669095"/>
                </a:lnTo>
                <a:lnTo>
                  <a:pt x="264564" y="686344"/>
                </a:lnTo>
                <a:lnTo>
                  <a:pt x="319679" y="695313"/>
                </a:lnTo>
                <a:lnTo>
                  <a:pt x="348234" y="696467"/>
                </a:lnTo>
                <a:lnTo>
                  <a:pt x="376788" y="695313"/>
                </a:lnTo>
                <a:lnTo>
                  <a:pt x="431903" y="686344"/>
                </a:lnTo>
                <a:lnTo>
                  <a:pt x="483762" y="669095"/>
                </a:lnTo>
                <a:lnTo>
                  <a:pt x="531648" y="644283"/>
                </a:lnTo>
                <a:lnTo>
                  <a:pt x="574842" y="612626"/>
                </a:lnTo>
                <a:lnTo>
                  <a:pt x="612626" y="574842"/>
                </a:lnTo>
                <a:lnTo>
                  <a:pt x="644283" y="531648"/>
                </a:lnTo>
                <a:lnTo>
                  <a:pt x="669095" y="483762"/>
                </a:lnTo>
                <a:lnTo>
                  <a:pt x="686344" y="431903"/>
                </a:lnTo>
                <a:lnTo>
                  <a:pt x="695313" y="376788"/>
                </a:lnTo>
                <a:lnTo>
                  <a:pt x="696468" y="348234"/>
                </a:lnTo>
                <a:lnTo>
                  <a:pt x="695313" y="319679"/>
                </a:lnTo>
                <a:lnTo>
                  <a:pt x="686344" y="264564"/>
                </a:lnTo>
                <a:lnTo>
                  <a:pt x="669095" y="212705"/>
                </a:lnTo>
                <a:lnTo>
                  <a:pt x="644283" y="164819"/>
                </a:lnTo>
                <a:lnTo>
                  <a:pt x="612626" y="121625"/>
                </a:lnTo>
                <a:lnTo>
                  <a:pt x="574842" y="83841"/>
                </a:lnTo>
                <a:lnTo>
                  <a:pt x="531648" y="52184"/>
                </a:lnTo>
                <a:lnTo>
                  <a:pt x="483762" y="27372"/>
                </a:lnTo>
                <a:lnTo>
                  <a:pt x="431903" y="10123"/>
                </a:lnTo>
                <a:lnTo>
                  <a:pt x="376788" y="1154"/>
                </a:lnTo>
                <a:lnTo>
                  <a:pt x="348234" y="0"/>
                </a:lnTo>
                <a:close/>
              </a:path>
            </a:pathLst>
          </a:custGeom>
          <a:solidFill>
            <a:srgbClr val="60A60D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55731" y="857850"/>
            <a:ext cx="844358" cy="844358"/>
          </a:xfrm>
          <a:custGeom>
            <a:avLst/>
            <a:gdLst/>
            <a:ahLst/>
            <a:cxnLst/>
            <a:rect l="l" t="t" r="r" b="b"/>
            <a:pathLst>
              <a:path w="696595" h="696594">
                <a:moveTo>
                  <a:pt x="348233" y="0"/>
                </a:moveTo>
                <a:lnTo>
                  <a:pt x="291759" y="4559"/>
                </a:lnTo>
                <a:lnTo>
                  <a:pt x="238182" y="17757"/>
                </a:lnTo>
                <a:lnTo>
                  <a:pt x="188220" y="38878"/>
                </a:lnTo>
                <a:lnTo>
                  <a:pt x="142591" y="67202"/>
                </a:lnTo>
                <a:lnTo>
                  <a:pt x="102012" y="102012"/>
                </a:lnTo>
                <a:lnTo>
                  <a:pt x="67202" y="142591"/>
                </a:lnTo>
                <a:lnTo>
                  <a:pt x="38878" y="188220"/>
                </a:lnTo>
                <a:lnTo>
                  <a:pt x="17757" y="238182"/>
                </a:lnTo>
                <a:lnTo>
                  <a:pt x="4559" y="291759"/>
                </a:lnTo>
                <a:lnTo>
                  <a:pt x="0" y="348233"/>
                </a:lnTo>
                <a:lnTo>
                  <a:pt x="1154" y="376788"/>
                </a:lnTo>
                <a:lnTo>
                  <a:pt x="10123" y="431903"/>
                </a:lnTo>
                <a:lnTo>
                  <a:pt x="27372" y="483762"/>
                </a:lnTo>
                <a:lnTo>
                  <a:pt x="52184" y="531648"/>
                </a:lnTo>
                <a:lnTo>
                  <a:pt x="83841" y="574842"/>
                </a:lnTo>
                <a:lnTo>
                  <a:pt x="121625" y="612626"/>
                </a:lnTo>
                <a:lnTo>
                  <a:pt x="164819" y="644283"/>
                </a:lnTo>
                <a:lnTo>
                  <a:pt x="212705" y="669095"/>
                </a:lnTo>
                <a:lnTo>
                  <a:pt x="264564" y="686344"/>
                </a:lnTo>
                <a:lnTo>
                  <a:pt x="319679" y="695313"/>
                </a:lnTo>
                <a:lnTo>
                  <a:pt x="348233" y="696467"/>
                </a:lnTo>
                <a:lnTo>
                  <a:pt x="376788" y="695313"/>
                </a:lnTo>
                <a:lnTo>
                  <a:pt x="431903" y="686344"/>
                </a:lnTo>
                <a:lnTo>
                  <a:pt x="483762" y="669095"/>
                </a:lnTo>
                <a:lnTo>
                  <a:pt x="531648" y="644283"/>
                </a:lnTo>
                <a:lnTo>
                  <a:pt x="574842" y="612626"/>
                </a:lnTo>
                <a:lnTo>
                  <a:pt x="612626" y="574842"/>
                </a:lnTo>
                <a:lnTo>
                  <a:pt x="644283" y="531648"/>
                </a:lnTo>
                <a:lnTo>
                  <a:pt x="669095" y="483762"/>
                </a:lnTo>
                <a:lnTo>
                  <a:pt x="686344" y="431903"/>
                </a:lnTo>
                <a:lnTo>
                  <a:pt x="695313" y="376788"/>
                </a:lnTo>
                <a:lnTo>
                  <a:pt x="696467" y="348233"/>
                </a:lnTo>
                <a:lnTo>
                  <a:pt x="695313" y="319679"/>
                </a:lnTo>
                <a:lnTo>
                  <a:pt x="686344" y="264564"/>
                </a:lnTo>
                <a:lnTo>
                  <a:pt x="669095" y="212705"/>
                </a:lnTo>
                <a:lnTo>
                  <a:pt x="644283" y="164819"/>
                </a:lnTo>
                <a:lnTo>
                  <a:pt x="612626" y="121625"/>
                </a:lnTo>
                <a:lnTo>
                  <a:pt x="574842" y="83841"/>
                </a:lnTo>
                <a:lnTo>
                  <a:pt x="531648" y="52184"/>
                </a:lnTo>
                <a:lnTo>
                  <a:pt x="483762" y="27372"/>
                </a:lnTo>
                <a:lnTo>
                  <a:pt x="431903" y="10123"/>
                </a:lnTo>
                <a:lnTo>
                  <a:pt x="376788" y="1154"/>
                </a:lnTo>
                <a:lnTo>
                  <a:pt x="348233" y="0"/>
                </a:lnTo>
                <a:close/>
              </a:path>
            </a:pathLst>
          </a:custGeom>
          <a:solidFill>
            <a:srgbClr val="60A60D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07397" y="2526616"/>
            <a:ext cx="2661612" cy="1566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ur</a:t>
            </a:r>
            <a:r>
              <a:rPr kumimoji="0" sz="1454" b="0" i="0" u="none" strike="noStrike" kern="1200" cap="none" spc="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mplo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ees </a:t>
            </a:r>
            <a:r>
              <a:rPr kumimoji="0" sz="1454" b="0" i="0" u="none" strike="noStrike" kern="1200" cap="none" spc="-55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eep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us o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</a:t>
            </a:r>
            <a:r>
              <a:rPr kumimoji="0" sz="1454" b="0" i="0" u="none" strike="noStrike" kern="1200" cap="none" spc="-4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oad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, and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</a:t>
            </a:r>
            <a:r>
              <a:rPr kumimoji="0" sz="1454" b="0" i="0" u="none" strike="noStrike" kern="1200" cap="none" spc="-55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es them 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our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g</a:t>
            </a:r>
            <a:r>
              <a:rPr kumimoji="0" sz="1454" b="0" i="0" u="none" strike="noStrike" kern="1200" cap="none" spc="-3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at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as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et.</a:t>
            </a:r>
            <a:r>
              <a:rPr kumimoji="0" sz="1454" b="0" i="0" u="none" strike="noStrike" kern="1200" cap="none" spc="-3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7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made a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</a:t>
            </a:r>
            <a:r>
              <a:rPr kumimoji="0" sz="1454" b="0" i="0" u="none" strike="noStrike" kern="1200" cap="none" spc="-3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 busin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ss d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ision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when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id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 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hi</a:t>
            </a:r>
            <a:r>
              <a:rPr kumimoji="0" sz="1454" b="0" i="0" u="none" strike="noStrike" kern="1200" cap="none" spc="-3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</a:t>
            </a:r>
            <a:r>
              <a:rPr kumimoji="0" sz="1454" b="0" i="0" u="none" strike="noStrike" kern="1200" cap="none" spc="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Employm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3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tne</a:t>
            </a:r>
            <a:r>
              <a:rPr kumimoji="0" sz="1454" b="0" i="0" u="none" strike="noStrike" kern="1200" cap="none" spc="-4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 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help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us</a:t>
            </a:r>
            <a:r>
              <a:rPr kumimoji="0" sz="1454" b="0" i="0" u="none" strike="noStrike" kern="1200" cap="none" spc="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55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3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 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thos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who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4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sz="1454" b="0" i="0" u="none" strike="noStrike" kern="1200" cap="none" spc="-24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</a:t>
            </a:r>
            <a:r>
              <a:rPr kumimoji="0" sz="1454" b="0" i="0" u="none" strike="noStrike" kern="1200" cap="none" spc="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our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cu</a:t>
            </a:r>
            <a:r>
              <a:rPr kumimoji="0" sz="1454" b="0" i="0" u="none" strike="noStrike" kern="1200" cap="none" spc="-12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454" b="0" i="0" u="none" strike="noStrike" kern="1200" cap="none" spc="-1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om</a:t>
            </a:r>
            <a:r>
              <a:rPr kumimoji="0" sz="1454" b="0" i="0" u="none" strike="noStrike" kern="1200" cap="none" spc="-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</a:t>
            </a:r>
            <a:r>
              <a:rPr kumimoji="0" sz="1454" b="0" i="0" u="none" strike="noStrike" kern="1200" cap="none" spc="-36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</a:t>
            </a:r>
            <a:r>
              <a:rPr kumimoji="0" sz="1454" b="0" i="0" u="none" strike="noStrike" kern="1200" cap="none" spc="-109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.</a:t>
            </a:r>
            <a:r>
              <a:rPr kumimoji="0" sz="1454" b="0" i="0" u="none" strike="noStrike" kern="1200" cap="none" spc="0" normalizeH="0" baseline="0" noProof="0" dirty="0">
                <a:ln>
                  <a:noFill/>
                </a:ln>
                <a:solidFill>
                  <a:srgbClr val="9D701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”</a:t>
            </a:r>
            <a:endParaRPr kumimoji="0" sz="14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56011" y="2271195"/>
            <a:ext cx="127770" cy="213206"/>
          </a:xfrm>
          <a:custGeom>
            <a:avLst/>
            <a:gdLst/>
            <a:ahLst/>
            <a:cxnLst/>
            <a:rect l="l" t="t" r="r" b="b"/>
            <a:pathLst>
              <a:path w="105410" h="175894">
                <a:moveTo>
                  <a:pt x="104906" y="0"/>
                </a:moveTo>
                <a:lnTo>
                  <a:pt x="0" y="0"/>
                </a:lnTo>
                <a:lnTo>
                  <a:pt x="0" y="105714"/>
                </a:lnTo>
                <a:lnTo>
                  <a:pt x="23144" y="149491"/>
                </a:lnTo>
                <a:lnTo>
                  <a:pt x="70599" y="175275"/>
                </a:lnTo>
                <a:lnTo>
                  <a:pt x="71795" y="173962"/>
                </a:lnTo>
                <a:lnTo>
                  <a:pt x="69500" y="168494"/>
                </a:lnTo>
                <a:lnTo>
                  <a:pt x="64939" y="159196"/>
                </a:lnTo>
                <a:lnTo>
                  <a:pt x="59505" y="146777"/>
                </a:lnTo>
                <a:lnTo>
                  <a:pt x="54341" y="131372"/>
                </a:lnTo>
                <a:lnTo>
                  <a:pt x="50754" y="113496"/>
                </a:lnTo>
                <a:lnTo>
                  <a:pt x="104906" y="105714"/>
                </a:lnTo>
                <a:lnTo>
                  <a:pt x="104906" y="0"/>
                </a:lnTo>
                <a:close/>
              </a:path>
            </a:pathLst>
          </a:custGeom>
          <a:solidFill>
            <a:srgbClr val="AD8321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40919" y="2274158"/>
            <a:ext cx="123921" cy="210127"/>
          </a:xfrm>
          <a:custGeom>
            <a:avLst/>
            <a:gdLst/>
            <a:ahLst/>
            <a:cxnLst/>
            <a:rect l="l" t="t" r="r" b="b"/>
            <a:pathLst>
              <a:path w="102235" h="173355">
                <a:moveTo>
                  <a:pt x="101966" y="0"/>
                </a:moveTo>
                <a:lnTo>
                  <a:pt x="0" y="0"/>
                </a:lnTo>
                <a:lnTo>
                  <a:pt x="0" y="103270"/>
                </a:lnTo>
                <a:lnTo>
                  <a:pt x="602" y="103270"/>
                </a:lnTo>
                <a:lnTo>
                  <a:pt x="1748" y="109609"/>
                </a:lnTo>
                <a:lnTo>
                  <a:pt x="23748" y="147048"/>
                </a:lnTo>
                <a:lnTo>
                  <a:pt x="71203" y="172832"/>
                </a:lnTo>
                <a:lnTo>
                  <a:pt x="72397" y="171519"/>
                </a:lnTo>
                <a:lnTo>
                  <a:pt x="70101" y="166050"/>
                </a:lnTo>
                <a:lnTo>
                  <a:pt x="65541" y="156753"/>
                </a:lnTo>
                <a:lnTo>
                  <a:pt x="60106" y="144331"/>
                </a:lnTo>
                <a:lnTo>
                  <a:pt x="54942" y="128925"/>
                </a:lnTo>
                <a:lnTo>
                  <a:pt x="51356" y="111049"/>
                </a:lnTo>
                <a:lnTo>
                  <a:pt x="101966" y="103778"/>
                </a:lnTo>
                <a:lnTo>
                  <a:pt x="101966" y="0"/>
                </a:lnTo>
                <a:close/>
              </a:path>
            </a:pathLst>
          </a:custGeom>
          <a:solidFill>
            <a:srgbClr val="AD8321"/>
          </a:solid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93058" y="1777393"/>
            <a:ext cx="862830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VIC</a:t>
            </a: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sz="16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92628" y="1772891"/>
            <a:ext cx="1723352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</a:t>
            </a:r>
            <a:r>
              <a:rPr kumimoji="0" sz="1697" b="1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697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97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97" b="1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97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697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TNE</a:t>
            </a:r>
            <a:r>
              <a:rPr kumimoji="0" sz="16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endParaRPr kumimoji="0" sz="16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61807" y="4294302"/>
            <a:ext cx="2496896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21" marR="6157" lvl="0" indent="-142397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–  Pre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nt</a:t>
            </a:r>
            <a:r>
              <a:rPr kumimoji="0" sz="1212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tri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ution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ice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endParaRPr kumimoji="0" sz="121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83010" y="4875123"/>
            <a:ext cx="1108363" cy="735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93898" y="1001928"/>
            <a:ext cx="554182" cy="554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01655" y="1001928"/>
            <a:ext cx="554182" cy="554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42456" y="961746"/>
            <a:ext cx="554182" cy="5541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96747" y="5802445"/>
            <a:ext cx="2655454" cy="18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0" lvl="0" indent="0" algn="l" defTabSz="89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CP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EO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rtif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212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12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212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nn</a:t>
            </a:r>
            <a:r>
              <a:rPr kumimoji="0" sz="1212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esse</a:t>
            </a:r>
            <a:r>
              <a:rPr kumimoji="0" sz="1212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endParaRPr kumimoji="0" sz="12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913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1880</Words>
  <Application>Microsoft Office PowerPoint</Application>
  <PresentationFormat>Widescreen</PresentationFormat>
  <Paragraphs>505</Paragraphs>
  <Slides>39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Calibri Light</vt:lpstr>
      <vt:lpstr>Syncopate</vt:lpstr>
      <vt:lpstr>Times New Roman</vt:lpstr>
      <vt:lpstr>Trebuchet MS</vt:lpstr>
      <vt:lpstr>Univers LT Std 47 Cn Lt</vt:lpstr>
      <vt:lpstr>Wingdings 3</vt:lpstr>
      <vt:lpstr>Facet</vt:lpstr>
      <vt:lpstr>1_Office Theme</vt:lpstr>
      <vt:lpstr>3_Office Theme</vt:lpstr>
      <vt:lpstr>Office Theme</vt:lpstr>
      <vt:lpstr>Goin’ Fishin’</vt:lpstr>
      <vt:lpstr> About Me</vt:lpstr>
      <vt:lpstr>Think Data Insights</vt:lpstr>
      <vt:lpstr>LBMC</vt:lpstr>
      <vt:lpstr>PowerPoint Presentation</vt:lpstr>
      <vt:lpstr>PowerPoint Presentation</vt:lpstr>
      <vt:lpstr>PowerPoint Presentation</vt:lpstr>
      <vt:lpstr>LBMC Technology Solutions LLC</vt:lpstr>
      <vt:lpstr>LBMC Employment Partners LLC</vt:lpstr>
      <vt:lpstr>LBMC Staffing Solutions LLC</vt:lpstr>
      <vt:lpstr>PowerPoint Presentation</vt:lpstr>
      <vt:lpstr>LBMC Information Security LLC</vt:lpstr>
      <vt:lpstr>PowerPoint Presentation</vt:lpstr>
      <vt:lpstr>PowerPoint Presentation</vt:lpstr>
      <vt:lpstr>LBMC Physician Business Solutions LLC</vt:lpstr>
      <vt:lpstr>PowerPoint Presentation</vt:lpstr>
      <vt:lpstr>Agenda</vt:lpstr>
      <vt:lpstr>Modern Data Warehouse</vt:lpstr>
      <vt:lpstr>Comparison w/ SQL Server</vt:lpstr>
      <vt:lpstr>The Data Lake Idea</vt:lpstr>
      <vt:lpstr>Distributed File Systems</vt:lpstr>
      <vt:lpstr>Distributed File Systems</vt:lpstr>
      <vt:lpstr>Distributed File Systems</vt:lpstr>
      <vt:lpstr>Distributed File Systems</vt:lpstr>
      <vt:lpstr>Starting to make waves</vt:lpstr>
      <vt:lpstr>In over my head…</vt:lpstr>
      <vt:lpstr>Azure Data Factory</vt:lpstr>
      <vt:lpstr>Data Lake Analytics</vt:lpstr>
      <vt:lpstr>HDInsight</vt:lpstr>
      <vt:lpstr>Azure Data Bricks</vt:lpstr>
      <vt:lpstr>Azure SQL DW</vt:lpstr>
      <vt:lpstr>Polybase</vt:lpstr>
      <vt:lpstr>Polybase</vt:lpstr>
      <vt:lpstr>Polybase</vt:lpstr>
      <vt:lpstr>Polybase</vt:lpstr>
      <vt:lpstr>Polybase</vt:lpstr>
      <vt:lpstr>Pricing</vt:lpstr>
      <vt:lpstr>Cast a wide net</vt:lpstr>
      <vt:lpstr>What’s Next on the Horizon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Goin’ Fishin’</dc:title>
  <dc:creator>Spencer Swindell</dc:creator>
  <cp:lastModifiedBy>Spencer Swindell</cp:lastModifiedBy>
  <cp:revision>8</cp:revision>
  <dcterms:created xsi:type="dcterms:W3CDTF">2019-10-05T03:58:10Z</dcterms:created>
  <dcterms:modified xsi:type="dcterms:W3CDTF">2019-10-22T16:44:57Z</dcterms:modified>
</cp:coreProperties>
</file>