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98" autoAdjust="0"/>
  </p:normalViewPr>
  <p:slideViewPr>
    <p:cSldViewPr snapToGrid="0">
      <p:cViewPr varScale="1">
        <p:scale>
          <a:sx n="91" d="100"/>
          <a:sy n="91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E539B-198B-42EA-894F-5EA8F201C49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69A01-BF44-400E-93B6-FA91FB2E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6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Open azure portal 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a SQL Server Service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a SQL DB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69A01-BF44-400E-93B6-FA91FB2E25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r>
              <a:rPr lang="en-US" dirty="0"/>
              <a:t>Scale a database</a:t>
            </a:r>
          </a:p>
          <a:p>
            <a:r>
              <a:rPr lang="en-US" dirty="0"/>
              <a:t>Run a query (infinite loop or something) to show it killing the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69A01-BF44-400E-93B6-FA91FB2E25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50F0-9539-4053-BE81-C3B3FC9B7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A745B-89B3-431F-85DA-E462846C1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84F6-0458-436D-9741-FE60C5A0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8B5C-A135-4B85-AE22-562A6934F69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C2C95-480C-4CBE-AEB2-1C1806C6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60B37-F0AC-45B8-8DEE-C52B60BE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A9F-96BA-49AD-8AB8-9CE02ED01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0EF8-CCFF-4B22-BB6E-B92D7AC6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F2758-62A1-41B0-840B-5414B282B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C37F-9554-4D1D-9726-351105A6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8B5C-A135-4B85-AE22-562A6934F69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9A65-00F3-48D9-8DA1-27381768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70B2-17ED-4D77-9616-E35D4D5E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A9F-96BA-49AD-8AB8-9CE02ED01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3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7526E-BFF7-4196-810B-D69ADFD89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93A4F-1BE3-43D3-B1F9-4E3256946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A3F9-DC14-4DC6-B31B-8262EC55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8B5C-A135-4B85-AE22-562A6934F69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AA87F-7FAF-485B-A8B7-FEE4F20A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8E31C-5141-4A52-99AD-51C605A7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A9F-96BA-49AD-8AB8-9CE02ED01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F0F7-044B-466F-BE8A-B48A5341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1575-EAE8-40B6-B99A-E79ECA36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FA69-D166-495B-B4D3-7C68F3D1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8B5C-A135-4B85-AE22-562A6934F69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002D3-6FA9-4A80-BB13-98AE5BCD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1BAB-4AC9-4225-AEBC-DB470788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A9F-96BA-49AD-8AB8-9CE02ED01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7FEF-87DD-4D9A-9A64-835CE9FF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42474-B8FA-4D87-8824-6A8BCC96E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7BA3C-27F7-4715-9278-A292AF4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8B5C-A135-4B85-AE22-562A6934F69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BDCF-D82A-46A4-BB4C-025BA23B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A389-9B4F-45F2-AE02-CB54EB5A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A9F-96BA-49AD-8AB8-9CE02ED01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198D-C0A3-469A-A6D1-7A108CE4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F536-BDA5-43FC-AEA4-F68F28174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A2AD5-5E2C-4217-B165-E861BDF39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8A37C-5C42-47B8-906A-A4F1CF62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8B5C-A135-4B85-AE22-562A6934F69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3B71D-1F01-4722-9B1E-E7FEFDD9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C8E7-01D8-43F3-BBF2-9AAFA634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A9F-96BA-49AD-8AB8-9CE02ED01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3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E43A-6735-4995-BCF4-8C52AB56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BE59-14DC-4460-A134-3840ABDBA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60D7E-E92C-4733-B0FB-B10F1A9AC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EC609-332F-4171-98F0-F3B667F09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859B0-4182-4033-96DF-FA9558725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2CCBC-307D-4806-8A09-6442F7CC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8B5C-A135-4B85-AE22-562A6934F69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43165-3FAD-4528-AF25-09ABD4E3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2F1EA-118F-4D16-BB56-F0192710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A9F-96BA-49AD-8AB8-9CE02ED01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99C8-416E-475B-B333-F492A446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3FF6-825F-49D9-BE31-EDC656B8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8B5C-A135-4B85-AE22-562A6934F69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D4872-72BD-407A-9506-3FA69634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AC0A5-7C08-438F-A853-1F108A8F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A9F-96BA-49AD-8AB8-9CE02ED01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2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E84CE-151F-4C50-8787-A77F9E72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8B5C-A135-4B85-AE22-562A6934F69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04139-5EFD-4F7F-B656-A32BF4BF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9EB84-C019-45E9-AADB-9746A103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A9F-96BA-49AD-8AB8-9CE02ED01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55CD-1E95-4614-AC34-56F4B242F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8D14-5C5C-40CC-BE75-FA382740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55D94-BE59-4370-A05E-39BE3967D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9A347-938E-44A1-911E-051E4EDB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8B5C-A135-4B85-AE22-562A6934F69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AAC83-3A70-4991-B45E-D6DF3D15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456BB-F251-4547-9609-85160DB2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A9F-96BA-49AD-8AB8-9CE02ED01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10BF-025D-4DD6-8CD5-EBC450D0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16AC7-56A4-485D-9B50-CA31C5A77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F8711-47B7-4AAA-AD12-F055FFED3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1388-FDDB-4FB5-B079-A2C63D94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8B5C-A135-4B85-AE22-562A6934F69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C9675-6780-4CA7-AE81-DA374014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9024D-599F-425E-BF36-5956BAE6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FA9F-96BA-49AD-8AB8-9CE02ED01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5CD74-EF8E-43B1-BD7C-FCE395B4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0BB0B-94CE-48C5-9778-472C5F97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39EEC-A0EC-4879-9700-11D709A23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8B5C-A135-4B85-AE22-562A6934F69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1240C-8D58-4D72-B2E8-3F411CB60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E78EF-8D6D-43E3-9BE6-3B38A2765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FA9F-96BA-49AD-8AB8-9CE02ED01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B4E4-3FA4-41A9-B50C-1BF63D2FB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PaaS the Database, Please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B44D3-3655-4941-AA91-86DA98044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 with Azure SQL DB</a:t>
            </a:r>
          </a:p>
        </p:txBody>
      </p:sp>
    </p:spTree>
    <p:extLst>
      <p:ext uri="{BB962C8B-B14F-4D97-AF65-F5344CB8AC3E}">
        <p14:creationId xmlns:p14="http://schemas.microsoft.com/office/powerpoint/2010/main" val="376291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C3FD-D920-457A-B1DA-F933A6BB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73F3-1711-4A71-BE54-6CCF35DD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syntax is not available</a:t>
            </a:r>
          </a:p>
          <a:p>
            <a:r>
              <a:rPr lang="en-US" dirty="0"/>
              <a:t>Scaling will kill all connections</a:t>
            </a:r>
          </a:p>
          <a:p>
            <a:r>
              <a:rPr lang="en-US" dirty="0"/>
              <a:t>No cross database joins, must use elastic query</a:t>
            </a:r>
          </a:p>
          <a:p>
            <a:r>
              <a:rPr lang="en-US" dirty="0"/>
              <a:t>No SQL Agent, run things in Azure Automation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9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637C-83A6-402A-BC49-7EC37A58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PaaS DB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958E-73C0-405A-A395-4A14A589A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Azure Database for MySQL</a:t>
            </a:r>
          </a:p>
          <a:p>
            <a:r>
              <a:rPr lang="en-US" dirty="0"/>
              <a:t>Azure Database for PostgreSQL</a:t>
            </a:r>
          </a:p>
          <a:p>
            <a:r>
              <a:rPr lang="en-US" dirty="0"/>
              <a:t>Azure Cosmos DB</a:t>
            </a:r>
          </a:p>
          <a:p>
            <a:r>
              <a:rPr lang="en-US" dirty="0"/>
              <a:t>Azure SQL DW</a:t>
            </a:r>
          </a:p>
          <a:p>
            <a:pPr lvl="1"/>
            <a:r>
              <a:rPr lang="en-US" dirty="0"/>
              <a:t>Distributed database (MPP)</a:t>
            </a:r>
          </a:p>
          <a:p>
            <a:r>
              <a:rPr lang="en-US" dirty="0"/>
              <a:t>Azure SQL DB Managed Instance</a:t>
            </a:r>
          </a:p>
          <a:p>
            <a:r>
              <a:rPr lang="en-US" dirty="0"/>
              <a:t>Azure Storage</a:t>
            </a:r>
          </a:p>
          <a:p>
            <a:pPr lvl="1"/>
            <a:r>
              <a:rPr lang="en-US" dirty="0"/>
              <a:t>Blob Storage</a:t>
            </a:r>
          </a:p>
          <a:p>
            <a:pPr lvl="1"/>
            <a:r>
              <a:rPr lang="en-US" dirty="0"/>
              <a:t>Table Storage </a:t>
            </a:r>
          </a:p>
          <a:p>
            <a:r>
              <a:rPr lang="en-US" dirty="0"/>
              <a:t>Azure Data Lake Storage</a:t>
            </a:r>
          </a:p>
          <a:p>
            <a:r>
              <a:rPr lang="en-US" dirty="0" err="1"/>
              <a:t>Redis</a:t>
            </a:r>
            <a:r>
              <a:rPr lang="en-US" dirty="0"/>
              <a:t> Cache</a:t>
            </a:r>
          </a:p>
          <a:p>
            <a:r>
              <a:rPr lang="en-US" dirty="0"/>
              <a:t>Azure Analysis Services </a:t>
            </a:r>
          </a:p>
        </p:txBody>
      </p:sp>
    </p:spTree>
    <p:extLst>
      <p:ext uri="{BB962C8B-B14F-4D97-AF65-F5344CB8AC3E}">
        <p14:creationId xmlns:p14="http://schemas.microsoft.com/office/powerpoint/2010/main" val="402616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9B3F-64DC-49D3-A151-F7281FD7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703D-F498-47C5-BF36-54F34871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Azure SQL DB</a:t>
            </a:r>
          </a:p>
          <a:p>
            <a:r>
              <a:rPr lang="en-US" dirty="0"/>
              <a:t>Performance Levels</a:t>
            </a:r>
          </a:p>
          <a:p>
            <a:r>
              <a:rPr lang="en-US" dirty="0"/>
              <a:t>Azure SQL DB specific features</a:t>
            </a:r>
          </a:p>
          <a:p>
            <a:r>
              <a:rPr lang="en-US" dirty="0"/>
              <a:t>Automated Administration</a:t>
            </a:r>
          </a:p>
          <a:p>
            <a:r>
              <a:rPr lang="en-US" dirty="0"/>
              <a:t>Gotcha’s</a:t>
            </a:r>
          </a:p>
          <a:p>
            <a:r>
              <a:rPr lang="en-US" dirty="0"/>
              <a:t>Additional PaaS DB services</a:t>
            </a:r>
          </a:p>
        </p:txBody>
      </p:sp>
    </p:spTree>
    <p:extLst>
      <p:ext uri="{BB962C8B-B14F-4D97-AF65-F5344CB8AC3E}">
        <p14:creationId xmlns:p14="http://schemas.microsoft.com/office/powerpoint/2010/main" val="30681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96A469-307A-4FE7-B55F-6ED2D88B7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32" r="9404" b="4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50FCFC-97CC-460C-A9D8-A69542A8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Azure SQL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C4AA-C2E1-40BE-A01A-99C245AA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000"/>
              <a:t>On demand database service</a:t>
            </a:r>
          </a:p>
          <a:p>
            <a:r>
              <a:rPr lang="en-US" sz="2000"/>
              <a:t>Pay for performance/storage</a:t>
            </a:r>
          </a:p>
          <a:p>
            <a:r>
              <a:rPr lang="en-US" sz="2000"/>
              <a:t>Easily scale up/down based on need</a:t>
            </a:r>
          </a:p>
          <a:p>
            <a:pPr lvl="1"/>
            <a:r>
              <a:rPr lang="en-US" sz="2000"/>
              <a:t>Easily != Fast</a:t>
            </a:r>
          </a:p>
          <a:p>
            <a:r>
              <a:rPr lang="en-US" sz="2000"/>
              <a:t>Reduces the burden of administration teams</a:t>
            </a:r>
          </a:p>
          <a:p>
            <a:pPr lvl="1"/>
            <a:r>
              <a:rPr lang="en-US" sz="2000"/>
              <a:t>Server/Storage administration free!</a:t>
            </a:r>
          </a:p>
          <a:p>
            <a:endParaRPr lang="en-US" sz="2000"/>
          </a:p>
          <a:p>
            <a:r>
              <a:rPr lang="en-US" sz="2000"/>
              <a:t>Demo: Let’s spin up some databases!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6091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56F8-8C90-4D6E-9F44-15EE9DF6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Something’s missing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931F09-AB2F-41EF-8C76-F72B367A6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525704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467819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0348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9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Elastic Jobs, or Azure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87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Server Analysis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Analysis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6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Server Integration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Data Factory 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Server Reporting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4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2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MDS/DQS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probably weren’t using this anyway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84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Full-Text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98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 Change Tracking?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72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97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D744-7BC4-4234-AF35-E2E44278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7DC30-1C67-4450-A38B-3E2D6D22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ways to configure the service</a:t>
            </a:r>
          </a:p>
          <a:p>
            <a:r>
              <a:rPr lang="en-US" dirty="0"/>
              <a:t>Measured in </a:t>
            </a:r>
            <a:r>
              <a:rPr lang="en-US" i="1" dirty="0"/>
              <a:t>Database Transaction Units </a:t>
            </a:r>
            <a:r>
              <a:rPr lang="en-US" dirty="0"/>
              <a:t>(DTU)</a:t>
            </a:r>
          </a:p>
          <a:p>
            <a:pPr lvl="1"/>
            <a:r>
              <a:rPr lang="en-US" dirty="0"/>
              <a:t>Mix of CPU/RAM/IO</a:t>
            </a:r>
          </a:p>
          <a:p>
            <a:pPr lvl="1"/>
            <a:r>
              <a:rPr lang="en-US" dirty="0"/>
              <a:t>DTU’s range from 5 to 4,000 </a:t>
            </a:r>
          </a:p>
          <a:p>
            <a:r>
              <a:rPr lang="en-US" dirty="0"/>
              <a:t>Basic, Standard, Premium Tiers</a:t>
            </a:r>
          </a:p>
          <a:p>
            <a:pPr lvl="1"/>
            <a:r>
              <a:rPr lang="en-US" dirty="0"/>
              <a:t>Some features are only available in tiers S3+ and Premium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7CFD98-F649-4097-995F-7EB08BD0D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94188"/>
              </p:ext>
            </p:extLst>
          </p:nvPr>
        </p:nvGraphicFramePr>
        <p:xfrm>
          <a:off x="838200" y="4608493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401573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963252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0920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5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00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250GB (1TB on S3+)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0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1TB (4TB on P11+)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08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53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4BEB-982E-475B-92DC-8DC9DDFF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Levels -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50D2-5CB7-4856-98A7-E8B54232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 Pooling </a:t>
            </a:r>
          </a:p>
          <a:p>
            <a:pPr lvl="1"/>
            <a:r>
              <a:rPr lang="en-US" dirty="0"/>
              <a:t>Databases share DTUs – </a:t>
            </a:r>
            <a:r>
              <a:rPr lang="en-US" i="1" dirty="0"/>
              <a:t>elastic</a:t>
            </a:r>
            <a:r>
              <a:rPr lang="en-US" dirty="0"/>
              <a:t> DTU (</a:t>
            </a:r>
            <a:r>
              <a:rPr lang="en-US" dirty="0" err="1"/>
              <a:t>eDTU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Fixed cost, not charged per database</a:t>
            </a:r>
          </a:p>
          <a:p>
            <a:r>
              <a:rPr lang="en-US" dirty="0"/>
              <a:t>A single pool can contain 50-500 databases depending on tier</a:t>
            </a:r>
          </a:p>
          <a:p>
            <a:r>
              <a:rPr lang="en-US" dirty="0"/>
              <a:t>Database </a:t>
            </a:r>
            <a:r>
              <a:rPr lang="en-US" dirty="0" err="1"/>
              <a:t>sharding</a:t>
            </a:r>
            <a:r>
              <a:rPr lang="en-US" dirty="0"/>
              <a:t> and multi-tenant solution</a:t>
            </a:r>
          </a:p>
          <a:p>
            <a:pPr lvl="1"/>
            <a:r>
              <a:rPr lang="en-US" dirty="0"/>
              <a:t>Tables are split across multiple databases</a:t>
            </a:r>
          </a:p>
          <a:p>
            <a:pPr lvl="1"/>
            <a:r>
              <a:rPr lang="en-US" dirty="0"/>
              <a:t>Elastic Query can be used to stich partitions together</a:t>
            </a:r>
          </a:p>
          <a:p>
            <a:pPr lvl="1"/>
            <a:endParaRPr lang="en-US" dirty="0"/>
          </a:p>
          <a:p>
            <a:r>
              <a:rPr lang="en-US" dirty="0"/>
              <a:t>Additional Purchase option: </a:t>
            </a:r>
            <a:r>
              <a:rPr lang="en-US" dirty="0" err="1"/>
              <a:t>vCore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1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45BD-9395-4666-B104-ED37F875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6B05E-6E5A-44BD-BD61-376842EC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Easily scale between database levels</a:t>
            </a:r>
          </a:p>
          <a:p>
            <a:pPr lvl="1"/>
            <a:r>
              <a:rPr lang="en-US" dirty="0"/>
              <a:t>Can be done with PowerShell</a:t>
            </a:r>
          </a:p>
          <a:p>
            <a:r>
              <a:rPr lang="en-US" dirty="0"/>
              <a:t>Not a fast operation</a:t>
            </a:r>
          </a:p>
          <a:p>
            <a:pPr lvl="1"/>
            <a:r>
              <a:rPr lang="en-US" dirty="0"/>
              <a:t>Data is copied to new instance (takes longer the more data you have)</a:t>
            </a:r>
          </a:p>
          <a:p>
            <a:pPr lvl="1"/>
            <a:r>
              <a:rPr lang="en-US" dirty="0"/>
              <a:t>All connections are killed on cutover</a:t>
            </a:r>
          </a:p>
          <a:p>
            <a:pPr lvl="2"/>
            <a:r>
              <a:rPr lang="en-US" dirty="0"/>
              <a:t>DB is available while new instance is setup</a:t>
            </a:r>
          </a:p>
          <a:p>
            <a:pPr lvl="2"/>
            <a:endParaRPr lang="en-US" dirty="0"/>
          </a:p>
          <a:p>
            <a:r>
              <a:rPr lang="en-US" dirty="0"/>
              <a:t>DB’s cannot be ‘Paused’ like other services</a:t>
            </a:r>
          </a:p>
          <a:p>
            <a:endParaRPr lang="en-US" dirty="0"/>
          </a:p>
          <a:p>
            <a:r>
              <a:rPr lang="en-US" dirty="0"/>
              <a:t>Demo: Let’s scale some databases</a:t>
            </a:r>
          </a:p>
        </p:txBody>
      </p:sp>
    </p:spTree>
    <p:extLst>
      <p:ext uri="{BB962C8B-B14F-4D97-AF65-F5344CB8AC3E}">
        <p14:creationId xmlns:p14="http://schemas.microsoft.com/office/powerpoint/2010/main" val="780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8D3F-8040-4734-BA93-AB7367EC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DB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87C6-F30E-4FFB-8112-149C611D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Elastic Query</a:t>
            </a:r>
          </a:p>
          <a:p>
            <a:pPr lvl="1"/>
            <a:r>
              <a:rPr lang="en-US" dirty="0"/>
              <a:t>Allows for ‘cross-database’ queries on Azure SQL DB</a:t>
            </a:r>
          </a:p>
          <a:p>
            <a:pPr lvl="1"/>
            <a:r>
              <a:rPr lang="en-US" dirty="0"/>
              <a:t>Performance is semi-okay-</a:t>
            </a:r>
            <a:r>
              <a:rPr lang="en-US" dirty="0" err="1"/>
              <a:t>ish</a:t>
            </a:r>
            <a:endParaRPr lang="en-US" dirty="0"/>
          </a:p>
          <a:p>
            <a:endParaRPr lang="en-US" dirty="0"/>
          </a:p>
          <a:p>
            <a:r>
              <a:rPr lang="en-US" dirty="0"/>
              <a:t>Elastic Jobs</a:t>
            </a:r>
          </a:p>
          <a:p>
            <a:pPr lvl="1"/>
            <a:r>
              <a:rPr lang="en-US" dirty="0"/>
              <a:t>Allows for automated jobs to run across many databases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Demo: Elastic Query</a:t>
            </a:r>
          </a:p>
        </p:txBody>
      </p:sp>
    </p:spTree>
    <p:extLst>
      <p:ext uri="{BB962C8B-B14F-4D97-AF65-F5344CB8AC3E}">
        <p14:creationId xmlns:p14="http://schemas.microsoft.com/office/powerpoint/2010/main" val="3910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CFD2-A132-463C-9DC2-59429107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1C2A-F855-4132-B2B2-F591D885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Backups</a:t>
            </a:r>
          </a:p>
          <a:p>
            <a:r>
              <a:rPr lang="en-US" dirty="0"/>
              <a:t>Geo-Replication</a:t>
            </a:r>
          </a:p>
          <a:p>
            <a:r>
              <a:rPr lang="en-US" dirty="0"/>
              <a:t>Automatic Tuning </a:t>
            </a:r>
          </a:p>
          <a:p>
            <a:r>
              <a:rPr lang="en-US" dirty="0"/>
              <a:t>Advanced Threat Detection</a:t>
            </a:r>
          </a:p>
          <a:p>
            <a:r>
              <a:rPr lang="en-US" dirty="0"/>
              <a:t>Auditing</a:t>
            </a:r>
          </a:p>
          <a:p>
            <a:r>
              <a:rPr lang="en-US" dirty="0"/>
              <a:t>Alerts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 Showcase in Portal</a:t>
            </a:r>
          </a:p>
        </p:txBody>
      </p:sp>
    </p:spTree>
    <p:extLst>
      <p:ext uri="{BB962C8B-B14F-4D97-AF65-F5344CB8AC3E}">
        <p14:creationId xmlns:p14="http://schemas.microsoft.com/office/powerpoint/2010/main" val="303490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477</Words>
  <Application>Microsoft Office PowerPoint</Application>
  <PresentationFormat>Widescreen</PresentationFormat>
  <Paragraphs>127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PaaS the Database, Please</vt:lpstr>
      <vt:lpstr>Agenda</vt:lpstr>
      <vt:lpstr>Azure SQL DB</vt:lpstr>
      <vt:lpstr>Something’s missing</vt:lpstr>
      <vt:lpstr>Performance Levels</vt:lpstr>
      <vt:lpstr>Performance Levels - Pooling</vt:lpstr>
      <vt:lpstr>Scaling the Database</vt:lpstr>
      <vt:lpstr>Azure SQL DB Features</vt:lpstr>
      <vt:lpstr>Auto Admin</vt:lpstr>
      <vt:lpstr>Gotcha’s</vt:lpstr>
      <vt:lpstr>Additional PaaS DB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 the Database, Please</dc:title>
  <dc:creator>Spencer Swindell</dc:creator>
  <cp:lastModifiedBy>Spencer Swindell</cp:lastModifiedBy>
  <cp:revision>17</cp:revision>
  <dcterms:created xsi:type="dcterms:W3CDTF">2018-06-26T14:26:41Z</dcterms:created>
  <dcterms:modified xsi:type="dcterms:W3CDTF">2018-06-26T16:03:20Z</dcterms:modified>
</cp:coreProperties>
</file>