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" TargetMode="External"/><Relationship Id="rId2" Type="http://schemas.openxmlformats.org/officeDocument/2006/relationships/hyperlink" Target="https://azure.microsoft.com/en-us/services/machine-learning-stud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mballgroup.com/data-warehouse-business-intelligence-resources/books/data-warehouse-dw-toolkit/" TargetMode="External"/><Relationship Id="rId4" Type="http://schemas.openxmlformats.org/officeDocument/2006/relationships/hyperlink" Target="https://azure.microsoft.com/en-us/?v=18.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TN tech – data science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38" y="319038"/>
            <a:ext cx="6377279" cy="3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4DC-1A81-4538-93A8-5C6C6BDA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390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BD09-BC20-4D0E-B76F-1F745869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20F0-E9A4-4BC4-830B-D66B08DA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Machine Learning Studio </a:t>
            </a:r>
          </a:p>
          <a:p>
            <a:pPr lvl="1"/>
            <a:r>
              <a:rPr lang="en-US" dirty="0">
                <a:hlinkClick r:id="rId2"/>
              </a:rPr>
              <a:t>https://azure.microsoft.com/en-us/services/machine-learning-studio/</a:t>
            </a:r>
            <a:endParaRPr lang="en-US" dirty="0"/>
          </a:p>
          <a:p>
            <a:pPr lvl="1"/>
            <a:r>
              <a:rPr lang="en-US" dirty="0"/>
              <a:t>Free account available w/ up to 10GB of storage</a:t>
            </a:r>
          </a:p>
          <a:p>
            <a:r>
              <a:rPr lang="en-US" dirty="0"/>
              <a:t>Power BI</a:t>
            </a:r>
          </a:p>
          <a:p>
            <a:pPr lvl="1"/>
            <a:r>
              <a:rPr lang="en-US" dirty="0">
                <a:hlinkClick r:id="rId3"/>
              </a:rPr>
              <a:t>https://powerbi.microsoft.com/en-us/</a:t>
            </a:r>
            <a:endParaRPr lang="en-US" dirty="0"/>
          </a:p>
          <a:p>
            <a:pPr lvl="1"/>
            <a:r>
              <a:rPr lang="en-US" dirty="0"/>
              <a:t>Desktop version shown in class is free w/ limited online services</a:t>
            </a:r>
          </a:p>
          <a:p>
            <a:r>
              <a:rPr lang="en-US" dirty="0"/>
              <a:t>Azure </a:t>
            </a:r>
          </a:p>
          <a:p>
            <a:pPr lvl="1"/>
            <a:r>
              <a:rPr lang="en-US" dirty="0">
                <a:hlinkClick r:id="rId4"/>
              </a:rPr>
              <a:t>https://azure.microsoft.com/en-us/?v=18.05</a:t>
            </a:r>
            <a:endParaRPr lang="en-US" dirty="0"/>
          </a:p>
          <a:p>
            <a:pPr lvl="1"/>
            <a:r>
              <a:rPr lang="en-US" dirty="0"/>
              <a:t>Free account available w/ $20 monthly </a:t>
            </a:r>
            <a:r>
              <a:rPr lang="en-US"/>
              <a:t>spending limit</a:t>
            </a:r>
            <a:endParaRPr lang="en-US" dirty="0"/>
          </a:p>
          <a:p>
            <a:r>
              <a:rPr lang="en-US" dirty="0"/>
              <a:t>The Data Warehouse Toolkit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pPr lvl="1"/>
            <a:r>
              <a:rPr lang="en-US" dirty="0">
                <a:hlinkClick r:id="rId5"/>
              </a:rPr>
              <a:t>https://www.kimballgroup.com/data-warehouse-business-intelligence-resources/books/data-warehouse-dw-toolkit/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246" y="5903288"/>
            <a:ext cx="1372308" cy="747055"/>
          </a:xfrm>
        </p:spPr>
      </p:pic>
      <p:sp>
        <p:nvSpPr>
          <p:cNvPr id="7" name="TextBox 6"/>
          <p:cNvSpPr txBox="1"/>
          <p:nvPr/>
        </p:nvSpPr>
        <p:spPr>
          <a:xfrm>
            <a:off x="1062128" y="2116106"/>
            <a:ext cx="10093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little about myself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Career evolution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Outside of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Talk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Architecture for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Visualization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Data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18464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74778F-8A39-4DC1-A0FB-ECD202DB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9" r="3142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8A355-D254-41A1-B007-1DE6AD59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0D15-29B7-4FDE-8FBA-25276909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Graduated from Tech December 2011</a:t>
            </a:r>
          </a:p>
          <a:p>
            <a:pPr lvl="1"/>
            <a:r>
              <a:rPr lang="en-US" dirty="0"/>
              <a:t>Computer Science w/ Minor in Math</a:t>
            </a:r>
          </a:p>
          <a:p>
            <a:r>
              <a:rPr lang="en-US" dirty="0"/>
              <a:t>Live in Mount Juliet</a:t>
            </a:r>
          </a:p>
          <a:p>
            <a:pPr lvl="1"/>
            <a:r>
              <a:rPr lang="en-US" dirty="0"/>
              <a:t>Married w/ Kid</a:t>
            </a:r>
          </a:p>
          <a:p>
            <a:r>
              <a:rPr lang="en-US" dirty="0"/>
              <a:t>Outside of Work</a:t>
            </a:r>
          </a:p>
          <a:p>
            <a:pPr lvl="1"/>
            <a:r>
              <a:rPr lang="en-US" dirty="0"/>
              <a:t>Investing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Learning</a:t>
            </a:r>
          </a:p>
          <a:p>
            <a:pPr lvl="1"/>
            <a:r>
              <a:rPr lang="en-US" dirty="0"/>
              <a:t>Used to Run</a:t>
            </a:r>
          </a:p>
          <a:p>
            <a:pPr lvl="2"/>
            <a:r>
              <a:rPr lang="en-US" dirty="0"/>
              <a:t>The dad-bod is setting in nicely </a:t>
            </a:r>
          </a:p>
        </p:txBody>
      </p:sp>
    </p:spTree>
    <p:extLst>
      <p:ext uri="{BB962C8B-B14F-4D97-AF65-F5344CB8AC3E}">
        <p14:creationId xmlns:p14="http://schemas.microsoft.com/office/powerpoint/2010/main" val="406647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1C7B-F16B-4BBF-97F9-098B4F6F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5FA5-9C22-45A3-AFB6-C2022440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Summer Internships with Aflac </a:t>
            </a:r>
          </a:p>
          <a:p>
            <a:pPr lvl="1"/>
            <a:r>
              <a:rPr lang="en-US" dirty="0"/>
              <a:t>Web Application Development (ASP.NET anyone?) </a:t>
            </a:r>
          </a:p>
          <a:p>
            <a:r>
              <a:rPr lang="en-US" dirty="0"/>
              <a:t>First Job with Asurion (2012-2013)</a:t>
            </a:r>
          </a:p>
          <a:p>
            <a:pPr lvl="1"/>
            <a:r>
              <a:rPr lang="en-US" dirty="0"/>
              <a:t>Started working with Dynamics AX (ERP System)</a:t>
            </a:r>
          </a:p>
          <a:p>
            <a:pPr lvl="1"/>
            <a:r>
              <a:rPr lang="en-US" dirty="0"/>
              <a:t>Build analytical tools around it with SQL Server and Analysis Services</a:t>
            </a:r>
          </a:p>
          <a:p>
            <a:pPr lvl="1"/>
            <a:r>
              <a:rPr lang="en-US" dirty="0"/>
              <a:t>Moved to the BI Team </a:t>
            </a:r>
          </a:p>
          <a:p>
            <a:pPr lvl="2"/>
            <a:r>
              <a:rPr lang="en-US" dirty="0"/>
              <a:t>Microsoft BI Stack – SQL Server, Analysis Services, Integration Services, Reporting Services</a:t>
            </a:r>
          </a:p>
          <a:p>
            <a:r>
              <a:rPr lang="en-US" dirty="0"/>
              <a:t>Contracted w/ Cigna </a:t>
            </a:r>
            <a:r>
              <a:rPr lang="en-US" dirty="0" err="1"/>
              <a:t>Healthspring</a:t>
            </a:r>
            <a:r>
              <a:rPr lang="en-US" dirty="0"/>
              <a:t> (2013-2014)</a:t>
            </a:r>
          </a:p>
          <a:p>
            <a:pPr lvl="1"/>
            <a:r>
              <a:rPr lang="en-US" dirty="0"/>
              <a:t>Database work for a Web App</a:t>
            </a:r>
          </a:p>
          <a:p>
            <a:pPr lvl="1"/>
            <a:r>
              <a:rPr lang="en-US" dirty="0"/>
              <a:t>More SSIS, but now with Agile SCRUM!</a:t>
            </a:r>
          </a:p>
        </p:txBody>
      </p:sp>
    </p:spTree>
    <p:extLst>
      <p:ext uri="{BB962C8B-B14F-4D97-AF65-F5344CB8AC3E}">
        <p14:creationId xmlns:p14="http://schemas.microsoft.com/office/powerpoint/2010/main" val="206233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CA2B-0CE9-4B76-B0E0-BEEFC5FF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DD38-51D1-410B-83AE-5A0E830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naviHealth</a:t>
            </a:r>
            <a:r>
              <a:rPr lang="en-US" dirty="0"/>
              <a:t> (2014-2016)</a:t>
            </a:r>
          </a:p>
          <a:p>
            <a:pPr lvl="1"/>
            <a:r>
              <a:rPr lang="en-US" dirty="0"/>
              <a:t>Built Data Warehouse from ground up</a:t>
            </a:r>
          </a:p>
          <a:p>
            <a:pPr lvl="1"/>
            <a:r>
              <a:rPr lang="en-US" dirty="0"/>
              <a:t>Instilled Agile Practice within team</a:t>
            </a:r>
          </a:p>
          <a:p>
            <a:pPr lvl="2"/>
            <a:r>
              <a:rPr lang="en-US" dirty="0"/>
              <a:t>From wild west to chaotic bureaucracy </a:t>
            </a:r>
          </a:p>
          <a:p>
            <a:pPr lvl="1"/>
            <a:r>
              <a:rPr lang="en-US" dirty="0"/>
              <a:t>Database Source Control (not common at all!)</a:t>
            </a:r>
          </a:p>
          <a:p>
            <a:pPr lvl="1"/>
            <a:r>
              <a:rPr lang="en-US" dirty="0"/>
              <a:t>Visualizations w/ Tableau</a:t>
            </a:r>
          </a:p>
          <a:p>
            <a:r>
              <a:rPr lang="en-US" dirty="0" err="1"/>
              <a:t>ThinkDataInsights</a:t>
            </a:r>
            <a:r>
              <a:rPr lang="en-US" dirty="0"/>
              <a:t> (2016-Current)</a:t>
            </a:r>
          </a:p>
          <a:p>
            <a:pPr lvl="1"/>
            <a:r>
              <a:rPr lang="en-US" dirty="0"/>
              <a:t>Consultant building Analytics Platforms for small-medium size business</a:t>
            </a:r>
          </a:p>
          <a:p>
            <a:pPr lvl="1"/>
            <a:r>
              <a:rPr lang="en-US" dirty="0"/>
              <a:t>Lots of </a:t>
            </a:r>
            <a:r>
              <a:rPr lang="en-US" dirty="0" err="1"/>
              <a:t>PowerBI</a:t>
            </a:r>
            <a:endParaRPr lang="en-US" dirty="0"/>
          </a:p>
          <a:p>
            <a:pPr lvl="2"/>
            <a:r>
              <a:rPr lang="en-US" dirty="0"/>
              <a:t>SQL Server, SSAS Under the hood</a:t>
            </a:r>
          </a:p>
          <a:p>
            <a:pPr lvl="1"/>
            <a:r>
              <a:rPr lang="en-US" dirty="0"/>
              <a:t>Azure Data Platform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CCD9-593B-405A-BCA5-3EAEF4A3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DE1C-64DE-4540-8157-53E10550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stored an used in many forms in a business</a:t>
            </a:r>
          </a:p>
          <a:p>
            <a:pPr lvl="1"/>
            <a:r>
              <a:rPr lang="en-US" dirty="0"/>
              <a:t>Application Databases</a:t>
            </a:r>
          </a:p>
          <a:p>
            <a:pPr lvl="1"/>
            <a:r>
              <a:rPr lang="en-US" dirty="0"/>
              <a:t>Excel workbooks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applications/data sources</a:t>
            </a:r>
          </a:p>
          <a:p>
            <a:pPr lvl="1"/>
            <a:r>
              <a:rPr lang="en-US" dirty="0"/>
              <a:t>Event stream</a:t>
            </a:r>
          </a:p>
          <a:p>
            <a:pPr lvl="1"/>
            <a:r>
              <a:rPr lang="en-US" dirty="0"/>
              <a:t>Polyglot Persistence (fancy word for NoSQL DBs)</a:t>
            </a:r>
          </a:p>
          <a:p>
            <a:r>
              <a:rPr lang="en-US" dirty="0"/>
              <a:t>Desire to analyze data across these systems</a:t>
            </a:r>
          </a:p>
          <a:p>
            <a:r>
              <a:rPr lang="en-US" dirty="0"/>
              <a:t>Need to off load into a separate system in order to not disrupt application 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FC5C-984C-4637-AF60-7F6D9BCF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D988-6CD4-43D2-AA9A-AB8703BC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  <a:p>
            <a:pPr lvl="1"/>
            <a:r>
              <a:rPr lang="en-US" dirty="0"/>
              <a:t>Application databases are designed to work with only a handful of records at a time</a:t>
            </a:r>
          </a:p>
          <a:p>
            <a:pPr lvl="1"/>
            <a:r>
              <a:rPr lang="en-US" dirty="0"/>
              <a:t>Typically, normalized to reduce storage costs</a:t>
            </a:r>
          </a:p>
          <a:p>
            <a:pPr lvl="2"/>
            <a:r>
              <a:rPr lang="en-US" dirty="0"/>
              <a:t>Storage costs is less of a problem today, thus the adoption of some NoSQL DBs</a:t>
            </a:r>
          </a:p>
          <a:p>
            <a:pPr lvl="1"/>
            <a:r>
              <a:rPr lang="en-US" dirty="0"/>
              <a:t>OLTP is inefficient for Analytical Processing</a:t>
            </a:r>
          </a:p>
          <a:p>
            <a:pPr lvl="1"/>
            <a:r>
              <a:rPr lang="en-US" dirty="0"/>
              <a:t>OLAP systems are designed to aggregate across millions to billions of records</a:t>
            </a:r>
          </a:p>
          <a:p>
            <a:pPr lvl="1"/>
            <a:r>
              <a:rPr lang="en-US" dirty="0"/>
              <a:t>OLAP systems are optimized using Dimensional Models</a:t>
            </a:r>
          </a:p>
          <a:p>
            <a:pPr lvl="2"/>
            <a:r>
              <a:rPr lang="en-US" dirty="0"/>
              <a:t>Two Types of Tables </a:t>
            </a:r>
          </a:p>
          <a:p>
            <a:pPr lvl="3"/>
            <a:r>
              <a:rPr lang="en-US" dirty="0"/>
              <a:t>Dimensions – De-normalized descriptive entities</a:t>
            </a:r>
          </a:p>
          <a:p>
            <a:pPr lvl="3"/>
            <a:r>
              <a:rPr lang="en-US" dirty="0"/>
              <a:t>Facts – Highly normalized tables recording measured events and relating them to dimensions</a:t>
            </a:r>
          </a:p>
          <a:p>
            <a:pPr lvl="2"/>
            <a:r>
              <a:rPr lang="en-US" dirty="0"/>
              <a:t>Think of the Dimensions as the </a:t>
            </a:r>
            <a:r>
              <a:rPr lang="en-US" b="1" dirty="0"/>
              <a:t>NOUNS </a:t>
            </a:r>
            <a:r>
              <a:rPr lang="en-US" dirty="0"/>
              <a:t>of a business and the Facts as the </a:t>
            </a:r>
            <a:r>
              <a:rPr lang="en-US" b="1" dirty="0"/>
              <a:t>VERBS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3A98-0A99-4D74-8182-D220D960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0CBA-77D1-4566-A7B9-9D1A7151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Visualization Tools out in the market</a:t>
            </a:r>
          </a:p>
          <a:p>
            <a:pPr lvl="1"/>
            <a:r>
              <a:rPr lang="en-US" dirty="0"/>
              <a:t>Tableau, Qlik, MicroStrategy,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Many have an Analytics Layer </a:t>
            </a:r>
          </a:p>
          <a:p>
            <a:r>
              <a:rPr lang="en-US" dirty="0" err="1"/>
              <a:t>PowerBI</a:t>
            </a:r>
            <a:r>
              <a:rPr lang="en-US" dirty="0"/>
              <a:t> from Microsoft</a:t>
            </a:r>
          </a:p>
          <a:p>
            <a:pPr lvl="1"/>
            <a:r>
              <a:rPr lang="en-US" dirty="0"/>
              <a:t>Free to use locally</a:t>
            </a:r>
          </a:p>
          <a:p>
            <a:pPr lvl="1"/>
            <a:r>
              <a:rPr lang="en-US" dirty="0"/>
              <a:t>Allows for custom visuals</a:t>
            </a:r>
          </a:p>
          <a:p>
            <a:pPr lvl="1"/>
            <a:r>
              <a:rPr lang="en-US" dirty="0"/>
              <a:t>Utilizes SSAS on back-end (in memory analytical processing)</a:t>
            </a:r>
          </a:p>
        </p:txBody>
      </p:sp>
    </p:spTree>
    <p:extLst>
      <p:ext uri="{BB962C8B-B14F-4D97-AF65-F5344CB8AC3E}">
        <p14:creationId xmlns:p14="http://schemas.microsoft.com/office/powerpoint/2010/main" val="292380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884C-1012-4B27-BC10-58677FF2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6966-7D4B-46A3-A7E4-D3B95751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Azure Data Platform makes it easy to spin up databases without having to worry about infrastructure</a:t>
            </a:r>
          </a:p>
          <a:p>
            <a:pPr lvl="1"/>
            <a:r>
              <a:rPr lang="en-US" dirty="0"/>
              <a:t>SQL Database</a:t>
            </a:r>
          </a:p>
          <a:p>
            <a:pPr lvl="2"/>
            <a:r>
              <a:rPr lang="en-US" dirty="0"/>
              <a:t>RDBMS</a:t>
            </a:r>
          </a:p>
          <a:p>
            <a:pPr lvl="1"/>
            <a:r>
              <a:rPr lang="en-US" dirty="0"/>
              <a:t>SQL DW </a:t>
            </a:r>
          </a:p>
          <a:p>
            <a:pPr lvl="2"/>
            <a:r>
              <a:rPr lang="en-US" dirty="0"/>
              <a:t>Massively Parallel Data Processing</a:t>
            </a:r>
          </a:p>
          <a:p>
            <a:pPr lvl="1"/>
            <a:r>
              <a:rPr lang="en-US" dirty="0"/>
              <a:t>HDInsight</a:t>
            </a:r>
          </a:p>
          <a:p>
            <a:pPr lvl="2"/>
            <a:r>
              <a:rPr lang="en-US" dirty="0"/>
              <a:t>Hadoop cluster</a:t>
            </a:r>
          </a:p>
          <a:p>
            <a:pPr lvl="1"/>
            <a:r>
              <a:rPr lang="en-US" dirty="0"/>
              <a:t>Azure ML Studio</a:t>
            </a:r>
          </a:p>
          <a:p>
            <a:pPr lvl="2"/>
            <a:r>
              <a:rPr lang="en-US" dirty="0"/>
              <a:t>Easy way to test ML algorithms against datasets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800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6881DE1A8854ABE68AE27F651FB7F" ma:contentTypeVersion="0" ma:contentTypeDescription="Create a new document." ma:contentTypeScope="" ma:versionID="3cdb19015cb6aaa282011edf881fed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c59ee2edf01cfb808cadb27e045d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D8186-6B4A-48C9-915D-2D9172A7D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32A098-E768-4C91-9724-0A3DCE6E3F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C2AE33-0D5F-48F0-A96C-FDECC4AC365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5315</TotalTime>
  <Words>560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Agenda</vt:lpstr>
      <vt:lpstr>About Me</vt:lpstr>
      <vt:lpstr>Career Evolution</vt:lpstr>
      <vt:lpstr>Career Evolution </vt:lpstr>
      <vt:lpstr>Data Architecture</vt:lpstr>
      <vt:lpstr>Data Architecture</vt:lpstr>
      <vt:lpstr>Visualizations</vt:lpstr>
      <vt:lpstr>Azure Data Platform</vt:lpstr>
      <vt:lpstr>Q/A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Kayte Bittorie</dc:creator>
  <cp:lastModifiedBy>spencer.swindell</cp:lastModifiedBy>
  <cp:revision>24</cp:revision>
  <dcterms:created xsi:type="dcterms:W3CDTF">2016-11-02T21:55:04Z</dcterms:created>
  <dcterms:modified xsi:type="dcterms:W3CDTF">2018-02-26T14:32:11Z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0x01010084A6881DE1A8854ABE68AE27F651FB7F</vt:lpwstr>
  </property>
</Properties>
</file>