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1" r:id="rId3"/>
    <p:sldId id="267" r:id="rId4"/>
    <p:sldId id="257" r:id="rId5"/>
    <p:sldId id="264" r:id="rId6"/>
    <p:sldId id="258" r:id="rId7"/>
    <p:sldId id="262" r:id="rId8"/>
    <p:sldId id="265" r:id="rId9"/>
    <p:sldId id="260" r:id="rId10"/>
    <p:sldId id="259" r:id="rId11"/>
    <p:sldId id="268" r:id="rId12"/>
    <p:sldId id="269" r:id="rId13"/>
    <p:sldId id="270" r:id="rId14"/>
    <p:sldId id="271" r:id="rId15"/>
    <p:sldId id="272" r:id="rId16"/>
    <p:sldId id="263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github.com/shswindell42/Presentations/tree/main/Building%20a%20Data%20Lakehouse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hyperlink" Target="https://github.com/shswindell42/Presentations/tree/main/Building%20a%20Data%20Lakehou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7BA9F-ACCB-49E7-A4DD-65E4B1DD47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2E1F4-B0D0-418F-85C4-D60B6ABA0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in Mount Juliet, grew up here in Nashville</a:t>
          </a:r>
        </a:p>
      </dgm:t>
    </dgm:pt>
    <dgm:pt modelId="{D0A447D4-E7C5-439F-8B44-E90E4901E340}" type="parTrans" cxnId="{B3B3FE31-77CC-4935-AB93-4CF5CA660779}">
      <dgm:prSet/>
      <dgm:spPr/>
      <dgm:t>
        <a:bodyPr/>
        <a:lstStyle/>
        <a:p>
          <a:endParaRPr lang="en-US"/>
        </a:p>
      </dgm:t>
    </dgm:pt>
    <dgm:pt modelId="{B954202D-ABE1-4123-A075-E698DBDF1DE1}" type="sibTrans" cxnId="{B3B3FE31-77CC-4935-AB93-4CF5CA660779}">
      <dgm:prSet/>
      <dgm:spPr/>
      <dgm:t>
        <a:bodyPr/>
        <a:lstStyle/>
        <a:p>
          <a:endParaRPr lang="en-US"/>
        </a:p>
      </dgm:t>
    </dgm:pt>
    <dgm:pt modelId="{08DD40BD-B11D-4B15-8C4B-3B683E246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Science at TTU</a:t>
          </a:r>
        </a:p>
      </dgm:t>
    </dgm:pt>
    <dgm:pt modelId="{37C5162C-3023-4267-A001-D876AE36E360}" type="parTrans" cxnId="{70084387-BE49-4505-811C-19C6A66EBA94}">
      <dgm:prSet/>
      <dgm:spPr/>
      <dgm:t>
        <a:bodyPr/>
        <a:lstStyle/>
        <a:p>
          <a:endParaRPr lang="en-US"/>
        </a:p>
      </dgm:t>
    </dgm:pt>
    <dgm:pt modelId="{9CB75DCB-20F1-4267-BC14-EB934557B002}" type="sibTrans" cxnId="{70084387-BE49-4505-811C-19C6A66EBA94}">
      <dgm:prSet/>
      <dgm:spPr/>
      <dgm:t>
        <a:bodyPr/>
        <a:lstStyle/>
        <a:p>
          <a:endParaRPr lang="en-US"/>
        </a:p>
      </dgm:t>
    </dgm:pt>
    <dgm:pt modelId="{85EB184E-4ECD-42EA-999A-E69D4FD3A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10 years working in data and analytics</a:t>
          </a:r>
        </a:p>
      </dgm:t>
    </dgm:pt>
    <dgm:pt modelId="{0735F49D-8ACD-45F0-BC2E-9B698CDB9C6D}" type="parTrans" cxnId="{52B0A22C-5627-4379-B822-40201FD9DB49}">
      <dgm:prSet/>
      <dgm:spPr/>
      <dgm:t>
        <a:bodyPr/>
        <a:lstStyle/>
        <a:p>
          <a:endParaRPr lang="en-US"/>
        </a:p>
      </dgm:t>
    </dgm:pt>
    <dgm:pt modelId="{AED515D6-EAA7-413B-9056-8E9FBC4751C5}" type="sibTrans" cxnId="{52B0A22C-5627-4379-B822-40201FD9DB49}">
      <dgm:prSet/>
      <dgm:spPr/>
      <dgm:t>
        <a:bodyPr/>
        <a:lstStyle/>
        <a:p>
          <a:endParaRPr lang="en-US"/>
        </a:p>
      </dgm:t>
    </dgm:pt>
    <dgm:pt modelId="{72E3922A-61BA-4813-863B-94533387A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presentation is open source! Materials for this presentation, including this presentation, can be found at </a:t>
          </a:r>
          <a:r>
            <a:rPr lang="en-US">
              <a:hlinkClick xmlns:r="http://schemas.openxmlformats.org/officeDocument/2006/relationships" r:id="rId1"/>
            </a:rPr>
            <a:t>https://github.com/shswindell42/Presentations/tree/main/Building%20a%20Data%20Lakehouse</a:t>
          </a:r>
          <a:endParaRPr lang="en-US"/>
        </a:p>
      </dgm:t>
    </dgm:pt>
    <dgm:pt modelId="{9E4A066F-4B27-44AC-82CE-44ABC19A7986}" type="parTrans" cxnId="{F6F18272-C39C-40E8-ADF4-A8987825008E}">
      <dgm:prSet/>
      <dgm:spPr/>
      <dgm:t>
        <a:bodyPr/>
        <a:lstStyle/>
        <a:p>
          <a:endParaRPr lang="en-US"/>
        </a:p>
      </dgm:t>
    </dgm:pt>
    <dgm:pt modelId="{397AD3B5-1F5D-4F7A-8D00-431CFB09B993}" type="sibTrans" cxnId="{F6F18272-C39C-40E8-ADF4-A8987825008E}">
      <dgm:prSet/>
      <dgm:spPr/>
      <dgm:t>
        <a:bodyPr/>
        <a:lstStyle/>
        <a:p>
          <a:endParaRPr lang="en-US"/>
        </a:p>
      </dgm:t>
    </dgm:pt>
    <dgm:pt modelId="{43B9CED5-1888-47AE-A09C-38FB70994455}" type="pres">
      <dgm:prSet presAssocID="{9C67BA9F-ACCB-49E7-A4DD-65E4B1DD4781}" presName="root" presStyleCnt="0">
        <dgm:presLayoutVars>
          <dgm:dir/>
          <dgm:resizeHandles val="exact"/>
        </dgm:presLayoutVars>
      </dgm:prSet>
      <dgm:spPr/>
    </dgm:pt>
    <dgm:pt modelId="{63A3796B-3E67-4A22-A030-99473BDBABB0}" type="pres">
      <dgm:prSet presAssocID="{5DD2E1F4-B0D0-418F-85C4-D60B6ABA0763}" presName="compNode" presStyleCnt="0"/>
      <dgm:spPr/>
    </dgm:pt>
    <dgm:pt modelId="{C1DD6AA0-C8A3-4E49-8F09-85EE7BA8D16A}" type="pres">
      <dgm:prSet presAssocID="{5DD2E1F4-B0D0-418F-85C4-D60B6ABA0763}" presName="bgRect" presStyleLbl="bgShp" presStyleIdx="0" presStyleCnt="4"/>
      <dgm:spPr/>
    </dgm:pt>
    <dgm:pt modelId="{21E4074B-1FF6-4BE4-B86A-F22BD841BD3B}" type="pres">
      <dgm:prSet presAssocID="{5DD2E1F4-B0D0-418F-85C4-D60B6ABA076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51B984E7-AFBA-476D-AB16-0891021B4DCC}" type="pres">
      <dgm:prSet presAssocID="{5DD2E1F4-B0D0-418F-85C4-D60B6ABA0763}" presName="spaceRect" presStyleCnt="0"/>
      <dgm:spPr/>
    </dgm:pt>
    <dgm:pt modelId="{7E9617A1-E8AD-4E8B-8882-84638FF2DA48}" type="pres">
      <dgm:prSet presAssocID="{5DD2E1F4-B0D0-418F-85C4-D60B6ABA0763}" presName="parTx" presStyleLbl="revTx" presStyleIdx="0" presStyleCnt="4">
        <dgm:presLayoutVars>
          <dgm:chMax val="0"/>
          <dgm:chPref val="0"/>
        </dgm:presLayoutVars>
      </dgm:prSet>
      <dgm:spPr/>
    </dgm:pt>
    <dgm:pt modelId="{4343C8F9-1D9D-4EC3-A062-14ACA829ADEE}" type="pres">
      <dgm:prSet presAssocID="{B954202D-ABE1-4123-A075-E698DBDF1DE1}" presName="sibTrans" presStyleCnt="0"/>
      <dgm:spPr/>
    </dgm:pt>
    <dgm:pt modelId="{897D03B1-36CE-4E1E-A0DB-F674C3C3BDC2}" type="pres">
      <dgm:prSet presAssocID="{08DD40BD-B11D-4B15-8C4B-3B683E2462DE}" presName="compNode" presStyleCnt="0"/>
      <dgm:spPr/>
    </dgm:pt>
    <dgm:pt modelId="{58B54ABB-2943-4FE1-82A8-5F5EB03FF6EA}" type="pres">
      <dgm:prSet presAssocID="{08DD40BD-B11D-4B15-8C4B-3B683E2462DE}" presName="bgRect" presStyleLbl="bgShp" presStyleIdx="1" presStyleCnt="4"/>
      <dgm:spPr/>
    </dgm:pt>
    <dgm:pt modelId="{B6680B60-0F19-48A6-A7B3-0E8A0CD007BE}" type="pres">
      <dgm:prSet presAssocID="{08DD40BD-B11D-4B15-8C4B-3B683E2462D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0C71B0-6B75-48C9-99B6-C93B9E532DFC}" type="pres">
      <dgm:prSet presAssocID="{08DD40BD-B11D-4B15-8C4B-3B683E2462DE}" presName="spaceRect" presStyleCnt="0"/>
      <dgm:spPr/>
    </dgm:pt>
    <dgm:pt modelId="{91B3CB97-21F9-43FC-AF94-D71B8A4F5201}" type="pres">
      <dgm:prSet presAssocID="{08DD40BD-B11D-4B15-8C4B-3B683E2462DE}" presName="parTx" presStyleLbl="revTx" presStyleIdx="1" presStyleCnt="4">
        <dgm:presLayoutVars>
          <dgm:chMax val="0"/>
          <dgm:chPref val="0"/>
        </dgm:presLayoutVars>
      </dgm:prSet>
      <dgm:spPr/>
    </dgm:pt>
    <dgm:pt modelId="{646E6A76-C505-44B7-9E92-DEC7B196B6F1}" type="pres">
      <dgm:prSet presAssocID="{9CB75DCB-20F1-4267-BC14-EB934557B002}" presName="sibTrans" presStyleCnt="0"/>
      <dgm:spPr/>
    </dgm:pt>
    <dgm:pt modelId="{B517C2D4-B4D8-4F64-A3A1-B076CFF2777D}" type="pres">
      <dgm:prSet presAssocID="{85EB184E-4ECD-42EA-999A-E69D4FD3A83B}" presName="compNode" presStyleCnt="0"/>
      <dgm:spPr/>
    </dgm:pt>
    <dgm:pt modelId="{A9372D65-2B97-4C10-B9A8-2FBD6DB03151}" type="pres">
      <dgm:prSet presAssocID="{85EB184E-4ECD-42EA-999A-E69D4FD3A83B}" presName="bgRect" presStyleLbl="bgShp" presStyleIdx="2" presStyleCnt="4"/>
      <dgm:spPr/>
    </dgm:pt>
    <dgm:pt modelId="{FC1DCA5C-3027-4E66-8917-38538C25D3D7}" type="pres">
      <dgm:prSet presAssocID="{85EB184E-4ECD-42EA-999A-E69D4FD3A83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917494-50A9-487A-B60B-C45A4613518A}" type="pres">
      <dgm:prSet presAssocID="{85EB184E-4ECD-42EA-999A-E69D4FD3A83B}" presName="spaceRect" presStyleCnt="0"/>
      <dgm:spPr/>
    </dgm:pt>
    <dgm:pt modelId="{77CE9FE8-09C9-4093-A8D4-9D9D4C3C0A44}" type="pres">
      <dgm:prSet presAssocID="{85EB184E-4ECD-42EA-999A-E69D4FD3A83B}" presName="parTx" presStyleLbl="revTx" presStyleIdx="2" presStyleCnt="4">
        <dgm:presLayoutVars>
          <dgm:chMax val="0"/>
          <dgm:chPref val="0"/>
        </dgm:presLayoutVars>
      </dgm:prSet>
      <dgm:spPr/>
    </dgm:pt>
    <dgm:pt modelId="{F95970E4-82AB-4C51-AE0F-458CAA0E3C51}" type="pres">
      <dgm:prSet presAssocID="{AED515D6-EAA7-413B-9056-8E9FBC4751C5}" presName="sibTrans" presStyleCnt="0"/>
      <dgm:spPr/>
    </dgm:pt>
    <dgm:pt modelId="{7DEFFB2E-D523-43D0-A9A5-0C8F16C09A4C}" type="pres">
      <dgm:prSet presAssocID="{72E3922A-61BA-4813-863B-94533387A172}" presName="compNode" presStyleCnt="0"/>
      <dgm:spPr/>
    </dgm:pt>
    <dgm:pt modelId="{7BAFFAA6-4CFD-4B81-B328-CD21BECDFE41}" type="pres">
      <dgm:prSet presAssocID="{72E3922A-61BA-4813-863B-94533387A172}" presName="bgRect" presStyleLbl="bgShp" presStyleIdx="3" presStyleCnt="4"/>
      <dgm:spPr/>
    </dgm:pt>
    <dgm:pt modelId="{3324CF50-B954-416F-ABC2-48BE28029DA7}" type="pres">
      <dgm:prSet presAssocID="{72E3922A-61BA-4813-863B-94533387A172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CBE9D60-1D5B-49F9-B695-53B358FDFFB0}" type="pres">
      <dgm:prSet presAssocID="{72E3922A-61BA-4813-863B-94533387A172}" presName="spaceRect" presStyleCnt="0"/>
      <dgm:spPr/>
    </dgm:pt>
    <dgm:pt modelId="{08AA4593-7FBA-4EFB-B5DA-829581F93A5F}" type="pres">
      <dgm:prSet presAssocID="{72E3922A-61BA-4813-863B-94533387A1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B0A22C-5627-4379-B822-40201FD9DB49}" srcId="{9C67BA9F-ACCB-49E7-A4DD-65E4B1DD4781}" destId="{85EB184E-4ECD-42EA-999A-E69D4FD3A83B}" srcOrd="2" destOrd="0" parTransId="{0735F49D-8ACD-45F0-BC2E-9B698CDB9C6D}" sibTransId="{AED515D6-EAA7-413B-9056-8E9FBC4751C5}"/>
    <dgm:cxn modelId="{B3B3FE31-77CC-4935-AB93-4CF5CA660779}" srcId="{9C67BA9F-ACCB-49E7-A4DD-65E4B1DD4781}" destId="{5DD2E1F4-B0D0-418F-85C4-D60B6ABA0763}" srcOrd="0" destOrd="0" parTransId="{D0A447D4-E7C5-439F-8B44-E90E4901E340}" sibTransId="{B954202D-ABE1-4123-A075-E698DBDF1DE1}"/>
    <dgm:cxn modelId="{7F904637-A91B-4E4F-B68A-EE1D3FD375D4}" type="presOf" srcId="{9C67BA9F-ACCB-49E7-A4DD-65E4B1DD4781}" destId="{43B9CED5-1888-47AE-A09C-38FB70994455}" srcOrd="0" destOrd="0" presId="urn:microsoft.com/office/officeart/2018/2/layout/IconVerticalSolidList"/>
    <dgm:cxn modelId="{039AC848-28EE-407B-BA9A-8545B6C37246}" type="presOf" srcId="{08DD40BD-B11D-4B15-8C4B-3B683E2462DE}" destId="{91B3CB97-21F9-43FC-AF94-D71B8A4F5201}" srcOrd="0" destOrd="0" presId="urn:microsoft.com/office/officeart/2018/2/layout/IconVerticalSolidList"/>
    <dgm:cxn modelId="{4F1DC86C-0D1A-45A2-9610-2CFDD3D4749D}" type="presOf" srcId="{5DD2E1F4-B0D0-418F-85C4-D60B6ABA0763}" destId="{7E9617A1-E8AD-4E8B-8882-84638FF2DA48}" srcOrd="0" destOrd="0" presId="urn:microsoft.com/office/officeart/2018/2/layout/IconVerticalSolidList"/>
    <dgm:cxn modelId="{F6F18272-C39C-40E8-ADF4-A8987825008E}" srcId="{9C67BA9F-ACCB-49E7-A4DD-65E4B1DD4781}" destId="{72E3922A-61BA-4813-863B-94533387A172}" srcOrd="3" destOrd="0" parTransId="{9E4A066F-4B27-44AC-82CE-44ABC19A7986}" sibTransId="{397AD3B5-1F5D-4F7A-8D00-431CFB09B993}"/>
    <dgm:cxn modelId="{70084387-BE49-4505-811C-19C6A66EBA94}" srcId="{9C67BA9F-ACCB-49E7-A4DD-65E4B1DD4781}" destId="{08DD40BD-B11D-4B15-8C4B-3B683E2462DE}" srcOrd="1" destOrd="0" parTransId="{37C5162C-3023-4267-A001-D876AE36E360}" sibTransId="{9CB75DCB-20F1-4267-BC14-EB934557B002}"/>
    <dgm:cxn modelId="{BEF1729A-8C22-444A-AC72-F9F2E7B9BD39}" type="presOf" srcId="{72E3922A-61BA-4813-863B-94533387A172}" destId="{08AA4593-7FBA-4EFB-B5DA-829581F93A5F}" srcOrd="0" destOrd="0" presId="urn:microsoft.com/office/officeart/2018/2/layout/IconVerticalSolidList"/>
    <dgm:cxn modelId="{AAE210F2-4CAA-4FF8-ADB5-534EB97AF5D6}" type="presOf" srcId="{85EB184E-4ECD-42EA-999A-E69D4FD3A83B}" destId="{77CE9FE8-09C9-4093-A8D4-9D9D4C3C0A44}" srcOrd="0" destOrd="0" presId="urn:microsoft.com/office/officeart/2018/2/layout/IconVerticalSolidList"/>
    <dgm:cxn modelId="{D40CFD89-1299-48AD-899D-D8BAAB79F785}" type="presParOf" srcId="{43B9CED5-1888-47AE-A09C-38FB70994455}" destId="{63A3796B-3E67-4A22-A030-99473BDBABB0}" srcOrd="0" destOrd="0" presId="urn:microsoft.com/office/officeart/2018/2/layout/IconVerticalSolidList"/>
    <dgm:cxn modelId="{15981BE0-70C7-46CD-A7A3-466E5F9A31DE}" type="presParOf" srcId="{63A3796B-3E67-4A22-A030-99473BDBABB0}" destId="{C1DD6AA0-C8A3-4E49-8F09-85EE7BA8D16A}" srcOrd="0" destOrd="0" presId="urn:microsoft.com/office/officeart/2018/2/layout/IconVerticalSolidList"/>
    <dgm:cxn modelId="{EA28DFBD-5FE6-4024-A522-09C8A4428737}" type="presParOf" srcId="{63A3796B-3E67-4A22-A030-99473BDBABB0}" destId="{21E4074B-1FF6-4BE4-B86A-F22BD841BD3B}" srcOrd="1" destOrd="0" presId="urn:microsoft.com/office/officeart/2018/2/layout/IconVerticalSolidList"/>
    <dgm:cxn modelId="{A0B818D5-FB55-4A4D-A5B6-FF909E267B88}" type="presParOf" srcId="{63A3796B-3E67-4A22-A030-99473BDBABB0}" destId="{51B984E7-AFBA-476D-AB16-0891021B4DCC}" srcOrd="2" destOrd="0" presId="urn:microsoft.com/office/officeart/2018/2/layout/IconVerticalSolidList"/>
    <dgm:cxn modelId="{0FAFA875-C32A-4C60-A3C6-21807CB84020}" type="presParOf" srcId="{63A3796B-3E67-4A22-A030-99473BDBABB0}" destId="{7E9617A1-E8AD-4E8B-8882-84638FF2DA48}" srcOrd="3" destOrd="0" presId="urn:microsoft.com/office/officeart/2018/2/layout/IconVerticalSolidList"/>
    <dgm:cxn modelId="{D3C89B31-EA12-4254-BC9D-BC56091412E2}" type="presParOf" srcId="{43B9CED5-1888-47AE-A09C-38FB70994455}" destId="{4343C8F9-1D9D-4EC3-A062-14ACA829ADEE}" srcOrd="1" destOrd="0" presId="urn:microsoft.com/office/officeart/2018/2/layout/IconVerticalSolidList"/>
    <dgm:cxn modelId="{CDD0CFD6-D41D-4743-A334-48762C886B37}" type="presParOf" srcId="{43B9CED5-1888-47AE-A09C-38FB70994455}" destId="{897D03B1-36CE-4E1E-A0DB-F674C3C3BDC2}" srcOrd="2" destOrd="0" presId="urn:microsoft.com/office/officeart/2018/2/layout/IconVerticalSolidList"/>
    <dgm:cxn modelId="{769A3727-24F1-4FC5-BE78-CCFFBCEAF550}" type="presParOf" srcId="{897D03B1-36CE-4E1E-A0DB-F674C3C3BDC2}" destId="{58B54ABB-2943-4FE1-82A8-5F5EB03FF6EA}" srcOrd="0" destOrd="0" presId="urn:microsoft.com/office/officeart/2018/2/layout/IconVerticalSolidList"/>
    <dgm:cxn modelId="{69CC726D-A68F-46B6-824F-19BF13E1BB9E}" type="presParOf" srcId="{897D03B1-36CE-4E1E-A0DB-F674C3C3BDC2}" destId="{B6680B60-0F19-48A6-A7B3-0E8A0CD007BE}" srcOrd="1" destOrd="0" presId="urn:microsoft.com/office/officeart/2018/2/layout/IconVerticalSolidList"/>
    <dgm:cxn modelId="{151B730B-D033-4BD5-8810-EE3C136C8670}" type="presParOf" srcId="{897D03B1-36CE-4E1E-A0DB-F674C3C3BDC2}" destId="{200C71B0-6B75-48C9-99B6-C93B9E532DFC}" srcOrd="2" destOrd="0" presId="urn:microsoft.com/office/officeart/2018/2/layout/IconVerticalSolidList"/>
    <dgm:cxn modelId="{8FF82959-C803-471F-BBB2-346C790A4735}" type="presParOf" srcId="{897D03B1-36CE-4E1E-A0DB-F674C3C3BDC2}" destId="{91B3CB97-21F9-43FC-AF94-D71B8A4F5201}" srcOrd="3" destOrd="0" presId="urn:microsoft.com/office/officeart/2018/2/layout/IconVerticalSolidList"/>
    <dgm:cxn modelId="{73D9656F-9C39-404C-8DA5-DDE84FA6E6A5}" type="presParOf" srcId="{43B9CED5-1888-47AE-A09C-38FB70994455}" destId="{646E6A76-C505-44B7-9E92-DEC7B196B6F1}" srcOrd="3" destOrd="0" presId="urn:microsoft.com/office/officeart/2018/2/layout/IconVerticalSolidList"/>
    <dgm:cxn modelId="{E456CCE2-7B07-4834-8CF2-8FE449A288A3}" type="presParOf" srcId="{43B9CED5-1888-47AE-A09C-38FB70994455}" destId="{B517C2D4-B4D8-4F64-A3A1-B076CFF2777D}" srcOrd="4" destOrd="0" presId="urn:microsoft.com/office/officeart/2018/2/layout/IconVerticalSolidList"/>
    <dgm:cxn modelId="{F8CDC04C-67B6-45AE-B987-1A0EA1D4BBAF}" type="presParOf" srcId="{B517C2D4-B4D8-4F64-A3A1-B076CFF2777D}" destId="{A9372D65-2B97-4C10-B9A8-2FBD6DB03151}" srcOrd="0" destOrd="0" presId="urn:microsoft.com/office/officeart/2018/2/layout/IconVerticalSolidList"/>
    <dgm:cxn modelId="{2B50D1D4-2EA7-4778-9293-759C29F1C401}" type="presParOf" srcId="{B517C2D4-B4D8-4F64-A3A1-B076CFF2777D}" destId="{FC1DCA5C-3027-4E66-8917-38538C25D3D7}" srcOrd="1" destOrd="0" presId="urn:microsoft.com/office/officeart/2018/2/layout/IconVerticalSolidList"/>
    <dgm:cxn modelId="{9E6D175E-2075-4B81-98D4-B0EDCD1AE701}" type="presParOf" srcId="{B517C2D4-B4D8-4F64-A3A1-B076CFF2777D}" destId="{8B917494-50A9-487A-B60B-C45A4613518A}" srcOrd="2" destOrd="0" presId="urn:microsoft.com/office/officeart/2018/2/layout/IconVerticalSolidList"/>
    <dgm:cxn modelId="{E1A0E39C-CDB3-49BB-871B-CDB568E76F84}" type="presParOf" srcId="{B517C2D4-B4D8-4F64-A3A1-B076CFF2777D}" destId="{77CE9FE8-09C9-4093-A8D4-9D9D4C3C0A44}" srcOrd="3" destOrd="0" presId="urn:microsoft.com/office/officeart/2018/2/layout/IconVerticalSolidList"/>
    <dgm:cxn modelId="{7D1A3647-F13B-4B24-91B1-D3C482D5DA67}" type="presParOf" srcId="{43B9CED5-1888-47AE-A09C-38FB70994455}" destId="{F95970E4-82AB-4C51-AE0F-458CAA0E3C51}" srcOrd="5" destOrd="0" presId="urn:microsoft.com/office/officeart/2018/2/layout/IconVerticalSolidList"/>
    <dgm:cxn modelId="{BCDE3CAA-279E-4061-8330-770FCB9A65B9}" type="presParOf" srcId="{43B9CED5-1888-47AE-A09C-38FB70994455}" destId="{7DEFFB2E-D523-43D0-A9A5-0C8F16C09A4C}" srcOrd="6" destOrd="0" presId="urn:microsoft.com/office/officeart/2018/2/layout/IconVerticalSolidList"/>
    <dgm:cxn modelId="{377816FD-0768-475D-BAB5-7FAD448BD4E0}" type="presParOf" srcId="{7DEFFB2E-D523-43D0-A9A5-0C8F16C09A4C}" destId="{7BAFFAA6-4CFD-4B81-B328-CD21BECDFE41}" srcOrd="0" destOrd="0" presId="urn:microsoft.com/office/officeart/2018/2/layout/IconVerticalSolidList"/>
    <dgm:cxn modelId="{FAC35506-A845-4004-A52A-BA2A043C7195}" type="presParOf" srcId="{7DEFFB2E-D523-43D0-A9A5-0C8F16C09A4C}" destId="{3324CF50-B954-416F-ABC2-48BE28029DA7}" srcOrd="1" destOrd="0" presId="urn:microsoft.com/office/officeart/2018/2/layout/IconVerticalSolidList"/>
    <dgm:cxn modelId="{50533ED9-CF0C-4A89-BE2B-4B08D610745A}" type="presParOf" srcId="{7DEFFB2E-D523-43D0-A9A5-0C8F16C09A4C}" destId="{7CBE9D60-1D5B-49F9-B695-53B358FDFFB0}" srcOrd="2" destOrd="0" presId="urn:microsoft.com/office/officeart/2018/2/layout/IconVerticalSolidList"/>
    <dgm:cxn modelId="{7F725D06-C77B-49A8-8DF7-0D338ECAEB37}" type="presParOf" srcId="{7DEFFB2E-D523-43D0-A9A5-0C8F16C09A4C}" destId="{08AA4593-7FBA-4EFB-B5DA-829581F93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D6AA0-C8A3-4E49-8F09-85EE7BA8D16A}">
      <dsp:nvSpPr>
        <dsp:cNvPr id="0" name=""/>
        <dsp:cNvSpPr/>
      </dsp:nvSpPr>
      <dsp:spPr>
        <a:xfrm>
          <a:off x="0" y="1890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074B-1FF6-4BE4-B86A-F22BD841BD3B}">
      <dsp:nvSpPr>
        <dsp:cNvPr id="0" name=""/>
        <dsp:cNvSpPr/>
      </dsp:nvSpPr>
      <dsp:spPr>
        <a:xfrm>
          <a:off x="289851" y="217482"/>
          <a:ext cx="527002" cy="527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617A1-E8AD-4E8B-8882-84638FF2DA48}">
      <dsp:nvSpPr>
        <dsp:cNvPr id="0" name=""/>
        <dsp:cNvSpPr/>
      </dsp:nvSpPr>
      <dsp:spPr>
        <a:xfrm>
          <a:off x="1106706" y="1890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Live in Mount Juliet, grew up here in Nashville</a:t>
          </a:r>
        </a:p>
      </dsp:txBody>
      <dsp:txXfrm>
        <a:off x="1106706" y="1890"/>
        <a:ext cx="10254173" cy="958187"/>
      </dsp:txXfrm>
    </dsp:sp>
    <dsp:sp modelId="{58B54ABB-2943-4FE1-82A8-5F5EB03FF6EA}">
      <dsp:nvSpPr>
        <dsp:cNvPr id="0" name=""/>
        <dsp:cNvSpPr/>
      </dsp:nvSpPr>
      <dsp:spPr>
        <a:xfrm>
          <a:off x="0" y="1199624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80B60-0F19-48A6-A7B3-0E8A0CD007BE}">
      <dsp:nvSpPr>
        <dsp:cNvPr id="0" name=""/>
        <dsp:cNvSpPr/>
      </dsp:nvSpPr>
      <dsp:spPr>
        <a:xfrm>
          <a:off x="289851" y="1415216"/>
          <a:ext cx="527002" cy="527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3CB97-21F9-43FC-AF94-D71B8A4F5201}">
      <dsp:nvSpPr>
        <dsp:cNvPr id="0" name=""/>
        <dsp:cNvSpPr/>
      </dsp:nvSpPr>
      <dsp:spPr>
        <a:xfrm>
          <a:off x="1106706" y="1199624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Computer Science at TTU</a:t>
          </a:r>
        </a:p>
      </dsp:txBody>
      <dsp:txXfrm>
        <a:off x="1106706" y="1199624"/>
        <a:ext cx="10254173" cy="958187"/>
      </dsp:txXfrm>
    </dsp:sp>
    <dsp:sp modelId="{A9372D65-2B97-4C10-B9A8-2FBD6DB03151}">
      <dsp:nvSpPr>
        <dsp:cNvPr id="0" name=""/>
        <dsp:cNvSpPr/>
      </dsp:nvSpPr>
      <dsp:spPr>
        <a:xfrm>
          <a:off x="0" y="2397358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CA5C-3027-4E66-8917-38538C25D3D7}">
      <dsp:nvSpPr>
        <dsp:cNvPr id="0" name=""/>
        <dsp:cNvSpPr/>
      </dsp:nvSpPr>
      <dsp:spPr>
        <a:xfrm>
          <a:off x="289851" y="2612950"/>
          <a:ext cx="527002" cy="527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E9FE8-09C9-4093-A8D4-9D9D4C3C0A44}">
      <dsp:nvSpPr>
        <dsp:cNvPr id="0" name=""/>
        <dsp:cNvSpPr/>
      </dsp:nvSpPr>
      <dsp:spPr>
        <a:xfrm>
          <a:off x="1106706" y="2397358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10 years working in data and analytics</a:t>
          </a:r>
        </a:p>
      </dsp:txBody>
      <dsp:txXfrm>
        <a:off x="1106706" y="2397358"/>
        <a:ext cx="10254173" cy="958187"/>
      </dsp:txXfrm>
    </dsp:sp>
    <dsp:sp modelId="{7BAFFAA6-4CFD-4B81-B328-CD21BECDFE41}">
      <dsp:nvSpPr>
        <dsp:cNvPr id="0" name=""/>
        <dsp:cNvSpPr/>
      </dsp:nvSpPr>
      <dsp:spPr>
        <a:xfrm>
          <a:off x="0" y="3595092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4CF50-B954-416F-ABC2-48BE28029DA7}">
      <dsp:nvSpPr>
        <dsp:cNvPr id="0" name=""/>
        <dsp:cNvSpPr/>
      </dsp:nvSpPr>
      <dsp:spPr>
        <a:xfrm>
          <a:off x="289851" y="3810684"/>
          <a:ext cx="527002" cy="527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A4593-7FBA-4EFB-B5DA-829581F93A5F}">
      <dsp:nvSpPr>
        <dsp:cNvPr id="0" name=""/>
        <dsp:cNvSpPr/>
      </dsp:nvSpPr>
      <dsp:spPr>
        <a:xfrm>
          <a:off x="1106706" y="3595092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presentation is open source! Materials for this presentation, including this presentation, can be found at </a:t>
          </a:r>
          <a:r>
            <a:rPr lang="en-US" sz="1700" kern="1200">
              <a:hlinkClick xmlns:r="http://schemas.openxmlformats.org/officeDocument/2006/relationships" r:id="rId9"/>
            </a:rPr>
            <a:t>https://github.com/shswindell42/Presentations/tree/main/Building%20a%20Data%20Lakehouse</a:t>
          </a:r>
          <a:endParaRPr lang="en-US" sz="1700" kern="1200"/>
        </a:p>
      </dsp:txBody>
      <dsp:txXfrm>
        <a:off x="1106706" y="3595092"/>
        <a:ext cx="10254173" cy="958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D203-7970-4E56-9313-EDF0E18D7ED1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4BCA-BEBE-418F-99AC-8E2409CF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a72956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a72956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1A2A-F9A0-406C-BFAE-9364262A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DADA-B611-4175-B84A-D59206A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D7B1-4987-4684-BE11-899AF72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7A4C-2D1D-47FF-A9D9-228240C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C74D-0B47-47B1-B0F5-D483515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075-C05A-4F3D-A8B3-AE923122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60D0-F78C-4C13-A975-0E81251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F312-10D4-4869-9CC3-515F942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DD90-1B59-4637-9649-B40DE2D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3A78-18B9-4121-80BB-66F2EA5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B19F-007F-485D-93AF-F53643C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B5FD9-5470-4F85-892E-CF83A3CC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AD4B-633D-4677-9135-4C9B740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8A4E-DEFC-48E8-937E-68E9E53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741-2E5B-4D89-92BF-DCC66AA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80" cy="27367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4"/>
            <a:ext cx="11360880" cy="10567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0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6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03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5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4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79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52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93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480" cy="545427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456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380" tIns="117380" rIns="117380" bIns="1173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4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520" cy="197640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4"/>
            <a:ext cx="5393520" cy="164673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4"/>
            <a:ext cx="5116080" cy="492669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26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80" cy="80676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4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65E-27DF-4612-ACBF-D311C6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F25C-4191-49F8-95B5-6D229125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0914-4429-432A-9662-8246C72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5C1-4A05-4833-AF33-8415D26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81F7-A4BF-44DA-BC00-D99615E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4"/>
            <a:ext cx="11360880" cy="26179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80" cy="17344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 algn="ctr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84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5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910-1C98-4FC9-B9D3-5521F9A7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E75B-26A1-4875-8CE5-99C4D41B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794B-7C61-4862-8631-DF71F2D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A949-EC5F-46E0-AAE1-7EEF2DA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F7DB-402C-473A-97B0-2E5441B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ECC5-97FB-4ECF-BEF6-7997793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F25-535D-44EF-9504-CD95627E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9E890-18B5-4197-938E-9D08420D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8401-4813-40B6-B723-50F893D8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00F5-3665-4A50-BB2E-E21FEBD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3C62-A7C7-4160-820C-15CE112C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F52-9E37-4C91-AB7D-1361712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0CB6-BCBD-4AF6-9E1A-2453AFE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08C3-A0B0-467E-A0F2-6C2A32A4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36B2-47C9-4200-BA87-CDE8D3B1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39F6E-D70C-403E-96CB-73494F78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8CD8-84FC-44F2-ABCD-FD70A85C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62D1-A448-4B72-88E5-C16E435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78299-E2B6-4472-813A-FCBA711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426D-C3EF-4961-91C2-7D7C074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5D9A-A95E-4697-B4C6-D8FE83F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69AD-DFD0-4210-AC2B-B67D32B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01E3-7230-4ADC-8A42-1737653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37395-3043-4095-B882-7A64E63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B41D-5DA3-4BAE-97EB-2A7D6581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B7C-9FF7-4436-9A08-9D7049F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212-EF5E-45BE-A1FB-5C895CC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501F-E402-48FD-8DBB-045BD57D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AE3B-C928-48A1-88E4-22B9EF74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9FD9-FDD4-4C6A-A3F7-00825ED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BF4B-25D3-49C4-8370-DCC260C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4E46-436B-4D8A-84EC-2194397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DDC-13D4-4E6B-85B7-06160F02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D5394-A2EC-4348-B5D2-66159D16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FDA2-151C-40BB-BF8F-CE0BB7CB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C651-5317-4C7B-8182-7F7F8F7D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215A-C990-4D14-A903-47A5B66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76A24-28CE-40AB-B6A8-AE27FC85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24C39-C3E5-4E9A-B550-1996BFF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25-A1EF-459F-971B-F3D2028D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8521-FA0C-41C6-9615-EF677F4A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A1CB-CAEC-48CC-B519-8832EFE2A36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93F1-3E16-47BD-B342-5918BC66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C28F-8081-47AB-91AE-CECD1E39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 algn="r">
              <a:buNone/>
              <a:defRPr sz="1280">
                <a:solidFill>
                  <a:schemeClr val="dk2"/>
                </a:solidFill>
              </a:defRPr>
            </a:lvl1pPr>
            <a:lvl2pPr lvl="1" algn="r">
              <a:buNone/>
              <a:defRPr sz="1280">
                <a:solidFill>
                  <a:schemeClr val="dk2"/>
                </a:solidFill>
              </a:defRPr>
            </a:lvl2pPr>
            <a:lvl3pPr lvl="2" algn="r">
              <a:buNone/>
              <a:defRPr sz="1280">
                <a:solidFill>
                  <a:schemeClr val="dk2"/>
                </a:solidFill>
              </a:defRPr>
            </a:lvl3pPr>
            <a:lvl4pPr lvl="3" algn="r">
              <a:buNone/>
              <a:defRPr sz="1280">
                <a:solidFill>
                  <a:schemeClr val="dk2"/>
                </a:solidFill>
              </a:defRPr>
            </a:lvl4pPr>
            <a:lvl5pPr lvl="4" algn="r">
              <a:buNone/>
              <a:defRPr sz="1280">
                <a:solidFill>
                  <a:schemeClr val="dk2"/>
                </a:solidFill>
              </a:defRPr>
            </a:lvl5pPr>
            <a:lvl6pPr lvl="5" algn="r">
              <a:buNone/>
              <a:defRPr sz="1280">
                <a:solidFill>
                  <a:schemeClr val="dk2"/>
                </a:solidFill>
              </a:defRPr>
            </a:lvl6pPr>
            <a:lvl7pPr lvl="6" algn="r">
              <a:buNone/>
              <a:defRPr sz="1280">
                <a:solidFill>
                  <a:schemeClr val="dk2"/>
                </a:solidFill>
              </a:defRPr>
            </a:lvl7pPr>
            <a:lvl8pPr lvl="7" algn="r">
              <a:buNone/>
              <a:defRPr sz="1280">
                <a:solidFill>
                  <a:schemeClr val="dk2"/>
                </a:solidFill>
              </a:defRPr>
            </a:lvl8pPr>
            <a:lvl9pPr lvl="8" algn="r">
              <a:buNone/>
              <a:defRPr sz="128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0786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concurrency-contro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wp-content/uploads/2020/08/p975-armbrust.pdf" TargetMode="External"/><Relationship Id="rId7" Type="http://schemas.openxmlformats.org/officeDocument/2006/relationships/hyperlink" Target="https://docs.microsoft.com/en-us/azure/architecture/solution-ideas/articles/azure-databricks-modern-analytics-architecture" TargetMode="External"/><Relationship Id="rId2" Type="http://schemas.openxmlformats.org/officeDocument/2006/relationships/hyperlink" Target="https://www.cidrdb.org/cidr2021/papers/cidr2021_paper1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data-guide/relational-data/online-analytical-processing" TargetMode="External"/><Relationship Id="rId5" Type="http://schemas.openxmlformats.org/officeDocument/2006/relationships/hyperlink" Target="https://docs.microsoft.com/en-us/azure/architecture/reference-architectures/data/enterprise-bi-synapse" TargetMode="External"/><Relationship Id="rId4" Type="http://schemas.openxmlformats.org/officeDocument/2006/relationships/hyperlink" Target="https://docs.microsoft.com/en-us/azure/databricks/lakehouse/medall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lta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33" y="514791"/>
            <a:ext cx="4817760" cy="481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820" y="381001"/>
            <a:ext cx="5085180" cy="50851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53460" y="649320"/>
            <a:ext cx="4921200" cy="162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lnSpc>
                <a:spcPct val="80000"/>
              </a:lnSpc>
              <a:buClr>
                <a:srgbClr val="000000"/>
              </a:buClr>
            </a:pPr>
            <a:r>
              <a:rPr lang="en" sz="400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Spencer Swindell</a:t>
            </a:r>
            <a:endParaRPr sz="400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880" y="5332560"/>
            <a:ext cx="12192000" cy="11445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753460" y="1890700"/>
            <a:ext cx="4921200" cy="8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200" b="1" kern="0">
                <a:solidFill>
                  <a:srgbClr val="EF7928"/>
                </a:solidFill>
                <a:latin typeface="Montserrat"/>
                <a:ea typeface="Montserrat"/>
                <a:cs typeface="Montserrat"/>
                <a:sym typeface="Montserrat"/>
              </a:rPr>
              <a:t>Health Trust</a:t>
            </a:r>
            <a:endParaRPr sz="3200" b="1" kern="0">
              <a:solidFill>
                <a:srgbClr val="EF79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53460" y="3406220"/>
            <a:ext cx="4921200" cy="1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04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Building a Data Lakehouse</a:t>
            </a:r>
            <a:endParaRPr sz="304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462146" y="836162"/>
            <a:ext cx="4182480" cy="4175280"/>
          </a:xfrm>
          <a:prstGeom prst="ellipse">
            <a:avLst/>
          </a:prstGeom>
          <a:noFill/>
          <a:ln w="228600" cap="flat" cmpd="sng">
            <a:solidFill>
              <a:srgbClr val="EF79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33403" b="35370"/>
          <a:stretch/>
        </p:blipFill>
        <p:spPr>
          <a:xfrm>
            <a:off x="2193870" y="5470081"/>
            <a:ext cx="2719300" cy="8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398020" y="5466120"/>
            <a:ext cx="5632080" cy="8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www.TheAnalyticsSummit.com</a:t>
            </a:r>
            <a:endParaRPr sz="256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644620" y="2760220"/>
            <a:ext cx="6588960" cy="4929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2460181">
            <a:off x="-157497" y="5053291"/>
            <a:ext cx="2602657" cy="49300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87260" y="2760220"/>
            <a:ext cx="4053600" cy="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PRESENTING</a:t>
            </a:r>
            <a:endParaRPr sz="2560" b="1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E1E9-B921-47D1-B08B-95395FE2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CCCE-1037-4DDA-9794-2048BDFE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Delta Lake table is </a:t>
            </a:r>
          </a:p>
          <a:p>
            <a:pPr lvl="1"/>
            <a:r>
              <a:rPr lang="en-US" dirty="0"/>
              <a:t>A directory of data objects</a:t>
            </a:r>
          </a:p>
          <a:p>
            <a:pPr lvl="2"/>
            <a:r>
              <a:rPr lang="en-US" dirty="0"/>
              <a:t>These are stored as parquet files</a:t>
            </a:r>
          </a:p>
          <a:p>
            <a:pPr lvl="1"/>
            <a:r>
              <a:rPr lang="en-US" dirty="0"/>
              <a:t>A log of transactions and metadata</a:t>
            </a:r>
          </a:p>
          <a:p>
            <a:pPr lvl="2"/>
            <a:r>
              <a:rPr lang="en-US" dirty="0"/>
              <a:t>Called _</a:t>
            </a:r>
            <a:r>
              <a:rPr lang="en-US" dirty="0" err="1"/>
              <a:t>delta_log</a:t>
            </a:r>
            <a:endParaRPr lang="en-US" dirty="0"/>
          </a:p>
          <a:p>
            <a:pPr lvl="2"/>
            <a:r>
              <a:rPr lang="en-US" dirty="0"/>
              <a:t>Json files, with checkpoints as parquet files</a:t>
            </a:r>
          </a:p>
          <a:p>
            <a:r>
              <a:rPr lang="en-US" dirty="0"/>
              <a:t>The data objects are immutable</a:t>
            </a:r>
          </a:p>
          <a:p>
            <a:r>
              <a:rPr lang="en-US" dirty="0"/>
              <a:t>The log tracks which files belong to which “version” of the table</a:t>
            </a:r>
          </a:p>
          <a:p>
            <a:r>
              <a:rPr lang="en-US" dirty="0"/>
              <a:t>Keeps track of the schema allowing for 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145072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BC8-E6FF-5F0E-84F0-B8777AE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685C-4ADB-2C74-78A4-D0899E6B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lake provides ACID guarantees inside the Data Lake</a:t>
            </a:r>
          </a:p>
          <a:p>
            <a:pPr lvl="1"/>
            <a:r>
              <a:rPr lang="en-US" dirty="0"/>
              <a:t>The log tracks transactions, if a transaction fails the log isn’t updated and the current version remains intact</a:t>
            </a:r>
          </a:p>
          <a:p>
            <a:pPr lvl="1"/>
            <a:r>
              <a:rPr lang="en-US" dirty="0"/>
              <a:t>The log tracks the schema and maintains consistency</a:t>
            </a:r>
          </a:p>
          <a:p>
            <a:pPr lvl="1"/>
            <a:r>
              <a:rPr lang="en-US" dirty="0"/>
              <a:t>Transactions are isolated</a:t>
            </a:r>
          </a:p>
          <a:p>
            <a:pPr lvl="2"/>
            <a:r>
              <a:rPr lang="en-US" dirty="0"/>
              <a:t>Optimistic concurrency (</a:t>
            </a:r>
            <a:r>
              <a:rPr lang="en-US" dirty="0">
                <a:hlinkClick r:id="rId2"/>
              </a:rPr>
              <a:t>https://docs.delta.io/latest/concurrency-control.html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While a write is taking place, readers read the current version </a:t>
            </a:r>
          </a:p>
          <a:p>
            <a:pPr lvl="2"/>
            <a:r>
              <a:rPr lang="en-US" dirty="0"/>
              <a:t>Simultaneous writes can take place, a validation occurs before committing to the log to check if the same partitions have been modified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8047-A3C5-9AAD-5BA1-9FC056C9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1730-B9E3-4D8A-AECD-2748FE5D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a delta lake table</a:t>
            </a:r>
          </a:p>
          <a:p>
            <a:pPr lvl="1"/>
            <a:r>
              <a:rPr lang="en-US" dirty="0"/>
              <a:t>See the parquet files</a:t>
            </a:r>
          </a:p>
          <a:p>
            <a:pPr lvl="1"/>
            <a:r>
              <a:rPr lang="en-US" dirty="0"/>
              <a:t>See the log files</a:t>
            </a:r>
          </a:p>
          <a:p>
            <a:pPr lvl="1"/>
            <a:r>
              <a:rPr lang="en-US" dirty="0"/>
              <a:t>Run a transaction </a:t>
            </a:r>
          </a:p>
          <a:p>
            <a:pPr lvl="1"/>
            <a:r>
              <a:rPr lang="en-US" dirty="0"/>
              <a:t>See how the parquet files change</a:t>
            </a:r>
          </a:p>
          <a:p>
            <a:pPr lvl="1"/>
            <a:r>
              <a:rPr lang="en-US" dirty="0"/>
              <a:t>See how the log folder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1F68-36A9-1DBC-1E50-313F785B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D18E-2860-6693-D839-F408027F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Delta Lake we gain many of the properties a RDMS gives us</a:t>
            </a:r>
          </a:p>
          <a:p>
            <a:r>
              <a:rPr lang="en-US" dirty="0"/>
              <a:t>This allows us to use the Data Lake more like a traditional Data Warehouse</a:t>
            </a:r>
          </a:p>
          <a:p>
            <a:pPr lvl="1"/>
            <a:r>
              <a:rPr lang="en-US" dirty="0"/>
              <a:t>Data </a:t>
            </a:r>
            <a:r>
              <a:rPr lang="en-US" strike="sngStrike" dirty="0" err="1"/>
              <a:t>Ware</a:t>
            </a:r>
            <a:r>
              <a:rPr lang="en-US" dirty="0" err="1"/>
              <a:t>Lakehouse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Removes the need for a traditional data warehouse</a:t>
            </a:r>
          </a:p>
          <a:p>
            <a:pPr lvl="1"/>
            <a:r>
              <a:rPr lang="en-US" dirty="0"/>
              <a:t>Systems operate directly with the data </a:t>
            </a:r>
            <a:r>
              <a:rPr lang="en-US" dirty="0" err="1"/>
              <a:t>lakehouse</a:t>
            </a:r>
            <a:r>
              <a:rPr lang="en-US" dirty="0"/>
              <a:t> in the way they need to</a:t>
            </a:r>
          </a:p>
          <a:p>
            <a:pPr lvl="2"/>
            <a:r>
              <a:rPr lang="en-US" dirty="0"/>
              <a:t>SQL API</a:t>
            </a:r>
          </a:p>
          <a:p>
            <a:pPr lvl="3"/>
            <a:r>
              <a:rPr lang="en-US" dirty="0"/>
              <a:t>Azure Synapse Serverless SQL Pools</a:t>
            </a:r>
          </a:p>
          <a:p>
            <a:pPr lvl="2"/>
            <a:r>
              <a:rPr lang="en-US" dirty="0" err="1"/>
              <a:t>DataFrame</a:t>
            </a:r>
            <a:r>
              <a:rPr lang="en-US" dirty="0"/>
              <a:t> API</a:t>
            </a:r>
          </a:p>
          <a:p>
            <a:pPr lvl="3"/>
            <a:r>
              <a:rPr lang="en-US" dirty="0"/>
              <a:t>Spark/Pandas</a:t>
            </a:r>
          </a:p>
        </p:txBody>
      </p:sp>
    </p:spTree>
    <p:extLst>
      <p:ext uri="{BB962C8B-B14F-4D97-AF65-F5344CB8AC3E}">
        <p14:creationId xmlns:p14="http://schemas.microsoft.com/office/powerpoint/2010/main" val="20408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E0A3-53FF-A0C0-5C0C-09DB639F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Data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F1B7-C6DC-27A0-1407-2BEB5866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Medallion Architecture</a:t>
            </a:r>
          </a:p>
          <a:p>
            <a:pPr lvl="1"/>
            <a:r>
              <a:rPr lang="en-US" dirty="0"/>
              <a:t>A series of data layers in the data lake</a:t>
            </a:r>
          </a:p>
          <a:p>
            <a:pPr lvl="1"/>
            <a:endParaRPr lang="en-US" dirty="0"/>
          </a:p>
          <a:p>
            <a:r>
              <a:rPr lang="en-US" dirty="0"/>
              <a:t>Bronze</a:t>
            </a:r>
          </a:p>
          <a:p>
            <a:pPr lvl="1"/>
            <a:r>
              <a:rPr lang="en-US" dirty="0"/>
              <a:t>Raw data ingested directly into the Data Lake</a:t>
            </a:r>
          </a:p>
          <a:p>
            <a:r>
              <a:rPr lang="en-US" dirty="0"/>
              <a:t>Silver</a:t>
            </a:r>
          </a:p>
          <a:p>
            <a:pPr lvl="1"/>
            <a:r>
              <a:rPr lang="en-US" dirty="0"/>
              <a:t>Validated data</a:t>
            </a:r>
          </a:p>
          <a:p>
            <a:r>
              <a:rPr lang="en-US" dirty="0"/>
              <a:t>Gold</a:t>
            </a:r>
          </a:p>
          <a:p>
            <a:pPr lvl="1"/>
            <a:r>
              <a:rPr lang="en-US" dirty="0"/>
              <a:t>Enriched and Aggregated, ready for Analytics</a:t>
            </a:r>
          </a:p>
          <a:p>
            <a:pPr lvl="1"/>
            <a:r>
              <a:rPr lang="en-US" dirty="0"/>
              <a:t>Dimensional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9A6CD-338D-43AA-B4C5-B3AF3B29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Sample Data Lakehouse</a:t>
            </a:r>
          </a:p>
        </p:txBody>
      </p:sp>
      <p:sp>
        <p:nvSpPr>
          <p:cNvPr id="103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3453-D3F2-520B-7830-11343B2C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TODO: Replace this with what I’m </a:t>
            </a:r>
            <a:r>
              <a:rPr lang="en-US" sz="1700" dirty="0" err="1"/>
              <a:t>demo’ing</a:t>
            </a:r>
            <a:endParaRPr lang="en-US" sz="1700" dirty="0"/>
          </a:p>
          <a:p>
            <a:r>
              <a:rPr lang="en-US" sz="1700" dirty="0"/>
              <a:t>Data is ingested into the Bonze zone as is, available for systems to access as needed</a:t>
            </a:r>
          </a:p>
          <a:p>
            <a:r>
              <a:rPr lang="en-US" sz="1700" dirty="0"/>
              <a:t>Bronze data is standardized and validated then written into the silver zone</a:t>
            </a:r>
          </a:p>
          <a:p>
            <a:r>
              <a:rPr lang="en-US" sz="1700" dirty="0"/>
              <a:t>Silver data is filtered, enriched, and/or aggregated into the gold zone.</a:t>
            </a:r>
          </a:p>
          <a:p>
            <a:r>
              <a:rPr lang="en-US" sz="1700" dirty="0"/>
              <a:t>These are just folders in the data lake!</a:t>
            </a:r>
          </a:p>
        </p:txBody>
      </p:sp>
      <p:pic>
        <p:nvPicPr>
          <p:cNvPr id="1026" name="Picture 2" descr="Architecture diagram showing how a modern data architecture collects, processes, analyzes, and visualizes data.">
            <a:extLst>
              <a:ext uri="{FF2B5EF4-FFF2-40B4-BE49-F238E27FC236}">
                <a16:creationId xmlns:a16="http://schemas.microsoft.com/office/drawing/2014/main" id="{B9C7734E-F7FF-8F8F-965F-DEADD236E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4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DE68-BD59-4F68-3829-826EFECB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BF40-3A99-1FF3-6247-17B96E49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ingestion of </a:t>
            </a:r>
            <a:r>
              <a:rPr lang="en-US" dirty="0" err="1"/>
              <a:t>FreddieMac</a:t>
            </a:r>
            <a:r>
              <a:rPr lang="en-US" dirty="0"/>
              <a:t> Data into the bronze layer</a:t>
            </a:r>
          </a:p>
          <a:p>
            <a:r>
              <a:rPr lang="en-US" dirty="0"/>
              <a:t>Apply schema and validate data into the silver layer, this is a delta lake table</a:t>
            </a:r>
          </a:p>
          <a:p>
            <a:r>
              <a:rPr lang="en-US" dirty="0"/>
              <a:t>Produce aggregated view in the gold layer</a:t>
            </a:r>
          </a:p>
          <a:p>
            <a:r>
              <a:rPr lang="en-US" dirty="0"/>
              <a:t>Connection with Power BI using Synapse Serverless SQL</a:t>
            </a:r>
          </a:p>
        </p:txBody>
      </p:sp>
    </p:spTree>
    <p:extLst>
      <p:ext uri="{BB962C8B-B14F-4D97-AF65-F5344CB8AC3E}">
        <p14:creationId xmlns:p14="http://schemas.microsoft.com/office/powerpoint/2010/main" val="117387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E4C6-61A3-5CEB-B651-ED58E168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516A-616E-F0DE-7C15-73E3AAC9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warehouse is not dead!</a:t>
            </a:r>
          </a:p>
          <a:p>
            <a:pPr lvl="1"/>
            <a:r>
              <a:rPr lang="en-US" dirty="0"/>
              <a:t>Technology changes, principles do not</a:t>
            </a:r>
          </a:p>
          <a:p>
            <a:endParaRPr lang="en-US" dirty="0"/>
          </a:p>
          <a:p>
            <a:r>
              <a:rPr lang="en-US" dirty="0"/>
              <a:t>Modeling of the data still matters!</a:t>
            </a:r>
          </a:p>
          <a:p>
            <a:pPr lvl="1"/>
            <a:r>
              <a:rPr lang="en-US" dirty="0"/>
              <a:t>Flexibility of storage does NOT remove the necessity model data</a:t>
            </a:r>
          </a:p>
          <a:p>
            <a:pPr lvl="1"/>
            <a:r>
              <a:rPr lang="en-US" dirty="0"/>
              <a:t>The Dimensional Model is still relevant!</a:t>
            </a:r>
          </a:p>
        </p:txBody>
      </p:sp>
    </p:spTree>
    <p:extLst>
      <p:ext uri="{BB962C8B-B14F-4D97-AF65-F5344CB8AC3E}">
        <p14:creationId xmlns:p14="http://schemas.microsoft.com/office/powerpoint/2010/main" val="326341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6E06-3172-4242-9629-BBE178FF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461C-5301-4B01-B3B5-29565138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Warehouse Toolkit</a:t>
            </a:r>
          </a:p>
          <a:p>
            <a:r>
              <a:rPr lang="en-US" dirty="0"/>
              <a:t>Lakehouse Whitepaper - </a:t>
            </a:r>
            <a:r>
              <a:rPr lang="en-US" dirty="0">
                <a:hlinkClick r:id="rId2"/>
              </a:rPr>
              <a:t>https://www.cidrdb.org/cidr2021/papers/cidr2021_paper17.pdf</a:t>
            </a:r>
            <a:r>
              <a:rPr lang="en-US" dirty="0"/>
              <a:t> </a:t>
            </a:r>
          </a:p>
          <a:p>
            <a:r>
              <a:rPr lang="en-US" dirty="0"/>
              <a:t>Delta Lake whitepaper - </a:t>
            </a:r>
            <a:r>
              <a:rPr lang="en-US" dirty="0">
                <a:hlinkClick r:id="rId3"/>
              </a:rPr>
              <a:t>https://www.databricks.com/wp-content/uploads/2020/08/p975-armbrust.pdf</a:t>
            </a:r>
            <a:endParaRPr lang="en-US" dirty="0"/>
          </a:p>
          <a:p>
            <a:r>
              <a:rPr lang="en-US" dirty="0"/>
              <a:t>Medallion Architecture - </a:t>
            </a:r>
            <a:r>
              <a:rPr lang="en-US" dirty="0">
                <a:hlinkClick r:id="rId4"/>
              </a:rPr>
              <a:t>https://docs.microsoft.com/en-us/azure/databricks/lakehouse/medallion</a:t>
            </a:r>
            <a:r>
              <a:rPr lang="en-US" dirty="0"/>
              <a:t> </a:t>
            </a:r>
          </a:p>
          <a:p>
            <a:r>
              <a:rPr lang="en-US" dirty="0"/>
              <a:t>Azure Architectures</a:t>
            </a:r>
          </a:p>
          <a:p>
            <a:pPr lvl="1"/>
            <a:r>
              <a:rPr lang="en-US" dirty="0">
                <a:hlinkClick r:id="rId5"/>
              </a:rPr>
              <a:t>https://docs.microsoft.com/en-us/azure/architecture/reference-architectures/data/enterprise-bi-synapse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https://docs.microsoft.com/en-us/azure/architecture/data-guide/relational-data/online-analytical-processing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https://docs.microsoft.com/en-us/azure/architecture/solution-ideas/articles/azure-databricks-modern-analytics-architecture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3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B04-79E1-4F72-BF9D-28EB3FC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A4DF5D-3A5A-BCD8-7630-13056FCEFFDF}"/>
              </a:ext>
            </a:extLst>
          </p:cNvPr>
          <p:cNvGraphicFramePr/>
          <p:nvPr/>
        </p:nvGraphicFramePr>
        <p:xfrm>
          <a:off x="415600" y="1536633"/>
          <a:ext cx="11360880" cy="455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04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2541A-0558-46F5-8F4C-7C1B3727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of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D2B5-7401-4092-9E30-443C7CAF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OLTP vs OLAP</a:t>
            </a:r>
          </a:p>
          <a:p>
            <a:r>
              <a:rPr lang="en-US" sz="1700"/>
              <a:t>The Dimensional Model</a:t>
            </a:r>
          </a:p>
          <a:p>
            <a:pPr lvl="1"/>
            <a:r>
              <a:rPr lang="en-US" sz="1700"/>
              <a:t>Introduced by Ralph Kimball</a:t>
            </a:r>
          </a:p>
          <a:p>
            <a:pPr lvl="1"/>
            <a:r>
              <a:rPr lang="en-US" sz="1700"/>
              <a:t>See “The Data Warehouse Toolkit”</a:t>
            </a:r>
          </a:p>
          <a:p>
            <a:endParaRPr lang="en-US" sz="1700"/>
          </a:p>
          <a:p>
            <a:r>
              <a:rPr lang="en-US" sz="1700"/>
              <a:t>Data read into staging tables and transformed using SQL</a:t>
            </a:r>
          </a:p>
          <a:p>
            <a:endParaRPr lang="en-US" sz="1700"/>
          </a:p>
          <a:p>
            <a:r>
              <a:rPr lang="en-US" sz="1700"/>
              <a:t>Rigid schema on write</a:t>
            </a:r>
          </a:p>
          <a:p>
            <a:endParaRPr lang="en-US" sz="17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mazon.com: The Data Warehouse Toolkit: The Definitive Guide to Dimensional  Modeling, 3rd Edition: 8601405019745: Kimball, Ralph, Ross, Margy: Libros">
            <a:extLst>
              <a:ext uri="{FF2B5EF4-FFF2-40B4-BE49-F238E27FC236}">
                <a16:creationId xmlns:a16="http://schemas.microsoft.com/office/drawing/2014/main" id="{0B659808-3E22-4995-AA51-BF9C9BAEC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 b="-3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F17C-2EAF-46FF-AEE9-A310206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days of Data Warehousing</a:t>
            </a:r>
            <a:endParaRPr lang="en-US" dirty="0"/>
          </a:p>
        </p:txBody>
      </p:sp>
      <p:pic>
        <p:nvPicPr>
          <p:cNvPr id="4102" name="Picture 6" descr="Example diagram of a semantic layer between a data warehouse and a reporting tool">
            <a:extLst>
              <a:ext uri="{FF2B5EF4-FFF2-40B4-BE49-F238E27FC236}">
                <a16:creationId xmlns:a16="http://schemas.microsoft.com/office/drawing/2014/main" id="{2AEFED9B-18B1-491B-B7AD-D2CCFAAC8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91" y="2260241"/>
            <a:ext cx="9513490" cy="31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E9E2-2EF9-49B4-A0D7-4EE1A2A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the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B832-4A56-4145-9672-DDA0E621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Lakes allow for more flexible storage of data</a:t>
            </a:r>
          </a:p>
          <a:p>
            <a:pPr lvl="1"/>
            <a:r>
              <a:rPr lang="en-US" dirty="0"/>
              <a:t>It’s just file storage!</a:t>
            </a:r>
          </a:p>
          <a:p>
            <a:r>
              <a:rPr lang="en-US" dirty="0"/>
              <a:t>Data first loaded into the Data Lake</a:t>
            </a:r>
          </a:p>
          <a:p>
            <a:pPr lvl="1"/>
            <a:r>
              <a:rPr lang="en-US" dirty="0"/>
              <a:t>Keep a copy of everything</a:t>
            </a:r>
          </a:p>
          <a:p>
            <a:pPr lvl="1"/>
            <a:endParaRPr lang="en-US" dirty="0"/>
          </a:p>
          <a:p>
            <a:r>
              <a:rPr lang="en-US" dirty="0"/>
              <a:t>Data copied into data warehouse system</a:t>
            </a:r>
          </a:p>
        </p:txBody>
      </p:sp>
    </p:spTree>
    <p:extLst>
      <p:ext uri="{BB962C8B-B14F-4D97-AF65-F5344CB8AC3E}">
        <p14:creationId xmlns:p14="http://schemas.microsoft.com/office/powerpoint/2010/main" val="30972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AF9-26A6-4B5D-8C8C-166539A5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with Data Lake</a:t>
            </a:r>
          </a:p>
        </p:txBody>
      </p:sp>
      <p:pic>
        <p:nvPicPr>
          <p:cNvPr id="2050" name="Picture 2" descr="Diagram showing the architecture for Enterprise BI in Azure with Azure Synapse.">
            <a:extLst>
              <a:ext uri="{FF2B5EF4-FFF2-40B4-BE49-F238E27FC236}">
                <a16:creationId xmlns:a16="http://schemas.microsoft.com/office/drawing/2014/main" id="{CD2E55FE-4D23-438D-B952-9A8280A82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4" y="2218059"/>
            <a:ext cx="8436071" cy="35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F41-925D-4B3C-AD33-1421C18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0EBD-DA54-4D1F-B612-294D681E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Separation of storage and compute</a:t>
            </a:r>
          </a:p>
          <a:p>
            <a:pPr lvl="1"/>
            <a:r>
              <a:rPr lang="en-US" dirty="0"/>
              <a:t>Consider the cost to keep a DW system up and running w/ little to no activity</a:t>
            </a:r>
          </a:p>
          <a:p>
            <a:pPr lvl="1"/>
            <a:r>
              <a:rPr lang="en-US" dirty="0"/>
              <a:t>Storage in a data lake is cheap</a:t>
            </a:r>
          </a:p>
          <a:p>
            <a:pPr lvl="1"/>
            <a:r>
              <a:rPr lang="en-US" dirty="0"/>
              <a:t>Turn on compute only when needed</a:t>
            </a:r>
          </a:p>
          <a:p>
            <a:r>
              <a:rPr lang="en-US" dirty="0"/>
              <a:t>Schema on Read</a:t>
            </a:r>
          </a:p>
          <a:p>
            <a:pPr lvl="1"/>
            <a:r>
              <a:rPr lang="en-US" dirty="0"/>
              <a:t>Store data in its native format, apply schema when attempting to read the data</a:t>
            </a:r>
          </a:p>
          <a:p>
            <a:r>
              <a:rPr lang="en-US" dirty="0"/>
              <a:t>Polyglot compute</a:t>
            </a:r>
          </a:p>
          <a:p>
            <a:pPr lvl="1"/>
            <a:r>
              <a:rPr lang="en-US" dirty="0"/>
              <a:t>The right tool for the right job</a:t>
            </a:r>
          </a:p>
          <a:p>
            <a:pPr lvl="2"/>
            <a:r>
              <a:rPr lang="en-US" dirty="0"/>
              <a:t>SQL</a:t>
            </a:r>
          </a:p>
          <a:p>
            <a:pPr lvl="2"/>
            <a:r>
              <a:rPr lang="en-US" dirty="0"/>
              <a:t>Spark</a:t>
            </a:r>
          </a:p>
          <a:p>
            <a:pPr lvl="2"/>
            <a:r>
              <a:rPr lang="en-US" dirty="0"/>
              <a:t>Custom code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C832-A0D1-470B-9332-30AEB7D4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06AC-2AEB-4F92-893F-BF9F57A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ability update data in place </a:t>
            </a:r>
          </a:p>
          <a:p>
            <a:pPr lvl="1"/>
            <a:r>
              <a:rPr lang="en-US" dirty="0"/>
              <a:t>Files have to be totally rewritten</a:t>
            </a:r>
          </a:p>
          <a:p>
            <a:endParaRPr lang="en-US" dirty="0"/>
          </a:p>
          <a:p>
            <a:r>
              <a:rPr lang="en-US" dirty="0"/>
              <a:t>Dependent on the compute layer to handle ACID Compliance</a:t>
            </a:r>
          </a:p>
          <a:p>
            <a:pPr lvl="1"/>
            <a:r>
              <a:rPr lang="en-US" dirty="0"/>
              <a:t>No native ability to recover from a crashed job</a:t>
            </a:r>
          </a:p>
          <a:p>
            <a:pPr lvl="2"/>
            <a:r>
              <a:rPr lang="en-US" dirty="0"/>
              <a:t>Files could get left in a corrupted state</a:t>
            </a:r>
          </a:p>
          <a:p>
            <a:pPr lvl="1"/>
            <a:r>
              <a:rPr lang="en-US" dirty="0"/>
              <a:t>No Consistency checks</a:t>
            </a:r>
          </a:p>
          <a:p>
            <a:pPr lvl="1"/>
            <a:r>
              <a:rPr lang="en-US" dirty="0"/>
              <a:t>No Isolation</a:t>
            </a:r>
          </a:p>
          <a:p>
            <a:pPr lvl="2"/>
            <a:r>
              <a:rPr lang="en-US" dirty="0"/>
              <a:t>A file re-write could impact other users attempting to read the data</a:t>
            </a:r>
          </a:p>
          <a:p>
            <a:pPr lvl="1"/>
            <a:r>
              <a:rPr lang="en-US" dirty="0"/>
              <a:t>Data Lake does handle Durability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4B-5CB1-426F-9233-D0DF565E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1E35-C3BD-4E08-A25D-CCBF38E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metadata layers have come up to try and solve these problems</a:t>
            </a:r>
          </a:p>
          <a:p>
            <a:pPr lvl="1"/>
            <a:r>
              <a:rPr lang="en-US" dirty="0"/>
              <a:t>Apache Iceberg – https://iceberg.apache.org/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Hudi</a:t>
            </a:r>
            <a:r>
              <a:rPr lang="en-US" dirty="0"/>
              <a:t> - https://hudi.apache.org/</a:t>
            </a:r>
          </a:p>
          <a:p>
            <a:pPr lvl="1"/>
            <a:r>
              <a:rPr lang="en-US" dirty="0"/>
              <a:t>Delta Lake - </a:t>
            </a:r>
            <a:r>
              <a:rPr lang="en-US" dirty="0">
                <a:hlinkClick r:id="rId2"/>
              </a:rPr>
              <a:t>https://delta.io/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use Delta Lake in the examples today</a:t>
            </a:r>
          </a:p>
          <a:p>
            <a:pPr lvl="1"/>
            <a:r>
              <a:rPr lang="en-US" dirty="0"/>
              <a:t>Delta Lake developed by Databricks</a:t>
            </a:r>
          </a:p>
          <a:p>
            <a:pPr lvl="1"/>
            <a:r>
              <a:rPr lang="en-US" dirty="0"/>
              <a:t>Works well with Spark</a:t>
            </a:r>
          </a:p>
          <a:p>
            <a:pPr lvl="1"/>
            <a:r>
              <a:rPr lang="en-US" dirty="0"/>
              <a:t>Integrations with</a:t>
            </a:r>
          </a:p>
          <a:p>
            <a:pPr lvl="2"/>
            <a:r>
              <a:rPr lang="en-US" dirty="0"/>
              <a:t>Azure Synapse Analytics</a:t>
            </a:r>
          </a:p>
          <a:p>
            <a:pPr lvl="2"/>
            <a:r>
              <a:rPr lang="en-US" dirty="0"/>
              <a:t>Snowflake</a:t>
            </a:r>
          </a:p>
          <a:p>
            <a:pPr lvl="2"/>
            <a:r>
              <a:rPr lang="en-US" dirty="0"/>
              <a:t>AWS Redshift</a:t>
            </a:r>
          </a:p>
          <a:p>
            <a:pPr lvl="1"/>
            <a:endParaRPr lang="en-US" dirty="0"/>
          </a:p>
        </p:txBody>
      </p:sp>
      <p:pic>
        <p:nvPicPr>
          <p:cNvPr id="5126" name="Picture 6" descr="GitHub - delta-io/delta: This connector allows Apache Spark™ to read from  and write to Delta Lake.">
            <a:extLst>
              <a:ext uri="{FF2B5EF4-FFF2-40B4-BE49-F238E27FC236}">
                <a16:creationId xmlns:a16="http://schemas.microsoft.com/office/drawing/2014/main" id="{BA1121BF-7E17-4998-BBE3-37298347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29" y="3355040"/>
            <a:ext cx="3042494" cy="24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18604</TotalTime>
  <Words>920</Words>
  <Application>Microsoft Office PowerPoint</Application>
  <PresentationFormat>Widescreen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Office Theme</vt:lpstr>
      <vt:lpstr>Simple Light</vt:lpstr>
      <vt:lpstr>PowerPoint Presentation</vt:lpstr>
      <vt:lpstr>README</vt:lpstr>
      <vt:lpstr>Introduction of Data Warehousing</vt:lpstr>
      <vt:lpstr>Early days of Data Warehousing</vt:lpstr>
      <vt:lpstr>Introduction of the Data Lake</vt:lpstr>
      <vt:lpstr>Data Warehouse with Data Lake</vt:lpstr>
      <vt:lpstr>Data Lake Advantages</vt:lpstr>
      <vt:lpstr>Challenges with Data Lakes</vt:lpstr>
      <vt:lpstr>Solving these challenges</vt:lpstr>
      <vt:lpstr>Delta Lake</vt:lpstr>
      <vt:lpstr>Delta Lake</vt:lpstr>
      <vt:lpstr>Demo</vt:lpstr>
      <vt:lpstr>Data Lakehouse</vt:lpstr>
      <vt:lpstr>Organizing the Data Lakehouse</vt:lpstr>
      <vt:lpstr>Sample Data Lakehouse</vt:lpstr>
      <vt:lpstr>Demo</vt:lpstr>
      <vt:lpstr>Final Thoughts</vt:lpstr>
      <vt:lpstr>Related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Data Lakehouse</dc:title>
  <dc:creator>Swindell Spencer</dc:creator>
  <cp:lastModifiedBy>Spencer Swindell</cp:lastModifiedBy>
  <cp:revision>26</cp:revision>
  <dcterms:created xsi:type="dcterms:W3CDTF">2022-07-08T14:50:22Z</dcterms:created>
  <dcterms:modified xsi:type="dcterms:W3CDTF">2022-09-03T17:44:13Z</dcterms:modified>
</cp:coreProperties>
</file>