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02" r:id="rId3"/>
  </p:sldMasterIdLst>
  <p:notesMasterIdLst>
    <p:notesMasterId r:id="rId14"/>
  </p:notesMasterIdLst>
  <p:sldIdLst>
    <p:sldId id="10095" r:id="rId4"/>
    <p:sldId id="10100" r:id="rId5"/>
    <p:sldId id="10093" r:id="rId6"/>
    <p:sldId id="10094" r:id="rId7"/>
    <p:sldId id="10098" r:id="rId8"/>
    <p:sldId id="10099" r:id="rId9"/>
    <p:sldId id="10104" r:id="rId10"/>
    <p:sldId id="10102" r:id="rId11"/>
    <p:sldId id="10101" r:id="rId12"/>
    <p:sldId id="10103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87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C6AB-23EC-4B9C-AB3F-8CA35D11134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3353-D992-4399-9DE4-2E80191B7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2129D1-D5DF-4D8D-95F6-EDD913579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2FE60E-6A09-4E4F-9371-6ED2D2DA43A6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6A4AF-5952-4CCD-BF28-4C4F2E7BF9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90008D-5111-4298-8E05-15B580838507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814-9331-4FE7-B298-F57A14E7648D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877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58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983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025ED1-8AEC-41C5-A35D-FC5D63AF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333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E086568-39D9-485B-9BFE-E921DDA2B2F0}"/>
              </a:ext>
            </a:extLst>
          </p:cNvPr>
          <p:cNvSpPr/>
          <p:nvPr userDrawn="1"/>
        </p:nvSpPr>
        <p:spPr>
          <a:xfrm>
            <a:off x="-15552" y="0"/>
            <a:ext cx="5616624" cy="6858000"/>
          </a:xfrm>
          <a:prstGeom prst="rtTriangle">
            <a:avLst/>
          </a:prstGeom>
          <a:gradFill>
            <a:gsLst>
              <a:gs pos="0">
                <a:srgbClr val="0270BA"/>
              </a:gs>
              <a:gs pos="100000">
                <a:srgbClr val="1B46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13E17-E042-4E66-A641-07BF27842265}"/>
              </a:ext>
            </a:extLst>
          </p:cNvPr>
          <p:cNvSpPr txBox="1"/>
          <p:nvPr userDrawn="1"/>
        </p:nvSpPr>
        <p:spPr>
          <a:xfrm flipH="1">
            <a:off x="421529" y="2936557"/>
            <a:ext cx="1748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71D63-908C-41D5-90B9-A9709718719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95948" y="3429000"/>
            <a:ext cx="0" cy="792088"/>
          </a:xfrm>
          <a:prstGeom prst="line">
            <a:avLst/>
          </a:prstGeom>
          <a:ln w="19050">
            <a:solidFill>
              <a:srgbClr val="1D7CB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279B4E0-5D1F-428E-A4E9-A5A2DBC516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3789165"/>
            <a:ext cx="3538229" cy="28496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935985-850C-4832-BBAD-72B03E744A5A}"/>
              </a:ext>
            </a:extLst>
          </p:cNvPr>
          <p:cNvGrpSpPr/>
          <p:nvPr userDrawn="1"/>
        </p:nvGrpSpPr>
        <p:grpSpPr>
          <a:xfrm>
            <a:off x="1179569" y="344907"/>
            <a:ext cx="2850108" cy="366319"/>
            <a:chOff x="6719462" y="5921073"/>
            <a:chExt cx="2850108" cy="36631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6D14C4-19A2-41B0-A78F-51DB7CC4D37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62" y="5999392"/>
              <a:ext cx="0" cy="2599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9103FA-0471-42BD-A5D7-4F0649A6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998" y="5921073"/>
              <a:ext cx="1557572" cy="366319"/>
            </a:xfrm>
            <a:prstGeom prst="rect">
              <a:avLst/>
            </a:prstGeom>
          </p:spPr>
        </p:pic>
        <p:pic>
          <p:nvPicPr>
            <p:cNvPr id="23" name="Picture 2" descr="행정안전부 로고에 대한 이미지 검색결과">
              <a:extLst>
                <a:ext uri="{FF2B5EF4-FFF2-40B4-BE49-F238E27FC236}">
                  <a16:creationId xmlns:a16="http://schemas.microsoft.com/office/drawing/2014/main" id="{BC509498-8FBD-4508-B236-D8C880150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6" t="15686" r="3890" b="17675"/>
            <a:stretch/>
          </p:blipFill>
          <p:spPr bwMode="auto">
            <a:xfrm>
              <a:off x="6839348" y="5949146"/>
              <a:ext cx="1124953" cy="31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362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3" y="225698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753" y="97964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181977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736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297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4493B9-F8AD-46DB-8E1F-D9D8EA5E3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1F9BA-B860-4EEC-95D9-870A89BF98D2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FD2D66-49A0-469E-AA71-07893D4B6E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67613-FDD1-43D1-A188-2F7DAA3D6BFA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A715DD-965D-4786-8C08-E14832084926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172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1">
            <a:extLst>
              <a:ext uri="{FF2B5EF4-FFF2-40B4-BE49-F238E27FC236}">
                <a16:creationId xmlns:a16="http://schemas.microsoft.com/office/drawing/2014/main" id="{6700D5C8-5A92-4BE6-9953-B0A09E57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1952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-1" y="2128008"/>
            <a:ext cx="9907199" cy="2920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산돌고딕B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393160" y="1916832"/>
            <a:ext cx="2340260" cy="68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2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목차</a:t>
            </a:r>
            <a:r>
              <a:rPr lang="ko-KR" altLang="en-US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 </a:t>
            </a:r>
            <a:r>
              <a:rPr lang="en-US" altLang="ko-KR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[Contents]</a:t>
            </a:r>
            <a:endParaRPr lang="ko-KR" altLang="en-US" sz="1800" b="1" kern="0" spc="-100" baseline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5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" y="3293662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612DF3-1354-401A-B6CD-E44AE5C21500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624CC9-742A-403C-9A50-6709629F89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2943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4941168"/>
            <a:ext cx="9906000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endParaRPr kumimoji="0" lang="ko-KR" altLang="en-US" sz="1100" b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pic>
        <p:nvPicPr>
          <p:cNvPr id="10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104964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8D627F-3DF3-40FE-A37C-08725A22B7EE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218CB4-001E-49AF-BF3D-DAAA3723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AAEBA0-F143-4530-BEEB-A7209FBD11F4}"/>
                </a:ext>
              </a:extLst>
            </p:cNvPr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5F389EE-FCAA-4966-9FD5-B27E9E199D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8749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1016732"/>
            <a:ext cx="9668840" cy="3916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sp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95A02B14-F454-4F74-B113-E35E43FE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692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886F2A2D-9AEB-4774-89FD-6E6E7CAC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7727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36712"/>
            <a:ext cx="9906000" cy="39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EBE9E3B5-B4DE-4E20-9A3E-641E5B31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27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1290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09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63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155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00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719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7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7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150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49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55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5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6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76026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9609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422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96470" y="6561928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eaLnBrk="0" hangingPunct="0">
              <a:defRPr/>
            </a:pP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 </a:t>
            </a:r>
            <a:fld id="{F02A2C91-07B9-4EA3-987F-9E5D3DB1FA6A}" type="slidenum">
              <a:rPr lang="ko-KR" altLang="en-GB" sz="1000" b="1" i="0" smtClean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pPr algn="ctr" eaLnBrk="0" hangingPunct="0">
                <a:defRPr/>
              </a:pPr>
              <a:t>‹#›</a:t>
            </a:fld>
            <a:r>
              <a:rPr lang="ko-KR" altLang="en-GB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</a:t>
            </a:r>
            <a:endParaRPr lang="en-GB" altLang="ko-KR" sz="1000" b="1" i="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9B7105-CC95-445C-8ACD-D0E67156D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60" y="6566122"/>
            <a:ext cx="885876" cy="175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B8528-541F-4F56-AC20-327C166DA429}"/>
              </a:ext>
            </a:extLst>
          </p:cNvPr>
          <p:cNvSpPr txBox="1"/>
          <p:nvPr userDrawn="1"/>
        </p:nvSpPr>
        <p:spPr>
          <a:xfrm>
            <a:off x="127892" y="6525344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000" b="0" kern="0" spc="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Copyright. CSLEE. All rights reserved</a:t>
            </a:r>
            <a:endParaRPr lang="ko-KR" altLang="en-US" sz="1000" b="0" kern="0" spc="0" baseline="0" dirty="0">
              <a:ln w="11430">
                <a:solidFill>
                  <a:srgbClr val="4F81BD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6549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CEA219-F3C6-4D34-ABF9-377E30B7B527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23808A-CEAA-4F85-A53F-6629E86F86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07BAAE-366E-4011-9D9A-E7E28E97D16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3D562-AA94-486C-A16F-A14E4C560FC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562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567" y="584684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492" y="130476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581745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15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>
            <a:extLst>
              <a:ext uri="{FF2B5EF4-FFF2-40B4-BE49-F238E27FC236}">
                <a16:creationId xmlns:a16="http://schemas.microsoft.com/office/drawing/2014/main" id="{DA899597-668E-4F7E-8094-F1F6FF0378A1}"/>
              </a:ext>
            </a:extLst>
          </p:cNvPr>
          <p:cNvSpPr txBox="1">
            <a:spLocks/>
          </p:cNvSpPr>
          <p:nvPr userDrawn="1"/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spc="-15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8A626E-D976-4A0A-839C-089BB0B9E3E0}"/>
              </a:ext>
            </a:extLst>
          </p:cNvPr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1E30-58CC-4042-9B91-4E3EB3607261}"/>
              </a:ext>
            </a:extLst>
          </p:cNvPr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1B48F-B70E-4D0D-ABD8-9DF7FA8ABA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91AA4-C050-494B-99F0-E0A8751E20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2E406-A1B2-4E3B-95D4-B9367F909E53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352F3-83A1-40F5-8037-DDF7CC84F211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BBC284-0870-464B-8BC2-5DD4C6F807CC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B7FAC2-9EDD-41FB-A963-6B34CB11BD05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A07FF4-1489-4D6E-BA0A-3DE7644DC38C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536C35-D3E9-4F8D-BBE1-6308174FCA40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09CFDA-0F25-4230-87AE-1CD6D7AB9D8C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18" name="슬라이드 번호 개체 틀 11">
            <a:extLst>
              <a:ext uri="{FF2B5EF4-FFF2-40B4-BE49-F238E27FC236}">
                <a16:creationId xmlns:a16="http://schemas.microsoft.com/office/drawing/2014/main" id="{3293E896-8924-46AD-B877-89792D3A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0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00" r:id="rId9"/>
    <p:sldLayoutId id="2147483701" r:id="rId10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data.go.k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12730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#1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852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49896-21A9-4D03-8116-306B0F58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246448"/>
            <a:ext cx="5220580" cy="4365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227C1-D743-4B49-AE9B-B30044BD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1340768"/>
            <a:ext cx="4535370" cy="36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2" y="143712"/>
            <a:ext cx="9153380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분석방법론 주요 산출물</a:t>
            </a:r>
            <a:r>
              <a:rPr lang="en-US" altLang="ko-KR" dirty="0"/>
              <a:t>/</a:t>
            </a:r>
            <a:r>
              <a:rPr lang="ko-KR" altLang="en-US" dirty="0"/>
              <a:t>기법 조사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286299" y="974840"/>
            <a:ext cx="9253027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방법론이란 절차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도구가 있어야 한다고 했습니다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아래의 분석 프로세스에서 각 단계별로 도출될 수 있는 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기법이 무엇이 있을지 조 안에서 논의하고 정리해서 카페에 제출하세요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b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교재 및 수업 내용을 참고하시면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되고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계획 세운다고 생각하시면 됩니다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BC06C8-1208-46A0-8B85-123A4069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E6316-19FE-4336-B169-C250D55DA0E2}"/>
              </a:ext>
            </a:extLst>
          </p:cNvPr>
          <p:cNvSpPr txBox="1"/>
          <p:nvPr/>
        </p:nvSpPr>
        <p:spPr>
          <a:xfrm>
            <a:off x="98007" y="1866310"/>
            <a:ext cx="161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워크샵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Sheet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09928A3-4790-4E0A-8643-7F4D4B628119}"/>
              </a:ext>
            </a:extLst>
          </p:cNvPr>
          <p:cNvGraphicFramePr>
            <a:graphicFrameLocks noGrp="1"/>
          </p:cNvGraphicFramePr>
          <p:nvPr/>
        </p:nvGraphicFramePr>
        <p:xfrm>
          <a:off x="228112" y="2204864"/>
          <a:ext cx="9369403" cy="429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24">
                  <a:extLst>
                    <a:ext uri="{9D8B030D-6E8A-4147-A177-3AD203B41FA5}">
                      <a16:colId xmlns:a16="http://schemas.microsoft.com/office/drawing/2014/main" val="118906094"/>
                    </a:ext>
                  </a:extLst>
                </a:gridCol>
                <a:gridCol w="1872278">
                  <a:extLst>
                    <a:ext uri="{9D8B030D-6E8A-4147-A177-3AD203B41FA5}">
                      <a16:colId xmlns:a16="http://schemas.microsoft.com/office/drawing/2014/main" val="1621096194"/>
                    </a:ext>
                  </a:extLst>
                </a:gridCol>
                <a:gridCol w="2016200">
                  <a:extLst>
                    <a:ext uri="{9D8B030D-6E8A-4147-A177-3AD203B41FA5}">
                      <a16:colId xmlns:a16="http://schemas.microsoft.com/office/drawing/2014/main" val="2108039955"/>
                    </a:ext>
                  </a:extLst>
                </a:gridCol>
                <a:gridCol w="1823356">
                  <a:extLst>
                    <a:ext uri="{9D8B030D-6E8A-4147-A177-3AD203B41FA5}">
                      <a16:colId xmlns:a16="http://schemas.microsoft.com/office/drawing/2014/main" val="1633238830"/>
                    </a:ext>
                  </a:extLst>
                </a:gridCol>
                <a:gridCol w="2209045">
                  <a:extLst>
                    <a:ext uri="{9D8B030D-6E8A-4147-A177-3AD203B41FA5}">
                      <a16:colId xmlns:a16="http://schemas.microsoft.com/office/drawing/2014/main" val="2302334259"/>
                    </a:ext>
                  </a:extLst>
                </a:gridCol>
              </a:tblGrid>
              <a:tr h="558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 기획단계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 해석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 단계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종료단계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2477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(Activity)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34531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산출물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0833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활용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0273FB-08CE-4F7F-8B05-239B8A05CFB7}"/>
              </a:ext>
            </a:extLst>
          </p:cNvPr>
          <p:cNvSpPr txBox="1"/>
          <p:nvPr/>
        </p:nvSpPr>
        <p:spPr>
          <a:xfrm>
            <a:off x="1496616" y="569065"/>
            <a:ext cx="925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조별로 모여서 토의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제출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7343124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#2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59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분석사례 조사</a:t>
            </a:r>
            <a:r>
              <a:rPr lang="en-US" altLang="ko-KR" dirty="0"/>
              <a:t>/</a:t>
            </a:r>
            <a:r>
              <a:rPr lang="ko-KR" altLang="en-US" dirty="0"/>
              <a:t>정리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27BBA-4AC7-46C7-A176-8F0428D9B6C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480" y="1328664"/>
            <a:ext cx="9217025" cy="330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hlinkClick r:id="rId2"/>
              </a:rPr>
              <a:t>www.bigdata.go.kr</a:t>
            </a:r>
            <a:r>
              <a:rPr lang="en-US" altLang="ko-KR" b="1" dirty="0"/>
              <a:t> </a:t>
            </a:r>
            <a:r>
              <a:rPr lang="ko-KR" altLang="en-US" b="1" dirty="0"/>
              <a:t>사이트에서 공공기관 빅데이터 분석 활용 우수사례를 조사</a:t>
            </a:r>
            <a:r>
              <a:rPr lang="en-US" altLang="ko-KR" b="1" dirty="0"/>
              <a:t>/</a:t>
            </a:r>
            <a:r>
              <a:rPr lang="ko-KR" altLang="en-US" b="1" dirty="0"/>
              <a:t>분석합니다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82637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528" y="2290065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개인별로 공공 빅데이터 사이트에서 우수사례를 조사합니다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개에 대해 분석 과제 개요를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추진배경 및 필요성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(Why)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현상과 문제가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무엇이었는가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추진목적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(How)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어떻게 해결하고자 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활용 데이터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 프로세스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분석결과 활용측면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기존 업무의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AS-IS, TO-BE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가 어떻게 개선되었나요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그중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선택해서 분석 과제 개요를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제출자료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PPT( *.pptx)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조별 대표 과제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이젤패드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선정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238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7" y="2043693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690781" y="2179940"/>
            <a:ext cx="4169975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고속도로 대형 사고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빈번하게 발생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졸음운전 등과 같은 이상행동으로 인한 교통사고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증가</a:t>
            </a:r>
            <a:endParaRPr kumimoji="1" lang="en-US" altLang="ko-KR" sz="1300" b="1" i="0" u="sng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4989514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4989514" y="1768369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5112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5316460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7" name="자유형 116">
            <a:extLst>
              <a:ext uri="{FF2B5EF4-FFF2-40B4-BE49-F238E27FC236}">
                <a16:creationId xmlns:a16="http://schemas.microsoft.com/office/drawing/2014/main" id="{E7AF326A-F357-4531-83E7-39114F4C12F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3149700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F8ED58-C0E2-4937-8963-27861723BA57}"/>
              </a:ext>
            </a:extLst>
          </p:cNvPr>
          <p:cNvSpPr/>
          <p:nvPr/>
        </p:nvSpPr>
        <p:spPr>
          <a:xfrm>
            <a:off x="690781" y="3126263"/>
            <a:ext cx="416997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목적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DTG(Digital </a:t>
            </a:r>
            <a:r>
              <a:rPr kumimoji="1" lang="en-US" altLang="ko-KR" sz="1300" b="1" i="0" u="sng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Tacho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Graph,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디지털운행기록계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운전 패턴 분석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향후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교통사고 발생 가능성이 높은 고속도로 구간을 예측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위험운전 상습 발생 구간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안전운전 홍보 및 시설물 개선</a:t>
            </a:r>
            <a:r>
              <a:rPr kumimoji="1" lang="en-US" altLang="ko-KR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대형 교통사고 예방</a:t>
            </a: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444584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CF48C1-121F-4328-962B-AD1C99A96A4F}"/>
              </a:ext>
            </a:extLst>
          </p:cNvPr>
          <p:cNvSpPr/>
          <p:nvPr/>
        </p:nvSpPr>
        <p:spPr>
          <a:xfrm>
            <a:off x="690781" y="4422407"/>
            <a:ext cx="413068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성과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디지털운행기록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(DTG)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차량검지기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(VDS)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융합한 운전 위험구간 예측 모델 개발</a:t>
            </a:r>
          </a:p>
        </p:txBody>
      </p:sp>
      <p:sp>
        <p:nvSpPr>
          <p:cNvPr id="104" name="자유형 116">
            <a:extLst>
              <a:ext uri="{FF2B5EF4-FFF2-40B4-BE49-F238E27FC236}">
                <a16:creationId xmlns:a16="http://schemas.microsoft.com/office/drawing/2014/main" id="{9A71604D-1EC3-4A56-909C-3F72A244CDDB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531222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A14919-C391-4997-825A-FBF476BA42C0}"/>
              </a:ext>
            </a:extLst>
          </p:cNvPr>
          <p:cNvSpPr/>
          <p:nvPr/>
        </p:nvSpPr>
        <p:spPr>
          <a:xfrm>
            <a:off x="690781" y="5288788"/>
            <a:ext cx="4130689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활용방안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안전운전 </a:t>
            </a:r>
            <a:r>
              <a:rPr kumimoji="1" lang="ko-KR" altLang="en-US" sz="1300" b="1" i="0" u="sng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교육ㆍ홍보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및 시설물 개선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대형사고 예방</a:t>
            </a: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운수회사별로 특화된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위험구간 서비스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활용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광역버스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DTG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활용한 경부고속도로 운전 위험구간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1" lang="ko-KR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교통안전공단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DC4944-932E-4BFF-9589-4B8F136AC87E}"/>
              </a:ext>
            </a:extLst>
          </p:cNvPr>
          <p:cNvGraphicFramePr>
            <a:graphicFrameLocks noGrp="1"/>
          </p:cNvGraphicFramePr>
          <p:nvPr/>
        </p:nvGraphicFramePr>
        <p:xfrm>
          <a:off x="5082936" y="2581599"/>
          <a:ext cx="4366937" cy="233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801">
                  <a:extLst>
                    <a:ext uri="{9D8B030D-6E8A-4147-A177-3AD203B41FA5}">
                      <a16:colId xmlns:a16="http://schemas.microsoft.com/office/drawing/2014/main" val="30740197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05228354"/>
                    </a:ext>
                  </a:extLst>
                </a:gridCol>
                <a:gridCol w="1959984">
                  <a:extLst>
                    <a:ext uri="{9D8B030D-6E8A-4147-A177-3AD203B41FA5}">
                      <a16:colId xmlns:a16="http://schemas.microsoft.com/office/drawing/2014/main" val="2125620432"/>
                    </a:ext>
                  </a:extLst>
                </a:gridCol>
              </a:tblGrid>
              <a:tr h="3140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제공기관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1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종류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2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주요속성</a:t>
                      </a:r>
                      <a:endParaRPr lang="ko-KR" altLang="en-US" sz="1200" b="0" i="0" u="none" strike="noStrike" spc="-100" baseline="0" dirty="0">
                        <a:solidFill>
                          <a:schemeClr val="bg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82357"/>
                  </a:ext>
                </a:extLst>
              </a:tr>
              <a:tr h="3762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한국도로공사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VDS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지점교통량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집계일자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집계시분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VDS_ID,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차로유형구분코드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교통량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3229"/>
                  </a:ext>
                </a:extLst>
              </a:tr>
              <a:tr h="30997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VDS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지점통행속도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집계일자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집계시분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VDS_ID,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차로유형구분코드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평균속도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63932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교통안전공단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디지털운행기록계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운행시분초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일일주행거리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운행속도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RPM,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브레이크신호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X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좌표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Y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좌표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방위각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가속도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X,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가속도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Y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97817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경찰청</a:t>
                      </a:r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교통사고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교통사고의 발생시각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발생지점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사망자수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부상자수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사고차량종류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법규위반내용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804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9" y="4973213"/>
            <a:ext cx="4382573" cy="1444119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8" y="2043693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5208115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5078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524616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 예시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568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73640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프로세스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704549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광역버스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DTG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활용한 경부고속도로 운전 위험구간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(2/2)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1" lang="ko-KR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교통안전공단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96" y="2869463"/>
            <a:ext cx="3985856" cy="3327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73" y="2869463"/>
            <a:ext cx="3993511" cy="3298419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36016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#3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658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9637162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분석활용 사례의 개선사항 도출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457422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1563" y="1839723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워크샵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2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에서 조사한 분석활용 사례 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선정합니다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해당 사례에 대해 개인별로 개선사항을 정리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시간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하고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,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조 안에서 토론합니다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 안에서 취합하여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완성된 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(ppt,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을 까페로 제출합니다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 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제출자료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ppt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 *.pptx)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           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조별 대표 개선사항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주요내용을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이젤패드에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507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5841E-CDBC-498A-814E-B342BCCDCB00}"/>
              </a:ext>
            </a:extLst>
          </p:cNvPr>
          <p:cNvGraphicFramePr>
            <a:graphicFrameLocks noGrp="1"/>
          </p:cNvGraphicFramePr>
          <p:nvPr/>
        </p:nvGraphicFramePr>
        <p:xfrm>
          <a:off x="254477" y="980728"/>
          <a:ext cx="9397044" cy="55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분석사례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모델 설계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OOO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현황분석 미흡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수집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 단위가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의미있으나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일단위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사용됨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활용된 분석모델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회귀모형은 과거데이터를 기반으로 하므로 현상 데이터가 변할 경우 모델예측도가 떨어짐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머신러닝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적용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시각화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 결과 활용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 관점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단발성 분석으로 끝남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지속적으로 분석모델 업데이트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12093"/>
                  </a:ext>
                </a:extLst>
              </a:tr>
              <a:tr h="42608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1]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4]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629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0" kern="0" smtClean="0">
            <a:latin typeface="맑은 고딕"/>
            <a:ea typeface="맑은 고딕" panose="020B0503020000020004" pitchFamily="50" charset="-127"/>
          </a:defRPr>
        </a:defPPr>
      </a:lstStyle>
    </a:spDef>
    <a:lnDef>
      <a:spPr bwMode="auto">
        <a:solidFill>
          <a:srgbClr val="006699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85750" indent="-285750" algn="l" fontAlgn="auto" latinLnBrk="0">
          <a:lnSpc>
            <a:spcPct val="120000"/>
          </a:lnSpc>
          <a:spcBef>
            <a:spcPts val="0"/>
          </a:spcBef>
          <a:spcAft>
            <a:spcPts val="500"/>
          </a:spcAft>
          <a:buClr>
            <a:srgbClr val="1F497D"/>
          </a:buClr>
          <a:buSzPct val="80000"/>
          <a:buFont typeface="Wingdings" panose="05000000000000000000" pitchFamily="2" charset="2"/>
          <a:buChar char="§"/>
          <a:defRPr b="0" kern="0" spc="-200" dirty="0" smtClean="0">
            <a:ln w="11430">
              <a:solidFill>
                <a:srgbClr val="4F81BD">
                  <a:alpha val="0"/>
                </a:srgbClr>
              </a:solidFill>
            </a:ln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6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763</Words>
  <Application>Microsoft Office PowerPoint</Application>
  <PresentationFormat>A4 용지(210x297mm)</PresentationFormat>
  <Paragraphs>115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굴림</vt:lpstr>
      <vt:lpstr>Arial</vt:lpstr>
      <vt:lpstr>KoPubWorld돋움체 Bold</vt:lpstr>
      <vt:lpstr>KoPubWorld돋움체 Light</vt:lpstr>
      <vt:lpstr>KoPubWorld돋움체 Medium</vt:lpstr>
      <vt:lpstr>Wingdings</vt:lpstr>
      <vt:lpstr>나눔고딕</vt:lpstr>
      <vt:lpstr>나눔손글씨 붓</vt:lpstr>
      <vt:lpstr>맑은 고딕</vt:lpstr>
      <vt:lpstr>2_Office 테마</vt:lpstr>
      <vt:lpstr>7_기본</vt:lpstr>
      <vt:lpstr>1_Office 테마</vt:lpstr>
      <vt:lpstr>빅데이터 분석•활용 워크샵 #1</vt:lpstr>
      <vt:lpstr>워크샵1 | 빅데이터 분석방법론 주요 산출물/기법 조사(개인/조별 1시간)</vt:lpstr>
      <vt:lpstr>빅데이터 분석•활용 워크샵 #2</vt:lpstr>
      <vt:lpstr>워크샵2 | 빅데이터 분석사례 조사/정리(개인/조, 1시간30분)</vt:lpstr>
      <vt:lpstr>PowerPoint 프레젠테이션</vt:lpstr>
      <vt:lpstr>PowerPoint 프레젠테이션</vt:lpstr>
      <vt:lpstr>빅데이터 분석•활용 워크샵 #3</vt:lpstr>
      <vt:lpstr>워크샵3 | 분석활용 사례의 개선사항 도출(개인/조, 1시간30분)</vt:lpstr>
      <vt:lpstr>워크샵3 | 분석 사례 개선사항 도출</vt:lpstr>
      <vt:lpstr>워크샵3 | 분석 사례 개선사항 도출(참고)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분석•활용 워크샵 #1</dc:title>
  <dc:creator>hyekyoung chon</dc:creator>
  <cp:lastModifiedBy>hyekyoung chon</cp:lastModifiedBy>
  <cp:revision>2</cp:revision>
  <dcterms:created xsi:type="dcterms:W3CDTF">2020-09-07T14:53:07Z</dcterms:created>
  <dcterms:modified xsi:type="dcterms:W3CDTF">2020-09-07T14:59:02Z</dcterms:modified>
</cp:coreProperties>
</file>