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  <p:sldMasterId id="2147483702" r:id="rId3"/>
  </p:sldMasterIdLst>
  <p:notesMasterIdLst>
    <p:notesMasterId r:id="rId14"/>
  </p:notesMasterIdLst>
  <p:sldIdLst>
    <p:sldId id="10095" r:id="rId4"/>
    <p:sldId id="10100" r:id="rId5"/>
    <p:sldId id="10093" r:id="rId6"/>
    <p:sldId id="10094" r:id="rId7"/>
    <p:sldId id="10098" r:id="rId8"/>
    <p:sldId id="10099" r:id="rId9"/>
    <p:sldId id="10104" r:id="rId10"/>
    <p:sldId id="10102" r:id="rId11"/>
    <p:sldId id="10101" r:id="rId12"/>
    <p:sldId id="10103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042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6C6AB-23EC-4B9C-AB3F-8CA35D11134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F3353-D992-4399-9DE4-2E80191B7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FDACC-6DEC-491E-8D00-DB5E492E636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31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FDACC-6DEC-491E-8D00-DB5E492E636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48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e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622789"/>
            <a:ext cx="520648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4102464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2129D1-D5DF-4D8D-95F6-EDD913579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B2FE60E-6A09-4E4F-9371-6ED2D2DA43A6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846A4AF-5952-4CCD-BF28-4C4F2E7BF9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90008D-5111-4298-8E05-15B580838507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D25814-9331-4FE7-B298-F57A14E7648D}"/>
              </a:ext>
            </a:extLst>
          </p:cNvPr>
          <p:cNvSpPr txBox="1"/>
          <p:nvPr userDrawn="1"/>
        </p:nvSpPr>
        <p:spPr>
          <a:xfrm>
            <a:off x="150303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97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124076"/>
            <a:ext cx="9359106" cy="4276725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0"/>
            <a:ext cx="9178293" cy="112531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69991" y="2213865"/>
            <a:ext cx="4485498" cy="409545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4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A85FAC04-AD1F-4B18-8CE7-AD45307435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3448" y="2124075"/>
            <a:ext cx="9359106" cy="4275138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7" y="908721"/>
            <a:ext cx="9020308" cy="1125317"/>
          </a:xfrm>
        </p:spPr>
        <p:txBody>
          <a:bodyPr/>
          <a:lstStyle>
            <a:lvl1pPr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57717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1"/>
          </p:nvPr>
        </p:nvSpPr>
        <p:spPr>
          <a:xfrm>
            <a:off x="5050511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48772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0" y="836712"/>
            <a:ext cx="9906000" cy="6480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58103" y="1556792"/>
            <a:ext cx="9783549" cy="500513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algn="ctr" eaLnBrk="0" fontAlgn="auto" latinLnBrk="0" hangingPunct="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</a:pPr>
            <a:endParaRPr kumimoji="0" lang="ko-KR" altLang="en-US" sz="2800" kern="0" spc="-50" dirty="0">
              <a:solidFill>
                <a:schemeClr val="tx2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EB3A14D0-4716-4749-BD2D-ED3440437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058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11">
            <a:extLst>
              <a:ext uri="{FF2B5EF4-FFF2-40B4-BE49-F238E27FC236}">
                <a16:creationId xmlns:a16="http://schemas.microsoft.com/office/drawing/2014/main" id="{ED365C71-47AB-4FC2-BE30-E12CFFA99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09835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9B03EB7B-9FBB-4BEA-8389-78608B7B7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9900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1">
            <a:extLst>
              <a:ext uri="{FF2B5EF4-FFF2-40B4-BE49-F238E27FC236}">
                <a16:creationId xmlns:a16="http://schemas.microsoft.com/office/drawing/2014/main" id="{33025ED1-8AEC-41C5-A35D-FC5D63AFA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3334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CE086568-39D9-485B-9BFE-E921DDA2B2F0}"/>
              </a:ext>
            </a:extLst>
          </p:cNvPr>
          <p:cNvSpPr/>
          <p:nvPr userDrawn="1"/>
        </p:nvSpPr>
        <p:spPr>
          <a:xfrm>
            <a:off x="-15552" y="0"/>
            <a:ext cx="5616624" cy="6858000"/>
          </a:xfrm>
          <a:prstGeom prst="rtTriangle">
            <a:avLst/>
          </a:prstGeom>
          <a:gradFill>
            <a:gsLst>
              <a:gs pos="0">
                <a:srgbClr val="0270BA"/>
              </a:gs>
              <a:gs pos="100000">
                <a:srgbClr val="1B46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13E17-E042-4E66-A641-07BF27842265}"/>
              </a:ext>
            </a:extLst>
          </p:cNvPr>
          <p:cNvSpPr txBox="1"/>
          <p:nvPr userDrawn="1"/>
        </p:nvSpPr>
        <p:spPr>
          <a:xfrm flipH="1">
            <a:off x="421529" y="2936557"/>
            <a:ext cx="17488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800" dirty="0"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3B71D63-908C-41D5-90B9-A97097187191}"/>
              </a:ext>
            </a:extLst>
          </p:cNvPr>
          <p:cNvCxnSpPr>
            <a:cxnSpLocks/>
          </p:cNvCxnSpPr>
          <p:nvPr userDrawn="1"/>
        </p:nvCxnSpPr>
        <p:spPr>
          <a:xfrm flipH="1">
            <a:off x="1295948" y="3429000"/>
            <a:ext cx="0" cy="792088"/>
          </a:xfrm>
          <a:prstGeom prst="line">
            <a:avLst/>
          </a:prstGeom>
          <a:ln w="19050">
            <a:solidFill>
              <a:srgbClr val="1D7CB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F279B4E0-5D1F-428E-A4E9-A5A2DBC516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3" y="3789165"/>
            <a:ext cx="3538229" cy="284969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C935985-850C-4832-BBAD-72B03E744A5A}"/>
              </a:ext>
            </a:extLst>
          </p:cNvPr>
          <p:cNvGrpSpPr/>
          <p:nvPr userDrawn="1"/>
        </p:nvGrpSpPr>
        <p:grpSpPr>
          <a:xfrm>
            <a:off x="1179569" y="344907"/>
            <a:ext cx="2850108" cy="366319"/>
            <a:chOff x="6719462" y="5921073"/>
            <a:chExt cx="2850108" cy="36631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26D14C4-19A2-41B0-A78F-51DB7CC4D37F}"/>
                </a:ext>
              </a:extLst>
            </p:cNvPr>
            <p:cNvCxnSpPr>
              <a:cxnSpLocks/>
            </p:cNvCxnSpPr>
            <p:nvPr/>
          </p:nvCxnSpPr>
          <p:spPr>
            <a:xfrm>
              <a:off x="6719462" y="5999392"/>
              <a:ext cx="0" cy="25992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 descr="그리기이(가) 표시된 사진&#10;&#10;자동 생성된 설명">
              <a:extLst>
                <a:ext uri="{FF2B5EF4-FFF2-40B4-BE49-F238E27FC236}">
                  <a16:creationId xmlns:a16="http://schemas.microsoft.com/office/drawing/2014/main" id="{A39103FA-0471-42BD-A5D7-4F0649A68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998" y="5921073"/>
              <a:ext cx="1557572" cy="366319"/>
            </a:xfrm>
            <a:prstGeom prst="rect">
              <a:avLst/>
            </a:prstGeom>
          </p:spPr>
        </p:pic>
        <p:pic>
          <p:nvPicPr>
            <p:cNvPr id="23" name="Picture 2" descr="행정안전부 로고에 대한 이미지 검색결과">
              <a:extLst>
                <a:ext uri="{FF2B5EF4-FFF2-40B4-BE49-F238E27FC236}">
                  <a16:creationId xmlns:a16="http://schemas.microsoft.com/office/drawing/2014/main" id="{BC509498-8FBD-4508-B236-D8C880150C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6" t="15686" r="3890" b="17675"/>
            <a:stretch/>
          </p:blipFill>
          <p:spPr bwMode="auto">
            <a:xfrm>
              <a:off x="6839348" y="5949146"/>
              <a:ext cx="1124953" cy="310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293625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DCF28C0-2AA0-4FD4-95EA-E3C61601F8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753" y="225698"/>
            <a:ext cx="8496945" cy="39639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800" spc="-50" baseline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워크샵</a:t>
            </a:r>
            <a:r>
              <a:rPr lang="en-US" altLang="ko-KR" dirty="0"/>
              <a:t>1 | </a:t>
            </a:r>
            <a:r>
              <a:rPr lang="ko-KR" altLang="en-US" dirty="0"/>
              <a:t>제목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D2FF5607-14FE-4A3C-83FD-25AF346D7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753" y="979644"/>
            <a:ext cx="9217025" cy="330570"/>
          </a:xfrm>
          <a:prstGeom prst="rect">
            <a:avLst/>
          </a:prstGeom>
        </p:spPr>
        <p:txBody>
          <a:bodyPr/>
          <a:lstStyle>
            <a:lvl1pPr marL="0" indent="0">
              <a:buFont typeface="+mj-ea"/>
              <a:buNone/>
              <a:defRPr sz="1800" spc="-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322AF67-3FD6-4E63-9DEE-9DDCE72B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3080" y="6626254"/>
            <a:ext cx="2228850" cy="9682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marL="0" algn="r" defTabSz="457200" rtl="0" eaLnBrk="1" latinLnBrk="0" hangingPunct="1">
              <a:defRPr lang="ko-KR" altLang="en-US" sz="800" kern="1200" spc="-50" baseline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21819770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9B03EB7B-9FBB-4BEA-8389-78608B7B7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9736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11">
            <a:extLst>
              <a:ext uri="{FF2B5EF4-FFF2-40B4-BE49-F238E27FC236}">
                <a16:creationId xmlns:a16="http://schemas.microsoft.com/office/drawing/2014/main" id="{ED365C71-47AB-4FC2-BE30-E12CFFA99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5297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284923"/>
            <a:ext cx="5206482" cy="2387600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3764598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4493B9-F8AD-46DB-8E1F-D9D8EA5E3E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791F9BA-B860-4EEC-95D9-870A89BF98D2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FFD2D66-49A0-469E-AA71-07893D4B6E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567613-FDD1-43D1-A188-2F7DAA3D6BFA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6A715DD-965D-4786-8C08-E14832084926}"/>
              </a:ext>
            </a:extLst>
          </p:cNvPr>
          <p:cNvSpPr txBox="1"/>
          <p:nvPr userDrawn="1"/>
        </p:nvSpPr>
        <p:spPr>
          <a:xfrm>
            <a:off x="150303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11726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1">
            <a:extLst>
              <a:ext uri="{FF2B5EF4-FFF2-40B4-BE49-F238E27FC236}">
                <a16:creationId xmlns:a16="http://schemas.microsoft.com/office/drawing/2014/main" id="{6700D5C8-5A92-4BE6-9953-B0A09E57C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19527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 bwMode="auto">
          <a:xfrm>
            <a:off x="-1" y="2128008"/>
            <a:ext cx="9907199" cy="2920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산돌고딕B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393160" y="1916832"/>
            <a:ext cx="2340260" cy="6832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 algn="ctr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3200" b="1" kern="0" spc="-10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목차</a:t>
            </a:r>
            <a:r>
              <a:rPr lang="ko-KR" altLang="en-US" sz="1800" b="1" kern="0" spc="-10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 </a:t>
            </a:r>
            <a:r>
              <a:rPr lang="en-US" altLang="ko-KR" sz="1800" b="1" kern="0" spc="-10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[Contents]</a:t>
            </a:r>
            <a:endParaRPr lang="ko-KR" altLang="en-US" sz="1800" b="1" kern="0" spc="-100" baseline="0" dirty="0">
              <a:ln w="11430"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5" name="그림 68" descr="bg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5" y="3293662"/>
            <a:ext cx="2373591" cy="236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4528" y="1267386"/>
            <a:ext cx="4284476" cy="325410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</a:pPr>
            <a:r>
              <a:rPr lang="en-US" altLang="ko-KR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2019 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공공 빅데이터 </a:t>
            </a:r>
            <a:r>
              <a:rPr lang="ko-KR" altLang="en-US" sz="1400" kern="0" spc="-100" dirty="0" err="1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일경험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청년인재 교육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612DF3-1354-401A-B6CD-E44AE5C21500}"/>
              </a:ext>
            </a:extLst>
          </p:cNvPr>
          <p:cNvGrpSpPr/>
          <p:nvPr userDrawn="1"/>
        </p:nvGrpSpPr>
        <p:grpSpPr>
          <a:xfrm>
            <a:off x="688717" y="611714"/>
            <a:ext cx="2860127" cy="363266"/>
            <a:chOff x="688717" y="611714"/>
            <a:chExt cx="2860127" cy="36326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533" y="611714"/>
              <a:ext cx="1478311" cy="363266"/>
            </a:xfrm>
            <a:prstGeom prst="rect">
              <a:avLst/>
            </a:prstGeom>
          </p:spPr>
        </p:pic>
        <p:cxnSp>
          <p:nvCxnSpPr>
            <p:cNvPr id="9" name="직선 연결선 8"/>
            <p:cNvCxnSpPr/>
            <p:nvPr/>
          </p:nvCxnSpPr>
          <p:spPr bwMode="auto">
            <a:xfrm>
              <a:off x="1997576" y="706491"/>
              <a:ext cx="0" cy="185517"/>
            </a:xfrm>
            <a:prstGeom prst="line">
              <a:avLst/>
            </a:prstGeom>
            <a:solidFill>
              <a:srgbClr val="00669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624CC9-742A-403C-9A50-6709629F89F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32" t="22103" r="25924" b="25132"/>
            <a:stretch/>
          </p:blipFill>
          <p:spPr>
            <a:xfrm>
              <a:off x="688717" y="631211"/>
              <a:ext cx="1231321" cy="343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29432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0" y="4941168"/>
            <a:ext cx="9906000" cy="190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endParaRPr kumimoji="0" lang="ko-KR" altLang="en-US" sz="1100" b="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04528" y="1267386"/>
            <a:ext cx="4284476" cy="325410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</a:pPr>
            <a:r>
              <a:rPr lang="en-US" altLang="ko-KR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2019 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공공 빅데이터 </a:t>
            </a:r>
            <a:r>
              <a:rPr lang="ko-KR" altLang="en-US" sz="1400" kern="0" spc="-100" dirty="0" err="1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일경험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청년인재 교육</a:t>
            </a:r>
          </a:p>
        </p:txBody>
      </p:sp>
      <p:pic>
        <p:nvPicPr>
          <p:cNvPr id="10" name="그림 68" descr="bg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36" y="3104964"/>
            <a:ext cx="2373591" cy="236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8D627F-3DF3-40FE-A37C-08725A22B7EE}"/>
              </a:ext>
            </a:extLst>
          </p:cNvPr>
          <p:cNvGrpSpPr/>
          <p:nvPr userDrawn="1"/>
        </p:nvGrpSpPr>
        <p:grpSpPr>
          <a:xfrm>
            <a:off x="688717" y="611714"/>
            <a:ext cx="2860127" cy="363266"/>
            <a:chOff x="688717" y="611714"/>
            <a:chExt cx="2860127" cy="3632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A218CB4-001E-49AF-BF3D-DAAA3723B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533" y="611714"/>
              <a:ext cx="1478311" cy="363266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0AAEBA0-F143-4530-BEEB-A7209FBD11F4}"/>
                </a:ext>
              </a:extLst>
            </p:cNvPr>
            <p:cNvCxnSpPr/>
            <p:nvPr/>
          </p:nvCxnSpPr>
          <p:spPr bwMode="auto">
            <a:xfrm>
              <a:off x="1997576" y="706491"/>
              <a:ext cx="0" cy="185517"/>
            </a:xfrm>
            <a:prstGeom prst="line">
              <a:avLst/>
            </a:prstGeom>
            <a:solidFill>
              <a:srgbClr val="00669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5F389EE-FCAA-4966-9FD5-B27E9E199D4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32" t="22103" r="25924" b="25132"/>
            <a:stretch/>
          </p:blipFill>
          <p:spPr>
            <a:xfrm>
              <a:off x="688717" y="631211"/>
              <a:ext cx="1231321" cy="343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87491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:\Users\onnoo design server\Desktop\미래부\7\2.png"/>
          <p:cNvPicPr>
            <a:picLocks noChangeAspect="1" noChangeArrowheads="1"/>
          </p:cNvPicPr>
          <p:nvPr userDrawn="1"/>
        </p:nvPicPr>
        <p:blipFill>
          <a:blip r:embed="rId2" cstate="print"/>
          <a:srcRect t="13987" b="11691"/>
          <a:stretch>
            <a:fillRect/>
          </a:stretch>
        </p:blipFill>
        <p:spPr bwMode="auto">
          <a:xfrm>
            <a:off x="0" y="-4080"/>
            <a:ext cx="9907200" cy="864724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36772" y="1016732"/>
            <a:ext cx="9668840" cy="39162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sp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11">
            <a:extLst>
              <a:ext uri="{FF2B5EF4-FFF2-40B4-BE49-F238E27FC236}">
                <a16:creationId xmlns:a16="http://schemas.microsoft.com/office/drawing/2014/main" id="{95A02B14-F454-4F74-B113-E35E43FE2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16925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:\Users\onnoo design server\Desktop\미래부\7\2.png"/>
          <p:cNvPicPr>
            <a:picLocks noChangeAspect="1" noChangeArrowheads="1"/>
          </p:cNvPicPr>
          <p:nvPr userDrawn="1"/>
        </p:nvPicPr>
        <p:blipFill>
          <a:blip r:embed="rId2" cstate="print"/>
          <a:srcRect t="13987" b="11691"/>
          <a:stretch>
            <a:fillRect/>
          </a:stretch>
        </p:blipFill>
        <p:spPr bwMode="auto">
          <a:xfrm>
            <a:off x="0" y="-4080"/>
            <a:ext cx="9907200" cy="864724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11">
            <a:extLst>
              <a:ext uri="{FF2B5EF4-FFF2-40B4-BE49-F238E27FC236}">
                <a16:creationId xmlns:a16="http://schemas.microsoft.com/office/drawing/2014/main" id="{886F2A2D-9AEB-4774-89FD-6E6E7CAC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17727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36712"/>
            <a:ext cx="9906000" cy="39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EBE9E3B5-B4DE-4E20-9A3E-641E5B310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42706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7D7A23-CDC6-4A36-AB41-BE71B345A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795020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BCC3FB0-2109-4496-9FED-41C5F79AD1D5}"/>
              </a:ext>
            </a:extLst>
          </p:cNvPr>
          <p:cNvGrpSpPr/>
          <p:nvPr userDrawn="1"/>
        </p:nvGrpSpPr>
        <p:grpSpPr>
          <a:xfrm>
            <a:off x="7950200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A4181ED-4E35-46E3-AE68-F7AC2BB345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43DEC8-A7BE-4416-80B2-B7679C70DDE2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C15BF6E-86AB-49E9-AFB3-DEBA4B8867BB}"/>
              </a:ext>
            </a:extLst>
          </p:cNvPr>
          <p:cNvSpPr txBox="1"/>
          <p:nvPr userDrawn="1"/>
        </p:nvSpPr>
        <p:spPr>
          <a:xfrm>
            <a:off x="8100502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1290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2098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5638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622789"/>
            <a:ext cx="520648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4102464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277262-88D1-44B8-8A7E-72268D85B958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02129D1-D5DF-4D8D-95F6-EDD9135798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6F853E-1AA1-496A-B335-B081E56F869C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72631B-3FF7-4C9C-8482-9658828C8AE1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60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7D7A23-CDC6-4A36-AB41-BE71B345A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795020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BCC3FB0-2109-4496-9FED-41C5F79AD1D5}"/>
              </a:ext>
            </a:extLst>
          </p:cNvPr>
          <p:cNvGrpSpPr/>
          <p:nvPr userDrawn="1"/>
        </p:nvGrpSpPr>
        <p:grpSpPr>
          <a:xfrm>
            <a:off x="7950200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A4181ED-4E35-46E3-AE68-F7AC2BB345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43DEC8-A7BE-4416-80B2-B7679C70DDE2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C15BF6E-86AB-49E9-AFB3-DEBA4B8867BB}"/>
              </a:ext>
            </a:extLst>
          </p:cNvPr>
          <p:cNvSpPr txBox="1"/>
          <p:nvPr userDrawn="1"/>
        </p:nvSpPr>
        <p:spPr>
          <a:xfrm>
            <a:off x="8100502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7155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284923"/>
            <a:ext cx="5206482" cy="2387600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3764598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A18719-2202-4601-9E48-0A5C26F3B58F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4493B9-F8AD-46DB-8E1F-D9D8EA5E3E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72A22F-CD93-45AA-8D6C-F01BCAD254C0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3FAAB1-ED77-4717-AAA6-327ECB330D7F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00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99B4B7-3EBE-44AB-8DDC-F7D810F098B4}"/>
              </a:ext>
            </a:extLst>
          </p:cNvPr>
          <p:cNvGrpSpPr/>
          <p:nvPr userDrawn="1"/>
        </p:nvGrpSpPr>
        <p:grpSpPr>
          <a:xfrm>
            <a:off x="795020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47D7A23-CDC6-4A36-AB41-BE71B345A2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EE89C59-6367-41F2-B9F8-748B3EF68D33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59F0F1-2A05-4224-B21A-DEF22CA0FAA1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719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8" y="89120"/>
            <a:ext cx="867591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647" y="995528"/>
            <a:ext cx="9236609" cy="5400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8DE8ED10-C112-4178-869A-C5EE11813E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1796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13" y="143712"/>
            <a:ext cx="6447064" cy="492574"/>
          </a:xfrm>
        </p:spPr>
        <p:txBody>
          <a:bodyPr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3A6BED-BA92-4326-AAA5-085A445F0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28472" y="143712"/>
            <a:ext cx="2149415" cy="49257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ko-KR" altLang="en-US"/>
              <a:t>중간목차</a:t>
            </a:r>
            <a:endParaRPr lang="ko-KR" alt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18DCD95-39C4-4E65-8145-0C47F8B5BF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037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252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2D1F6A-D835-496C-86D0-1518C03AD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82" y="1047750"/>
            <a:ext cx="9376118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251509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8C1549BF-501D-46CF-8529-C7A3AC2959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493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214564"/>
            <a:ext cx="9359106" cy="4186237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1"/>
            <a:ext cx="9178293" cy="121513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02" y="2303875"/>
            <a:ext cx="8970997" cy="3960440"/>
          </a:xfrm>
        </p:spPr>
        <p:txBody>
          <a:bodyPr/>
          <a:lstStyle>
            <a:lvl1pPr marL="342900" indent="-342900">
              <a:buFont typeface="+mj-lt"/>
              <a:buAutoNum type="arabicPeriod"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E94EEA77-4555-4B79-AA96-5FB21803FD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555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19"/>
          <p:cNvSpPr>
            <a:spLocks noChangeArrowheads="1"/>
          </p:cNvSpPr>
          <p:nvPr userDrawn="1"/>
        </p:nvSpPr>
        <p:spPr bwMode="gray">
          <a:xfrm>
            <a:off x="273448" y="1493838"/>
            <a:ext cx="9359106" cy="4906962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481" y="69850"/>
            <a:ext cx="8915400" cy="6746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idx="1"/>
          </p:nvPr>
        </p:nvSpPr>
        <p:spPr bwMode="auto">
          <a:xfrm>
            <a:off x="357717" y="998538"/>
            <a:ext cx="9020308" cy="49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C9BEEF5-C687-4EB9-8DBE-C7602E357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256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124076"/>
            <a:ext cx="9359106" cy="4276725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0"/>
            <a:ext cx="9178293" cy="112531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69991" y="2213865"/>
            <a:ext cx="4485498" cy="409545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4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A85FAC04-AD1F-4B18-8CE7-AD45307435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99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8" y="89120"/>
            <a:ext cx="867591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647" y="995528"/>
            <a:ext cx="9236609" cy="5400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8DE8ED10-C112-4178-869A-C5EE11813E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262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3448" y="2124075"/>
            <a:ext cx="9359106" cy="4275138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7" y="908721"/>
            <a:ext cx="9020308" cy="1125317"/>
          </a:xfrm>
        </p:spPr>
        <p:txBody>
          <a:bodyPr/>
          <a:lstStyle>
            <a:lvl1pPr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57717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1"/>
          </p:nvPr>
        </p:nvSpPr>
        <p:spPr>
          <a:xfrm>
            <a:off x="5050511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3760269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0" y="836712"/>
            <a:ext cx="9906000" cy="6480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58103" y="1556792"/>
            <a:ext cx="9783549" cy="500513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algn="ctr" eaLnBrk="0" fontAlgn="auto" latinLnBrk="0" hangingPunct="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</a:pPr>
            <a:endParaRPr kumimoji="0" lang="ko-KR" altLang="en-US" sz="2800" kern="0" spc="-50" dirty="0">
              <a:solidFill>
                <a:schemeClr val="tx2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EB3A14D0-4716-4749-BD2D-ED3440437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99609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06892082-3FEA-4CE4-9013-9F25B82251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54227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796470" y="6561928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ctr" eaLnBrk="0" hangingPunct="0">
              <a:defRPr/>
            </a:pPr>
            <a:r>
              <a:rPr lang="en-US" altLang="ko-KR" sz="1000" b="1" i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- </a:t>
            </a:r>
            <a:fld id="{F02A2C91-07B9-4EA3-987F-9E5D3DB1FA6A}" type="slidenum">
              <a:rPr lang="ko-KR" altLang="en-GB" sz="1000" b="1" i="0" smtClean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pPr algn="ctr" eaLnBrk="0" hangingPunct="0">
                <a:defRPr/>
              </a:pPr>
              <a:t>‹#›</a:t>
            </a:fld>
            <a:r>
              <a:rPr lang="ko-KR" altLang="en-GB" sz="1000" b="1" i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en-US" altLang="ko-KR" sz="1000" b="1" i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-</a:t>
            </a:r>
            <a:endParaRPr lang="en-GB" altLang="ko-KR" sz="1000" b="1" i="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9B7105-CC95-445C-8ACD-D0E67156D2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660" y="6566122"/>
            <a:ext cx="885876" cy="1752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4B8528-541F-4F56-AC20-327C166DA429}"/>
              </a:ext>
            </a:extLst>
          </p:cNvPr>
          <p:cNvSpPr txBox="1"/>
          <p:nvPr userDrawn="1"/>
        </p:nvSpPr>
        <p:spPr>
          <a:xfrm>
            <a:off x="127892" y="6525344"/>
            <a:ext cx="231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</a:pPr>
            <a:r>
              <a:rPr lang="en-US" altLang="ko-KR" sz="1000" b="0" kern="0" spc="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Copyright. CSLEE. All rights reserved</a:t>
            </a:r>
            <a:endParaRPr lang="ko-KR" altLang="en-US" sz="1000" b="0" kern="0" spc="0" baseline="0" dirty="0">
              <a:ln w="11430">
                <a:solidFill>
                  <a:srgbClr val="4F81BD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65494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CEA219-F3C6-4D34-ABF9-377E30B7B527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523808A-CEAA-4F85-A53F-6629E86F86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A07BAAE-366E-4011-9D9A-E7E28E97D160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13D562-AA94-486C-A16F-A14E4C560FCC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8562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DCF28C0-2AA0-4FD4-95EA-E3C61601F8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4567" y="584684"/>
            <a:ext cx="8496945" cy="39639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800" spc="-50" baseline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워크샵</a:t>
            </a:r>
            <a:r>
              <a:rPr lang="en-US" altLang="ko-KR" dirty="0"/>
              <a:t>1 | </a:t>
            </a:r>
            <a:r>
              <a:rPr lang="ko-KR" altLang="en-US" dirty="0"/>
              <a:t>제목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D2FF5607-14FE-4A3C-83FD-25AF346D7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492" y="1304764"/>
            <a:ext cx="9217025" cy="330570"/>
          </a:xfrm>
          <a:prstGeom prst="rect">
            <a:avLst/>
          </a:prstGeom>
        </p:spPr>
        <p:txBody>
          <a:bodyPr/>
          <a:lstStyle>
            <a:lvl1pPr marL="0" indent="0">
              <a:buFont typeface="+mj-ea"/>
              <a:buNone/>
              <a:defRPr sz="1800" spc="-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322AF67-3FD6-4E63-9DEE-9DDCE72B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3080" y="6626254"/>
            <a:ext cx="2228850" cy="9682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marL="0" algn="r" defTabSz="457200" rtl="0" eaLnBrk="1" latinLnBrk="0" hangingPunct="1">
              <a:defRPr lang="ko-KR" altLang="en-US" sz="800" kern="1200" spc="-50" baseline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581745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13" y="143712"/>
            <a:ext cx="644706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3A6BED-BA92-4326-AAA5-085A445F0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28472" y="143712"/>
            <a:ext cx="2149415" cy="49257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ko-KR" altLang="en-US"/>
              <a:t>중간목차</a:t>
            </a:r>
            <a:endParaRPr lang="ko-KR" alt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18DCD95-39C4-4E65-8145-0C47F8B5BF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63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2D1F6A-D835-496C-86D0-1518C03AD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82" y="1047750"/>
            <a:ext cx="9376118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3154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8C1549BF-501D-46CF-8529-C7A3AC2959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1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19"/>
          <p:cNvSpPr>
            <a:spLocks noChangeArrowheads="1"/>
          </p:cNvSpPr>
          <p:nvPr userDrawn="1"/>
        </p:nvSpPr>
        <p:spPr bwMode="gray">
          <a:xfrm>
            <a:off x="273448" y="1493838"/>
            <a:ext cx="9359106" cy="4906962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481" y="69850"/>
            <a:ext cx="8915400" cy="6746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idx="1"/>
          </p:nvPr>
        </p:nvSpPr>
        <p:spPr bwMode="auto">
          <a:xfrm>
            <a:off x="357717" y="998538"/>
            <a:ext cx="9020308" cy="49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C9BEEF5-C687-4EB9-8DBE-C7602E357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1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43FC3-5E8E-46B5-AB7A-05B936F2FBE6}"/>
              </a:ext>
            </a:extLst>
          </p:cNvPr>
          <p:cNvSpPr/>
          <p:nvPr userDrawn="1"/>
        </p:nvSpPr>
        <p:spPr>
          <a:xfrm>
            <a:off x="1587" y="1774"/>
            <a:ext cx="9906000" cy="709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807996-7B2A-47A4-AA02-5AB9BC595781}"/>
              </a:ext>
            </a:extLst>
          </p:cNvPr>
          <p:cNvSpPr/>
          <p:nvPr userDrawn="1"/>
        </p:nvSpPr>
        <p:spPr>
          <a:xfrm>
            <a:off x="0" y="1"/>
            <a:ext cx="9906000" cy="80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82" y="926376"/>
            <a:ext cx="8675914" cy="54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FD2B0-9F3A-4D7E-A3DC-3184DA455B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9A0E44-8B06-49B7-8BF2-7BE48E0A6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8C63CDE-C21C-4280-9C16-00C7FA661AC7}"/>
              </a:ext>
            </a:extLst>
          </p:cNvPr>
          <p:cNvSpPr/>
          <p:nvPr userDrawn="1"/>
        </p:nvSpPr>
        <p:spPr>
          <a:xfrm>
            <a:off x="5350069" y="5381380"/>
            <a:ext cx="469829" cy="469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10E57-2517-49DD-9B42-7D81530AEE06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C8C2F5-A31A-42FA-9C1C-538842C948D7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F2C47A-E56E-453A-BFB6-681C1A793F76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6CC9E4E-2503-4642-987D-25F159E29B62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CCE4CE-5165-46FB-9164-B8B8199D9CFA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25A2064-E544-4812-8F85-501847A272A8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CE7C27-78CD-4892-B7FE-8BCE6A6E39E2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30" name="슬라이드 번호 개체 틀 11">
            <a:extLst>
              <a:ext uri="{FF2B5EF4-FFF2-40B4-BE49-F238E27FC236}">
                <a16:creationId xmlns:a16="http://schemas.microsoft.com/office/drawing/2014/main" id="{B06E8BDA-26BD-4C4B-8F9E-E88EED487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69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800" kern="1200" spc="-50" baseline="0">
          <a:gradFill>
            <a:gsLst>
              <a:gs pos="0">
                <a:srgbClr val="024056"/>
              </a:gs>
              <a:gs pos="100000">
                <a:srgbClr val="035877"/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</p:titleStyle>
    <p:bodyStyle>
      <a:lvl1pPr marL="428625" indent="-428625" algn="l" defTabSz="914400" rtl="0" eaLnBrk="1" latinLnBrk="1" hangingPunct="1">
        <a:lnSpc>
          <a:spcPct val="100000"/>
        </a:lnSpc>
        <a:spcBef>
          <a:spcPts val="2000"/>
        </a:spcBef>
        <a:spcAft>
          <a:spcPts val="300"/>
        </a:spcAft>
        <a:buClr>
          <a:srgbClr val="C00000"/>
        </a:buClr>
        <a:buFont typeface="Wingdings" panose="05000000000000000000" pitchFamily="2" charset="2"/>
        <a:buChar char=""/>
        <a:tabLst>
          <a:tab pos="411163" algn="l"/>
        </a:tabLst>
        <a:defRPr sz="2400" kern="1200" spc="-50" baseline="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  <a:lvl2pPr marL="719138" indent="-261938" algn="l" defTabSz="914400" rtl="0" eaLnBrk="1" latinLnBrk="1" hangingPunct="1">
        <a:lnSpc>
          <a:spcPct val="100000"/>
        </a:lnSpc>
        <a:spcBef>
          <a:spcPts val="1500"/>
        </a:spcBef>
        <a:spcAft>
          <a:spcPts val="300"/>
        </a:spcAft>
        <a:buClr>
          <a:srgbClr val="1D95AE"/>
        </a:buClr>
        <a:buFont typeface="Wingdings" panose="05000000000000000000" pitchFamily="2" charset="2"/>
        <a:buChar char="§"/>
        <a:tabLst>
          <a:tab pos="700088" algn="l"/>
        </a:tabLst>
        <a:defRPr sz="2200" kern="1200" spc="-50" baseline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969963" indent="-223838" algn="l" defTabSz="914400" rtl="0" eaLnBrk="1" latinLnBrk="1" hangingPunct="1">
        <a:lnSpc>
          <a:spcPct val="100000"/>
        </a:lnSpc>
        <a:spcBef>
          <a:spcPts val="500"/>
        </a:spcBef>
        <a:spcAft>
          <a:spcPts val="300"/>
        </a:spcAft>
        <a:buClr>
          <a:srgbClr val="035877"/>
        </a:buClr>
        <a:buFont typeface="KoPubWorld돋움체 Light" panose="00000300000000000000" pitchFamily="2" charset="-127"/>
        <a:buChar char="–"/>
        <a:defRPr sz="2000" kern="1200" spc="-50" baseline="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>
          <p15:clr>
            <a:srgbClr val="F26B43"/>
          </p15:clr>
        </p15:guide>
        <p15:guide id="2" pos="240">
          <p15:clr>
            <a:srgbClr val="F26B43"/>
          </p15:clr>
        </p15:guide>
        <p15:guide id="3" pos="6000">
          <p15:clr>
            <a:srgbClr val="F26B43"/>
          </p15:clr>
        </p15:guide>
        <p15:guide id="4" orient="horz" pos="404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7">
            <a:extLst>
              <a:ext uri="{FF2B5EF4-FFF2-40B4-BE49-F238E27FC236}">
                <a16:creationId xmlns:a16="http://schemas.microsoft.com/office/drawing/2014/main" id="{DA899597-668E-4F7E-8094-F1F6FF0378A1}"/>
              </a:ext>
            </a:extLst>
          </p:cNvPr>
          <p:cNvSpPr txBox="1">
            <a:spLocks/>
          </p:cNvSpPr>
          <p:nvPr userDrawn="1"/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spc="-15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kern="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8A626E-D976-4A0A-839C-089BB0B9E3E0}"/>
              </a:ext>
            </a:extLst>
          </p:cNvPr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21E30-58CC-4042-9B91-4E3EB3607261}"/>
              </a:ext>
            </a:extLst>
          </p:cNvPr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1B48F-B70E-4D0D-ABD8-9DF7FA8ABA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C91AA4-C050-494B-99F0-E0A8751E20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2E406-A1B2-4E3B-95D4-B9367F909E53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B1352F3-83A1-40F5-8037-DDF7CC84F211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2BBC284-0870-464B-8BC2-5DD4C6F807CC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2B7FAC2-9EDD-41FB-A963-6B34CB11BD05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4A07FF4-1489-4D6E-BA0A-3DE7644DC38C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7536C35-D3E9-4F8D-BBE1-6308174FCA40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209CFDA-0F25-4230-87AE-1CD6D7AB9D8C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18" name="슬라이드 번호 개체 틀 11">
            <a:extLst>
              <a:ext uri="{FF2B5EF4-FFF2-40B4-BE49-F238E27FC236}">
                <a16:creationId xmlns:a16="http://schemas.microsoft.com/office/drawing/2014/main" id="{3293E896-8924-46AD-B877-89792D3A2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04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700" r:id="rId9"/>
    <p:sldLayoutId id="2147483701" r:id="rId10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43FC3-5E8E-46B5-AB7A-05B936F2FBE6}"/>
              </a:ext>
            </a:extLst>
          </p:cNvPr>
          <p:cNvSpPr/>
          <p:nvPr userDrawn="1"/>
        </p:nvSpPr>
        <p:spPr>
          <a:xfrm>
            <a:off x="1587" y="1774"/>
            <a:ext cx="9906000" cy="709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807996-7B2A-47A4-AA02-5AB9BC595781}"/>
              </a:ext>
            </a:extLst>
          </p:cNvPr>
          <p:cNvSpPr/>
          <p:nvPr userDrawn="1"/>
        </p:nvSpPr>
        <p:spPr>
          <a:xfrm>
            <a:off x="0" y="1"/>
            <a:ext cx="9906000" cy="80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82" y="926376"/>
            <a:ext cx="8675914" cy="54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FD2B0-9F3A-4D7E-A3DC-3184DA455B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9A0E44-8B06-49B7-8BF2-7BE48E0A6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8C63CDE-C21C-4280-9C16-00C7FA661AC7}"/>
              </a:ext>
            </a:extLst>
          </p:cNvPr>
          <p:cNvSpPr/>
          <p:nvPr userDrawn="1"/>
        </p:nvSpPr>
        <p:spPr>
          <a:xfrm>
            <a:off x="5350069" y="5381380"/>
            <a:ext cx="469829" cy="469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10E57-2517-49DD-9B42-7D81530AEE06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C8C2F5-A31A-42FA-9C1C-538842C948D7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F2C47A-E56E-453A-BFB6-681C1A793F76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6CC9E4E-2503-4642-987D-25F159E29B62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CCE4CE-5165-46FB-9164-B8B8199D9CFA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25A2064-E544-4812-8F85-501847A272A8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CE7C27-78CD-4892-B7FE-8BCE6A6E39E2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30" name="슬라이드 번호 개체 틀 11">
            <a:extLst>
              <a:ext uri="{FF2B5EF4-FFF2-40B4-BE49-F238E27FC236}">
                <a16:creationId xmlns:a16="http://schemas.microsoft.com/office/drawing/2014/main" id="{B06E8BDA-26BD-4C4B-8F9E-E88EED487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09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800" kern="1200" spc="-50" baseline="0">
          <a:gradFill>
            <a:gsLst>
              <a:gs pos="0">
                <a:srgbClr val="024056"/>
              </a:gs>
              <a:gs pos="100000">
                <a:srgbClr val="035877"/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</p:titleStyle>
    <p:bodyStyle>
      <a:lvl1pPr marL="428625" indent="-428625" algn="l" defTabSz="914400" rtl="0" eaLnBrk="1" latinLnBrk="1" hangingPunct="1">
        <a:lnSpc>
          <a:spcPct val="100000"/>
        </a:lnSpc>
        <a:spcBef>
          <a:spcPts val="2000"/>
        </a:spcBef>
        <a:spcAft>
          <a:spcPts val="300"/>
        </a:spcAft>
        <a:buClr>
          <a:srgbClr val="C00000"/>
        </a:buClr>
        <a:buFont typeface="Wingdings" panose="05000000000000000000" pitchFamily="2" charset="2"/>
        <a:buChar char=""/>
        <a:tabLst>
          <a:tab pos="411163" algn="l"/>
        </a:tabLst>
        <a:defRPr sz="2400" kern="1200" spc="-50" baseline="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  <a:lvl2pPr marL="719138" indent="-261938" algn="l" defTabSz="914400" rtl="0" eaLnBrk="1" latinLnBrk="1" hangingPunct="1">
        <a:lnSpc>
          <a:spcPct val="100000"/>
        </a:lnSpc>
        <a:spcBef>
          <a:spcPts val="1500"/>
        </a:spcBef>
        <a:spcAft>
          <a:spcPts val="300"/>
        </a:spcAft>
        <a:buClr>
          <a:srgbClr val="1D95AE"/>
        </a:buClr>
        <a:buFont typeface="Wingdings" panose="05000000000000000000" pitchFamily="2" charset="2"/>
        <a:buChar char="§"/>
        <a:tabLst>
          <a:tab pos="700088" algn="l"/>
        </a:tabLst>
        <a:defRPr sz="2200" kern="1200" spc="-50" baseline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969963" indent="-223838" algn="l" defTabSz="914400" rtl="0" eaLnBrk="1" latinLnBrk="1" hangingPunct="1">
        <a:lnSpc>
          <a:spcPct val="100000"/>
        </a:lnSpc>
        <a:spcBef>
          <a:spcPts val="500"/>
        </a:spcBef>
        <a:spcAft>
          <a:spcPts val="300"/>
        </a:spcAft>
        <a:buClr>
          <a:srgbClr val="035877"/>
        </a:buClr>
        <a:buFont typeface="KoPubWorld돋움체 Light" panose="00000300000000000000" pitchFamily="2" charset="-127"/>
        <a:buChar char="–"/>
        <a:defRPr sz="2000" kern="1200" spc="-50" baseline="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>
          <p15:clr>
            <a:srgbClr val="F26B43"/>
          </p15:clr>
        </p15:guide>
        <p15:guide id="2" pos="240">
          <p15:clr>
            <a:srgbClr val="F26B43"/>
          </p15:clr>
        </p15:guide>
        <p15:guide id="3" pos="6000">
          <p15:clr>
            <a:srgbClr val="F26B43"/>
          </p15:clr>
        </p15:guide>
        <p15:guide id="4" orient="horz" pos="40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gdata.go.kr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7655AC-83CE-4A74-BAF3-8ABE9971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635125"/>
            <a:ext cx="7127303" cy="738188"/>
          </a:xfrm>
        </p:spPr>
        <p:txBody>
          <a:bodyPr/>
          <a:lstStyle/>
          <a:p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빅데이터 분석</a:t>
            </a:r>
            <a:r>
              <a:rPr lang="en-US" altLang="ko-KR" dirty="0">
                <a:latin typeface="나눔손글씨 붓" panose="03060600000000000000" pitchFamily="66" charset="-127"/>
                <a:ea typeface="나눔손글씨 붓" panose="03060600000000000000" pitchFamily="66" charset="-127"/>
                <a:cs typeface="KoPubWorld돋움체 Bold" panose="020B0600000101010101" charset="-127"/>
              </a:rPr>
              <a:t>•</a:t>
            </a:r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활용 워크샵 </a:t>
            </a:r>
            <a:r>
              <a:rPr lang="en-US" altLang="ko-KR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#1</a:t>
            </a:r>
            <a:endParaRPr lang="ko-KR" altLang="en-US" dirty="0">
              <a:latin typeface="KoPubWorld돋움체 Bold" panose="020B0600000101010101" charset="-127"/>
              <a:ea typeface="KoPubWorld돋움체 Bold" panose="020B0600000101010101" charset="-127"/>
              <a:cs typeface="KoPubWorld돋움체 Bold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0424F-08A6-4E14-A32C-977786E9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2" y="2373313"/>
            <a:ext cx="5438775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852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ACB8-1E8D-40AF-996F-4D0B7C81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분석 사례 개선사항 도출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9787A-4440-4624-8C10-07584EE02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3245F4-CD3B-4646-9A8D-F52A63463E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C49896-21A9-4D03-8116-306B0F58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246448"/>
            <a:ext cx="5220580" cy="4365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F227C1-D743-4B49-AE9B-B30044BD5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24" y="1340768"/>
            <a:ext cx="4535370" cy="36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5537-25B0-4FF6-90C9-41A23976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12" y="143712"/>
            <a:ext cx="9153380" cy="492574"/>
          </a:xfrm>
        </p:spPr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빅데이터 분석방법론 주요 산출물</a:t>
            </a:r>
            <a:r>
              <a:rPr lang="en-US" altLang="ko-KR" dirty="0"/>
              <a:t>/</a:t>
            </a:r>
            <a:r>
              <a:rPr lang="ko-KR" altLang="en-US" dirty="0"/>
              <a:t>기법 조사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/</a:t>
            </a:r>
            <a:r>
              <a:rPr lang="ko-KR" altLang="en-US" dirty="0"/>
              <a:t>조별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70FC-30DD-4F01-8914-1303EC173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A4C1F-24AD-41A9-A99D-879B34AF2960}" type="slidenum"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01F2-89E1-4616-8834-3BC942FDE8D2}"/>
              </a:ext>
            </a:extLst>
          </p:cNvPr>
          <p:cNvSpPr txBox="1"/>
          <p:nvPr/>
        </p:nvSpPr>
        <p:spPr>
          <a:xfrm>
            <a:off x="286299" y="974840"/>
            <a:ext cx="9253027" cy="1369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방법론이란 절차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프로세스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방법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산출물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기법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도구가 있어야 한다고 했습니다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아래의 분석 프로세스에서 각 단계별로 도출될 수 있는 산출물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기법이 무엇이 있을지 조 안에서 논의하고 정리해서 카페에 제출하세요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b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교재 및 수업 내용을 참고하시면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되고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계획 세운다고 생각하시면 됩니다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0BC06C8-1208-46A0-8B85-123A40695B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E6316-19FE-4336-B169-C250D55DA0E2}"/>
              </a:ext>
            </a:extLst>
          </p:cNvPr>
          <p:cNvSpPr txBox="1"/>
          <p:nvPr/>
        </p:nvSpPr>
        <p:spPr>
          <a:xfrm>
            <a:off x="98007" y="1866310"/>
            <a:ext cx="1611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워크샵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Sheet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09928A3-4790-4E0A-8643-7F4D4B628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91790"/>
              </p:ext>
            </p:extLst>
          </p:nvPr>
        </p:nvGraphicFramePr>
        <p:xfrm>
          <a:off x="228112" y="2204864"/>
          <a:ext cx="9369403" cy="429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24">
                  <a:extLst>
                    <a:ext uri="{9D8B030D-6E8A-4147-A177-3AD203B41FA5}">
                      <a16:colId xmlns:a16="http://schemas.microsoft.com/office/drawing/2014/main" val="118906094"/>
                    </a:ext>
                  </a:extLst>
                </a:gridCol>
                <a:gridCol w="1872278">
                  <a:extLst>
                    <a:ext uri="{9D8B030D-6E8A-4147-A177-3AD203B41FA5}">
                      <a16:colId xmlns:a16="http://schemas.microsoft.com/office/drawing/2014/main" val="1621096194"/>
                    </a:ext>
                  </a:extLst>
                </a:gridCol>
                <a:gridCol w="2016200">
                  <a:extLst>
                    <a:ext uri="{9D8B030D-6E8A-4147-A177-3AD203B41FA5}">
                      <a16:colId xmlns:a16="http://schemas.microsoft.com/office/drawing/2014/main" val="2108039955"/>
                    </a:ext>
                  </a:extLst>
                </a:gridCol>
                <a:gridCol w="1823356">
                  <a:extLst>
                    <a:ext uri="{9D8B030D-6E8A-4147-A177-3AD203B41FA5}">
                      <a16:colId xmlns:a16="http://schemas.microsoft.com/office/drawing/2014/main" val="1633238830"/>
                    </a:ext>
                  </a:extLst>
                </a:gridCol>
                <a:gridCol w="2209045">
                  <a:extLst>
                    <a:ext uri="{9D8B030D-6E8A-4147-A177-3AD203B41FA5}">
                      <a16:colId xmlns:a16="http://schemas.microsoft.com/office/drawing/2014/main" val="2302334259"/>
                    </a:ext>
                  </a:extLst>
                </a:gridCol>
              </a:tblGrid>
              <a:tr h="558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빅데이터 분석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주제 기획단계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정제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검증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결과 해석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보고 단계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종료단계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32477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활동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(Activity)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분석 주제 찾아보기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사회 이슈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확인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크롤링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전처리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분석 및 결과 도출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분석 결과를 바탕으로 해석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534531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산출물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결과물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주체도출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전처리된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데이터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분석 결과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해석된 결과를 바탕으로 한 결론 도출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860833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활용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구글 탐색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기사 탐색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파이썬을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통한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크롤링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을 활용한 데이터 분석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PPT,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워드를 활용한 결론 정리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166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0273FB-08CE-4F7F-8B05-239B8A05CFB7}"/>
              </a:ext>
            </a:extLst>
          </p:cNvPr>
          <p:cNvSpPr txBox="1"/>
          <p:nvPr/>
        </p:nvSpPr>
        <p:spPr>
          <a:xfrm>
            <a:off x="1496616" y="569065"/>
            <a:ext cx="92530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 작성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-&gt;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조별로 모여서 토의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정리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제출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5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7655AC-83CE-4A74-BAF3-8ABE9971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7343124" cy="738188"/>
          </a:xfrm>
        </p:spPr>
        <p:txBody>
          <a:bodyPr/>
          <a:lstStyle/>
          <a:p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빅데이터 분석</a:t>
            </a:r>
            <a:r>
              <a:rPr lang="en-US" altLang="ko-KR" dirty="0">
                <a:latin typeface="나눔손글씨 붓" panose="03060600000000000000" pitchFamily="66" charset="-127"/>
                <a:ea typeface="나눔손글씨 붓" panose="03060600000000000000" pitchFamily="66" charset="-127"/>
                <a:cs typeface="KoPubWorld돋움체 Bold" panose="020B0600000101010101" charset="-127"/>
              </a:rPr>
              <a:t>•</a:t>
            </a:r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활용 워크샵 </a:t>
            </a:r>
            <a:r>
              <a:rPr lang="en-US" altLang="ko-KR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#2</a:t>
            </a:r>
            <a:endParaRPr lang="ko-KR" altLang="en-US" dirty="0">
              <a:latin typeface="KoPubWorld돋움체 Bold" panose="020B0600000101010101" charset="-127"/>
              <a:ea typeface="KoPubWorld돋움체 Bold" panose="020B0600000101010101" charset="-127"/>
              <a:cs typeface="KoPubWorld돋움체 Bold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0424F-08A6-4E14-A32C-977786E9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2" y="2373313"/>
            <a:ext cx="5438775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599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5537-25B0-4FF6-90C9-41A23976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빅데이터 분석사례 조사</a:t>
            </a:r>
            <a:r>
              <a:rPr lang="en-US" altLang="ko-KR" dirty="0"/>
              <a:t>/</a:t>
            </a:r>
            <a:r>
              <a:rPr lang="ko-KR" altLang="en-US" dirty="0"/>
              <a:t>정리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/</a:t>
            </a:r>
            <a:r>
              <a:rPr lang="ko-KR" altLang="en-US" dirty="0"/>
              <a:t>조</a:t>
            </a:r>
            <a:r>
              <a:rPr lang="en-US" altLang="ko-KR" dirty="0"/>
              <a:t>, 1</a:t>
            </a:r>
            <a:r>
              <a:rPr lang="ko-KR" altLang="en-US" dirty="0"/>
              <a:t>시간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A27BBA-4AC7-46C7-A176-8F0428D9B6C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2480" y="1328664"/>
            <a:ext cx="9217025" cy="3302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>
                <a:hlinkClick r:id="rId2"/>
              </a:rPr>
              <a:t>www.bigdata.go.kr</a:t>
            </a:r>
            <a:r>
              <a:rPr lang="en-US" altLang="ko-KR" b="1" dirty="0"/>
              <a:t> </a:t>
            </a:r>
            <a:r>
              <a:rPr lang="ko-KR" altLang="en-US" b="1" dirty="0"/>
              <a:t>사이트에서 공공기관 빅데이터 분석 활용 우수사례를 조사</a:t>
            </a:r>
            <a:r>
              <a:rPr lang="en-US" altLang="ko-KR" b="1" dirty="0"/>
              <a:t>/</a:t>
            </a:r>
            <a:r>
              <a:rPr lang="ko-KR" altLang="en-US" b="1" dirty="0"/>
              <a:t>분석합니다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70FC-30DD-4F01-8914-1303EC173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A4C1F-24AD-41A9-A99D-879B34AF2960}" type="slidenum"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01F2-89E1-4616-8834-3BC942FDE8D2}"/>
              </a:ext>
            </a:extLst>
          </p:cNvPr>
          <p:cNvSpPr txBox="1"/>
          <p:nvPr/>
        </p:nvSpPr>
        <p:spPr>
          <a:xfrm>
            <a:off x="848544" y="1826375"/>
            <a:ext cx="885698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분석활용 사례 이름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기관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: 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빅데이터 기반의 맞춤형 지진대응체계 과학 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                                                                        )</a:t>
            </a:r>
            <a:endParaRPr kumimoji="1" lang="en-US" altLang="ko-KR" sz="16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528" y="2290065"/>
            <a:ext cx="8640960" cy="40912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개인별로 공공 빅데이터 사이트에서 우수사례를 조사합니다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개인별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1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개에 대해 분석 과제 개요를 정리합니다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추진배경 및 필요성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: (Why)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현상과 문제가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무엇이었는가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?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추진목적 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: (How)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어떻게 해결하고자 했는가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?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활용 데이터 정리</a:t>
            </a:r>
            <a:endParaRPr kumimoji="0" lang="en-US" altLang="ko-KR" sz="16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분석 프로세스 정리</a:t>
            </a:r>
            <a:endParaRPr kumimoji="0" lang="en-US" altLang="ko-KR" sz="16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분석결과 활용측면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: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기존 업무의 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AS-IS, TO-BE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가 어떻게 개선되었나요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?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 startAt="3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그중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1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개를 선택해서 분석 과제 개요를 </a:t>
            </a:r>
            <a:r>
              <a:rPr kumimoji="0" lang="ko-KR" altLang="en-US" sz="2000" b="1" i="0" u="none" strike="noStrike" kern="0" cap="none" spc="-5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이젤패드에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정리합니다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제출자료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개인별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PPT( *.pptx)</a:t>
            </a:r>
            <a:b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조별 대표 과제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개요서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이젤패드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en-US" altLang="ko-KR" sz="16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A6AF2-AD2F-40D5-BC41-5F2670861143}"/>
              </a:ext>
            </a:extLst>
          </p:cNvPr>
          <p:cNvSpPr txBox="1"/>
          <p:nvPr/>
        </p:nvSpPr>
        <p:spPr>
          <a:xfrm>
            <a:off x="452500" y="937405"/>
            <a:ext cx="8856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개인별 워크샵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하고 조별토론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조별 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 선정 </a:t>
            </a:r>
            <a:r>
              <a:rPr kumimoji="1" lang="ko-KR" altLang="en-US" sz="1600" b="1" i="0" u="none" strike="noStrike" kern="1200" cap="none" spc="-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이젤패드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작성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제출함</a:t>
            </a:r>
          </a:p>
        </p:txBody>
      </p:sp>
    </p:spTree>
    <p:extLst>
      <p:ext uri="{BB962C8B-B14F-4D97-AF65-F5344CB8AC3E}">
        <p14:creationId xmlns:p14="http://schemas.microsoft.com/office/powerpoint/2010/main" val="423865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152621B-31FF-45BD-B322-D803FA2D8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개요서 정리 참고</a:t>
            </a:r>
          </a:p>
        </p:txBody>
      </p:sp>
      <p:sp>
        <p:nvSpPr>
          <p:cNvPr id="49" name="사각형: 둥근 위쪽 모서리 48">
            <a:extLst>
              <a:ext uri="{FF2B5EF4-FFF2-40B4-BE49-F238E27FC236}">
                <a16:creationId xmlns:a16="http://schemas.microsoft.com/office/drawing/2014/main" id="{65AD0FA0-C3DB-4519-94EE-9C3975EEB764}"/>
              </a:ext>
            </a:extLst>
          </p:cNvPr>
          <p:cNvSpPr/>
          <p:nvPr/>
        </p:nvSpPr>
        <p:spPr>
          <a:xfrm>
            <a:off x="400397" y="2043693"/>
            <a:ext cx="4516091" cy="4446007"/>
          </a:xfrm>
          <a:prstGeom prst="round2SameRect">
            <a:avLst>
              <a:gd name="adj1" fmla="val 0"/>
              <a:gd name="adj2" fmla="val 2955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671513" algn="l"/>
                <a:tab pos="792163" algn="l"/>
              </a:tabLst>
              <a:defRPr/>
            </a:pPr>
            <a:endParaRPr kumimoji="1" lang="en-US" altLang="ko-KR" sz="1050" b="1" i="0" u="none" strike="noStrike" kern="1200" cap="none" spc="-100" normalizeH="0" baseline="0" noProof="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F81D408-19DC-4E43-B198-BCE1ABEE6DC2}"/>
              </a:ext>
            </a:extLst>
          </p:cNvPr>
          <p:cNvGrpSpPr/>
          <p:nvPr/>
        </p:nvGrpSpPr>
        <p:grpSpPr>
          <a:xfrm>
            <a:off x="400397" y="1769874"/>
            <a:ext cx="4516090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817907D7-951A-4CF9-972D-4633B60F0044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-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F32AAF87-0747-40A4-948E-836BD6FEBE13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 개요</a:t>
              </a:r>
            </a:p>
          </p:txBody>
        </p:sp>
      </p:grpSp>
      <p:sp>
        <p:nvSpPr>
          <p:cNvPr id="67" name="자유형 116">
            <a:extLst>
              <a:ext uri="{FF2B5EF4-FFF2-40B4-BE49-F238E27FC236}">
                <a16:creationId xmlns:a16="http://schemas.microsoft.com/office/drawing/2014/main" id="{B9085270-53F1-4EA6-BAF4-B3B0B01A1C76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2203377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F9C437-7ED6-4FAD-BCB2-B84AAB9B95D0}"/>
              </a:ext>
            </a:extLst>
          </p:cNvPr>
          <p:cNvSpPr/>
          <p:nvPr/>
        </p:nvSpPr>
        <p:spPr>
          <a:xfrm>
            <a:off x="690781" y="2179940"/>
            <a:ext cx="4169975" cy="1874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추진배경 및 필요성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300" i="0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2017</a:t>
            </a:r>
            <a:r>
              <a:rPr kumimoji="1" lang="ko-KR" altLang="en-US" sz="1300" i="0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</a:t>
            </a:r>
            <a:r>
              <a:rPr kumimoji="1" lang="en-US" altLang="ko-KR" sz="1300" i="0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11</a:t>
            </a:r>
            <a:r>
              <a:rPr kumimoji="1" lang="ko-KR" altLang="en-US" sz="1300" i="0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 포항지진 시</a:t>
            </a:r>
            <a:r>
              <a:rPr kumimoji="1" lang="en-US" altLang="ko-KR" sz="1300" i="0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300" i="0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시민들이 체감할 수 있는 대응 미흡</a:t>
            </a:r>
            <a:endParaRPr kumimoji="1" lang="en-US" altLang="ko-KR" sz="1300" i="0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지진 발생 직후 국민행동분석 및 이동 패턴분석을 통해 개선된 지진 대응 행동 요령을 제공하고 데이터 기반의 최적 대피소 위치와 규모를 산출하는 등의 지진대응체계 개선이 필요</a:t>
            </a:r>
            <a:endParaRPr kumimoji="1" lang="en-US" altLang="ko-KR" sz="1300" b="0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R="0" lvl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tabLst/>
              <a:defRPr/>
            </a:pPr>
            <a:endParaRPr kumimoji="1" lang="en-US" altLang="ko-KR" sz="1300" b="1" i="0" u="sng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0" name="사각형: 둥근 위쪽 모서리 79">
            <a:extLst>
              <a:ext uri="{FF2B5EF4-FFF2-40B4-BE49-F238E27FC236}">
                <a16:creationId xmlns:a16="http://schemas.microsoft.com/office/drawing/2014/main" id="{156B1D88-A469-4E84-BDD8-B6F394251140}"/>
              </a:ext>
            </a:extLst>
          </p:cNvPr>
          <p:cNvSpPr/>
          <p:nvPr/>
        </p:nvSpPr>
        <p:spPr>
          <a:xfrm>
            <a:off x="4989514" y="2042188"/>
            <a:ext cx="4516091" cy="4447512"/>
          </a:xfrm>
          <a:prstGeom prst="round2SameRect">
            <a:avLst>
              <a:gd name="adj1" fmla="val 0"/>
              <a:gd name="adj2" fmla="val 2955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671513" algn="l"/>
                <a:tab pos="792163" algn="l"/>
              </a:tabLst>
              <a:defRPr/>
            </a:pPr>
            <a:endParaRPr kumimoji="1" lang="en-US" altLang="ko-KR" sz="1050" b="1" i="0" u="none" strike="noStrike" kern="1200" cap="none" spc="-100" normalizeH="0" baseline="0" noProof="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37FA840-FAD2-4AF3-BB04-B8DB8F50C388}"/>
              </a:ext>
            </a:extLst>
          </p:cNvPr>
          <p:cNvGrpSpPr/>
          <p:nvPr/>
        </p:nvGrpSpPr>
        <p:grpSpPr>
          <a:xfrm>
            <a:off x="4989514" y="1768369"/>
            <a:ext cx="4516090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738FDBAC-2DC2-4FBA-87FE-4DB8355E756C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-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endParaRPr>
            </a:p>
          </p:txBody>
        </p:sp>
        <p:sp>
          <p:nvSpPr>
            <p:cNvPr id="83" name="사각형: 둥근 위쪽 모서리 82">
              <a:extLst>
                <a:ext uri="{FF2B5EF4-FFF2-40B4-BE49-F238E27FC236}">
                  <a16:creationId xmlns:a16="http://schemas.microsoft.com/office/drawing/2014/main" id="{A4467592-437E-40EC-9A84-220A756627DC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활용데이터</a:t>
              </a:r>
            </a:p>
          </p:txBody>
        </p:sp>
      </p:grpSp>
      <p:sp>
        <p:nvSpPr>
          <p:cNvPr id="84" name="자유형 116">
            <a:extLst>
              <a:ext uri="{FF2B5EF4-FFF2-40B4-BE49-F238E27FC236}">
                <a16:creationId xmlns:a16="http://schemas.microsoft.com/office/drawing/2014/main" id="{703B756B-9EA1-4615-817A-38DC4AAAD7D0}"/>
              </a:ext>
            </a:extLst>
          </p:cNvPr>
          <p:cNvSpPr>
            <a:spLocks noChangeAspect="1"/>
          </p:cNvSpPr>
          <p:nvPr/>
        </p:nvSpPr>
        <p:spPr>
          <a:xfrm rot="8100000">
            <a:off x="5112035" y="2258115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362F25-EDCE-441C-9088-4BED83A2EBF5}"/>
              </a:ext>
            </a:extLst>
          </p:cNvPr>
          <p:cNvSpPr/>
          <p:nvPr/>
        </p:nvSpPr>
        <p:spPr>
          <a:xfrm>
            <a:off x="5316460" y="2247428"/>
            <a:ext cx="413341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종류 및 주요 속성</a:t>
            </a:r>
            <a:endParaRPr kumimoji="1" lang="en-US" altLang="ko-KR" sz="13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2" name="자유형 116">
            <a:extLst>
              <a:ext uri="{FF2B5EF4-FFF2-40B4-BE49-F238E27FC236}">
                <a16:creationId xmlns:a16="http://schemas.microsoft.com/office/drawing/2014/main" id="{38887DAB-61E3-4C37-A555-0E92CF70271C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3859917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DCF48C1-121F-4328-962B-AD1C99A96A4F}"/>
              </a:ext>
            </a:extLst>
          </p:cNvPr>
          <p:cNvSpPr/>
          <p:nvPr/>
        </p:nvSpPr>
        <p:spPr>
          <a:xfrm>
            <a:off x="690781" y="3836480"/>
            <a:ext cx="4130689" cy="106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성과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marR="0" lvl="0" indent="-28575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40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지진 발생당시 데이터 분석을 통한 행동</a:t>
            </a:r>
            <a:r>
              <a:rPr kumimoji="1" lang="en-US" altLang="ko-KR" sz="140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40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이동패턴 현황파악과 피해 및 시설</a:t>
            </a:r>
            <a:r>
              <a:rPr kumimoji="1" lang="en-US" altLang="ko-KR" sz="140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40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구호 지정과 운영 및 제공 방안도출</a:t>
            </a:r>
            <a:endParaRPr kumimoji="1" lang="en-US" altLang="ko-KR" sz="1400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4" name="자유형 116">
            <a:extLst>
              <a:ext uri="{FF2B5EF4-FFF2-40B4-BE49-F238E27FC236}">
                <a16:creationId xmlns:a16="http://schemas.microsoft.com/office/drawing/2014/main" id="{9A71604D-1EC3-4A56-909C-3F72A244CDDB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4895368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2A14919-C391-4997-825A-FBF476BA42C0}"/>
              </a:ext>
            </a:extLst>
          </p:cNvPr>
          <p:cNvSpPr/>
          <p:nvPr/>
        </p:nvSpPr>
        <p:spPr>
          <a:xfrm>
            <a:off x="690781" y="4871931"/>
            <a:ext cx="413068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활용방안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marR="0" lvl="0" indent="-28575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유형별</a:t>
            </a:r>
            <a:r>
              <a:rPr kumimoji="1" lang="en-US" altLang="ko-KR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지역별 이동패턴</a:t>
            </a:r>
            <a:r>
              <a:rPr kumimoji="1" lang="en-US" altLang="ko-KR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kumimoji="1" lang="ko-KR" altLang="en-US" sz="1400" spc="-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교통병목구간</a:t>
            </a: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지진 피해지역을 공간데이터 표준으로 제작하여 시각화 정보 활용</a:t>
            </a:r>
            <a:endParaRPr kumimoji="1" lang="en-US" altLang="ko-KR" sz="1400" spc="-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marR="0" lvl="0" indent="-28575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40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대피소</a:t>
            </a:r>
            <a:r>
              <a:rPr kumimoji="1" lang="en-US" altLang="ko-KR" sz="140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40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구호소별 위치 및 규모 산정 위한 정책수립 참고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3B8431CD-3D5B-4937-A918-5E920C162B80}"/>
              </a:ext>
            </a:extLst>
          </p:cNvPr>
          <p:cNvSpPr txBox="1">
            <a:spLocks/>
          </p:cNvSpPr>
          <p:nvPr/>
        </p:nvSpPr>
        <p:spPr>
          <a:xfrm>
            <a:off x="681436" y="1312683"/>
            <a:ext cx="8861117" cy="330570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ea"/>
              <a:buNone/>
              <a:defRPr kumimoji="1" sz="1800" spc="-50" baseline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marR="0" lvl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빅데이터 기반의 맞춤형 지진대응체계 과학화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(1/2)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국립재난안전연구원</a:t>
            </a:r>
            <a:endParaRPr kumimoji="1" lang="ko-KR" altLang="en-US" sz="1800" b="0" i="0" u="none" strike="noStrike" kern="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C0536ACB-1DC8-4862-B1B7-B7322725F984}"/>
              </a:ext>
            </a:extLst>
          </p:cNvPr>
          <p:cNvSpPr txBox="1">
            <a:spLocks/>
          </p:cNvSpPr>
          <p:nvPr/>
        </p:nvSpPr>
        <p:spPr>
          <a:xfrm>
            <a:off x="4563080" y="6632302"/>
            <a:ext cx="755889" cy="138499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lang="ko-KR" altLang="en-US" sz="90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E6E0DC-F90F-4BD3-BDEA-05D2C747FF79}" type="slidenum">
              <a:rPr kumimoji="0" lang="en-US" altLang="ko-KR" sz="900" b="1" i="0" u="none" strike="noStrike" kern="1200" cap="none" spc="-50" normalizeH="0" baseline="0" noProof="0" smtClean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6200000" scaled="1"/>
                </a:gra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9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16200000" scaled="1"/>
              </a:gra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08A205-D6C6-4BF9-868B-5CFD99A34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14393"/>
              </p:ext>
            </p:extLst>
          </p:nvPr>
        </p:nvGraphicFramePr>
        <p:xfrm>
          <a:off x="5151143" y="2616408"/>
          <a:ext cx="4133412" cy="3733327"/>
        </p:xfrm>
        <a:graphic>
          <a:graphicData uri="http://schemas.openxmlformats.org/drawingml/2006/table">
            <a:tbl>
              <a:tblPr/>
              <a:tblGrid>
                <a:gridCol w="1377804">
                  <a:extLst>
                    <a:ext uri="{9D8B030D-6E8A-4147-A177-3AD203B41FA5}">
                      <a16:colId xmlns:a16="http://schemas.microsoft.com/office/drawing/2014/main" val="451236379"/>
                    </a:ext>
                  </a:extLst>
                </a:gridCol>
                <a:gridCol w="1377804">
                  <a:extLst>
                    <a:ext uri="{9D8B030D-6E8A-4147-A177-3AD203B41FA5}">
                      <a16:colId xmlns:a16="http://schemas.microsoft.com/office/drawing/2014/main" val="1639362724"/>
                    </a:ext>
                  </a:extLst>
                </a:gridCol>
                <a:gridCol w="1377804">
                  <a:extLst>
                    <a:ext uri="{9D8B030D-6E8A-4147-A177-3AD203B41FA5}">
                      <a16:colId xmlns:a16="http://schemas.microsoft.com/office/drawing/2014/main" val="1900689043"/>
                    </a:ext>
                  </a:extLst>
                </a:gridCol>
              </a:tblGrid>
              <a:tr h="1673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FFFFFF"/>
                          </a:solidFill>
                          <a:effectLst/>
                        </a:rPr>
                        <a:t>제공기관</a:t>
                      </a:r>
                    </a:p>
                  </a:txBody>
                  <a:tcPr marL="54552" marR="54552" marT="27276" marB="27276" anchor="ctr">
                    <a:lnL>
                      <a:noFill/>
                    </a:lnL>
                    <a:lnR w="762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A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FFFFFF"/>
                          </a:solidFill>
                          <a:effectLst/>
                        </a:rPr>
                        <a:t>데이터 종류</a:t>
                      </a:r>
                    </a:p>
                  </a:txBody>
                  <a:tcPr marL="54552" marR="54552" marT="27276" marB="27276" anchor="ctr">
                    <a:lnL w="762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A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FFFFFF"/>
                          </a:solidFill>
                          <a:effectLst/>
                        </a:rPr>
                        <a:t>주요속성</a:t>
                      </a:r>
                    </a:p>
                  </a:txBody>
                  <a:tcPr marL="54552" marR="54552" marT="27276" marB="27276" anchor="ctr">
                    <a:lnL w="762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A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09378"/>
                  </a:ext>
                </a:extLst>
              </a:tr>
              <a:tr h="29497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포항시청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지진대피관련시설물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지진옥외대피소</a:t>
                      </a:r>
                      <a:r>
                        <a:rPr lang="en-US" altLang="ko-KR" sz="800">
                          <a:effectLst/>
                        </a:rPr>
                        <a:t>/</a:t>
                      </a:r>
                      <a:r>
                        <a:rPr lang="ko-KR" altLang="en-US" sz="800">
                          <a:effectLst/>
                        </a:rPr>
                        <a:t>지진실내구호소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17039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구호현황데이터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지진구호현황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68673"/>
                  </a:ext>
                </a:extLst>
              </a:tr>
              <a:tr h="29497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행정안전부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국가재난관리시스템</a:t>
                      </a:r>
                      <a:r>
                        <a:rPr lang="en-US" altLang="ko-KR" sz="800">
                          <a:effectLst/>
                        </a:rPr>
                        <a:t>(NDMS)</a:t>
                      </a:r>
                      <a:br>
                        <a:rPr lang="en-US" altLang="ko-KR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지진피해데이터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포항시 지진피해 목록</a:t>
                      </a:r>
                      <a:r>
                        <a:rPr lang="en-US" altLang="ko-KR" sz="800">
                          <a:effectLst/>
                        </a:rPr>
                        <a:t>(2017.11.15. </a:t>
                      </a:r>
                      <a:r>
                        <a:rPr lang="ko-KR" altLang="en-US" sz="800">
                          <a:effectLst/>
                        </a:rPr>
                        <a:t>기준 이후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30923"/>
                  </a:ext>
                </a:extLst>
              </a:tr>
              <a:tr h="294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경주시 지진피해 목록</a:t>
                      </a:r>
                      <a:r>
                        <a:rPr lang="en-US" altLang="ko-KR" sz="800">
                          <a:effectLst/>
                        </a:rPr>
                        <a:t>(2016.9.12. </a:t>
                      </a:r>
                      <a:r>
                        <a:rPr lang="ko-KR" altLang="en-US" sz="800">
                          <a:effectLst/>
                        </a:rPr>
                        <a:t>기준 이후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289387"/>
                  </a:ext>
                </a:extLst>
              </a:tr>
              <a:tr h="2949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국립재난안전연구원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액상화데이터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시추공단위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액상화 간편예측 </a:t>
                      </a:r>
                      <a:r>
                        <a:rPr lang="en-US" altLang="ko-KR" sz="800">
                          <a:effectLst/>
                        </a:rPr>
                        <a:t>LPI </a:t>
                      </a:r>
                      <a:r>
                        <a:rPr lang="ko-KR" altLang="en-US" sz="800">
                          <a:effectLst/>
                        </a:rPr>
                        <a:t>지수 등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80200"/>
                  </a:ext>
                </a:extLst>
              </a:tr>
              <a:tr h="353717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공공데이터포털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유형별 시설물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건축물대장</a:t>
                      </a:r>
                      <a:r>
                        <a:rPr lang="en-US" altLang="ko-KR" sz="800" dirty="0">
                          <a:effectLst/>
                        </a:rPr>
                        <a:t>/</a:t>
                      </a:r>
                      <a:r>
                        <a:rPr lang="ko-KR" altLang="en-US" sz="800" dirty="0">
                          <a:effectLst/>
                        </a:rPr>
                        <a:t>새주소건물</a:t>
                      </a:r>
                      <a:r>
                        <a:rPr lang="en-US" altLang="ko-KR" sz="800" dirty="0">
                          <a:effectLst/>
                        </a:rPr>
                        <a:t>DB (</a:t>
                      </a:r>
                      <a:r>
                        <a:rPr lang="ko-KR" altLang="en-US" sz="800" dirty="0">
                          <a:effectLst/>
                        </a:rPr>
                        <a:t>주택유형별</a:t>
                      </a:r>
                      <a:r>
                        <a:rPr lang="en-US" altLang="ko-KR" sz="800" dirty="0">
                          <a:effectLst/>
                        </a:rPr>
                        <a:t>/</a:t>
                      </a:r>
                      <a:r>
                        <a:rPr lang="ko-KR" altLang="en-US" sz="800" dirty="0">
                          <a:effectLst/>
                        </a:rPr>
                        <a:t>지역유형별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15568"/>
                  </a:ext>
                </a:extLst>
              </a:tr>
              <a:tr h="294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통계청 인구데이터 및 사업체조사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883873"/>
                  </a:ext>
                </a:extLst>
              </a:tr>
              <a:tr h="250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공공시설 및 교통 시설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405843"/>
                  </a:ext>
                </a:extLst>
              </a:tr>
              <a:tr h="294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교통데이터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교통노드</a:t>
                      </a:r>
                      <a:r>
                        <a:rPr lang="en-US" altLang="ko-KR" sz="800">
                          <a:effectLst/>
                        </a:rPr>
                        <a:t>/</a:t>
                      </a:r>
                      <a:r>
                        <a:rPr lang="ko-KR" altLang="en-US" sz="800">
                          <a:effectLst/>
                        </a:rPr>
                        <a:t>링크데이터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평균구간속도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24408"/>
                  </a:ext>
                </a:extLst>
              </a:tr>
              <a:tr h="29497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기상청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기상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일별</a:t>
                      </a:r>
                      <a:r>
                        <a:rPr lang="en-US" altLang="ko-KR" sz="800">
                          <a:effectLst/>
                        </a:rPr>
                        <a:t>/</a:t>
                      </a:r>
                      <a:r>
                        <a:rPr lang="ko-KR" altLang="en-US" sz="800">
                          <a:effectLst/>
                        </a:rPr>
                        <a:t>시간별 온도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습도 등 기상 정보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4038"/>
                  </a:ext>
                </a:extLst>
              </a:tr>
              <a:tr h="294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지진관측망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분석 대상 지역별 지진 관측 정보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722795"/>
                  </a:ext>
                </a:extLst>
              </a:tr>
              <a:tr h="2949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통신사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유동인구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유동인구 및 행동패턴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이동패턴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9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1463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152621B-31FF-45BD-B322-D803FA2D8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개요서 정리 참고</a:t>
            </a:r>
          </a:p>
        </p:txBody>
      </p:sp>
      <p:sp>
        <p:nvSpPr>
          <p:cNvPr id="49" name="사각형: 둥근 위쪽 모서리 48">
            <a:extLst>
              <a:ext uri="{FF2B5EF4-FFF2-40B4-BE49-F238E27FC236}">
                <a16:creationId xmlns:a16="http://schemas.microsoft.com/office/drawing/2014/main" id="{65AD0FA0-C3DB-4519-94EE-9C3975EEB764}"/>
              </a:ext>
            </a:extLst>
          </p:cNvPr>
          <p:cNvSpPr/>
          <p:nvPr/>
        </p:nvSpPr>
        <p:spPr>
          <a:xfrm>
            <a:off x="400398" y="2043693"/>
            <a:ext cx="9124602" cy="4446007"/>
          </a:xfrm>
          <a:prstGeom prst="round2SameRect">
            <a:avLst>
              <a:gd name="adj1" fmla="val 0"/>
              <a:gd name="adj2" fmla="val 2367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671513" algn="l"/>
                <a:tab pos="792163" algn="l"/>
              </a:tabLst>
              <a:defRPr/>
            </a:pPr>
            <a:endParaRPr kumimoji="1" lang="en-US" altLang="ko-KR" sz="1050" b="1" i="0" u="none" strike="noStrike" kern="1200" cap="none" spc="-100" normalizeH="0" baseline="0" noProof="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F81D408-19DC-4E43-B198-BCE1ABEE6DC2}"/>
              </a:ext>
            </a:extLst>
          </p:cNvPr>
          <p:cNvGrpSpPr/>
          <p:nvPr/>
        </p:nvGrpSpPr>
        <p:grpSpPr>
          <a:xfrm>
            <a:off x="400397" y="1769874"/>
            <a:ext cx="9124602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817907D7-951A-4CF9-972D-4633B60F0044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-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F32AAF87-0747-40A4-948E-836BD6FEBE13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분석모델링 및 분석결과 예시</a:t>
              </a: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8B661ED-4AFC-4834-87E5-880798DF17AA}"/>
              </a:ext>
            </a:extLst>
          </p:cNvPr>
          <p:cNvSpPr/>
          <p:nvPr/>
        </p:nvSpPr>
        <p:spPr>
          <a:xfrm>
            <a:off x="5208115" y="2615866"/>
            <a:ext cx="4194389" cy="3745211"/>
          </a:xfrm>
          <a:prstGeom prst="roundRect">
            <a:avLst>
              <a:gd name="adj" fmla="val 2244"/>
            </a:avLst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-50" normalizeH="0" baseline="0" noProof="0">
              <a:ln>
                <a:noFill/>
              </a:ln>
              <a:gradFill>
                <a:gsLst>
                  <a:gs pos="0">
                    <a:srgbClr val="002C36"/>
                  </a:gs>
                  <a:gs pos="100000">
                    <a:srgbClr val="002C36"/>
                  </a:gs>
                </a:gsLst>
                <a:lin ang="16200000" scaled="1"/>
              </a:gra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자유형 116">
            <a:extLst>
              <a:ext uri="{FF2B5EF4-FFF2-40B4-BE49-F238E27FC236}">
                <a16:creationId xmlns:a16="http://schemas.microsoft.com/office/drawing/2014/main" id="{8933E806-D36B-4BEF-96FF-7CE36A1C1B62}"/>
              </a:ext>
            </a:extLst>
          </p:cNvPr>
          <p:cNvSpPr>
            <a:spLocks noChangeAspect="1"/>
          </p:cNvSpPr>
          <p:nvPr/>
        </p:nvSpPr>
        <p:spPr>
          <a:xfrm rot="8100000">
            <a:off x="5078297" y="228056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A12931-4A1A-4628-A144-259C72C004D9}"/>
              </a:ext>
            </a:extLst>
          </p:cNvPr>
          <p:cNvSpPr/>
          <p:nvPr/>
        </p:nvSpPr>
        <p:spPr>
          <a:xfrm>
            <a:off x="5246160" y="2257127"/>
            <a:ext cx="4130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분석결과</a:t>
            </a:r>
            <a:endParaRPr kumimoji="1" lang="en-US" altLang="ko-KR" sz="13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5" name="자유형 116">
            <a:extLst>
              <a:ext uri="{FF2B5EF4-FFF2-40B4-BE49-F238E27FC236}">
                <a16:creationId xmlns:a16="http://schemas.microsoft.com/office/drawing/2014/main" id="{51E6892C-9687-4720-B0A2-ECC3F6B88422}"/>
              </a:ext>
            </a:extLst>
          </p:cNvPr>
          <p:cNvSpPr>
            <a:spLocks noChangeAspect="1"/>
          </p:cNvSpPr>
          <p:nvPr/>
        </p:nvSpPr>
        <p:spPr>
          <a:xfrm rot="8100000">
            <a:off x="568537" y="228056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FC1CF2-3755-4001-AE71-3A9E9C78FD0E}"/>
              </a:ext>
            </a:extLst>
          </p:cNvPr>
          <p:cNvSpPr/>
          <p:nvPr/>
        </p:nvSpPr>
        <p:spPr>
          <a:xfrm>
            <a:off x="736400" y="2257127"/>
            <a:ext cx="4130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프로세스</a:t>
            </a:r>
            <a:endParaRPr kumimoji="1" lang="en-US" altLang="ko-KR" sz="13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BADBC4C-7559-48B1-98EE-B33BF418D1FF}"/>
              </a:ext>
            </a:extLst>
          </p:cNvPr>
          <p:cNvSpPr/>
          <p:nvPr/>
        </p:nvSpPr>
        <p:spPr>
          <a:xfrm>
            <a:off x="704549" y="2615866"/>
            <a:ext cx="4194389" cy="3745211"/>
          </a:xfrm>
          <a:prstGeom prst="roundRect">
            <a:avLst>
              <a:gd name="adj" fmla="val 2244"/>
            </a:avLst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-50" normalizeH="0" baseline="0" noProof="0">
              <a:ln>
                <a:noFill/>
              </a:ln>
              <a:gradFill>
                <a:gsLst>
                  <a:gs pos="0">
                    <a:srgbClr val="002C36"/>
                  </a:gs>
                  <a:gs pos="100000">
                    <a:srgbClr val="002C36"/>
                  </a:gs>
                </a:gsLst>
                <a:lin ang="16200000" scaled="1"/>
              </a:gra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3B8431CD-3D5B-4937-A918-5E920C162B80}"/>
              </a:ext>
            </a:extLst>
          </p:cNvPr>
          <p:cNvSpPr txBox="1">
            <a:spLocks/>
          </p:cNvSpPr>
          <p:nvPr/>
        </p:nvSpPr>
        <p:spPr>
          <a:xfrm>
            <a:off x="681436" y="1312683"/>
            <a:ext cx="8861117" cy="330570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ea"/>
              <a:buNone/>
              <a:defRPr kumimoji="1" sz="1800" spc="-50" baseline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marR="0" lvl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빅데이터 기반의 맞춤형 지진대응체계 과학화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(2/2)</a:t>
            </a:r>
            <a:r>
              <a:rPr kumimoji="1" lang="ko-KR" altLang="en-US" sz="18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1" lang="en-US" altLang="ko-KR" sz="18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ea typeface="KoPubWorld돋움체 Light" panose="020B0600000101010101" charset="-127"/>
              </a:rPr>
              <a:t>국립재난안전연구원</a:t>
            </a:r>
            <a:endParaRPr kumimoji="1" lang="ko-KR" altLang="en-US" sz="1800" b="0" i="0" u="none" strike="noStrike" kern="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FBF95DA0-C33E-40E1-8BCE-C086C9F379BE}"/>
              </a:ext>
            </a:extLst>
          </p:cNvPr>
          <p:cNvSpPr txBox="1">
            <a:spLocks/>
          </p:cNvSpPr>
          <p:nvPr/>
        </p:nvSpPr>
        <p:spPr>
          <a:xfrm>
            <a:off x="4563080" y="6632302"/>
            <a:ext cx="755889" cy="138499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lang="ko-KR" altLang="en-US" sz="90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E6E0DC-F90F-4BD3-BDEA-05D2C747FF79}" type="slidenum">
              <a:rPr kumimoji="0" lang="en-US" altLang="ko-KR" sz="900" b="1" i="0" u="none" strike="noStrike" kern="1200" cap="none" spc="-50" normalizeH="0" baseline="0" noProof="0" smtClean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6200000" scaled="1"/>
                </a:gra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9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16200000" scaled="1"/>
              </a:gra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052" name="Picture 4" descr="분석방안">
            <a:extLst>
              <a:ext uri="{FF2B5EF4-FFF2-40B4-BE49-F238E27FC236}">
                <a16:creationId xmlns:a16="http://schemas.microsoft.com/office/drawing/2014/main" id="{0F84C5BB-A570-4F89-93D0-433FE84A8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5" y="2670654"/>
            <a:ext cx="4222184" cy="361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분석결과">
            <a:extLst>
              <a:ext uri="{FF2B5EF4-FFF2-40B4-BE49-F238E27FC236}">
                <a16:creationId xmlns:a16="http://schemas.microsoft.com/office/drawing/2014/main" id="{B6390E9D-F834-4B4F-81C1-D88BEAE8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89" y="2656896"/>
            <a:ext cx="4173760" cy="35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5258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7655AC-83CE-4A74-BAF3-8ABE9971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635125"/>
            <a:ext cx="7360163" cy="738188"/>
          </a:xfrm>
        </p:spPr>
        <p:txBody>
          <a:bodyPr/>
          <a:lstStyle/>
          <a:p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빅데이터 분석</a:t>
            </a:r>
            <a:r>
              <a:rPr lang="en-US" altLang="ko-KR" dirty="0">
                <a:latin typeface="나눔손글씨 붓" panose="03060600000000000000" pitchFamily="66" charset="-127"/>
                <a:ea typeface="나눔손글씨 붓" panose="03060600000000000000" pitchFamily="66" charset="-127"/>
                <a:cs typeface="KoPubWorld돋움체 Bold" panose="020B0600000101010101" charset="-127"/>
              </a:rPr>
              <a:t>•</a:t>
            </a:r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활용 워크샵 </a:t>
            </a:r>
            <a:r>
              <a:rPr lang="en-US" altLang="ko-KR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#3</a:t>
            </a:r>
            <a:endParaRPr lang="ko-KR" altLang="en-US" dirty="0">
              <a:latin typeface="KoPubWorld돋움체 Bold" panose="020B0600000101010101" charset="-127"/>
              <a:ea typeface="KoPubWorld돋움체 Bold" panose="020B0600000101010101" charset="-127"/>
              <a:cs typeface="KoPubWorld돋움체 Bold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0424F-08A6-4E14-A32C-977786E9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2" y="2373313"/>
            <a:ext cx="5438775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658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5537-25B0-4FF6-90C9-41A23976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82" y="157789"/>
            <a:ext cx="9637162" cy="492574"/>
          </a:xfrm>
        </p:spPr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분석활용 사례의 개선사항 도출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/</a:t>
            </a:r>
            <a:r>
              <a:rPr lang="ko-KR" altLang="en-US" dirty="0"/>
              <a:t>조</a:t>
            </a:r>
            <a:r>
              <a:rPr lang="en-US" altLang="ko-KR" dirty="0"/>
              <a:t>, 1</a:t>
            </a:r>
            <a:r>
              <a:rPr lang="ko-KR" altLang="en-US" dirty="0"/>
              <a:t>시간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70FC-30DD-4F01-8914-1303EC173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A4C1F-24AD-41A9-A99D-879B34AF2960}" type="slidenum"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01F2-89E1-4616-8834-3BC942FDE8D2}"/>
              </a:ext>
            </a:extLst>
          </p:cNvPr>
          <p:cNvSpPr txBox="1"/>
          <p:nvPr/>
        </p:nvSpPr>
        <p:spPr>
          <a:xfrm>
            <a:off x="848544" y="1457422"/>
            <a:ext cx="8856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분석활용 사례 이름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기관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: (                                                                                                     )</a:t>
            </a:r>
            <a:endParaRPr kumimoji="1" lang="en-US" altLang="ko-KR" sz="16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1563" y="1839723"/>
            <a:ext cx="8640960" cy="40912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워크샵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2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에서 조사한 분석활용 사례 중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1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개를 선정합니다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해당 사례에 대해 개인별로 개선사항을 정리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(1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시간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)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하고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,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조 안에서 토론합니다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조 안에서 취합하여 </a:t>
            </a:r>
            <a:r>
              <a:rPr kumimoji="0" lang="ko-KR" altLang="en-US" sz="2000" b="1" i="0" u="none" strike="noStrike" kern="0" cap="none" spc="-5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이젤패드에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정리합니다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완성된 파일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(ppt, </a:t>
            </a:r>
            <a:r>
              <a:rPr kumimoji="0" lang="ko-KR" altLang="en-US" sz="2000" b="1" i="0" u="none" strike="noStrike" kern="0" cap="none" spc="-5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이젤패드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사진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)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을 까페로 제출합니다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 </a:t>
            </a:r>
            <a:b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</a:b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제출자료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: 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개인별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ppt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파일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( *.pptx)</a:t>
            </a:r>
            <a:b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</a:b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               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조별 대표 개선사항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(</a:t>
            </a:r>
            <a:r>
              <a:rPr kumimoji="0" lang="ko-KR" altLang="en-US" sz="2000" b="1" i="0" u="none" strike="noStrike" kern="0" cap="none" spc="-5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이젤패드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사진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)</a:t>
            </a:r>
            <a:b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</a:br>
            <a:endParaRPr kumimoji="0" lang="en-US" altLang="ko-KR" sz="20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A6AF2-AD2F-40D5-BC41-5F2670861143}"/>
              </a:ext>
            </a:extLst>
          </p:cNvPr>
          <p:cNvSpPr txBox="1"/>
          <p:nvPr/>
        </p:nvSpPr>
        <p:spPr>
          <a:xfrm>
            <a:off x="452500" y="937405"/>
            <a:ext cx="8856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개인별 워크샵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하고 조별토론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조별 주요내용을 </a:t>
            </a:r>
            <a:r>
              <a:rPr kumimoji="1" lang="ko-KR" altLang="en-US" sz="1600" b="1" i="0" u="none" strike="noStrike" kern="1200" cap="none" spc="-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이젤패드에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작성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제출함</a:t>
            </a:r>
          </a:p>
        </p:txBody>
      </p:sp>
    </p:spTree>
    <p:extLst>
      <p:ext uri="{BB962C8B-B14F-4D97-AF65-F5344CB8AC3E}">
        <p14:creationId xmlns:p14="http://schemas.microsoft.com/office/powerpoint/2010/main" val="45077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ACB8-1E8D-40AF-996F-4D0B7C81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분석 사례 개선사항 도출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9787A-4440-4624-8C10-07584EE02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3245F4-CD3B-4646-9A8D-F52A63463E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B5841E-CDBC-498A-814E-B342BCCDCB00}"/>
              </a:ext>
            </a:extLst>
          </p:cNvPr>
          <p:cNvGraphicFramePr>
            <a:graphicFrameLocks noGrp="1"/>
          </p:cNvGraphicFramePr>
          <p:nvPr/>
        </p:nvGraphicFramePr>
        <p:xfrm>
          <a:off x="254477" y="980728"/>
          <a:ext cx="9397044" cy="55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34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분석사례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모델 설계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OOO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현황분석 미흡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데이터 수집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활용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서비스는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시간 단위가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의미있으나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데이터가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일단위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데이터가 사용됨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활용된 분석모델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회귀모형은 과거데이터를 기반으로 하므로 현상 데이터가 변할 경우 모델예측도가 떨어짐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머신러닝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적용 필요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시각화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및 결과 활용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서비스 관점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단발성 분석으로 끝남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지속적으로 분석모델 업데이트 필요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12093"/>
                  </a:ext>
                </a:extLst>
              </a:tr>
              <a:tr h="42608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1]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9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2]</a:t>
                      </a: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13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3]</a:t>
                      </a: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13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59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4]</a:t>
                      </a: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36297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World돋움체 Bold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kumimoji="0" kern="0" smtClean="0">
            <a:latin typeface="맑은 고딕"/>
            <a:ea typeface="맑은 고딕" panose="020B0503020000020004" pitchFamily="50" charset="-127"/>
          </a:defRPr>
        </a:defPPr>
      </a:lstStyle>
    </a:spDef>
    <a:lnDef>
      <a:spPr bwMode="auto">
        <a:solidFill>
          <a:srgbClr val="006699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285750" indent="-285750" algn="l" fontAlgn="auto" latinLnBrk="0">
          <a:lnSpc>
            <a:spcPct val="120000"/>
          </a:lnSpc>
          <a:spcBef>
            <a:spcPts val="0"/>
          </a:spcBef>
          <a:spcAft>
            <a:spcPts val="500"/>
          </a:spcAft>
          <a:buClr>
            <a:srgbClr val="1F497D"/>
          </a:buClr>
          <a:buSzPct val="80000"/>
          <a:buFont typeface="Wingdings" panose="05000000000000000000" pitchFamily="2" charset="2"/>
          <a:buChar char="§"/>
          <a:defRPr b="0" kern="0" spc="-200" dirty="0" smtClean="0">
            <a:ln w="11430">
              <a:solidFill>
                <a:srgbClr val="4F81BD">
                  <a:alpha val="0"/>
                </a:srgbClr>
              </a:solidFill>
            </a:ln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World돋움체 Bold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1600" dirty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863</Words>
  <Application>Microsoft Office PowerPoint</Application>
  <PresentationFormat>A4 용지(210x297mm)</PresentationFormat>
  <Paragraphs>145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KoPubWorld돋움체 Bold</vt:lpstr>
      <vt:lpstr>KoPubWorld돋움체 Light</vt:lpstr>
      <vt:lpstr>KoPubWorld돋움체 Medium</vt:lpstr>
      <vt:lpstr>굴림</vt:lpstr>
      <vt:lpstr>나눔고딕</vt:lpstr>
      <vt:lpstr>나눔손글씨 붓</vt:lpstr>
      <vt:lpstr>맑은 고딕</vt:lpstr>
      <vt:lpstr>산돌고딕B</vt:lpstr>
      <vt:lpstr>Arial</vt:lpstr>
      <vt:lpstr>Calibri</vt:lpstr>
      <vt:lpstr>Wingdings</vt:lpstr>
      <vt:lpstr>2_Office 테마</vt:lpstr>
      <vt:lpstr>7_기본</vt:lpstr>
      <vt:lpstr>1_Office 테마</vt:lpstr>
      <vt:lpstr>빅데이터 분석•활용 워크샵 #1</vt:lpstr>
      <vt:lpstr>워크샵1 | 빅데이터 분석방법론 주요 산출물/기법 조사(개인/조별 1시간)</vt:lpstr>
      <vt:lpstr>빅데이터 분석•활용 워크샵 #2</vt:lpstr>
      <vt:lpstr>워크샵2 | 빅데이터 분석사례 조사/정리(개인/조, 1시간30분)</vt:lpstr>
      <vt:lpstr>PowerPoint 프레젠테이션</vt:lpstr>
      <vt:lpstr>PowerPoint 프레젠테이션</vt:lpstr>
      <vt:lpstr>빅데이터 분석•활용 워크샵 #3</vt:lpstr>
      <vt:lpstr>워크샵3 | 분석활용 사례의 개선사항 도출(개인/조, 1시간30분)</vt:lpstr>
      <vt:lpstr>워크샵3 | 분석 사례 개선사항 도출</vt:lpstr>
      <vt:lpstr>워크샵3 | 분석 사례 개선사항 도출(참고)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분석•활용 워크샵 #1</dc:title>
  <dc:creator>hyekyoung chon</dc:creator>
  <cp:lastModifiedBy>User</cp:lastModifiedBy>
  <cp:revision>19</cp:revision>
  <dcterms:created xsi:type="dcterms:W3CDTF">2020-09-07T14:53:07Z</dcterms:created>
  <dcterms:modified xsi:type="dcterms:W3CDTF">2020-09-08T07:08:01Z</dcterms:modified>
</cp:coreProperties>
</file>