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7" r:id="rId2"/>
    <p:sldMasterId id="2147483705" r:id="rId3"/>
  </p:sldMasterIdLst>
  <p:sldIdLst>
    <p:sldId id="10158" r:id="rId4"/>
    <p:sldId id="3292" r:id="rId5"/>
    <p:sldId id="10156" r:id="rId6"/>
    <p:sldId id="10157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387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9B03EB7B-9FBB-4BEA-8389-78608B7B7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20298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4357DDC1-0092-413B-91D4-7D98DD943D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09" r="6706"/>
          <a:stretch/>
        </p:blipFill>
        <p:spPr>
          <a:xfrm>
            <a:off x="-1" y="310204"/>
            <a:ext cx="2136711" cy="1305843"/>
          </a:xfrm>
          <a:custGeom>
            <a:avLst/>
            <a:gdLst>
              <a:gd name="connsiteX0" fmla="*/ 0 w 4288293"/>
              <a:gd name="connsiteY0" fmla="*/ 0 h 2323322"/>
              <a:gd name="connsiteX1" fmla="*/ 4288293 w 4288293"/>
              <a:gd name="connsiteY1" fmla="*/ 0 h 2323322"/>
              <a:gd name="connsiteX2" fmla="*/ 4288293 w 4288293"/>
              <a:gd name="connsiteY2" fmla="*/ 184076 h 2323322"/>
              <a:gd name="connsiteX3" fmla="*/ 3595869 w 4288293"/>
              <a:gd name="connsiteY3" fmla="*/ 2323322 h 2323322"/>
              <a:gd name="connsiteX4" fmla="*/ 0 w 4288293"/>
              <a:gd name="connsiteY4" fmla="*/ 2323322 h 232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8293" h="2323322">
                <a:moveTo>
                  <a:pt x="0" y="0"/>
                </a:moveTo>
                <a:lnTo>
                  <a:pt x="4288293" y="0"/>
                </a:lnTo>
                <a:lnTo>
                  <a:pt x="4288293" y="184076"/>
                </a:lnTo>
                <a:lnTo>
                  <a:pt x="3595869" y="2323322"/>
                </a:lnTo>
                <a:lnTo>
                  <a:pt x="0" y="2323322"/>
                </a:lnTo>
                <a:close/>
              </a:path>
            </a:pathLst>
          </a:cu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6563C7-E976-455E-863B-C2C2CF0277FB}"/>
              </a:ext>
            </a:extLst>
          </p:cNvPr>
          <p:cNvSpPr/>
          <p:nvPr userDrawn="1"/>
        </p:nvSpPr>
        <p:spPr>
          <a:xfrm>
            <a:off x="1943927" y="394385"/>
            <a:ext cx="5243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71BA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j-cs"/>
              </a:rPr>
              <a:t>2019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1BA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j-cs"/>
              </a:rPr>
              <a:t>년 공공 빅데이터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1BA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j-cs"/>
              </a:rPr>
              <a:t>일경험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1BA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j-cs"/>
              </a:rPr>
              <a:t> 청년인재 교육 과정</a:t>
            </a:r>
            <a:endParaRPr lang="ko-KR" altLang="en-US" sz="600" dirty="0">
              <a:solidFill>
                <a:srgbClr val="0071BA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C6104EF-30C5-481D-89B0-193F67BAE662}"/>
              </a:ext>
            </a:extLst>
          </p:cNvPr>
          <p:cNvSpPr/>
          <p:nvPr userDrawn="1"/>
        </p:nvSpPr>
        <p:spPr>
          <a:xfrm rot="5400000">
            <a:off x="1404434" y="405660"/>
            <a:ext cx="576201" cy="347966"/>
          </a:xfrm>
          <a:prstGeom prst="triangle">
            <a:avLst/>
          </a:prstGeom>
          <a:solidFill>
            <a:srgbClr val="1275A6"/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 dirty="0"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504592-5292-4939-BC98-8EA2320EA8D3}"/>
              </a:ext>
            </a:extLst>
          </p:cNvPr>
          <p:cNvSpPr/>
          <p:nvPr userDrawn="1"/>
        </p:nvSpPr>
        <p:spPr>
          <a:xfrm>
            <a:off x="0" y="0"/>
            <a:ext cx="1754156" cy="6858000"/>
          </a:xfrm>
          <a:prstGeom prst="rect">
            <a:avLst/>
          </a:prstGeom>
          <a:gradFill>
            <a:gsLst>
              <a:gs pos="98000">
                <a:srgbClr val="C4D82D"/>
              </a:gs>
              <a:gs pos="0">
                <a:srgbClr val="0071BA"/>
              </a:gs>
              <a:gs pos="10000">
                <a:srgbClr val="046EAC"/>
              </a:gs>
              <a:gs pos="65000">
                <a:srgbClr val="95C349"/>
              </a:gs>
              <a:gs pos="30000">
                <a:srgbClr val="559488"/>
              </a:gs>
            </a:gsLst>
            <a:lin ang="5400000" scaled="1"/>
          </a:gra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 dirty="0"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4F079BE-215B-455D-8532-7687C7C79C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09" r="6706"/>
          <a:stretch/>
        </p:blipFill>
        <p:spPr>
          <a:xfrm>
            <a:off x="-1" y="310204"/>
            <a:ext cx="2136711" cy="1305843"/>
          </a:xfrm>
          <a:custGeom>
            <a:avLst/>
            <a:gdLst>
              <a:gd name="connsiteX0" fmla="*/ 0 w 4288293"/>
              <a:gd name="connsiteY0" fmla="*/ 0 h 2323322"/>
              <a:gd name="connsiteX1" fmla="*/ 4288293 w 4288293"/>
              <a:gd name="connsiteY1" fmla="*/ 0 h 2323322"/>
              <a:gd name="connsiteX2" fmla="*/ 4288293 w 4288293"/>
              <a:gd name="connsiteY2" fmla="*/ 184076 h 2323322"/>
              <a:gd name="connsiteX3" fmla="*/ 3595869 w 4288293"/>
              <a:gd name="connsiteY3" fmla="*/ 2323322 h 2323322"/>
              <a:gd name="connsiteX4" fmla="*/ 0 w 4288293"/>
              <a:gd name="connsiteY4" fmla="*/ 2323322 h 232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8293" h="2323322">
                <a:moveTo>
                  <a:pt x="0" y="0"/>
                </a:moveTo>
                <a:lnTo>
                  <a:pt x="4288293" y="0"/>
                </a:lnTo>
                <a:lnTo>
                  <a:pt x="4288293" y="184076"/>
                </a:lnTo>
                <a:lnTo>
                  <a:pt x="3595869" y="2323322"/>
                </a:lnTo>
                <a:lnTo>
                  <a:pt x="0" y="2323322"/>
                </a:lnTo>
                <a:close/>
              </a:path>
            </a:pathLst>
          </a:cu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07BAAE-366E-4011-9D9A-E7E28E97D160}"/>
              </a:ext>
            </a:extLst>
          </p:cNvPr>
          <p:cNvSpPr/>
          <p:nvPr userDrawn="1"/>
        </p:nvSpPr>
        <p:spPr>
          <a:xfrm rot="5400000">
            <a:off x="-1633991" y="3637624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0" lang="en-US" altLang="ko-KR" sz="18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Public oriented </a:t>
            </a:r>
            <a:br>
              <a:rPr kumimoji="0" lang="en-US" altLang="ko-KR" sz="18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kumimoji="0" lang="en-US" altLang="ko-KR" sz="18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Bigdata Analyst </a:t>
            </a:r>
            <a:br>
              <a:rPr kumimoji="0" lang="en-US" altLang="ko-KR" sz="18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kumimoji="0" lang="en-US" altLang="ko-KR" sz="18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Training Course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C55852-D8E2-478D-8D9A-800F6F178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135" y="605285"/>
            <a:ext cx="930915" cy="18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9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80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8" y="89120"/>
            <a:ext cx="867591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647" y="995528"/>
            <a:ext cx="9236609" cy="5400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8DE8ED10-C112-4178-869A-C5EE11813E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060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1">
            <a:extLst>
              <a:ext uri="{FF2B5EF4-FFF2-40B4-BE49-F238E27FC236}">
                <a16:creationId xmlns:a16="http://schemas.microsoft.com/office/drawing/2014/main" id="{FAB68CB6-31B6-4C76-B95E-510E9FC09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97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99B4B7-3EBE-44AB-8DDC-F7D810F098B4}"/>
              </a:ext>
            </a:extLst>
          </p:cNvPr>
          <p:cNvGrpSpPr/>
          <p:nvPr userDrawn="1"/>
        </p:nvGrpSpPr>
        <p:grpSpPr>
          <a:xfrm>
            <a:off x="795020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47D7A23-CDC6-4A36-AB41-BE71B345A2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EE89C59-6367-41F2-B9F8-748B3EF68D33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59F0F1-2A05-4224-B21A-DEF22CA0FAA1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54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34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622789"/>
            <a:ext cx="520648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4102464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277262-88D1-44B8-8A7E-72268D85B958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02129D1-D5DF-4D8D-95F6-EDD9135798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6F853E-1AA1-496A-B335-B081E56F869C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72631B-3FF7-4C9C-8482-9658828C8AE1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40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284923"/>
            <a:ext cx="5206482" cy="2387600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3764598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A18719-2202-4601-9E48-0A5C26F3B58F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4493B9-F8AD-46DB-8E1F-D9D8EA5E3E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72A22F-CD93-45AA-8D6C-F01BCAD254C0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3FAAB1-ED77-4717-AAA6-327ECB330D7F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457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99B4B7-3EBE-44AB-8DDC-F7D810F098B4}"/>
              </a:ext>
            </a:extLst>
          </p:cNvPr>
          <p:cNvGrpSpPr/>
          <p:nvPr userDrawn="1"/>
        </p:nvGrpSpPr>
        <p:grpSpPr>
          <a:xfrm>
            <a:off x="795020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47D7A23-CDC6-4A36-AB41-BE71B345A2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EE89C59-6367-41F2-B9F8-748B3EF68D33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59F0F1-2A05-4224-B21A-DEF22CA0FAA1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22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8" y="89120"/>
            <a:ext cx="867591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647" y="995528"/>
            <a:ext cx="9236609" cy="5400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8DE8ED10-C112-4178-869A-C5EE11813E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82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11">
            <a:extLst>
              <a:ext uri="{FF2B5EF4-FFF2-40B4-BE49-F238E27FC236}">
                <a16:creationId xmlns:a16="http://schemas.microsoft.com/office/drawing/2014/main" id="{ED365C71-47AB-4FC2-BE30-E12CFFA99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00779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13" y="143712"/>
            <a:ext cx="6447064" cy="492574"/>
          </a:xfrm>
        </p:spPr>
        <p:txBody>
          <a:bodyPr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3A6BED-BA92-4326-AAA5-085A445F0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28472" y="143712"/>
            <a:ext cx="2149415" cy="49257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ko-KR" altLang="en-US"/>
              <a:t>중간목차</a:t>
            </a:r>
            <a:endParaRPr lang="ko-KR" alt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18DCD95-39C4-4E65-8145-0C47F8B5BF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546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680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2D1F6A-D835-496C-86D0-1518C03AD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82" y="1047750"/>
            <a:ext cx="9376118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36500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8C1549BF-501D-46CF-8529-C7A3AC2959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118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214564"/>
            <a:ext cx="9359106" cy="4186237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1"/>
            <a:ext cx="9178293" cy="121513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02" y="2303875"/>
            <a:ext cx="8970997" cy="3960440"/>
          </a:xfrm>
        </p:spPr>
        <p:txBody>
          <a:bodyPr/>
          <a:lstStyle>
            <a:lvl1pPr marL="342900" indent="-342900">
              <a:buFont typeface="+mj-lt"/>
              <a:buAutoNum type="arabicPeriod"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E94EEA77-4555-4B79-AA96-5FB21803FD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129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19"/>
          <p:cNvSpPr>
            <a:spLocks noChangeArrowheads="1"/>
          </p:cNvSpPr>
          <p:nvPr userDrawn="1"/>
        </p:nvSpPr>
        <p:spPr bwMode="gray">
          <a:xfrm>
            <a:off x="273448" y="1493838"/>
            <a:ext cx="9359106" cy="4906962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481" y="69850"/>
            <a:ext cx="8915400" cy="6746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idx="1"/>
          </p:nvPr>
        </p:nvSpPr>
        <p:spPr bwMode="auto">
          <a:xfrm>
            <a:off x="357717" y="998538"/>
            <a:ext cx="9020308" cy="49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C9BEEF5-C687-4EB9-8DBE-C7602E357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9100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124076"/>
            <a:ext cx="9359106" cy="4276725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0"/>
            <a:ext cx="9178293" cy="112531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69991" y="2213865"/>
            <a:ext cx="4485498" cy="409545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4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A85FAC04-AD1F-4B18-8CE7-AD45307435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7744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3448" y="2124075"/>
            <a:ext cx="9359106" cy="4275138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7" y="908721"/>
            <a:ext cx="9020308" cy="1125317"/>
          </a:xfrm>
        </p:spPr>
        <p:txBody>
          <a:bodyPr/>
          <a:lstStyle>
            <a:lvl1pPr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57717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1"/>
          </p:nvPr>
        </p:nvSpPr>
        <p:spPr>
          <a:xfrm>
            <a:off x="5050511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387405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0" y="836712"/>
            <a:ext cx="9906000" cy="6480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58103" y="1556792"/>
            <a:ext cx="9783549" cy="500513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algn="ctr" eaLnBrk="0" fontAlgn="auto" latinLnBrk="0" hangingPunct="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</a:pPr>
            <a:endParaRPr kumimoji="0" lang="ko-KR" altLang="en-US" sz="2800" kern="0" spc="-50" dirty="0">
              <a:solidFill>
                <a:schemeClr val="tx2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EB3A14D0-4716-4749-BD2D-ED3440437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16728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06892082-3FEA-4CE4-9013-9F25B82251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1483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1">
            <a:extLst>
              <a:ext uri="{FF2B5EF4-FFF2-40B4-BE49-F238E27FC236}">
                <a16:creationId xmlns:a16="http://schemas.microsoft.com/office/drawing/2014/main" id="{6700D5C8-5A92-4BE6-9953-B0A09E57C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73087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6159048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DCF28C0-2AA0-4FD4-95EA-E3C61601F8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4567" y="584684"/>
            <a:ext cx="8496945" cy="39639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800" spc="-50" baseline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워크샵</a:t>
            </a:r>
            <a:r>
              <a:rPr lang="en-US" altLang="ko-KR" dirty="0"/>
              <a:t>1 | </a:t>
            </a:r>
            <a:r>
              <a:rPr lang="ko-KR" altLang="en-US" dirty="0"/>
              <a:t>제목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D2FF5607-14FE-4A3C-83FD-25AF346D7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492" y="1304764"/>
            <a:ext cx="9217025" cy="330570"/>
          </a:xfrm>
          <a:prstGeom prst="rect">
            <a:avLst/>
          </a:prstGeom>
        </p:spPr>
        <p:txBody>
          <a:bodyPr/>
          <a:lstStyle>
            <a:lvl1pPr marL="0" indent="0">
              <a:buFont typeface="+mj-ea"/>
              <a:buNone/>
              <a:defRPr sz="1800" spc="-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322AF67-3FD6-4E63-9DEE-9DDCE72B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3080" y="6626254"/>
            <a:ext cx="2228850" cy="9682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marL="0" algn="r" defTabSz="457200" rtl="0" eaLnBrk="1" latinLnBrk="0" hangingPunct="1">
              <a:defRPr lang="ko-KR" altLang="en-US" sz="800" kern="1200" spc="-50" baseline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53788031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622789"/>
            <a:ext cx="520648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4102464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2129D1-D5DF-4D8D-95F6-EDD913579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B2FE60E-6A09-4E4F-9371-6ED2D2DA43A6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846A4AF-5952-4CCD-BF28-4C4F2E7BF9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90008D-5111-4298-8E05-15B580838507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D25814-9331-4FE7-B298-F57A14E7648D}"/>
              </a:ext>
            </a:extLst>
          </p:cNvPr>
          <p:cNvSpPr txBox="1"/>
          <p:nvPr userDrawn="1"/>
        </p:nvSpPr>
        <p:spPr>
          <a:xfrm>
            <a:off x="150303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0063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284923"/>
            <a:ext cx="5206482" cy="2387600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3764598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4493B9-F8AD-46DB-8E1F-D9D8EA5E3E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791F9BA-B860-4EEC-95D9-870A89BF98D2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FFD2D66-49A0-469E-AA71-07893D4B6E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567613-FDD1-43D1-A188-2F7DAA3D6BFA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6A715DD-965D-4786-8C08-E14832084926}"/>
              </a:ext>
            </a:extLst>
          </p:cNvPr>
          <p:cNvSpPr txBox="1"/>
          <p:nvPr userDrawn="1"/>
        </p:nvSpPr>
        <p:spPr>
          <a:xfrm>
            <a:off x="150303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02484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7D7A23-CDC6-4A36-AB41-BE71B345A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795020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BCC3FB0-2109-4496-9FED-41C5F79AD1D5}"/>
              </a:ext>
            </a:extLst>
          </p:cNvPr>
          <p:cNvGrpSpPr/>
          <p:nvPr userDrawn="1"/>
        </p:nvGrpSpPr>
        <p:grpSpPr>
          <a:xfrm>
            <a:off x="7950200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A4181ED-4E35-46E3-AE68-F7AC2BB345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43DEC8-A7BE-4416-80B2-B7679C70DDE2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C15BF6E-86AB-49E9-AFB3-DEBA4B8867BB}"/>
              </a:ext>
            </a:extLst>
          </p:cNvPr>
          <p:cNvSpPr txBox="1"/>
          <p:nvPr userDrawn="1"/>
        </p:nvSpPr>
        <p:spPr>
          <a:xfrm>
            <a:off x="8100502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0672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8" y="89120"/>
            <a:ext cx="867591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647" y="995528"/>
            <a:ext cx="9236609" cy="5400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8DE8ED10-C112-4178-869A-C5EE11813E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8911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13" y="143712"/>
            <a:ext cx="644706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3A6BED-BA92-4326-AAA5-085A445F0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28472" y="143712"/>
            <a:ext cx="2149415" cy="49257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ko-KR" altLang="en-US"/>
              <a:t>중간목차</a:t>
            </a:r>
            <a:endParaRPr lang="ko-KR" alt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18DCD95-39C4-4E65-8145-0C47F8B5BF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5302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9202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2D1F6A-D835-496C-86D0-1518C03AD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82" y="1047750"/>
            <a:ext cx="9376118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493837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8C1549BF-501D-46CF-8529-C7A3AC2959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13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 bwMode="auto">
          <a:xfrm>
            <a:off x="-1" y="2128008"/>
            <a:ext cx="9907199" cy="2920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산돌고딕B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393160" y="1916832"/>
            <a:ext cx="2340260" cy="6832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 algn="ctr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3200" b="1" kern="0" spc="-10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목차</a:t>
            </a:r>
            <a:r>
              <a:rPr lang="ko-KR" altLang="en-US" sz="1800" b="1" kern="0" spc="-10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 </a:t>
            </a:r>
            <a:r>
              <a:rPr lang="en-US" altLang="ko-KR" sz="1800" b="1" kern="0" spc="-10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[Contents]</a:t>
            </a:r>
            <a:endParaRPr lang="ko-KR" altLang="en-US" sz="1800" b="1" kern="0" spc="-100" baseline="0" dirty="0">
              <a:ln w="11430"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5" name="그림 68" descr="bg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5" y="3293662"/>
            <a:ext cx="2373591" cy="236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4528" y="1267386"/>
            <a:ext cx="4284476" cy="325410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</a:pPr>
            <a:r>
              <a:rPr lang="en-US" altLang="ko-KR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2019 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공공 빅데이터 </a:t>
            </a:r>
            <a:r>
              <a:rPr lang="ko-KR" altLang="en-US" sz="1400" kern="0" spc="-100" dirty="0" err="1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일경험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청년인재 교육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612DF3-1354-401A-B6CD-E44AE5C21500}"/>
              </a:ext>
            </a:extLst>
          </p:cNvPr>
          <p:cNvGrpSpPr/>
          <p:nvPr userDrawn="1"/>
        </p:nvGrpSpPr>
        <p:grpSpPr>
          <a:xfrm>
            <a:off x="688717" y="611714"/>
            <a:ext cx="2860127" cy="363266"/>
            <a:chOff x="688717" y="611714"/>
            <a:chExt cx="2860127" cy="36326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533" y="611714"/>
              <a:ext cx="1478311" cy="363266"/>
            </a:xfrm>
            <a:prstGeom prst="rect">
              <a:avLst/>
            </a:prstGeom>
          </p:spPr>
        </p:pic>
        <p:cxnSp>
          <p:nvCxnSpPr>
            <p:cNvPr id="9" name="직선 연결선 8"/>
            <p:cNvCxnSpPr/>
            <p:nvPr/>
          </p:nvCxnSpPr>
          <p:spPr bwMode="auto">
            <a:xfrm>
              <a:off x="1997576" y="706491"/>
              <a:ext cx="0" cy="185517"/>
            </a:xfrm>
            <a:prstGeom prst="line">
              <a:avLst/>
            </a:prstGeom>
            <a:solidFill>
              <a:srgbClr val="00669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624CC9-742A-403C-9A50-6709629F89F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32" t="22103" r="25924" b="25132"/>
            <a:stretch/>
          </p:blipFill>
          <p:spPr>
            <a:xfrm>
              <a:off x="688717" y="631211"/>
              <a:ext cx="1231321" cy="343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646408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19"/>
          <p:cNvSpPr>
            <a:spLocks noChangeArrowheads="1"/>
          </p:cNvSpPr>
          <p:nvPr userDrawn="1"/>
        </p:nvSpPr>
        <p:spPr bwMode="gray">
          <a:xfrm>
            <a:off x="273448" y="1493838"/>
            <a:ext cx="9359106" cy="4906962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481" y="69850"/>
            <a:ext cx="8915400" cy="6746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idx="1"/>
          </p:nvPr>
        </p:nvSpPr>
        <p:spPr bwMode="auto">
          <a:xfrm>
            <a:off x="357717" y="998538"/>
            <a:ext cx="9020308" cy="49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C9BEEF5-C687-4EB9-8DBE-C7602E357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8215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124076"/>
            <a:ext cx="9359106" cy="4276725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0"/>
            <a:ext cx="9178293" cy="112531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69991" y="2213865"/>
            <a:ext cx="4485498" cy="409545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4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A85FAC04-AD1F-4B18-8CE7-AD45307435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9121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3448" y="2124075"/>
            <a:ext cx="9359106" cy="4275138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7" y="908721"/>
            <a:ext cx="9020308" cy="1125317"/>
          </a:xfrm>
        </p:spPr>
        <p:txBody>
          <a:bodyPr/>
          <a:lstStyle>
            <a:lvl1pPr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57717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1"/>
          </p:nvPr>
        </p:nvSpPr>
        <p:spPr>
          <a:xfrm>
            <a:off x="5050511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3897786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523808A-CEAA-4F85-A53F-6629E86F8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1" y="0"/>
            <a:ext cx="1974849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592A83E-E492-4600-A250-18797DC38DB1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EB810DA-7869-458B-AC54-6B2B1E6E9B5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F25C72-8F65-4127-94E2-01ED05827EE2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0342F93-CE84-4A55-BC3B-A7956CB4066C}"/>
              </a:ext>
            </a:extLst>
          </p:cNvPr>
          <p:cNvSpPr txBox="1"/>
          <p:nvPr userDrawn="1"/>
        </p:nvSpPr>
        <p:spPr>
          <a:xfrm>
            <a:off x="150303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30795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1">
            <a:extLst>
              <a:ext uri="{FF2B5EF4-FFF2-40B4-BE49-F238E27FC236}">
                <a16:creationId xmlns:a16="http://schemas.microsoft.com/office/drawing/2014/main" id="{33025ED1-8AEC-41C5-A35D-FC5D63AFA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19511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CE086568-39D9-485B-9BFE-E921DDA2B2F0}"/>
              </a:ext>
            </a:extLst>
          </p:cNvPr>
          <p:cNvSpPr/>
          <p:nvPr userDrawn="1"/>
        </p:nvSpPr>
        <p:spPr>
          <a:xfrm>
            <a:off x="-15552" y="0"/>
            <a:ext cx="5616624" cy="6858000"/>
          </a:xfrm>
          <a:prstGeom prst="rtTriangle">
            <a:avLst/>
          </a:prstGeom>
          <a:gradFill>
            <a:gsLst>
              <a:gs pos="0">
                <a:srgbClr val="0270BA"/>
              </a:gs>
              <a:gs pos="100000">
                <a:srgbClr val="1B46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13E17-E042-4E66-A641-07BF27842265}"/>
              </a:ext>
            </a:extLst>
          </p:cNvPr>
          <p:cNvSpPr txBox="1"/>
          <p:nvPr userDrawn="1"/>
        </p:nvSpPr>
        <p:spPr>
          <a:xfrm flipH="1">
            <a:off x="421529" y="2936557"/>
            <a:ext cx="17488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800" dirty="0"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3B71D63-908C-41D5-90B9-A97097187191}"/>
              </a:ext>
            </a:extLst>
          </p:cNvPr>
          <p:cNvCxnSpPr>
            <a:cxnSpLocks/>
          </p:cNvCxnSpPr>
          <p:nvPr userDrawn="1"/>
        </p:nvCxnSpPr>
        <p:spPr>
          <a:xfrm flipH="1">
            <a:off x="1295948" y="3429000"/>
            <a:ext cx="0" cy="792088"/>
          </a:xfrm>
          <a:prstGeom prst="line">
            <a:avLst/>
          </a:prstGeom>
          <a:ln w="19050">
            <a:solidFill>
              <a:srgbClr val="1D7CB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F279B4E0-5D1F-428E-A4E9-A5A2DBC516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3" y="3789165"/>
            <a:ext cx="3538229" cy="284969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C935985-850C-4832-BBAD-72B03E744A5A}"/>
              </a:ext>
            </a:extLst>
          </p:cNvPr>
          <p:cNvGrpSpPr/>
          <p:nvPr userDrawn="1"/>
        </p:nvGrpSpPr>
        <p:grpSpPr>
          <a:xfrm>
            <a:off x="1179569" y="344907"/>
            <a:ext cx="2850108" cy="366319"/>
            <a:chOff x="6719462" y="5921073"/>
            <a:chExt cx="2850108" cy="36631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26D14C4-19A2-41B0-A78F-51DB7CC4D37F}"/>
                </a:ext>
              </a:extLst>
            </p:cNvPr>
            <p:cNvCxnSpPr>
              <a:cxnSpLocks/>
            </p:cNvCxnSpPr>
            <p:nvPr/>
          </p:nvCxnSpPr>
          <p:spPr>
            <a:xfrm>
              <a:off x="6719462" y="5999392"/>
              <a:ext cx="0" cy="25992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 descr="그리기이(가) 표시된 사진&#10;&#10;자동 생성된 설명">
              <a:extLst>
                <a:ext uri="{FF2B5EF4-FFF2-40B4-BE49-F238E27FC236}">
                  <a16:creationId xmlns:a16="http://schemas.microsoft.com/office/drawing/2014/main" id="{A39103FA-0471-42BD-A5D7-4F0649A68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998" y="5921073"/>
              <a:ext cx="1557572" cy="366319"/>
            </a:xfrm>
            <a:prstGeom prst="rect">
              <a:avLst/>
            </a:prstGeom>
          </p:spPr>
        </p:pic>
        <p:pic>
          <p:nvPicPr>
            <p:cNvPr id="23" name="Picture 2" descr="행정안전부 로고에 대한 이미지 검색결과">
              <a:extLst>
                <a:ext uri="{FF2B5EF4-FFF2-40B4-BE49-F238E27FC236}">
                  <a16:creationId xmlns:a16="http://schemas.microsoft.com/office/drawing/2014/main" id="{BC509498-8FBD-4508-B236-D8C880150C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6" t="15686" r="3890" b="17675"/>
            <a:stretch/>
          </p:blipFill>
          <p:spPr bwMode="auto">
            <a:xfrm>
              <a:off x="6839348" y="5949146"/>
              <a:ext cx="1124953" cy="310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83436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0" y="4941168"/>
            <a:ext cx="9906000" cy="190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endParaRPr kumimoji="0" lang="ko-KR" altLang="en-US" sz="1100" b="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04528" y="1267386"/>
            <a:ext cx="4284476" cy="325410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</a:pPr>
            <a:r>
              <a:rPr lang="en-US" altLang="ko-KR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2019 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공공 빅데이터 </a:t>
            </a:r>
            <a:r>
              <a:rPr lang="ko-KR" altLang="en-US" sz="1400" kern="0" spc="-100" dirty="0" err="1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일경험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청년인재 교육</a:t>
            </a:r>
          </a:p>
        </p:txBody>
      </p:sp>
      <p:pic>
        <p:nvPicPr>
          <p:cNvPr id="10" name="그림 68" descr="bg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36" y="3104964"/>
            <a:ext cx="2373591" cy="236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8D627F-3DF3-40FE-A37C-08725A22B7EE}"/>
              </a:ext>
            </a:extLst>
          </p:cNvPr>
          <p:cNvGrpSpPr/>
          <p:nvPr userDrawn="1"/>
        </p:nvGrpSpPr>
        <p:grpSpPr>
          <a:xfrm>
            <a:off x="688717" y="611714"/>
            <a:ext cx="2860127" cy="363266"/>
            <a:chOff x="688717" y="611714"/>
            <a:chExt cx="2860127" cy="3632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A218CB4-001E-49AF-BF3D-DAAA3723B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533" y="611714"/>
              <a:ext cx="1478311" cy="363266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0AAEBA0-F143-4530-BEEB-A7209FBD11F4}"/>
                </a:ext>
              </a:extLst>
            </p:cNvPr>
            <p:cNvCxnSpPr/>
            <p:nvPr/>
          </p:nvCxnSpPr>
          <p:spPr bwMode="auto">
            <a:xfrm>
              <a:off x="1997576" y="706491"/>
              <a:ext cx="0" cy="185517"/>
            </a:xfrm>
            <a:prstGeom prst="line">
              <a:avLst/>
            </a:prstGeom>
            <a:solidFill>
              <a:srgbClr val="00669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5F389EE-FCAA-4966-9FD5-B27E9E199D4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32" t="22103" r="25924" b="25132"/>
            <a:stretch/>
          </p:blipFill>
          <p:spPr>
            <a:xfrm>
              <a:off x="688717" y="631211"/>
              <a:ext cx="1231321" cy="343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9515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:\Users\onnoo design server\Desktop\미래부\7\2.png"/>
          <p:cNvPicPr>
            <a:picLocks noChangeAspect="1" noChangeArrowheads="1"/>
          </p:cNvPicPr>
          <p:nvPr userDrawn="1"/>
        </p:nvPicPr>
        <p:blipFill>
          <a:blip r:embed="rId2" cstate="print"/>
          <a:srcRect t="13987" b="11691"/>
          <a:stretch>
            <a:fillRect/>
          </a:stretch>
        </p:blipFill>
        <p:spPr bwMode="auto">
          <a:xfrm>
            <a:off x="0" y="-4080"/>
            <a:ext cx="9907200" cy="864724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36772" y="1016732"/>
            <a:ext cx="9668840" cy="39162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sp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11">
            <a:extLst>
              <a:ext uri="{FF2B5EF4-FFF2-40B4-BE49-F238E27FC236}">
                <a16:creationId xmlns:a16="http://schemas.microsoft.com/office/drawing/2014/main" id="{95A02B14-F454-4F74-B113-E35E43FE2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0790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:\Users\onnoo design server\Desktop\미래부\7\2.png"/>
          <p:cNvPicPr>
            <a:picLocks noChangeAspect="1" noChangeArrowheads="1"/>
          </p:cNvPicPr>
          <p:nvPr userDrawn="1"/>
        </p:nvPicPr>
        <p:blipFill>
          <a:blip r:embed="rId2" cstate="print"/>
          <a:srcRect t="13987" b="11691"/>
          <a:stretch>
            <a:fillRect/>
          </a:stretch>
        </p:blipFill>
        <p:spPr bwMode="auto">
          <a:xfrm>
            <a:off x="0" y="-4080"/>
            <a:ext cx="9907200" cy="864724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11">
            <a:extLst>
              <a:ext uri="{FF2B5EF4-FFF2-40B4-BE49-F238E27FC236}">
                <a16:creationId xmlns:a16="http://schemas.microsoft.com/office/drawing/2014/main" id="{886F2A2D-9AEB-4774-89FD-6E6E7CAC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8337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36712"/>
            <a:ext cx="9906000" cy="39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EBE9E3B5-B4DE-4E20-9A3E-641E5B310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521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0" y="836712"/>
            <a:ext cx="9906000" cy="6480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58103" y="1556792"/>
            <a:ext cx="9783549" cy="500513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algn="ctr" eaLnBrk="0" fontAlgn="auto" latinLnBrk="0" hangingPunct="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</a:pPr>
            <a:endParaRPr kumimoji="0" lang="ko-KR" altLang="en-US" sz="2800" kern="0" spc="-50" dirty="0">
              <a:solidFill>
                <a:schemeClr val="tx2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6" name="슬라이드 번호 개체 틀 11">
            <a:extLst>
              <a:ext uri="{FF2B5EF4-FFF2-40B4-BE49-F238E27FC236}">
                <a16:creationId xmlns:a16="http://schemas.microsoft.com/office/drawing/2014/main" id="{E13B79E3-7D11-4B89-A3E2-EA3ADB09D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82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7">
            <a:extLst>
              <a:ext uri="{FF2B5EF4-FFF2-40B4-BE49-F238E27FC236}">
                <a16:creationId xmlns:a16="http://schemas.microsoft.com/office/drawing/2014/main" id="{DA899597-668E-4F7E-8094-F1F6FF0378A1}"/>
              </a:ext>
            </a:extLst>
          </p:cNvPr>
          <p:cNvSpPr txBox="1">
            <a:spLocks/>
          </p:cNvSpPr>
          <p:nvPr userDrawn="1"/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spc="-15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kern="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8A626E-D976-4A0A-839C-089BB0B9E3E0}"/>
              </a:ext>
            </a:extLst>
          </p:cNvPr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21E30-58CC-4042-9B91-4E3EB3607261}"/>
              </a:ext>
            </a:extLst>
          </p:cNvPr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1B48F-B70E-4D0D-ABD8-9DF7FA8ABA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C91AA4-C050-494B-99F0-E0A8751E20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2E406-A1B2-4E3B-95D4-B9367F909E53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B1352F3-83A1-40F5-8037-DDF7CC84F211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2BBC284-0870-464B-8BC2-5DD4C6F807CC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2B7FAC2-9EDD-41FB-A963-6B34CB11BD05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4A07FF4-1489-4D6E-BA0A-3DE7644DC38C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7536C35-D3E9-4F8D-BBE1-6308174FCA40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209CFDA-0F25-4230-87AE-1CD6D7AB9D8C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18" name="슬라이드 번호 개체 틀 11">
            <a:extLst>
              <a:ext uri="{FF2B5EF4-FFF2-40B4-BE49-F238E27FC236}">
                <a16:creationId xmlns:a16="http://schemas.microsoft.com/office/drawing/2014/main" id="{3293E896-8924-46AD-B877-89792D3A2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44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43FC3-5E8E-46B5-AB7A-05B936F2FBE6}"/>
              </a:ext>
            </a:extLst>
          </p:cNvPr>
          <p:cNvSpPr/>
          <p:nvPr userDrawn="1"/>
        </p:nvSpPr>
        <p:spPr>
          <a:xfrm>
            <a:off x="1587" y="1774"/>
            <a:ext cx="9906000" cy="709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807996-7B2A-47A4-AA02-5AB9BC595781}"/>
              </a:ext>
            </a:extLst>
          </p:cNvPr>
          <p:cNvSpPr/>
          <p:nvPr userDrawn="1"/>
        </p:nvSpPr>
        <p:spPr>
          <a:xfrm>
            <a:off x="0" y="1"/>
            <a:ext cx="9906000" cy="80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82" y="926376"/>
            <a:ext cx="8675914" cy="54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FD2B0-9F3A-4D7E-A3DC-3184DA455B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9A0E44-8B06-49B7-8BF2-7BE48E0A6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8C63CDE-C21C-4280-9C16-00C7FA661AC7}"/>
              </a:ext>
            </a:extLst>
          </p:cNvPr>
          <p:cNvSpPr/>
          <p:nvPr userDrawn="1"/>
        </p:nvSpPr>
        <p:spPr>
          <a:xfrm>
            <a:off x="5350069" y="5381380"/>
            <a:ext cx="469829" cy="469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10E57-2517-49DD-9B42-7D81530AEE06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C8C2F5-A31A-42FA-9C1C-538842C948D7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F2C47A-E56E-453A-BFB6-681C1A793F76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6CC9E4E-2503-4642-987D-25F159E29B62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CCE4CE-5165-46FB-9164-B8B8199D9CFA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25A2064-E544-4812-8F85-501847A272A8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CE7C27-78CD-4892-B7FE-8BCE6A6E39E2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30" name="슬라이드 번호 개체 틀 11">
            <a:extLst>
              <a:ext uri="{FF2B5EF4-FFF2-40B4-BE49-F238E27FC236}">
                <a16:creationId xmlns:a16="http://schemas.microsoft.com/office/drawing/2014/main" id="{B06E8BDA-26BD-4C4B-8F9E-E88EED487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84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800" kern="1200" spc="-50" baseline="0">
          <a:gradFill>
            <a:gsLst>
              <a:gs pos="0">
                <a:srgbClr val="024056"/>
              </a:gs>
              <a:gs pos="100000">
                <a:srgbClr val="035877"/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</p:titleStyle>
    <p:bodyStyle>
      <a:lvl1pPr marL="428625" indent="-428625" algn="l" defTabSz="914400" rtl="0" eaLnBrk="1" latinLnBrk="1" hangingPunct="1">
        <a:lnSpc>
          <a:spcPct val="100000"/>
        </a:lnSpc>
        <a:spcBef>
          <a:spcPts val="2000"/>
        </a:spcBef>
        <a:spcAft>
          <a:spcPts val="300"/>
        </a:spcAft>
        <a:buClr>
          <a:srgbClr val="C00000"/>
        </a:buClr>
        <a:buFont typeface="Wingdings" panose="05000000000000000000" pitchFamily="2" charset="2"/>
        <a:buChar char=""/>
        <a:tabLst>
          <a:tab pos="411163" algn="l"/>
        </a:tabLst>
        <a:defRPr sz="2400" kern="1200" spc="-50" baseline="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  <a:lvl2pPr marL="719138" indent="-261938" algn="l" defTabSz="914400" rtl="0" eaLnBrk="1" latinLnBrk="1" hangingPunct="1">
        <a:lnSpc>
          <a:spcPct val="100000"/>
        </a:lnSpc>
        <a:spcBef>
          <a:spcPts val="1500"/>
        </a:spcBef>
        <a:spcAft>
          <a:spcPts val="300"/>
        </a:spcAft>
        <a:buClr>
          <a:srgbClr val="1D95AE"/>
        </a:buClr>
        <a:buFont typeface="Wingdings" panose="05000000000000000000" pitchFamily="2" charset="2"/>
        <a:buChar char="§"/>
        <a:tabLst>
          <a:tab pos="700088" algn="l"/>
        </a:tabLst>
        <a:defRPr sz="2200" kern="1200" spc="-50" baseline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969963" indent="-223838" algn="l" defTabSz="914400" rtl="0" eaLnBrk="1" latinLnBrk="1" hangingPunct="1">
        <a:lnSpc>
          <a:spcPct val="100000"/>
        </a:lnSpc>
        <a:spcBef>
          <a:spcPts val="500"/>
        </a:spcBef>
        <a:spcAft>
          <a:spcPts val="300"/>
        </a:spcAft>
        <a:buClr>
          <a:srgbClr val="035877"/>
        </a:buClr>
        <a:buFont typeface="KoPubWorld돋움체 Light" panose="00000300000000000000" pitchFamily="2" charset="-127"/>
        <a:buChar char="–"/>
        <a:defRPr sz="2000" kern="1200" spc="-50" baseline="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>
          <p15:clr>
            <a:srgbClr val="F26B43"/>
          </p15:clr>
        </p15:guide>
        <p15:guide id="2" pos="240">
          <p15:clr>
            <a:srgbClr val="F26B43"/>
          </p15:clr>
        </p15:guide>
        <p15:guide id="3" pos="6000">
          <p15:clr>
            <a:srgbClr val="F26B43"/>
          </p15:clr>
        </p15:guide>
        <p15:guide id="4" orient="horz" pos="404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43FC3-5E8E-46B5-AB7A-05B936F2FBE6}"/>
              </a:ext>
            </a:extLst>
          </p:cNvPr>
          <p:cNvSpPr/>
          <p:nvPr userDrawn="1"/>
        </p:nvSpPr>
        <p:spPr>
          <a:xfrm>
            <a:off x="1587" y="1774"/>
            <a:ext cx="9906000" cy="709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807996-7B2A-47A4-AA02-5AB9BC595781}"/>
              </a:ext>
            </a:extLst>
          </p:cNvPr>
          <p:cNvSpPr/>
          <p:nvPr userDrawn="1"/>
        </p:nvSpPr>
        <p:spPr>
          <a:xfrm>
            <a:off x="0" y="1"/>
            <a:ext cx="9906000" cy="80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82" y="926376"/>
            <a:ext cx="8675914" cy="54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FD2B0-9F3A-4D7E-A3DC-3184DA455B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9A0E44-8B06-49B7-8BF2-7BE48E0A6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8C63CDE-C21C-4280-9C16-00C7FA661AC7}"/>
              </a:ext>
            </a:extLst>
          </p:cNvPr>
          <p:cNvSpPr/>
          <p:nvPr userDrawn="1"/>
        </p:nvSpPr>
        <p:spPr>
          <a:xfrm>
            <a:off x="5350069" y="5381380"/>
            <a:ext cx="469829" cy="469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10E57-2517-49DD-9B42-7D81530AEE06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C8C2F5-A31A-42FA-9C1C-538842C948D7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F2C47A-E56E-453A-BFB6-681C1A793F76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6CC9E4E-2503-4642-987D-25F159E29B62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CCE4CE-5165-46FB-9164-B8B8199D9CFA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25A2064-E544-4812-8F85-501847A272A8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CE7C27-78CD-4892-B7FE-8BCE6A6E39E2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30" name="슬라이드 번호 개체 틀 11">
            <a:extLst>
              <a:ext uri="{FF2B5EF4-FFF2-40B4-BE49-F238E27FC236}">
                <a16:creationId xmlns:a16="http://schemas.microsoft.com/office/drawing/2014/main" id="{B06E8BDA-26BD-4C4B-8F9E-E88EED487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32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800" kern="1200" spc="-50" baseline="0">
          <a:gradFill>
            <a:gsLst>
              <a:gs pos="0">
                <a:srgbClr val="024056"/>
              </a:gs>
              <a:gs pos="100000">
                <a:srgbClr val="035877"/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</p:titleStyle>
    <p:bodyStyle>
      <a:lvl1pPr marL="428625" indent="-428625" algn="l" defTabSz="914400" rtl="0" eaLnBrk="1" latinLnBrk="1" hangingPunct="1">
        <a:lnSpc>
          <a:spcPct val="100000"/>
        </a:lnSpc>
        <a:spcBef>
          <a:spcPts val="2000"/>
        </a:spcBef>
        <a:spcAft>
          <a:spcPts val="300"/>
        </a:spcAft>
        <a:buClr>
          <a:srgbClr val="C00000"/>
        </a:buClr>
        <a:buFont typeface="Wingdings" panose="05000000000000000000" pitchFamily="2" charset="2"/>
        <a:buChar char=""/>
        <a:tabLst>
          <a:tab pos="411163" algn="l"/>
        </a:tabLst>
        <a:defRPr sz="2400" kern="1200" spc="-50" baseline="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  <a:lvl2pPr marL="719138" indent="-261938" algn="l" defTabSz="914400" rtl="0" eaLnBrk="1" latinLnBrk="1" hangingPunct="1">
        <a:lnSpc>
          <a:spcPct val="100000"/>
        </a:lnSpc>
        <a:spcBef>
          <a:spcPts val="1500"/>
        </a:spcBef>
        <a:spcAft>
          <a:spcPts val="300"/>
        </a:spcAft>
        <a:buClr>
          <a:srgbClr val="1D95AE"/>
        </a:buClr>
        <a:buFont typeface="Wingdings" panose="05000000000000000000" pitchFamily="2" charset="2"/>
        <a:buChar char="§"/>
        <a:tabLst>
          <a:tab pos="700088" algn="l"/>
        </a:tabLst>
        <a:defRPr sz="2200" kern="1200" spc="-50" baseline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969963" indent="-223838" algn="l" defTabSz="914400" rtl="0" eaLnBrk="1" latinLnBrk="1" hangingPunct="1">
        <a:lnSpc>
          <a:spcPct val="100000"/>
        </a:lnSpc>
        <a:spcBef>
          <a:spcPts val="500"/>
        </a:spcBef>
        <a:spcAft>
          <a:spcPts val="300"/>
        </a:spcAft>
        <a:buClr>
          <a:srgbClr val="035877"/>
        </a:buClr>
        <a:buFont typeface="KoPubWorld돋움체 Light" panose="00000300000000000000" pitchFamily="2" charset="-127"/>
        <a:buChar char="–"/>
        <a:defRPr sz="2000" kern="1200" spc="-50" baseline="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>
          <p15:clr>
            <a:srgbClr val="F26B43"/>
          </p15:clr>
        </p15:guide>
        <p15:guide id="2" pos="240">
          <p15:clr>
            <a:srgbClr val="F26B43"/>
          </p15:clr>
        </p15:guide>
        <p15:guide id="3" pos="6000">
          <p15:clr>
            <a:srgbClr val="F26B43"/>
          </p15:clr>
        </p15:guide>
        <p15:guide id="4" orient="horz" pos="40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7655AC-83CE-4A74-BAF3-8ABE9971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7144342" cy="738188"/>
          </a:xfrm>
        </p:spPr>
        <p:txBody>
          <a:bodyPr/>
          <a:lstStyle/>
          <a:p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빅데이터 분석 시각화 워크샵 </a:t>
            </a:r>
            <a:r>
              <a:rPr lang="en-US" altLang="ko-KR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#1</a:t>
            </a:r>
            <a:endParaRPr lang="ko-KR" altLang="en-US" dirty="0">
              <a:latin typeface="KoPubWorld돋움체 Bold" panose="020B0600000101010101" charset="-127"/>
              <a:ea typeface="KoPubWorld돋움체 Bold" panose="020B0600000101010101" charset="-127"/>
              <a:cs typeface="KoPubWorld돋움체 Bold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0424F-08A6-4E14-A32C-977786E9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2" y="2373313"/>
            <a:ext cx="5438775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28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BE528A-8583-4EA9-AA2A-CDC80974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1 | </a:t>
            </a:r>
            <a:r>
              <a:rPr lang="ko-KR" altLang="en-US" dirty="0"/>
              <a:t>빅데이터 시각화 이해하기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/</a:t>
            </a:r>
            <a:r>
              <a:rPr lang="ko-KR" altLang="en-US" dirty="0"/>
              <a:t>조</a:t>
            </a:r>
            <a:r>
              <a:rPr lang="en-US" altLang="ko-KR" dirty="0"/>
              <a:t>: 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09DE06-4334-4A00-BC4E-497AB55169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72AF37-BF3A-4927-BB12-D0E8DECEFCDF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sp>
        <p:nvSpPr>
          <p:cNvPr id="4" name="직사각형 4">
            <a:extLst>
              <a:ext uri="{FF2B5EF4-FFF2-40B4-BE49-F238E27FC236}">
                <a16:creationId xmlns:a16="http://schemas.microsoft.com/office/drawing/2014/main" id="{F2E87D75-9ACF-4001-AC36-755A67AD2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77" y="903725"/>
            <a:ext cx="84248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&lt; Workshop #. 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빅데이터 시각화는 </a:t>
            </a:r>
            <a:r>
              <a:rPr kumimoji="1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인포그래픽과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 어떻게 다른 지 다음 예에 대해서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정보의 사실 전달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,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시각적 표현 측면에서 비교해보자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 .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D7713DCA-38ED-4A5F-9AF0-7E238BD43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20" y="6095376"/>
            <a:ext cx="8351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** Workshop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진행방식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: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개인적으로 위 그림들을 </a:t>
            </a: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인포그래픽과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 빅데이터 분석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/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시각화로 분류해서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Post-it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기록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(10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분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),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분류한 이유가 무엇인지에 대해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조별 토론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(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어떤 것인지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, Why)(10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분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체" panose="020B0609000101010101" pitchFamily="49" charset="-127"/>
              <a:cs typeface="+mn-cs"/>
            </a:endParaRPr>
          </a:p>
        </p:txBody>
      </p:sp>
      <p:pic>
        <p:nvPicPr>
          <p:cNvPr id="1028" name="Picture 4" descr="빅데이터 120만건 분석해보니 &quot;한국 코로나19 '바이러스 예측과 활성 조절'연구에 더 투자해야&quot; : 동아사이언스">
            <a:extLst>
              <a:ext uri="{FF2B5EF4-FFF2-40B4-BE49-F238E27FC236}">
                <a16:creationId xmlns:a16="http://schemas.microsoft.com/office/drawing/2014/main" id="{753DD176-E5E7-4C23-A03B-8BA2E22D9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980" y="1676462"/>
            <a:ext cx="3162020" cy="18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코로나 바이러스와 디지털 헬스케어 (2) 빅데이터 기반의 실시간 감염 트렌드 파악 | 최윤섭의 헬스케어 이노베이션">
            <a:extLst>
              <a:ext uri="{FF2B5EF4-FFF2-40B4-BE49-F238E27FC236}">
                <a16:creationId xmlns:a16="http://schemas.microsoft.com/office/drawing/2014/main" id="{2669F5CD-97FA-4E9D-BF11-8620762E5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69" y="3750072"/>
            <a:ext cx="3780871" cy="21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마케팅 뉴스 &gt; 뉴스 &gt; 아이보스 : 온라인마케팅, 인터넷마케팅 커뮤니티">
            <a:extLst>
              <a:ext uri="{FF2B5EF4-FFF2-40B4-BE49-F238E27FC236}">
                <a16:creationId xmlns:a16="http://schemas.microsoft.com/office/drawing/2014/main" id="{80EA148A-79AD-45A4-85E3-2CB6692A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065" y="1616191"/>
            <a:ext cx="2601349" cy="201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인포그래픽] 코로나19 100만 감염 현실로… 그래도 희망은 있다">
            <a:extLst>
              <a:ext uri="{FF2B5EF4-FFF2-40B4-BE49-F238E27FC236}">
                <a16:creationId xmlns:a16="http://schemas.microsoft.com/office/drawing/2014/main" id="{9478905A-F94B-4692-ACF7-487F7E540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649381"/>
            <a:ext cx="3561197" cy="43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5E11F9-5D67-408A-8F68-364F79AC0002}"/>
              </a:ext>
            </a:extLst>
          </p:cNvPr>
          <p:cNvSpPr txBox="1"/>
          <p:nvPr/>
        </p:nvSpPr>
        <p:spPr>
          <a:xfrm>
            <a:off x="450532" y="1620264"/>
            <a:ext cx="659155" cy="3877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-200" normalizeH="0" baseline="0" noProof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kumimoji="1" lang="ko-KR" altLang="en-US" sz="1600" b="1" i="0" u="none" strike="noStrike" kern="0" cap="none" spc="-200" normalizeH="0" baseline="0" noProof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그림</a:t>
            </a:r>
            <a:r>
              <a:rPr kumimoji="1" lang="en-US" altLang="ko-KR" sz="1600" b="1" i="0" u="none" strike="noStrike" kern="0" cap="none" spc="-200" normalizeH="0" baseline="0" noProof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1]</a:t>
            </a:r>
            <a:endParaRPr kumimoji="1" lang="ko-KR" altLang="en-US" sz="1600" b="1" i="0" u="none" strike="noStrike" kern="0" cap="none" spc="-200" normalizeH="0" baseline="0" noProof="0" dirty="0">
              <a:ln w="11430"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A69F8-78B9-4286-A90E-ADA72918C312}"/>
              </a:ext>
            </a:extLst>
          </p:cNvPr>
          <p:cNvSpPr txBox="1"/>
          <p:nvPr/>
        </p:nvSpPr>
        <p:spPr>
          <a:xfrm>
            <a:off x="4255764" y="1620264"/>
            <a:ext cx="659155" cy="3877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-200" normalizeH="0" baseline="0" noProof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kumimoji="1" lang="ko-KR" altLang="en-US" sz="1600" b="1" i="0" u="none" strike="noStrike" kern="0" cap="none" spc="-200" normalizeH="0" baseline="0" noProof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그림</a:t>
            </a:r>
            <a:r>
              <a:rPr kumimoji="1" lang="en-US" altLang="ko-KR" sz="1600" b="1" i="0" u="none" strike="noStrike" kern="0" cap="none" spc="-200" normalizeH="0" baseline="0" noProof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2]</a:t>
            </a:r>
            <a:endParaRPr kumimoji="1" lang="ko-KR" altLang="en-US" sz="1600" b="1" i="0" u="none" strike="noStrike" kern="0" cap="none" spc="-200" normalizeH="0" baseline="0" noProof="0" dirty="0">
              <a:ln w="11430"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8FA78B-32FC-4E90-9DE9-946440E29571}"/>
              </a:ext>
            </a:extLst>
          </p:cNvPr>
          <p:cNvSpPr txBox="1"/>
          <p:nvPr/>
        </p:nvSpPr>
        <p:spPr>
          <a:xfrm>
            <a:off x="7106506" y="1620264"/>
            <a:ext cx="659155" cy="3877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-200" normalizeH="0" baseline="0" noProof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kumimoji="1" lang="ko-KR" altLang="en-US" sz="1600" b="1" i="0" u="none" strike="noStrike" kern="0" cap="none" spc="-200" normalizeH="0" baseline="0" noProof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그림</a:t>
            </a:r>
            <a:r>
              <a:rPr kumimoji="1" lang="en-US" altLang="ko-KR" sz="1600" b="1" i="0" u="none" strike="noStrike" kern="0" cap="none" spc="-200" normalizeH="0" baseline="0" noProof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3]</a:t>
            </a:r>
            <a:endParaRPr kumimoji="1" lang="ko-KR" altLang="en-US" sz="1600" b="1" i="0" u="none" strike="noStrike" kern="0" cap="none" spc="-200" normalizeH="0" baseline="0" noProof="0" dirty="0">
              <a:ln w="11430"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99300-A423-41EA-8C85-ED434F0BF3C8}"/>
              </a:ext>
            </a:extLst>
          </p:cNvPr>
          <p:cNvSpPr txBox="1"/>
          <p:nvPr/>
        </p:nvSpPr>
        <p:spPr>
          <a:xfrm>
            <a:off x="4340205" y="3694984"/>
            <a:ext cx="659155" cy="3877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-200" normalizeH="0" baseline="0" noProof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kumimoji="1" lang="ko-KR" altLang="en-US" sz="1600" b="1" i="0" u="none" strike="noStrike" kern="0" cap="none" spc="-200" normalizeH="0" baseline="0" noProof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그림</a:t>
            </a:r>
            <a:r>
              <a:rPr kumimoji="1" lang="en-US" altLang="ko-KR" sz="1600" b="1" i="0" u="none" strike="noStrike" kern="0" cap="none" spc="-200" normalizeH="0" baseline="0" noProof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4]</a:t>
            </a:r>
            <a:endParaRPr kumimoji="1" lang="ko-KR" altLang="en-US" sz="1600" b="1" i="0" u="none" strike="noStrike" kern="0" cap="none" spc="-200" normalizeH="0" baseline="0" noProof="0" dirty="0">
              <a:ln w="11430"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59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7655AC-83CE-4A74-BAF3-8ABE9971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635125"/>
            <a:ext cx="7036431" cy="738188"/>
          </a:xfrm>
        </p:spPr>
        <p:txBody>
          <a:bodyPr/>
          <a:lstStyle/>
          <a:p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빅데이터 분석 시각화 워크샵 </a:t>
            </a:r>
            <a:r>
              <a:rPr lang="en-US" altLang="ko-KR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#2</a:t>
            </a:r>
            <a:endParaRPr lang="ko-KR" altLang="en-US" dirty="0">
              <a:latin typeface="KoPubWorld돋움체 Bold" panose="020B0600000101010101" charset="-127"/>
              <a:ea typeface="KoPubWorld돋움체 Bold" panose="020B0600000101010101" charset="-127"/>
              <a:cs typeface="KoPubWorld돋움체 Bold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0424F-08A6-4E14-A32C-977786E9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2" y="2373313"/>
            <a:ext cx="5438775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077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5537-25B0-4FF6-90C9-41A23976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현황분석을 위한 그래프의 해석과 시사점 찾기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A27BBA-4AC7-46C7-A176-8F0428D9B6C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8975" y="1127124"/>
            <a:ext cx="9217025" cy="825711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b="1" dirty="0"/>
              <a:t>아래 그래프는 </a:t>
            </a:r>
            <a:r>
              <a:rPr lang="en-US" altLang="ko-KR" b="1" dirty="0"/>
              <a:t>OO</a:t>
            </a:r>
            <a:r>
              <a:rPr lang="ko-KR" altLang="en-US" b="1" dirty="0"/>
              <a:t>시 </a:t>
            </a:r>
            <a:r>
              <a:rPr lang="ko-KR" altLang="en-US" b="1" dirty="0" err="1"/>
              <a:t>년도별</a:t>
            </a:r>
            <a:r>
              <a:rPr lang="ko-KR" altLang="en-US" b="1" dirty="0"/>
              <a:t> 청소년 범죄 현황 데이터를 막대그래프로 표현한 것이다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그래프에서 찾을 수 있는 모든 정보</a:t>
            </a:r>
            <a:r>
              <a:rPr lang="en-US" altLang="ko-KR" b="1" dirty="0"/>
              <a:t>(</a:t>
            </a:r>
            <a:r>
              <a:rPr lang="ko-KR" altLang="en-US" b="1" dirty="0"/>
              <a:t>데이터 인사이트</a:t>
            </a:r>
            <a:r>
              <a:rPr lang="en-US" altLang="ko-KR" b="1" dirty="0"/>
              <a:t>)</a:t>
            </a:r>
            <a:r>
              <a:rPr lang="ko-KR" altLang="en-US" b="1" dirty="0"/>
              <a:t>을 이야기해보자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70FC-30DD-4F01-8914-1303EC173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A4C1F-24AD-41A9-A99D-879B34AF2960}" type="slidenum"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2488A0-C37F-471A-9481-B7465BF5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2084836"/>
            <a:ext cx="4679950" cy="41260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E0B2DC-1E63-4B9C-AE40-D44AD671A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00" y="2078004"/>
            <a:ext cx="39244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** Workshop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진행방식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: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개인적으로 왼쪽의 그래프에</a:t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</a:b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해석이 가능한 모든 정보를 </a:t>
            </a: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표현하시오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. (10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분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(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개인당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5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개 이상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찾은 정보를 조안에서 공유하세요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.(20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분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체" panose="020B0609000101010101" pitchFamily="49" charset="-127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971CE79-086C-41BD-9144-89824C17E449}"/>
              </a:ext>
            </a:extLst>
          </p:cNvPr>
          <p:cNvSpPr/>
          <p:nvPr/>
        </p:nvSpPr>
        <p:spPr>
          <a:xfrm>
            <a:off x="5997116" y="3573016"/>
            <a:ext cx="3672408" cy="2664296"/>
          </a:xfrm>
          <a:prstGeom prst="roundRect">
            <a:avLst>
              <a:gd name="adj" fmla="val 80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 </a:t>
            </a: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5E362-926A-423F-BBC0-F1FC4D109DD6}"/>
              </a:ext>
            </a:extLst>
          </p:cNvPr>
          <p:cNvSpPr txBox="1"/>
          <p:nvPr/>
        </p:nvSpPr>
        <p:spPr>
          <a:xfrm>
            <a:off x="6897216" y="3187474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/>
                <a:ea typeface="KoPubWorld돋움체 Bold"/>
                <a:cs typeface="+mn-cs"/>
              </a:rPr>
              <a:t>데이터 해석</a:t>
            </a:r>
            <a:r>
              <a:rPr kumimoji="1" lang="en-US" altLang="ko-K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/>
                <a:ea typeface="KoPubWorld돋움체 Bold"/>
                <a:cs typeface="+mn-cs"/>
              </a:rPr>
              <a:t>(</a:t>
            </a:r>
            <a:r>
              <a:rPr kumimoji="1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/>
                <a:ea typeface="KoPubWorld돋움체 Bold"/>
                <a:cs typeface="+mn-cs"/>
              </a:rPr>
              <a:t>시사점</a:t>
            </a:r>
            <a:r>
              <a:rPr kumimoji="1" lang="en-US" altLang="ko-K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/>
                <a:ea typeface="KoPubWorld돋움체 Bold"/>
                <a:cs typeface="+mn-cs"/>
              </a:rPr>
              <a:t>)</a:t>
            </a:r>
            <a:endParaRPr kumimoji="1" lang="ko-KR" altLang="en-US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/>
              <a:ea typeface="KoPubWorld돋움체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185724"/>
      </p:ext>
    </p:extLst>
  </p:cSld>
  <p:clrMapOvr>
    <a:masterClrMapping/>
  </p:clrMapOvr>
</p:sld>
</file>

<file path=ppt/theme/theme1.xml><?xml version="1.0" encoding="utf-8"?>
<a:theme xmlns:a="http://schemas.openxmlformats.org/drawingml/2006/main" name="7_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kumimoji="0" kern="0" smtClean="0">
            <a:latin typeface="맑은 고딕"/>
            <a:ea typeface="맑은 고딕" panose="020B0503020000020004" pitchFamily="50" charset="-127"/>
          </a:defRPr>
        </a:defPPr>
      </a:lstStyle>
    </a:spDef>
    <a:lnDef>
      <a:spPr bwMode="auto">
        <a:solidFill>
          <a:srgbClr val="006699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285750" indent="-285750" algn="l" fontAlgn="auto" latinLnBrk="0">
          <a:lnSpc>
            <a:spcPct val="120000"/>
          </a:lnSpc>
          <a:spcBef>
            <a:spcPts val="0"/>
          </a:spcBef>
          <a:spcAft>
            <a:spcPts val="500"/>
          </a:spcAft>
          <a:buClr>
            <a:srgbClr val="1F497D"/>
          </a:buClr>
          <a:buSzPct val="80000"/>
          <a:buFont typeface="Wingdings" panose="05000000000000000000" pitchFamily="2" charset="2"/>
          <a:buChar char="§"/>
          <a:defRPr b="0" kern="0" spc="-200" dirty="0" smtClean="0">
            <a:ln w="11430">
              <a:solidFill>
                <a:srgbClr val="4F81BD">
                  <a:alpha val="0"/>
                </a:srgbClr>
              </a:solidFill>
            </a:ln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World돋움체 Bold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1600" dirty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World돋움체 Bold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175</Words>
  <Application>Microsoft Office PowerPoint</Application>
  <PresentationFormat>A4 용지(210x297mm)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6" baseType="lpstr">
      <vt:lpstr>굴림</vt:lpstr>
      <vt:lpstr>Arial</vt:lpstr>
      <vt:lpstr>Calibri</vt:lpstr>
      <vt:lpstr>KoPubWorld돋움체 Bold</vt:lpstr>
      <vt:lpstr>KoPubWorld돋움체 Light</vt:lpstr>
      <vt:lpstr>KoPubWorld돋움체 Medium</vt:lpstr>
      <vt:lpstr>Wingdings</vt:lpstr>
      <vt:lpstr>나눔고딕</vt:lpstr>
      <vt:lpstr>맑은 고딕</vt:lpstr>
      <vt:lpstr>7_기본</vt:lpstr>
      <vt:lpstr>1_Office 테마</vt:lpstr>
      <vt:lpstr>2_Office 테마</vt:lpstr>
      <vt:lpstr>빅데이터 분석 시각화 워크샵 #1</vt:lpstr>
      <vt:lpstr>워크샵1 | 빅데이터 시각화 이해하기(개인/조: 30분)</vt:lpstr>
      <vt:lpstr>빅데이터 분석 시각화 워크샵 #2</vt:lpstr>
      <vt:lpstr>워크샵2 | 현황분석을 위한 그래프의 해석과 시사점 찾기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 시각화 워크샵 #1</dc:title>
  <dc:creator>hyekyoung chon</dc:creator>
  <cp:lastModifiedBy>hyekyoung chon</cp:lastModifiedBy>
  <cp:revision>1</cp:revision>
  <dcterms:created xsi:type="dcterms:W3CDTF">2020-09-07T15:21:37Z</dcterms:created>
  <dcterms:modified xsi:type="dcterms:W3CDTF">2020-09-07T15:24:00Z</dcterms:modified>
</cp:coreProperties>
</file>