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0" r:id="rId2"/>
    <p:sldMasterId id="2147483702" r:id="rId3"/>
  </p:sldMasterIdLst>
  <p:notesMasterIdLst>
    <p:notesMasterId r:id="rId14"/>
  </p:notesMasterIdLst>
  <p:sldIdLst>
    <p:sldId id="10095" r:id="rId4"/>
    <p:sldId id="10100" r:id="rId5"/>
    <p:sldId id="10093" r:id="rId6"/>
    <p:sldId id="10094" r:id="rId7"/>
    <p:sldId id="10098" r:id="rId8"/>
    <p:sldId id="10099" r:id="rId9"/>
    <p:sldId id="10104" r:id="rId10"/>
    <p:sldId id="10102" r:id="rId11"/>
    <p:sldId id="10101" r:id="rId12"/>
    <p:sldId id="10103" r:id="rId1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042" y="6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B6C6AB-23EC-4B9C-AB3F-8CA35D111342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F3353-D992-4399-9DE4-2E80191B7A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819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4FDACC-6DEC-491E-8D00-DB5E492E636A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6312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4FDACC-6DEC-491E-8D00-DB5E492E636A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0484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jpe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jpeg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9759" y="1622789"/>
            <a:ext cx="5206482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9759" y="4102464"/>
            <a:ext cx="520648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02129D1-D5DF-4D8D-95F6-EDD9135798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7" r="-1"/>
          <a:stretch/>
        </p:blipFill>
        <p:spPr>
          <a:xfrm>
            <a:off x="1" y="0"/>
            <a:ext cx="1974849" cy="68580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EB2FE60E-6A09-4E4F-9371-6ED2D2DA43A6}"/>
              </a:ext>
            </a:extLst>
          </p:cNvPr>
          <p:cNvGrpSpPr/>
          <p:nvPr userDrawn="1"/>
        </p:nvGrpSpPr>
        <p:grpSpPr>
          <a:xfrm>
            <a:off x="1" y="0"/>
            <a:ext cx="2137795" cy="6858000"/>
            <a:chOff x="1" y="0"/>
            <a:chExt cx="2137795" cy="685800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846A4AF-5952-4CCD-BF28-4C4F2E7BF93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47" r="-1"/>
            <a:stretch/>
          </p:blipFill>
          <p:spPr>
            <a:xfrm>
              <a:off x="1" y="0"/>
              <a:ext cx="1974849" cy="685800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190008D-5111-4298-8E05-15B580838507}"/>
                </a:ext>
              </a:extLst>
            </p:cNvPr>
            <p:cNvSpPr/>
            <p:nvPr userDrawn="1"/>
          </p:nvSpPr>
          <p:spPr>
            <a:xfrm>
              <a:off x="65655" y="234024"/>
              <a:ext cx="207214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0" lang="en-US" altLang="ko-KR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2020</a:t>
              </a:r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년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공공 빅데이터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기획 및 결과활용 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교육 과정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2D25814-9331-4FE7-B298-F57A14E7648D}"/>
              </a:ext>
            </a:extLst>
          </p:cNvPr>
          <p:cNvSpPr txBox="1"/>
          <p:nvPr userDrawn="1"/>
        </p:nvSpPr>
        <p:spPr>
          <a:xfrm>
            <a:off x="150303" y="6309787"/>
            <a:ext cx="2060821" cy="314189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kern="1200" spc="-4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가치 있는 데이터</a:t>
            </a:r>
            <a:r>
              <a:rPr lang="en-US" altLang="ko-KR" sz="900" kern="1200" spc="-4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</a:p>
          <a:p>
            <a:pPr>
              <a:lnSpc>
                <a:spcPct val="120000"/>
              </a:lnSpc>
            </a:pPr>
            <a:r>
              <a:rPr lang="ko-KR" altLang="en-US" sz="900" kern="1200" spc="-4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국민의 삶을 바꾸는 공공 빅데이터 </a:t>
            </a:r>
            <a:r>
              <a:rPr lang="en-US" altLang="ko-KR" sz="900" kern="1200" spc="-4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7974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119"/>
          <p:cNvSpPr>
            <a:spLocks noChangeArrowheads="1"/>
          </p:cNvSpPr>
          <p:nvPr userDrawn="1"/>
        </p:nvSpPr>
        <p:spPr bwMode="gray">
          <a:xfrm>
            <a:off x="275167" y="2124076"/>
            <a:ext cx="9359106" cy="4276725"/>
          </a:xfrm>
          <a:prstGeom prst="roundRect">
            <a:avLst>
              <a:gd name="adj" fmla="val 2843"/>
            </a:avLst>
          </a:prstGeom>
          <a:noFill/>
          <a:ln w="12700" algn="ctr">
            <a:solidFill>
              <a:srgbClr val="6BADE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hangingPunct="1">
              <a:buFontTx/>
              <a:buNone/>
              <a:defRPr/>
            </a:pPr>
            <a:endParaRPr lang="ko-KR" altLang="en-US" sz="1200" dirty="0">
              <a:solidFill>
                <a:srgbClr val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716" y="908720"/>
            <a:ext cx="9178293" cy="1125318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600" b="1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  <a:lvl2pPr>
              <a:buClrTx/>
              <a:defRPr sz="14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2pPr>
            <a:lvl3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3pPr>
            <a:lvl4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4pPr>
            <a:lvl5pPr marL="2057400" indent="-228600">
              <a:buClrTx/>
              <a:buFont typeface="Wingdings" pitchFamily="2" charset="2"/>
              <a:buChar char="§"/>
              <a:defRPr sz="10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369991" y="2213865"/>
            <a:ext cx="4485498" cy="4095455"/>
          </a:xfrm>
        </p:spPr>
        <p:txBody>
          <a:bodyPr/>
          <a:lstStyle>
            <a:lvl1pPr marL="285750" indent="-285750">
              <a:buFont typeface="Wingdings" pitchFamily="2" charset="2"/>
              <a:buChar char="l"/>
              <a:defRPr sz="1400" b="1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  <a:lvl2pPr>
              <a:buClrTx/>
              <a:defRPr sz="14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2pPr>
            <a:lvl3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3pPr>
            <a:lvl4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4pPr>
            <a:lvl5pPr marL="2057400" indent="-228600">
              <a:buClrTx/>
              <a:buFont typeface="Wingdings" pitchFamily="2" charset="2"/>
              <a:buChar char="§"/>
              <a:defRPr sz="10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7" name="슬라이드 번호 개체 틀 2">
            <a:extLst>
              <a:ext uri="{FF2B5EF4-FFF2-40B4-BE49-F238E27FC236}">
                <a16:creationId xmlns:a16="http://schemas.microsoft.com/office/drawing/2014/main" id="{A85FAC04-AD1F-4B18-8CE7-AD45307435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50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119"/>
          <p:cNvSpPr>
            <a:spLocks noChangeArrowheads="1"/>
          </p:cNvSpPr>
          <p:nvPr userDrawn="1"/>
        </p:nvSpPr>
        <p:spPr bwMode="gray">
          <a:xfrm>
            <a:off x="273448" y="2124075"/>
            <a:ext cx="9359106" cy="4275138"/>
          </a:xfrm>
          <a:prstGeom prst="roundRect">
            <a:avLst>
              <a:gd name="adj" fmla="val 2843"/>
            </a:avLst>
          </a:prstGeom>
          <a:noFill/>
          <a:ln w="12700" algn="ctr">
            <a:solidFill>
              <a:srgbClr val="6BADE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hangingPunct="1">
              <a:buFontTx/>
              <a:buNone/>
              <a:defRPr/>
            </a:pPr>
            <a:endParaRPr lang="ko-KR" altLang="en-US" sz="1200" dirty="0">
              <a:solidFill>
                <a:srgbClr val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717" y="908721"/>
            <a:ext cx="9020308" cy="1125317"/>
          </a:xfrm>
        </p:spPr>
        <p:txBody>
          <a:bodyPr/>
          <a:lstStyle>
            <a:lvl1pPr>
              <a:defRPr b="1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  <a:lvl2pPr>
              <a:buClrTx/>
              <a:defRPr sz="14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2pPr>
            <a:lvl3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3pPr>
            <a:lvl4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357717" y="2303875"/>
            <a:ext cx="4449017" cy="3780420"/>
          </a:xfrm>
        </p:spPr>
        <p:txBody>
          <a:bodyPr/>
          <a:lstStyle>
            <a:lvl1pPr marL="285750" indent="-285750">
              <a:buFont typeface="Wingdings" pitchFamily="2" charset="2"/>
              <a:buChar char="l"/>
              <a:defRPr b="1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  <a:lvl2pPr>
              <a:buClrTx/>
              <a:defRPr sz="14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2pPr>
            <a:lvl3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3pPr>
            <a:lvl4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1"/>
          </p:nvPr>
        </p:nvSpPr>
        <p:spPr>
          <a:xfrm>
            <a:off x="5050511" y="2303875"/>
            <a:ext cx="4449017" cy="3780420"/>
          </a:xfrm>
        </p:spPr>
        <p:txBody>
          <a:bodyPr/>
          <a:lstStyle>
            <a:lvl1pPr marL="285750" indent="-285750">
              <a:buFont typeface="Wingdings" pitchFamily="2" charset="2"/>
              <a:buChar char="l"/>
              <a:defRPr b="1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  <a:lvl2pPr>
              <a:buClrTx/>
              <a:defRPr sz="14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2pPr>
            <a:lvl3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3pPr>
            <a:lvl4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3487727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본문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64468" y="116632"/>
            <a:ext cx="8915400" cy="670359"/>
          </a:xfrm>
          <a:prstGeom prst="rect">
            <a:avLst/>
          </a:prstGeom>
        </p:spPr>
        <p:txBody>
          <a:bodyPr anchor="ctr"/>
          <a:lstStyle>
            <a:lvl1pPr algn="l">
              <a:defRPr sz="2800" b="1" spc="-150" baseline="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/>
          </p:nvPr>
        </p:nvSpPr>
        <p:spPr>
          <a:xfrm>
            <a:off x="0" y="836712"/>
            <a:ext cx="9906000" cy="64807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lIns="216000" tIns="0" rIns="0" bIns="0" anchor="ctr"/>
          <a:lstStyle>
            <a:lvl1pPr marL="0" indent="0">
              <a:buNone/>
              <a:defRPr sz="1800" spc="-150" baseline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58103" y="1556792"/>
            <a:ext cx="9783549" cy="500513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08000" rtlCol="0" anchor="ctr">
            <a:noAutofit/>
          </a:bodyPr>
          <a:lstStyle/>
          <a:p>
            <a:pPr algn="ctr" eaLnBrk="0" fontAlgn="auto" latinLnBrk="0" hangingPunct="0"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</a:pPr>
            <a:endParaRPr kumimoji="0" lang="ko-KR" altLang="en-US" sz="2800" kern="0" spc="-50" dirty="0">
              <a:solidFill>
                <a:schemeClr val="tx2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5" name="슬라이드 번호 개체 틀 2">
            <a:extLst>
              <a:ext uri="{FF2B5EF4-FFF2-40B4-BE49-F238E27FC236}">
                <a16:creationId xmlns:a16="http://schemas.microsoft.com/office/drawing/2014/main" id="{EB3A14D0-4716-4749-BD2D-ED34404372A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70589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본문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64468" y="130349"/>
            <a:ext cx="8915400" cy="670359"/>
          </a:xfrm>
          <a:prstGeom prst="rect">
            <a:avLst/>
          </a:prstGeom>
        </p:spPr>
        <p:txBody>
          <a:bodyPr anchor="ctr"/>
          <a:lstStyle>
            <a:lvl1pPr algn="l">
              <a:defRPr sz="2800" b="1" spc="-150" baseline="0">
                <a:latin typeface="KoPubWorld돋움체 Medium" panose="00000600000000000000" pitchFamily="2" charset="-127"/>
                <a:ea typeface="KoPubWorld돋움체 Medium" panose="000006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136772" y="995073"/>
            <a:ext cx="9668840" cy="70573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36000" bIns="72000" rtlCol="0" anchor="ctr">
            <a:noAutofit/>
          </a:bodyPr>
          <a:lstStyle>
            <a:lvl1pPr marL="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lang="ko-KR" altLang="en-US" sz="1600" b="0" kern="1200" spc="-150" baseline="0" dirty="0">
                <a:ln w="1143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366C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슬라이드 번호 개체 틀 11">
            <a:extLst>
              <a:ext uri="{FF2B5EF4-FFF2-40B4-BE49-F238E27FC236}">
                <a16:creationId xmlns:a16="http://schemas.microsoft.com/office/drawing/2014/main" id="{ED365C71-47AB-4FC2-BE30-E12CFFA99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9783" y="6453964"/>
            <a:ext cx="5553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fld id="{2672AF37-BF3A-4927-BB12-D0E8DECEFCD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0098359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본문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64468" y="130349"/>
            <a:ext cx="8915400" cy="670359"/>
          </a:xfrm>
          <a:prstGeom prst="rect">
            <a:avLst/>
          </a:prstGeom>
        </p:spPr>
        <p:txBody>
          <a:bodyPr anchor="ctr"/>
          <a:lstStyle>
            <a:lvl1pPr algn="l">
              <a:defRPr sz="2800" b="1" spc="-150" baseline="0">
                <a:latin typeface="KoPubWorld돋움체 Medium" panose="00000600000000000000" pitchFamily="2" charset="-127"/>
                <a:ea typeface="KoPubWorld돋움체 Medium" panose="000006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11">
            <a:extLst>
              <a:ext uri="{FF2B5EF4-FFF2-40B4-BE49-F238E27FC236}">
                <a16:creationId xmlns:a16="http://schemas.microsoft.com/office/drawing/2014/main" id="{9B03EB7B-9FBB-4BEA-8389-78608B7B7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9783" y="6453964"/>
            <a:ext cx="5553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fld id="{2672AF37-BF3A-4927-BB12-D0E8DECEFCD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169900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11">
            <a:extLst>
              <a:ext uri="{FF2B5EF4-FFF2-40B4-BE49-F238E27FC236}">
                <a16:creationId xmlns:a16="http://schemas.microsoft.com/office/drawing/2014/main" id="{33025ED1-8AEC-41C5-A35D-FC5D63AFA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9783" y="6453964"/>
            <a:ext cx="5553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fld id="{2672AF37-BF3A-4927-BB12-D0E8DECEFCD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6333493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CE086568-39D9-485B-9BFE-E921DDA2B2F0}"/>
              </a:ext>
            </a:extLst>
          </p:cNvPr>
          <p:cNvSpPr/>
          <p:nvPr userDrawn="1"/>
        </p:nvSpPr>
        <p:spPr>
          <a:xfrm>
            <a:off x="-15552" y="0"/>
            <a:ext cx="5616624" cy="6858000"/>
          </a:xfrm>
          <a:prstGeom prst="rtTriangle">
            <a:avLst/>
          </a:prstGeom>
          <a:gradFill>
            <a:gsLst>
              <a:gs pos="0">
                <a:srgbClr val="0270BA"/>
              </a:gs>
              <a:gs pos="100000">
                <a:srgbClr val="1B466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313E17-E042-4E66-A641-07BF27842265}"/>
              </a:ext>
            </a:extLst>
          </p:cNvPr>
          <p:cNvSpPr txBox="1"/>
          <p:nvPr userDrawn="1"/>
        </p:nvSpPr>
        <p:spPr>
          <a:xfrm flipH="1">
            <a:off x="421529" y="2936557"/>
            <a:ext cx="174883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800" dirty="0">
                <a:gradFill>
                  <a:gsLst>
                    <a:gs pos="0">
                      <a:schemeClr val="bg2">
                        <a:lumMod val="90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2800" dirty="0">
              <a:gradFill>
                <a:gsLst>
                  <a:gs pos="0">
                    <a:schemeClr val="bg2">
                      <a:lumMod val="90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3B71D63-908C-41D5-90B9-A97097187191}"/>
              </a:ext>
            </a:extLst>
          </p:cNvPr>
          <p:cNvCxnSpPr>
            <a:cxnSpLocks/>
          </p:cNvCxnSpPr>
          <p:nvPr userDrawn="1"/>
        </p:nvCxnSpPr>
        <p:spPr>
          <a:xfrm flipH="1">
            <a:off x="1295948" y="3429000"/>
            <a:ext cx="0" cy="792088"/>
          </a:xfrm>
          <a:prstGeom prst="line">
            <a:avLst/>
          </a:prstGeom>
          <a:ln w="19050">
            <a:solidFill>
              <a:srgbClr val="1D7CB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F279B4E0-5D1F-428E-A4E9-A5A2DBC516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3" y="3789165"/>
            <a:ext cx="3538229" cy="2849697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3C935985-850C-4832-BBAD-72B03E744A5A}"/>
              </a:ext>
            </a:extLst>
          </p:cNvPr>
          <p:cNvGrpSpPr/>
          <p:nvPr userDrawn="1"/>
        </p:nvGrpSpPr>
        <p:grpSpPr>
          <a:xfrm>
            <a:off x="1179569" y="344907"/>
            <a:ext cx="2850108" cy="366319"/>
            <a:chOff x="6719462" y="5921073"/>
            <a:chExt cx="2850108" cy="366319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926D14C4-19A2-41B0-A78F-51DB7CC4D37F}"/>
                </a:ext>
              </a:extLst>
            </p:cNvPr>
            <p:cNvCxnSpPr>
              <a:cxnSpLocks/>
            </p:cNvCxnSpPr>
            <p:nvPr/>
          </p:nvCxnSpPr>
          <p:spPr>
            <a:xfrm>
              <a:off x="6719462" y="5999392"/>
              <a:ext cx="0" cy="259926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그림 21" descr="그리기이(가) 표시된 사진&#10;&#10;자동 생성된 설명">
              <a:extLst>
                <a:ext uri="{FF2B5EF4-FFF2-40B4-BE49-F238E27FC236}">
                  <a16:creationId xmlns:a16="http://schemas.microsoft.com/office/drawing/2014/main" id="{A39103FA-0471-42BD-A5D7-4F0649A68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1998" y="5921073"/>
              <a:ext cx="1557572" cy="366319"/>
            </a:xfrm>
            <a:prstGeom prst="rect">
              <a:avLst/>
            </a:prstGeom>
          </p:spPr>
        </p:pic>
        <p:pic>
          <p:nvPicPr>
            <p:cNvPr id="23" name="Picture 2" descr="행정안전부 로고에 대한 이미지 검색결과">
              <a:extLst>
                <a:ext uri="{FF2B5EF4-FFF2-40B4-BE49-F238E27FC236}">
                  <a16:creationId xmlns:a16="http://schemas.microsoft.com/office/drawing/2014/main" id="{BC509498-8FBD-4508-B236-D8C880150C2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56" t="15686" r="3890" b="17675"/>
            <a:stretch/>
          </p:blipFill>
          <p:spPr bwMode="auto">
            <a:xfrm>
              <a:off x="6839348" y="5949146"/>
              <a:ext cx="1124953" cy="310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12936250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본문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0DCF28C0-2AA0-4FD4-95EA-E3C61601F8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6753" y="225698"/>
            <a:ext cx="8496945" cy="396391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buNone/>
              <a:defRPr sz="2800" spc="-50" baseline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lvl="0"/>
            <a:r>
              <a:rPr lang="ko-KR" altLang="en-US" dirty="0"/>
              <a:t>워크샵</a:t>
            </a:r>
            <a:r>
              <a:rPr lang="en-US" altLang="ko-KR" dirty="0"/>
              <a:t>1 | </a:t>
            </a:r>
            <a:r>
              <a:rPr lang="ko-KR" altLang="en-US" dirty="0"/>
              <a:t>제목</a:t>
            </a:r>
          </a:p>
        </p:txBody>
      </p:sp>
      <p:sp>
        <p:nvSpPr>
          <p:cNvPr id="6" name="텍스트 개체 틀 6">
            <a:extLst>
              <a:ext uri="{FF2B5EF4-FFF2-40B4-BE49-F238E27FC236}">
                <a16:creationId xmlns:a16="http://schemas.microsoft.com/office/drawing/2014/main" id="{D2FF5607-14FE-4A3C-83FD-25AF346D71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6753" y="979644"/>
            <a:ext cx="9217025" cy="330570"/>
          </a:xfrm>
          <a:prstGeom prst="rect">
            <a:avLst/>
          </a:prstGeom>
        </p:spPr>
        <p:txBody>
          <a:bodyPr/>
          <a:lstStyle>
            <a:lvl1pPr marL="0" indent="0">
              <a:buFont typeface="+mj-ea"/>
              <a:buNone/>
              <a:defRPr sz="1800" spc="-50" baseline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F322AF67-3FD6-4E63-9DEE-9DDCE72BD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673080" y="6626254"/>
            <a:ext cx="2228850" cy="96828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marL="0" algn="r" defTabSz="457200" rtl="0" eaLnBrk="1" latinLnBrk="0" hangingPunct="1">
              <a:defRPr lang="ko-KR" altLang="en-US" sz="800" kern="1200" spc="-50" baseline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218197705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1071">
          <p15:clr>
            <a:srgbClr val="FBAE40"/>
          </p15:clr>
        </p15:guide>
        <p15:guide id="2" orient="horz" pos="618">
          <p15:clr>
            <a:srgbClr val="FBAE40"/>
          </p15:clr>
        </p15:guide>
        <p15:guide id="3" orient="horz" pos="77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64468" y="130349"/>
            <a:ext cx="8915400" cy="670359"/>
          </a:xfrm>
          <a:prstGeom prst="rect">
            <a:avLst/>
          </a:prstGeom>
        </p:spPr>
        <p:txBody>
          <a:bodyPr anchor="ctr"/>
          <a:lstStyle>
            <a:lvl1pPr algn="l">
              <a:defRPr sz="2800" b="1" spc="-150" baseline="0">
                <a:latin typeface="KoPubWorld돋움체 Medium" panose="00000600000000000000" pitchFamily="2" charset="-127"/>
                <a:ea typeface="KoPubWorld돋움체 Medium" panose="000006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164468" y="895003"/>
            <a:ext cx="9648000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 userDrawn="1"/>
        </p:nvSpPr>
        <p:spPr>
          <a:xfrm>
            <a:off x="-1" y="1000"/>
            <a:ext cx="99072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11">
            <a:extLst>
              <a:ext uri="{FF2B5EF4-FFF2-40B4-BE49-F238E27FC236}">
                <a16:creationId xmlns:a16="http://schemas.microsoft.com/office/drawing/2014/main" id="{9B03EB7B-9FBB-4BEA-8389-78608B7B7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9783" y="6453964"/>
            <a:ext cx="5553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fld id="{2672AF37-BF3A-4927-BB12-D0E8DECEFCD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497364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본문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64468" y="130349"/>
            <a:ext cx="8915400" cy="670359"/>
          </a:xfrm>
          <a:prstGeom prst="rect">
            <a:avLst/>
          </a:prstGeom>
        </p:spPr>
        <p:txBody>
          <a:bodyPr anchor="ctr"/>
          <a:lstStyle>
            <a:lvl1pPr algn="l">
              <a:defRPr sz="2800" b="1" spc="-150" baseline="0">
                <a:latin typeface="KoPubWorld돋움체 Medium" panose="00000600000000000000" pitchFamily="2" charset="-127"/>
                <a:ea typeface="KoPubWorld돋움체 Medium" panose="000006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164468" y="895003"/>
            <a:ext cx="9648000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 userDrawn="1"/>
        </p:nvSpPr>
        <p:spPr>
          <a:xfrm>
            <a:off x="-1" y="1000"/>
            <a:ext cx="99072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136772" y="995073"/>
            <a:ext cx="9668840" cy="70573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36000" bIns="72000" rtlCol="0" anchor="ctr">
            <a:noAutofit/>
          </a:bodyPr>
          <a:lstStyle>
            <a:lvl1pPr marL="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lang="ko-KR" altLang="en-US" sz="1600" b="0" kern="1200" spc="-150" baseline="0" dirty="0">
                <a:ln w="1143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366C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슬라이드 번호 개체 틀 11">
            <a:extLst>
              <a:ext uri="{FF2B5EF4-FFF2-40B4-BE49-F238E27FC236}">
                <a16:creationId xmlns:a16="http://schemas.microsoft.com/office/drawing/2014/main" id="{ED365C71-47AB-4FC2-BE30-E12CFFA99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9783" y="6453964"/>
            <a:ext cx="5553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fld id="{2672AF37-BF3A-4927-BB12-D0E8DECEFCD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352971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중간 목차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9759" y="1284923"/>
            <a:ext cx="5206482" cy="2387600"/>
          </a:xfrm>
        </p:spPr>
        <p:txBody>
          <a:bodyPr anchor="b"/>
          <a:lstStyle>
            <a:lvl1pPr algn="l">
              <a:defRPr sz="4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9759" y="3764598"/>
            <a:ext cx="520648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D4493B9-F8AD-46DB-8E1F-D9D8EA5E3E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7" r="-1"/>
          <a:stretch/>
        </p:blipFill>
        <p:spPr>
          <a:xfrm>
            <a:off x="1" y="0"/>
            <a:ext cx="1974849" cy="68580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1791F9BA-B860-4EEC-95D9-870A89BF98D2}"/>
              </a:ext>
            </a:extLst>
          </p:cNvPr>
          <p:cNvGrpSpPr/>
          <p:nvPr userDrawn="1"/>
        </p:nvGrpSpPr>
        <p:grpSpPr>
          <a:xfrm>
            <a:off x="1" y="0"/>
            <a:ext cx="2137795" cy="6858000"/>
            <a:chOff x="1" y="0"/>
            <a:chExt cx="2137795" cy="685800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FFD2D66-49A0-469E-AA71-07893D4B6E9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47" r="-1"/>
            <a:stretch/>
          </p:blipFill>
          <p:spPr>
            <a:xfrm>
              <a:off x="1" y="0"/>
              <a:ext cx="1974849" cy="685800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E567613-FDD1-43D1-A188-2F7DAA3D6BFA}"/>
                </a:ext>
              </a:extLst>
            </p:cNvPr>
            <p:cNvSpPr/>
            <p:nvPr userDrawn="1"/>
          </p:nvSpPr>
          <p:spPr>
            <a:xfrm>
              <a:off x="65655" y="234024"/>
              <a:ext cx="207214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0" lang="en-US" altLang="ko-KR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2020</a:t>
              </a:r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년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공공 빅데이터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기획 및 결과활용 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교육 과정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6A715DD-965D-4786-8C08-E14832084926}"/>
              </a:ext>
            </a:extLst>
          </p:cNvPr>
          <p:cNvSpPr txBox="1"/>
          <p:nvPr userDrawn="1"/>
        </p:nvSpPr>
        <p:spPr>
          <a:xfrm>
            <a:off x="150303" y="6309787"/>
            <a:ext cx="2060821" cy="314189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kern="1200" spc="-4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가치 있는 데이터</a:t>
            </a:r>
            <a:r>
              <a:rPr lang="en-US" altLang="ko-KR" sz="900" kern="1200" spc="-4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</a:p>
          <a:p>
            <a:pPr>
              <a:lnSpc>
                <a:spcPct val="120000"/>
              </a:lnSpc>
            </a:pPr>
            <a:r>
              <a:rPr lang="ko-KR" altLang="en-US" sz="900" kern="1200" spc="-4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국민의 삶을 바꾸는 공공 빅데이터 </a:t>
            </a:r>
            <a:r>
              <a:rPr lang="en-US" altLang="ko-KR" sz="900" kern="1200" spc="-4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117266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-1" y="1000"/>
            <a:ext cx="99072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11">
            <a:extLst>
              <a:ext uri="{FF2B5EF4-FFF2-40B4-BE49-F238E27FC236}">
                <a16:creationId xmlns:a16="http://schemas.microsoft.com/office/drawing/2014/main" id="{6700D5C8-5A92-4BE6-9953-B0A09E57C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9783" y="6453964"/>
            <a:ext cx="5553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fld id="{2672AF37-BF3A-4927-BB12-D0E8DECEFCD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719527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 userDrawn="1"/>
        </p:nvSpPr>
        <p:spPr bwMode="auto">
          <a:xfrm>
            <a:off x="-1" y="2128008"/>
            <a:ext cx="9907199" cy="292068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산돌고딕B" pitchFamily="50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6393160" y="1916832"/>
            <a:ext cx="2340260" cy="6832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indent="0" algn="ctr" fontAlgn="auto" latinLnBrk="0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  <a:buClr>
                <a:srgbClr val="1F497D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3200" b="1" kern="0" spc="-100" baseline="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목차</a:t>
            </a:r>
            <a:r>
              <a:rPr lang="ko-KR" altLang="en-US" sz="1800" b="1" kern="0" spc="-100" baseline="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  </a:t>
            </a:r>
            <a:r>
              <a:rPr lang="en-US" altLang="ko-KR" sz="1800" b="1" kern="0" spc="-100" baseline="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[Contents]</a:t>
            </a:r>
            <a:endParaRPr lang="ko-KR" altLang="en-US" sz="1800" b="1" kern="0" spc="-100" baseline="0" dirty="0">
              <a:ln w="11430">
                <a:solidFill>
                  <a:srgbClr val="4F81BD">
                    <a:alpha val="0"/>
                  </a:srgbClr>
                </a:solidFill>
              </a:ln>
              <a:solidFill>
                <a:schemeClr val="accent1">
                  <a:lumMod val="50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pic>
        <p:nvPicPr>
          <p:cNvPr id="5" name="그림 68" descr="bg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25" y="3293662"/>
            <a:ext cx="2373591" cy="2367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04528" y="1267386"/>
            <a:ext cx="4284476" cy="325410"/>
          </a:xfrm>
          <a:prstGeom prst="roundRect">
            <a:avLst/>
          </a:prstGeom>
          <a:solidFill>
            <a:schemeClr val="tx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 fontAlgn="auto" latinLnBrk="0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  <a:buClr>
                <a:srgbClr val="1F497D"/>
              </a:buClr>
              <a:buSzPct val="80000"/>
            </a:pPr>
            <a:r>
              <a:rPr lang="en-US" altLang="ko-KR" sz="1400" kern="0" spc="-10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2019 </a:t>
            </a:r>
            <a:r>
              <a:rPr lang="ko-KR" altLang="en-US" sz="1400" kern="0" spc="-10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공공 빅데이터 </a:t>
            </a:r>
            <a:r>
              <a:rPr lang="ko-KR" altLang="en-US" sz="1400" kern="0" spc="-100" dirty="0" err="1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일경험</a:t>
            </a:r>
            <a:r>
              <a:rPr lang="ko-KR" altLang="en-US" sz="1400" kern="0" spc="-10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 청년인재 교육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-1" y="1000"/>
            <a:ext cx="99072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5612DF3-1354-401A-B6CD-E44AE5C21500}"/>
              </a:ext>
            </a:extLst>
          </p:cNvPr>
          <p:cNvGrpSpPr/>
          <p:nvPr userDrawn="1"/>
        </p:nvGrpSpPr>
        <p:grpSpPr>
          <a:xfrm>
            <a:off x="688717" y="611714"/>
            <a:ext cx="2860127" cy="363266"/>
            <a:chOff x="688717" y="611714"/>
            <a:chExt cx="2860127" cy="363266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0533" y="611714"/>
              <a:ext cx="1478311" cy="363266"/>
            </a:xfrm>
            <a:prstGeom prst="rect">
              <a:avLst/>
            </a:prstGeom>
          </p:spPr>
        </p:pic>
        <p:cxnSp>
          <p:nvCxnSpPr>
            <p:cNvPr id="9" name="직선 연결선 8"/>
            <p:cNvCxnSpPr/>
            <p:nvPr/>
          </p:nvCxnSpPr>
          <p:spPr bwMode="auto">
            <a:xfrm>
              <a:off x="1997576" y="706491"/>
              <a:ext cx="0" cy="185517"/>
            </a:xfrm>
            <a:prstGeom prst="line">
              <a:avLst/>
            </a:prstGeom>
            <a:solidFill>
              <a:srgbClr val="006699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1624CC9-742A-403C-9A50-6709629F89F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332" t="22103" r="25924" b="25132"/>
            <a:stretch/>
          </p:blipFill>
          <p:spPr>
            <a:xfrm>
              <a:off x="688717" y="631211"/>
              <a:ext cx="1231321" cy="3437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1294326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 bwMode="auto">
          <a:xfrm>
            <a:off x="0" y="4941168"/>
            <a:ext cx="9906000" cy="1908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latinLnBrk="0" hangingPunct="0"/>
            <a:endParaRPr kumimoji="0" lang="ko-KR" altLang="en-US" sz="1100" b="0" dirty="0"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04528" y="1267386"/>
            <a:ext cx="4284476" cy="325410"/>
          </a:xfrm>
          <a:prstGeom prst="roundRect">
            <a:avLst/>
          </a:prstGeom>
          <a:solidFill>
            <a:schemeClr val="tx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 fontAlgn="auto" latinLnBrk="0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  <a:buClr>
                <a:srgbClr val="1F497D"/>
              </a:buClr>
              <a:buSzPct val="80000"/>
            </a:pPr>
            <a:r>
              <a:rPr lang="en-US" altLang="ko-KR" sz="1400" kern="0" spc="-10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2019 </a:t>
            </a:r>
            <a:r>
              <a:rPr lang="ko-KR" altLang="en-US" sz="1400" kern="0" spc="-10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공공 빅데이터 </a:t>
            </a:r>
            <a:r>
              <a:rPr lang="ko-KR" altLang="en-US" sz="1400" kern="0" spc="-100" dirty="0" err="1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일경험</a:t>
            </a:r>
            <a:r>
              <a:rPr lang="ko-KR" altLang="en-US" sz="1400" kern="0" spc="-10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 청년인재 교육</a:t>
            </a:r>
          </a:p>
        </p:txBody>
      </p:sp>
      <p:pic>
        <p:nvPicPr>
          <p:cNvPr id="10" name="그림 68" descr="bg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236" y="3104964"/>
            <a:ext cx="2373591" cy="2367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 userDrawn="1"/>
        </p:nvSpPr>
        <p:spPr>
          <a:xfrm>
            <a:off x="-1" y="1000"/>
            <a:ext cx="99072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B8D627F-3DF3-40FE-A37C-08725A22B7EE}"/>
              </a:ext>
            </a:extLst>
          </p:cNvPr>
          <p:cNvGrpSpPr/>
          <p:nvPr userDrawn="1"/>
        </p:nvGrpSpPr>
        <p:grpSpPr>
          <a:xfrm>
            <a:off x="688717" y="611714"/>
            <a:ext cx="2860127" cy="363266"/>
            <a:chOff x="688717" y="611714"/>
            <a:chExt cx="2860127" cy="363266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A218CB4-001E-49AF-BF3D-DAAA3723B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0533" y="611714"/>
              <a:ext cx="1478311" cy="363266"/>
            </a:xfrm>
            <a:prstGeom prst="rect">
              <a:avLst/>
            </a:prstGeom>
          </p:spPr>
        </p:pic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0AAEBA0-F143-4530-BEEB-A7209FBD11F4}"/>
                </a:ext>
              </a:extLst>
            </p:cNvPr>
            <p:cNvCxnSpPr/>
            <p:nvPr/>
          </p:nvCxnSpPr>
          <p:spPr bwMode="auto">
            <a:xfrm>
              <a:off x="1997576" y="706491"/>
              <a:ext cx="0" cy="185517"/>
            </a:xfrm>
            <a:prstGeom prst="line">
              <a:avLst/>
            </a:prstGeom>
            <a:solidFill>
              <a:srgbClr val="006699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65F389EE-FCAA-4966-9FD5-B27E9E199D4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332" t="22103" r="25924" b="25132"/>
            <a:stretch/>
          </p:blipFill>
          <p:spPr>
            <a:xfrm>
              <a:off x="688717" y="631211"/>
              <a:ext cx="1231321" cy="3437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4874913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본문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7" descr="C:\Users\onnoo design server\Desktop\미래부\7\2.png"/>
          <p:cNvPicPr>
            <a:picLocks noChangeAspect="1" noChangeArrowheads="1"/>
          </p:cNvPicPr>
          <p:nvPr userDrawn="1"/>
        </p:nvPicPr>
        <p:blipFill>
          <a:blip r:embed="rId2" cstate="print"/>
          <a:srcRect t="13987" b="11691"/>
          <a:stretch>
            <a:fillRect/>
          </a:stretch>
        </p:blipFill>
        <p:spPr bwMode="auto">
          <a:xfrm>
            <a:off x="0" y="-4080"/>
            <a:ext cx="9907200" cy="864724"/>
          </a:xfrm>
          <a:prstGeom prst="roundRect">
            <a:avLst>
              <a:gd name="adj" fmla="val 0"/>
            </a:avLst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136772" y="1016732"/>
            <a:ext cx="9668840" cy="39162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36000" bIns="72000" rtlCol="0" anchor="ctr">
            <a:spAutoFit/>
          </a:bodyPr>
          <a:lstStyle>
            <a:lvl1pPr marL="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lang="ko-KR" altLang="en-US" sz="1600" b="0" kern="1200" spc="-150" baseline="0" dirty="0">
                <a:ln w="1143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366C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슬라이드 번호 개체 틀 11">
            <a:extLst>
              <a:ext uri="{FF2B5EF4-FFF2-40B4-BE49-F238E27FC236}">
                <a16:creationId xmlns:a16="http://schemas.microsoft.com/office/drawing/2014/main" id="{95A02B14-F454-4F74-B113-E35E43FE2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9783" y="6453964"/>
            <a:ext cx="5553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fld id="{2672AF37-BF3A-4927-BB12-D0E8DECEFCD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8169255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7" descr="C:\Users\onnoo design server\Desktop\미래부\7\2.png"/>
          <p:cNvPicPr>
            <a:picLocks noChangeAspect="1" noChangeArrowheads="1"/>
          </p:cNvPicPr>
          <p:nvPr userDrawn="1"/>
        </p:nvPicPr>
        <p:blipFill>
          <a:blip r:embed="rId2" cstate="print"/>
          <a:srcRect t="13987" b="11691"/>
          <a:stretch>
            <a:fillRect/>
          </a:stretch>
        </p:blipFill>
        <p:spPr bwMode="auto">
          <a:xfrm>
            <a:off x="0" y="-4080"/>
            <a:ext cx="9907200" cy="864724"/>
          </a:xfrm>
          <a:prstGeom prst="roundRect">
            <a:avLst>
              <a:gd name="adj" fmla="val 0"/>
            </a:avLst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136772" y="995073"/>
            <a:ext cx="9668840" cy="70573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36000" bIns="72000" rtlCol="0" anchor="ctr">
            <a:noAutofit/>
          </a:bodyPr>
          <a:lstStyle>
            <a:lvl1pPr marL="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lang="ko-KR" altLang="en-US" sz="1600" b="0" kern="1200" spc="-150" baseline="0" dirty="0">
                <a:ln w="1143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366C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슬라이드 번호 개체 틀 11">
            <a:extLst>
              <a:ext uri="{FF2B5EF4-FFF2-40B4-BE49-F238E27FC236}">
                <a16:creationId xmlns:a16="http://schemas.microsoft.com/office/drawing/2014/main" id="{886F2A2D-9AEB-4774-89FD-6E6E7CACF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9783" y="6453964"/>
            <a:ext cx="5553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fld id="{2672AF37-BF3A-4927-BB12-D0E8DECEFCD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5177279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본문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64468" y="116632"/>
            <a:ext cx="8915400" cy="670359"/>
          </a:xfrm>
          <a:prstGeom prst="rect">
            <a:avLst/>
          </a:prstGeom>
        </p:spPr>
        <p:txBody>
          <a:bodyPr anchor="ctr"/>
          <a:lstStyle>
            <a:lvl1pPr algn="l">
              <a:defRPr sz="2800" b="1" spc="-150" baseline="0">
                <a:latin typeface="KoPubWorld돋움체 Medium" panose="00000600000000000000" pitchFamily="2" charset="-127"/>
                <a:ea typeface="KoPubWorld돋움체 Medium" panose="000006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836712"/>
            <a:ext cx="9906000" cy="396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lIns="216000" tIns="0" rIns="0" bIns="0" anchor="ctr"/>
          <a:lstStyle>
            <a:lvl1pPr marL="0" indent="0">
              <a:buNone/>
              <a:defRPr sz="1800" spc="-150" baseline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-1" y="1000"/>
            <a:ext cx="99072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11">
            <a:extLst>
              <a:ext uri="{FF2B5EF4-FFF2-40B4-BE49-F238E27FC236}">
                <a16:creationId xmlns:a16="http://schemas.microsoft.com/office/drawing/2014/main" id="{EBE9E3B5-B4DE-4E20-9A3E-641E5B3105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9783" y="6453964"/>
            <a:ext cx="5553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fld id="{2672AF37-BF3A-4927-BB12-D0E8DECEFCD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2427067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중간 목차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635125"/>
            <a:ext cx="5206482" cy="738188"/>
          </a:xfrm>
        </p:spPr>
        <p:txBody>
          <a:bodyPr anchor="b"/>
          <a:lstStyle>
            <a:lvl1pPr algn="l">
              <a:defRPr sz="4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343BC8E-3825-4807-80E1-7F7CDCEAE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3425" y="2514600"/>
            <a:ext cx="4854058" cy="914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3200"/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47D7A23-CDC6-4A36-AB41-BE71B345A2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7" r="-1"/>
          <a:stretch/>
        </p:blipFill>
        <p:spPr>
          <a:xfrm>
            <a:off x="7950201" y="0"/>
            <a:ext cx="1974849" cy="68580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1BCC3FB0-2109-4496-9FED-41C5F79AD1D5}"/>
              </a:ext>
            </a:extLst>
          </p:cNvPr>
          <p:cNvGrpSpPr/>
          <p:nvPr userDrawn="1"/>
        </p:nvGrpSpPr>
        <p:grpSpPr>
          <a:xfrm>
            <a:off x="7950200" y="0"/>
            <a:ext cx="2137795" cy="6858000"/>
            <a:chOff x="1" y="0"/>
            <a:chExt cx="2137795" cy="685800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A4181ED-4E35-46E3-AE68-F7AC2BB3455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47" r="-1"/>
            <a:stretch/>
          </p:blipFill>
          <p:spPr>
            <a:xfrm>
              <a:off x="1" y="0"/>
              <a:ext cx="1974849" cy="685800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E43DEC8-A7BE-4416-80B2-B7679C70DDE2}"/>
                </a:ext>
              </a:extLst>
            </p:cNvPr>
            <p:cNvSpPr/>
            <p:nvPr userDrawn="1"/>
          </p:nvSpPr>
          <p:spPr>
            <a:xfrm>
              <a:off x="65655" y="234024"/>
              <a:ext cx="207214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0" lang="en-US" altLang="ko-KR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2020</a:t>
              </a:r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년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공공 빅데이터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기획 및 결과활용 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교육 과정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C15BF6E-86AB-49E9-AFB3-DEBA4B8867BB}"/>
              </a:ext>
            </a:extLst>
          </p:cNvPr>
          <p:cNvSpPr txBox="1"/>
          <p:nvPr userDrawn="1"/>
        </p:nvSpPr>
        <p:spPr>
          <a:xfrm>
            <a:off x="8100502" y="6309787"/>
            <a:ext cx="2060821" cy="314189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kern="1200" spc="-4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가치 있는 데이터</a:t>
            </a:r>
            <a:r>
              <a:rPr lang="en-US" altLang="ko-KR" sz="900" kern="1200" spc="-4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</a:p>
          <a:p>
            <a:pPr>
              <a:lnSpc>
                <a:spcPct val="120000"/>
              </a:lnSpc>
            </a:pPr>
            <a:r>
              <a:rPr lang="ko-KR" altLang="en-US" sz="900" kern="1200" spc="-4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국민의 삶을 바꾸는 공공 빅데이터 </a:t>
            </a:r>
            <a:r>
              <a:rPr lang="en-US" altLang="ko-KR" sz="900" kern="1200" spc="-4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012904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F020BC2-BBC0-468B-B092-4EBF97E4804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42098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15638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9759" y="1622789"/>
            <a:ext cx="5206482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9759" y="4102464"/>
            <a:ext cx="520648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3277262-88D1-44B8-8A7E-72268D85B958}"/>
              </a:ext>
            </a:extLst>
          </p:cNvPr>
          <p:cNvGrpSpPr/>
          <p:nvPr userDrawn="1"/>
        </p:nvGrpSpPr>
        <p:grpSpPr>
          <a:xfrm>
            <a:off x="1" y="0"/>
            <a:ext cx="2137795" cy="6858000"/>
            <a:chOff x="1" y="0"/>
            <a:chExt cx="2137795" cy="685800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702129D1-D5DF-4D8D-95F6-EDD9135798E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47" r="-1"/>
            <a:stretch/>
          </p:blipFill>
          <p:spPr>
            <a:xfrm>
              <a:off x="1" y="0"/>
              <a:ext cx="1974849" cy="6858000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D6F853E-1AA1-496A-B335-B081E56F869C}"/>
                </a:ext>
              </a:extLst>
            </p:cNvPr>
            <p:cNvSpPr/>
            <p:nvPr userDrawn="1"/>
          </p:nvSpPr>
          <p:spPr>
            <a:xfrm>
              <a:off x="65655" y="234024"/>
              <a:ext cx="207214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0" lang="en-US" altLang="ko-KR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2020</a:t>
              </a:r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년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공공 빅데이터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청년 인턴십</a:t>
              </a: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데이터 전문교육과정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772631B-3FF7-4C9C-8482-9658828C8AE1}"/>
                </a:ext>
              </a:extLst>
            </p:cNvPr>
            <p:cNvSpPr txBox="1"/>
            <p:nvPr userDrawn="1"/>
          </p:nvSpPr>
          <p:spPr>
            <a:xfrm>
              <a:off x="148205" y="6398687"/>
              <a:ext cx="1483745" cy="314189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공공 빅데이터 청년 인재</a:t>
              </a:r>
              <a:r>
                <a:rPr lang="en-US" altLang="ko-KR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, </a:t>
              </a:r>
            </a:p>
            <a:p>
              <a:pPr>
                <a:lnSpc>
                  <a:spcPct val="120000"/>
                </a:lnSpc>
              </a:pPr>
              <a:r>
                <a:rPr lang="ko-KR" altLang="en-US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                      미래 혁신의 날개를 달다</a:t>
              </a:r>
              <a:r>
                <a:rPr lang="en-US" altLang="ko-KR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!</a:t>
              </a:r>
              <a:br>
                <a:rPr lang="en-US" altLang="ko-KR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</a:br>
              <a:endParaRPr lang="ko-KR" altLang="en-US" sz="851" kern="1200" spc="-5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2608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중간 목차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635125"/>
            <a:ext cx="5206482" cy="738188"/>
          </a:xfrm>
        </p:spPr>
        <p:txBody>
          <a:bodyPr anchor="b"/>
          <a:lstStyle>
            <a:lvl1pPr algn="l">
              <a:defRPr sz="4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343BC8E-3825-4807-80E1-7F7CDCEAE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3425" y="2514600"/>
            <a:ext cx="4854058" cy="914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3200"/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47D7A23-CDC6-4A36-AB41-BE71B345A2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7" r="-1"/>
          <a:stretch/>
        </p:blipFill>
        <p:spPr>
          <a:xfrm>
            <a:off x="7950201" y="0"/>
            <a:ext cx="1974849" cy="68580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1BCC3FB0-2109-4496-9FED-41C5F79AD1D5}"/>
              </a:ext>
            </a:extLst>
          </p:cNvPr>
          <p:cNvGrpSpPr/>
          <p:nvPr userDrawn="1"/>
        </p:nvGrpSpPr>
        <p:grpSpPr>
          <a:xfrm>
            <a:off x="7950200" y="0"/>
            <a:ext cx="2137795" cy="6858000"/>
            <a:chOff x="1" y="0"/>
            <a:chExt cx="2137795" cy="685800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A4181ED-4E35-46E3-AE68-F7AC2BB3455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47" r="-1"/>
            <a:stretch/>
          </p:blipFill>
          <p:spPr>
            <a:xfrm>
              <a:off x="1" y="0"/>
              <a:ext cx="1974849" cy="685800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E43DEC8-A7BE-4416-80B2-B7679C70DDE2}"/>
                </a:ext>
              </a:extLst>
            </p:cNvPr>
            <p:cNvSpPr/>
            <p:nvPr userDrawn="1"/>
          </p:nvSpPr>
          <p:spPr>
            <a:xfrm>
              <a:off x="65655" y="234024"/>
              <a:ext cx="207214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0" lang="en-US" altLang="ko-KR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2020</a:t>
              </a:r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년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공공 빅데이터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기획 및 결과활용 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교육 과정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C15BF6E-86AB-49E9-AFB3-DEBA4B8867BB}"/>
              </a:ext>
            </a:extLst>
          </p:cNvPr>
          <p:cNvSpPr txBox="1"/>
          <p:nvPr userDrawn="1"/>
        </p:nvSpPr>
        <p:spPr>
          <a:xfrm>
            <a:off x="8100502" y="6309787"/>
            <a:ext cx="2060821" cy="314189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kern="1200" spc="-4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가치 있는 데이터</a:t>
            </a:r>
            <a:r>
              <a:rPr lang="en-US" altLang="ko-KR" sz="900" kern="1200" spc="-4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</a:p>
          <a:p>
            <a:pPr>
              <a:lnSpc>
                <a:spcPct val="120000"/>
              </a:lnSpc>
            </a:pPr>
            <a:r>
              <a:rPr lang="ko-KR" altLang="en-US" sz="900" kern="1200" spc="-4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국민의 삶을 바꾸는 공공 빅데이터 </a:t>
            </a:r>
            <a:r>
              <a:rPr lang="en-US" altLang="ko-KR" sz="900" kern="1200" spc="-4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71551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중간 목차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9759" y="1284923"/>
            <a:ext cx="5206482" cy="2387600"/>
          </a:xfrm>
        </p:spPr>
        <p:txBody>
          <a:bodyPr anchor="b"/>
          <a:lstStyle>
            <a:lvl1pPr algn="l">
              <a:defRPr sz="4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9759" y="3764598"/>
            <a:ext cx="520648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EA18719-2202-4601-9E48-0A5C26F3B58F}"/>
              </a:ext>
            </a:extLst>
          </p:cNvPr>
          <p:cNvGrpSpPr/>
          <p:nvPr userDrawn="1"/>
        </p:nvGrpSpPr>
        <p:grpSpPr>
          <a:xfrm>
            <a:off x="1" y="0"/>
            <a:ext cx="2137795" cy="6858000"/>
            <a:chOff x="1" y="0"/>
            <a:chExt cx="2137795" cy="685800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D4493B9-F8AD-46DB-8E1F-D9D8EA5E3E9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47" r="-1"/>
            <a:stretch/>
          </p:blipFill>
          <p:spPr>
            <a:xfrm>
              <a:off x="1" y="0"/>
              <a:ext cx="1974849" cy="6858000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472A22F-CD93-45AA-8D6C-F01BCAD254C0}"/>
                </a:ext>
              </a:extLst>
            </p:cNvPr>
            <p:cNvSpPr/>
            <p:nvPr userDrawn="1"/>
          </p:nvSpPr>
          <p:spPr>
            <a:xfrm>
              <a:off x="65655" y="234024"/>
              <a:ext cx="207214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0" lang="en-US" altLang="ko-KR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2020</a:t>
              </a:r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년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공공 빅데이터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청년 인턴십</a:t>
              </a: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데이터 전문교육과정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F3FAAB1-ED77-4717-AAA6-327ECB330D7F}"/>
                </a:ext>
              </a:extLst>
            </p:cNvPr>
            <p:cNvSpPr txBox="1"/>
            <p:nvPr userDrawn="1"/>
          </p:nvSpPr>
          <p:spPr>
            <a:xfrm>
              <a:off x="148205" y="6398687"/>
              <a:ext cx="1483745" cy="314189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공공 빅데이터 청년 인재</a:t>
              </a:r>
              <a:r>
                <a:rPr lang="en-US" altLang="ko-KR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, </a:t>
              </a:r>
            </a:p>
            <a:p>
              <a:pPr>
                <a:lnSpc>
                  <a:spcPct val="120000"/>
                </a:lnSpc>
              </a:pPr>
              <a:r>
                <a:rPr lang="ko-KR" altLang="en-US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                      미래 혁신의 날개를 달다</a:t>
              </a:r>
              <a:r>
                <a:rPr lang="en-US" altLang="ko-KR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!</a:t>
              </a:r>
              <a:br>
                <a:rPr lang="en-US" altLang="ko-KR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</a:br>
              <a:endParaRPr lang="ko-KR" altLang="en-US" sz="851" kern="1200" spc="-5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24005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중간 목차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635125"/>
            <a:ext cx="5206482" cy="738188"/>
          </a:xfrm>
        </p:spPr>
        <p:txBody>
          <a:bodyPr anchor="b"/>
          <a:lstStyle>
            <a:lvl1pPr algn="l">
              <a:defRPr sz="4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343BC8E-3825-4807-80E1-7F7CDCEAE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3425" y="2514600"/>
            <a:ext cx="4854058" cy="914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3200"/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899B4B7-3EBE-44AB-8DDC-F7D810F098B4}"/>
              </a:ext>
            </a:extLst>
          </p:cNvPr>
          <p:cNvGrpSpPr/>
          <p:nvPr userDrawn="1"/>
        </p:nvGrpSpPr>
        <p:grpSpPr>
          <a:xfrm>
            <a:off x="7950201" y="0"/>
            <a:ext cx="2137795" cy="6858000"/>
            <a:chOff x="1" y="0"/>
            <a:chExt cx="2137795" cy="685800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47D7A23-CDC6-4A36-AB41-BE71B345A27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47" r="-1"/>
            <a:stretch/>
          </p:blipFill>
          <p:spPr>
            <a:xfrm>
              <a:off x="1" y="0"/>
              <a:ext cx="1974849" cy="6858000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EE89C59-6367-41F2-B9F8-748B3EF68D33}"/>
                </a:ext>
              </a:extLst>
            </p:cNvPr>
            <p:cNvSpPr/>
            <p:nvPr userDrawn="1"/>
          </p:nvSpPr>
          <p:spPr>
            <a:xfrm>
              <a:off x="65655" y="234024"/>
              <a:ext cx="207214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0" lang="en-US" altLang="ko-KR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2020</a:t>
              </a:r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년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공공 빅데이터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청년 인턴십</a:t>
              </a: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데이터 전문교육과정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959F0F1-2A05-4224-B21A-DEF22CA0FAA1}"/>
                </a:ext>
              </a:extLst>
            </p:cNvPr>
            <p:cNvSpPr txBox="1"/>
            <p:nvPr userDrawn="1"/>
          </p:nvSpPr>
          <p:spPr>
            <a:xfrm>
              <a:off x="148205" y="6398687"/>
              <a:ext cx="1483745" cy="314189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공공 빅데이터 청년 인재</a:t>
              </a:r>
              <a:r>
                <a:rPr lang="en-US" altLang="ko-KR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, </a:t>
              </a:r>
            </a:p>
            <a:p>
              <a:pPr>
                <a:lnSpc>
                  <a:spcPct val="120000"/>
                </a:lnSpc>
              </a:pPr>
              <a:r>
                <a:rPr lang="ko-KR" altLang="en-US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                      미래 혁신의 날개를 달다</a:t>
              </a:r>
              <a:r>
                <a:rPr lang="en-US" altLang="ko-KR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!</a:t>
              </a:r>
              <a:br>
                <a:rPr lang="en-US" altLang="ko-KR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</a:br>
              <a:endParaRPr lang="ko-KR" altLang="en-US" sz="851" kern="1200" spc="-5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47191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648" y="89120"/>
            <a:ext cx="8675914" cy="4925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647" y="995528"/>
            <a:ext cx="9236609" cy="54006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id="{8DE8ED10-C112-4178-869A-C5EE11813E4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41796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13" y="143712"/>
            <a:ext cx="6447064" cy="492574"/>
          </a:xfrm>
        </p:spPr>
        <p:txBody>
          <a:bodyPr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903A6BED-BA92-4326-AAA5-085A445F03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28472" y="143712"/>
            <a:ext cx="2149415" cy="492574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600"/>
            </a:lvl1pPr>
          </a:lstStyle>
          <a:p>
            <a:pPr lvl="0"/>
            <a:r>
              <a:rPr lang="ko-KR" altLang="en-US"/>
              <a:t>중간목차</a:t>
            </a:r>
            <a:endParaRPr lang="ko-KR" altLang="en-US" dirty="0"/>
          </a:p>
        </p:txBody>
      </p:sp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id="{B18DCD95-39C4-4E65-8145-0C47F8B5BF1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60377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F020BC2-BBC0-468B-B092-4EBF97E4804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81252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F020BC2-BBC0-468B-B092-4EBF97E4804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52D1F6A-D835-496C-86D0-1518C03AD6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2382" y="1047750"/>
            <a:ext cx="9376118" cy="9144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0251509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2">
            <a:extLst>
              <a:ext uri="{FF2B5EF4-FFF2-40B4-BE49-F238E27FC236}">
                <a16:creationId xmlns:a16="http://schemas.microsoft.com/office/drawing/2014/main" id="{8C1549BF-501D-46CF-8529-C7A3AC2959F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3493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119"/>
          <p:cNvSpPr>
            <a:spLocks noChangeArrowheads="1"/>
          </p:cNvSpPr>
          <p:nvPr userDrawn="1"/>
        </p:nvSpPr>
        <p:spPr bwMode="gray">
          <a:xfrm>
            <a:off x="275167" y="2214564"/>
            <a:ext cx="9359106" cy="4186237"/>
          </a:xfrm>
          <a:prstGeom prst="roundRect">
            <a:avLst>
              <a:gd name="adj" fmla="val 2843"/>
            </a:avLst>
          </a:prstGeom>
          <a:noFill/>
          <a:ln w="12700" algn="ctr">
            <a:solidFill>
              <a:srgbClr val="6BADE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hangingPunct="1">
              <a:buFontTx/>
              <a:buNone/>
              <a:defRPr/>
            </a:pPr>
            <a:endParaRPr lang="ko-KR" altLang="en-US" sz="1200" dirty="0">
              <a:solidFill>
                <a:srgbClr val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716" y="908721"/>
            <a:ext cx="9178293" cy="1215135"/>
          </a:xfrm>
        </p:spPr>
        <p:txBody>
          <a:bodyPr/>
          <a:lstStyle>
            <a:lvl1pPr marL="285750" indent="-285750">
              <a:buFont typeface="Wingdings" pitchFamily="2" charset="2"/>
              <a:buChar char="l"/>
              <a:defRPr sz="1600" b="1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  <a:lvl2pPr>
              <a:buClrTx/>
              <a:defRPr sz="14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2pPr>
            <a:lvl3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3pPr>
            <a:lvl4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4pPr>
            <a:lvl5pPr marL="2057400" indent="-228600">
              <a:buClrTx/>
              <a:buFont typeface="Wingdings" pitchFamily="2" charset="2"/>
              <a:buChar char="§"/>
              <a:defRPr sz="10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467502" y="2303875"/>
            <a:ext cx="8970997" cy="3960440"/>
          </a:xfrm>
        </p:spPr>
        <p:txBody>
          <a:bodyPr/>
          <a:lstStyle>
            <a:lvl1pPr marL="342900" indent="-342900">
              <a:buFont typeface="+mj-lt"/>
              <a:buAutoNum type="arabicPeriod"/>
              <a:defRPr sz="1600" b="1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  <a:lvl2pPr>
              <a:buClrTx/>
              <a:defRPr sz="14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2pPr>
            <a:lvl3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3pPr>
            <a:lvl4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4pPr>
            <a:lvl5pPr marL="2057400" indent="-228600">
              <a:buClrTx/>
              <a:buFont typeface="Wingdings" pitchFamily="2" charset="2"/>
              <a:buChar char="§"/>
              <a:defRPr sz="10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7" name="슬라이드 번호 개체 틀 2">
            <a:extLst>
              <a:ext uri="{FF2B5EF4-FFF2-40B4-BE49-F238E27FC236}">
                <a16:creationId xmlns:a16="http://schemas.microsoft.com/office/drawing/2014/main" id="{E94EEA77-4555-4B79-AA96-5FB21803FD1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25553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119"/>
          <p:cNvSpPr>
            <a:spLocks noChangeArrowheads="1"/>
          </p:cNvSpPr>
          <p:nvPr userDrawn="1"/>
        </p:nvSpPr>
        <p:spPr bwMode="gray">
          <a:xfrm>
            <a:off x="273448" y="1493838"/>
            <a:ext cx="9359106" cy="4906962"/>
          </a:xfrm>
          <a:prstGeom prst="roundRect">
            <a:avLst>
              <a:gd name="adj" fmla="val 2843"/>
            </a:avLst>
          </a:prstGeom>
          <a:noFill/>
          <a:ln w="12700" algn="ctr">
            <a:solidFill>
              <a:srgbClr val="6BADE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hangingPunct="1">
              <a:buFontTx/>
              <a:buNone/>
              <a:defRPr/>
            </a:pPr>
            <a:endParaRPr lang="ko-KR" altLang="en-US" sz="1200" dirty="0">
              <a:solidFill>
                <a:srgbClr val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8481" y="69850"/>
            <a:ext cx="8915400" cy="6746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Rectangle 37"/>
          <p:cNvSpPr>
            <a:spLocks noGrp="1" noChangeArrowheads="1"/>
          </p:cNvSpPr>
          <p:nvPr>
            <p:ph idx="1"/>
          </p:nvPr>
        </p:nvSpPr>
        <p:spPr bwMode="auto">
          <a:xfrm>
            <a:off x="357717" y="998538"/>
            <a:ext cx="9020308" cy="495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슬라이드 번호 개체 틀 2">
            <a:extLst>
              <a:ext uri="{FF2B5EF4-FFF2-40B4-BE49-F238E27FC236}">
                <a16:creationId xmlns:a16="http://schemas.microsoft.com/office/drawing/2014/main" id="{CC9BEEF5-C687-4EB9-8DBE-C7602E357C6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7256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119"/>
          <p:cNvSpPr>
            <a:spLocks noChangeArrowheads="1"/>
          </p:cNvSpPr>
          <p:nvPr userDrawn="1"/>
        </p:nvSpPr>
        <p:spPr bwMode="gray">
          <a:xfrm>
            <a:off x="275167" y="2124076"/>
            <a:ext cx="9359106" cy="4276725"/>
          </a:xfrm>
          <a:prstGeom prst="roundRect">
            <a:avLst>
              <a:gd name="adj" fmla="val 2843"/>
            </a:avLst>
          </a:prstGeom>
          <a:noFill/>
          <a:ln w="12700" algn="ctr">
            <a:solidFill>
              <a:srgbClr val="6BADE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hangingPunct="1">
              <a:buFontTx/>
              <a:buNone/>
              <a:defRPr/>
            </a:pPr>
            <a:endParaRPr lang="ko-KR" altLang="en-US" sz="1200" dirty="0">
              <a:solidFill>
                <a:srgbClr val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716" y="908720"/>
            <a:ext cx="9178293" cy="1125318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600" b="1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  <a:lvl2pPr>
              <a:buClrTx/>
              <a:defRPr sz="14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2pPr>
            <a:lvl3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3pPr>
            <a:lvl4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4pPr>
            <a:lvl5pPr marL="2057400" indent="-228600">
              <a:buClrTx/>
              <a:buFont typeface="Wingdings" pitchFamily="2" charset="2"/>
              <a:buChar char="§"/>
              <a:defRPr sz="10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369991" y="2213865"/>
            <a:ext cx="4485498" cy="4095455"/>
          </a:xfrm>
        </p:spPr>
        <p:txBody>
          <a:bodyPr/>
          <a:lstStyle>
            <a:lvl1pPr marL="285750" indent="-285750">
              <a:buFont typeface="Wingdings" pitchFamily="2" charset="2"/>
              <a:buChar char="l"/>
              <a:defRPr sz="1400" b="1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  <a:lvl2pPr>
              <a:buClrTx/>
              <a:defRPr sz="14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2pPr>
            <a:lvl3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3pPr>
            <a:lvl4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4pPr>
            <a:lvl5pPr marL="2057400" indent="-228600">
              <a:buClrTx/>
              <a:buFont typeface="Wingdings" pitchFamily="2" charset="2"/>
              <a:buChar char="§"/>
              <a:defRPr sz="10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7" name="슬라이드 번호 개체 틀 2">
            <a:extLst>
              <a:ext uri="{FF2B5EF4-FFF2-40B4-BE49-F238E27FC236}">
                <a16:creationId xmlns:a16="http://schemas.microsoft.com/office/drawing/2014/main" id="{A85FAC04-AD1F-4B18-8CE7-AD45307435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699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648" y="89120"/>
            <a:ext cx="8675914" cy="4925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647" y="995528"/>
            <a:ext cx="9236609" cy="54006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id="{8DE8ED10-C112-4178-869A-C5EE11813E4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32620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119"/>
          <p:cNvSpPr>
            <a:spLocks noChangeArrowheads="1"/>
          </p:cNvSpPr>
          <p:nvPr userDrawn="1"/>
        </p:nvSpPr>
        <p:spPr bwMode="gray">
          <a:xfrm>
            <a:off x="273448" y="2124075"/>
            <a:ext cx="9359106" cy="4275138"/>
          </a:xfrm>
          <a:prstGeom prst="roundRect">
            <a:avLst>
              <a:gd name="adj" fmla="val 2843"/>
            </a:avLst>
          </a:prstGeom>
          <a:noFill/>
          <a:ln w="12700" algn="ctr">
            <a:solidFill>
              <a:srgbClr val="6BADE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hangingPunct="1">
              <a:buFontTx/>
              <a:buNone/>
              <a:defRPr/>
            </a:pPr>
            <a:endParaRPr lang="ko-KR" altLang="en-US" sz="1200" dirty="0">
              <a:solidFill>
                <a:srgbClr val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717" y="908721"/>
            <a:ext cx="9020308" cy="1125317"/>
          </a:xfrm>
        </p:spPr>
        <p:txBody>
          <a:bodyPr/>
          <a:lstStyle>
            <a:lvl1pPr>
              <a:defRPr b="1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  <a:lvl2pPr>
              <a:buClrTx/>
              <a:defRPr sz="14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2pPr>
            <a:lvl3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3pPr>
            <a:lvl4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357717" y="2303875"/>
            <a:ext cx="4449017" cy="3780420"/>
          </a:xfrm>
        </p:spPr>
        <p:txBody>
          <a:bodyPr/>
          <a:lstStyle>
            <a:lvl1pPr marL="285750" indent="-285750">
              <a:buFont typeface="Wingdings" pitchFamily="2" charset="2"/>
              <a:buChar char="l"/>
              <a:defRPr b="1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  <a:lvl2pPr>
              <a:buClrTx/>
              <a:defRPr sz="14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2pPr>
            <a:lvl3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3pPr>
            <a:lvl4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1"/>
          </p:nvPr>
        </p:nvSpPr>
        <p:spPr>
          <a:xfrm>
            <a:off x="5050511" y="2303875"/>
            <a:ext cx="4449017" cy="3780420"/>
          </a:xfrm>
        </p:spPr>
        <p:txBody>
          <a:bodyPr/>
          <a:lstStyle>
            <a:lvl1pPr marL="285750" indent="-285750">
              <a:buFont typeface="Wingdings" pitchFamily="2" charset="2"/>
              <a:buChar char="l"/>
              <a:defRPr b="1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  <a:lvl2pPr>
              <a:buClrTx/>
              <a:defRPr sz="14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2pPr>
            <a:lvl3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3pPr>
            <a:lvl4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237602698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본문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64468" y="116632"/>
            <a:ext cx="8915400" cy="670359"/>
          </a:xfrm>
          <a:prstGeom prst="rect">
            <a:avLst/>
          </a:prstGeom>
        </p:spPr>
        <p:txBody>
          <a:bodyPr anchor="ctr"/>
          <a:lstStyle>
            <a:lvl1pPr algn="l">
              <a:defRPr sz="2800" b="1" spc="-150" baseline="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/>
          </p:nvPr>
        </p:nvSpPr>
        <p:spPr>
          <a:xfrm>
            <a:off x="0" y="836712"/>
            <a:ext cx="9906000" cy="64807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lIns="216000" tIns="0" rIns="0" bIns="0" anchor="ctr"/>
          <a:lstStyle>
            <a:lvl1pPr marL="0" indent="0">
              <a:buNone/>
              <a:defRPr sz="1800" spc="-150" baseline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58103" y="1556792"/>
            <a:ext cx="9783549" cy="500513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08000" rtlCol="0" anchor="ctr">
            <a:noAutofit/>
          </a:bodyPr>
          <a:lstStyle/>
          <a:p>
            <a:pPr algn="ctr" eaLnBrk="0" fontAlgn="auto" latinLnBrk="0" hangingPunct="0"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</a:pPr>
            <a:endParaRPr kumimoji="0" lang="ko-KR" altLang="en-US" sz="2800" kern="0" spc="-50" dirty="0">
              <a:solidFill>
                <a:schemeClr val="tx2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5" name="슬라이드 번호 개체 틀 2">
            <a:extLst>
              <a:ext uri="{FF2B5EF4-FFF2-40B4-BE49-F238E27FC236}">
                <a16:creationId xmlns:a16="http://schemas.microsoft.com/office/drawing/2014/main" id="{EB3A14D0-4716-4749-BD2D-ED34404372A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4996097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본문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64468" y="130349"/>
            <a:ext cx="8915400" cy="670359"/>
          </a:xfrm>
          <a:prstGeom prst="rect">
            <a:avLst/>
          </a:prstGeom>
        </p:spPr>
        <p:txBody>
          <a:bodyPr anchor="ctr"/>
          <a:lstStyle>
            <a:lvl1pPr algn="l">
              <a:defRPr sz="2800" b="1" spc="-150" baseline="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136772" y="995073"/>
            <a:ext cx="9668840" cy="70573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36000" bIns="72000" rtlCol="0" anchor="ctr">
            <a:noAutofit/>
          </a:bodyPr>
          <a:lstStyle>
            <a:lvl1pPr marL="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lang="ko-KR" altLang="en-US" sz="1600" b="0" kern="1200" spc="-150" baseline="0" dirty="0">
                <a:ln w="1143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366C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id="{06892082-3FEA-4CE4-9013-9F25B82251D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542270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4796470" y="6561928"/>
            <a:ext cx="336550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algn="ctr" eaLnBrk="0" hangingPunct="0">
              <a:defRPr/>
            </a:pPr>
            <a:r>
              <a:rPr lang="en-US" altLang="ko-KR" sz="1000" b="1" i="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- </a:t>
            </a:r>
            <a:fld id="{F02A2C91-07B9-4EA3-987F-9E5D3DB1FA6A}" type="slidenum">
              <a:rPr lang="ko-KR" altLang="en-GB" sz="1000" b="1" i="0" smtClean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pPr algn="ctr" eaLnBrk="0" hangingPunct="0">
                <a:defRPr/>
              </a:pPr>
              <a:t>‹#›</a:t>
            </a:fld>
            <a:r>
              <a:rPr lang="ko-KR" altLang="en-GB" sz="1000" b="1" i="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 </a:t>
            </a:r>
            <a:r>
              <a:rPr lang="en-US" altLang="ko-KR" sz="1000" b="1" i="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-</a:t>
            </a:r>
            <a:endParaRPr lang="en-GB" altLang="ko-KR" sz="1000" b="1" i="0" dirty="0">
              <a:solidFill>
                <a:srgbClr val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64468" y="130349"/>
            <a:ext cx="8915400" cy="670359"/>
          </a:xfrm>
          <a:prstGeom prst="rect">
            <a:avLst/>
          </a:prstGeom>
        </p:spPr>
        <p:txBody>
          <a:bodyPr anchor="ctr"/>
          <a:lstStyle>
            <a:lvl1pPr algn="l">
              <a:defRPr sz="2800" b="1" spc="-150" baseline="0">
                <a:latin typeface="KoPubWorld돋움체 Medium" panose="00000600000000000000" pitchFamily="2" charset="-127"/>
                <a:ea typeface="KoPubWorld돋움체 Medium" panose="000006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164468" y="895003"/>
            <a:ext cx="9648000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 userDrawn="1"/>
        </p:nvSpPr>
        <p:spPr>
          <a:xfrm>
            <a:off x="-1" y="1000"/>
            <a:ext cx="99072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99B7105-CC95-445C-8ACD-D0E67156D28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660" y="6566122"/>
            <a:ext cx="885876" cy="17524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B4B8528-541F-4F56-AC20-327C166DA429}"/>
              </a:ext>
            </a:extLst>
          </p:cNvPr>
          <p:cNvSpPr txBox="1"/>
          <p:nvPr userDrawn="1"/>
        </p:nvSpPr>
        <p:spPr>
          <a:xfrm>
            <a:off x="127892" y="6525344"/>
            <a:ext cx="2319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 latinLnBrk="0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  <a:buClr>
                <a:srgbClr val="1F497D"/>
              </a:buClr>
              <a:buSzPct val="80000"/>
            </a:pPr>
            <a:r>
              <a:rPr lang="en-US" altLang="ko-KR" sz="1000" b="0" kern="0" spc="0" baseline="0" dirty="0">
                <a:ln w="11430">
                  <a:solidFill>
                    <a:srgbClr val="4F81BD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Copyright. CSLEE. All rights reserved</a:t>
            </a:r>
            <a:endParaRPr lang="ko-KR" altLang="en-US" sz="1000" b="0" kern="0" spc="0" baseline="0" dirty="0">
              <a:ln w="11430">
                <a:solidFill>
                  <a:srgbClr val="4F81BD">
                    <a:alpha val="0"/>
                  </a:srgb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2654948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ACEA219-F3C6-4D34-ABF9-377E30B7B527}"/>
              </a:ext>
            </a:extLst>
          </p:cNvPr>
          <p:cNvGrpSpPr/>
          <p:nvPr userDrawn="1"/>
        </p:nvGrpSpPr>
        <p:grpSpPr>
          <a:xfrm>
            <a:off x="1" y="0"/>
            <a:ext cx="2137795" cy="6858000"/>
            <a:chOff x="1" y="0"/>
            <a:chExt cx="2137795" cy="685800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523808A-CEAA-4F85-A53F-6629E86F860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47" r="-1"/>
            <a:stretch/>
          </p:blipFill>
          <p:spPr>
            <a:xfrm>
              <a:off x="1" y="0"/>
              <a:ext cx="1974849" cy="6858000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A07BAAE-366E-4011-9D9A-E7E28E97D160}"/>
                </a:ext>
              </a:extLst>
            </p:cNvPr>
            <p:cNvSpPr/>
            <p:nvPr userDrawn="1"/>
          </p:nvSpPr>
          <p:spPr>
            <a:xfrm>
              <a:off x="65655" y="234024"/>
              <a:ext cx="207214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0" lang="en-US" altLang="ko-KR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2020</a:t>
              </a:r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년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공공 빅데이터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청년 인턴십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데이터 전문교육과정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D13D562-AA94-486C-A16F-A14E4C560FCC}"/>
                </a:ext>
              </a:extLst>
            </p:cNvPr>
            <p:cNvSpPr txBox="1"/>
            <p:nvPr userDrawn="1"/>
          </p:nvSpPr>
          <p:spPr>
            <a:xfrm>
              <a:off x="148205" y="6398687"/>
              <a:ext cx="1483745" cy="314189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공공 빅데이터 청년 인재</a:t>
              </a:r>
              <a:r>
                <a:rPr lang="en-US" altLang="ko-KR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, </a:t>
              </a:r>
            </a:p>
            <a:p>
              <a:pPr>
                <a:lnSpc>
                  <a:spcPct val="120000"/>
                </a:lnSpc>
              </a:pPr>
              <a:r>
                <a:rPr lang="ko-KR" altLang="en-US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                      미래 혁신의 날개를 달다</a:t>
              </a:r>
              <a:r>
                <a:rPr lang="en-US" altLang="ko-KR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!</a:t>
              </a:r>
              <a:br>
                <a:rPr lang="en-US" altLang="ko-KR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</a:br>
              <a:endParaRPr lang="ko-KR" altLang="en-US" sz="851" kern="1200" spc="-5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985624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본문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0DCF28C0-2AA0-4FD4-95EA-E3C61601F8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64567" y="584684"/>
            <a:ext cx="8496945" cy="396391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buNone/>
              <a:defRPr sz="2800" spc="-50" baseline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lvl="0"/>
            <a:r>
              <a:rPr lang="ko-KR" altLang="en-US" dirty="0"/>
              <a:t>워크샵</a:t>
            </a:r>
            <a:r>
              <a:rPr lang="en-US" altLang="ko-KR" dirty="0"/>
              <a:t>1 | </a:t>
            </a:r>
            <a:r>
              <a:rPr lang="ko-KR" altLang="en-US" dirty="0"/>
              <a:t>제목</a:t>
            </a:r>
          </a:p>
        </p:txBody>
      </p:sp>
      <p:sp>
        <p:nvSpPr>
          <p:cNvPr id="6" name="텍스트 개체 틀 6">
            <a:extLst>
              <a:ext uri="{FF2B5EF4-FFF2-40B4-BE49-F238E27FC236}">
                <a16:creationId xmlns:a16="http://schemas.microsoft.com/office/drawing/2014/main" id="{D2FF5607-14FE-4A3C-83FD-25AF346D71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0492" y="1304764"/>
            <a:ext cx="9217025" cy="330570"/>
          </a:xfrm>
          <a:prstGeom prst="rect">
            <a:avLst/>
          </a:prstGeom>
        </p:spPr>
        <p:txBody>
          <a:bodyPr/>
          <a:lstStyle>
            <a:lvl1pPr marL="0" indent="0">
              <a:buFont typeface="+mj-ea"/>
              <a:buNone/>
              <a:defRPr sz="1800" spc="-50" baseline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F322AF67-3FD6-4E63-9DEE-9DDCE72BD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673080" y="6626254"/>
            <a:ext cx="2228850" cy="96828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marL="0" algn="r" defTabSz="457200" rtl="0" eaLnBrk="1" latinLnBrk="0" hangingPunct="1">
              <a:defRPr lang="ko-KR" altLang="en-US" sz="800" kern="1200" spc="-50" baseline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65817452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1071">
          <p15:clr>
            <a:srgbClr val="FBAE40"/>
          </p15:clr>
        </p15:guide>
        <p15:guide id="2" orient="horz" pos="618">
          <p15:clr>
            <a:srgbClr val="FBAE40"/>
          </p15:clr>
        </p15:guide>
        <p15:guide id="3" orient="horz" pos="77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13" y="143712"/>
            <a:ext cx="6447064" cy="4925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903A6BED-BA92-4326-AAA5-085A445F03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28472" y="143712"/>
            <a:ext cx="2149415" cy="492574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600"/>
            </a:lvl1pPr>
          </a:lstStyle>
          <a:p>
            <a:pPr lvl="0"/>
            <a:r>
              <a:rPr lang="ko-KR" altLang="en-US"/>
              <a:t>중간목차</a:t>
            </a:r>
            <a:endParaRPr lang="ko-KR" altLang="en-US" dirty="0"/>
          </a:p>
        </p:txBody>
      </p:sp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id="{B18DCD95-39C4-4E65-8145-0C47F8B5BF1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6533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F020BC2-BBC0-468B-B092-4EBF97E4804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6634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F020BC2-BBC0-468B-B092-4EBF97E4804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52D1F6A-D835-496C-86D0-1518C03AD6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2382" y="1047750"/>
            <a:ext cx="9376118" cy="9144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331542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2">
            <a:extLst>
              <a:ext uri="{FF2B5EF4-FFF2-40B4-BE49-F238E27FC236}">
                <a16:creationId xmlns:a16="http://schemas.microsoft.com/office/drawing/2014/main" id="{8C1549BF-501D-46CF-8529-C7A3AC2959F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0169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119"/>
          <p:cNvSpPr>
            <a:spLocks noChangeArrowheads="1"/>
          </p:cNvSpPr>
          <p:nvPr userDrawn="1"/>
        </p:nvSpPr>
        <p:spPr bwMode="gray">
          <a:xfrm>
            <a:off x="273448" y="1493838"/>
            <a:ext cx="9359106" cy="4906962"/>
          </a:xfrm>
          <a:prstGeom prst="roundRect">
            <a:avLst>
              <a:gd name="adj" fmla="val 2843"/>
            </a:avLst>
          </a:prstGeom>
          <a:noFill/>
          <a:ln w="12700" algn="ctr">
            <a:solidFill>
              <a:srgbClr val="6BADE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hangingPunct="1">
              <a:buFontTx/>
              <a:buNone/>
              <a:defRPr/>
            </a:pPr>
            <a:endParaRPr lang="ko-KR" altLang="en-US" sz="1200" dirty="0">
              <a:solidFill>
                <a:srgbClr val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8481" y="69850"/>
            <a:ext cx="8915400" cy="6746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Rectangle 37"/>
          <p:cNvSpPr>
            <a:spLocks noGrp="1" noChangeArrowheads="1"/>
          </p:cNvSpPr>
          <p:nvPr>
            <p:ph idx="1"/>
          </p:nvPr>
        </p:nvSpPr>
        <p:spPr bwMode="auto">
          <a:xfrm>
            <a:off x="357717" y="998538"/>
            <a:ext cx="9020308" cy="495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슬라이드 번호 개체 틀 2">
            <a:extLst>
              <a:ext uri="{FF2B5EF4-FFF2-40B4-BE49-F238E27FC236}">
                <a16:creationId xmlns:a16="http://schemas.microsoft.com/office/drawing/2014/main" id="{CC9BEEF5-C687-4EB9-8DBE-C7602E357C6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51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2143FC3-5E8E-46B5-AB7A-05B936F2FBE6}"/>
              </a:ext>
            </a:extLst>
          </p:cNvPr>
          <p:cNvSpPr/>
          <p:nvPr userDrawn="1"/>
        </p:nvSpPr>
        <p:spPr>
          <a:xfrm>
            <a:off x="1587" y="1774"/>
            <a:ext cx="9906000" cy="709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endParaRPr lang="ko-KR" altLang="en-US" sz="1200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807996-7B2A-47A4-AA02-5AB9BC595781}"/>
              </a:ext>
            </a:extLst>
          </p:cNvPr>
          <p:cNvSpPr/>
          <p:nvPr userDrawn="1"/>
        </p:nvSpPr>
        <p:spPr>
          <a:xfrm>
            <a:off x="0" y="1"/>
            <a:ext cx="9906000" cy="8081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Light" panose="000003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2382" y="157789"/>
            <a:ext cx="8675914" cy="49257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382" y="926376"/>
            <a:ext cx="8675914" cy="5400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AFD2B0-9F3A-4D7E-A3DC-3184DA455B1C}"/>
              </a:ext>
            </a:extLst>
          </p:cNvPr>
          <p:cNvSpPr txBox="1"/>
          <p:nvPr userDrawn="1"/>
        </p:nvSpPr>
        <p:spPr>
          <a:xfrm>
            <a:off x="156949" y="6672304"/>
            <a:ext cx="2003754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 anchorCtr="0">
            <a:sp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Copyright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2020.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CSLEE,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All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rights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reserved.</a:t>
            </a:r>
            <a:endParaRPr lang="ko-KR" altLang="en-US" sz="800" b="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A9A0E44-8B06-49B7-8BF2-7BE48E0A64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1538"/>
          <a:stretch/>
        </p:blipFill>
        <p:spPr>
          <a:xfrm flipH="1">
            <a:off x="0" y="6624523"/>
            <a:ext cx="9909175" cy="246063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48C63CDE-C21C-4280-9C16-00C7FA661AC7}"/>
              </a:ext>
            </a:extLst>
          </p:cNvPr>
          <p:cNvSpPr/>
          <p:nvPr userDrawn="1"/>
        </p:nvSpPr>
        <p:spPr>
          <a:xfrm>
            <a:off x="5350069" y="5381380"/>
            <a:ext cx="469829" cy="4698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endParaRPr lang="ko-KR" altLang="en-US" sz="1200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010E57-2517-49DD-9B42-7D81530AEE06}"/>
              </a:ext>
            </a:extLst>
          </p:cNvPr>
          <p:cNvSpPr txBox="1"/>
          <p:nvPr userDrawn="1"/>
        </p:nvSpPr>
        <p:spPr>
          <a:xfrm>
            <a:off x="212382" y="6685998"/>
            <a:ext cx="2003754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 anchorCtr="0">
            <a:sp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Copyright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2020.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CSLEE,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All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rights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reserved.</a:t>
            </a:r>
            <a:endParaRPr lang="ko-KR" altLang="en-US" sz="800" b="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1C8C2F5-A31A-42FA-9C1C-538842C948D7}"/>
              </a:ext>
            </a:extLst>
          </p:cNvPr>
          <p:cNvGrpSpPr/>
          <p:nvPr userDrawn="1"/>
        </p:nvGrpSpPr>
        <p:grpSpPr>
          <a:xfrm>
            <a:off x="4691743" y="6333898"/>
            <a:ext cx="522514" cy="522514"/>
            <a:chOff x="4935894" y="6494106"/>
            <a:chExt cx="522514" cy="522514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0DF2C47A-E56E-453A-BFB6-681C1A793F76}"/>
                </a:ext>
              </a:extLst>
            </p:cNvPr>
            <p:cNvSpPr/>
            <p:nvPr userDrawn="1"/>
          </p:nvSpPr>
          <p:spPr>
            <a:xfrm>
              <a:off x="5010539" y="6568751"/>
              <a:ext cx="373224" cy="3732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ko-KR" altLang="en-US" sz="12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36CC9E4E-2503-4642-987D-25F159E29B62}"/>
                </a:ext>
              </a:extLst>
            </p:cNvPr>
            <p:cNvSpPr/>
            <p:nvPr userDrawn="1"/>
          </p:nvSpPr>
          <p:spPr>
            <a:xfrm>
              <a:off x="4935894" y="6494106"/>
              <a:ext cx="522514" cy="522514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ko-KR" altLang="en-US" sz="12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8CCE4CE-5165-46FB-9164-B8B8199D9CFA}"/>
              </a:ext>
            </a:extLst>
          </p:cNvPr>
          <p:cNvGrpSpPr/>
          <p:nvPr userDrawn="1"/>
        </p:nvGrpSpPr>
        <p:grpSpPr>
          <a:xfrm>
            <a:off x="4692197" y="6313341"/>
            <a:ext cx="522514" cy="522514"/>
            <a:chOff x="4755697" y="6313341"/>
            <a:chExt cx="522514" cy="522514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B25A2064-E544-4812-8F85-501847A272A8}"/>
                </a:ext>
              </a:extLst>
            </p:cNvPr>
            <p:cNvSpPr/>
            <p:nvPr userDrawn="1"/>
          </p:nvSpPr>
          <p:spPr>
            <a:xfrm>
              <a:off x="4830342" y="6387986"/>
              <a:ext cx="373224" cy="3732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ko-KR" altLang="en-US" sz="12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A1CE7C27-78CD-4892-B7FE-8BCE6A6E39E2}"/>
                </a:ext>
              </a:extLst>
            </p:cNvPr>
            <p:cNvSpPr/>
            <p:nvPr userDrawn="1"/>
          </p:nvSpPr>
          <p:spPr>
            <a:xfrm>
              <a:off x="4755697" y="6313341"/>
              <a:ext cx="522514" cy="522514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ko-KR" altLang="en-US" sz="12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</p:grpSp>
      <p:sp>
        <p:nvSpPr>
          <p:cNvPr id="30" name="슬라이드 번호 개체 틀 11">
            <a:extLst>
              <a:ext uri="{FF2B5EF4-FFF2-40B4-BE49-F238E27FC236}">
                <a16:creationId xmlns:a16="http://schemas.microsoft.com/office/drawing/2014/main" id="{B06E8BDA-26BD-4C4B-8F9E-E88EED487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9783" y="6453964"/>
            <a:ext cx="5553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fld id="{2672AF37-BF3A-4927-BB12-D0E8DECEFCD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691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2800" kern="1200" spc="-50" baseline="0">
          <a:gradFill>
            <a:gsLst>
              <a:gs pos="0">
                <a:srgbClr val="024056"/>
              </a:gs>
              <a:gs pos="100000">
                <a:srgbClr val="035877"/>
              </a:gs>
            </a:gsLst>
            <a:lin ang="5400000" scaled="1"/>
          </a:gradFill>
          <a:latin typeface="KoPubWorld돋움체 Bold" panose="00000800000000000000" pitchFamily="2" charset="-127"/>
          <a:ea typeface="KoPubWorld돋움체 Bold" panose="00000800000000000000" pitchFamily="2" charset="-127"/>
          <a:cs typeface="KoPubWorld돋움체 Bold" panose="00000800000000000000" pitchFamily="2" charset="-127"/>
        </a:defRPr>
      </a:lvl1pPr>
    </p:titleStyle>
    <p:bodyStyle>
      <a:lvl1pPr marL="428625" indent="-428625" algn="l" defTabSz="914400" rtl="0" eaLnBrk="1" latinLnBrk="1" hangingPunct="1">
        <a:lnSpc>
          <a:spcPct val="100000"/>
        </a:lnSpc>
        <a:spcBef>
          <a:spcPts val="2000"/>
        </a:spcBef>
        <a:spcAft>
          <a:spcPts val="300"/>
        </a:spcAft>
        <a:buClr>
          <a:srgbClr val="C00000"/>
        </a:buClr>
        <a:buFont typeface="Wingdings" panose="05000000000000000000" pitchFamily="2" charset="2"/>
        <a:buChar char=""/>
        <a:tabLst>
          <a:tab pos="411163" algn="l"/>
        </a:tabLst>
        <a:defRPr sz="2400" kern="1200" spc="-50" baseline="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</a:gradFill>
          <a:latin typeface="KoPubWorld돋움체 Bold" panose="00000800000000000000" pitchFamily="2" charset="-127"/>
          <a:ea typeface="KoPubWorld돋움체 Bold" panose="00000800000000000000" pitchFamily="2" charset="-127"/>
          <a:cs typeface="KoPubWorld돋움체 Bold" panose="00000800000000000000" pitchFamily="2" charset="-127"/>
        </a:defRPr>
      </a:lvl1pPr>
      <a:lvl2pPr marL="719138" indent="-261938" algn="l" defTabSz="914400" rtl="0" eaLnBrk="1" latinLnBrk="1" hangingPunct="1">
        <a:lnSpc>
          <a:spcPct val="100000"/>
        </a:lnSpc>
        <a:spcBef>
          <a:spcPts val="1500"/>
        </a:spcBef>
        <a:spcAft>
          <a:spcPts val="300"/>
        </a:spcAft>
        <a:buClr>
          <a:srgbClr val="1D95AE"/>
        </a:buClr>
        <a:buFont typeface="Wingdings" panose="05000000000000000000" pitchFamily="2" charset="2"/>
        <a:buChar char="§"/>
        <a:tabLst>
          <a:tab pos="700088" algn="l"/>
        </a:tabLst>
        <a:defRPr sz="2200" kern="1200" spc="-50" baseline="0">
          <a:solidFill>
            <a:schemeClr val="tx1"/>
          </a:solidFill>
          <a:latin typeface="KoPubWorld돋움체 Medium" panose="00000600000000000000" pitchFamily="2" charset="-127"/>
          <a:ea typeface="KoPubWorld돋움체 Medium" panose="00000600000000000000" pitchFamily="2" charset="-127"/>
          <a:cs typeface="KoPubWorld돋움체 Medium" panose="00000600000000000000" pitchFamily="2" charset="-127"/>
        </a:defRPr>
      </a:lvl2pPr>
      <a:lvl3pPr marL="969963" indent="-223838" algn="l" defTabSz="914400" rtl="0" eaLnBrk="1" latinLnBrk="1" hangingPunct="1">
        <a:lnSpc>
          <a:spcPct val="100000"/>
        </a:lnSpc>
        <a:spcBef>
          <a:spcPts val="500"/>
        </a:spcBef>
        <a:spcAft>
          <a:spcPts val="300"/>
        </a:spcAft>
        <a:buClr>
          <a:srgbClr val="035877"/>
        </a:buClr>
        <a:buFont typeface="KoPubWorld돋움체 Light" panose="00000300000000000000" pitchFamily="2" charset="-127"/>
        <a:buChar char="–"/>
        <a:defRPr sz="2000" kern="1200" spc="-50" baseline="0">
          <a:solidFill>
            <a:schemeClr val="tx1"/>
          </a:solidFill>
          <a:latin typeface="KoPubWorld돋움체 Light" panose="00000300000000000000" pitchFamily="2" charset="-127"/>
          <a:ea typeface="KoPubWorld돋움체 Light" panose="00000300000000000000" pitchFamily="2" charset="-127"/>
          <a:cs typeface="KoPubWorld돋움체 Light" panose="00000300000000000000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World돋움체 Medium" panose="00000600000000000000" pitchFamily="2" charset="-127"/>
          <a:ea typeface="KoPubWorld돋움체 Medium" panose="00000600000000000000" pitchFamily="2" charset="-127"/>
          <a:cs typeface="KoPubWorld돋움체 Medium" panose="00000600000000000000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World돋움체 Medium" panose="00000600000000000000" pitchFamily="2" charset="-127"/>
          <a:ea typeface="KoPubWorld돋움체 Medium" panose="00000600000000000000" pitchFamily="2" charset="-127"/>
          <a:cs typeface="KoPubWorld돋움체 Medium" panose="00000600000000000000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40">
          <p15:clr>
            <a:srgbClr val="F26B43"/>
          </p15:clr>
        </p15:guide>
        <p15:guide id="2" pos="240">
          <p15:clr>
            <a:srgbClr val="F26B43"/>
          </p15:clr>
        </p15:guide>
        <p15:guide id="3" pos="6000">
          <p15:clr>
            <a:srgbClr val="F26B43"/>
          </p15:clr>
        </p15:guide>
        <p15:guide id="4" orient="horz" pos="404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7">
            <a:extLst>
              <a:ext uri="{FF2B5EF4-FFF2-40B4-BE49-F238E27FC236}">
                <a16:creationId xmlns:a16="http://schemas.microsoft.com/office/drawing/2014/main" id="{DA899597-668E-4F7E-8094-F1F6FF0378A1}"/>
              </a:ext>
            </a:extLst>
          </p:cNvPr>
          <p:cNvSpPr txBox="1">
            <a:spLocks/>
          </p:cNvSpPr>
          <p:nvPr userDrawn="1"/>
        </p:nvSpPr>
        <p:spPr>
          <a:xfrm>
            <a:off x="164468" y="130349"/>
            <a:ext cx="8915400" cy="670359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spc="-15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kern="0" dirty="0"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A8A626E-D976-4A0A-839C-089BB0B9E3E0}"/>
              </a:ext>
            </a:extLst>
          </p:cNvPr>
          <p:cNvCxnSpPr/>
          <p:nvPr userDrawn="1"/>
        </p:nvCxnSpPr>
        <p:spPr>
          <a:xfrm>
            <a:off x="164468" y="895003"/>
            <a:ext cx="9648000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021E30-58CC-4042-9B91-4E3EB3607261}"/>
              </a:ext>
            </a:extLst>
          </p:cNvPr>
          <p:cNvSpPr/>
          <p:nvPr userDrawn="1"/>
        </p:nvSpPr>
        <p:spPr>
          <a:xfrm>
            <a:off x="-1" y="1000"/>
            <a:ext cx="99072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51B48F-B70E-4D0D-ABD8-9DF7FA8ABA1C}"/>
              </a:ext>
            </a:extLst>
          </p:cNvPr>
          <p:cNvSpPr txBox="1"/>
          <p:nvPr userDrawn="1"/>
        </p:nvSpPr>
        <p:spPr>
          <a:xfrm>
            <a:off x="156949" y="6672304"/>
            <a:ext cx="2003754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 anchorCtr="0">
            <a:sp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Copyright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2020.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CSLEE,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All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rights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reserved.</a:t>
            </a:r>
            <a:endParaRPr lang="ko-KR" altLang="en-US" sz="800" b="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2C91AA4-C050-494B-99F0-E0A8751E20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1538"/>
          <a:stretch/>
        </p:blipFill>
        <p:spPr>
          <a:xfrm flipH="1">
            <a:off x="0" y="6624523"/>
            <a:ext cx="9909175" cy="2460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72E406-A1B2-4E3B-95D4-B9367F909E53}"/>
              </a:ext>
            </a:extLst>
          </p:cNvPr>
          <p:cNvSpPr txBox="1"/>
          <p:nvPr userDrawn="1"/>
        </p:nvSpPr>
        <p:spPr>
          <a:xfrm>
            <a:off x="212382" y="6685998"/>
            <a:ext cx="2003754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 anchorCtr="0">
            <a:sp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Copyright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2020.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CSLEE,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All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rights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reserved.</a:t>
            </a:r>
            <a:endParaRPr lang="ko-KR" altLang="en-US" sz="800" b="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B1352F3-83A1-40F5-8037-DDF7CC84F211}"/>
              </a:ext>
            </a:extLst>
          </p:cNvPr>
          <p:cNvGrpSpPr/>
          <p:nvPr userDrawn="1"/>
        </p:nvGrpSpPr>
        <p:grpSpPr>
          <a:xfrm>
            <a:off x="4691743" y="6333898"/>
            <a:ext cx="522514" cy="522514"/>
            <a:chOff x="4935894" y="6494106"/>
            <a:chExt cx="522514" cy="522514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2BBC284-0870-464B-8BC2-5DD4C6F807CC}"/>
                </a:ext>
              </a:extLst>
            </p:cNvPr>
            <p:cNvSpPr/>
            <p:nvPr userDrawn="1"/>
          </p:nvSpPr>
          <p:spPr>
            <a:xfrm>
              <a:off x="5010539" y="6568751"/>
              <a:ext cx="373224" cy="3732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ko-KR" altLang="en-US" sz="12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72B7FAC2-9EDD-41FB-A963-6B34CB11BD05}"/>
                </a:ext>
              </a:extLst>
            </p:cNvPr>
            <p:cNvSpPr/>
            <p:nvPr userDrawn="1"/>
          </p:nvSpPr>
          <p:spPr>
            <a:xfrm>
              <a:off x="4935894" y="6494106"/>
              <a:ext cx="522514" cy="522514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ko-KR" altLang="en-US" sz="12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4A07FF4-1489-4D6E-BA0A-3DE7644DC38C}"/>
              </a:ext>
            </a:extLst>
          </p:cNvPr>
          <p:cNvGrpSpPr/>
          <p:nvPr userDrawn="1"/>
        </p:nvGrpSpPr>
        <p:grpSpPr>
          <a:xfrm>
            <a:off x="4692197" y="6313341"/>
            <a:ext cx="522514" cy="522514"/>
            <a:chOff x="4755697" y="6313341"/>
            <a:chExt cx="522514" cy="522514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F7536C35-D3E9-4F8D-BBE1-6308174FCA40}"/>
                </a:ext>
              </a:extLst>
            </p:cNvPr>
            <p:cNvSpPr/>
            <p:nvPr userDrawn="1"/>
          </p:nvSpPr>
          <p:spPr>
            <a:xfrm>
              <a:off x="4830342" y="6387986"/>
              <a:ext cx="373224" cy="3732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ko-KR" altLang="en-US" sz="12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209CFDA-0F25-4230-87AE-1CD6D7AB9D8C}"/>
                </a:ext>
              </a:extLst>
            </p:cNvPr>
            <p:cNvSpPr/>
            <p:nvPr userDrawn="1"/>
          </p:nvSpPr>
          <p:spPr>
            <a:xfrm>
              <a:off x="4755697" y="6313341"/>
              <a:ext cx="522514" cy="522514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ko-KR" altLang="en-US" sz="12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</p:grpSp>
      <p:sp>
        <p:nvSpPr>
          <p:cNvPr id="18" name="슬라이드 번호 개체 틀 11">
            <a:extLst>
              <a:ext uri="{FF2B5EF4-FFF2-40B4-BE49-F238E27FC236}">
                <a16:creationId xmlns:a16="http://schemas.microsoft.com/office/drawing/2014/main" id="{3293E896-8924-46AD-B877-89792D3A2A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9783" y="6453964"/>
            <a:ext cx="5553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fld id="{2672AF37-BF3A-4927-BB12-D0E8DECEFCD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504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700" r:id="rId9"/>
    <p:sldLayoutId id="2147483701" r:id="rId10"/>
  </p:sldLayoutIdLst>
  <p:transition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2143FC3-5E8E-46B5-AB7A-05B936F2FBE6}"/>
              </a:ext>
            </a:extLst>
          </p:cNvPr>
          <p:cNvSpPr/>
          <p:nvPr userDrawn="1"/>
        </p:nvSpPr>
        <p:spPr>
          <a:xfrm>
            <a:off x="1587" y="1774"/>
            <a:ext cx="9906000" cy="709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endParaRPr lang="ko-KR" altLang="en-US" sz="1200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807996-7B2A-47A4-AA02-5AB9BC595781}"/>
              </a:ext>
            </a:extLst>
          </p:cNvPr>
          <p:cNvSpPr/>
          <p:nvPr userDrawn="1"/>
        </p:nvSpPr>
        <p:spPr>
          <a:xfrm>
            <a:off x="0" y="1"/>
            <a:ext cx="9906000" cy="8081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Light" panose="000003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2382" y="157789"/>
            <a:ext cx="8675914" cy="49257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382" y="926376"/>
            <a:ext cx="8675914" cy="5400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AFD2B0-9F3A-4D7E-A3DC-3184DA455B1C}"/>
              </a:ext>
            </a:extLst>
          </p:cNvPr>
          <p:cNvSpPr txBox="1"/>
          <p:nvPr userDrawn="1"/>
        </p:nvSpPr>
        <p:spPr>
          <a:xfrm>
            <a:off x="156949" y="6672304"/>
            <a:ext cx="2003754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 anchorCtr="0">
            <a:sp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Copyright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2020.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CSLEE,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All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rights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reserved.</a:t>
            </a:r>
            <a:endParaRPr lang="ko-KR" altLang="en-US" sz="800" b="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A9A0E44-8B06-49B7-8BF2-7BE48E0A64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1538"/>
          <a:stretch/>
        </p:blipFill>
        <p:spPr>
          <a:xfrm flipH="1">
            <a:off x="0" y="6624523"/>
            <a:ext cx="9909175" cy="246063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48C63CDE-C21C-4280-9C16-00C7FA661AC7}"/>
              </a:ext>
            </a:extLst>
          </p:cNvPr>
          <p:cNvSpPr/>
          <p:nvPr userDrawn="1"/>
        </p:nvSpPr>
        <p:spPr>
          <a:xfrm>
            <a:off x="5350069" y="5381380"/>
            <a:ext cx="469829" cy="4698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endParaRPr lang="ko-KR" altLang="en-US" sz="1200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010E57-2517-49DD-9B42-7D81530AEE06}"/>
              </a:ext>
            </a:extLst>
          </p:cNvPr>
          <p:cNvSpPr txBox="1"/>
          <p:nvPr userDrawn="1"/>
        </p:nvSpPr>
        <p:spPr>
          <a:xfrm>
            <a:off x="212382" y="6685998"/>
            <a:ext cx="2003754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 anchorCtr="0">
            <a:sp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Copyright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2020.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CSLEE,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All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rights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reserved.</a:t>
            </a:r>
            <a:endParaRPr lang="ko-KR" altLang="en-US" sz="800" b="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1C8C2F5-A31A-42FA-9C1C-538842C948D7}"/>
              </a:ext>
            </a:extLst>
          </p:cNvPr>
          <p:cNvGrpSpPr/>
          <p:nvPr userDrawn="1"/>
        </p:nvGrpSpPr>
        <p:grpSpPr>
          <a:xfrm>
            <a:off x="4691743" y="6333898"/>
            <a:ext cx="522514" cy="522514"/>
            <a:chOff x="4935894" y="6494106"/>
            <a:chExt cx="522514" cy="522514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0DF2C47A-E56E-453A-BFB6-681C1A793F76}"/>
                </a:ext>
              </a:extLst>
            </p:cNvPr>
            <p:cNvSpPr/>
            <p:nvPr userDrawn="1"/>
          </p:nvSpPr>
          <p:spPr>
            <a:xfrm>
              <a:off x="5010539" y="6568751"/>
              <a:ext cx="373224" cy="3732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ko-KR" altLang="en-US" sz="12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36CC9E4E-2503-4642-987D-25F159E29B62}"/>
                </a:ext>
              </a:extLst>
            </p:cNvPr>
            <p:cNvSpPr/>
            <p:nvPr userDrawn="1"/>
          </p:nvSpPr>
          <p:spPr>
            <a:xfrm>
              <a:off x="4935894" y="6494106"/>
              <a:ext cx="522514" cy="522514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ko-KR" altLang="en-US" sz="12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8CCE4CE-5165-46FB-9164-B8B8199D9CFA}"/>
              </a:ext>
            </a:extLst>
          </p:cNvPr>
          <p:cNvGrpSpPr/>
          <p:nvPr userDrawn="1"/>
        </p:nvGrpSpPr>
        <p:grpSpPr>
          <a:xfrm>
            <a:off x="4692197" y="6313341"/>
            <a:ext cx="522514" cy="522514"/>
            <a:chOff x="4755697" y="6313341"/>
            <a:chExt cx="522514" cy="522514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B25A2064-E544-4812-8F85-501847A272A8}"/>
                </a:ext>
              </a:extLst>
            </p:cNvPr>
            <p:cNvSpPr/>
            <p:nvPr userDrawn="1"/>
          </p:nvSpPr>
          <p:spPr>
            <a:xfrm>
              <a:off x="4830342" y="6387986"/>
              <a:ext cx="373224" cy="3732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ko-KR" altLang="en-US" sz="12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A1CE7C27-78CD-4892-B7FE-8BCE6A6E39E2}"/>
                </a:ext>
              </a:extLst>
            </p:cNvPr>
            <p:cNvSpPr/>
            <p:nvPr userDrawn="1"/>
          </p:nvSpPr>
          <p:spPr>
            <a:xfrm>
              <a:off x="4755697" y="6313341"/>
              <a:ext cx="522514" cy="522514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ko-KR" altLang="en-US" sz="12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</p:grpSp>
      <p:sp>
        <p:nvSpPr>
          <p:cNvPr id="30" name="슬라이드 번호 개체 틀 11">
            <a:extLst>
              <a:ext uri="{FF2B5EF4-FFF2-40B4-BE49-F238E27FC236}">
                <a16:creationId xmlns:a16="http://schemas.microsoft.com/office/drawing/2014/main" id="{B06E8BDA-26BD-4C4B-8F9E-E88EED487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9783" y="6453964"/>
            <a:ext cx="5553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fld id="{2672AF37-BF3A-4927-BB12-D0E8DECEFCD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4091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  <p:sldLayoutId id="2147483720" r:id="rId18"/>
  </p:sldLayoutIdLst>
  <p:hf hdr="0" ftr="0" dt="0"/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2800" kern="1200" spc="-50" baseline="0">
          <a:gradFill>
            <a:gsLst>
              <a:gs pos="0">
                <a:srgbClr val="024056"/>
              </a:gs>
              <a:gs pos="100000">
                <a:srgbClr val="035877"/>
              </a:gs>
            </a:gsLst>
            <a:lin ang="5400000" scaled="1"/>
          </a:gradFill>
          <a:latin typeface="KoPubWorld돋움체 Bold" panose="00000800000000000000" pitchFamily="2" charset="-127"/>
          <a:ea typeface="KoPubWorld돋움체 Bold" panose="00000800000000000000" pitchFamily="2" charset="-127"/>
          <a:cs typeface="KoPubWorld돋움체 Bold" panose="00000800000000000000" pitchFamily="2" charset="-127"/>
        </a:defRPr>
      </a:lvl1pPr>
    </p:titleStyle>
    <p:bodyStyle>
      <a:lvl1pPr marL="428625" indent="-428625" algn="l" defTabSz="914400" rtl="0" eaLnBrk="1" latinLnBrk="1" hangingPunct="1">
        <a:lnSpc>
          <a:spcPct val="100000"/>
        </a:lnSpc>
        <a:spcBef>
          <a:spcPts val="2000"/>
        </a:spcBef>
        <a:spcAft>
          <a:spcPts val="300"/>
        </a:spcAft>
        <a:buClr>
          <a:srgbClr val="C00000"/>
        </a:buClr>
        <a:buFont typeface="Wingdings" panose="05000000000000000000" pitchFamily="2" charset="2"/>
        <a:buChar char=""/>
        <a:tabLst>
          <a:tab pos="411163" algn="l"/>
        </a:tabLst>
        <a:defRPr sz="2400" kern="1200" spc="-50" baseline="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</a:gradFill>
          <a:latin typeface="KoPubWorld돋움체 Bold" panose="00000800000000000000" pitchFamily="2" charset="-127"/>
          <a:ea typeface="KoPubWorld돋움체 Bold" panose="00000800000000000000" pitchFamily="2" charset="-127"/>
          <a:cs typeface="KoPubWorld돋움체 Bold" panose="00000800000000000000" pitchFamily="2" charset="-127"/>
        </a:defRPr>
      </a:lvl1pPr>
      <a:lvl2pPr marL="719138" indent="-261938" algn="l" defTabSz="914400" rtl="0" eaLnBrk="1" latinLnBrk="1" hangingPunct="1">
        <a:lnSpc>
          <a:spcPct val="100000"/>
        </a:lnSpc>
        <a:spcBef>
          <a:spcPts val="1500"/>
        </a:spcBef>
        <a:spcAft>
          <a:spcPts val="300"/>
        </a:spcAft>
        <a:buClr>
          <a:srgbClr val="1D95AE"/>
        </a:buClr>
        <a:buFont typeface="Wingdings" panose="05000000000000000000" pitchFamily="2" charset="2"/>
        <a:buChar char="§"/>
        <a:tabLst>
          <a:tab pos="700088" algn="l"/>
        </a:tabLst>
        <a:defRPr sz="2200" kern="1200" spc="-50" baseline="0">
          <a:solidFill>
            <a:schemeClr val="tx1"/>
          </a:solidFill>
          <a:latin typeface="KoPubWorld돋움체 Medium" panose="00000600000000000000" pitchFamily="2" charset="-127"/>
          <a:ea typeface="KoPubWorld돋움체 Medium" panose="00000600000000000000" pitchFamily="2" charset="-127"/>
          <a:cs typeface="KoPubWorld돋움체 Medium" panose="00000600000000000000" pitchFamily="2" charset="-127"/>
        </a:defRPr>
      </a:lvl2pPr>
      <a:lvl3pPr marL="969963" indent="-223838" algn="l" defTabSz="914400" rtl="0" eaLnBrk="1" latinLnBrk="1" hangingPunct="1">
        <a:lnSpc>
          <a:spcPct val="100000"/>
        </a:lnSpc>
        <a:spcBef>
          <a:spcPts val="500"/>
        </a:spcBef>
        <a:spcAft>
          <a:spcPts val="300"/>
        </a:spcAft>
        <a:buClr>
          <a:srgbClr val="035877"/>
        </a:buClr>
        <a:buFont typeface="KoPubWorld돋움체 Light" panose="00000300000000000000" pitchFamily="2" charset="-127"/>
        <a:buChar char="–"/>
        <a:defRPr sz="2000" kern="1200" spc="-50" baseline="0">
          <a:solidFill>
            <a:schemeClr val="tx1"/>
          </a:solidFill>
          <a:latin typeface="KoPubWorld돋움체 Light" panose="00000300000000000000" pitchFamily="2" charset="-127"/>
          <a:ea typeface="KoPubWorld돋움체 Light" panose="00000300000000000000" pitchFamily="2" charset="-127"/>
          <a:cs typeface="KoPubWorld돋움체 Light" panose="00000300000000000000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World돋움체 Medium" panose="00000600000000000000" pitchFamily="2" charset="-127"/>
          <a:ea typeface="KoPubWorld돋움체 Medium" panose="00000600000000000000" pitchFamily="2" charset="-127"/>
          <a:cs typeface="KoPubWorld돋움체 Medium" panose="00000600000000000000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World돋움체 Medium" panose="00000600000000000000" pitchFamily="2" charset="-127"/>
          <a:ea typeface="KoPubWorld돋움체 Medium" panose="00000600000000000000" pitchFamily="2" charset="-127"/>
          <a:cs typeface="KoPubWorld돋움체 Medium" panose="00000600000000000000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40">
          <p15:clr>
            <a:srgbClr val="F26B43"/>
          </p15:clr>
        </p15:guide>
        <p15:guide id="2" pos="240">
          <p15:clr>
            <a:srgbClr val="F26B43"/>
          </p15:clr>
        </p15:guide>
        <p15:guide id="3" pos="6000">
          <p15:clr>
            <a:srgbClr val="F26B43"/>
          </p15:clr>
        </p15:guide>
        <p15:guide id="4" orient="horz" pos="404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igdata.go.kr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C7655AC-83CE-4A74-BAF3-8ABE99719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1635125"/>
            <a:ext cx="7127303" cy="738188"/>
          </a:xfrm>
        </p:spPr>
        <p:txBody>
          <a:bodyPr/>
          <a:lstStyle/>
          <a:p>
            <a:r>
              <a:rPr lang="ko-KR" altLang="en-US" dirty="0">
                <a:latin typeface="KoPubWorld돋움체 Bold" panose="020B0600000101010101" charset="-127"/>
                <a:ea typeface="KoPubWorld돋움체 Bold" panose="020B0600000101010101" charset="-127"/>
                <a:cs typeface="KoPubWorld돋움체 Bold" panose="020B0600000101010101" charset="-127"/>
              </a:rPr>
              <a:t>빅데이터 분석</a:t>
            </a:r>
            <a:r>
              <a:rPr lang="en-US" altLang="ko-KR" dirty="0">
                <a:latin typeface="나눔손글씨 붓" panose="03060600000000000000" pitchFamily="66" charset="-127"/>
                <a:ea typeface="나눔손글씨 붓" panose="03060600000000000000" pitchFamily="66" charset="-127"/>
                <a:cs typeface="KoPubWorld돋움체 Bold" panose="020B0600000101010101" charset="-127"/>
              </a:rPr>
              <a:t>•</a:t>
            </a:r>
            <a:r>
              <a:rPr lang="ko-KR" altLang="en-US" dirty="0">
                <a:latin typeface="KoPubWorld돋움체 Bold" panose="020B0600000101010101" charset="-127"/>
                <a:ea typeface="KoPubWorld돋움체 Bold" panose="020B0600000101010101" charset="-127"/>
                <a:cs typeface="KoPubWorld돋움체 Bold" panose="020B0600000101010101" charset="-127"/>
              </a:rPr>
              <a:t>활용 워크샵 </a:t>
            </a:r>
            <a:r>
              <a:rPr lang="en-US" altLang="ko-KR" dirty="0">
                <a:latin typeface="KoPubWorld돋움체 Bold" panose="020B0600000101010101" charset="-127"/>
                <a:ea typeface="KoPubWorld돋움체 Bold" panose="020B0600000101010101" charset="-127"/>
                <a:cs typeface="KoPubWorld돋움체 Bold" panose="020B0600000101010101" charset="-127"/>
              </a:rPr>
              <a:t>#1</a:t>
            </a:r>
            <a:endParaRPr lang="ko-KR" altLang="en-US" dirty="0">
              <a:latin typeface="KoPubWorld돋움체 Bold" panose="020B0600000101010101" charset="-127"/>
              <a:ea typeface="KoPubWorld돋움체 Bold" panose="020B0600000101010101" charset="-127"/>
              <a:cs typeface="KoPubWorld돋움체 Bold" panose="020B0600000101010101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300424F-08A6-4E14-A32C-977786E94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52" y="2373313"/>
            <a:ext cx="5438775" cy="32004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38526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3ACB8-1E8D-40AF-996F-4D0B7C817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워크샵</a:t>
            </a:r>
            <a:r>
              <a:rPr lang="en-US" altLang="ko-KR" dirty="0"/>
              <a:t>3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/>
              <a:t>분석 사례 개선사항 도출</a:t>
            </a:r>
            <a:r>
              <a:rPr lang="en-US" altLang="ko-KR" dirty="0"/>
              <a:t>(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169787A-4440-4624-8C10-07584EE02FD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</p:spPr>
        <p:txBody>
          <a:bodyPr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B3245F4-CD3B-4646-9A8D-F52A63463ECC}" type="slidenum">
              <a:rPr kumimoji="1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C49896-21A9-4D03-8116-306B0F58D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80" y="1246448"/>
            <a:ext cx="5220580" cy="43651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5F227C1-D743-4B49-AE9B-B30044BD5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024" y="1340768"/>
            <a:ext cx="4535370" cy="363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917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85537-25B0-4FF6-90C9-41A23976A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112" y="143712"/>
            <a:ext cx="9153380" cy="492574"/>
          </a:xfrm>
        </p:spPr>
        <p:txBody>
          <a:bodyPr/>
          <a:lstStyle/>
          <a:p>
            <a:r>
              <a:rPr lang="ko-KR" altLang="en-US" dirty="0"/>
              <a:t>워크샵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/>
              <a:t>빅데이터 분석방법론 주요 산출물</a:t>
            </a:r>
            <a:r>
              <a:rPr lang="en-US" altLang="ko-KR" dirty="0"/>
              <a:t>/</a:t>
            </a:r>
            <a:r>
              <a:rPr lang="ko-KR" altLang="en-US" dirty="0"/>
              <a:t>기법 조사</a:t>
            </a:r>
            <a:r>
              <a:rPr lang="en-US" altLang="ko-KR" dirty="0"/>
              <a:t>(</a:t>
            </a:r>
            <a:r>
              <a:rPr lang="ko-KR" altLang="en-US" dirty="0"/>
              <a:t>개인</a:t>
            </a:r>
            <a:r>
              <a:rPr lang="en-US" altLang="ko-KR" dirty="0"/>
              <a:t>/</a:t>
            </a:r>
            <a:r>
              <a:rPr lang="ko-KR" altLang="en-US" dirty="0"/>
              <a:t>조별 </a:t>
            </a:r>
            <a:r>
              <a:rPr lang="en-US" altLang="ko-KR" dirty="0"/>
              <a:t>1</a:t>
            </a:r>
            <a:r>
              <a:rPr lang="ko-KR" altLang="en-US" dirty="0"/>
              <a:t>시간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BB70FC-30DD-4F01-8914-1303EC1734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EA4C1F-24AD-41A9-A99D-879B34AF2960}" type="slidenum">
              <a:rPr kumimoji="1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2701F2-89E1-4616-8834-3BC942FDE8D2}"/>
              </a:ext>
            </a:extLst>
          </p:cNvPr>
          <p:cNvSpPr txBox="1"/>
          <p:nvPr/>
        </p:nvSpPr>
        <p:spPr>
          <a:xfrm>
            <a:off x="286299" y="974840"/>
            <a:ext cx="9253027" cy="13696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방법론이란 절차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프로세스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), 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방법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산출물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기법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/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도구가 있어야 한다고 했습니다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아래의 분석 프로세스에서 각 단계별로 도출될 수 있는 산출물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기법이 무엇이 있을지 조 안에서 논의하고 정리해서 카페에 제출하세요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b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교재 및 수업 내용을 참고하시면 </a:t>
            </a:r>
            <a:r>
              <a:rPr kumimoji="1" lang="ko-KR" altLang="en-US" sz="1600" b="1" spc="-5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되고</a:t>
            </a:r>
            <a:r>
              <a:rPr kumimoji="1" lang="en-US" altLang="ko-KR" sz="1600" b="1" spc="-5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kumimoji="1" lang="ko-KR" altLang="en-US" sz="1600" b="1" spc="-5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 계획 세운다고 생각하시면 됩니다</a:t>
            </a:r>
            <a:r>
              <a:rPr kumimoji="1" lang="en-US" altLang="ko-KR" sz="1600" b="1" spc="-5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~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1" i="0" u="none" strike="noStrike" kern="1200" cap="none" spc="-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0BC06C8-1208-46A0-8B85-123A40695B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1E6316-19FE-4336-B169-C250D55DA0E2}"/>
              </a:ext>
            </a:extLst>
          </p:cNvPr>
          <p:cNvSpPr txBox="1"/>
          <p:nvPr/>
        </p:nvSpPr>
        <p:spPr>
          <a:xfrm>
            <a:off x="98007" y="1866310"/>
            <a:ext cx="16113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워크샵 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Sheet</a:t>
            </a: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209928A3-4790-4E0A-8643-7F4D4B628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606757"/>
              </p:ext>
            </p:extLst>
          </p:nvPr>
        </p:nvGraphicFramePr>
        <p:xfrm>
          <a:off x="228112" y="2204864"/>
          <a:ext cx="9369403" cy="4368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524">
                  <a:extLst>
                    <a:ext uri="{9D8B030D-6E8A-4147-A177-3AD203B41FA5}">
                      <a16:colId xmlns:a16="http://schemas.microsoft.com/office/drawing/2014/main" val="118906094"/>
                    </a:ext>
                  </a:extLst>
                </a:gridCol>
                <a:gridCol w="1872278">
                  <a:extLst>
                    <a:ext uri="{9D8B030D-6E8A-4147-A177-3AD203B41FA5}">
                      <a16:colId xmlns:a16="http://schemas.microsoft.com/office/drawing/2014/main" val="1621096194"/>
                    </a:ext>
                  </a:extLst>
                </a:gridCol>
                <a:gridCol w="2016200">
                  <a:extLst>
                    <a:ext uri="{9D8B030D-6E8A-4147-A177-3AD203B41FA5}">
                      <a16:colId xmlns:a16="http://schemas.microsoft.com/office/drawing/2014/main" val="2108039955"/>
                    </a:ext>
                  </a:extLst>
                </a:gridCol>
                <a:gridCol w="1823356">
                  <a:extLst>
                    <a:ext uri="{9D8B030D-6E8A-4147-A177-3AD203B41FA5}">
                      <a16:colId xmlns:a16="http://schemas.microsoft.com/office/drawing/2014/main" val="1633238830"/>
                    </a:ext>
                  </a:extLst>
                </a:gridCol>
                <a:gridCol w="2209045">
                  <a:extLst>
                    <a:ext uri="{9D8B030D-6E8A-4147-A177-3AD203B41FA5}">
                      <a16:colId xmlns:a16="http://schemas.microsoft.com/office/drawing/2014/main" val="2302334259"/>
                    </a:ext>
                  </a:extLst>
                </a:gridCol>
              </a:tblGrid>
              <a:tr h="558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빅데이터 분석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프로세스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주제 기획단계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데이터 수집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정제 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단계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분석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검증 단계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결과 해석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보고 단계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종료단계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132477"/>
                  </a:ext>
                </a:extLst>
              </a:tr>
              <a:tr h="1239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주요 활동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(Activity)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사회적 문제 등     인사이트를 도출할 만한 적당한 주제 탐색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공공데이터 포털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네이버 데이터 랩과 같은 데이터 수집 및 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전처리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시각화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상관분석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회귀분석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시계열 분석 등 각종 분석 기법을 통해 문제를 분석 및 예측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예측 결과를 보고 결과 정리 및 해결방안 제시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보고서 작성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6534531"/>
                  </a:ext>
                </a:extLst>
              </a:tr>
              <a:tr h="1239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주요 산출물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결과물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주제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기획서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뉴스기사 등등 참고자료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분석하기 위한 정제된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그래프 등등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보고서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1860833"/>
                  </a:ext>
                </a:extLst>
              </a:tr>
              <a:tr h="1239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주요 활용 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기법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구글링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크롤링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검색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엑셀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랜덤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포레스트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다중회귀분석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등등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워드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571665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00273FB-08CE-4F7F-8B05-239B8A05CFB7}"/>
              </a:ext>
            </a:extLst>
          </p:cNvPr>
          <p:cNvSpPr txBox="1"/>
          <p:nvPr/>
        </p:nvSpPr>
        <p:spPr>
          <a:xfrm>
            <a:off x="1496616" y="569065"/>
            <a:ext cx="925302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개인별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1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차 작성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(30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 -&gt; 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조별로 모여서 토의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/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정리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/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제출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(30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158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C7655AC-83CE-4A74-BAF3-8ABE99719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1635125"/>
            <a:ext cx="7343124" cy="738188"/>
          </a:xfrm>
        </p:spPr>
        <p:txBody>
          <a:bodyPr/>
          <a:lstStyle/>
          <a:p>
            <a:r>
              <a:rPr lang="ko-KR" altLang="en-US" dirty="0">
                <a:latin typeface="KoPubWorld돋움체 Bold" panose="020B0600000101010101" charset="-127"/>
                <a:ea typeface="KoPubWorld돋움체 Bold" panose="020B0600000101010101" charset="-127"/>
                <a:cs typeface="KoPubWorld돋움체 Bold" panose="020B0600000101010101" charset="-127"/>
              </a:rPr>
              <a:t>빅데이터 분석</a:t>
            </a:r>
            <a:r>
              <a:rPr lang="en-US" altLang="ko-KR" dirty="0">
                <a:latin typeface="나눔손글씨 붓" panose="03060600000000000000" pitchFamily="66" charset="-127"/>
                <a:ea typeface="나눔손글씨 붓" panose="03060600000000000000" pitchFamily="66" charset="-127"/>
                <a:cs typeface="KoPubWorld돋움체 Bold" panose="020B0600000101010101" charset="-127"/>
              </a:rPr>
              <a:t>•</a:t>
            </a:r>
            <a:r>
              <a:rPr lang="ko-KR" altLang="en-US" dirty="0">
                <a:latin typeface="KoPubWorld돋움체 Bold" panose="020B0600000101010101" charset="-127"/>
                <a:ea typeface="KoPubWorld돋움체 Bold" panose="020B0600000101010101" charset="-127"/>
                <a:cs typeface="KoPubWorld돋움체 Bold" panose="020B0600000101010101" charset="-127"/>
              </a:rPr>
              <a:t>활용 워크샵 </a:t>
            </a:r>
            <a:r>
              <a:rPr lang="en-US" altLang="ko-KR" dirty="0">
                <a:latin typeface="KoPubWorld돋움체 Bold" panose="020B0600000101010101" charset="-127"/>
                <a:ea typeface="KoPubWorld돋움체 Bold" panose="020B0600000101010101" charset="-127"/>
                <a:cs typeface="KoPubWorld돋움체 Bold" panose="020B0600000101010101" charset="-127"/>
              </a:rPr>
              <a:t>#2</a:t>
            </a:r>
            <a:endParaRPr lang="ko-KR" altLang="en-US" dirty="0">
              <a:latin typeface="KoPubWorld돋움체 Bold" panose="020B0600000101010101" charset="-127"/>
              <a:ea typeface="KoPubWorld돋움체 Bold" panose="020B0600000101010101" charset="-127"/>
              <a:cs typeface="KoPubWorld돋움체 Bold" panose="020B0600000101010101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300424F-08A6-4E14-A32C-977786E94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52" y="2373313"/>
            <a:ext cx="5438775" cy="32004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55991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85537-25B0-4FF6-90C9-41A23976A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워크샵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/>
              <a:t>빅데이터 분석사례 조사</a:t>
            </a:r>
            <a:r>
              <a:rPr lang="en-US" altLang="ko-KR" dirty="0"/>
              <a:t>/</a:t>
            </a:r>
            <a:r>
              <a:rPr lang="ko-KR" altLang="en-US" dirty="0"/>
              <a:t>정리</a:t>
            </a:r>
            <a:r>
              <a:rPr lang="en-US" altLang="ko-KR" dirty="0"/>
              <a:t>(</a:t>
            </a:r>
            <a:r>
              <a:rPr lang="ko-KR" altLang="en-US" dirty="0"/>
              <a:t>개인</a:t>
            </a:r>
            <a:r>
              <a:rPr lang="en-US" altLang="ko-KR" dirty="0"/>
              <a:t>/</a:t>
            </a:r>
            <a:r>
              <a:rPr lang="ko-KR" altLang="en-US" dirty="0"/>
              <a:t>조</a:t>
            </a:r>
            <a:r>
              <a:rPr lang="en-US" altLang="ko-KR" dirty="0"/>
              <a:t>, 1</a:t>
            </a:r>
            <a:r>
              <a:rPr lang="ko-KR" altLang="en-US" dirty="0"/>
              <a:t>시간</a:t>
            </a:r>
            <a:r>
              <a:rPr lang="en-US" altLang="ko-KR" dirty="0"/>
              <a:t>30</a:t>
            </a:r>
            <a:r>
              <a:rPr lang="ko-KR" altLang="en-US" dirty="0"/>
              <a:t>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A27BBA-4AC7-46C7-A176-8F0428D9B6C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72480" y="1328664"/>
            <a:ext cx="9217025" cy="330200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b="1" dirty="0">
                <a:hlinkClick r:id="rId2"/>
              </a:rPr>
              <a:t>www.bigdata.go.kr</a:t>
            </a:r>
            <a:r>
              <a:rPr lang="en-US" altLang="ko-KR" b="1" dirty="0"/>
              <a:t> </a:t>
            </a:r>
            <a:r>
              <a:rPr lang="ko-KR" altLang="en-US" b="1" dirty="0"/>
              <a:t>사이트에서 공공기관 빅데이터 분석 활용 우수사례를 조사</a:t>
            </a:r>
            <a:r>
              <a:rPr lang="en-US" altLang="ko-KR" b="1" dirty="0"/>
              <a:t>/</a:t>
            </a:r>
            <a:r>
              <a:rPr lang="ko-KR" altLang="en-US" b="1" dirty="0"/>
              <a:t>분석합니다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BB70FC-30DD-4F01-8914-1303EC1734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</p:spPr>
        <p:txBody>
          <a:bodyPr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EA4C1F-24AD-41A9-A99D-879B34AF2960}" type="slidenum">
              <a:rPr kumimoji="1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2701F2-89E1-4616-8834-3BC942FDE8D2}"/>
              </a:ext>
            </a:extLst>
          </p:cNvPr>
          <p:cNvSpPr txBox="1"/>
          <p:nvPr/>
        </p:nvSpPr>
        <p:spPr>
          <a:xfrm>
            <a:off x="848544" y="1826375"/>
            <a:ext cx="885698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분석활용 사례 이름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기관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: (                                                                                                     )</a:t>
            </a:r>
            <a:endParaRPr kumimoji="1" lang="en-US" altLang="ko-KR" sz="1600" b="1" i="0" u="none" strike="noStrike" kern="1200" cap="none" spc="-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4528" y="2290065"/>
            <a:ext cx="8640960" cy="409126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08000" rtlCol="0" anchor="ctr">
            <a:noAutofit/>
          </a:bodyPr>
          <a:lstStyle/>
          <a:p>
            <a:pPr marL="514350" marR="0" lvl="0" indent="-51435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AutoNum type="arabicPeriod"/>
              <a:tabLst/>
              <a:defRPr/>
            </a:pPr>
            <a:r>
              <a:rPr kumimoji="0" lang="ko-KR" altLang="en-US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개인별로 공공 빅데이터 사이트에서 우수사례를 조사합니다</a:t>
            </a:r>
            <a: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.</a:t>
            </a:r>
          </a:p>
          <a:p>
            <a:pPr marL="514350" marR="0" lvl="0" indent="-51435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AutoNum type="arabicPeriod"/>
              <a:tabLst/>
              <a:defRPr/>
            </a:pPr>
            <a:r>
              <a:rPr kumimoji="0" lang="ko-KR" altLang="en-US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개인별 </a:t>
            </a:r>
            <a: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1</a:t>
            </a:r>
            <a:r>
              <a:rPr kumimoji="0" lang="ko-KR" altLang="en-US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개에 대해 분석 과제 개요를 정리합니다</a:t>
            </a:r>
            <a: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.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    - </a:t>
            </a:r>
            <a:r>
              <a:rPr kumimoji="0" lang="ko-KR" altLang="en-US" sz="16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추진배경 및 필요성</a:t>
            </a:r>
            <a:r>
              <a:rPr kumimoji="0" lang="en-US" altLang="ko-KR" sz="16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: (Why) </a:t>
            </a:r>
            <a:r>
              <a:rPr kumimoji="0" lang="ko-KR" altLang="en-US" sz="16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현상과 문제가</a:t>
            </a:r>
            <a:r>
              <a:rPr kumimoji="0" lang="en-US" altLang="ko-KR" sz="16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 </a:t>
            </a:r>
            <a:r>
              <a:rPr kumimoji="0" lang="ko-KR" altLang="en-US" sz="16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무엇이었는가</a:t>
            </a:r>
            <a:r>
              <a:rPr kumimoji="0" lang="en-US" altLang="ko-KR" sz="16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?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    - </a:t>
            </a:r>
            <a:r>
              <a:rPr kumimoji="0" lang="ko-KR" altLang="en-US" sz="16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추진목적 </a:t>
            </a:r>
            <a:r>
              <a:rPr kumimoji="0" lang="en-US" altLang="ko-KR" sz="16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: (How) </a:t>
            </a:r>
            <a:r>
              <a:rPr kumimoji="0" lang="ko-KR" altLang="en-US" sz="16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어떻게 해결하고자 했는가</a:t>
            </a:r>
            <a:r>
              <a:rPr kumimoji="0" lang="en-US" altLang="ko-KR" sz="16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?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    - </a:t>
            </a:r>
            <a:r>
              <a:rPr kumimoji="0" lang="ko-KR" altLang="en-US" sz="16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활용 데이터 정리</a:t>
            </a:r>
            <a:endParaRPr kumimoji="0" lang="en-US" altLang="ko-KR" sz="1600" b="1" i="0" u="none" strike="noStrike" kern="0" cap="none" spc="-5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+mn-cs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    - </a:t>
            </a:r>
            <a:r>
              <a:rPr kumimoji="0" lang="ko-KR" altLang="en-US" sz="16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분석 프로세스 정리</a:t>
            </a:r>
            <a:endParaRPr kumimoji="0" lang="en-US" altLang="ko-KR" sz="1600" b="1" i="0" u="none" strike="noStrike" kern="0" cap="none" spc="-5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+mn-cs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    - </a:t>
            </a:r>
            <a:r>
              <a:rPr kumimoji="0" lang="ko-KR" altLang="en-US" sz="16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분석결과 활용측면</a:t>
            </a:r>
            <a:r>
              <a:rPr kumimoji="0" lang="en-US" altLang="ko-KR" sz="16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: </a:t>
            </a:r>
            <a:r>
              <a:rPr kumimoji="0" lang="ko-KR" altLang="en-US" sz="16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기존 업무의 </a:t>
            </a:r>
            <a:r>
              <a:rPr kumimoji="0" lang="en-US" altLang="ko-KR" sz="16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AS-IS, TO-BE</a:t>
            </a:r>
            <a:r>
              <a:rPr kumimoji="0" lang="ko-KR" altLang="en-US" sz="16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가 어떻게 개선되었나요</a:t>
            </a:r>
            <a:r>
              <a:rPr kumimoji="0" lang="en-US" altLang="ko-KR" sz="16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?</a:t>
            </a:r>
          </a:p>
          <a:p>
            <a:pPr marL="514350" marR="0" lvl="0" indent="-51435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Tx/>
              <a:buFont typeface="+mj-lt"/>
              <a:buAutoNum type="arabicPeriod" startAt="3"/>
              <a:tabLst/>
              <a:defRPr/>
            </a:pPr>
            <a:r>
              <a:rPr kumimoji="0" lang="ko-KR" altLang="en-US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그중 </a:t>
            </a:r>
            <a: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1</a:t>
            </a:r>
            <a:r>
              <a:rPr kumimoji="0" lang="ko-KR" altLang="en-US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개를 선택해서 분석 과제 개요를 </a:t>
            </a:r>
            <a:r>
              <a:rPr kumimoji="0" lang="ko-KR" altLang="en-US" sz="2000" b="1" i="0" u="none" strike="noStrike" kern="0" cap="none" spc="-5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이젤패드에</a:t>
            </a:r>
            <a:r>
              <a:rPr kumimoji="0" lang="ko-KR" altLang="en-US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 정리합니다</a:t>
            </a:r>
            <a: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.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제출자료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개인별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PPT( *.pptx)</a:t>
            </a:r>
            <a:b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             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조별 대표 과제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개요서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이젤패드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사진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endParaRPr kumimoji="0" lang="en-US" altLang="ko-KR" sz="1600" b="1" i="0" u="none" strike="noStrike" kern="0" cap="none" spc="-5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+mn-cs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endParaRPr kumimoji="0" lang="en-US" altLang="ko-KR" sz="2000" b="1" i="0" u="none" strike="noStrike" kern="0" cap="none" spc="-5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0A6AF2-AD2F-40D5-BC41-5F2670861143}"/>
              </a:ext>
            </a:extLst>
          </p:cNvPr>
          <p:cNvSpPr txBox="1"/>
          <p:nvPr/>
        </p:nvSpPr>
        <p:spPr>
          <a:xfrm>
            <a:off x="452500" y="937405"/>
            <a:ext cx="885698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1. 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개인별 워크샵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(30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시간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하고 조별토론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(30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분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 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조별 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개 선정 </a:t>
            </a:r>
            <a:r>
              <a:rPr kumimoji="1" lang="ko-KR" altLang="en-US" sz="1600" b="1" i="0" u="none" strike="noStrike" kern="1200" cap="none" spc="-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이젤패드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작성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(30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분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 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제출함</a:t>
            </a:r>
          </a:p>
        </p:txBody>
      </p:sp>
    </p:spTree>
    <p:extLst>
      <p:ext uri="{BB962C8B-B14F-4D97-AF65-F5344CB8AC3E}">
        <p14:creationId xmlns:p14="http://schemas.microsoft.com/office/powerpoint/2010/main" val="4238657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E152621B-31FF-45BD-B322-D803FA2D85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워크샵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/>
              <a:t>개요서 정리 참고</a:t>
            </a:r>
          </a:p>
        </p:txBody>
      </p:sp>
      <p:sp>
        <p:nvSpPr>
          <p:cNvPr id="49" name="사각형: 둥근 위쪽 모서리 48">
            <a:extLst>
              <a:ext uri="{FF2B5EF4-FFF2-40B4-BE49-F238E27FC236}">
                <a16:creationId xmlns:a16="http://schemas.microsoft.com/office/drawing/2014/main" id="{65AD0FA0-C3DB-4519-94EE-9C3975EEB764}"/>
              </a:ext>
            </a:extLst>
          </p:cNvPr>
          <p:cNvSpPr/>
          <p:nvPr/>
        </p:nvSpPr>
        <p:spPr>
          <a:xfrm>
            <a:off x="400397" y="2043693"/>
            <a:ext cx="4516091" cy="4446007"/>
          </a:xfrm>
          <a:prstGeom prst="round2SameRect">
            <a:avLst>
              <a:gd name="adj1" fmla="val 0"/>
              <a:gd name="adj2" fmla="val 2955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288000" rIns="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>
                <a:tab pos="671513" algn="l"/>
                <a:tab pos="792163" algn="l"/>
              </a:tabLst>
              <a:defRPr/>
            </a:pPr>
            <a:endParaRPr kumimoji="1" lang="en-US" altLang="ko-KR" sz="1050" b="1" i="0" u="none" strike="noStrike" kern="1200" cap="none" spc="-100" normalizeH="0" baseline="0" noProof="0" dirty="0">
              <a:ln w="9525"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+mn-cs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9F81D408-19DC-4E43-B198-BCE1ABEE6DC2}"/>
              </a:ext>
            </a:extLst>
          </p:cNvPr>
          <p:cNvGrpSpPr/>
          <p:nvPr/>
        </p:nvGrpSpPr>
        <p:grpSpPr>
          <a:xfrm>
            <a:off x="400397" y="1769874"/>
            <a:ext cx="4516090" cy="381503"/>
            <a:chOff x="5811772" y="1592263"/>
            <a:chExt cx="3749739" cy="381503"/>
          </a:xfrm>
          <a:solidFill>
            <a:srgbClr val="20AAB5"/>
          </a:solidFill>
        </p:grpSpPr>
        <p:sp>
          <p:nvSpPr>
            <p:cNvPr id="65" name="이등변 삼각형 64">
              <a:extLst>
                <a:ext uri="{FF2B5EF4-FFF2-40B4-BE49-F238E27FC236}">
                  <a16:creationId xmlns:a16="http://schemas.microsoft.com/office/drawing/2014/main" id="{817907D7-951A-4CF9-972D-4633B60F0044}"/>
                </a:ext>
              </a:extLst>
            </p:cNvPr>
            <p:cNvSpPr/>
            <p:nvPr/>
          </p:nvSpPr>
          <p:spPr>
            <a:xfrm rot="10800000">
              <a:off x="7598767" y="1678491"/>
              <a:ext cx="175750" cy="295275"/>
            </a:xfrm>
            <a:prstGeom prst="triangle">
              <a:avLst/>
            </a:prstGeom>
            <a:grpFill/>
            <a:ln>
              <a:solidFill>
                <a:srgbClr val="20AA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600" b="1" i="0" u="none" strike="noStrike" kern="1200" cap="none" spc="-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+mn-cs"/>
              </a:endParaRPr>
            </a:p>
          </p:txBody>
        </p:sp>
        <p:sp>
          <p:nvSpPr>
            <p:cNvPr id="66" name="사각형: 둥근 위쪽 모서리 65">
              <a:extLst>
                <a:ext uri="{FF2B5EF4-FFF2-40B4-BE49-F238E27FC236}">
                  <a16:creationId xmlns:a16="http://schemas.microsoft.com/office/drawing/2014/main" id="{F32AAF87-0747-40A4-948E-836BD6FEBE13}"/>
                </a:ext>
              </a:extLst>
            </p:cNvPr>
            <p:cNvSpPr/>
            <p:nvPr/>
          </p:nvSpPr>
          <p:spPr>
            <a:xfrm>
              <a:off x="5811772" y="1592263"/>
              <a:ext cx="3749739" cy="2880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solidFill>
                <a:srgbClr val="20AA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b="1" i="0" u="none" strike="noStrike" kern="1200" cap="none" spc="-5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162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분석 개요</a:t>
              </a:r>
            </a:p>
          </p:txBody>
        </p:sp>
      </p:grpSp>
      <p:sp>
        <p:nvSpPr>
          <p:cNvPr id="67" name="자유형 116">
            <a:extLst>
              <a:ext uri="{FF2B5EF4-FFF2-40B4-BE49-F238E27FC236}">
                <a16:creationId xmlns:a16="http://schemas.microsoft.com/office/drawing/2014/main" id="{B9085270-53F1-4EA6-BAF4-B3B0B01A1C76}"/>
              </a:ext>
            </a:extLst>
          </p:cNvPr>
          <p:cNvSpPr>
            <a:spLocks noChangeAspect="1"/>
          </p:cNvSpPr>
          <p:nvPr/>
        </p:nvSpPr>
        <p:spPr>
          <a:xfrm rot="8100000">
            <a:off x="522918" y="2203377"/>
            <a:ext cx="216000" cy="216000"/>
          </a:xfrm>
          <a:custGeom>
            <a:avLst/>
            <a:gdLst>
              <a:gd name="connsiteX0" fmla="*/ 201970 w 708212"/>
              <a:gd name="connsiteY0" fmla="*/ 506242 h 708212"/>
              <a:gd name="connsiteX1" fmla="*/ 506243 w 708212"/>
              <a:gd name="connsiteY1" fmla="*/ 506242 h 708212"/>
              <a:gd name="connsiteX2" fmla="*/ 506243 w 708212"/>
              <a:gd name="connsiteY2" fmla="*/ 201970 h 708212"/>
              <a:gd name="connsiteX3" fmla="*/ 201970 w 708212"/>
              <a:gd name="connsiteY3" fmla="*/ 201970 h 708212"/>
              <a:gd name="connsiteX4" fmla="*/ 201970 w 708212"/>
              <a:gd name="connsiteY4" fmla="*/ 506242 h 708212"/>
              <a:gd name="connsiteX5" fmla="*/ 103715 w 708212"/>
              <a:gd name="connsiteY5" fmla="*/ 604497 h 708212"/>
              <a:gd name="connsiteX6" fmla="*/ 0 w 708212"/>
              <a:gd name="connsiteY6" fmla="*/ 354106 h 708212"/>
              <a:gd name="connsiteX7" fmla="*/ 1 w 708212"/>
              <a:gd name="connsiteY7" fmla="*/ 354106 h 708212"/>
              <a:gd name="connsiteX8" fmla="*/ 354107 w 708212"/>
              <a:gd name="connsiteY8" fmla="*/ 0 h 708212"/>
              <a:gd name="connsiteX9" fmla="*/ 708212 w 708212"/>
              <a:gd name="connsiteY9" fmla="*/ 0 h 708212"/>
              <a:gd name="connsiteX10" fmla="*/ 708212 w 708212"/>
              <a:gd name="connsiteY10" fmla="*/ 354106 h 708212"/>
              <a:gd name="connsiteX11" fmla="*/ 354106 w 708212"/>
              <a:gd name="connsiteY11" fmla="*/ 708212 h 708212"/>
              <a:gd name="connsiteX12" fmla="*/ 103715 w 708212"/>
              <a:gd name="connsiteY12" fmla="*/ 604497 h 70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08212" h="708212">
                <a:moveTo>
                  <a:pt x="201970" y="506242"/>
                </a:moveTo>
                <a:cubicBezTo>
                  <a:pt x="285993" y="590265"/>
                  <a:pt x="422220" y="590265"/>
                  <a:pt x="506243" y="506242"/>
                </a:cubicBezTo>
                <a:cubicBezTo>
                  <a:pt x="590265" y="422220"/>
                  <a:pt x="590265" y="285993"/>
                  <a:pt x="506243" y="201970"/>
                </a:cubicBezTo>
                <a:cubicBezTo>
                  <a:pt x="422220" y="117947"/>
                  <a:pt x="285993" y="117947"/>
                  <a:pt x="201970" y="201970"/>
                </a:cubicBezTo>
                <a:cubicBezTo>
                  <a:pt x="117948" y="285993"/>
                  <a:pt x="117948" y="422220"/>
                  <a:pt x="201970" y="506242"/>
                </a:cubicBezTo>
                <a:close/>
                <a:moveTo>
                  <a:pt x="103715" y="604497"/>
                </a:moveTo>
                <a:cubicBezTo>
                  <a:pt x="39635" y="540416"/>
                  <a:pt x="0" y="451890"/>
                  <a:pt x="0" y="354106"/>
                </a:cubicBezTo>
                <a:lnTo>
                  <a:pt x="1" y="354106"/>
                </a:lnTo>
                <a:cubicBezTo>
                  <a:pt x="1" y="158539"/>
                  <a:pt x="158540" y="0"/>
                  <a:pt x="354107" y="0"/>
                </a:cubicBezTo>
                <a:lnTo>
                  <a:pt x="708212" y="0"/>
                </a:lnTo>
                <a:lnTo>
                  <a:pt x="708212" y="354106"/>
                </a:lnTo>
                <a:cubicBezTo>
                  <a:pt x="708212" y="549673"/>
                  <a:pt x="549673" y="708212"/>
                  <a:pt x="354106" y="708212"/>
                </a:cubicBezTo>
                <a:cubicBezTo>
                  <a:pt x="256322" y="708212"/>
                  <a:pt x="167796" y="668577"/>
                  <a:pt x="103715" y="604497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7F9C437-7ED6-4FAD-BCB2-B84AAB9B95D0}"/>
              </a:ext>
            </a:extLst>
          </p:cNvPr>
          <p:cNvSpPr/>
          <p:nvPr/>
        </p:nvSpPr>
        <p:spPr>
          <a:xfrm>
            <a:off x="690781" y="2179940"/>
            <a:ext cx="4169975" cy="848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1" hangingPunct="1">
              <a:lnSpc>
                <a:spcPct val="100000"/>
              </a:lnSpc>
              <a:spcBef>
                <a:spcPts val="10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추진배경 및 필요성</a:t>
            </a:r>
            <a:endParaRPr kumimoji="1" lang="en-US" altLang="ko-KR" sz="1400" b="1" i="0" u="none" strike="noStrike" kern="1200" cap="none" spc="-1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177800" marR="0" lvl="0" indent="-177800" algn="l" defTabSz="914400" rtl="0" eaLnBrk="1" fontAlgn="ctr" latinLnBrk="1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1300" b="1" i="0" u="sng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고속도로 대형 사고</a:t>
            </a:r>
            <a:r>
              <a:rPr kumimoji="1" lang="ko-KR" altLang="en-US" sz="13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가 빈번하게 발생</a:t>
            </a:r>
            <a:endParaRPr kumimoji="1" lang="en-US" altLang="ko-KR" sz="1300" b="0" i="0" u="none" strike="noStrike" kern="1200" cap="none" spc="-1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77800" marR="0" lvl="0" indent="-177800" algn="l" defTabSz="914400" rtl="0" eaLnBrk="1" fontAlgn="ctr" latinLnBrk="1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13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졸음운전 등과 같은 이상행동으로 인한 교통사고 </a:t>
            </a:r>
            <a:r>
              <a:rPr kumimoji="1" lang="ko-KR" altLang="en-US" sz="1300" b="1" i="0" u="sng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증가</a:t>
            </a:r>
            <a:endParaRPr kumimoji="1" lang="en-US" altLang="ko-KR" sz="1300" b="1" i="0" u="sng" strike="noStrike" kern="1200" cap="none" spc="-1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80" name="사각형: 둥근 위쪽 모서리 79">
            <a:extLst>
              <a:ext uri="{FF2B5EF4-FFF2-40B4-BE49-F238E27FC236}">
                <a16:creationId xmlns:a16="http://schemas.microsoft.com/office/drawing/2014/main" id="{156B1D88-A469-4E84-BDD8-B6F394251140}"/>
              </a:ext>
            </a:extLst>
          </p:cNvPr>
          <p:cNvSpPr/>
          <p:nvPr/>
        </p:nvSpPr>
        <p:spPr>
          <a:xfrm>
            <a:off x="4989514" y="2042188"/>
            <a:ext cx="4516091" cy="4447512"/>
          </a:xfrm>
          <a:prstGeom prst="round2SameRect">
            <a:avLst>
              <a:gd name="adj1" fmla="val 0"/>
              <a:gd name="adj2" fmla="val 2955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288000" rIns="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>
                <a:tab pos="671513" algn="l"/>
                <a:tab pos="792163" algn="l"/>
              </a:tabLst>
              <a:defRPr/>
            </a:pPr>
            <a:endParaRPr kumimoji="1" lang="en-US" altLang="ko-KR" sz="1050" b="1" i="0" u="none" strike="noStrike" kern="1200" cap="none" spc="-100" normalizeH="0" baseline="0" noProof="0" dirty="0">
              <a:ln w="9525"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+mn-cs"/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837FA840-FAD2-4AF3-BB04-B8DB8F50C388}"/>
              </a:ext>
            </a:extLst>
          </p:cNvPr>
          <p:cNvGrpSpPr/>
          <p:nvPr/>
        </p:nvGrpSpPr>
        <p:grpSpPr>
          <a:xfrm>
            <a:off x="4989514" y="1768369"/>
            <a:ext cx="4516090" cy="381503"/>
            <a:chOff x="5811772" y="1592263"/>
            <a:chExt cx="3749739" cy="381503"/>
          </a:xfrm>
          <a:solidFill>
            <a:srgbClr val="20AAB5"/>
          </a:solidFill>
        </p:grpSpPr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id="{738FDBAC-2DC2-4FBA-87FE-4DB8355E756C}"/>
                </a:ext>
              </a:extLst>
            </p:cNvPr>
            <p:cNvSpPr/>
            <p:nvPr/>
          </p:nvSpPr>
          <p:spPr>
            <a:xfrm rot="10800000">
              <a:off x="7598767" y="1678491"/>
              <a:ext cx="175750" cy="295275"/>
            </a:xfrm>
            <a:prstGeom prst="triangle">
              <a:avLst/>
            </a:prstGeom>
            <a:grpFill/>
            <a:ln>
              <a:solidFill>
                <a:srgbClr val="20AA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600" b="1" i="0" u="none" strike="noStrike" kern="1200" cap="none" spc="-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+mn-cs"/>
              </a:endParaRPr>
            </a:p>
          </p:txBody>
        </p:sp>
        <p:sp>
          <p:nvSpPr>
            <p:cNvPr id="83" name="사각형: 둥근 위쪽 모서리 82">
              <a:extLst>
                <a:ext uri="{FF2B5EF4-FFF2-40B4-BE49-F238E27FC236}">
                  <a16:creationId xmlns:a16="http://schemas.microsoft.com/office/drawing/2014/main" id="{A4467592-437E-40EC-9A84-220A756627DC}"/>
                </a:ext>
              </a:extLst>
            </p:cNvPr>
            <p:cNvSpPr/>
            <p:nvPr/>
          </p:nvSpPr>
          <p:spPr>
            <a:xfrm>
              <a:off x="5811772" y="1592263"/>
              <a:ext cx="3749739" cy="2880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solidFill>
                <a:srgbClr val="20AA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b="1" i="0" u="none" strike="noStrike" kern="1200" cap="none" spc="-5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162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활용데이터</a:t>
              </a:r>
            </a:p>
          </p:txBody>
        </p:sp>
      </p:grpSp>
      <p:sp>
        <p:nvSpPr>
          <p:cNvPr id="84" name="자유형 116">
            <a:extLst>
              <a:ext uri="{FF2B5EF4-FFF2-40B4-BE49-F238E27FC236}">
                <a16:creationId xmlns:a16="http://schemas.microsoft.com/office/drawing/2014/main" id="{703B756B-9EA1-4615-817A-38DC4AAAD7D0}"/>
              </a:ext>
            </a:extLst>
          </p:cNvPr>
          <p:cNvSpPr>
            <a:spLocks noChangeAspect="1"/>
          </p:cNvSpPr>
          <p:nvPr/>
        </p:nvSpPr>
        <p:spPr>
          <a:xfrm rot="8100000">
            <a:off x="5112035" y="2258115"/>
            <a:ext cx="216000" cy="216000"/>
          </a:xfrm>
          <a:custGeom>
            <a:avLst/>
            <a:gdLst>
              <a:gd name="connsiteX0" fmla="*/ 201970 w 708212"/>
              <a:gd name="connsiteY0" fmla="*/ 506242 h 708212"/>
              <a:gd name="connsiteX1" fmla="*/ 506243 w 708212"/>
              <a:gd name="connsiteY1" fmla="*/ 506242 h 708212"/>
              <a:gd name="connsiteX2" fmla="*/ 506243 w 708212"/>
              <a:gd name="connsiteY2" fmla="*/ 201970 h 708212"/>
              <a:gd name="connsiteX3" fmla="*/ 201970 w 708212"/>
              <a:gd name="connsiteY3" fmla="*/ 201970 h 708212"/>
              <a:gd name="connsiteX4" fmla="*/ 201970 w 708212"/>
              <a:gd name="connsiteY4" fmla="*/ 506242 h 708212"/>
              <a:gd name="connsiteX5" fmla="*/ 103715 w 708212"/>
              <a:gd name="connsiteY5" fmla="*/ 604497 h 708212"/>
              <a:gd name="connsiteX6" fmla="*/ 0 w 708212"/>
              <a:gd name="connsiteY6" fmla="*/ 354106 h 708212"/>
              <a:gd name="connsiteX7" fmla="*/ 1 w 708212"/>
              <a:gd name="connsiteY7" fmla="*/ 354106 h 708212"/>
              <a:gd name="connsiteX8" fmla="*/ 354107 w 708212"/>
              <a:gd name="connsiteY8" fmla="*/ 0 h 708212"/>
              <a:gd name="connsiteX9" fmla="*/ 708212 w 708212"/>
              <a:gd name="connsiteY9" fmla="*/ 0 h 708212"/>
              <a:gd name="connsiteX10" fmla="*/ 708212 w 708212"/>
              <a:gd name="connsiteY10" fmla="*/ 354106 h 708212"/>
              <a:gd name="connsiteX11" fmla="*/ 354106 w 708212"/>
              <a:gd name="connsiteY11" fmla="*/ 708212 h 708212"/>
              <a:gd name="connsiteX12" fmla="*/ 103715 w 708212"/>
              <a:gd name="connsiteY12" fmla="*/ 604497 h 70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08212" h="708212">
                <a:moveTo>
                  <a:pt x="201970" y="506242"/>
                </a:moveTo>
                <a:cubicBezTo>
                  <a:pt x="285993" y="590265"/>
                  <a:pt x="422220" y="590265"/>
                  <a:pt x="506243" y="506242"/>
                </a:cubicBezTo>
                <a:cubicBezTo>
                  <a:pt x="590265" y="422220"/>
                  <a:pt x="590265" y="285993"/>
                  <a:pt x="506243" y="201970"/>
                </a:cubicBezTo>
                <a:cubicBezTo>
                  <a:pt x="422220" y="117947"/>
                  <a:pt x="285993" y="117947"/>
                  <a:pt x="201970" y="201970"/>
                </a:cubicBezTo>
                <a:cubicBezTo>
                  <a:pt x="117948" y="285993"/>
                  <a:pt x="117948" y="422220"/>
                  <a:pt x="201970" y="506242"/>
                </a:cubicBezTo>
                <a:close/>
                <a:moveTo>
                  <a:pt x="103715" y="604497"/>
                </a:moveTo>
                <a:cubicBezTo>
                  <a:pt x="39635" y="540416"/>
                  <a:pt x="0" y="451890"/>
                  <a:pt x="0" y="354106"/>
                </a:cubicBezTo>
                <a:lnTo>
                  <a:pt x="1" y="354106"/>
                </a:lnTo>
                <a:cubicBezTo>
                  <a:pt x="1" y="158539"/>
                  <a:pt x="158540" y="0"/>
                  <a:pt x="354107" y="0"/>
                </a:cubicBezTo>
                <a:lnTo>
                  <a:pt x="708212" y="0"/>
                </a:lnTo>
                <a:lnTo>
                  <a:pt x="708212" y="354106"/>
                </a:lnTo>
                <a:cubicBezTo>
                  <a:pt x="708212" y="549673"/>
                  <a:pt x="549673" y="708212"/>
                  <a:pt x="354106" y="708212"/>
                </a:cubicBezTo>
                <a:cubicBezTo>
                  <a:pt x="256322" y="708212"/>
                  <a:pt x="167796" y="668577"/>
                  <a:pt x="103715" y="604497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2362F25-EDCE-441C-9088-4BED83A2EBF5}"/>
              </a:ext>
            </a:extLst>
          </p:cNvPr>
          <p:cNvSpPr/>
          <p:nvPr/>
        </p:nvSpPr>
        <p:spPr>
          <a:xfrm>
            <a:off x="5316460" y="2247428"/>
            <a:ext cx="413341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1" hangingPunct="1">
              <a:lnSpc>
                <a:spcPct val="100000"/>
              </a:lnSpc>
              <a:spcBef>
                <a:spcPts val="10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300" b="1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데이터 종류 및 주요 속성</a:t>
            </a:r>
            <a:endParaRPr kumimoji="1" lang="en-US" altLang="ko-KR" sz="1300" b="1" i="0" u="none" strike="noStrike" kern="1200" cap="none" spc="-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97" name="자유형 116">
            <a:extLst>
              <a:ext uri="{FF2B5EF4-FFF2-40B4-BE49-F238E27FC236}">
                <a16:creationId xmlns:a16="http://schemas.microsoft.com/office/drawing/2014/main" id="{E7AF326A-F357-4531-83E7-39114F4C12FC}"/>
              </a:ext>
            </a:extLst>
          </p:cNvPr>
          <p:cNvSpPr>
            <a:spLocks noChangeAspect="1"/>
          </p:cNvSpPr>
          <p:nvPr/>
        </p:nvSpPr>
        <p:spPr>
          <a:xfrm rot="8100000">
            <a:off x="522918" y="3149700"/>
            <a:ext cx="216000" cy="216000"/>
          </a:xfrm>
          <a:custGeom>
            <a:avLst/>
            <a:gdLst>
              <a:gd name="connsiteX0" fmla="*/ 201970 w 708212"/>
              <a:gd name="connsiteY0" fmla="*/ 506242 h 708212"/>
              <a:gd name="connsiteX1" fmla="*/ 506243 w 708212"/>
              <a:gd name="connsiteY1" fmla="*/ 506242 h 708212"/>
              <a:gd name="connsiteX2" fmla="*/ 506243 w 708212"/>
              <a:gd name="connsiteY2" fmla="*/ 201970 h 708212"/>
              <a:gd name="connsiteX3" fmla="*/ 201970 w 708212"/>
              <a:gd name="connsiteY3" fmla="*/ 201970 h 708212"/>
              <a:gd name="connsiteX4" fmla="*/ 201970 w 708212"/>
              <a:gd name="connsiteY4" fmla="*/ 506242 h 708212"/>
              <a:gd name="connsiteX5" fmla="*/ 103715 w 708212"/>
              <a:gd name="connsiteY5" fmla="*/ 604497 h 708212"/>
              <a:gd name="connsiteX6" fmla="*/ 0 w 708212"/>
              <a:gd name="connsiteY6" fmla="*/ 354106 h 708212"/>
              <a:gd name="connsiteX7" fmla="*/ 1 w 708212"/>
              <a:gd name="connsiteY7" fmla="*/ 354106 h 708212"/>
              <a:gd name="connsiteX8" fmla="*/ 354107 w 708212"/>
              <a:gd name="connsiteY8" fmla="*/ 0 h 708212"/>
              <a:gd name="connsiteX9" fmla="*/ 708212 w 708212"/>
              <a:gd name="connsiteY9" fmla="*/ 0 h 708212"/>
              <a:gd name="connsiteX10" fmla="*/ 708212 w 708212"/>
              <a:gd name="connsiteY10" fmla="*/ 354106 h 708212"/>
              <a:gd name="connsiteX11" fmla="*/ 354106 w 708212"/>
              <a:gd name="connsiteY11" fmla="*/ 708212 h 708212"/>
              <a:gd name="connsiteX12" fmla="*/ 103715 w 708212"/>
              <a:gd name="connsiteY12" fmla="*/ 604497 h 70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08212" h="708212">
                <a:moveTo>
                  <a:pt x="201970" y="506242"/>
                </a:moveTo>
                <a:cubicBezTo>
                  <a:pt x="285993" y="590265"/>
                  <a:pt x="422220" y="590265"/>
                  <a:pt x="506243" y="506242"/>
                </a:cubicBezTo>
                <a:cubicBezTo>
                  <a:pt x="590265" y="422220"/>
                  <a:pt x="590265" y="285993"/>
                  <a:pt x="506243" y="201970"/>
                </a:cubicBezTo>
                <a:cubicBezTo>
                  <a:pt x="422220" y="117947"/>
                  <a:pt x="285993" y="117947"/>
                  <a:pt x="201970" y="201970"/>
                </a:cubicBezTo>
                <a:cubicBezTo>
                  <a:pt x="117948" y="285993"/>
                  <a:pt x="117948" y="422220"/>
                  <a:pt x="201970" y="506242"/>
                </a:cubicBezTo>
                <a:close/>
                <a:moveTo>
                  <a:pt x="103715" y="604497"/>
                </a:moveTo>
                <a:cubicBezTo>
                  <a:pt x="39635" y="540416"/>
                  <a:pt x="0" y="451890"/>
                  <a:pt x="0" y="354106"/>
                </a:cubicBezTo>
                <a:lnTo>
                  <a:pt x="1" y="354106"/>
                </a:lnTo>
                <a:cubicBezTo>
                  <a:pt x="1" y="158539"/>
                  <a:pt x="158540" y="0"/>
                  <a:pt x="354107" y="0"/>
                </a:cubicBezTo>
                <a:lnTo>
                  <a:pt x="708212" y="0"/>
                </a:lnTo>
                <a:lnTo>
                  <a:pt x="708212" y="354106"/>
                </a:lnTo>
                <a:cubicBezTo>
                  <a:pt x="708212" y="549673"/>
                  <a:pt x="549673" y="708212"/>
                  <a:pt x="354106" y="708212"/>
                </a:cubicBezTo>
                <a:cubicBezTo>
                  <a:pt x="256322" y="708212"/>
                  <a:pt x="167796" y="668577"/>
                  <a:pt x="103715" y="604497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C7F8ED58-C0E2-4937-8963-27861723BA57}"/>
              </a:ext>
            </a:extLst>
          </p:cNvPr>
          <p:cNvSpPr/>
          <p:nvPr/>
        </p:nvSpPr>
        <p:spPr>
          <a:xfrm>
            <a:off x="690781" y="3126263"/>
            <a:ext cx="4169975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1" hangingPunct="1">
              <a:lnSpc>
                <a:spcPct val="100000"/>
              </a:lnSpc>
              <a:spcBef>
                <a:spcPts val="10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추진 목적</a:t>
            </a:r>
            <a:endParaRPr kumimoji="1" lang="en-US" altLang="ko-KR" sz="1400" b="1" i="0" u="none" strike="noStrike" kern="1200" cap="none" spc="-1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177800" marR="0" lvl="0" indent="-177800" algn="l" defTabSz="914400" rtl="0" eaLnBrk="1" fontAlgn="ctr" latinLnBrk="1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ko-KR" sz="1300" b="1" i="0" u="sng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DTG(Digital </a:t>
            </a:r>
            <a:r>
              <a:rPr kumimoji="1" lang="en-US" altLang="ko-KR" sz="1300" b="1" i="0" u="sng" strike="noStrike" kern="1200" cap="none" spc="-10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Tacho</a:t>
            </a:r>
            <a:r>
              <a:rPr kumimoji="1" lang="en-US" altLang="ko-KR" sz="1300" b="1" i="0" u="sng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Graph, </a:t>
            </a:r>
            <a:r>
              <a:rPr kumimoji="1" lang="ko-KR" altLang="en-US" sz="1300" b="1" i="0" u="sng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디지털운행기록계</a:t>
            </a:r>
            <a:r>
              <a:rPr kumimoji="1" lang="en-US" altLang="ko-KR" sz="1300" b="1" i="0" u="sng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 </a:t>
            </a:r>
            <a:r>
              <a:rPr kumimoji="1" lang="ko-KR" altLang="en-US" sz="1300" b="1" i="0" u="sng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운전 패턴 분석</a:t>
            </a:r>
            <a:r>
              <a:rPr kumimoji="1" lang="ko-KR" altLang="en-US" sz="13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을 통해 향후 </a:t>
            </a:r>
            <a:r>
              <a:rPr kumimoji="1" lang="ko-KR" altLang="en-US" sz="1300" b="1" i="0" u="sng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교통사고 발생 가능성이 높은 고속도로 구간을 예측</a:t>
            </a:r>
            <a:r>
              <a:rPr kumimoji="1" lang="ko-KR" altLang="en-US" sz="13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하고</a:t>
            </a:r>
            <a:r>
              <a:rPr kumimoji="1" lang="ko-KR" altLang="en-US" sz="1300" b="1" i="0" u="sng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위험운전 상습 발생 구간</a:t>
            </a:r>
            <a:r>
              <a:rPr kumimoji="1" lang="ko-KR" altLang="en-US" sz="13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 안전운전 홍보 및 시설물 개선</a:t>
            </a:r>
            <a:r>
              <a:rPr kumimoji="1" lang="en-US" altLang="ko-KR" sz="13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kumimoji="1" lang="ko-KR" altLang="en-US" sz="1300" b="1" i="0" u="sng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대형 교통사고 예방</a:t>
            </a:r>
          </a:p>
        </p:txBody>
      </p:sp>
      <p:sp>
        <p:nvSpPr>
          <p:cNvPr id="102" name="자유형 116">
            <a:extLst>
              <a:ext uri="{FF2B5EF4-FFF2-40B4-BE49-F238E27FC236}">
                <a16:creationId xmlns:a16="http://schemas.microsoft.com/office/drawing/2014/main" id="{38887DAB-61E3-4C37-A555-0E92CF70271C}"/>
              </a:ext>
            </a:extLst>
          </p:cNvPr>
          <p:cNvSpPr>
            <a:spLocks noChangeAspect="1"/>
          </p:cNvSpPr>
          <p:nvPr/>
        </p:nvSpPr>
        <p:spPr>
          <a:xfrm rot="8100000">
            <a:off x="522918" y="4445844"/>
            <a:ext cx="216000" cy="216000"/>
          </a:xfrm>
          <a:custGeom>
            <a:avLst/>
            <a:gdLst>
              <a:gd name="connsiteX0" fmla="*/ 201970 w 708212"/>
              <a:gd name="connsiteY0" fmla="*/ 506242 h 708212"/>
              <a:gd name="connsiteX1" fmla="*/ 506243 w 708212"/>
              <a:gd name="connsiteY1" fmla="*/ 506242 h 708212"/>
              <a:gd name="connsiteX2" fmla="*/ 506243 w 708212"/>
              <a:gd name="connsiteY2" fmla="*/ 201970 h 708212"/>
              <a:gd name="connsiteX3" fmla="*/ 201970 w 708212"/>
              <a:gd name="connsiteY3" fmla="*/ 201970 h 708212"/>
              <a:gd name="connsiteX4" fmla="*/ 201970 w 708212"/>
              <a:gd name="connsiteY4" fmla="*/ 506242 h 708212"/>
              <a:gd name="connsiteX5" fmla="*/ 103715 w 708212"/>
              <a:gd name="connsiteY5" fmla="*/ 604497 h 708212"/>
              <a:gd name="connsiteX6" fmla="*/ 0 w 708212"/>
              <a:gd name="connsiteY6" fmla="*/ 354106 h 708212"/>
              <a:gd name="connsiteX7" fmla="*/ 1 w 708212"/>
              <a:gd name="connsiteY7" fmla="*/ 354106 h 708212"/>
              <a:gd name="connsiteX8" fmla="*/ 354107 w 708212"/>
              <a:gd name="connsiteY8" fmla="*/ 0 h 708212"/>
              <a:gd name="connsiteX9" fmla="*/ 708212 w 708212"/>
              <a:gd name="connsiteY9" fmla="*/ 0 h 708212"/>
              <a:gd name="connsiteX10" fmla="*/ 708212 w 708212"/>
              <a:gd name="connsiteY10" fmla="*/ 354106 h 708212"/>
              <a:gd name="connsiteX11" fmla="*/ 354106 w 708212"/>
              <a:gd name="connsiteY11" fmla="*/ 708212 h 708212"/>
              <a:gd name="connsiteX12" fmla="*/ 103715 w 708212"/>
              <a:gd name="connsiteY12" fmla="*/ 604497 h 70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08212" h="708212">
                <a:moveTo>
                  <a:pt x="201970" y="506242"/>
                </a:moveTo>
                <a:cubicBezTo>
                  <a:pt x="285993" y="590265"/>
                  <a:pt x="422220" y="590265"/>
                  <a:pt x="506243" y="506242"/>
                </a:cubicBezTo>
                <a:cubicBezTo>
                  <a:pt x="590265" y="422220"/>
                  <a:pt x="590265" y="285993"/>
                  <a:pt x="506243" y="201970"/>
                </a:cubicBezTo>
                <a:cubicBezTo>
                  <a:pt x="422220" y="117947"/>
                  <a:pt x="285993" y="117947"/>
                  <a:pt x="201970" y="201970"/>
                </a:cubicBezTo>
                <a:cubicBezTo>
                  <a:pt x="117948" y="285993"/>
                  <a:pt x="117948" y="422220"/>
                  <a:pt x="201970" y="506242"/>
                </a:cubicBezTo>
                <a:close/>
                <a:moveTo>
                  <a:pt x="103715" y="604497"/>
                </a:moveTo>
                <a:cubicBezTo>
                  <a:pt x="39635" y="540416"/>
                  <a:pt x="0" y="451890"/>
                  <a:pt x="0" y="354106"/>
                </a:cubicBezTo>
                <a:lnTo>
                  <a:pt x="1" y="354106"/>
                </a:lnTo>
                <a:cubicBezTo>
                  <a:pt x="1" y="158539"/>
                  <a:pt x="158540" y="0"/>
                  <a:pt x="354107" y="0"/>
                </a:cubicBezTo>
                <a:lnTo>
                  <a:pt x="708212" y="0"/>
                </a:lnTo>
                <a:lnTo>
                  <a:pt x="708212" y="354106"/>
                </a:lnTo>
                <a:cubicBezTo>
                  <a:pt x="708212" y="549673"/>
                  <a:pt x="549673" y="708212"/>
                  <a:pt x="354106" y="708212"/>
                </a:cubicBezTo>
                <a:cubicBezTo>
                  <a:pt x="256322" y="708212"/>
                  <a:pt x="167796" y="668577"/>
                  <a:pt x="103715" y="604497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DCF48C1-121F-4328-962B-AD1C99A96A4F}"/>
              </a:ext>
            </a:extLst>
          </p:cNvPr>
          <p:cNvSpPr/>
          <p:nvPr/>
        </p:nvSpPr>
        <p:spPr>
          <a:xfrm>
            <a:off x="690781" y="4422407"/>
            <a:ext cx="4130689" cy="823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1" hangingPunct="1">
              <a:lnSpc>
                <a:spcPct val="100000"/>
              </a:lnSpc>
              <a:spcBef>
                <a:spcPts val="10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성과</a:t>
            </a:r>
            <a:endParaRPr kumimoji="1" lang="en-US" altLang="ko-KR" sz="1400" b="1" i="0" u="none" strike="noStrike" kern="1200" cap="none" spc="-1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177800" marR="0" lvl="0" indent="-177800" algn="l" defTabSz="914400" rtl="0" eaLnBrk="1" fontAlgn="ctr" latinLnBrk="1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1300" b="1" i="0" u="sng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디지털운행기록</a:t>
            </a:r>
            <a:r>
              <a:rPr kumimoji="1" lang="en-US" altLang="ko-KR" sz="1300" b="1" i="0" u="sng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(DTG)</a:t>
            </a:r>
            <a:r>
              <a:rPr kumimoji="1" lang="ko-KR" altLang="en-US" sz="1300" b="1" i="0" u="sng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과 차량검지기</a:t>
            </a:r>
            <a:r>
              <a:rPr kumimoji="1" lang="en-US" altLang="ko-KR" sz="1300" b="1" i="0" u="sng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(VDS)</a:t>
            </a:r>
            <a:r>
              <a:rPr kumimoji="1" lang="ko-KR" altLang="en-US" sz="1300" b="1" i="0" u="sng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데이터를 융합한 운전 위험구간 예측 모델 개발</a:t>
            </a:r>
          </a:p>
        </p:txBody>
      </p:sp>
      <p:sp>
        <p:nvSpPr>
          <p:cNvPr id="104" name="자유형 116">
            <a:extLst>
              <a:ext uri="{FF2B5EF4-FFF2-40B4-BE49-F238E27FC236}">
                <a16:creationId xmlns:a16="http://schemas.microsoft.com/office/drawing/2014/main" id="{9A71604D-1EC3-4A56-909C-3F72A244CDDB}"/>
              </a:ext>
            </a:extLst>
          </p:cNvPr>
          <p:cNvSpPr>
            <a:spLocks noChangeAspect="1"/>
          </p:cNvSpPr>
          <p:nvPr/>
        </p:nvSpPr>
        <p:spPr>
          <a:xfrm rot="8100000">
            <a:off x="522918" y="5312225"/>
            <a:ext cx="216000" cy="216000"/>
          </a:xfrm>
          <a:custGeom>
            <a:avLst/>
            <a:gdLst>
              <a:gd name="connsiteX0" fmla="*/ 201970 w 708212"/>
              <a:gd name="connsiteY0" fmla="*/ 506242 h 708212"/>
              <a:gd name="connsiteX1" fmla="*/ 506243 w 708212"/>
              <a:gd name="connsiteY1" fmla="*/ 506242 h 708212"/>
              <a:gd name="connsiteX2" fmla="*/ 506243 w 708212"/>
              <a:gd name="connsiteY2" fmla="*/ 201970 h 708212"/>
              <a:gd name="connsiteX3" fmla="*/ 201970 w 708212"/>
              <a:gd name="connsiteY3" fmla="*/ 201970 h 708212"/>
              <a:gd name="connsiteX4" fmla="*/ 201970 w 708212"/>
              <a:gd name="connsiteY4" fmla="*/ 506242 h 708212"/>
              <a:gd name="connsiteX5" fmla="*/ 103715 w 708212"/>
              <a:gd name="connsiteY5" fmla="*/ 604497 h 708212"/>
              <a:gd name="connsiteX6" fmla="*/ 0 w 708212"/>
              <a:gd name="connsiteY6" fmla="*/ 354106 h 708212"/>
              <a:gd name="connsiteX7" fmla="*/ 1 w 708212"/>
              <a:gd name="connsiteY7" fmla="*/ 354106 h 708212"/>
              <a:gd name="connsiteX8" fmla="*/ 354107 w 708212"/>
              <a:gd name="connsiteY8" fmla="*/ 0 h 708212"/>
              <a:gd name="connsiteX9" fmla="*/ 708212 w 708212"/>
              <a:gd name="connsiteY9" fmla="*/ 0 h 708212"/>
              <a:gd name="connsiteX10" fmla="*/ 708212 w 708212"/>
              <a:gd name="connsiteY10" fmla="*/ 354106 h 708212"/>
              <a:gd name="connsiteX11" fmla="*/ 354106 w 708212"/>
              <a:gd name="connsiteY11" fmla="*/ 708212 h 708212"/>
              <a:gd name="connsiteX12" fmla="*/ 103715 w 708212"/>
              <a:gd name="connsiteY12" fmla="*/ 604497 h 70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08212" h="708212">
                <a:moveTo>
                  <a:pt x="201970" y="506242"/>
                </a:moveTo>
                <a:cubicBezTo>
                  <a:pt x="285993" y="590265"/>
                  <a:pt x="422220" y="590265"/>
                  <a:pt x="506243" y="506242"/>
                </a:cubicBezTo>
                <a:cubicBezTo>
                  <a:pt x="590265" y="422220"/>
                  <a:pt x="590265" y="285993"/>
                  <a:pt x="506243" y="201970"/>
                </a:cubicBezTo>
                <a:cubicBezTo>
                  <a:pt x="422220" y="117947"/>
                  <a:pt x="285993" y="117947"/>
                  <a:pt x="201970" y="201970"/>
                </a:cubicBezTo>
                <a:cubicBezTo>
                  <a:pt x="117948" y="285993"/>
                  <a:pt x="117948" y="422220"/>
                  <a:pt x="201970" y="506242"/>
                </a:cubicBezTo>
                <a:close/>
                <a:moveTo>
                  <a:pt x="103715" y="604497"/>
                </a:moveTo>
                <a:cubicBezTo>
                  <a:pt x="39635" y="540416"/>
                  <a:pt x="0" y="451890"/>
                  <a:pt x="0" y="354106"/>
                </a:cubicBezTo>
                <a:lnTo>
                  <a:pt x="1" y="354106"/>
                </a:lnTo>
                <a:cubicBezTo>
                  <a:pt x="1" y="158539"/>
                  <a:pt x="158540" y="0"/>
                  <a:pt x="354107" y="0"/>
                </a:cubicBezTo>
                <a:lnTo>
                  <a:pt x="708212" y="0"/>
                </a:lnTo>
                <a:lnTo>
                  <a:pt x="708212" y="354106"/>
                </a:lnTo>
                <a:cubicBezTo>
                  <a:pt x="708212" y="549673"/>
                  <a:pt x="549673" y="708212"/>
                  <a:pt x="354106" y="708212"/>
                </a:cubicBezTo>
                <a:cubicBezTo>
                  <a:pt x="256322" y="708212"/>
                  <a:pt x="167796" y="668577"/>
                  <a:pt x="103715" y="604497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C2A14919-C391-4997-825A-FBF476BA42C0}"/>
              </a:ext>
            </a:extLst>
          </p:cNvPr>
          <p:cNvSpPr/>
          <p:nvPr/>
        </p:nvSpPr>
        <p:spPr>
          <a:xfrm>
            <a:off x="690781" y="5288788"/>
            <a:ext cx="4130689" cy="848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1" hangingPunct="1">
              <a:lnSpc>
                <a:spcPct val="100000"/>
              </a:lnSpc>
              <a:spcBef>
                <a:spcPts val="10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활용방안</a:t>
            </a:r>
            <a:endParaRPr kumimoji="1" lang="en-US" altLang="ko-KR" sz="1400" b="1" i="0" u="none" strike="noStrike" kern="1200" cap="none" spc="-1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177800" marR="0" lvl="0" indent="-177800" algn="l" defTabSz="914400" rtl="0" eaLnBrk="1" fontAlgn="ctr" latinLnBrk="1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1300" b="1" i="0" u="sng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안전운전 </a:t>
            </a:r>
            <a:r>
              <a:rPr kumimoji="1" lang="ko-KR" altLang="en-US" sz="1300" b="1" i="0" u="sng" strike="noStrike" kern="1200" cap="none" spc="-10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교육ㆍ홍보</a:t>
            </a:r>
            <a:r>
              <a:rPr kumimoji="1" lang="ko-KR" altLang="en-US" sz="1300" b="1" i="0" u="sng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및 시설물 개선</a:t>
            </a:r>
            <a:r>
              <a:rPr kumimoji="1" lang="en-US" altLang="ko-KR" sz="1300" b="1" i="0" u="sng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kumimoji="1" lang="ko-KR" altLang="en-US" sz="1300" b="1" i="0" u="sng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대형사고 예방</a:t>
            </a:r>
          </a:p>
          <a:p>
            <a:pPr marL="177800" marR="0" lvl="0" indent="-177800" algn="l" defTabSz="914400" rtl="0" eaLnBrk="1" fontAlgn="ctr" latinLnBrk="1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13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운수회사별로 특화된 </a:t>
            </a:r>
            <a:r>
              <a:rPr kumimoji="1" lang="ko-KR" altLang="en-US" sz="1300" b="1" i="0" u="sng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위험구간 서비스</a:t>
            </a:r>
            <a:r>
              <a:rPr kumimoji="1" lang="ko-KR" altLang="en-US" sz="13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 활용</a:t>
            </a:r>
            <a:endParaRPr kumimoji="1" lang="en-US" altLang="ko-KR" sz="1300" b="0" i="0" u="none" strike="noStrike" kern="1200" cap="none" spc="-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3B8431CD-3D5B-4937-A918-5E920C162B80}"/>
              </a:ext>
            </a:extLst>
          </p:cNvPr>
          <p:cNvSpPr txBox="1">
            <a:spLocks/>
          </p:cNvSpPr>
          <p:nvPr/>
        </p:nvSpPr>
        <p:spPr>
          <a:xfrm>
            <a:off x="681436" y="1312683"/>
            <a:ext cx="8861117" cy="330570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ea"/>
              <a:buNone/>
              <a:defRPr kumimoji="1" sz="1800" spc="-50" baseline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marR="0" lvl="0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광역버스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DTG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를 활용한 경부고속도로 운전 위험구간 예측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(1/2)</a:t>
            </a:r>
            <a:r>
              <a:rPr kumimoji="1" lang="ko-KR" altLang="en-US" sz="1800" b="0" i="0" u="none" strike="noStrike" kern="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kumimoji="1" lang="en-US" altLang="ko-KR" sz="1800" b="0" i="0" u="none" strike="noStrike" kern="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kumimoji="1" lang="ko-KR" altLang="en-US" sz="18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교통안전공단</a:t>
            </a:r>
            <a:endParaRPr kumimoji="1" lang="ko-KR" altLang="en-US" sz="1800" b="0" i="0" u="none" strike="noStrike" kern="0" cap="none" spc="-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CFDC4944-932E-4BFF-9589-4B8F136AC87E}"/>
              </a:ext>
            </a:extLst>
          </p:cNvPr>
          <p:cNvGraphicFramePr>
            <a:graphicFrameLocks noGrp="1"/>
          </p:cNvGraphicFramePr>
          <p:nvPr/>
        </p:nvGraphicFramePr>
        <p:xfrm>
          <a:off x="5082936" y="2581599"/>
          <a:ext cx="4366937" cy="2336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8801">
                  <a:extLst>
                    <a:ext uri="{9D8B030D-6E8A-4147-A177-3AD203B41FA5}">
                      <a16:colId xmlns:a16="http://schemas.microsoft.com/office/drawing/2014/main" val="307401974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605228354"/>
                    </a:ext>
                  </a:extLst>
                </a:gridCol>
                <a:gridCol w="1959984">
                  <a:extLst>
                    <a:ext uri="{9D8B030D-6E8A-4147-A177-3AD203B41FA5}">
                      <a16:colId xmlns:a16="http://schemas.microsoft.com/office/drawing/2014/main" val="2125620432"/>
                    </a:ext>
                  </a:extLst>
                </a:gridCol>
              </a:tblGrid>
              <a:tr h="3140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spc="-50" baseline="0" dirty="0">
                          <a:solidFill>
                            <a:schemeClr val="bg1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제공기관</a:t>
                      </a:r>
                    </a:p>
                  </a:txBody>
                  <a:tcPr marL="0" marR="0" marT="0" marB="0" anchor="ctr"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89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spc="-100" baseline="0" dirty="0">
                          <a:solidFill>
                            <a:schemeClr val="bg1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데이터 종류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AA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spc="-200" baseline="0" dirty="0">
                          <a:solidFill>
                            <a:schemeClr val="bg1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주요속성</a:t>
                      </a:r>
                      <a:endParaRPr lang="ko-KR" altLang="en-US" sz="1200" b="0" i="0" u="none" strike="noStrike" spc="-100" baseline="0" dirty="0">
                        <a:solidFill>
                          <a:schemeClr val="bg1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89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782357"/>
                  </a:ext>
                </a:extLst>
              </a:tr>
              <a:tr h="37628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한국도로공사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KoPubWorld돋움체 Light" panose="020B0600000101010101" charset="-127"/>
                        <a:ea typeface="KoPubWorld돋움체 Light" panose="020B0600000101010101" charset="-127"/>
                        <a:cs typeface="KoPubWorld돋움체 Light" panose="020B0600000101010101" charset="-127"/>
                      </a:endParaRPr>
                    </a:p>
                  </a:txBody>
                  <a:tcPr marL="0" marR="0" marT="0" marB="0"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VDS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지점교통량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KoPubWorld돋움체 Light" panose="020B0600000101010101" charset="-127"/>
                        <a:ea typeface="KoPubWorld돋움체 Light" panose="020B0600000101010101" charset="-127"/>
                        <a:cs typeface="KoPubWorld돋움체 Light" panose="020B0600000101010101" charset="-127"/>
                      </a:endParaRPr>
                    </a:p>
                  </a:txBody>
                  <a:tcPr marL="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집계일자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, </a:t>
                      </a:r>
                      <a:r>
                        <a:rPr lang="ko-KR" alt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집계시분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, VDS_ID, </a:t>
                      </a:r>
                      <a:r>
                        <a:rPr lang="ko-KR" alt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차로유형구분코드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교통량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KoPubWorld돋움체 Light" panose="020B0600000101010101" charset="-127"/>
                        <a:ea typeface="KoPubWorld돋움체 Light" panose="020B0600000101010101" charset="-127"/>
                        <a:cs typeface="KoPubWorld돋움체 Light" panose="020B0600000101010101" charset="-127"/>
                      </a:endParaRPr>
                    </a:p>
                  </a:txBody>
                  <a:tcPr marL="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3229"/>
                  </a:ext>
                </a:extLst>
              </a:tr>
              <a:tr h="309975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VDS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지점통행속도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KoPubWorld돋움체 Light" panose="020B0600000101010101" charset="-127"/>
                        <a:ea typeface="KoPubWorld돋움체 Light" panose="020B0600000101010101" charset="-127"/>
                        <a:cs typeface="KoPubWorld돋움체 Light" panose="020B0600000101010101" charset="-127"/>
                      </a:endParaRPr>
                    </a:p>
                  </a:txBody>
                  <a:tcPr marL="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집계일자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, </a:t>
                      </a:r>
                      <a:r>
                        <a:rPr lang="ko-KR" alt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집계시분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, VDS_ID, </a:t>
                      </a:r>
                      <a:r>
                        <a:rPr lang="ko-KR" alt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차로유형구분코드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평균속도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KoPubWorld돋움체 Light" panose="020B0600000101010101" charset="-127"/>
                        <a:ea typeface="KoPubWorld돋움체 Light" panose="020B0600000101010101" charset="-127"/>
                        <a:cs typeface="KoPubWorld돋움체 Light" panose="020B0600000101010101" charset="-127"/>
                      </a:endParaRPr>
                    </a:p>
                  </a:txBody>
                  <a:tcPr marL="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863932"/>
                  </a:ext>
                </a:extLst>
              </a:tr>
              <a:tr h="3099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교통안전공단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KoPubWorld돋움체 Light" panose="020B0600000101010101" charset="-127"/>
                        <a:ea typeface="KoPubWorld돋움체 Light" panose="020B0600000101010101" charset="-127"/>
                        <a:cs typeface="KoPubWorld돋움체 Light" panose="020B0600000101010101" charset="-127"/>
                      </a:endParaRPr>
                    </a:p>
                  </a:txBody>
                  <a:tcPr marL="0" marR="0" marT="0" marB="0"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디지털운행기록계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KoPubWorld돋움체 Light" panose="020B0600000101010101" charset="-127"/>
                        <a:ea typeface="KoPubWorld돋움체 Light" panose="020B0600000101010101" charset="-127"/>
                        <a:cs typeface="KoPubWorld돋움체 Light" panose="020B0600000101010101" charset="-127"/>
                      </a:endParaRPr>
                    </a:p>
                  </a:txBody>
                  <a:tcPr marL="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ko-KR" alt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운행시분초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, </a:t>
                      </a:r>
                      <a:r>
                        <a:rPr lang="ko-KR" alt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일일주행거리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운행속도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, RPM,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브레이크신호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, X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좌표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, Y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좌표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방위각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가속도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X,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가속도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Y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KoPubWorld돋움체 Light" panose="020B0600000101010101" charset="-127"/>
                        <a:ea typeface="KoPubWorld돋움체 Light" panose="020B0600000101010101" charset="-127"/>
                        <a:cs typeface="KoPubWorld돋움체 Light" panose="020B0600000101010101" charset="-127"/>
                      </a:endParaRPr>
                    </a:p>
                  </a:txBody>
                  <a:tcPr marL="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297817"/>
                  </a:ext>
                </a:extLst>
              </a:tr>
              <a:tr h="30997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경찰청</a:t>
                      </a:r>
                      <a:endParaRPr lang="ko-KR" altLang="en-US" sz="1200" dirty="0">
                        <a:effectLst/>
                        <a:latin typeface="KoPubWorld돋움체 Light" panose="020B0600000101010101" charset="-127"/>
                        <a:ea typeface="KoPubWorld돋움체 Light" panose="020B0600000101010101" charset="-127"/>
                        <a:cs typeface="KoPubWorld돋움체 Light" panose="020B0600000101010101" charset="-127"/>
                      </a:endParaRPr>
                    </a:p>
                  </a:txBody>
                  <a:tcPr marT="66675" marB="66675"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교통사고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KoPubWorld돋움체 Light" panose="020B0600000101010101" charset="-127"/>
                        <a:ea typeface="KoPubWorld돋움체 Light" panose="020B0600000101010101" charset="-127"/>
                        <a:cs typeface="KoPubWorld돋움체 Light" panose="020B0600000101010101" charset="-127"/>
                      </a:endParaRPr>
                    </a:p>
                  </a:txBody>
                  <a:tcPr marL="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교통사고의 발생시각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발생지점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사망자수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부상자수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사고차량종류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법규위반내용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KoPubWorld돋움체 Light" panose="020B0600000101010101" charset="-127"/>
                        <a:ea typeface="KoPubWorld돋움체 Light" panose="020B0600000101010101" charset="-127"/>
                        <a:cs typeface="KoPubWorld돋움체 Light" panose="020B0600000101010101" charset="-127"/>
                      </a:endParaRPr>
                    </a:p>
                  </a:txBody>
                  <a:tcPr marL="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980459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299" y="4973213"/>
            <a:ext cx="4382573" cy="1444119"/>
          </a:xfrm>
          <a:prstGeom prst="rect">
            <a:avLst/>
          </a:prstGeom>
        </p:spPr>
      </p:pic>
      <p:sp>
        <p:nvSpPr>
          <p:cNvPr id="2" name="슬라이드 번호 개체 틀 5">
            <a:extLst>
              <a:ext uri="{FF2B5EF4-FFF2-40B4-BE49-F238E27FC236}">
                <a16:creationId xmlns:a16="http://schemas.microsoft.com/office/drawing/2014/main" id="{C0536ACB-1DC8-4862-B1B7-B7322725F984}"/>
              </a:ext>
            </a:extLst>
          </p:cNvPr>
          <p:cNvSpPr txBox="1">
            <a:spLocks/>
          </p:cNvSpPr>
          <p:nvPr/>
        </p:nvSpPr>
        <p:spPr>
          <a:xfrm>
            <a:off x="4563080" y="6632302"/>
            <a:ext cx="755889" cy="138499"/>
          </a:xfrm>
          <a:prstGeom prst="rect">
            <a:avLst/>
          </a:prstGeom>
          <a:noFill/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r" defTabSz="457200" rtl="0" eaLnBrk="1" latinLnBrk="0" hangingPunct="1">
              <a:defRPr lang="ko-KR" altLang="en-US" sz="900" kern="1200" spc="-50" baseline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E6E0DC-F90F-4BD3-BDEA-05D2C747FF79}" type="slidenum">
              <a:rPr kumimoji="0" lang="en-US" altLang="ko-KR" sz="900" b="1" i="0" u="none" strike="noStrike" kern="1200" cap="none" spc="-50" normalizeH="0" baseline="0" noProof="0" smtClean="0">
                <a:ln>
                  <a:noFill/>
                </a:ln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16200000" scaled="1"/>
                </a:gra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900" b="1" i="0" u="none" strike="noStrike" kern="1200" cap="none" spc="-50" normalizeH="0" baseline="0" noProof="0" dirty="0">
              <a:ln>
                <a:noFill/>
              </a:ln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16200000" scaled="1"/>
              </a:gra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814636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E152621B-31FF-45BD-B322-D803FA2D85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워크샵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/>
              <a:t>개요서 정리 참고</a:t>
            </a:r>
          </a:p>
        </p:txBody>
      </p:sp>
      <p:sp>
        <p:nvSpPr>
          <p:cNvPr id="49" name="사각형: 둥근 위쪽 모서리 48">
            <a:extLst>
              <a:ext uri="{FF2B5EF4-FFF2-40B4-BE49-F238E27FC236}">
                <a16:creationId xmlns:a16="http://schemas.microsoft.com/office/drawing/2014/main" id="{65AD0FA0-C3DB-4519-94EE-9C3975EEB764}"/>
              </a:ext>
            </a:extLst>
          </p:cNvPr>
          <p:cNvSpPr/>
          <p:nvPr/>
        </p:nvSpPr>
        <p:spPr>
          <a:xfrm>
            <a:off x="400398" y="2043693"/>
            <a:ext cx="9124602" cy="4446007"/>
          </a:xfrm>
          <a:prstGeom prst="round2SameRect">
            <a:avLst>
              <a:gd name="adj1" fmla="val 0"/>
              <a:gd name="adj2" fmla="val 2367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288000" rIns="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>
                <a:tab pos="671513" algn="l"/>
                <a:tab pos="792163" algn="l"/>
              </a:tabLst>
              <a:defRPr/>
            </a:pPr>
            <a:endParaRPr kumimoji="1" lang="en-US" altLang="ko-KR" sz="1050" b="1" i="0" u="none" strike="noStrike" kern="1200" cap="none" spc="-100" normalizeH="0" baseline="0" noProof="0" dirty="0">
              <a:ln w="9525"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+mn-cs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9F81D408-19DC-4E43-B198-BCE1ABEE6DC2}"/>
              </a:ext>
            </a:extLst>
          </p:cNvPr>
          <p:cNvGrpSpPr/>
          <p:nvPr/>
        </p:nvGrpSpPr>
        <p:grpSpPr>
          <a:xfrm>
            <a:off x="400397" y="1769874"/>
            <a:ext cx="9124602" cy="381503"/>
            <a:chOff x="5811772" y="1592263"/>
            <a:chExt cx="3749739" cy="381503"/>
          </a:xfrm>
          <a:solidFill>
            <a:srgbClr val="20AAB5"/>
          </a:solidFill>
        </p:grpSpPr>
        <p:sp>
          <p:nvSpPr>
            <p:cNvPr id="65" name="이등변 삼각형 64">
              <a:extLst>
                <a:ext uri="{FF2B5EF4-FFF2-40B4-BE49-F238E27FC236}">
                  <a16:creationId xmlns:a16="http://schemas.microsoft.com/office/drawing/2014/main" id="{817907D7-951A-4CF9-972D-4633B60F0044}"/>
                </a:ext>
              </a:extLst>
            </p:cNvPr>
            <p:cNvSpPr/>
            <p:nvPr/>
          </p:nvSpPr>
          <p:spPr>
            <a:xfrm rot="10800000">
              <a:off x="7598767" y="1678491"/>
              <a:ext cx="175750" cy="295275"/>
            </a:xfrm>
            <a:prstGeom prst="triangle">
              <a:avLst/>
            </a:prstGeom>
            <a:grpFill/>
            <a:ln>
              <a:solidFill>
                <a:srgbClr val="20AA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600" b="1" i="0" u="none" strike="noStrike" kern="1200" cap="none" spc="-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+mn-cs"/>
              </a:endParaRPr>
            </a:p>
          </p:txBody>
        </p:sp>
        <p:sp>
          <p:nvSpPr>
            <p:cNvPr id="66" name="사각형: 둥근 위쪽 모서리 65">
              <a:extLst>
                <a:ext uri="{FF2B5EF4-FFF2-40B4-BE49-F238E27FC236}">
                  <a16:creationId xmlns:a16="http://schemas.microsoft.com/office/drawing/2014/main" id="{F32AAF87-0747-40A4-948E-836BD6FEBE13}"/>
                </a:ext>
              </a:extLst>
            </p:cNvPr>
            <p:cNvSpPr/>
            <p:nvPr/>
          </p:nvSpPr>
          <p:spPr>
            <a:xfrm>
              <a:off x="5811772" y="1592263"/>
              <a:ext cx="3749739" cy="2880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solidFill>
                <a:srgbClr val="20AA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b="1" i="0" u="none" strike="noStrike" kern="1200" cap="none" spc="-5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162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분석모델링 및 분석결과 예시</a:t>
              </a:r>
            </a:p>
          </p:txBody>
        </p:sp>
      </p:grp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8B661ED-4AFC-4834-87E5-880798DF17AA}"/>
              </a:ext>
            </a:extLst>
          </p:cNvPr>
          <p:cNvSpPr/>
          <p:nvPr/>
        </p:nvSpPr>
        <p:spPr>
          <a:xfrm>
            <a:off x="5208115" y="2615866"/>
            <a:ext cx="4194389" cy="3745211"/>
          </a:xfrm>
          <a:prstGeom prst="roundRect">
            <a:avLst>
              <a:gd name="adj" fmla="val 2244"/>
            </a:avLst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-50" normalizeH="0" baseline="0" noProof="0">
              <a:ln>
                <a:noFill/>
              </a:ln>
              <a:gradFill>
                <a:gsLst>
                  <a:gs pos="0">
                    <a:srgbClr val="002C36"/>
                  </a:gs>
                  <a:gs pos="100000">
                    <a:srgbClr val="002C36"/>
                  </a:gs>
                </a:gsLst>
                <a:lin ang="16200000" scaled="1"/>
              </a:gradFill>
              <a:effectLst/>
              <a:uLnTx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2" name="자유형 116">
            <a:extLst>
              <a:ext uri="{FF2B5EF4-FFF2-40B4-BE49-F238E27FC236}">
                <a16:creationId xmlns:a16="http://schemas.microsoft.com/office/drawing/2014/main" id="{8933E806-D36B-4BEF-96FF-7CE36A1C1B62}"/>
              </a:ext>
            </a:extLst>
          </p:cNvPr>
          <p:cNvSpPr>
            <a:spLocks noChangeAspect="1"/>
          </p:cNvSpPr>
          <p:nvPr/>
        </p:nvSpPr>
        <p:spPr>
          <a:xfrm rot="8100000">
            <a:off x="5078297" y="2280564"/>
            <a:ext cx="216000" cy="216000"/>
          </a:xfrm>
          <a:custGeom>
            <a:avLst/>
            <a:gdLst>
              <a:gd name="connsiteX0" fmla="*/ 201970 w 708212"/>
              <a:gd name="connsiteY0" fmla="*/ 506242 h 708212"/>
              <a:gd name="connsiteX1" fmla="*/ 506243 w 708212"/>
              <a:gd name="connsiteY1" fmla="*/ 506242 h 708212"/>
              <a:gd name="connsiteX2" fmla="*/ 506243 w 708212"/>
              <a:gd name="connsiteY2" fmla="*/ 201970 h 708212"/>
              <a:gd name="connsiteX3" fmla="*/ 201970 w 708212"/>
              <a:gd name="connsiteY3" fmla="*/ 201970 h 708212"/>
              <a:gd name="connsiteX4" fmla="*/ 201970 w 708212"/>
              <a:gd name="connsiteY4" fmla="*/ 506242 h 708212"/>
              <a:gd name="connsiteX5" fmla="*/ 103715 w 708212"/>
              <a:gd name="connsiteY5" fmla="*/ 604497 h 708212"/>
              <a:gd name="connsiteX6" fmla="*/ 0 w 708212"/>
              <a:gd name="connsiteY6" fmla="*/ 354106 h 708212"/>
              <a:gd name="connsiteX7" fmla="*/ 1 w 708212"/>
              <a:gd name="connsiteY7" fmla="*/ 354106 h 708212"/>
              <a:gd name="connsiteX8" fmla="*/ 354107 w 708212"/>
              <a:gd name="connsiteY8" fmla="*/ 0 h 708212"/>
              <a:gd name="connsiteX9" fmla="*/ 708212 w 708212"/>
              <a:gd name="connsiteY9" fmla="*/ 0 h 708212"/>
              <a:gd name="connsiteX10" fmla="*/ 708212 w 708212"/>
              <a:gd name="connsiteY10" fmla="*/ 354106 h 708212"/>
              <a:gd name="connsiteX11" fmla="*/ 354106 w 708212"/>
              <a:gd name="connsiteY11" fmla="*/ 708212 h 708212"/>
              <a:gd name="connsiteX12" fmla="*/ 103715 w 708212"/>
              <a:gd name="connsiteY12" fmla="*/ 604497 h 70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08212" h="708212">
                <a:moveTo>
                  <a:pt x="201970" y="506242"/>
                </a:moveTo>
                <a:cubicBezTo>
                  <a:pt x="285993" y="590265"/>
                  <a:pt x="422220" y="590265"/>
                  <a:pt x="506243" y="506242"/>
                </a:cubicBezTo>
                <a:cubicBezTo>
                  <a:pt x="590265" y="422220"/>
                  <a:pt x="590265" y="285993"/>
                  <a:pt x="506243" y="201970"/>
                </a:cubicBezTo>
                <a:cubicBezTo>
                  <a:pt x="422220" y="117947"/>
                  <a:pt x="285993" y="117947"/>
                  <a:pt x="201970" y="201970"/>
                </a:cubicBezTo>
                <a:cubicBezTo>
                  <a:pt x="117948" y="285993"/>
                  <a:pt x="117948" y="422220"/>
                  <a:pt x="201970" y="506242"/>
                </a:cubicBezTo>
                <a:close/>
                <a:moveTo>
                  <a:pt x="103715" y="604497"/>
                </a:moveTo>
                <a:cubicBezTo>
                  <a:pt x="39635" y="540416"/>
                  <a:pt x="0" y="451890"/>
                  <a:pt x="0" y="354106"/>
                </a:cubicBezTo>
                <a:lnTo>
                  <a:pt x="1" y="354106"/>
                </a:lnTo>
                <a:cubicBezTo>
                  <a:pt x="1" y="158539"/>
                  <a:pt x="158540" y="0"/>
                  <a:pt x="354107" y="0"/>
                </a:cubicBezTo>
                <a:lnTo>
                  <a:pt x="708212" y="0"/>
                </a:lnTo>
                <a:lnTo>
                  <a:pt x="708212" y="354106"/>
                </a:lnTo>
                <a:cubicBezTo>
                  <a:pt x="708212" y="549673"/>
                  <a:pt x="549673" y="708212"/>
                  <a:pt x="354106" y="708212"/>
                </a:cubicBezTo>
                <a:cubicBezTo>
                  <a:pt x="256322" y="708212"/>
                  <a:pt x="167796" y="668577"/>
                  <a:pt x="103715" y="604497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6A12931-4A1A-4628-A144-259C72C004D9}"/>
              </a:ext>
            </a:extLst>
          </p:cNvPr>
          <p:cNvSpPr/>
          <p:nvPr/>
        </p:nvSpPr>
        <p:spPr>
          <a:xfrm>
            <a:off x="5246160" y="2257127"/>
            <a:ext cx="41306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1" hangingPunct="1">
              <a:lnSpc>
                <a:spcPct val="100000"/>
              </a:lnSpc>
              <a:spcBef>
                <a:spcPts val="10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분석결과 예시</a:t>
            </a:r>
            <a:endParaRPr kumimoji="1" lang="en-US" altLang="ko-KR" sz="1300" b="1" i="0" u="none" strike="noStrike" kern="1200" cap="none" spc="-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5" name="자유형 116">
            <a:extLst>
              <a:ext uri="{FF2B5EF4-FFF2-40B4-BE49-F238E27FC236}">
                <a16:creationId xmlns:a16="http://schemas.microsoft.com/office/drawing/2014/main" id="{51E6892C-9687-4720-B0A2-ECC3F6B88422}"/>
              </a:ext>
            </a:extLst>
          </p:cNvPr>
          <p:cNvSpPr>
            <a:spLocks noChangeAspect="1"/>
          </p:cNvSpPr>
          <p:nvPr/>
        </p:nvSpPr>
        <p:spPr>
          <a:xfrm rot="8100000">
            <a:off x="568537" y="2280564"/>
            <a:ext cx="216000" cy="216000"/>
          </a:xfrm>
          <a:custGeom>
            <a:avLst/>
            <a:gdLst>
              <a:gd name="connsiteX0" fmla="*/ 201970 w 708212"/>
              <a:gd name="connsiteY0" fmla="*/ 506242 h 708212"/>
              <a:gd name="connsiteX1" fmla="*/ 506243 w 708212"/>
              <a:gd name="connsiteY1" fmla="*/ 506242 h 708212"/>
              <a:gd name="connsiteX2" fmla="*/ 506243 w 708212"/>
              <a:gd name="connsiteY2" fmla="*/ 201970 h 708212"/>
              <a:gd name="connsiteX3" fmla="*/ 201970 w 708212"/>
              <a:gd name="connsiteY3" fmla="*/ 201970 h 708212"/>
              <a:gd name="connsiteX4" fmla="*/ 201970 w 708212"/>
              <a:gd name="connsiteY4" fmla="*/ 506242 h 708212"/>
              <a:gd name="connsiteX5" fmla="*/ 103715 w 708212"/>
              <a:gd name="connsiteY5" fmla="*/ 604497 h 708212"/>
              <a:gd name="connsiteX6" fmla="*/ 0 w 708212"/>
              <a:gd name="connsiteY6" fmla="*/ 354106 h 708212"/>
              <a:gd name="connsiteX7" fmla="*/ 1 w 708212"/>
              <a:gd name="connsiteY7" fmla="*/ 354106 h 708212"/>
              <a:gd name="connsiteX8" fmla="*/ 354107 w 708212"/>
              <a:gd name="connsiteY8" fmla="*/ 0 h 708212"/>
              <a:gd name="connsiteX9" fmla="*/ 708212 w 708212"/>
              <a:gd name="connsiteY9" fmla="*/ 0 h 708212"/>
              <a:gd name="connsiteX10" fmla="*/ 708212 w 708212"/>
              <a:gd name="connsiteY10" fmla="*/ 354106 h 708212"/>
              <a:gd name="connsiteX11" fmla="*/ 354106 w 708212"/>
              <a:gd name="connsiteY11" fmla="*/ 708212 h 708212"/>
              <a:gd name="connsiteX12" fmla="*/ 103715 w 708212"/>
              <a:gd name="connsiteY12" fmla="*/ 604497 h 70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08212" h="708212">
                <a:moveTo>
                  <a:pt x="201970" y="506242"/>
                </a:moveTo>
                <a:cubicBezTo>
                  <a:pt x="285993" y="590265"/>
                  <a:pt x="422220" y="590265"/>
                  <a:pt x="506243" y="506242"/>
                </a:cubicBezTo>
                <a:cubicBezTo>
                  <a:pt x="590265" y="422220"/>
                  <a:pt x="590265" y="285993"/>
                  <a:pt x="506243" y="201970"/>
                </a:cubicBezTo>
                <a:cubicBezTo>
                  <a:pt x="422220" y="117947"/>
                  <a:pt x="285993" y="117947"/>
                  <a:pt x="201970" y="201970"/>
                </a:cubicBezTo>
                <a:cubicBezTo>
                  <a:pt x="117948" y="285993"/>
                  <a:pt x="117948" y="422220"/>
                  <a:pt x="201970" y="506242"/>
                </a:cubicBezTo>
                <a:close/>
                <a:moveTo>
                  <a:pt x="103715" y="604497"/>
                </a:moveTo>
                <a:cubicBezTo>
                  <a:pt x="39635" y="540416"/>
                  <a:pt x="0" y="451890"/>
                  <a:pt x="0" y="354106"/>
                </a:cubicBezTo>
                <a:lnTo>
                  <a:pt x="1" y="354106"/>
                </a:lnTo>
                <a:cubicBezTo>
                  <a:pt x="1" y="158539"/>
                  <a:pt x="158540" y="0"/>
                  <a:pt x="354107" y="0"/>
                </a:cubicBezTo>
                <a:lnTo>
                  <a:pt x="708212" y="0"/>
                </a:lnTo>
                <a:lnTo>
                  <a:pt x="708212" y="354106"/>
                </a:lnTo>
                <a:cubicBezTo>
                  <a:pt x="708212" y="549673"/>
                  <a:pt x="549673" y="708212"/>
                  <a:pt x="354106" y="708212"/>
                </a:cubicBezTo>
                <a:cubicBezTo>
                  <a:pt x="256322" y="708212"/>
                  <a:pt x="167796" y="668577"/>
                  <a:pt x="103715" y="604497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DFC1CF2-3755-4001-AE71-3A9E9C78FD0E}"/>
              </a:ext>
            </a:extLst>
          </p:cNvPr>
          <p:cNvSpPr/>
          <p:nvPr/>
        </p:nvSpPr>
        <p:spPr>
          <a:xfrm>
            <a:off x="736400" y="2257127"/>
            <a:ext cx="41306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1" hangingPunct="1">
              <a:lnSpc>
                <a:spcPct val="100000"/>
              </a:lnSpc>
              <a:spcBef>
                <a:spcPts val="10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분석 프로세스</a:t>
            </a:r>
            <a:endParaRPr kumimoji="1" lang="en-US" altLang="ko-KR" sz="1300" b="1" i="0" u="none" strike="noStrike" kern="1200" cap="none" spc="-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1BADBC4C-7559-48B1-98EE-B33BF418D1FF}"/>
              </a:ext>
            </a:extLst>
          </p:cNvPr>
          <p:cNvSpPr/>
          <p:nvPr/>
        </p:nvSpPr>
        <p:spPr>
          <a:xfrm>
            <a:off x="704549" y="2615866"/>
            <a:ext cx="4194389" cy="3745211"/>
          </a:xfrm>
          <a:prstGeom prst="roundRect">
            <a:avLst>
              <a:gd name="adj" fmla="val 2244"/>
            </a:avLst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-50" normalizeH="0" baseline="0" noProof="0">
              <a:ln>
                <a:noFill/>
              </a:ln>
              <a:gradFill>
                <a:gsLst>
                  <a:gs pos="0">
                    <a:srgbClr val="002C36"/>
                  </a:gs>
                  <a:gs pos="100000">
                    <a:srgbClr val="002C36"/>
                  </a:gs>
                </a:gsLst>
                <a:lin ang="16200000" scaled="1"/>
              </a:gradFill>
              <a:effectLst/>
              <a:uLnTx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3B8431CD-3D5B-4937-A918-5E920C162B80}"/>
              </a:ext>
            </a:extLst>
          </p:cNvPr>
          <p:cNvSpPr txBox="1">
            <a:spLocks/>
          </p:cNvSpPr>
          <p:nvPr/>
        </p:nvSpPr>
        <p:spPr>
          <a:xfrm>
            <a:off x="681436" y="1312683"/>
            <a:ext cx="8861117" cy="330570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ea"/>
              <a:buNone/>
              <a:defRPr kumimoji="1" sz="1800" spc="-50" baseline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marR="0" lvl="0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광역버스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DTG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를 활용한 경부고속도로 운전 위험구간 예측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(2/2)</a:t>
            </a:r>
            <a:r>
              <a:rPr kumimoji="1" lang="ko-KR" altLang="en-US" sz="1800" b="0" i="0" u="none" strike="noStrike" kern="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kumimoji="1" lang="en-US" altLang="ko-KR" sz="1800" b="0" i="0" u="none" strike="noStrike" kern="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kumimoji="1" lang="ko-KR" altLang="en-US" sz="18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교통안전공단</a:t>
            </a:r>
            <a:endParaRPr kumimoji="1" lang="ko-KR" altLang="en-US" sz="1800" b="0" i="0" u="none" strike="noStrike" kern="0" cap="none" spc="-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196" y="2869463"/>
            <a:ext cx="3985856" cy="33276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973" y="2869463"/>
            <a:ext cx="3993511" cy="3298419"/>
          </a:xfrm>
          <a:prstGeom prst="rect">
            <a:avLst/>
          </a:prstGeom>
        </p:spPr>
      </p:pic>
      <p:sp>
        <p:nvSpPr>
          <p:cNvPr id="2" name="슬라이드 번호 개체 틀 5">
            <a:extLst>
              <a:ext uri="{FF2B5EF4-FFF2-40B4-BE49-F238E27FC236}">
                <a16:creationId xmlns:a16="http://schemas.microsoft.com/office/drawing/2014/main" id="{FBF95DA0-C33E-40E1-8BCE-C086C9F379BE}"/>
              </a:ext>
            </a:extLst>
          </p:cNvPr>
          <p:cNvSpPr txBox="1">
            <a:spLocks/>
          </p:cNvSpPr>
          <p:nvPr/>
        </p:nvSpPr>
        <p:spPr>
          <a:xfrm>
            <a:off x="4563080" y="6632302"/>
            <a:ext cx="755889" cy="138499"/>
          </a:xfrm>
          <a:prstGeom prst="rect">
            <a:avLst/>
          </a:prstGeom>
          <a:noFill/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r" defTabSz="457200" rtl="0" eaLnBrk="1" latinLnBrk="0" hangingPunct="1">
              <a:defRPr lang="ko-KR" altLang="en-US" sz="900" kern="1200" spc="-50" baseline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E6E0DC-F90F-4BD3-BDEA-05D2C747FF79}" type="slidenum">
              <a:rPr kumimoji="0" lang="en-US" altLang="ko-KR" sz="900" b="1" i="0" u="none" strike="noStrike" kern="1200" cap="none" spc="-50" normalizeH="0" baseline="0" noProof="0" smtClean="0">
                <a:ln>
                  <a:noFill/>
                </a:ln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16200000" scaled="1"/>
                </a:gra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900" b="1" i="0" u="none" strike="noStrike" kern="1200" cap="none" spc="-50" normalizeH="0" baseline="0" noProof="0" dirty="0">
              <a:ln>
                <a:noFill/>
              </a:ln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16200000" scaled="1"/>
              </a:gra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752587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C7655AC-83CE-4A74-BAF3-8ABE99719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1635125"/>
            <a:ext cx="7360163" cy="738188"/>
          </a:xfrm>
        </p:spPr>
        <p:txBody>
          <a:bodyPr/>
          <a:lstStyle/>
          <a:p>
            <a:r>
              <a:rPr lang="ko-KR" altLang="en-US" dirty="0">
                <a:latin typeface="KoPubWorld돋움체 Bold" panose="020B0600000101010101" charset="-127"/>
                <a:ea typeface="KoPubWorld돋움체 Bold" panose="020B0600000101010101" charset="-127"/>
                <a:cs typeface="KoPubWorld돋움체 Bold" panose="020B0600000101010101" charset="-127"/>
              </a:rPr>
              <a:t>빅데이터 분석</a:t>
            </a:r>
            <a:r>
              <a:rPr lang="en-US" altLang="ko-KR" dirty="0">
                <a:latin typeface="나눔손글씨 붓" panose="03060600000000000000" pitchFamily="66" charset="-127"/>
                <a:ea typeface="나눔손글씨 붓" panose="03060600000000000000" pitchFamily="66" charset="-127"/>
                <a:cs typeface="KoPubWorld돋움체 Bold" panose="020B0600000101010101" charset="-127"/>
              </a:rPr>
              <a:t>•</a:t>
            </a:r>
            <a:r>
              <a:rPr lang="ko-KR" altLang="en-US" dirty="0">
                <a:latin typeface="KoPubWorld돋움체 Bold" panose="020B0600000101010101" charset="-127"/>
                <a:ea typeface="KoPubWorld돋움체 Bold" panose="020B0600000101010101" charset="-127"/>
                <a:cs typeface="KoPubWorld돋움체 Bold" panose="020B0600000101010101" charset="-127"/>
              </a:rPr>
              <a:t>활용 워크샵 </a:t>
            </a:r>
            <a:r>
              <a:rPr lang="en-US" altLang="ko-KR" dirty="0">
                <a:latin typeface="KoPubWorld돋움체 Bold" panose="020B0600000101010101" charset="-127"/>
                <a:ea typeface="KoPubWorld돋움체 Bold" panose="020B0600000101010101" charset="-127"/>
                <a:cs typeface="KoPubWorld돋움체 Bold" panose="020B0600000101010101" charset="-127"/>
              </a:rPr>
              <a:t>#3</a:t>
            </a:r>
            <a:endParaRPr lang="ko-KR" altLang="en-US" dirty="0">
              <a:latin typeface="KoPubWorld돋움체 Bold" panose="020B0600000101010101" charset="-127"/>
              <a:ea typeface="KoPubWorld돋움체 Bold" panose="020B0600000101010101" charset="-127"/>
              <a:cs typeface="KoPubWorld돋움체 Bold" panose="020B0600000101010101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300424F-08A6-4E14-A32C-977786E94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52" y="2373313"/>
            <a:ext cx="5438775" cy="32004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06589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85537-25B0-4FF6-90C9-41A23976A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82" y="157789"/>
            <a:ext cx="9637162" cy="492574"/>
          </a:xfrm>
        </p:spPr>
        <p:txBody>
          <a:bodyPr/>
          <a:lstStyle/>
          <a:p>
            <a:r>
              <a:rPr lang="ko-KR" altLang="en-US" dirty="0"/>
              <a:t>워크샵</a:t>
            </a:r>
            <a:r>
              <a:rPr lang="en-US" altLang="ko-KR" dirty="0"/>
              <a:t>3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/>
              <a:t>분석활용 사례의 개선사항 도출</a:t>
            </a:r>
            <a:r>
              <a:rPr lang="en-US" altLang="ko-KR" dirty="0"/>
              <a:t>(</a:t>
            </a:r>
            <a:r>
              <a:rPr lang="ko-KR" altLang="en-US" dirty="0"/>
              <a:t>개인</a:t>
            </a:r>
            <a:r>
              <a:rPr lang="en-US" altLang="ko-KR" dirty="0"/>
              <a:t>/</a:t>
            </a:r>
            <a:r>
              <a:rPr lang="ko-KR" altLang="en-US" dirty="0"/>
              <a:t>조</a:t>
            </a:r>
            <a:r>
              <a:rPr lang="en-US" altLang="ko-KR" dirty="0"/>
              <a:t>, 1</a:t>
            </a:r>
            <a:r>
              <a:rPr lang="ko-KR" altLang="en-US" dirty="0"/>
              <a:t>시간</a:t>
            </a:r>
            <a:r>
              <a:rPr lang="en-US" altLang="ko-KR" dirty="0"/>
              <a:t>30</a:t>
            </a:r>
            <a:r>
              <a:rPr lang="ko-KR" altLang="en-US" dirty="0"/>
              <a:t>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BB70FC-30DD-4F01-8914-1303EC1734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</p:spPr>
        <p:txBody>
          <a:bodyPr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EA4C1F-24AD-41A9-A99D-879B34AF2960}" type="slidenum">
              <a:rPr kumimoji="1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2701F2-89E1-4616-8834-3BC942FDE8D2}"/>
              </a:ext>
            </a:extLst>
          </p:cNvPr>
          <p:cNvSpPr txBox="1"/>
          <p:nvPr/>
        </p:nvSpPr>
        <p:spPr>
          <a:xfrm>
            <a:off x="848544" y="1457422"/>
            <a:ext cx="885698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분석활용 사례 이름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기관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: (                                                                                                     )</a:t>
            </a:r>
            <a:endParaRPr kumimoji="1" lang="en-US" altLang="ko-KR" sz="1600" b="1" i="0" u="none" strike="noStrike" kern="1200" cap="none" spc="-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21563" y="1839723"/>
            <a:ext cx="8640960" cy="409126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08000" rtlCol="0" anchor="ctr">
            <a:noAutofit/>
          </a:bodyPr>
          <a:lstStyle/>
          <a:p>
            <a:pPr marL="514350" marR="0" lvl="0" indent="-51435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AutoNum type="arabicPeriod"/>
              <a:tabLst/>
              <a:defRPr/>
            </a:pPr>
            <a:r>
              <a:rPr kumimoji="0" lang="ko-KR" altLang="en-US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워크샵 </a:t>
            </a:r>
            <a: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2</a:t>
            </a:r>
            <a:r>
              <a:rPr kumimoji="0" lang="ko-KR" altLang="en-US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에서 조사한 분석활용 사례 중 </a:t>
            </a:r>
            <a: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1</a:t>
            </a:r>
            <a:r>
              <a:rPr kumimoji="0" lang="ko-KR" altLang="en-US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개를 선정합니다</a:t>
            </a:r>
            <a: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.</a:t>
            </a:r>
          </a:p>
          <a:p>
            <a:pPr marL="514350" marR="0" lvl="0" indent="-51435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AutoNum type="arabicPeriod"/>
              <a:tabLst/>
              <a:defRPr/>
            </a:pPr>
            <a:r>
              <a:rPr kumimoji="0" lang="ko-KR" altLang="en-US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해당 사례에 대해 개인별로 개선사항을 정리</a:t>
            </a:r>
            <a: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(1</a:t>
            </a:r>
            <a:r>
              <a:rPr kumimoji="0" lang="ko-KR" altLang="en-US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시간</a:t>
            </a:r>
            <a: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)</a:t>
            </a:r>
            <a:r>
              <a:rPr kumimoji="0" lang="ko-KR" altLang="en-US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하고</a:t>
            </a:r>
            <a: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,</a:t>
            </a:r>
            <a:r>
              <a:rPr kumimoji="0" lang="ko-KR" altLang="en-US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 조 안에서 토론합니다</a:t>
            </a:r>
            <a: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.</a:t>
            </a:r>
          </a:p>
          <a:p>
            <a:pPr marL="514350" marR="0" lvl="0" indent="-51435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AutoNum type="arabicPeriod"/>
              <a:tabLst/>
              <a:defRPr/>
            </a:pPr>
            <a:r>
              <a:rPr kumimoji="0" lang="ko-KR" altLang="en-US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조 안에서 취합하여 </a:t>
            </a:r>
            <a:r>
              <a:rPr kumimoji="0" lang="ko-KR" altLang="en-US" sz="2000" b="1" i="0" u="none" strike="noStrike" kern="0" cap="none" spc="-5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이젤패드에</a:t>
            </a:r>
            <a:r>
              <a:rPr kumimoji="0" lang="ko-KR" altLang="en-US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 정리합니다</a:t>
            </a:r>
            <a: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.</a:t>
            </a:r>
          </a:p>
          <a:p>
            <a:pPr marL="514350" marR="0" lvl="0" indent="-51435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AutoNum type="arabicPeriod"/>
              <a:tabLst/>
              <a:defRPr/>
            </a:pPr>
            <a:r>
              <a:rPr kumimoji="0" lang="ko-KR" altLang="en-US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완성된 파일</a:t>
            </a:r>
            <a: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(ppt, </a:t>
            </a:r>
            <a:r>
              <a:rPr kumimoji="0" lang="ko-KR" altLang="en-US" sz="2000" b="1" i="0" u="none" strike="noStrike" kern="0" cap="none" spc="-5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이젤패드</a:t>
            </a:r>
            <a:r>
              <a:rPr kumimoji="0" lang="ko-KR" altLang="en-US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 사진</a:t>
            </a:r>
            <a: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)</a:t>
            </a:r>
            <a:r>
              <a:rPr kumimoji="0" lang="ko-KR" altLang="en-US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을 까페로 제출합니다</a:t>
            </a:r>
            <a: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. </a:t>
            </a:r>
            <a:b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</a:br>
            <a: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    </a:t>
            </a:r>
            <a:r>
              <a:rPr kumimoji="0" lang="ko-KR" altLang="en-US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제출자료 </a:t>
            </a:r>
            <a: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: </a:t>
            </a:r>
            <a:r>
              <a:rPr kumimoji="0" lang="ko-KR" altLang="en-US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개인별 </a:t>
            </a:r>
            <a: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ppt</a:t>
            </a:r>
            <a:r>
              <a:rPr kumimoji="0" lang="ko-KR" altLang="en-US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파일</a:t>
            </a:r>
            <a: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( *.pptx)</a:t>
            </a:r>
            <a:b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</a:br>
            <a: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                   </a:t>
            </a:r>
            <a:r>
              <a:rPr kumimoji="0" lang="ko-KR" altLang="en-US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조별 대표 개선사항</a:t>
            </a:r>
            <a: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(</a:t>
            </a:r>
            <a:r>
              <a:rPr kumimoji="0" lang="ko-KR" altLang="en-US" sz="2000" b="1" i="0" u="none" strike="noStrike" kern="0" cap="none" spc="-5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이젤패드</a:t>
            </a:r>
            <a:r>
              <a:rPr kumimoji="0" lang="ko-KR" altLang="en-US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 사진</a:t>
            </a:r>
            <a: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)</a:t>
            </a:r>
            <a:b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</a:br>
            <a:endParaRPr kumimoji="0" lang="en-US" altLang="ko-KR" sz="2000" b="1" i="0" u="none" strike="noStrike" kern="0" cap="none" spc="-5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0A6AF2-AD2F-40D5-BC41-5F2670861143}"/>
              </a:ext>
            </a:extLst>
          </p:cNvPr>
          <p:cNvSpPr txBox="1"/>
          <p:nvPr/>
        </p:nvSpPr>
        <p:spPr>
          <a:xfrm>
            <a:off x="452500" y="937405"/>
            <a:ext cx="885698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1. 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개인별 워크샵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(1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시간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하고 조별토론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(30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분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), 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조별 주요내용을 </a:t>
            </a:r>
            <a:r>
              <a:rPr kumimoji="1" lang="ko-KR" altLang="en-US" sz="1600" b="1" i="0" u="none" strike="noStrike" kern="1200" cap="none" spc="-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이젤패드에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작성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(30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분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 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제출함</a:t>
            </a:r>
          </a:p>
        </p:txBody>
      </p:sp>
    </p:spTree>
    <p:extLst>
      <p:ext uri="{BB962C8B-B14F-4D97-AF65-F5344CB8AC3E}">
        <p14:creationId xmlns:p14="http://schemas.microsoft.com/office/powerpoint/2010/main" val="450776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3ACB8-1E8D-40AF-996F-4D0B7C817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워크샵</a:t>
            </a:r>
            <a:r>
              <a:rPr lang="en-US" altLang="ko-KR" dirty="0"/>
              <a:t>3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/>
              <a:t>분석 사례 개선사항 도출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169787A-4440-4624-8C10-07584EE02FD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</p:spPr>
        <p:txBody>
          <a:bodyPr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B3245F4-CD3B-4646-9A8D-F52A63463ECC}" type="slidenum">
              <a:rPr kumimoji="1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+mn-cs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BB5841E-CDBC-498A-814E-B342BCCDCB00}"/>
              </a:ext>
            </a:extLst>
          </p:cNvPr>
          <p:cNvGraphicFramePr>
            <a:graphicFrameLocks noGrp="1"/>
          </p:cNvGraphicFramePr>
          <p:nvPr/>
        </p:nvGraphicFramePr>
        <p:xfrm>
          <a:off x="254477" y="980728"/>
          <a:ext cx="9397044" cy="556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2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04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04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04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004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634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분석사례</a:t>
                      </a: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분석 모델 설계 관점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(ex. OOO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현황분석 미흡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데이터 수집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/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활용 관점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(ex.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서비스는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시간 단위가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의미있으나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데이터가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일단위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데이터가 사용됨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활용된 분석모델 관점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(ex.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회귀모형은 과거데이터를 기반으로 하므로 현상 데이터가 변할 경우 모델예측도가 떨어짐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.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머신러닝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적용 필요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시각화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및 결과 활용</a:t>
                      </a:r>
                      <a:br>
                        <a:rPr lang="en-US" altLang="ko-KR" sz="12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</a:b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서비스 관점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(ex.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단발성 분석으로 끝남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지속적으로 분석모델 업데이트 필요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912093"/>
                  </a:ext>
                </a:extLst>
              </a:tr>
              <a:tr h="426088"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[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분석 세부주제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1]</a:t>
                      </a:r>
                    </a:p>
                    <a:p>
                      <a:pPr algn="l" latinLnBrk="1"/>
                      <a:endParaRPr lang="en-US" altLang="ko-KR" sz="11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algn="l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개선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필요점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492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해결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방안</a:t>
                      </a: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59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[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분석 세부주제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2]</a:t>
                      </a:r>
                    </a:p>
                    <a:p>
                      <a:pPr algn="l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개선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필요점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8492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해결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방안</a:t>
                      </a: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13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[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분석 세부주제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3]</a:t>
                      </a:r>
                    </a:p>
                    <a:p>
                      <a:pPr algn="l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개선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필요점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913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해결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방안</a:t>
                      </a: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859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[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분석 세부주제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4]</a:t>
                      </a:r>
                    </a:p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개선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필요점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8492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해결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방안</a:t>
                      </a: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9362976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Calibri Light"/>
        <a:ea typeface="KoPubWorld돋움체 Bold"/>
        <a:cs typeface=""/>
      </a:majorFont>
      <a:minorFont>
        <a:latin typeface="Calibri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기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 algn="l">
          <a:defRPr kumimoji="0" kern="0" smtClean="0">
            <a:latin typeface="맑은 고딕"/>
            <a:ea typeface="맑은 고딕" panose="020B0503020000020004" pitchFamily="50" charset="-127"/>
          </a:defRPr>
        </a:defPPr>
      </a:lstStyle>
    </a:spDef>
    <a:lnDef>
      <a:spPr bwMode="auto">
        <a:solidFill>
          <a:srgbClr val="006699"/>
        </a:solidFill>
        <a:ln w="9525" cap="flat" cmpd="sng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marL="285750" indent="-285750" algn="l" fontAlgn="auto" latinLnBrk="0">
          <a:lnSpc>
            <a:spcPct val="120000"/>
          </a:lnSpc>
          <a:spcBef>
            <a:spcPts val="0"/>
          </a:spcBef>
          <a:spcAft>
            <a:spcPts val="500"/>
          </a:spcAft>
          <a:buClr>
            <a:srgbClr val="1F497D"/>
          </a:buClr>
          <a:buSzPct val="80000"/>
          <a:buFont typeface="Wingdings" panose="05000000000000000000" pitchFamily="2" charset="2"/>
          <a:buChar char="§"/>
          <a:defRPr b="0" kern="0" spc="-200" dirty="0" smtClean="0">
            <a:ln w="11430">
              <a:solidFill>
                <a:srgbClr val="4F81BD">
                  <a:alpha val="0"/>
                </a:srgbClr>
              </a:solidFill>
            </a:ln>
            <a:latin typeface="KoPubWorld돋움체 Medium" panose="00000600000000000000" pitchFamily="2" charset="-127"/>
            <a:ea typeface="KoPubWorld돋움체 Medium" panose="00000600000000000000" pitchFamily="2" charset="-127"/>
            <a:cs typeface="KoPubWorld돋움체 Medium" panose="00000600000000000000" pitchFamily="2" charset="-127"/>
          </a:defRPr>
        </a:defPPr>
      </a:lstStyle>
    </a:tx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Calibri Light"/>
        <a:ea typeface="KoPubWorld돋움체 Bold"/>
        <a:cs typeface=""/>
      </a:majorFont>
      <a:minorFont>
        <a:latin typeface="Calibri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1600" dirty="0">
            <a:latin typeface="KoPubWorld돋움체 Medium" panose="00000600000000000000" pitchFamily="2" charset="-127"/>
            <a:ea typeface="KoPubWorld돋움체 Medium" panose="00000600000000000000" pitchFamily="2" charset="-127"/>
            <a:cs typeface="KoPubWorld돋움체 Medium" panose="00000600000000000000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837</Words>
  <Application>Microsoft Office PowerPoint</Application>
  <PresentationFormat>A4 용지(210x297mm)</PresentationFormat>
  <Paragraphs>128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10</vt:i4>
      </vt:variant>
    </vt:vector>
  </HeadingPairs>
  <TitlesOfParts>
    <vt:vector size="24" baseType="lpstr">
      <vt:lpstr>KoPubWorld돋움체 Bold</vt:lpstr>
      <vt:lpstr>KoPubWorld돋움체 Light</vt:lpstr>
      <vt:lpstr>KoPubWorld돋움체 Medium</vt:lpstr>
      <vt:lpstr>굴림</vt:lpstr>
      <vt:lpstr>나눔고딕</vt:lpstr>
      <vt:lpstr>나눔손글씨 붓</vt:lpstr>
      <vt:lpstr>맑은 고딕</vt:lpstr>
      <vt:lpstr>산돌고딕B</vt:lpstr>
      <vt:lpstr>Arial</vt:lpstr>
      <vt:lpstr>Calibri</vt:lpstr>
      <vt:lpstr>Wingdings</vt:lpstr>
      <vt:lpstr>2_Office 테마</vt:lpstr>
      <vt:lpstr>7_기본</vt:lpstr>
      <vt:lpstr>1_Office 테마</vt:lpstr>
      <vt:lpstr>빅데이터 분석•활용 워크샵 #1</vt:lpstr>
      <vt:lpstr>워크샵1 | 빅데이터 분석방법론 주요 산출물/기법 조사(개인/조별 1시간)</vt:lpstr>
      <vt:lpstr>빅데이터 분석•활용 워크샵 #2</vt:lpstr>
      <vt:lpstr>워크샵2 | 빅데이터 분석사례 조사/정리(개인/조, 1시간30분)</vt:lpstr>
      <vt:lpstr>PowerPoint 프레젠테이션</vt:lpstr>
      <vt:lpstr>PowerPoint 프레젠테이션</vt:lpstr>
      <vt:lpstr>빅데이터 분석•활용 워크샵 #3</vt:lpstr>
      <vt:lpstr>워크샵3 | 분석활용 사례의 개선사항 도출(개인/조, 1시간30분)</vt:lpstr>
      <vt:lpstr>워크샵3 | 분석 사례 개선사항 도출</vt:lpstr>
      <vt:lpstr>워크샵3 | 분석 사례 개선사항 도출(참고)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빅데이터 분석•활용 워크샵 #1</dc:title>
  <dc:creator>hyekyoung chon</dc:creator>
  <cp:lastModifiedBy>User</cp:lastModifiedBy>
  <cp:revision>4</cp:revision>
  <dcterms:created xsi:type="dcterms:W3CDTF">2020-09-07T14:53:07Z</dcterms:created>
  <dcterms:modified xsi:type="dcterms:W3CDTF">2020-09-08T04:48:40Z</dcterms:modified>
</cp:coreProperties>
</file>