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23" r:id="rId3"/>
    <p:sldId id="318" r:id="rId4"/>
    <p:sldId id="367" r:id="rId5"/>
    <p:sldId id="319" r:id="rId6"/>
    <p:sldId id="358" r:id="rId7"/>
    <p:sldId id="347" r:id="rId8"/>
    <p:sldId id="362" r:id="rId9"/>
    <p:sldId id="348" r:id="rId10"/>
    <p:sldId id="364" r:id="rId11"/>
    <p:sldId id="349" r:id="rId12"/>
    <p:sldId id="365" r:id="rId13"/>
    <p:sldId id="350" r:id="rId14"/>
    <p:sldId id="366" r:id="rId15"/>
    <p:sldId id="359" r:id="rId16"/>
    <p:sldId id="351" r:id="rId17"/>
    <p:sldId id="352" r:id="rId18"/>
    <p:sldId id="353" r:id="rId19"/>
    <p:sldId id="360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61" r:id="rId28"/>
    <p:sldId id="337" r:id="rId29"/>
    <p:sldId id="338" r:id="rId30"/>
    <p:sldId id="377" r:id="rId31"/>
    <p:sldId id="340" r:id="rId32"/>
    <p:sldId id="346" r:id="rId33"/>
    <p:sldId id="376" r:id="rId34"/>
    <p:sldId id="375" r:id="rId35"/>
    <p:sldId id="341" r:id="rId36"/>
    <p:sldId id="342" r:id="rId37"/>
    <p:sldId id="378" r:id="rId38"/>
    <p:sldId id="343" r:id="rId39"/>
    <p:sldId id="344" r:id="rId40"/>
    <p:sldId id="345" r:id="rId41"/>
    <p:sldId id="380" r:id="rId42"/>
    <p:sldId id="381" r:id="rId43"/>
    <p:sldId id="379" r:id="rId44"/>
    <p:sldId id="325" r:id="rId45"/>
    <p:sldId id="35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CE0E9"/>
    <a:srgbClr val="43CBD7"/>
    <a:srgbClr val="CFD2D9"/>
    <a:srgbClr val="313540"/>
    <a:srgbClr val="FF7C80"/>
    <a:srgbClr val="FF3300"/>
    <a:srgbClr val="F6F9FF"/>
    <a:srgbClr val="FF5050"/>
    <a:srgbClr val="E7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1686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redhorse046/362599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에 대한 이미지 검색결과">
            <a:extLst>
              <a:ext uri="{FF2B5EF4-FFF2-40B4-BE49-F238E27FC236}">
                <a16:creationId xmlns:a16="http://schemas.microsoft.com/office/drawing/2014/main" id="{AE1111AF-9CC9-40F2-9A3B-E14CCF22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31" y="1388378"/>
            <a:ext cx="5265940" cy="408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6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요약 통계량을 통한 데이터 탐색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697" y="3188514"/>
            <a:ext cx="1575054" cy="2557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67062" b="5354"/>
          <a:stretch/>
        </p:blipFill>
        <p:spPr>
          <a:xfrm>
            <a:off x="536448" y="1819082"/>
            <a:ext cx="5559552" cy="1200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63466-BAA3-4EDF-B8BE-D22EE75720DE}"/>
              </a:ext>
            </a:extLst>
          </p:cNvPr>
          <p:cNvSpPr txBox="1"/>
          <p:nvPr/>
        </p:nvSpPr>
        <p:spPr>
          <a:xfrm>
            <a:off x="6096000" y="2126685"/>
            <a:ext cx="5388102" cy="2677656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2400" b="1" dirty="0"/>
              <a:t>선수들의 </a:t>
            </a:r>
            <a:r>
              <a:rPr lang="ko-KR" altLang="en-US" dirty="0"/>
              <a:t>한 경기 당 득점 상위 </a:t>
            </a:r>
            <a:r>
              <a:rPr lang="en-US" altLang="ko-KR" dirty="0"/>
              <a:t>10</a:t>
            </a:r>
            <a:r>
              <a:rPr lang="ko-KR" altLang="en-US" dirty="0"/>
              <a:t>개의 포지션만을 추출하여 </a:t>
            </a:r>
            <a:r>
              <a:rPr lang="en-US" altLang="ko-KR" b="1" dirty="0"/>
              <a:t>mykbl1</a:t>
            </a:r>
            <a:r>
              <a:rPr lang="ko-KR" altLang="en-US" dirty="0"/>
              <a:t>에 저장했고 그 결과 알 수 있는 점들은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1. </a:t>
            </a:r>
            <a:r>
              <a:rPr lang="ko-KR" altLang="en-US" dirty="0"/>
              <a:t>센터</a:t>
            </a:r>
            <a:r>
              <a:rPr lang="en-US" altLang="ko-KR" dirty="0"/>
              <a:t>(C) </a:t>
            </a:r>
            <a:r>
              <a:rPr lang="ko-KR" altLang="en-US" dirty="0"/>
              <a:t>포지션이 </a:t>
            </a:r>
            <a:r>
              <a:rPr lang="en-US" altLang="ko-KR" dirty="0"/>
              <a:t>47</a:t>
            </a:r>
            <a:r>
              <a:rPr lang="ko-KR" altLang="en-US" dirty="0"/>
              <a:t>점으로 가장 많은 득점을 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2. 2016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 시즌 전체 득점이 가장 낮은 포지션인 센터</a:t>
            </a:r>
            <a:r>
              <a:rPr lang="en-US" altLang="ko-KR" dirty="0"/>
              <a:t>(C)</a:t>
            </a:r>
            <a:r>
              <a:rPr lang="ko-KR" altLang="en-US" dirty="0"/>
              <a:t>가 상위 </a:t>
            </a:r>
            <a:r>
              <a:rPr lang="en-US" altLang="ko-KR" dirty="0"/>
              <a:t>10</a:t>
            </a:r>
            <a:r>
              <a:rPr lang="ko-KR" altLang="en-US" dirty="0"/>
              <a:t>위 중에 </a:t>
            </a:r>
            <a:r>
              <a:rPr lang="en-US" altLang="ko-KR" dirty="0"/>
              <a:t>6</a:t>
            </a:r>
            <a:r>
              <a:rPr lang="ko-KR" altLang="en-US" dirty="0"/>
              <a:t>개나 차지한다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09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가설 검정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8482"/>
          <a:stretch/>
        </p:blipFill>
        <p:spPr>
          <a:xfrm>
            <a:off x="377946" y="2082159"/>
            <a:ext cx="5559553" cy="2766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2" y="9671764"/>
            <a:ext cx="5404104" cy="16916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00" y="11393389"/>
            <a:ext cx="5404105" cy="90487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65F6C7E-B97C-4FF0-AA7A-5013843B7DF4}"/>
              </a:ext>
            </a:extLst>
          </p:cNvPr>
          <p:cNvGrpSpPr/>
          <p:nvPr/>
        </p:nvGrpSpPr>
        <p:grpSpPr>
          <a:xfrm>
            <a:off x="6470397" y="9487920"/>
            <a:ext cx="5404106" cy="2528605"/>
            <a:chOff x="6254497" y="3949081"/>
            <a:chExt cx="5404106" cy="252860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4498" y="3949081"/>
              <a:ext cx="5404105" cy="175126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54497" y="5753786"/>
              <a:ext cx="5404105" cy="72390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75B8478-0730-4C53-B2CC-71F4C844F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07" b="15273"/>
          <a:stretch/>
        </p:blipFill>
        <p:spPr>
          <a:xfrm>
            <a:off x="575702" y="8632761"/>
            <a:ext cx="5404104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0F676F-4E2A-4CEF-BD02-597FE0D13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381"/>
          <a:stretch/>
        </p:blipFill>
        <p:spPr>
          <a:xfrm>
            <a:off x="6470397" y="8677364"/>
            <a:ext cx="5559553" cy="5225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907F2B-B995-456A-9844-72EB3F632E7D}"/>
              </a:ext>
            </a:extLst>
          </p:cNvPr>
          <p:cNvSpPr txBox="1"/>
          <p:nvPr/>
        </p:nvSpPr>
        <p:spPr>
          <a:xfrm>
            <a:off x="6254503" y="2921168"/>
            <a:ext cx="5526675" cy="1015663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</a:t>
            </a:r>
            <a:r>
              <a:rPr lang="ko-KR" altLang="en-US" sz="2400" b="1" dirty="0"/>
              <a:t>가설</a:t>
            </a:r>
            <a:r>
              <a:rPr lang="ko-KR" altLang="en-US" dirty="0"/>
              <a:t> 검정에 앞서</a:t>
            </a:r>
            <a:r>
              <a:rPr lang="ko-KR" altLang="en-US" sz="1400" dirty="0"/>
              <a:t> </a:t>
            </a:r>
            <a:r>
              <a:rPr lang="ko-KR" altLang="en-US" dirty="0"/>
              <a:t>각 포지션 별 점수를 추출해 </a:t>
            </a:r>
            <a:r>
              <a:rPr lang="en-US" altLang="ko-KR" dirty="0"/>
              <a:t>sub data </a:t>
            </a:r>
            <a:r>
              <a:rPr lang="ko-KR" altLang="en-US" dirty="0"/>
              <a:t>들을 생성했습니다</a:t>
            </a:r>
            <a:r>
              <a:rPr lang="en-US" altLang="ko-KR" dirty="0"/>
              <a:t>. </a:t>
            </a:r>
            <a:r>
              <a:rPr lang="ko-KR" altLang="en-US" dirty="0"/>
              <a:t>이 후에는 </a:t>
            </a:r>
            <a:r>
              <a:rPr lang="en-US" altLang="ko-KR" b="1" dirty="0" err="1"/>
              <a:t>var.test</a:t>
            </a:r>
            <a:r>
              <a:rPr lang="en-US" altLang="ko-KR" b="1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b="1" dirty="0" err="1"/>
              <a:t>t.test</a:t>
            </a:r>
            <a:r>
              <a:rPr lang="en-US" altLang="ko-KR" dirty="0"/>
              <a:t> </a:t>
            </a:r>
            <a:r>
              <a:rPr lang="ko-KR" altLang="en-US" dirty="0"/>
              <a:t>를 이용하여 가설 검정을 하는 단계입니다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305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가설 검정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4" y="2858085"/>
            <a:ext cx="5404104" cy="172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84" y="4670197"/>
            <a:ext cx="5404105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43" y="2858085"/>
            <a:ext cx="5404105" cy="17512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443" y="4670197"/>
            <a:ext cx="5404105" cy="72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5B8478-0730-4C53-B2CC-71F4C844F5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607" b="15273"/>
          <a:stretch/>
        </p:blipFill>
        <p:spPr>
          <a:xfrm>
            <a:off x="655384" y="1819082"/>
            <a:ext cx="5404104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0F676F-4E2A-4CEF-BD02-597FE0D134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8381"/>
          <a:stretch/>
        </p:blipFill>
        <p:spPr>
          <a:xfrm>
            <a:off x="6132515" y="2206853"/>
            <a:ext cx="5432034" cy="5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3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1" y="4993"/>
            <a:ext cx="47145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 </a:t>
            </a:r>
            <a:r>
              <a:rPr lang="ko-KR" altLang="en-US" sz="1100" i="1">
                <a:solidFill>
                  <a:prstClr val="black">
                    <a:lumMod val="75000"/>
                    <a:lumOff val="25000"/>
                  </a:prstClr>
                </a:solidFill>
              </a:rPr>
              <a:t>상관 분석을 통한 출전 시간과 득점의 관계 파악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97" y="2355850"/>
            <a:ext cx="5559551" cy="2219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85020"/>
          <a:stretch/>
        </p:blipFill>
        <p:spPr>
          <a:xfrm>
            <a:off x="3276896" y="1610269"/>
            <a:ext cx="5559552" cy="655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C105EE-638F-4D01-8B0E-E7DCDA726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361" b="69281"/>
          <a:stretch/>
        </p:blipFill>
        <p:spPr>
          <a:xfrm>
            <a:off x="3276896" y="4665710"/>
            <a:ext cx="5559552" cy="5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상관 행렬을 통한 변수간 상관성 확인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032893"/>
            <a:ext cx="4974034" cy="28134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45923" r="8416"/>
          <a:stretch/>
        </p:blipFill>
        <p:spPr>
          <a:xfrm>
            <a:off x="575702" y="2032894"/>
            <a:ext cx="5091673" cy="2813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B4217-EB24-46B6-8FA0-3974947A3BDB}"/>
              </a:ext>
            </a:extLst>
          </p:cNvPr>
          <p:cNvSpPr txBox="1"/>
          <p:nvPr/>
        </p:nvSpPr>
        <p:spPr>
          <a:xfrm>
            <a:off x="569326" y="1537775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BF2AF-4660-4180-B070-859A00DEC734}"/>
              </a:ext>
            </a:extLst>
          </p:cNvPr>
          <p:cNvSpPr txBox="1"/>
          <p:nvPr/>
        </p:nvSpPr>
        <p:spPr>
          <a:xfrm>
            <a:off x="6059488" y="1537775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Plot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7896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387C5C-E138-4340-8FDD-C3D4C06A543F}"/>
              </a:ext>
            </a:extLst>
          </p:cNvPr>
          <p:cNvSpPr txBox="1"/>
          <p:nvPr/>
        </p:nvSpPr>
        <p:spPr>
          <a:xfrm>
            <a:off x="3794125" y="3013502"/>
            <a:ext cx="460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텍스트 마이닝</a:t>
            </a:r>
          </a:p>
        </p:txBody>
      </p:sp>
    </p:spTree>
    <p:extLst>
      <p:ext uri="{BB962C8B-B14F-4D97-AF65-F5344CB8AC3E}">
        <p14:creationId xmlns:p14="http://schemas.microsoft.com/office/powerpoint/2010/main" val="316929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C27895-3516-4AAF-9353-F6ED4E3B0316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마이닝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 장착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데이터 확인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아스날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팬 카페  자료 활용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 Korea Arsenal Fan Café Text Mining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DBD998-B5C5-466A-83DB-68C09A43A627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DBB72E-AC2B-4451-9010-2EEEE364146D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6FBB02-51B7-4486-8454-3E3E7686BE68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823A58-BE91-4BA2-BA1E-1E6BA3E2489D}"/>
              </a:ext>
            </a:extLst>
          </p:cNvPr>
          <p:cNvGrpSpPr/>
          <p:nvPr/>
        </p:nvGrpSpPr>
        <p:grpSpPr>
          <a:xfrm>
            <a:off x="6059488" y="1293788"/>
            <a:ext cx="3119998" cy="1933600"/>
            <a:chOff x="575702" y="1903606"/>
            <a:chExt cx="3119998" cy="1933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200" b="10577"/>
            <a:stretch/>
          </p:blipFill>
          <p:spPr bwMode="auto">
            <a:xfrm>
              <a:off x="575702" y="2166794"/>
              <a:ext cx="3119998" cy="167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575703" y="1903606"/>
              <a:ext cx="2719948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필요한 패키지 장착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불러오기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767549-5DF5-4999-A171-013F63ED1B14}"/>
              </a:ext>
            </a:extLst>
          </p:cNvPr>
          <p:cNvGrpSpPr/>
          <p:nvPr/>
        </p:nvGrpSpPr>
        <p:grpSpPr>
          <a:xfrm>
            <a:off x="6059488" y="3837206"/>
            <a:ext cx="5861614" cy="2144987"/>
            <a:chOff x="4101536" y="2709706"/>
            <a:chExt cx="5861614" cy="214498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536" y="2986705"/>
              <a:ext cx="5861614" cy="186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8653A1-839A-4BD9-B474-3FC22EF9481D}"/>
                </a:ext>
              </a:extLst>
            </p:cNvPr>
            <p:cNvSpPr txBox="1"/>
            <p:nvPr/>
          </p:nvSpPr>
          <p:spPr>
            <a:xfrm>
              <a:off x="4101536" y="2709706"/>
              <a:ext cx="1518214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불러온 데이터 확인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E83639-197B-4B8E-A112-1EC2FADBA0DE}"/>
              </a:ext>
            </a:extLst>
          </p:cNvPr>
          <p:cNvSpPr txBox="1"/>
          <p:nvPr/>
        </p:nvSpPr>
        <p:spPr>
          <a:xfrm>
            <a:off x="971702" y="2080518"/>
            <a:ext cx="4622468" cy="2769989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 유명</a:t>
            </a:r>
            <a:r>
              <a:rPr lang="ko-KR" altLang="en-US" dirty="0"/>
              <a:t> 축구팀인 아스널의 팬 카페 회원들의 게시물 댓글을 크롤링하여</a:t>
            </a:r>
            <a:r>
              <a:rPr lang="en-US" altLang="ko-KR" dirty="0"/>
              <a:t>, </a:t>
            </a:r>
            <a:r>
              <a:rPr lang="ko-KR" altLang="en-US" dirty="0"/>
              <a:t>텍스트 마이닝을 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  </a:t>
            </a:r>
            <a:r>
              <a:rPr lang="ko-KR" altLang="en-US" sz="2400" b="1" dirty="0" err="1"/>
              <a:t>크롤링</a:t>
            </a:r>
            <a:r>
              <a:rPr lang="ko-KR" altLang="en-US" sz="2400" b="1" dirty="0"/>
              <a:t> </a:t>
            </a:r>
            <a:r>
              <a:rPr lang="ko-KR" altLang="en-US" dirty="0"/>
              <a:t>과정은 생략했으며</a:t>
            </a:r>
            <a:r>
              <a:rPr lang="en-US" altLang="ko-KR" dirty="0"/>
              <a:t>, </a:t>
            </a:r>
            <a:r>
              <a:rPr lang="ko-KR" altLang="en-US" dirty="0"/>
              <a:t>워드 클라우드를 통해 가장 언급이 많이 된 단어는 무엇인지 시각적으로 확인하고</a:t>
            </a:r>
            <a:endParaRPr lang="en-US" altLang="ko-KR" dirty="0"/>
          </a:p>
          <a:p>
            <a:r>
              <a:rPr lang="ko-KR" altLang="en-US" dirty="0"/>
              <a:t>빈도수 테이블을 이용하여 단어들의 언급 수를 확인했습니다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85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C27895-3516-4AAF-9353-F6ED4E3B0316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마이닝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데이터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워드 클라우드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아스날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팬 카페  자료 활용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 Korea Arsenal Fan Café Text Mining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DBD998-B5C5-466A-83DB-68C09A43A627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DBB72E-AC2B-4451-9010-2EEEE364146D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6FBB02-51B7-4486-8454-3E3E7686BE68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8" y="1743073"/>
            <a:ext cx="45815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15" y="1385327"/>
            <a:ext cx="4689567" cy="40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9AE0D4A2-E049-473B-AB95-CE8B3581A519}"/>
              </a:ext>
            </a:extLst>
          </p:cNvPr>
          <p:cNvSpPr/>
          <p:nvPr/>
        </p:nvSpPr>
        <p:spPr>
          <a:xfrm>
            <a:off x="4918075" y="3895725"/>
            <a:ext cx="254000" cy="1190623"/>
          </a:xfrm>
          <a:prstGeom prst="rightBrace">
            <a:avLst/>
          </a:prstGeom>
          <a:noFill/>
          <a:ln w="25400">
            <a:solidFill>
              <a:srgbClr val="FFFF0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65F1C97-F252-4EA5-9662-1D96D058720A}"/>
              </a:ext>
            </a:extLst>
          </p:cNvPr>
          <p:cNvSpPr/>
          <p:nvPr/>
        </p:nvSpPr>
        <p:spPr>
          <a:xfrm rot="20026877">
            <a:off x="5213531" y="4039877"/>
            <a:ext cx="1317908" cy="264804"/>
          </a:xfrm>
          <a:prstGeom prst="rightArrow">
            <a:avLst/>
          </a:prstGeom>
          <a:solidFill>
            <a:srgbClr val="00B0F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3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C27895-3516-4AAF-9353-F6ED4E3B0316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마이닝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아스날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팬 카페  자료 활용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 Korea Arsenal Fan Café Text Mining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DBD998-B5C5-466A-83DB-68C09A43A627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DBB72E-AC2B-4451-9010-2EEEE364146D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6FBB02-51B7-4486-8454-3E3E7686BE68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90"/>
          <a:stretch/>
        </p:blipFill>
        <p:spPr bwMode="auto">
          <a:xfrm>
            <a:off x="883211" y="3696285"/>
            <a:ext cx="3121228" cy="133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58" y="1793027"/>
            <a:ext cx="3121228" cy="472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4DA65-9649-496E-8814-23F7667FED59}"/>
              </a:ext>
            </a:extLst>
          </p:cNvPr>
          <p:cNvSpPr txBox="1"/>
          <p:nvPr/>
        </p:nvSpPr>
        <p:spPr>
          <a:xfrm>
            <a:off x="883211" y="1793027"/>
            <a:ext cx="4799833" cy="1661993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 앞서 </a:t>
            </a:r>
            <a:r>
              <a:rPr lang="ko-KR" altLang="en-US" dirty="0"/>
              <a:t>워드 클라우드를 통해 시각적으로 단어 빈도수를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  다음으로 </a:t>
            </a:r>
            <a:r>
              <a:rPr lang="ko-KR" altLang="en-US" dirty="0"/>
              <a:t>내림차순 테이블 형태로 가장 많이 언급 된 단어들을 확인하는 과정입니다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7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B9570-D0D0-417A-956E-FDE6DE362FC2}"/>
              </a:ext>
            </a:extLst>
          </p:cNvPr>
          <p:cNvSpPr txBox="1"/>
          <p:nvPr/>
        </p:nvSpPr>
        <p:spPr>
          <a:xfrm>
            <a:off x="3794125" y="3013502"/>
            <a:ext cx="460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지도 시각화</a:t>
            </a:r>
          </a:p>
        </p:txBody>
      </p:sp>
    </p:spTree>
    <p:extLst>
      <p:ext uri="{BB962C8B-B14F-4D97-AF65-F5344CB8AC3E}">
        <p14:creationId xmlns:p14="http://schemas.microsoft.com/office/powerpoint/2010/main" val="182650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610169" y="1940105"/>
            <a:ext cx="4166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en-US" altLang="ko-KR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ko-KR" altLang="en-US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스터디 내용</a:t>
            </a:r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통계학과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11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이재현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통계학과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이진규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통계학과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서현택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수학과   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임민순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2" descr="R에 대한 이미지 검색결과">
            <a:extLst>
              <a:ext uri="{FF2B5EF4-FFF2-40B4-BE49-F238E27FC236}">
                <a16:creationId xmlns:a16="http://schemas.microsoft.com/office/drawing/2014/main" id="{9FC9D594-0ADA-4779-B1E0-ADF3054A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67" y="2240239"/>
            <a:ext cx="3067666" cy="23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 시각화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Googlemap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서울에 있는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11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bbq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지점들을 지도에 나타내기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0107168" y="6217920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107168" y="6498336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29088" y="6230112"/>
            <a:ext cx="175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이 부 일 박 사 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8FAA4-4716-450F-964A-A71288E4D6DB}"/>
              </a:ext>
            </a:extLst>
          </p:cNvPr>
          <p:cNvSpPr txBox="1"/>
          <p:nvPr/>
        </p:nvSpPr>
        <p:spPr>
          <a:xfrm>
            <a:off x="457532" y="2388067"/>
            <a:ext cx="5388102" cy="1938992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en-US" altLang="ko-KR" sz="2400" b="1" dirty="0"/>
              <a:t>R</a:t>
            </a:r>
            <a:r>
              <a:rPr lang="ko-KR" altLang="en-US" sz="2400" b="1" dirty="0"/>
              <a:t>은 </a:t>
            </a:r>
            <a:r>
              <a:rPr lang="ko-KR" altLang="en-US" dirty="0"/>
              <a:t>다른 언어들에 비해 시각화에 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 지도 시각화도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sz="2400" b="1" dirty="0"/>
              <a:t>여러 </a:t>
            </a:r>
            <a:r>
              <a:rPr lang="ko-KR" altLang="en-US" dirty="0"/>
              <a:t>패키지 중 </a:t>
            </a:r>
            <a:r>
              <a:rPr lang="en-US" altLang="ko-KR" b="1" dirty="0" err="1"/>
              <a:t>ggmap</a:t>
            </a:r>
            <a:r>
              <a:rPr lang="en-US" altLang="ko-KR" dirty="0"/>
              <a:t>, </a:t>
            </a:r>
            <a:r>
              <a:rPr lang="en-US" altLang="ko-KR" b="1" dirty="0" err="1"/>
              <a:t>googleVis</a:t>
            </a:r>
            <a:r>
              <a:rPr lang="en-US" altLang="ko-KR" dirty="0"/>
              <a:t>, </a:t>
            </a:r>
            <a:r>
              <a:rPr lang="en-US" altLang="ko-KR" b="1" dirty="0"/>
              <a:t>ggplot2</a:t>
            </a:r>
            <a:r>
              <a:rPr lang="ko-KR" altLang="en-US" dirty="0"/>
              <a:t>를 이용하여 서울에 있는 </a:t>
            </a:r>
            <a:r>
              <a:rPr lang="en-US" altLang="ko-KR" dirty="0"/>
              <a:t>BBQ 11</a:t>
            </a:r>
            <a:r>
              <a:rPr lang="ko-KR" altLang="en-US" dirty="0"/>
              <a:t>개 지점들을 지도에 나타내는 시각화 과정입니다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13E9AF-B010-47C7-AC4B-DFA5B5367F2C}"/>
              </a:ext>
            </a:extLst>
          </p:cNvPr>
          <p:cNvGrpSpPr/>
          <p:nvPr/>
        </p:nvGrpSpPr>
        <p:grpSpPr>
          <a:xfrm>
            <a:off x="6059489" y="1293788"/>
            <a:ext cx="5432094" cy="1214500"/>
            <a:chOff x="6059489" y="1293788"/>
            <a:chExt cx="5432094" cy="12145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489" y="1580598"/>
              <a:ext cx="5432094" cy="92769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6059489" y="1293788"/>
              <a:ext cx="2229105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필요한 패키지 장착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불러오기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089B2D-8CAE-4417-AD03-FBE61D4322F3}"/>
              </a:ext>
            </a:extLst>
          </p:cNvPr>
          <p:cNvGrpSpPr/>
          <p:nvPr/>
        </p:nvGrpSpPr>
        <p:grpSpPr>
          <a:xfrm>
            <a:off x="6059489" y="2777858"/>
            <a:ext cx="5432094" cy="2253353"/>
            <a:chOff x="6059489" y="2777858"/>
            <a:chExt cx="5432094" cy="22533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6059489" y="2777858"/>
              <a:ext cx="2573234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데이터 만들기 </a:t>
              </a:r>
              <a:r>
                <a:rPr lang="en-US" altLang="ko-KR" sz="1200" dirty="0"/>
                <a:t>– </a:t>
              </a:r>
              <a:r>
                <a:rPr lang="ko-KR" altLang="en-US" sz="1200" dirty="0"/>
                <a:t>마커 이름 설정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489" y="3064160"/>
              <a:ext cx="5432094" cy="1967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47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 시각화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Googlemap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서울에 있는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11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bbq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지점들을 지도에 나타내기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10107168" y="6217920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107168" y="6498336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29088" y="6230112"/>
            <a:ext cx="175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이 부 일 박 사 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F7DB4-9FD6-4E8A-8F17-B4D6092CF541}"/>
              </a:ext>
            </a:extLst>
          </p:cNvPr>
          <p:cNvGrpSpPr/>
          <p:nvPr/>
        </p:nvGrpSpPr>
        <p:grpSpPr>
          <a:xfrm>
            <a:off x="575702" y="1663359"/>
            <a:ext cx="5432095" cy="3278539"/>
            <a:chOff x="575702" y="1663359"/>
            <a:chExt cx="5432095" cy="327853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703" y="1940358"/>
              <a:ext cx="5432094" cy="30015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575702" y="1663359"/>
              <a:ext cx="2708272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데이터 만들기 </a:t>
              </a:r>
              <a:r>
                <a:rPr lang="en-US" altLang="ko-KR" sz="1200" dirty="0"/>
                <a:t>– </a:t>
              </a:r>
              <a:r>
                <a:rPr lang="ko-KR" altLang="en-US" sz="1200" dirty="0" err="1"/>
                <a:t>도로명</a:t>
              </a:r>
              <a:r>
                <a:rPr lang="ko-KR" altLang="en-US" sz="1200" dirty="0"/>
                <a:t> 주소 입력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F317A4-852A-4423-9729-BECD830AAB1D}"/>
              </a:ext>
            </a:extLst>
          </p:cNvPr>
          <p:cNvGrpSpPr/>
          <p:nvPr/>
        </p:nvGrpSpPr>
        <p:grpSpPr>
          <a:xfrm>
            <a:off x="575702" y="5169474"/>
            <a:ext cx="5432095" cy="1306859"/>
            <a:chOff x="575702" y="5169474"/>
            <a:chExt cx="5432095" cy="130685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03" y="5441844"/>
              <a:ext cx="5432094" cy="103448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575702" y="5169474"/>
              <a:ext cx="3779988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도로명</a:t>
              </a:r>
              <a:r>
                <a:rPr lang="ko-KR" altLang="en-US" sz="1200" dirty="0"/>
                <a:t> 주소를 이용하여 경도 </a:t>
              </a:r>
              <a:r>
                <a:rPr lang="en-US" altLang="ko-KR" sz="1200" dirty="0"/>
                <a:t>/ </a:t>
              </a:r>
              <a:r>
                <a:rPr lang="ko-KR" altLang="en-US" sz="1200" dirty="0"/>
                <a:t>위도 데이터 만들기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4215DC-B072-4416-AA97-19B3C2C2CC84}"/>
              </a:ext>
            </a:extLst>
          </p:cNvPr>
          <p:cNvGrpSpPr/>
          <p:nvPr/>
        </p:nvGrpSpPr>
        <p:grpSpPr>
          <a:xfrm>
            <a:off x="8356430" y="2241299"/>
            <a:ext cx="2894267" cy="3771114"/>
            <a:chOff x="8356430" y="2241299"/>
            <a:chExt cx="2894267" cy="37711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8356430" y="2241299"/>
              <a:ext cx="1750738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경도 </a:t>
              </a:r>
              <a:r>
                <a:rPr lang="en-US" altLang="ko-KR" sz="1200" dirty="0"/>
                <a:t>/ </a:t>
              </a:r>
              <a:r>
                <a:rPr lang="ko-KR" altLang="en-US" sz="1200" dirty="0"/>
                <a:t>위도 확인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430" y="2518298"/>
              <a:ext cx="2894267" cy="3494115"/>
            </a:xfrm>
            <a:prstGeom prst="rect">
              <a:avLst/>
            </a:prstGeom>
          </p:spPr>
        </p:pic>
      </p:grp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AE0D4A2-E049-473B-AB95-CE8B3581A519}"/>
              </a:ext>
            </a:extLst>
          </p:cNvPr>
          <p:cNvSpPr/>
          <p:nvPr/>
        </p:nvSpPr>
        <p:spPr>
          <a:xfrm>
            <a:off x="5779008" y="5848813"/>
            <a:ext cx="210746" cy="539795"/>
          </a:xfrm>
          <a:prstGeom prst="rightBrace">
            <a:avLst/>
          </a:prstGeom>
          <a:noFill/>
          <a:ln w="25400">
            <a:solidFill>
              <a:srgbClr val="FFFF0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6">
            <a:extLst>
              <a:ext uri="{FF2B5EF4-FFF2-40B4-BE49-F238E27FC236}">
                <a16:creationId xmlns:a16="http://schemas.microsoft.com/office/drawing/2014/main" id="{365F1C97-F252-4EA5-9662-1D96D058720A}"/>
              </a:ext>
            </a:extLst>
          </p:cNvPr>
          <p:cNvSpPr/>
          <p:nvPr/>
        </p:nvSpPr>
        <p:spPr>
          <a:xfrm rot="19530203">
            <a:off x="5858680" y="5174150"/>
            <a:ext cx="2646867" cy="190636"/>
          </a:xfrm>
          <a:prstGeom prst="rightArrow">
            <a:avLst/>
          </a:prstGeom>
          <a:solidFill>
            <a:srgbClr val="00B0F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92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 시각화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Googlemap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서울에 있는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11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bbq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지점들을 지도에 나타내기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0107168" y="6217920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07168" y="6498336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29088" y="6230112"/>
            <a:ext cx="175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이 부 일 박 사 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AE8EC9-8D10-4707-B18D-5E1D6F7DB935}"/>
              </a:ext>
            </a:extLst>
          </p:cNvPr>
          <p:cNvGrpSpPr/>
          <p:nvPr/>
        </p:nvGrpSpPr>
        <p:grpSpPr>
          <a:xfrm>
            <a:off x="575702" y="1687743"/>
            <a:ext cx="5432095" cy="2146513"/>
            <a:chOff x="575702" y="1687743"/>
            <a:chExt cx="5432095" cy="21465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575702" y="1687743"/>
              <a:ext cx="1267903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데이터 합치기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702" y="1964742"/>
              <a:ext cx="5432095" cy="186951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A84715-F156-40BA-A6F6-CDFA7765142C}"/>
              </a:ext>
            </a:extLst>
          </p:cNvPr>
          <p:cNvGrpSpPr/>
          <p:nvPr/>
        </p:nvGrpSpPr>
        <p:grpSpPr>
          <a:xfrm>
            <a:off x="6430721" y="3621232"/>
            <a:ext cx="5432095" cy="2521248"/>
            <a:chOff x="6430721" y="3621232"/>
            <a:chExt cx="5432095" cy="25212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0721" y="3885055"/>
              <a:ext cx="5432095" cy="22574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6430721" y="3621232"/>
              <a:ext cx="2536298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생성된 최종 데이터 프레임</a:t>
              </a:r>
            </a:p>
          </p:txBody>
        </p:sp>
      </p:grpSp>
      <p:cxnSp>
        <p:nvCxnSpPr>
          <p:cNvPr id="4" name="꺾인 연결선 3"/>
          <p:cNvCxnSpPr/>
          <p:nvPr/>
        </p:nvCxnSpPr>
        <p:spPr>
          <a:xfrm rot="16200000" flipH="1">
            <a:off x="4163060" y="2924845"/>
            <a:ext cx="1218550" cy="3138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3413138-AB94-4826-99E0-91D716CC0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21" y="2170473"/>
            <a:ext cx="5432094" cy="729690"/>
          </a:xfrm>
          <a:prstGeom prst="rect">
            <a:avLst/>
          </a:prstGeom>
        </p:spPr>
      </p:pic>
      <p:cxnSp>
        <p:nvCxnSpPr>
          <p:cNvPr id="20" name="꺾인 연결선 3">
            <a:extLst>
              <a:ext uri="{FF2B5EF4-FFF2-40B4-BE49-F238E27FC236}">
                <a16:creationId xmlns:a16="http://schemas.microsoft.com/office/drawing/2014/main" id="{C3C1EFD8-5DE6-458F-92E3-5B17205BE3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4667" y="3212480"/>
            <a:ext cx="698896" cy="360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6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 시각화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Googlemap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서울에 있는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11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bbq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지점들을 지도에 나타내기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0107168" y="6217920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07168" y="6498336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29088" y="6230112"/>
            <a:ext cx="175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이 부 일 박 사 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6" y="5046099"/>
            <a:ext cx="5432094" cy="729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2" y="7828369"/>
            <a:ext cx="5422758" cy="30015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03B782-61E8-469A-936F-978234E7E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248" y="7794813"/>
            <a:ext cx="3924820" cy="2230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8E2A51-CEBC-44FD-B427-E2E44D09A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671" y="10448551"/>
            <a:ext cx="3913692" cy="216442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09ADDD4-395C-4488-9DB5-17508856F127}"/>
              </a:ext>
            </a:extLst>
          </p:cNvPr>
          <p:cNvGrpSpPr/>
          <p:nvPr/>
        </p:nvGrpSpPr>
        <p:grpSpPr>
          <a:xfrm>
            <a:off x="575702" y="1663359"/>
            <a:ext cx="5432095" cy="3266411"/>
            <a:chOff x="575702" y="1663359"/>
            <a:chExt cx="5432095" cy="32664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575702" y="1663359"/>
              <a:ext cx="1267903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지도 그리기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703" y="1928230"/>
              <a:ext cx="5432094" cy="300154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6143512-D927-4780-930F-BE279EAF05B2}"/>
                </a:ext>
              </a:extLst>
            </p:cNvPr>
            <p:cNvSpPr/>
            <p:nvPr/>
          </p:nvSpPr>
          <p:spPr>
            <a:xfrm>
              <a:off x="3390900" y="4191000"/>
              <a:ext cx="20002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FB43F89-0FEF-44AF-8258-45F619906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966" y="14535884"/>
            <a:ext cx="3925397" cy="216442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CA41B7-9A99-4E72-9396-9C880C1B59D0}"/>
              </a:ext>
            </a:extLst>
          </p:cNvPr>
          <p:cNvSpPr/>
          <p:nvPr/>
        </p:nvSpPr>
        <p:spPr>
          <a:xfrm>
            <a:off x="3390900" y="10025743"/>
            <a:ext cx="2000250" cy="285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19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 시각화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Googlemap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서울에 있는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11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bbq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지점들을 지도에 나타내기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0107168" y="6217920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07168" y="6498336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29088" y="6230112"/>
            <a:ext cx="175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이 부 일 박 사 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6" y="5046099"/>
            <a:ext cx="5432094" cy="729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2" y="7828369"/>
            <a:ext cx="5422758" cy="30015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03B782-61E8-469A-936F-978234E7E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280" y="1082211"/>
            <a:ext cx="3924820" cy="2230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8E2A51-CEBC-44FD-B427-E2E44D09A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280" y="3611365"/>
            <a:ext cx="3913692" cy="216442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09ADDD4-395C-4488-9DB5-17508856F127}"/>
              </a:ext>
            </a:extLst>
          </p:cNvPr>
          <p:cNvGrpSpPr/>
          <p:nvPr/>
        </p:nvGrpSpPr>
        <p:grpSpPr>
          <a:xfrm>
            <a:off x="575702" y="1663359"/>
            <a:ext cx="5432095" cy="3266411"/>
            <a:chOff x="575702" y="1663359"/>
            <a:chExt cx="5432095" cy="32664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39BDA8-8088-4CCC-8C4A-6EB3CF6501DB}"/>
                </a:ext>
              </a:extLst>
            </p:cNvPr>
            <p:cNvSpPr txBox="1"/>
            <p:nvPr/>
          </p:nvSpPr>
          <p:spPr>
            <a:xfrm>
              <a:off x="575702" y="1663359"/>
              <a:ext cx="1267903" cy="27699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지도 그리기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703" y="1928230"/>
              <a:ext cx="5432094" cy="300154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6143512-D927-4780-930F-BE279EAF05B2}"/>
                </a:ext>
              </a:extLst>
            </p:cNvPr>
            <p:cNvSpPr/>
            <p:nvPr/>
          </p:nvSpPr>
          <p:spPr>
            <a:xfrm>
              <a:off x="3390900" y="4191000"/>
              <a:ext cx="20002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FB43F89-0FEF-44AF-8258-45F619906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966" y="14535884"/>
            <a:ext cx="3925397" cy="216442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CA41B7-9A99-4E72-9396-9C880C1B59D0}"/>
              </a:ext>
            </a:extLst>
          </p:cNvPr>
          <p:cNvSpPr/>
          <p:nvPr/>
        </p:nvSpPr>
        <p:spPr>
          <a:xfrm>
            <a:off x="3390900" y="10025743"/>
            <a:ext cx="2000250" cy="285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8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 시각화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Googlemap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서울에 있는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11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bbq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지점들을 지도에 나타내기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0107168" y="6217920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07168" y="6498336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29088" y="6230112"/>
            <a:ext cx="175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이 부 일 박 사 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6" y="5046099"/>
            <a:ext cx="5432094" cy="7296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B43F89-0FEF-44AF-8258-45F619906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659" y="7192173"/>
            <a:ext cx="3925397" cy="216442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817-38D7-4BCE-B985-EE177140F1BD}"/>
              </a:ext>
            </a:extLst>
          </p:cNvPr>
          <p:cNvGrpSpPr/>
          <p:nvPr/>
        </p:nvGrpSpPr>
        <p:grpSpPr>
          <a:xfrm>
            <a:off x="575702" y="1663359"/>
            <a:ext cx="5422758" cy="3278539"/>
            <a:chOff x="575702" y="1663359"/>
            <a:chExt cx="5422758" cy="327853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4EB56F-77FD-45E7-9A99-8A92CD8FB757}"/>
                </a:ext>
              </a:extLst>
            </p:cNvPr>
            <p:cNvGrpSpPr/>
            <p:nvPr/>
          </p:nvGrpSpPr>
          <p:grpSpPr>
            <a:xfrm>
              <a:off x="575702" y="1663359"/>
              <a:ext cx="5422758" cy="3278539"/>
              <a:chOff x="575702" y="1663359"/>
              <a:chExt cx="5422758" cy="3278539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702" y="1940358"/>
                <a:ext cx="5422758" cy="300154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39BDA8-8088-4CCC-8C4A-6EB3CF6501DB}"/>
                  </a:ext>
                </a:extLst>
              </p:cNvPr>
              <p:cNvSpPr txBox="1"/>
              <p:nvPr/>
            </p:nvSpPr>
            <p:spPr>
              <a:xfrm>
                <a:off x="575702" y="1663359"/>
                <a:ext cx="1267903" cy="27699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지도 그리기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CA41B7-9A99-4E72-9396-9C880C1B59D0}"/>
                </a:ext>
              </a:extLst>
            </p:cNvPr>
            <p:cNvSpPr/>
            <p:nvPr/>
          </p:nvSpPr>
          <p:spPr>
            <a:xfrm>
              <a:off x="3352800" y="4149852"/>
              <a:ext cx="20002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75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 시각화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Googlemap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서울에 있는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11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bbq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지점들을 지도에 나타내기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0107168" y="6217920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07168" y="6498336"/>
            <a:ext cx="1755648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29088" y="6230112"/>
            <a:ext cx="1755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이 부 일 박 사 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6" y="5046099"/>
            <a:ext cx="5432094" cy="7296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B43F89-0FEF-44AF-8258-45F619906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59" y="2358916"/>
            <a:ext cx="3925397" cy="216442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817-38D7-4BCE-B985-EE177140F1BD}"/>
              </a:ext>
            </a:extLst>
          </p:cNvPr>
          <p:cNvGrpSpPr/>
          <p:nvPr/>
        </p:nvGrpSpPr>
        <p:grpSpPr>
          <a:xfrm>
            <a:off x="575702" y="1663359"/>
            <a:ext cx="5422758" cy="3278539"/>
            <a:chOff x="575702" y="1663359"/>
            <a:chExt cx="5422758" cy="327853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4EB56F-77FD-45E7-9A99-8A92CD8FB757}"/>
                </a:ext>
              </a:extLst>
            </p:cNvPr>
            <p:cNvGrpSpPr/>
            <p:nvPr/>
          </p:nvGrpSpPr>
          <p:grpSpPr>
            <a:xfrm>
              <a:off x="575702" y="1663359"/>
              <a:ext cx="5422758" cy="3278539"/>
              <a:chOff x="575702" y="1663359"/>
              <a:chExt cx="5422758" cy="3278539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702" y="1940358"/>
                <a:ext cx="5422758" cy="300154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39BDA8-8088-4CCC-8C4A-6EB3CF6501DB}"/>
                  </a:ext>
                </a:extLst>
              </p:cNvPr>
              <p:cNvSpPr txBox="1"/>
              <p:nvPr/>
            </p:nvSpPr>
            <p:spPr>
              <a:xfrm>
                <a:off x="575702" y="1663359"/>
                <a:ext cx="1267903" cy="27699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지도 그리기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CA41B7-9A99-4E72-9396-9C880C1B59D0}"/>
                </a:ext>
              </a:extLst>
            </p:cNvPr>
            <p:cNvSpPr/>
            <p:nvPr/>
          </p:nvSpPr>
          <p:spPr>
            <a:xfrm>
              <a:off x="3352800" y="4149852"/>
              <a:ext cx="20002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04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5CA13-10E8-48D9-9BBF-17C8C335CD25}"/>
              </a:ext>
            </a:extLst>
          </p:cNvPr>
          <p:cNvSpPr txBox="1"/>
          <p:nvPr/>
        </p:nvSpPr>
        <p:spPr>
          <a:xfrm>
            <a:off x="3794125" y="3013502"/>
            <a:ext cx="460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기계 학습</a:t>
            </a:r>
          </a:p>
        </p:txBody>
      </p:sp>
    </p:spTree>
    <p:extLst>
      <p:ext uri="{BB962C8B-B14F-4D97-AF65-F5344CB8AC3E}">
        <p14:creationId xmlns:p14="http://schemas.microsoft.com/office/powerpoint/2010/main" val="2870768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428FB7-9F93-4799-B88A-D525470F56CC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들어가기에 앞서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01D4F3-B905-46C7-8F77-8721D7E445E6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F7DD8B-34BE-4BB3-B9C7-84A80C6FA565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40B436-B643-4C38-ACAF-7F23F7AD30E2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DDC3E5-4BE3-4710-9D0C-A3F1E0294769}"/>
              </a:ext>
            </a:extLst>
          </p:cNvPr>
          <p:cNvSpPr txBox="1"/>
          <p:nvPr/>
        </p:nvSpPr>
        <p:spPr>
          <a:xfrm>
            <a:off x="780005" y="2274838"/>
            <a:ext cx="10631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기계학습 중에 지도학습의 한 분야인 분류분석을 이용하여 버섯을 식용과 독성 버섯으로 분류하는 분석 과정입니다</a:t>
            </a:r>
            <a:r>
              <a:rPr lang="en-US" altLang="ko-KR" dirty="0"/>
              <a:t>. </a:t>
            </a:r>
            <a:r>
              <a:rPr lang="ko-KR" altLang="en-US" dirty="0"/>
              <a:t>내용이</a:t>
            </a:r>
            <a:r>
              <a:rPr lang="en-US" altLang="ko-KR" dirty="0"/>
              <a:t> </a:t>
            </a:r>
            <a:r>
              <a:rPr lang="ko-KR" altLang="en-US" dirty="0"/>
              <a:t>너무 광범위하고 설명하기에는 끝이 없어서 분석 과정 중에 중요한 부분들만 선별해서 </a:t>
            </a:r>
            <a:r>
              <a:rPr lang="en-US" altLang="ko-KR" dirty="0"/>
              <a:t>ppt</a:t>
            </a:r>
            <a:r>
              <a:rPr lang="ko-KR" altLang="en-US" dirty="0"/>
              <a:t>에 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 </a:t>
            </a:r>
            <a:r>
              <a:rPr lang="ko-KR" altLang="en-US" dirty="0"/>
              <a:t>아래 링크를 통해 들어가셔서 </a:t>
            </a:r>
            <a:r>
              <a:rPr lang="en-US" altLang="ko-KR" dirty="0"/>
              <a:t>R </a:t>
            </a:r>
            <a:r>
              <a:rPr lang="ko-KR" altLang="en-US" dirty="0"/>
              <a:t>마크다운으로 작성한 분석 보고서와 </a:t>
            </a:r>
            <a:r>
              <a:rPr lang="en-US" altLang="ko-KR" dirty="0"/>
              <a:t>ppt</a:t>
            </a:r>
            <a:r>
              <a:rPr lang="ko-KR" altLang="en-US" dirty="0"/>
              <a:t>를 같이 보시면 좋을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http://rpubs.com/redhorse046/362599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38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1D58EE-CC94-489E-99AA-4D93D9D9907D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준비작업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 장착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 생성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C5E6A4-4223-44E3-88CB-860D1151E6D4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6355EF6-8B5C-436C-A80A-37F7D86410C0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84D426-8FCC-4286-8A00-A96340B8C14A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24A8D7-4EC2-4BBE-859C-163B381B568E}"/>
              </a:ext>
            </a:extLst>
          </p:cNvPr>
          <p:cNvGrpSpPr/>
          <p:nvPr/>
        </p:nvGrpSpPr>
        <p:grpSpPr>
          <a:xfrm>
            <a:off x="569326" y="1703133"/>
            <a:ext cx="5432094" cy="3254761"/>
            <a:chOff x="569326" y="1703133"/>
            <a:chExt cx="5432094" cy="32547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CF7B0B-FE28-4168-BCCB-8AA03A1DD2DB}"/>
                </a:ext>
              </a:extLst>
            </p:cNvPr>
            <p:cNvSpPr txBox="1"/>
            <p:nvPr/>
          </p:nvSpPr>
          <p:spPr>
            <a:xfrm>
              <a:off x="569326" y="1703133"/>
              <a:ext cx="1276252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작업폴더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패키지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61F3F25-0E1E-438E-B9E5-FE1421012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26" y="1961415"/>
              <a:ext cx="5432094" cy="2996479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2F9AE1-102C-4C42-9EE9-F1AD387CC3C1}"/>
              </a:ext>
            </a:extLst>
          </p:cNvPr>
          <p:cNvGrpSpPr/>
          <p:nvPr/>
        </p:nvGrpSpPr>
        <p:grpSpPr>
          <a:xfrm>
            <a:off x="6190581" y="1703133"/>
            <a:ext cx="5432095" cy="3259822"/>
            <a:chOff x="6190581" y="1703133"/>
            <a:chExt cx="5432095" cy="32598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39D373-A721-4CD7-8EEE-F7664A85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582" y="1961415"/>
              <a:ext cx="5432094" cy="30015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42B81C-5C19-4DB8-819D-A8BFA5E5E7DB}"/>
                </a:ext>
              </a:extLst>
            </p:cNvPr>
            <p:cNvSpPr txBox="1"/>
            <p:nvPr/>
          </p:nvSpPr>
          <p:spPr>
            <a:xfrm>
              <a:off x="6190581" y="1703133"/>
              <a:ext cx="2869529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패키지에 없지만 분석에 필요한 함수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33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다이아몬드 19"/>
          <p:cNvSpPr/>
          <p:nvPr/>
        </p:nvSpPr>
        <p:spPr>
          <a:xfrm>
            <a:off x="4626765" y="4715339"/>
            <a:ext cx="2911269" cy="876054"/>
          </a:xfrm>
          <a:prstGeom prst="diamond">
            <a:avLst/>
          </a:prstGeom>
          <a:solidFill>
            <a:srgbClr val="313540">
              <a:alpha val="10000"/>
            </a:srgb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4640366" y="3335780"/>
            <a:ext cx="2911269" cy="876054"/>
          </a:xfrm>
          <a:prstGeom prst="diamond">
            <a:avLst/>
          </a:prstGeom>
          <a:solidFill>
            <a:srgbClr val="3135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4640366" y="2836497"/>
            <a:ext cx="2911269" cy="876054"/>
          </a:xfrm>
          <a:prstGeom prst="diamond">
            <a:avLst/>
          </a:prstGeom>
          <a:solidFill>
            <a:srgbClr val="31354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477" y="4993"/>
            <a:ext cx="4205066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Index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40366" y="2268312"/>
            <a:ext cx="2911269" cy="876054"/>
          </a:xfrm>
          <a:prstGeom prst="diamond">
            <a:avLst/>
          </a:prstGeom>
          <a:solidFill>
            <a:srgbClr val="3135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4626765" y="1344554"/>
            <a:ext cx="2938470" cy="884238"/>
          </a:xfrm>
          <a:prstGeom prst="diamond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85196" y="1587871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스터디 내용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그동안 무엇을 공부했는가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스터디 기간 동안 공부한 것들과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중에 인상깊었던 주제들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539207" y="1780650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506557" y="3272412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84176" y="3061556"/>
            <a:ext cx="242915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마이닝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워드 클라우드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아스널 팬 카페 댓글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워드 클라우드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218575" y="2706339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75702" y="3588351"/>
            <a:ext cx="2530354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 시각화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다양한 시각화에는 무엇이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서울에 있는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BBQ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지점들을 지도에 나타내기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3226726" y="3776340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76904" y="2527867"/>
            <a:ext cx="242915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 분석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 분야에 대한 데이터 분석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KBL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리그 데이터 통계 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580040" y="5722478"/>
            <a:ext cx="3031920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스터디 기간 동안 공부한 문헌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 자료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주교재부터 스터디에 참고한 모든 문헌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영상 자료들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33" name="직사각형 32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0892D9C-BA97-4115-AA93-282CBFF7E194}"/>
              </a:ext>
            </a:extLst>
          </p:cNvPr>
          <p:cNvSpPr/>
          <p:nvPr/>
        </p:nvSpPr>
        <p:spPr>
          <a:xfrm>
            <a:off x="4640366" y="3775918"/>
            <a:ext cx="2911269" cy="876054"/>
          </a:xfrm>
          <a:prstGeom prst="diamond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18537C-00C0-4EA0-A3AA-BFF3BA3EF6DE}"/>
              </a:ext>
            </a:extLst>
          </p:cNvPr>
          <p:cNvCxnSpPr/>
          <p:nvPr/>
        </p:nvCxnSpPr>
        <p:spPr>
          <a:xfrm>
            <a:off x="7520158" y="4206069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45FFAD-A161-451B-B002-B8DBC8463CC5}"/>
              </a:ext>
            </a:extLst>
          </p:cNvPr>
          <p:cNvSpPr/>
          <p:nvPr/>
        </p:nvSpPr>
        <p:spPr>
          <a:xfrm>
            <a:off x="9184176" y="4017529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기계학습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기계학습을 이용한 데이터 분석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Kaggle, UCI Machine Learning Data Set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Regression, Random Forest, LASSO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16" grpId="0" animBg="1"/>
      <p:bldP spid="17" grpId="0" animBg="1"/>
      <p:bldP spid="21" grpId="0"/>
      <p:bldP spid="24" grpId="0"/>
      <p:bldP spid="26" grpId="0"/>
      <p:bldP spid="28" grpId="0"/>
      <p:bldP spid="29" grpId="0"/>
      <p:bldP spid="30" grpId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1D58EE-CC94-489E-99AA-4D93D9D9907D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확인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C5E6A4-4223-44E3-88CB-860D1151E6D4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6355EF6-8B5C-436C-A80A-37F7D86410C0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84D426-8FCC-4286-8A00-A96340B8C14A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C82E5EB-07C5-4A7E-B0EE-88790B3E16CD}"/>
              </a:ext>
            </a:extLst>
          </p:cNvPr>
          <p:cNvGrpSpPr/>
          <p:nvPr/>
        </p:nvGrpSpPr>
        <p:grpSpPr>
          <a:xfrm>
            <a:off x="576422" y="1082211"/>
            <a:ext cx="11158046" cy="2346789"/>
            <a:chOff x="576422" y="1082211"/>
            <a:chExt cx="11158046" cy="23467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CF7B0B-FE28-4168-BCCB-8AA03A1DD2DB}"/>
                </a:ext>
              </a:extLst>
            </p:cNvPr>
            <p:cNvSpPr txBox="1"/>
            <p:nvPr/>
          </p:nvSpPr>
          <p:spPr>
            <a:xfrm>
              <a:off x="576422" y="1082211"/>
              <a:ext cx="1268338" cy="20237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dplyr</a:t>
              </a:r>
              <a:r>
                <a:rPr lang="en-US" altLang="ko-KR" sz="1100" dirty="0"/>
                <a:t>::glimpse()</a:t>
              </a:r>
              <a:endParaRPr lang="ko-KR" altLang="en-US" sz="11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A32B8A3-4C3B-4BAB-A17D-482A92448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38" y="1284581"/>
              <a:ext cx="11152430" cy="2144419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545F1E-DBC8-4CDC-B7F2-A6730A5C82B5}"/>
              </a:ext>
            </a:extLst>
          </p:cNvPr>
          <p:cNvGrpSpPr/>
          <p:nvPr/>
        </p:nvGrpSpPr>
        <p:grpSpPr>
          <a:xfrm>
            <a:off x="575702" y="3429000"/>
            <a:ext cx="11165102" cy="2986140"/>
            <a:chOff x="575702" y="3890304"/>
            <a:chExt cx="11228392" cy="29861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355742B-99DB-4F4E-88BD-BBDE76928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2" y="4151914"/>
              <a:ext cx="11228392" cy="272453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B8CFFC-5537-4974-8830-1ED4367DC7D0}"/>
                </a:ext>
              </a:extLst>
            </p:cNvPr>
            <p:cNvSpPr txBox="1"/>
            <p:nvPr/>
          </p:nvSpPr>
          <p:spPr>
            <a:xfrm>
              <a:off x="576064" y="3890304"/>
              <a:ext cx="1276252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Base::summary()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94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51FF39-45BC-46FA-9145-4A2459024B42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전 탐색적 데이터 분석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(EDA)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4CAF67-9E79-4561-AE96-254044B8E1BA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3CD735-B0A6-4505-A37C-375B106543A5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6F6670-A03E-4B08-9C97-93EC32BE4FAD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9AB514-B457-4143-9A67-335C83151D3C}"/>
              </a:ext>
            </a:extLst>
          </p:cNvPr>
          <p:cNvSpPr txBox="1"/>
          <p:nvPr/>
        </p:nvSpPr>
        <p:spPr>
          <a:xfrm>
            <a:off x="575704" y="1168703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6E163-B274-455E-BA0B-A3762D76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77" y="1168703"/>
            <a:ext cx="9144000" cy="562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B7C70-7FCD-4712-9A03-39277C3C6FD0}"/>
              </a:ext>
            </a:extLst>
          </p:cNvPr>
          <p:cNvSpPr txBox="1"/>
          <p:nvPr/>
        </p:nvSpPr>
        <p:spPr>
          <a:xfrm>
            <a:off x="575702" y="1615383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476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51FF39-45BC-46FA-9145-4A2459024B42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전 탐색적 데이터 분석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(EDA)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4CAF67-9E79-4561-AE96-254044B8E1BA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3CD735-B0A6-4505-A37C-375B106543A5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6F6670-A03E-4B08-9C97-93EC32BE4FAD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9AB514-B457-4143-9A67-335C83151D3C}"/>
              </a:ext>
            </a:extLst>
          </p:cNvPr>
          <p:cNvSpPr txBox="1"/>
          <p:nvPr/>
        </p:nvSpPr>
        <p:spPr>
          <a:xfrm>
            <a:off x="592901" y="1170229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684F8-DA42-4DC3-9E9C-C8F54FD6A467}"/>
              </a:ext>
            </a:extLst>
          </p:cNvPr>
          <p:cNvSpPr txBox="1"/>
          <p:nvPr/>
        </p:nvSpPr>
        <p:spPr>
          <a:xfrm>
            <a:off x="592900" y="1625793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Plot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AE34CB-ABE9-406A-BE06-D49C78D2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76" y="1170229"/>
            <a:ext cx="8617448" cy="5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51FF39-45BC-46FA-9145-4A2459024B42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전 탐색적 데이터 분석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(EDA)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4CAF67-9E79-4561-AE96-254044B8E1BA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3CD735-B0A6-4505-A37C-375B106543A5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6F6670-A03E-4B08-9C97-93EC32BE4FAD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474B78C-8FAB-49E9-A368-5A92FC18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02" y="1168703"/>
            <a:ext cx="9250066" cy="45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0EF100-A5A8-4744-908E-952069F5274D}"/>
              </a:ext>
            </a:extLst>
          </p:cNvPr>
          <p:cNvSpPr txBox="1"/>
          <p:nvPr/>
        </p:nvSpPr>
        <p:spPr>
          <a:xfrm>
            <a:off x="575704" y="1168703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0F2D-C091-4539-B164-BA33B29823DB}"/>
              </a:ext>
            </a:extLst>
          </p:cNvPr>
          <p:cNvSpPr txBox="1"/>
          <p:nvPr/>
        </p:nvSpPr>
        <p:spPr>
          <a:xfrm>
            <a:off x="575702" y="1615383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825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51FF39-45BC-46FA-9145-4A2459024B42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전 탐색적 데이터 분석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(EDA)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4CAF67-9E79-4561-AE96-254044B8E1BA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3CD735-B0A6-4505-A37C-375B106543A5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6F6670-A03E-4B08-9C97-93EC32BE4FAD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817E5B-0B1B-4CCB-830C-161C648DD1D7}"/>
              </a:ext>
            </a:extLst>
          </p:cNvPr>
          <p:cNvSpPr txBox="1"/>
          <p:nvPr/>
        </p:nvSpPr>
        <p:spPr>
          <a:xfrm>
            <a:off x="592901" y="1170229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DB4F9-B9C3-4B6C-827B-294D747A4536}"/>
              </a:ext>
            </a:extLst>
          </p:cNvPr>
          <p:cNvSpPr txBox="1"/>
          <p:nvPr/>
        </p:nvSpPr>
        <p:spPr>
          <a:xfrm>
            <a:off x="592900" y="1625793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Plot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20A10-6799-482C-9804-FA19B1B3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75" y="1170229"/>
            <a:ext cx="6937625" cy="52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8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C27895-3516-4AAF-9353-F6ED4E3B0316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 데이터 확인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DBD998-B5C5-466A-83DB-68C09A43A627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DBB72E-AC2B-4451-9010-2EEEE364146D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6FBB02-51B7-4486-8454-3E3E7686BE68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76FC5BF-854D-4EB8-B537-B3DB90658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2" y="1128873"/>
            <a:ext cx="9297698" cy="771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A26DD-CE9A-44CB-9110-2B85B4F1C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2" y="2013057"/>
            <a:ext cx="3267531" cy="2248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A388B8-B74A-40E5-8BC1-AB9E15429B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3"/>
          <a:stretch/>
        </p:blipFill>
        <p:spPr>
          <a:xfrm>
            <a:off x="575702" y="4373822"/>
            <a:ext cx="8564667" cy="22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2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C3C86C-F81B-48B5-B505-D92CFD9327ED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후 탐색적 데이터 분석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257230-08A3-4207-A598-E40CCCCC2DC6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144CB5D-6C7A-4231-B430-86309C265F33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45E2C4-434B-4A55-B306-093000E7F1FD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86FB37-7522-49D7-AC8E-313E41DF0BE7}"/>
              </a:ext>
            </a:extLst>
          </p:cNvPr>
          <p:cNvSpPr txBox="1"/>
          <p:nvPr/>
        </p:nvSpPr>
        <p:spPr>
          <a:xfrm>
            <a:off x="575704" y="1168703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F7893-2F3D-4BBA-BA5B-E9D9A1D2FED4}"/>
              </a:ext>
            </a:extLst>
          </p:cNvPr>
          <p:cNvSpPr txBox="1"/>
          <p:nvPr/>
        </p:nvSpPr>
        <p:spPr>
          <a:xfrm>
            <a:off x="575702" y="1615383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E5824F-FB13-45B9-80B6-D6B7771C0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1"/>
          <a:stretch/>
        </p:blipFill>
        <p:spPr>
          <a:xfrm>
            <a:off x="1770077" y="1168703"/>
            <a:ext cx="696752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6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C3C86C-F81B-48B5-B505-D92CFD9327ED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후 탐색적 데이터 분석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257230-08A3-4207-A598-E40CCCCC2DC6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144CB5D-6C7A-4231-B430-86309C265F33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45E2C4-434B-4A55-B306-093000E7F1FD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AD646FC-AD8A-48D5-A788-861D42F3F9D1}"/>
              </a:ext>
            </a:extLst>
          </p:cNvPr>
          <p:cNvSpPr txBox="1"/>
          <p:nvPr/>
        </p:nvSpPr>
        <p:spPr>
          <a:xfrm>
            <a:off x="592901" y="1170229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A4219-7CAA-470A-84DC-7D7B7DE6C1B5}"/>
              </a:ext>
            </a:extLst>
          </p:cNvPr>
          <p:cNvSpPr txBox="1"/>
          <p:nvPr/>
        </p:nvSpPr>
        <p:spPr>
          <a:xfrm>
            <a:off x="592900" y="1625793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Plot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0CAD96-F324-4905-85B2-94A0B69F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75" y="1170229"/>
            <a:ext cx="6950325" cy="52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57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DD0DED-AD9D-41C8-BA42-93E8BCE894A4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Set Split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4EBDBC-B863-4F05-91DD-CE62C1108113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ACF1D8-96E5-40B9-A461-33A607B5B0AB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40A623-C131-4A49-AF06-31378591018B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D77C238-3587-4CCD-966A-F3FF98AA9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00" y="2255807"/>
            <a:ext cx="4058216" cy="2492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F15BA-75B8-4870-9A06-7F32F5973520}"/>
              </a:ext>
            </a:extLst>
          </p:cNvPr>
          <p:cNvSpPr txBox="1"/>
          <p:nvPr/>
        </p:nvSpPr>
        <p:spPr>
          <a:xfrm>
            <a:off x="971702" y="2255807"/>
            <a:ext cx="4432300" cy="249299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2400" b="1" dirty="0"/>
              <a:t>머신</a:t>
            </a:r>
            <a:r>
              <a:rPr lang="ko-KR" altLang="en-US" b="1" dirty="0"/>
              <a:t> </a:t>
            </a:r>
            <a:r>
              <a:rPr lang="ko-KR" altLang="en-US" dirty="0"/>
              <a:t>러닝은 모델을 생성하는 훈련 데이터</a:t>
            </a:r>
            <a:r>
              <a:rPr lang="en-US" altLang="ko-KR" dirty="0"/>
              <a:t>, </a:t>
            </a:r>
            <a:r>
              <a:rPr lang="ko-KR" altLang="en-US" dirty="0"/>
              <a:t>생성한 모델을 평가하는 검증데이터</a:t>
            </a:r>
            <a:r>
              <a:rPr lang="en-US" altLang="ko-KR" dirty="0"/>
              <a:t> </a:t>
            </a:r>
            <a:r>
              <a:rPr lang="ko-KR" altLang="en-US" dirty="0"/>
              <a:t>마지막으로 최종 선택한 모델의 일반화 능력을 계산하는 </a:t>
            </a:r>
            <a:r>
              <a:rPr lang="en-US" altLang="ko-KR" dirty="0"/>
              <a:t>Test </a:t>
            </a:r>
            <a:r>
              <a:rPr lang="ko-KR" altLang="en-US" dirty="0"/>
              <a:t>데이터가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  해당 </a:t>
            </a:r>
            <a:r>
              <a:rPr lang="ko-KR" altLang="en-US" dirty="0"/>
              <a:t>과정은 위 세 개 </a:t>
            </a:r>
            <a:r>
              <a:rPr lang="en-US" altLang="ko-KR" dirty="0"/>
              <a:t>Data Set</a:t>
            </a:r>
            <a:r>
              <a:rPr lang="ko-KR" altLang="en-US" dirty="0"/>
              <a:t>을 각각 </a:t>
            </a:r>
            <a:r>
              <a:rPr lang="en-US" altLang="ko-KR" dirty="0"/>
              <a:t>60:20:20</a:t>
            </a:r>
            <a:r>
              <a:rPr lang="ko-KR" altLang="en-US" dirty="0"/>
              <a:t>으로 분할하는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98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AC9272-9601-457E-9B2E-FD4B492D2687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생성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9C2B6-AF93-4AE3-BC22-324C04A93D26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CAD74D-0CF0-4F99-A800-50F8090391D7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49647C-69B4-44B1-8C06-C404C1AE27DC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64101D-E633-4A9E-ACEB-13CE09F3C58A}"/>
              </a:ext>
            </a:extLst>
          </p:cNvPr>
          <p:cNvGrpSpPr/>
          <p:nvPr/>
        </p:nvGrpSpPr>
        <p:grpSpPr>
          <a:xfrm>
            <a:off x="457532" y="1756267"/>
            <a:ext cx="3563640" cy="1261875"/>
            <a:chOff x="457532" y="1756267"/>
            <a:chExt cx="3563640" cy="1261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C7F0FC-387F-40B2-BE64-8C1BC5F3A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435"/>
            <a:stretch/>
          </p:blipFill>
          <p:spPr>
            <a:xfrm>
              <a:off x="457532" y="2017877"/>
              <a:ext cx="3563640" cy="100026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D4CF2-C433-459C-80C4-CACA73C4BA3F}"/>
                </a:ext>
              </a:extLst>
            </p:cNvPr>
            <p:cNvSpPr txBox="1"/>
            <p:nvPr/>
          </p:nvSpPr>
          <p:spPr>
            <a:xfrm>
              <a:off x="457532" y="1756267"/>
              <a:ext cx="1729374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Logistic Regression</a:t>
              </a:r>
              <a:endParaRPr lang="ko-KR" altLang="en-US" sz="11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8A06F4-FD4F-4D24-A84D-E8842E4E4640}"/>
              </a:ext>
            </a:extLst>
          </p:cNvPr>
          <p:cNvGrpSpPr/>
          <p:nvPr/>
        </p:nvGrpSpPr>
        <p:grpSpPr>
          <a:xfrm>
            <a:off x="457532" y="3517900"/>
            <a:ext cx="4622468" cy="847734"/>
            <a:chOff x="457532" y="3517900"/>
            <a:chExt cx="4622468" cy="8477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064F56-1708-4106-BB1D-E1590EC5B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9976" b="-35310"/>
            <a:stretch/>
          </p:blipFill>
          <p:spPr>
            <a:xfrm>
              <a:off x="457532" y="3785584"/>
              <a:ext cx="4622468" cy="5800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E75F5-EBFD-4487-8C7A-29FC31669432}"/>
                </a:ext>
              </a:extLst>
            </p:cNvPr>
            <p:cNvSpPr txBox="1"/>
            <p:nvPr/>
          </p:nvSpPr>
          <p:spPr>
            <a:xfrm>
              <a:off x="457532" y="3517900"/>
              <a:ext cx="1729374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Random Forest</a:t>
              </a:r>
              <a:endParaRPr lang="ko-KR" altLang="en-US" sz="11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C41592-CAF6-4DE9-8C44-5239FEA0C403}"/>
              </a:ext>
            </a:extLst>
          </p:cNvPr>
          <p:cNvGrpSpPr/>
          <p:nvPr/>
        </p:nvGrpSpPr>
        <p:grpSpPr>
          <a:xfrm>
            <a:off x="5261395" y="1756267"/>
            <a:ext cx="5818870" cy="2462192"/>
            <a:chOff x="5261395" y="1756267"/>
            <a:chExt cx="5818870" cy="246219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02EB3B-9FEF-400B-A8B8-52D069F9C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029"/>
            <a:stretch/>
          </p:blipFill>
          <p:spPr>
            <a:xfrm>
              <a:off x="5261395" y="2017877"/>
              <a:ext cx="5818870" cy="22005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FE9E6-5240-401A-BDF3-C3BD0DE5E0CF}"/>
                </a:ext>
              </a:extLst>
            </p:cNvPr>
            <p:cNvSpPr txBox="1"/>
            <p:nvPr/>
          </p:nvSpPr>
          <p:spPr>
            <a:xfrm>
              <a:off x="5261395" y="1756267"/>
              <a:ext cx="1729374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Boosting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627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EDC868-E8D1-4E2D-8AEB-B6CCCE0B61FC}"/>
              </a:ext>
            </a:extLst>
          </p:cNvPr>
          <p:cNvSpPr/>
          <p:nvPr/>
        </p:nvSpPr>
        <p:spPr>
          <a:xfrm>
            <a:off x="457532" y="4993"/>
            <a:ext cx="46343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스터디 내용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그동안 공부한 것은 무엇인가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B99E58-F906-42E9-BD28-FEEBAFFC83A7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875E742-39BE-491D-86F5-07E4D3158096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1984A-F306-4CE6-83B8-EE30EC3D34DD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4B3361-A141-437F-966F-ABFD81EFF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2027"/>
              </p:ext>
            </p:extLst>
          </p:nvPr>
        </p:nvGraphicFramePr>
        <p:xfrm>
          <a:off x="650909" y="1144910"/>
          <a:ext cx="2668995" cy="224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 it R 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쉽게 배우는 데이터 분석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 1 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안녕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R?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 5 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분석 기초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918634C-D3FB-4735-9AF3-FF808E55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6445"/>
              </p:ext>
            </p:extLst>
          </p:nvPr>
        </p:nvGraphicFramePr>
        <p:xfrm>
          <a:off x="4724990" y="1144910"/>
          <a:ext cx="2668995" cy="224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 it R 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쉽게 배우는 데이터 분석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 6 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가공하기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그래프 만들기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2C75E2-7E20-46C2-9E9A-AE562107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00793"/>
              </p:ext>
            </p:extLst>
          </p:nvPr>
        </p:nvGraphicFramePr>
        <p:xfrm>
          <a:off x="8799071" y="1144910"/>
          <a:ext cx="2668995" cy="224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 it R 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쉽게 배우는 데이터 분석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 9 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분석 프로젝트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 10 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F9B0F3-A878-4EF5-B197-40CAC99C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15948"/>
              </p:ext>
            </p:extLst>
          </p:nvPr>
        </p:nvGraphicFramePr>
        <p:xfrm>
          <a:off x="650909" y="3847920"/>
          <a:ext cx="2668995" cy="224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 it R 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쉽게 배우는 데이터 분석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 11 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 14 : R Markdown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C843731-2DDA-45C2-86BB-736CBE74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0903"/>
              </p:ext>
            </p:extLst>
          </p:nvPr>
        </p:nvGraphicFramePr>
        <p:xfrm>
          <a:off x="4724990" y="3847919"/>
          <a:ext cx="2668995" cy="213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기계 학습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머신러닝과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딥러닝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지도학습과 비지도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강화학습</a:t>
                      </a: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C35F0BA-F561-47A9-9F1F-0E1926DB6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99817"/>
              </p:ext>
            </p:extLst>
          </p:nvPr>
        </p:nvGraphicFramePr>
        <p:xfrm>
          <a:off x="8799071" y="3847919"/>
          <a:ext cx="2668995" cy="213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 </a:t>
                      </a:r>
                      <a:r>
                        <a:rPr lang="en-US" altLang="ko-KR" sz="1400" dirty="0"/>
                        <a:t>~ </a:t>
                      </a:r>
                      <a:endParaRPr lang="ko-KR" altLang="en-US" sz="1400" dirty="0"/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분석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Kaggle,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UCI Machine Learning Data Set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261" marR="124261" marT="62131" marB="6213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16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2092C4-B248-4962-B312-D8B1CAF91007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성능 평가 및 비교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5A4484-839A-45AC-87E5-DCDAF4AFEBD3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BD72E6-A58F-4E06-B635-E4FEE268DA80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AC8E-E641-485D-B27F-7E2B6CD68424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9F17F28-052B-4338-9E40-00309168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51" y="3189618"/>
            <a:ext cx="8339697" cy="2048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37228B-E982-4DA8-85CC-D070E1B18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51" y="5253755"/>
            <a:ext cx="3391373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B7A957-0754-4AED-AB91-6BB1AFE00753}"/>
              </a:ext>
            </a:extLst>
          </p:cNvPr>
          <p:cNvSpPr txBox="1"/>
          <p:nvPr/>
        </p:nvSpPr>
        <p:spPr>
          <a:xfrm>
            <a:off x="1926151" y="1383660"/>
            <a:ext cx="8339698" cy="1661993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 분류분석 </a:t>
            </a:r>
            <a:r>
              <a:rPr lang="ko-KR" altLang="en-US" dirty="0"/>
              <a:t>모델을</a:t>
            </a:r>
            <a:r>
              <a:rPr lang="ko-KR" altLang="en-US" sz="1400" dirty="0"/>
              <a:t> </a:t>
            </a:r>
            <a:r>
              <a:rPr lang="ko-KR" altLang="en-US" dirty="0"/>
              <a:t>평가하는 값들 중에 대표적인 것들로 </a:t>
            </a:r>
            <a:r>
              <a:rPr lang="ko-KR" altLang="en-US" dirty="0" err="1"/>
              <a:t>이항편차와</a:t>
            </a:r>
            <a:r>
              <a:rPr lang="ko-KR" altLang="en-US" dirty="0"/>
              <a:t> </a:t>
            </a:r>
            <a:r>
              <a:rPr lang="en-US" altLang="ko-KR" dirty="0"/>
              <a:t>ROC </a:t>
            </a:r>
            <a:r>
              <a:rPr lang="ko-KR" altLang="en-US" dirty="0"/>
              <a:t>커브</a:t>
            </a:r>
            <a:r>
              <a:rPr lang="en-US" altLang="ko-KR" dirty="0"/>
              <a:t>, AUC </a:t>
            </a:r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sz="2400" b="1" dirty="0" err="1"/>
              <a:t>이항편차</a:t>
            </a:r>
            <a:r>
              <a:rPr lang="ko-KR" altLang="en-US" sz="2400" b="1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AUC </a:t>
            </a:r>
            <a:r>
              <a:rPr lang="ko-KR" altLang="en-US" dirty="0"/>
              <a:t>값을 테이블 형태로 작성한 것과 </a:t>
            </a:r>
            <a:r>
              <a:rPr lang="en-US" altLang="ko-KR" dirty="0"/>
              <a:t>ROC</a:t>
            </a:r>
            <a:r>
              <a:rPr lang="ko-KR" altLang="en-US" dirty="0"/>
              <a:t> 커브 곡선을 순차적으로 나타냈습니다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235C50-B76D-404F-A695-DC5594C0372E}"/>
              </a:ext>
            </a:extLst>
          </p:cNvPr>
          <p:cNvSpPr/>
          <p:nvPr/>
        </p:nvSpPr>
        <p:spPr>
          <a:xfrm>
            <a:off x="2159702" y="5798769"/>
            <a:ext cx="3157822" cy="2000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C2472-7090-4AE9-BCC9-89F683D9C783}"/>
              </a:ext>
            </a:extLst>
          </p:cNvPr>
          <p:cNvSpPr txBox="1"/>
          <p:nvPr/>
        </p:nvSpPr>
        <p:spPr>
          <a:xfrm>
            <a:off x="5551075" y="5560057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ko-KR" altLang="en-US" dirty="0"/>
              <a:t> 모델이 가장 이상적임을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가장 낮은 </a:t>
            </a:r>
            <a:r>
              <a:rPr lang="ko-KR" altLang="en-US" dirty="0" err="1"/>
              <a:t>이항편차</a:t>
            </a:r>
            <a:r>
              <a:rPr lang="en-US" altLang="ko-KR" dirty="0"/>
              <a:t>, </a:t>
            </a:r>
            <a:r>
              <a:rPr lang="ko-KR" altLang="en-US" dirty="0"/>
              <a:t>가장 높은 </a:t>
            </a:r>
            <a:r>
              <a:rPr lang="en-US" altLang="ko-KR" dirty="0"/>
              <a:t>AUC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392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2092C4-B248-4962-B312-D8B1CAF91007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성능 평가 및 비교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5A4484-839A-45AC-87E5-DCDAF4AFEBD3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BD72E6-A58F-4E06-B635-E4FEE268DA80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AC8E-E641-485D-B27F-7E2B6CD68424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401944E-12BC-420B-9A6D-E4828AC9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02" y="1168703"/>
            <a:ext cx="7057582" cy="52894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83C70C-E0EA-4525-851C-AA42A831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077" y="7264703"/>
            <a:ext cx="7052664" cy="5289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2807A2-E0BE-4A33-8D71-04F39D8E49DA}"/>
              </a:ext>
            </a:extLst>
          </p:cNvPr>
          <p:cNvSpPr txBox="1"/>
          <p:nvPr/>
        </p:nvSpPr>
        <p:spPr>
          <a:xfrm>
            <a:off x="575704" y="1168703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ROC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D104A-6E3D-4F72-8E79-872B840A8BB9}"/>
              </a:ext>
            </a:extLst>
          </p:cNvPr>
          <p:cNvSpPr txBox="1"/>
          <p:nvPr/>
        </p:nvSpPr>
        <p:spPr>
          <a:xfrm>
            <a:off x="575702" y="1615383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8521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2092C4-B248-4962-B312-D8B1CAF91007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성능 평가 및 비교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5A4484-839A-45AC-87E5-DCDAF4AFEBD3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BD72E6-A58F-4E06-B635-E4FEE268DA80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AC8E-E641-485D-B27F-7E2B6CD68424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401944E-12BC-420B-9A6D-E4828AC9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02" y="1168703"/>
            <a:ext cx="7057582" cy="52894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83C70C-E0EA-4525-851C-AA42A831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72" y="1168703"/>
            <a:ext cx="7057583" cy="5289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2807A2-E0BE-4A33-8D71-04F39D8E49DA}"/>
              </a:ext>
            </a:extLst>
          </p:cNvPr>
          <p:cNvSpPr txBox="1"/>
          <p:nvPr/>
        </p:nvSpPr>
        <p:spPr>
          <a:xfrm>
            <a:off x="575704" y="1168703"/>
            <a:ext cx="11943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ROC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54481-DCA0-4E80-A4C5-3D90DCD89FCC}"/>
              </a:ext>
            </a:extLst>
          </p:cNvPr>
          <p:cNvSpPr txBox="1"/>
          <p:nvPr/>
        </p:nvSpPr>
        <p:spPr>
          <a:xfrm>
            <a:off x="569327" y="1624527"/>
            <a:ext cx="11943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Plot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3823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2092C4-B248-4962-B312-D8B1CAF91007}"/>
              </a:ext>
            </a:extLst>
          </p:cNvPr>
          <p:cNvSpPr/>
          <p:nvPr/>
        </p:nvSpPr>
        <p:spPr>
          <a:xfrm>
            <a:off x="457532" y="4993"/>
            <a:ext cx="4622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기계학습 </a:t>
            </a:r>
            <a:r>
              <a:rPr lang="ko-KR" altLang="en-US" sz="11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 선택 모델의 일반화 능력 검증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와인 데이터 분류 분석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Wine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Quality Data Classification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5A4484-839A-45AC-87E5-DCDAF4AFEBD3}"/>
              </a:ext>
            </a:extLst>
          </p:cNvPr>
          <p:cNvGrpSpPr/>
          <p:nvPr/>
        </p:nvGrpSpPr>
        <p:grpSpPr>
          <a:xfrm>
            <a:off x="575702" y="741842"/>
            <a:ext cx="1584000" cy="36001"/>
            <a:chOff x="2057400" y="1142996"/>
            <a:chExt cx="2873208" cy="635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BD72E6-A58F-4E06-B635-E4FEE268DA80}"/>
                </a:ext>
              </a:extLst>
            </p:cNvPr>
            <p:cNvSpPr/>
            <p:nvPr/>
          </p:nvSpPr>
          <p:spPr>
            <a:xfrm>
              <a:off x="2057400" y="1142996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AC8E-E641-485D-B27F-7E2B6CD68424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B4A94B3-8D31-4C56-8A4F-70FEAE329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2" y="3429000"/>
            <a:ext cx="5296639" cy="219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76ED2-B570-488F-B619-EF4231DB3031}"/>
              </a:ext>
            </a:extLst>
          </p:cNvPr>
          <p:cNvSpPr txBox="1"/>
          <p:nvPr/>
        </p:nvSpPr>
        <p:spPr>
          <a:xfrm>
            <a:off x="1989651" y="1514694"/>
            <a:ext cx="8212698" cy="1015663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 앞의</a:t>
            </a:r>
            <a:r>
              <a:rPr lang="en-US" altLang="ko-KR" sz="2400" b="1" dirty="0"/>
              <a:t> </a:t>
            </a:r>
            <a:r>
              <a:rPr lang="ko-KR" altLang="en-US" sz="1600" dirty="0"/>
              <a:t>과정들을 거쳐 최종 모델로 랜덤 </a:t>
            </a:r>
            <a:r>
              <a:rPr lang="ko-KR" altLang="en-US" sz="1600" dirty="0" err="1"/>
              <a:t>포레스트를</a:t>
            </a:r>
            <a:r>
              <a:rPr lang="ko-KR" altLang="en-US" sz="1600" dirty="0"/>
              <a:t> 선택했습니다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ko-KR" altLang="en-US" sz="2000" b="1" dirty="0"/>
              <a:t>이번에는 </a:t>
            </a:r>
            <a:r>
              <a:rPr lang="ko-KR" altLang="en-US" sz="1600" dirty="0"/>
              <a:t>랜덤 </a:t>
            </a:r>
            <a:r>
              <a:rPr lang="ko-KR" altLang="en-US" sz="1600" dirty="0" err="1"/>
              <a:t>포레스트</a:t>
            </a:r>
            <a:r>
              <a:rPr lang="ko-KR" altLang="en-US" sz="1600" dirty="0"/>
              <a:t> 모델이 실제 데이터에 대한 예측력을 평가하는 과정입니다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97DB1-8FFA-4396-B96B-469C81974F01}"/>
              </a:ext>
            </a:extLst>
          </p:cNvPr>
          <p:cNvSpPr txBox="1"/>
          <p:nvPr/>
        </p:nvSpPr>
        <p:spPr>
          <a:xfrm>
            <a:off x="6319659" y="3429000"/>
            <a:ext cx="5296639" cy="1015663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 실제 </a:t>
            </a:r>
            <a:r>
              <a:rPr lang="ko-KR" altLang="en-US" dirty="0"/>
              <a:t>데이터가 들어왔을 때 해당 모형은 </a:t>
            </a:r>
            <a:r>
              <a:rPr lang="ko-KR" altLang="en-US" dirty="0" err="1"/>
              <a:t>이항편차가</a:t>
            </a:r>
            <a:r>
              <a:rPr lang="ko-KR" altLang="en-US" dirty="0"/>
              <a:t> </a:t>
            </a:r>
            <a:r>
              <a:rPr lang="en-US" altLang="ko-KR" dirty="0"/>
              <a:t>675.58 </a:t>
            </a:r>
            <a:r>
              <a:rPr lang="ko-KR" altLang="en-US" dirty="0"/>
              <a:t>이고 </a:t>
            </a:r>
            <a:r>
              <a:rPr lang="en-US" altLang="ko-KR" dirty="0"/>
              <a:t>AUC </a:t>
            </a:r>
            <a:r>
              <a:rPr lang="ko-KR" altLang="en-US" dirty="0"/>
              <a:t>값이 </a:t>
            </a:r>
            <a:r>
              <a:rPr lang="en-US" altLang="ko-KR" dirty="0"/>
              <a:t>0.88 </a:t>
            </a:r>
            <a:r>
              <a:rPr lang="ko-KR" altLang="en-US" dirty="0"/>
              <a:t>임을</a:t>
            </a:r>
            <a:r>
              <a:rPr lang="en-US" altLang="ko-KR" dirty="0"/>
              <a:t> </a:t>
            </a:r>
            <a:r>
              <a:rPr lang="ko-KR" altLang="en-US" dirty="0"/>
              <a:t>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669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E641A1-56D7-4B2F-AE28-EBC02DB25218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Reference</a:t>
            </a: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참고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문헌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91D837-6B01-4A5E-9FE3-929048BD4503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6AD7DF-0A71-45E8-851C-C299D0C87551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2F276C-47E2-4838-B939-B442CB241F3B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6EFAB-A640-43FB-A791-9B29764EC900}"/>
              </a:ext>
            </a:extLst>
          </p:cNvPr>
          <p:cNvSpPr txBox="1"/>
          <p:nvPr/>
        </p:nvSpPr>
        <p:spPr>
          <a:xfrm>
            <a:off x="780005" y="1330024"/>
            <a:ext cx="106319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Do it R </a:t>
            </a:r>
            <a:r>
              <a:rPr lang="ko-KR" altLang="en-US" dirty="0"/>
              <a:t>쉽게 배우는 데이터 분석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김영우 지음</a:t>
            </a:r>
            <a:r>
              <a:rPr lang="en-US" altLang="ko-KR" dirty="0"/>
              <a:t>, </a:t>
            </a:r>
            <a:r>
              <a:rPr lang="ko-KR" altLang="en-US" dirty="0" err="1"/>
              <a:t>이지스</a:t>
            </a:r>
            <a:r>
              <a:rPr lang="ko-KR" altLang="en-US" dirty="0"/>
              <a:t> 퍼블리싱 출판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따라하며 배우는 데이터 과학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권재명</a:t>
            </a:r>
            <a:r>
              <a:rPr lang="ko-KR" altLang="en-US" dirty="0"/>
              <a:t> 지음</a:t>
            </a:r>
            <a:r>
              <a:rPr lang="en-US" altLang="ko-KR" dirty="0"/>
              <a:t>, </a:t>
            </a:r>
            <a:r>
              <a:rPr lang="ko-KR" altLang="en-US" dirty="0" err="1"/>
              <a:t>제이펍</a:t>
            </a:r>
            <a:r>
              <a:rPr lang="ko-KR" altLang="en-US" dirty="0"/>
              <a:t> 출판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초보자를 위한 </a:t>
            </a:r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마스터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줄리안</a:t>
            </a:r>
            <a:r>
              <a:rPr lang="ko-KR" altLang="en-US" dirty="0"/>
              <a:t> </a:t>
            </a:r>
            <a:r>
              <a:rPr lang="ko-KR" altLang="en-US" dirty="0" err="1"/>
              <a:t>힐레브란트</a:t>
            </a:r>
            <a:r>
              <a:rPr lang="en-US" altLang="ko-KR" dirty="0"/>
              <a:t>, </a:t>
            </a:r>
            <a:r>
              <a:rPr lang="ko-KR" altLang="en-US" dirty="0" err="1"/>
              <a:t>막시밀리안</a:t>
            </a:r>
            <a:r>
              <a:rPr lang="ko-KR" altLang="en-US" dirty="0"/>
              <a:t> </a:t>
            </a:r>
            <a:r>
              <a:rPr lang="ko-KR" altLang="en-US" dirty="0" err="1"/>
              <a:t>니어호프</a:t>
            </a:r>
            <a:r>
              <a:rPr lang="ko-KR" altLang="en-US" dirty="0"/>
              <a:t> 저 </a:t>
            </a:r>
            <a:r>
              <a:rPr lang="en-US" altLang="ko-KR" dirty="0"/>
              <a:t>/ </a:t>
            </a:r>
            <a:r>
              <a:rPr lang="ko-KR" altLang="en-US" dirty="0" err="1"/>
              <a:t>고석범</a:t>
            </a:r>
            <a:r>
              <a:rPr lang="ko-KR" altLang="en-US" dirty="0"/>
              <a:t> 역</a:t>
            </a:r>
            <a:r>
              <a:rPr lang="en-US" altLang="ko-KR" dirty="0"/>
              <a:t>, </a:t>
            </a:r>
            <a:r>
              <a:rPr lang="ko-KR" altLang="en-US" dirty="0" err="1"/>
              <a:t>에이콘출판사</a:t>
            </a:r>
            <a:r>
              <a:rPr lang="ko-KR" altLang="en-US" dirty="0"/>
              <a:t> 출판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딥러닝</a:t>
            </a:r>
            <a:r>
              <a:rPr lang="ko-KR" altLang="en-US" dirty="0"/>
              <a:t> 첫걸음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김성필</a:t>
            </a:r>
            <a:r>
              <a:rPr lang="ko-KR" altLang="en-US" dirty="0"/>
              <a:t> 지음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ko-KR" altLang="en-US" dirty="0"/>
              <a:t> 출판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Overfitting in Machine Learning: What It Is and How to Prevent It</a:t>
            </a:r>
          </a:p>
          <a:p>
            <a:r>
              <a:rPr lang="en-US" altLang="ko-KR" dirty="0"/>
              <a:t>(https://elitedatascience.com/overfitting-in-machine-learning)</a:t>
            </a:r>
          </a:p>
          <a:p>
            <a:endParaRPr lang="en-US" altLang="ko-KR" dirty="0"/>
          </a:p>
          <a:p>
            <a:r>
              <a:rPr lang="en-US" altLang="ko-KR" dirty="0"/>
              <a:t>6. From </a:t>
            </a:r>
            <a:r>
              <a:rPr lang="en-US" altLang="ko-KR" dirty="0" err="1"/>
              <a:t>randomForest</a:t>
            </a:r>
            <a:r>
              <a:rPr lang="en-US" altLang="ko-KR" dirty="0"/>
              <a:t> v4.6-12 by Andy </a:t>
            </a:r>
            <a:r>
              <a:rPr lang="en-US" altLang="ko-KR" dirty="0" err="1"/>
              <a:t>Liaw</a:t>
            </a:r>
            <a:endParaRPr lang="en-US" altLang="ko-KR" dirty="0"/>
          </a:p>
          <a:p>
            <a:r>
              <a:rPr lang="en-US" altLang="ko-KR" dirty="0"/>
              <a:t>(https://www.rdocumentation.org/packages/randomForest/versions/4.6-12/topics/randomForest)</a:t>
            </a:r>
          </a:p>
        </p:txBody>
      </p:sp>
    </p:spTree>
    <p:extLst>
      <p:ext uri="{BB962C8B-B14F-4D97-AF65-F5344CB8AC3E}">
        <p14:creationId xmlns:p14="http://schemas.microsoft.com/office/powerpoint/2010/main" val="200891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881D38-FA41-406D-B6C9-D1496293B6D7}"/>
              </a:ext>
            </a:extLst>
          </p:cNvPr>
          <p:cNvSpPr txBox="1"/>
          <p:nvPr/>
        </p:nvSpPr>
        <p:spPr>
          <a:xfrm>
            <a:off x="2138363" y="2644170"/>
            <a:ext cx="7915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3019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육각형 29"/>
          <p:cNvSpPr/>
          <p:nvPr/>
        </p:nvSpPr>
        <p:spPr>
          <a:xfrm rot="16200000">
            <a:off x="5438060" y="308005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413485" y="1410433"/>
            <a:ext cx="242915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스터디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주교재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“Do It 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쉽게 배우는 데이터 분석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김영우 지음</a:t>
            </a:r>
            <a:r>
              <a: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이지스</a:t>
            </a:r>
            <a:r>
              <a:rPr lang="ko-KR" alt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퍼블리싱 출판</a:t>
            </a:r>
            <a:r>
              <a: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7424798" y="1607155"/>
            <a:ext cx="868893" cy="599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382854" y="2838476"/>
            <a:ext cx="242915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 분석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 분야 데이터 분석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– 2017 KBL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리그 데이터 분석하기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V="1">
            <a:off x="8072708" y="3095625"/>
            <a:ext cx="1204642" cy="555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958067" y="5447567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 시각화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할 수 있는 더 다양한 것은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시각화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Visuallization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기법 중 하나인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 시각화를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구현하기</a:t>
            </a:r>
          </a:p>
        </p:txBody>
      </p:sp>
      <p:cxnSp>
        <p:nvCxnSpPr>
          <p:cNvPr id="49" name="직선 연결선 48"/>
          <p:cNvCxnSpPr>
            <a:cxnSpLocks/>
          </p:cNvCxnSpPr>
          <p:nvPr/>
        </p:nvCxnSpPr>
        <p:spPr>
          <a:xfrm>
            <a:off x="7396378" y="5079982"/>
            <a:ext cx="1471397" cy="5302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 flipH="1" flipV="1">
            <a:off x="3699045" y="2006512"/>
            <a:ext cx="1155617" cy="237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148387" y="1828615"/>
            <a:ext cx="242915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기계학습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지도학습 中 분류분석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버섯 데이터를 이용한 기계 학습 실습</a:t>
            </a:r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H="1">
            <a:off x="3343276" y="5111689"/>
            <a:ext cx="1466498" cy="3157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67896" y="5246942"/>
            <a:ext cx="242915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마이닝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 분야 데이터 분석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아스널 팬 카페 회원들의 댓글 워드 클라우드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B2ADFA-2632-40F6-A5B8-9CDEE4B510E8}"/>
              </a:ext>
            </a:extLst>
          </p:cNvPr>
          <p:cNvSpPr/>
          <p:nvPr/>
        </p:nvSpPr>
        <p:spPr>
          <a:xfrm>
            <a:off x="457532" y="4993"/>
            <a:ext cx="4634366" cy="10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스터디 내용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중점적으로 담은 내용에는 어떤 것들이 있는가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29EF57-310C-4C51-AEDD-1BD10352AA0E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5A56F27-97EF-4DED-B4A7-FF16BE001CA0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1DDB791-A95F-4BE8-883D-57B1B5BA0819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7" name="Picture 2" descr="R에 대한 이미지 검색결과">
            <a:extLst>
              <a:ext uri="{FF2B5EF4-FFF2-40B4-BE49-F238E27FC236}">
                <a16:creationId xmlns:a16="http://schemas.microsoft.com/office/drawing/2014/main" id="{28B145E9-2177-4EA9-9FEB-55AD9BA4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43" y="3334766"/>
            <a:ext cx="810514" cy="62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B3DD97-AD26-4350-8E19-A55F7CC8114C}"/>
              </a:ext>
            </a:extLst>
          </p:cNvPr>
          <p:cNvGrpSpPr/>
          <p:nvPr/>
        </p:nvGrpSpPr>
        <p:grpSpPr>
          <a:xfrm>
            <a:off x="4902230" y="1888360"/>
            <a:ext cx="1155700" cy="1340612"/>
            <a:chOff x="4902230" y="1888360"/>
            <a:chExt cx="1155700" cy="1340612"/>
          </a:xfrm>
        </p:grpSpPr>
        <p:sp>
          <p:nvSpPr>
            <p:cNvPr id="2" name="육각형 1"/>
            <p:cNvSpPr/>
            <p:nvPr/>
          </p:nvSpPr>
          <p:spPr>
            <a:xfrm rot="16200000">
              <a:off x="4809774" y="1980816"/>
              <a:ext cx="1340612" cy="1155700"/>
            </a:xfrm>
            <a:prstGeom prst="hexagon">
              <a:avLst>
                <a:gd name="adj" fmla="val 31593"/>
                <a:gd name="vf" fmla="val 115470"/>
              </a:avLst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래픽 86" descr="머리와 톱니바퀴">
              <a:extLst>
                <a:ext uri="{FF2B5EF4-FFF2-40B4-BE49-F238E27FC236}">
                  <a16:creationId xmlns:a16="http://schemas.microsoft.com/office/drawing/2014/main" id="{94B13721-C7CB-45D5-89A1-F5F08983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1898" y="2172648"/>
              <a:ext cx="772036" cy="77203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C2968B9-2640-49C6-8402-C1A761A0CFC3}"/>
              </a:ext>
            </a:extLst>
          </p:cNvPr>
          <p:cNvGrpSpPr/>
          <p:nvPr/>
        </p:nvGrpSpPr>
        <p:grpSpPr>
          <a:xfrm>
            <a:off x="6820692" y="2972831"/>
            <a:ext cx="1155700" cy="1340612"/>
            <a:chOff x="6820692" y="2972831"/>
            <a:chExt cx="1155700" cy="1340612"/>
          </a:xfrm>
        </p:grpSpPr>
        <p:sp>
          <p:nvSpPr>
            <p:cNvPr id="32" name="육각형 31"/>
            <p:cNvSpPr/>
            <p:nvPr/>
          </p:nvSpPr>
          <p:spPr>
            <a:xfrm rot="16200000">
              <a:off x="6728236" y="3065287"/>
              <a:ext cx="1340612" cy="1155700"/>
            </a:xfrm>
            <a:prstGeom prst="hexagon">
              <a:avLst>
                <a:gd name="adj" fmla="val 31593"/>
                <a:gd name="vf" fmla="val 115470"/>
              </a:avLst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래픽 88" descr="가로 막대형 차트">
              <a:extLst>
                <a:ext uri="{FF2B5EF4-FFF2-40B4-BE49-F238E27FC236}">
                  <a16:creationId xmlns:a16="http://schemas.microsoft.com/office/drawing/2014/main" id="{9E5D30A3-7ECA-479A-A08D-0E6736B53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12203" y="3228973"/>
              <a:ext cx="768350" cy="76835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E5884F-2B54-454F-AC2C-EA4E988F6496}"/>
              </a:ext>
            </a:extLst>
          </p:cNvPr>
          <p:cNvGrpSpPr/>
          <p:nvPr/>
        </p:nvGrpSpPr>
        <p:grpSpPr>
          <a:xfrm>
            <a:off x="4902230" y="4095827"/>
            <a:ext cx="1155700" cy="1340612"/>
            <a:chOff x="4902230" y="4095827"/>
            <a:chExt cx="1155700" cy="1340612"/>
          </a:xfrm>
        </p:grpSpPr>
        <p:sp>
          <p:nvSpPr>
            <p:cNvPr id="37" name="육각형 36"/>
            <p:cNvSpPr/>
            <p:nvPr/>
          </p:nvSpPr>
          <p:spPr>
            <a:xfrm rot="16200000">
              <a:off x="4809774" y="4188283"/>
              <a:ext cx="1340612" cy="1155700"/>
            </a:xfrm>
            <a:prstGeom prst="hexagon">
              <a:avLst>
                <a:gd name="adj" fmla="val 31593"/>
                <a:gd name="vf" fmla="val 115470"/>
              </a:avLst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채팅">
              <a:extLst>
                <a:ext uri="{FF2B5EF4-FFF2-40B4-BE49-F238E27FC236}">
                  <a16:creationId xmlns:a16="http://schemas.microsoft.com/office/drawing/2014/main" id="{D612BCFA-E2E3-436E-814E-7C03813DA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22820" y="4328206"/>
              <a:ext cx="914400" cy="914400"/>
            </a:xfrm>
            <a:prstGeom prst="rect">
              <a:avLst/>
            </a:prstGeom>
          </p:spPr>
        </p:pic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756AB5-2447-49E2-8987-6BDE87DBC43A}"/>
              </a:ext>
            </a:extLst>
          </p:cNvPr>
          <p:cNvSpPr/>
          <p:nvPr/>
        </p:nvSpPr>
        <p:spPr>
          <a:xfrm>
            <a:off x="333766" y="342900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실전 데이터 분석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사이트의 오픈 데이터들을 이용하여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분석하기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9E87B52-9B07-44F0-ADA9-B26777BEFB81}"/>
              </a:ext>
            </a:extLst>
          </p:cNvPr>
          <p:cNvCxnSpPr>
            <a:cxnSpLocks/>
          </p:cNvCxnSpPr>
          <p:nvPr/>
        </p:nvCxnSpPr>
        <p:spPr>
          <a:xfrm flipH="1">
            <a:off x="2809146" y="3646557"/>
            <a:ext cx="1277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3DD4C3-CE75-46C6-BCA6-796ED53329C1}"/>
              </a:ext>
            </a:extLst>
          </p:cNvPr>
          <p:cNvGrpSpPr/>
          <p:nvPr/>
        </p:nvGrpSpPr>
        <p:grpSpPr>
          <a:xfrm>
            <a:off x="6149304" y="1888361"/>
            <a:ext cx="1155700" cy="1340612"/>
            <a:chOff x="6149304" y="1888361"/>
            <a:chExt cx="1155700" cy="1340612"/>
          </a:xfrm>
        </p:grpSpPr>
        <p:sp>
          <p:nvSpPr>
            <p:cNvPr id="31" name="육각형 30"/>
            <p:cNvSpPr/>
            <p:nvPr/>
          </p:nvSpPr>
          <p:spPr>
            <a:xfrm rot="16200000">
              <a:off x="6056848" y="1980817"/>
              <a:ext cx="1340612" cy="1155700"/>
            </a:xfrm>
            <a:prstGeom prst="hexagon">
              <a:avLst>
                <a:gd name="adj" fmla="val 31593"/>
                <a:gd name="vf" fmla="val 115470"/>
              </a:avLst>
            </a:prstGeom>
            <a:solidFill>
              <a:srgbClr val="DCE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 descr="책">
              <a:extLst>
                <a:ext uri="{FF2B5EF4-FFF2-40B4-BE49-F238E27FC236}">
                  <a16:creationId xmlns:a16="http://schemas.microsoft.com/office/drawing/2014/main" id="{68557360-A5BC-4182-A34C-32D345007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7176" y="2101466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547C91E-BA91-48E6-81A9-FE22C286294B}"/>
              </a:ext>
            </a:extLst>
          </p:cNvPr>
          <p:cNvGrpSpPr/>
          <p:nvPr/>
        </p:nvGrpSpPr>
        <p:grpSpPr>
          <a:xfrm>
            <a:off x="4216914" y="3000238"/>
            <a:ext cx="1155700" cy="1340612"/>
            <a:chOff x="4216914" y="3000238"/>
            <a:chExt cx="1155700" cy="1340612"/>
          </a:xfrm>
        </p:grpSpPr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2D46DA09-218F-4325-AC73-76B335B5479F}"/>
                </a:ext>
              </a:extLst>
            </p:cNvPr>
            <p:cNvSpPr/>
            <p:nvPr/>
          </p:nvSpPr>
          <p:spPr>
            <a:xfrm rot="16200000">
              <a:off x="4124458" y="3092694"/>
              <a:ext cx="1340612" cy="1155700"/>
            </a:xfrm>
            <a:prstGeom prst="hexagon">
              <a:avLst>
                <a:gd name="adj" fmla="val 31593"/>
                <a:gd name="vf" fmla="val 115470"/>
              </a:avLst>
            </a:prstGeom>
            <a:solidFill>
              <a:srgbClr val="DCE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AFF26F-4A29-4FD2-BA69-EF85F8D1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507" y="3498495"/>
              <a:ext cx="810514" cy="3130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50AEC8-70B5-4F51-BBDF-991865B71B49}"/>
              </a:ext>
            </a:extLst>
          </p:cNvPr>
          <p:cNvGrpSpPr/>
          <p:nvPr/>
        </p:nvGrpSpPr>
        <p:grpSpPr>
          <a:xfrm>
            <a:off x="6150386" y="4095827"/>
            <a:ext cx="1155700" cy="1340612"/>
            <a:chOff x="6150386" y="4095827"/>
            <a:chExt cx="1155700" cy="1340612"/>
          </a:xfrm>
        </p:grpSpPr>
        <p:sp>
          <p:nvSpPr>
            <p:cNvPr id="36" name="육각형 35"/>
            <p:cNvSpPr/>
            <p:nvPr/>
          </p:nvSpPr>
          <p:spPr>
            <a:xfrm rot="16200000">
              <a:off x="6057930" y="4188283"/>
              <a:ext cx="1340612" cy="1155700"/>
            </a:xfrm>
            <a:prstGeom prst="hexagon">
              <a:avLst>
                <a:gd name="adj" fmla="val 31593"/>
                <a:gd name="vf" fmla="val 115470"/>
              </a:avLst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래픽 8" descr="핀 있는 지도">
              <a:extLst>
                <a:ext uri="{FF2B5EF4-FFF2-40B4-BE49-F238E27FC236}">
                  <a16:creationId xmlns:a16="http://schemas.microsoft.com/office/drawing/2014/main" id="{596527E3-6563-4B6A-9C4A-77572677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53862" y="42395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760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/>
      <p:bldP spid="48" grpId="0"/>
      <p:bldP spid="51" grpId="0"/>
      <p:bldP spid="53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185006-35AA-47EC-B0D7-C6E45950424C}"/>
              </a:ext>
            </a:extLst>
          </p:cNvPr>
          <p:cNvSpPr txBox="1"/>
          <p:nvPr/>
        </p:nvSpPr>
        <p:spPr>
          <a:xfrm>
            <a:off x="4083050" y="3013502"/>
            <a:ext cx="402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통계 분석</a:t>
            </a:r>
          </a:p>
        </p:txBody>
      </p:sp>
    </p:spTree>
    <p:extLst>
      <p:ext uri="{BB962C8B-B14F-4D97-AF65-F5344CB8AC3E}">
        <p14:creationId xmlns:p14="http://schemas.microsoft.com/office/powerpoint/2010/main" val="3183211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</a:t>
            </a:r>
            <a:r>
              <a:rPr lang="en-US" altLang="ko-KR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장착</a:t>
            </a:r>
            <a:r>
              <a:rPr lang="en-US" altLang="ko-KR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불러들이기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1091"/>
          <a:stretch/>
        </p:blipFill>
        <p:spPr>
          <a:xfrm>
            <a:off x="575702" y="1491716"/>
            <a:ext cx="5520298" cy="3874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B6538-0E54-4A00-B8DC-9479751A92CD}"/>
              </a:ext>
            </a:extLst>
          </p:cNvPr>
          <p:cNvSpPr txBox="1"/>
          <p:nvPr/>
        </p:nvSpPr>
        <p:spPr>
          <a:xfrm>
            <a:off x="6096000" y="2429470"/>
            <a:ext cx="5526675" cy="1846659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2016</a:t>
            </a:r>
            <a:r>
              <a:rPr lang="ko-KR" altLang="en-US" sz="2400" b="1" dirty="0"/>
              <a:t>년부터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년까지 있었던 </a:t>
            </a:r>
            <a:r>
              <a:rPr lang="en-US" altLang="ko-KR" dirty="0"/>
              <a:t>KBL </a:t>
            </a:r>
            <a:r>
              <a:rPr lang="ko-KR" altLang="en-US" dirty="0"/>
              <a:t>농구 리그 데이터를 통계 분석 하는 과정을 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 먼저 전처리를 위해 필요한 패키지인 </a:t>
            </a:r>
            <a:r>
              <a:rPr lang="en-US" altLang="ko-KR" b="1" dirty="0" err="1"/>
              <a:t>dplyr</a:t>
            </a:r>
            <a:r>
              <a:rPr lang="ko-KR" altLang="en-US" dirty="0"/>
              <a:t>를 장착하고 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ko-KR" altLang="en-US" dirty="0"/>
              <a:t>함수를 이용하여 분석에 필요한 변수들만 추출하고 변수명들을 수정하는 과정입니다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173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확인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1" y="1241993"/>
            <a:ext cx="5413248" cy="2551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1" y="3952952"/>
            <a:ext cx="5413249" cy="2343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B6538-0E54-4A00-B8DC-9479751A92CD}"/>
              </a:ext>
            </a:extLst>
          </p:cNvPr>
          <p:cNvSpPr txBox="1"/>
          <p:nvPr/>
        </p:nvSpPr>
        <p:spPr>
          <a:xfrm>
            <a:off x="6096000" y="2403281"/>
            <a:ext cx="5526675" cy="212365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</a:t>
            </a:r>
            <a:r>
              <a:rPr lang="ko-KR" altLang="en-US" dirty="0"/>
              <a:t>하기 전 원본 데이터</a:t>
            </a:r>
            <a:r>
              <a:rPr lang="en-US" altLang="ko-KR" dirty="0"/>
              <a:t>(</a:t>
            </a:r>
            <a:r>
              <a:rPr lang="en-US" altLang="ko-KR" b="1" dirty="0" err="1"/>
              <a:t>kbl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전처리</a:t>
            </a:r>
            <a:r>
              <a:rPr lang="ko-KR" altLang="en-US" dirty="0"/>
              <a:t> 후 분석에 사용할 최종 데이터</a:t>
            </a:r>
            <a:r>
              <a:rPr lang="en-US" altLang="ko-KR" dirty="0"/>
              <a:t>(</a:t>
            </a:r>
            <a:r>
              <a:rPr lang="en-US" altLang="ko-KR" b="1" dirty="0" err="1"/>
              <a:t>mykbl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 err="1"/>
              <a:t>str</a:t>
            </a:r>
            <a:r>
              <a:rPr lang="en-US" altLang="ko-KR" dirty="0"/>
              <a:t>()</a:t>
            </a:r>
            <a:r>
              <a:rPr lang="ko-KR" altLang="en-US" dirty="0"/>
              <a:t>로 확인하는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ko-KR" altLang="en-US" b="1" dirty="0"/>
              <a:t>관측치 </a:t>
            </a:r>
            <a:r>
              <a:rPr lang="en-US" altLang="ko-KR" dirty="0"/>
              <a:t>6480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42</a:t>
            </a:r>
            <a:r>
              <a:rPr lang="ko-KR" altLang="en-US" dirty="0"/>
              <a:t>개로 이루어진 원본 데이터가 관측치 </a:t>
            </a:r>
            <a:r>
              <a:rPr lang="en-US" altLang="ko-KR" dirty="0"/>
              <a:t>6480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10</a:t>
            </a:r>
            <a:r>
              <a:rPr lang="ko-KR" altLang="en-US" dirty="0"/>
              <a:t>개로 수정 되었음을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17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7CA45-7FCF-46F5-A378-C4074E95F36F}"/>
              </a:ext>
            </a:extLst>
          </p:cNvPr>
          <p:cNvSpPr/>
          <p:nvPr/>
        </p:nvSpPr>
        <p:spPr>
          <a:xfrm>
            <a:off x="457532" y="4993"/>
            <a:ext cx="4205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 분석 </a:t>
            </a:r>
            <a:r>
              <a:rPr lang="ko-KR" altLang="en-US" sz="1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요약 통계량을 통한 데이터 탐색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2016-2017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시즌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KBL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C2B79-A4F3-493B-8D5C-7D55A330B10C}"/>
              </a:ext>
            </a:extLst>
          </p:cNvPr>
          <p:cNvGrpSpPr/>
          <p:nvPr/>
        </p:nvGrpSpPr>
        <p:grpSpPr>
          <a:xfrm>
            <a:off x="575702" y="741864"/>
            <a:ext cx="1584000" cy="36001"/>
            <a:chOff x="2057400" y="1143000"/>
            <a:chExt cx="2873208" cy="635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984367-8A12-452E-84E8-13AB76F19B89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139438-E90D-498A-B012-28DFAE35695C}"/>
                </a:ext>
              </a:extLst>
            </p:cNvPr>
            <p:cNvSpPr/>
            <p:nvPr/>
          </p:nvSpPr>
          <p:spPr>
            <a:xfrm>
              <a:off x="3494004" y="1143002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4321985"/>
            <a:ext cx="5559552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40817"/>
          <a:stretch/>
        </p:blipFill>
        <p:spPr>
          <a:xfrm>
            <a:off x="536448" y="1673119"/>
            <a:ext cx="5559552" cy="2575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63466-BAA3-4EDF-B8BE-D22EE75720DE}"/>
              </a:ext>
            </a:extLst>
          </p:cNvPr>
          <p:cNvSpPr txBox="1"/>
          <p:nvPr/>
        </p:nvSpPr>
        <p:spPr>
          <a:xfrm>
            <a:off x="6096000" y="2054119"/>
            <a:ext cx="5388102" cy="323165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</a:t>
            </a:r>
            <a:r>
              <a:rPr lang="en-US" altLang="ko-KR" sz="2400" b="1" dirty="0" err="1"/>
              <a:t>mykbl</a:t>
            </a:r>
            <a:r>
              <a:rPr lang="ko-KR" altLang="en-US" sz="2400" b="1" dirty="0"/>
              <a:t> </a:t>
            </a:r>
            <a:r>
              <a:rPr lang="ko-KR" altLang="en-US" dirty="0"/>
              <a:t>데이터에서</a:t>
            </a:r>
            <a:r>
              <a:rPr lang="en-US" altLang="ko-KR" dirty="0"/>
              <a:t> </a:t>
            </a:r>
            <a:r>
              <a:rPr lang="ko-KR" altLang="en-US" dirty="0"/>
              <a:t>선수들의 포지션별 득점에 대한 요약 통계량을 표 형태로 작성해 </a:t>
            </a:r>
            <a:r>
              <a:rPr lang="en-US" altLang="ko-KR" b="1" dirty="0" err="1"/>
              <a:t>mykbl_pos</a:t>
            </a:r>
            <a:r>
              <a:rPr lang="ko-KR" altLang="en-US" dirty="0"/>
              <a:t>에 저장했으며 요약 통계량을 통해 다음과 같은 점들을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1. </a:t>
            </a:r>
            <a:r>
              <a:rPr lang="en-US" altLang="ko-KR" dirty="0" err="1"/>
              <a:t>sum_score</a:t>
            </a:r>
            <a:r>
              <a:rPr lang="en-US" altLang="ko-KR" dirty="0"/>
              <a:t> </a:t>
            </a:r>
            <a:r>
              <a:rPr lang="ko-KR" altLang="en-US" dirty="0"/>
              <a:t>값을 통해 포워드</a:t>
            </a:r>
            <a:r>
              <a:rPr lang="en-US" altLang="ko-KR" dirty="0"/>
              <a:t>(FD) </a:t>
            </a:r>
            <a:r>
              <a:rPr lang="ko-KR" altLang="en-US" dirty="0"/>
              <a:t>포지션이 가장 많은 득점을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2. </a:t>
            </a:r>
            <a:r>
              <a:rPr lang="ko-KR" altLang="en-US" dirty="0"/>
              <a:t>센터</a:t>
            </a:r>
            <a:r>
              <a:rPr lang="en-US" altLang="ko-KR" dirty="0"/>
              <a:t>(C) </a:t>
            </a:r>
            <a:r>
              <a:rPr lang="ko-KR" altLang="en-US" dirty="0"/>
              <a:t>포지션의 </a:t>
            </a:r>
            <a:r>
              <a:rPr lang="en-US" altLang="ko-KR" dirty="0"/>
              <a:t>2</a:t>
            </a:r>
            <a:r>
              <a:rPr lang="ko-KR" altLang="en-US" dirty="0"/>
              <a:t>점 성공률이 가장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3. </a:t>
            </a:r>
            <a:r>
              <a:rPr lang="ko-KR" altLang="en-US" dirty="0"/>
              <a:t>가드</a:t>
            </a:r>
            <a:r>
              <a:rPr lang="en-US" altLang="ko-KR" dirty="0"/>
              <a:t>(GD) </a:t>
            </a:r>
            <a:r>
              <a:rPr lang="ko-KR" altLang="en-US" dirty="0"/>
              <a:t>포지션의 </a:t>
            </a:r>
            <a:r>
              <a:rPr lang="en-US" altLang="ko-KR" dirty="0"/>
              <a:t>3</a:t>
            </a:r>
            <a:r>
              <a:rPr lang="ko-KR" altLang="en-US" dirty="0"/>
              <a:t>점 성공률이 가장 높다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7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1642</Words>
  <Application>Microsoft Office PowerPoint</Application>
  <PresentationFormat>와이드스크린</PresentationFormat>
  <Paragraphs>262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LG</cp:lastModifiedBy>
  <cp:revision>762</cp:revision>
  <dcterms:created xsi:type="dcterms:W3CDTF">2017-12-29T07:18:59Z</dcterms:created>
  <dcterms:modified xsi:type="dcterms:W3CDTF">2018-02-21T05:42:40Z</dcterms:modified>
</cp:coreProperties>
</file>