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2" r:id="rId4"/>
    <p:sldId id="263" r:id="rId5"/>
    <p:sldId id="264" r:id="rId6"/>
    <p:sldId id="278" r:id="rId7"/>
    <p:sldId id="266" r:id="rId8"/>
    <p:sldId id="282" r:id="rId9"/>
    <p:sldId id="267" r:id="rId10"/>
    <p:sldId id="268" r:id="rId11"/>
    <p:sldId id="269" r:id="rId12"/>
    <p:sldId id="279" r:id="rId13"/>
    <p:sldId id="270" r:id="rId14"/>
    <p:sldId id="271" r:id="rId15"/>
    <p:sldId id="280" r:id="rId16"/>
    <p:sldId id="272" r:id="rId17"/>
    <p:sldId id="274" r:id="rId18"/>
    <p:sldId id="281" r:id="rId19"/>
  </p:sldIdLst>
  <p:sldSz cx="15122525" cy="10693400"/>
  <p:notesSz cx="9144000" cy="6858000"/>
  <p:defaultTextStyle>
    <a:defPPr>
      <a:defRPr lang="ko-KR"/>
    </a:defPPr>
    <a:lvl1pPr marL="0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39931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79862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19791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59722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199655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39584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79515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19446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ADA"/>
    <a:srgbClr val="9855CB"/>
    <a:srgbClr val="AA72D4"/>
    <a:srgbClr val="3E1FB1"/>
    <a:srgbClr val="A52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660"/>
  </p:normalViewPr>
  <p:slideViewPr>
    <p:cSldViewPr>
      <p:cViewPr varScale="1">
        <p:scale>
          <a:sx n="39" d="100"/>
          <a:sy n="39" d="100"/>
        </p:scale>
        <p:origin x="58" y="552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1" y="3321891"/>
            <a:ext cx="12854146" cy="2292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963831" y="428236"/>
            <a:ext cx="3402568" cy="91240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126" y="428236"/>
            <a:ext cx="9955662" cy="91240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4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8" y="6871502"/>
            <a:ext cx="12854146" cy="2123827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8" y="4532321"/>
            <a:ext cx="12854146" cy="2339181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399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798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197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6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5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5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4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5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127" y="2495127"/>
            <a:ext cx="6679115" cy="7057149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7285" y="2495127"/>
            <a:ext cx="6679115" cy="7057149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32" y="2393642"/>
            <a:ext cx="6681741" cy="99755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931" indent="0">
              <a:buNone/>
              <a:defRPr sz="2900" b="1"/>
            </a:lvl2pPr>
            <a:lvl3pPr marL="1279862" indent="0">
              <a:buNone/>
              <a:defRPr sz="2600" b="1"/>
            </a:lvl3pPr>
            <a:lvl4pPr marL="1919791" indent="0">
              <a:buNone/>
              <a:defRPr sz="2300" b="1"/>
            </a:lvl4pPr>
            <a:lvl5pPr marL="2559722" indent="0">
              <a:buNone/>
              <a:defRPr sz="2300" b="1"/>
            </a:lvl5pPr>
            <a:lvl6pPr marL="3199655" indent="0">
              <a:buNone/>
              <a:defRPr sz="2300" b="1"/>
            </a:lvl6pPr>
            <a:lvl7pPr marL="3839584" indent="0">
              <a:buNone/>
              <a:defRPr sz="2300" b="1"/>
            </a:lvl7pPr>
            <a:lvl8pPr marL="4479515" indent="0">
              <a:buNone/>
              <a:defRPr sz="2300" b="1"/>
            </a:lvl8pPr>
            <a:lvl9pPr marL="5119446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32" y="3391198"/>
            <a:ext cx="6681741" cy="61610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6" y="2393642"/>
            <a:ext cx="6684366" cy="99755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931" indent="0">
              <a:buNone/>
              <a:defRPr sz="2900" b="1"/>
            </a:lvl2pPr>
            <a:lvl3pPr marL="1279862" indent="0">
              <a:buNone/>
              <a:defRPr sz="2600" b="1"/>
            </a:lvl3pPr>
            <a:lvl4pPr marL="1919791" indent="0">
              <a:buNone/>
              <a:defRPr sz="2300" b="1"/>
            </a:lvl4pPr>
            <a:lvl5pPr marL="2559722" indent="0">
              <a:buNone/>
              <a:defRPr sz="2300" b="1"/>
            </a:lvl5pPr>
            <a:lvl6pPr marL="3199655" indent="0">
              <a:buNone/>
              <a:defRPr sz="2300" b="1"/>
            </a:lvl6pPr>
            <a:lvl7pPr marL="3839584" indent="0">
              <a:buNone/>
              <a:defRPr sz="2300" b="1"/>
            </a:lvl7pPr>
            <a:lvl8pPr marL="4479515" indent="0">
              <a:buNone/>
              <a:defRPr sz="2300" b="1"/>
            </a:lvl8pPr>
            <a:lvl9pPr marL="5119446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6" y="3391198"/>
            <a:ext cx="6684366" cy="61610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31" y="425756"/>
            <a:ext cx="4975209" cy="181193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9" y="425758"/>
            <a:ext cx="8453913" cy="912652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31" y="2237696"/>
            <a:ext cx="4975209" cy="7314583"/>
          </a:xfrm>
        </p:spPr>
        <p:txBody>
          <a:bodyPr/>
          <a:lstStyle>
            <a:lvl1pPr marL="0" indent="0">
              <a:buNone/>
              <a:defRPr sz="2000"/>
            </a:lvl1pPr>
            <a:lvl2pPr marL="639931" indent="0">
              <a:buNone/>
              <a:defRPr sz="1700"/>
            </a:lvl2pPr>
            <a:lvl3pPr marL="1279862" indent="0">
              <a:buNone/>
              <a:defRPr sz="1400"/>
            </a:lvl3pPr>
            <a:lvl4pPr marL="1919791" indent="0">
              <a:buNone/>
              <a:defRPr sz="1200"/>
            </a:lvl4pPr>
            <a:lvl5pPr marL="2559722" indent="0">
              <a:buNone/>
              <a:defRPr sz="1200"/>
            </a:lvl5pPr>
            <a:lvl6pPr marL="3199655" indent="0">
              <a:buNone/>
              <a:defRPr sz="1200"/>
            </a:lvl6pPr>
            <a:lvl7pPr marL="3839584" indent="0">
              <a:buNone/>
              <a:defRPr sz="1200"/>
            </a:lvl7pPr>
            <a:lvl8pPr marL="4479515" indent="0">
              <a:buNone/>
              <a:defRPr sz="1200"/>
            </a:lvl8pPr>
            <a:lvl9pPr marL="5119446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2" y="7485383"/>
            <a:ext cx="9073515" cy="88369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2" y="955475"/>
            <a:ext cx="9073515" cy="6416040"/>
          </a:xfrm>
        </p:spPr>
        <p:txBody>
          <a:bodyPr/>
          <a:lstStyle>
            <a:lvl1pPr marL="0" indent="0">
              <a:buNone/>
              <a:defRPr sz="4500"/>
            </a:lvl1pPr>
            <a:lvl2pPr marL="639931" indent="0">
              <a:buNone/>
              <a:defRPr sz="3900"/>
            </a:lvl2pPr>
            <a:lvl3pPr marL="1279862" indent="0">
              <a:buNone/>
              <a:defRPr sz="3300"/>
            </a:lvl3pPr>
            <a:lvl4pPr marL="1919791" indent="0">
              <a:buNone/>
              <a:defRPr sz="2900"/>
            </a:lvl4pPr>
            <a:lvl5pPr marL="2559722" indent="0">
              <a:buNone/>
              <a:defRPr sz="2900"/>
            </a:lvl5pPr>
            <a:lvl6pPr marL="3199655" indent="0">
              <a:buNone/>
              <a:defRPr sz="2900"/>
            </a:lvl6pPr>
            <a:lvl7pPr marL="3839584" indent="0">
              <a:buNone/>
              <a:defRPr sz="2900"/>
            </a:lvl7pPr>
            <a:lvl8pPr marL="4479515" indent="0">
              <a:buNone/>
              <a:defRPr sz="2900"/>
            </a:lvl8pPr>
            <a:lvl9pPr marL="5119446" indent="0">
              <a:buNone/>
              <a:defRPr sz="2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2" y="8369073"/>
            <a:ext cx="9073515" cy="1254990"/>
          </a:xfrm>
        </p:spPr>
        <p:txBody>
          <a:bodyPr/>
          <a:lstStyle>
            <a:lvl1pPr marL="0" indent="0">
              <a:buNone/>
              <a:defRPr sz="2000"/>
            </a:lvl1pPr>
            <a:lvl2pPr marL="639931" indent="0">
              <a:buNone/>
              <a:defRPr sz="1700"/>
            </a:lvl2pPr>
            <a:lvl3pPr marL="1279862" indent="0">
              <a:buNone/>
              <a:defRPr sz="1400"/>
            </a:lvl3pPr>
            <a:lvl4pPr marL="1919791" indent="0">
              <a:buNone/>
              <a:defRPr sz="1200"/>
            </a:lvl4pPr>
            <a:lvl5pPr marL="2559722" indent="0">
              <a:buNone/>
              <a:defRPr sz="1200"/>
            </a:lvl5pPr>
            <a:lvl6pPr marL="3199655" indent="0">
              <a:buNone/>
              <a:defRPr sz="1200"/>
            </a:lvl6pPr>
            <a:lvl7pPr marL="3839584" indent="0">
              <a:buNone/>
              <a:defRPr sz="1200"/>
            </a:lvl7pPr>
            <a:lvl8pPr marL="4479515" indent="0">
              <a:buNone/>
              <a:defRPr sz="1200"/>
            </a:lvl8pPr>
            <a:lvl9pPr marL="5119446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7" y="428232"/>
            <a:ext cx="13610273" cy="1782233"/>
          </a:xfrm>
          <a:prstGeom prst="rect">
            <a:avLst/>
          </a:prstGeom>
        </p:spPr>
        <p:txBody>
          <a:bodyPr vert="horz" lIns="127986" tIns="63993" rIns="127986" bIns="6399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7" y="2495127"/>
            <a:ext cx="13610273" cy="7057149"/>
          </a:xfrm>
          <a:prstGeom prst="rect">
            <a:avLst/>
          </a:prstGeom>
        </p:spPr>
        <p:txBody>
          <a:bodyPr vert="horz" lIns="127986" tIns="63993" rIns="127986" bIns="6399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9" y="9911203"/>
            <a:ext cx="3528589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FADF-513E-427C-A6ED-BBDD4DC66B0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3" y="9911203"/>
            <a:ext cx="4788800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1" y="9911203"/>
            <a:ext cx="3528589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62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47" indent="-479947" algn="l" defTabSz="1279862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88" indent="-399957" algn="l" defTabSz="1279862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26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757" indent="-319965" algn="l" defTabSz="1279862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688" indent="-319965" algn="l" defTabSz="1279862" rtl="0" eaLnBrk="1" latinLnBrk="1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19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550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481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412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31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62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791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22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655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584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515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446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8974" y="4422326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 8. </a:t>
            </a:r>
            <a:r>
              <a:rPr lang="ko-KR" altLang="en-US" sz="6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플로팅하기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57E325-AACC-46C2-B791-2DEB51E2BF02}"/>
              </a:ext>
            </a:extLst>
          </p:cNvPr>
          <p:cNvGrpSpPr/>
          <p:nvPr/>
        </p:nvGrpSpPr>
        <p:grpSpPr>
          <a:xfrm>
            <a:off x="10369574" y="6858868"/>
            <a:ext cx="3384376" cy="528067"/>
            <a:chOff x="6697166" y="6627217"/>
            <a:chExt cx="3384376" cy="5280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8BA68-9A34-44F8-B5B0-DD58621BCD33}"/>
                </a:ext>
              </a:extLst>
            </p:cNvPr>
            <p:cNvSpPr txBox="1"/>
            <p:nvPr/>
          </p:nvSpPr>
          <p:spPr>
            <a:xfrm>
              <a:off x="6950048" y="6627217"/>
              <a:ext cx="29610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201501226 </a:t>
              </a:r>
              <a:r>
                <a:rPr lang="ko-KR" altLang="en-US" dirty="0">
                  <a:solidFill>
                    <a:schemeClr val="bg1"/>
                  </a:solidFill>
                </a:rPr>
                <a:t>민자원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6F5BB-07F9-4EA2-8BD7-81EEDE62A5A2}"/>
                </a:ext>
              </a:extLst>
            </p:cNvPr>
            <p:cNvSpPr/>
            <p:nvPr/>
          </p:nvSpPr>
          <p:spPr>
            <a:xfrm>
              <a:off x="10009534" y="6651228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7AD337-F435-4BDF-97AF-7961A4D401F5}"/>
                </a:ext>
              </a:extLst>
            </p:cNvPr>
            <p:cNvSpPr/>
            <p:nvPr/>
          </p:nvSpPr>
          <p:spPr>
            <a:xfrm>
              <a:off x="6697166" y="6651228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2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1, 2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87980" y="666179"/>
            <a:ext cx="2880320" cy="57494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5BC4890-4998-4F0D-86EA-3108542C6D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4626620"/>
            <a:ext cx="5905500" cy="380047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44EE3A1-A3C4-4BB0-9D2E-0757B660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510" y="2146555"/>
            <a:ext cx="6679115" cy="62160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</a:t>
            </a:r>
            <a:r>
              <a:rPr lang="en-US" altLang="ko-KR" dirty="0"/>
              <a:t>1.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</a:t>
            </a:r>
            <a:r>
              <a:rPr lang="en-US" altLang="ko-KR" sz="2000" dirty="0"/>
              <a:t>: a=</a:t>
            </a:r>
            <a:r>
              <a:rPr lang="en-US" altLang="ko-KR" sz="2000" dirty="0" err="1"/>
              <a:t>np.arrange</a:t>
            </a:r>
            <a:r>
              <a:rPr lang="en-US" altLang="ko-KR" sz="2000" dirty="0"/>
              <a:t>(-3.0, 3.0, </a:t>
            </a:r>
            <a:r>
              <a:rPr lang="en-US" altLang="ko-KR" sz="2000"/>
              <a:t>0.01)</a:t>
            </a:r>
            <a:r>
              <a:rPr lang="ko-KR" altLang="en-US" sz="2000"/>
              <a:t>을 </a:t>
            </a:r>
            <a:r>
              <a:rPr lang="ko-KR" altLang="en-US" sz="2000" dirty="0"/>
              <a:t>이용하여 아래와 같은 그래프를 생성하라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BC80B7-6574-4EE0-99E7-23473044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841" y="4554612"/>
            <a:ext cx="5572125" cy="3800475"/>
          </a:xfrm>
          <a:prstGeom prst="rect">
            <a:avLst/>
          </a:prstGeom>
        </p:spPr>
      </p:pic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BAF31782-64C2-4B5F-BB6C-5A0C3DB4B24D}"/>
              </a:ext>
            </a:extLst>
          </p:cNvPr>
          <p:cNvSpPr txBox="1">
            <a:spLocks/>
          </p:cNvSpPr>
          <p:nvPr/>
        </p:nvSpPr>
        <p:spPr>
          <a:xfrm>
            <a:off x="7839685" y="2154941"/>
            <a:ext cx="6679115" cy="6216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27986" tIns="63993" rIns="127986" bIns="63993" rtlCol="0">
            <a:normAutofit/>
          </a:bodyPr>
          <a:lstStyle>
            <a:lvl1pPr marL="479947" indent="-479947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88" indent="-399957" algn="l" defTabSz="127986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9826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757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688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619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550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481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2" indent="-319965" algn="l" defTabSz="127986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/>
              <a:t>문제 </a:t>
            </a:r>
            <a:r>
              <a:rPr lang="en-US" altLang="ko-KR"/>
              <a:t>2.</a:t>
            </a:r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데이터 </a:t>
            </a:r>
            <a:r>
              <a:rPr lang="en-US" altLang="ko-KR" sz="2000"/>
              <a:t>: a=np.arrange(-3.0, 3.0, 0.01)</a:t>
            </a:r>
            <a:r>
              <a:rPr lang="ko-KR" altLang="en-US" sz="2000"/>
              <a:t>와 </a:t>
            </a:r>
            <a:r>
              <a:rPr lang="en-US" altLang="ko-KR" sz="2000"/>
              <a:t>subplot()</a:t>
            </a:r>
            <a:r>
              <a:rPr lang="ko-KR" altLang="en-US" sz="2000"/>
              <a:t>을 이용하여 아래와 같은 그래프를 생성하라</a:t>
            </a: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en-US" altLang="ko-KR" sz="2000"/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4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70F95-F036-48C6-BBFC-E71DF7D19073}"/>
              </a:ext>
            </a:extLst>
          </p:cNvPr>
          <p:cNvSpPr txBox="1"/>
          <p:nvPr/>
        </p:nvSpPr>
        <p:spPr>
          <a:xfrm>
            <a:off x="533184" y="1246778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AEC4B-BB8A-4C3E-8433-EC97FC4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6" y="1834636"/>
            <a:ext cx="6984776" cy="73657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64777E-2186-4244-9DBF-140A8653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62" y="1859128"/>
            <a:ext cx="6768752" cy="7159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7FAF5-9EE2-4467-870A-1E5872B4BD3B}"/>
              </a:ext>
            </a:extLst>
          </p:cNvPr>
          <p:cNvSpPr txBox="1"/>
          <p:nvPr/>
        </p:nvSpPr>
        <p:spPr>
          <a:xfrm>
            <a:off x="7489254" y="1242244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1, 2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96584" y="666180"/>
            <a:ext cx="2559507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42B5CA3-8C2D-4E18-977E-757FE953A0A3}"/>
              </a:ext>
            </a:extLst>
          </p:cNvPr>
          <p:cNvSpPr/>
          <p:nvPr/>
        </p:nvSpPr>
        <p:spPr>
          <a:xfrm>
            <a:off x="0" y="2610396"/>
            <a:ext cx="15122525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22EDF-FB0A-46A8-A571-A6A3905C9B68}"/>
              </a:ext>
            </a:extLst>
          </p:cNvPr>
          <p:cNvSpPr txBox="1"/>
          <p:nvPr/>
        </p:nvSpPr>
        <p:spPr>
          <a:xfrm>
            <a:off x="3600822" y="3834533"/>
            <a:ext cx="1029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Unit42.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다른 플롯 타입 알아보기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C7086-622C-450B-8E37-0A4F18AD0FF7}"/>
              </a:ext>
            </a:extLst>
          </p:cNvPr>
          <p:cNvSpPr/>
          <p:nvPr/>
        </p:nvSpPr>
        <p:spPr>
          <a:xfrm flipV="1">
            <a:off x="3672829" y="4542417"/>
            <a:ext cx="7560841" cy="156211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613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2F4463-A6E1-4F37-91DC-2D84C5A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1463313"/>
            <a:ext cx="14561655" cy="784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89A07-6186-463D-B90D-D4F9CA21F435}"/>
              </a:ext>
            </a:extLst>
          </p:cNvPr>
          <p:cNvSpPr txBox="1"/>
          <p:nvPr/>
        </p:nvSpPr>
        <p:spPr>
          <a:xfrm>
            <a:off x="72430" y="105092"/>
            <a:ext cx="627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Scatter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plot / histogram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그리기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7DA32-5572-4BDE-ABA9-E29E67C2790A}"/>
              </a:ext>
            </a:extLst>
          </p:cNvPr>
          <p:cNvSpPr/>
          <p:nvPr/>
        </p:nvSpPr>
        <p:spPr>
          <a:xfrm flipV="1">
            <a:off x="144438" y="620460"/>
            <a:ext cx="6048672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D5850-48E8-433A-850B-A487B670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82" y="1463313"/>
            <a:ext cx="11935735" cy="773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1B2B2-88DF-48C9-960B-1BBB798C64D3}"/>
              </a:ext>
            </a:extLst>
          </p:cNvPr>
          <p:cNvSpPr txBox="1"/>
          <p:nvPr/>
        </p:nvSpPr>
        <p:spPr>
          <a:xfrm>
            <a:off x="360462" y="1102762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Scatter</a:t>
            </a:r>
            <a:r>
              <a:rPr lang="ko-KR" altLang="en-US" b="1" dirty="0"/>
              <a:t> </a:t>
            </a:r>
            <a:r>
              <a:rPr lang="en-US" altLang="ko-KR" b="1" dirty="0"/>
              <a:t>plot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F3F8D-71E6-43D3-96B6-478E33DF8495}"/>
              </a:ext>
            </a:extLst>
          </p:cNvPr>
          <p:cNvSpPr txBox="1"/>
          <p:nvPr/>
        </p:nvSpPr>
        <p:spPr>
          <a:xfrm>
            <a:off x="6913190" y="1098228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histogram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714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05092"/>
            <a:ext cx="593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 annotate()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그래프에 표시하기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 flipV="1">
            <a:off x="173466" y="620460"/>
            <a:ext cx="5688632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159DA-75A6-4A03-9927-B22693409230}"/>
              </a:ext>
            </a:extLst>
          </p:cNvPr>
          <p:cNvSpPr/>
          <p:nvPr/>
        </p:nvSpPr>
        <p:spPr>
          <a:xfrm>
            <a:off x="11640" y="7074892"/>
            <a:ext cx="15122525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C612B7-3B29-4E07-8314-E7C0078A7684}"/>
              </a:ext>
            </a:extLst>
          </p:cNvPr>
          <p:cNvSpPr/>
          <p:nvPr/>
        </p:nvSpPr>
        <p:spPr>
          <a:xfrm>
            <a:off x="360462" y="8083004"/>
            <a:ext cx="14568898" cy="19899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Xy</a:t>
            </a:r>
            <a:r>
              <a:rPr lang="en-US" altLang="ko-KR" sz="2000" dirty="0"/>
              <a:t> : </a:t>
            </a:r>
            <a:r>
              <a:rPr lang="ko-KR" altLang="en-US" sz="2000" dirty="0"/>
              <a:t>표시할 데이터가 있는 곳으로 쉽게 도착점이라고 생각하자</a:t>
            </a:r>
            <a:endParaRPr lang="en-US" altLang="ko-KR" sz="2000" dirty="0"/>
          </a:p>
          <a:p>
            <a:r>
              <a:rPr lang="en-US" altLang="ko-KR" sz="2000" dirty="0" err="1"/>
              <a:t>Xytext</a:t>
            </a:r>
            <a:r>
              <a:rPr lang="en-US" altLang="ko-KR" sz="2000" dirty="0"/>
              <a:t> : </a:t>
            </a:r>
            <a:r>
              <a:rPr lang="ko-KR" altLang="en-US" sz="2000" dirty="0"/>
              <a:t>텍스트 박스를 둘 위치를 지정합니다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박스의 중앙점의 좌표를 입력하면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Ha / </a:t>
            </a:r>
            <a:r>
              <a:rPr lang="en-US" altLang="ko-KR" sz="2000" dirty="0" err="1"/>
              <a:t>va</a:t>
            </a:r>
            <a:r>
              <a:rPr lang="en-US" altLang="ko-KR" sz="2000" dirty="0"/>
              <a:t> : </a:t>
            </a:r>
            <a:r>
              <a:rPr lang="ko-KR" altLang="en-US" sz="2000" dirty="0"/>
              <a:t>각각 수평</a:t>
            </a:r>
            <a:r>
              <a:rPr lang="en-US" altLang="ko-KR" sz="2000" dirty="0"/>
              <a:t> / </a:t>
            </a:r>
            <a:r>
              <a:rPr lang="ko-KR" altLang="en-US" sz="2000" dirty="0"/>
              <a:t>수직 방향 정렬 속성이다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Arrowprop</a:t>
            </a:r>
            <a:r>
              <a:rPr lang="en-US" altLang="ko-KR" sz="2000" dirty="0"/>
              <a:t> : </a:t>
            </a:r>
            <a:r>
              <a:rPr lang="ko-KR" altLang="en-US" sz="2000" dirty="0"/>
              <a:t>화살표의 속성을 지정한다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()</a:t>
            </a:r>
            <a:r>
              <a:rPr lang="ko-KR" altLang="en-US" sz="2000" dirty="0"/>
              <a:t>함수를 이용하여 지정한다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Bbox</a:t>
            </a:r>
            <a:r>
              <a:rPr lang="en-US" altLang="ko-KR" sz="2000" dirty="0"/>
              <a:t> : </a:t>
            </a:r>
            <a:r>
              <a:rPr lang="ko-KR" altLang="en-US" sz="2000" dirty="0"/>
              <a:t>텍스트 박스의 속성을 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마찬가지로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()</a:t>
            </a:r>
            <a:r>
              <a:rPr lang="ko-KR" altLang="en-US" sz="2000" dirty="0"/>
              <a:t>함수로 지정한다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3BA7-0385-4F24-B418-A088C9311874}"/>
              </a:ext>
            </a:extLst>
          </p:cNvPr>
          <p:cNvSpPr txBox="1"/>
          <p:nvPr/>
        </p:nvSpPr>
        <p:spPr>
          <a:xfrm flipH="1">
            <a:off x="262165" y="7362924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Show()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plot()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92B080-CD21-4EA1-B64A-CEE4144C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2" y="2294946"/>
            <a:ext cx="9401175" cy="401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02E59A-FC2F-4916-832F-4084447F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06" y="2283811"/>
            <a:ext cx="5591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7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42B5CA3-8C2D-4E18-977E-757FE953A0A3}"/>
              </a:ext>
            </a:extLst>
          </p:cNvPr>
          <p:cNvSpPr/>
          <p:nvPr/>
        </p:nvSpPr>
        <p:spPr>
          <a:xfrm>
            <a:off x="0" y="2610396"/>
            <a:ext cx="15122525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22EDF-FB0A-46A8-A571-A6A3905C9B68}"/>
              </a:ext>
            </a:extLst>
          </p:cNvPr>
          <p:cNvSpPr txBox="1"/>
          <p:nvPr/>
        </p:nvSpPr>
        <p:spPr>
          <a:xfrm>
            <a:off x="3600822" y="3906540"/>
            <a:ext cx="1029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Unit44.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pandas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플롯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C7086-622C-450B-8E37-0A4F18AD0FF7}"/>
              </a:ext>
            </a:extLst>
          </p:cNvPr>
          <p:cNvSpPr/>
          <p:nvPr/>
        </p:nvSpPr>
        <p:spPr>
          <a:xfrm flipV="1">
            <a:off x="3744838" y="4614426"/>
            <a:ext cx="7272808" cy="84202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82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Unit44.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pandas plotting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44438" y="651664"/>
            <a:ext cx="4464496" cy="5749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BD03B-B215-4CA4-A564-5A8D5436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3" y="1181548"/>
            <a:ext cx="12901705" cy="84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Unit44.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pandas plotting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44438" y="651664"/>
            <a:ext cx="4464496" cy="5749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0" y="2682404"/>
            <a:ext cx="5904656" cy="57094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74" y="1242244"/>
            <a:ext cx="7776864" cy="90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93110" y="4691077"/>
            <a:ext cx="3029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The</a:t>
            </a:r>
            <a:r>
              <a:rPr lang="ko-KR" altLang="en-US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F6311C-3FCA-4C78-98ED-EC7CCD8619F3}"/>
              </a:ext>
            </a:extLst>
          </p:cNvPr>
          <p:cNvSpPr/>
          <p:nvPr/>
        </p:nvSpPr>
        <p:spPr>
          <a:xfrm>
            <a:off x="0" y="3402484"/>
            <a:ext cx="15122525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B528F1-6549-4BCB-9AE7-B8E94D5D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27" y="4122564"/>
            <a:ext cx="13610273" cy="70788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matplotlib 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시각화로 쓰이는 대표적인 패키지로 </a:t>
            </a:r>
            <a:r>
              <a:rPr lang="en-US" altLang="ko-KR" sz="2000" dirty="0" err="1"/>
              <a:t>pyplot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pylab</a:t>
            </a:r>
            <a:r>
              <a:rPr lang="ko-KR" altLang="en-US" sz="2000" dirty="0"/>
              <a:t>을 서브 패키지로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22EDF-FB0A-46A8-A571-A6A3905C9B68}"/>
              </a:ext>
            </a:extLst>
          </p:cNvPr>
          <p:cNvSpPr txBox="1"/>
          <p:nvPr/>
        </p:nvSpPr>
        <p:spPr>
          <a:xfrm>
            <a:off x="3024759" y="2256229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Unit41.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pyplot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기본 플롯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C7086-622C-450B-8E37-0A4F18AD0FF7}"/>
              </a:ext>
            </a:extLst>
          </p:cNvPr>
          <p:cNvSpPr/>
          <p:nvPr/>
        </p:nvSpPr>
        <p:spPr>
          <a:xfrm flipV="1">
            <a:off x="3168775" y="2964114"/>
            <a:ext cx="8712968" cy="6233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FE7D77-C498-494E-8778-DE3A1B7B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4846"/>
              </p:ext>
            </p:extLst>
          </p:nvPr>
        </p:nvGraphicFramePr>
        <p:xfrm>
          <a:off x="1080543" y="5346700"/>
          <a:ext cx="13285857" cy="17842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8271">
                  <a:extLst>
                    <a:ext uri="{9D8B030D-6E8A-4147-A177-3AD203B41FA5}">
                      <a16:colId xmlns:a16="http://schemas.microsoft.com/office/drawing/2014/main" val="3437213697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964906613"/>
                    </a:ext>
                  </a:extLst>
                </a:gridCol>
                <a:gridCol w="5508994">
                  <a:extLst>
                    <a:ext uri="{9D8B030D-6E8A-4147-A177-3AD203B41FA5}">
                      <a16:colId xmlns:a16="http://schemas.microsoft.com/office/drawing/2014/main" val="8867253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Pyplot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Pylab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34898"/>
                  </a:ext>
                </a:extLst>
              </a:tr>
              <a:tr h="463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 </a:t>
                      </a:r>
                      <a:r>
                        <a:rPr lang="en-US" altLang="ko-KR" sz="2000" dirty="0"/>
                        <a:t>+ </a:t>
                      </a:r>
                      <a:r>
                        <a:rPr lang="en-US" altLang="ko-KR" sz="2000" dirty="0" err="1"/>
                        <a:t>numpy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수학 관련 패키지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10052"/>
                  </a:ext>
                </a:extLst>
              </a:tr>
              <a:tr h="816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비대화형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간단한 정보만 입력해서 플롯이 된다</a:t>
                      </a:r>
                      <a:r>
                        <a:rPr lang="en-US" altLang="ko-KR" sz="2000" dirty="0"/>
                        <a:t>.)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대화형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비교적 많은 정보를 입력해 플롯을 요구한다</a:t>
                      </a:r>
                      <a:r>
                        <a:rPr lang="en-US" altLang="ko-KR" sz="2000" dirty="0"/>
                        <a:t>.)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1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430" y="142960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Unit41.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pyplot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기본 플롯 그리기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44438" y="663440"/>
            <a:ext cx="6192688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AC6C9-D567-44CD-873A-1A083E04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2" y="1314252"/>
            <a:ext cx="14329592" cy="2959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C3016-3231-4FBC-A9E9-7E12EDD6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" y="4450006"/>
            <a:ext cx="4608512" cy="59268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A57F44-3055-4032-8ED7-EF5F2557964C}"/>
              </a:ext>
            </a:extLst>
          </p:cNvPr>
          <p:cNvSpPr txBox="1"/>
          <p:nvPr/>
        </p:nvSpPr>
        <p:spPr>
          <a:xfrm>
            <a:off x="5063718" y="5573391"/>
            <a:ext cx="9793088" cy="169277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dirty="0"/>
              <a:t>Plot()</a:t>
            </a:r>
            <a:r>
              <a:rPr lang="ko-KR" altLang="en-US" dirty="0"/>
              <a:t>에서 </a:t>
            </a:r>
            <a:r>
              <a:rPr lang="en-US" altLang="ko-KR" dirty="0"/>
              <a:t>x, y</a:t>
            </a:r>
            <a:r>
              <a:rPr lang="ko-KR" altLang="en-US" dirty="0"/>
              <a:t>데이터만 넣어주면 라이브러리의 </a:t>
            </a:r>
            <a:r>
              <a:rPr lang="en-US" altLang="ko-KR" dirty="0"/>
              <a:t>default</a:t>
            </a:r>
            <a:r>
              <a:rPr lang="ko-KR" altLang="en-US" dirty="0"/>
              <a:t> 값인     </a:t>
            </a:r>
            <a:r>
              <a:rPr lang="en-US" altLang="ko-KR" dirty="0"/>
              <a:t>Line style</a:t>
            </a:r>
            <a:r>
              <a:rPr lang="ko-KR" altLang="en-US" dirty="0"/>
              <a:t>로 지정되어 출력됨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smtClean="0"/>
              <a:t> Y</a:t>
            </a:r>
            <a:r>
              <a:rPr lang="ko-KR" altLang="en-US" dirty="0"/>
              <a:t>값만 넣어도 돌아가는데</a:t>
            </a:r>
            <a:r>
              <a:rPr lang="en-US" altLang="ko-KR" dirty="0"/>
              <a:t>, x</a:t>
            </a:r>
            <a:r>
              <a:rPr lang="ko-KR" altLang="en-US" dirty="0"/>
              <a:t>에 </a:t>
            </a:r>
            <a:r>
              <a:rPr lang="en-US" altLang="ko-KR" dirty="0"/>
              <a:t>default</a:t>
            </a:r>
            <a:r>
              <a:rPr lang="ko-KR" altLang="en-US" dirty="0"/>
              <a:t>값을 </a:t>
            </a:r>
            <a:r>
              <a:rPr lang="ko-KR" altLang="en-US" dirty="0" err="1"/>
              <a:t>넣어주기</a:t>
            </a:r>
            <a:r>
              <a:rPr lang="ko-KR" altLang="en-US" dirty="0"/>
              <a:t> 때문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9B6403-1F9D-46F2-A858-93B10058219B}"/>
              </a:ext>
            </a:extLst>
          </p:cNvPr>
          <p:cNvSpPr/>
          <p:nvPr/>
        </p:nvSpPr>
        <p:spPr>
          <a:xfrm>
            <a:off x="216446" y="2970436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D09025-92B8-484A-9127-E5FBF543F904}"/>
              </a:ext>
            </a:extLst>
          </p:cNvPr>
          <p:cNvSpPr/>
          <p:nvPr/>
        </p:nvSpPr>
        <p:spPr>
          <a:xfrm>
            <a:off x="216446" y="3690516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E1E4BF5-E5EE-4C71-B9E2-90A93C7220FC}"/>
              </a:ext>
            </a:extLst>
          </p:cNvPr>
          <p:cNvSpPr/>
          <p:nvPr/>
        </p:nvSpPr>
        <p:spPr>
          <a:xfrm>
            <a:off x="1152550" y="4698628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E36161-2EB3-42E0-B650-5C1682CFE957}"/>
              </a:ext>
            </a:extLst>
          </p:cNvPr>
          <p:cNvSpPr/>
          <p:nvPr/>
        </p:nvSpPr>
        <p:spPr>
          <a:xfrm>
            <a:off x="1080542" y="7722964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1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F1EE724-24D7-433C-B8A4-DA57E3C6FA4F}"/>
              </a:ext>
            </a:extLst>
          </p:cNvPr>
          <p:cNvSpPr/>
          <p:nvPr/>
        </p:nvSpPr>
        <p:spPr>
          <a:xfrm>
            <a:off x="11640" y="7434932"/>
            <a:ext cx="15122525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D2A00-FC3B-4B4E-86C2-F48BF5EF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6" y="1386260"/>
            <a:ext cx="14712914" cy="534356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C2B319-374E-4AAA-B00A-F31269A387AA}"/>
              </a:ext>
            </a:extLst>
          </p:cNvPr>
          <p:cNvSpPr/>
          <p:nvPr/>
        </p:nvSpPr>
        <p:spPr>
          <a:xfrm>
            <a:off x="360462" y="8325317"/>
            <a:ext cx="14568898" cy="19899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인터프리터에 플롯을 하라고 명령을 하면 </a:t>
            </a:r>
            <a:r>
              <a:rPr lang="ko-KR" altLang="en-US" sz="2000" dirty="0" err="1"/>
              <a:t>파이썬은</a:t>
            </a:r>
            <a:r>
              <a:rPr lang="ko-KR" altLang="en-US" sz="2000" dirty="0"/>
              <a:t> 그 명령을 가지고 실제 차트를 시각화 하는 작업을 한다</a:t>
            </a:r>
            <a:r>
              <a:rPr lang="en-US" altLang="ko-KR" sz="2000" dirty="0"/>
              <a:t>.(</a:t>
            </a:r>
            <a:r>
              <a:rPr lang="ko-KR" altLang="en-US" sz="2000" dirty="0"/>
              <a:t>렌더링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 때 </a:t>
            </a:r>
            <a:r>
              <a:rPr lang="en-US" altLang="ko-KR" sz="2000" dirty="0"/>
              <a:t>show()</a:t>
            </a:r>
            <a:r>
              <a:rPr lang="ko-KR" altLang="en-US" sz="2000" dirty="0"/>
              <a:t>이전의 모든 시각화 명령들을 한꺼번에 표시할 건지</a:t>
            </a:r>
            <a:r>
              <a:rPr lang="en-US" altLang="ko-KR" sz="2000" dirty="0"/>
              <a:t>, </a:t>
            </a:r>
            <a:r>
              <a:rPr lang="ko-KR" altLang="en-US" sz="2000" dirty="0"/>
              <a:t>따로따로 </a:t>
            </a:r>
            <a:r>
              <a:rPr lang="ko-KR" altLang="en-US" sz="2000" dirty="0" err="1"/>
              <a:t>실행할건지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파이썬은</a:t>
            </a:r>
            <a:r>
              <a:rPr lang="ko-KR" altLang="en-US" sz="2000" dirty="0"/>
              <a:t> 모른다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Interactive</a:t>
            </a:r>
            <a:r>
              <a:rPr lang="ko-KR" altLang="en-US" sz="2000" dirty="0"/>
              <a:t>모드에선 자동으로 </a:t>
            </a:r>
            <a:r>
              <a:rPr lang="en-US" altLang="ko-KR" sz="2000" dirty="0"/>
              <a:t>show()</a:t>
            </a:r>
            <a:r>
              <a:rPr lang="ko-KR" altLang="en-US" sz="2000" dirty="0"/>
              <a:t>이전의 명령들을 한꺼번에 처리하지만 </a:t>
            </a:r>
            <a:r>
              <a:rPr lang="en-US" altLang="ko-KR" sz="2000" dirty="0"/>
              <a:t>non-interactive</a:t>
            </a:r>
            <a:r>
              <a:rPr lang="ko-KR" altLang="en-US" sz="2000" dirty="0"/>
              <a:t>모드에선 따로따로 처리한다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따라서 나의 코드가 어디에서 실행될지 모른다면 </a:t>
            </a:r>
            <a:r>
              <a:rPr lang="en-US" altLang="ko-KR" sz="2000" dirty="0"/>
              <a:t>show()</a:t>
            </a:r>
            <a:r>
              <a:rPr lang="ko-KR" altLang="en-US" sz="2000" dirty="0"/>
              <a:t>를 시각화 명령 마지막에 써주는 것이 좋다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B4111-A072-4010-9982-28DEB04F58B4}"/>
              </a:ext>
            </a:extLst>
          </p:cNvPr>
          <p:cNvSpPr txBox="1"/>
          <p:nvPr/>
        </p:nvSpPr>
        <p:spPr>
          <a:xfrm flipH="1">
            <a:off x="262165" y="7650956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Show()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plot()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430" y="90116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Unit41.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pyplot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기본 플롯 그리기</a:t>
            </a:r>
          </a:p>
        </p:txBody>
      </p:sp>
      <p:sp>
        <p:nvSpPr>
          <p:cNvPr id="13" name="직사각형 12"/>
          <p:cNvSpPr/>
          <p:nvPr/>
        </p:nvSpPr>
        <p:spPr>
          <a:xfrm flipV="1">
            <a:off x="144438" y="610596"/>
            <a:ext cx="6192688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20CA28-5DEB-43F2-9C6D-B0117895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6" y="1890316"/>
            <a:ext cx="14518491" cy="7344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453BE-9A3E-41DA-90A4-02C5EE65D337}"/>
              </a:ext>
            </a:extLst>
          </p:cNvPr>
          <p:cNvSpPr txBox="1"/>
          <p:nvPr/>
        </p:nvSpPr>
        <p:spPr>
          <a:xfrm flipH="1">
            <a:off x="262165" y="1242244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? Subplot()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430" y="142960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Unit41.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pyplot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기본 플롯 그리기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144438" y="663440"/>
            <a:ext cx="6192688" cy="45719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42B5CA3-8C2D-4E18-977E-757FE953A0A3}"/>
              </a:ext>
            </a:extLst>
          </p:cNvPr>
          <p:cNvSpPr/>
          <p:nvPr/>
        </p:nvSpPr>
        <p:spPr>
          <a:xfrm>
            <a:off x="0" y="2610396"/>
            <a:ext cx="15122525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22EDF-FB0A-46A8-A571-A6A3905C9B68}"/>
              </a:ext>
            </a:extLst>
          </p:cNvPr>
          <p:cNvSpPr txBox="1"/>
          <p:nvPr/>
        </p:nvSpPr>
        <p:spPr>
          <a:xfrm>
            <a:off x="3024758" y="3762524"/>
            <a:ext cx="1029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Unit43.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플롯 꾸미기</a:t>
            </a:r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상세하게 표현하기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C7086-622C-450B-8E37-0A4F18AD0FF7}"/>
              </a:ext>
            </a:extLst>
          </p:cNvPr>
          <p:cNvSpPr/>
          <p:nvPr/>
        </p:nvSpPr>
        <p:spPr>
          <a:xfrm flipV="1">
            <a:off x="3168773" y="4470409"/>
            <a:ext cx="9217025" cy="69687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14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A88F5A-5993-4FE9-920A-4C862522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2" y="810196"/>
            <a:ext cx="11140475" cy="9628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Unit43.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plot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꾸미기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상세하게 표현하기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44437" y="666179"/>
            <a:ext cx="6574363" cy="6039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4296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Unit43.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plot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꾸미기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상세하게 표현하기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44437" y="666179"/>
            <a:ext cx="6574363" cy="6039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45D14E-D030-4713-9A17-DB6C33CB9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70266"/>
              </p:ext>
            </p:extLst>
          </p:nvPr>
        </p:nvGraphicFramePr>
        <p:xfrm>
          <a:off x="6409134" y="6570836"/>
          <a:ext cx="7633410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44470">
                  <a:extLst>
                    <a:ext uri="{9D8B030D-6E8A-4147-A177-3AD203B41FA5}">
                      <a16:colId xmlns:a16="http://schemas.microsoft.com/office/drawing/2014/main" val="237735985"/>
                    </a:ext>
                  </a:extLst>
                </a:gridCol>
                <a:gridCol w="2544470">
                  <a:extLst>
                    <a:ext uri="{9D8B030D-6E8A-4147-A177-3AD203B41FA5}">
                      <a16:colId xmlns:a16="http://schemas.microsoft.com/office/drawing/2014/main" val="768422942"/>
                    </a:ext>
                  </a:extLst>
                </a:gridCol>
                <a:gridCol w="2544470">
                  <a:extLst>
                    <a:ext uri="{9D8B030D-6E8A-4147-A177-3AD203B41FA5}">
                      <a16:colId xmlns:a16="http://schemas.microsoft.com/office/drawing/2014/main" val="43706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스타일 옵션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약자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Color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 색깔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2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Linewidth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 굵기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Lw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Linestyle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 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Marker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마커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2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Markersize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마커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Markeredgecolor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마커 선 색깔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Mec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8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Markeredgewidth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마커 선 굵기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Mew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Markerfacecolor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마커 내부 색깔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mfc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541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0C4CF1-F8C0-4CFF-91F1-77DB4CFB23D2}"/>
              </a:ext>
            </a:extLst>
          </p:cNvPr>
          <p:cNvSpPr txBox="1"/>
          <p:nvPr/>
        </p:nvSpPr>
        <p:spPr>
          <a:xfrm flipH="1">
            <a:off x="8619747" y="5994772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 기본 옵션들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10708"/>
              </p:ext>
            </p:extLst>
          </p:nvPr>
        </p:nvGraphicFramePr>
        <p:xfrm>
          <a:off x="864518" y="1637308"/>
          <a:ext cx="4104456" cy="198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7442">
                  <a:extLst>
                    <a:ext uri="{9D8B030D-6E8A-4147-A177-3AD203B41FA5}">
                      <a16:colId xmlns:a16="http://schemas.microsoft.com/office/drawing/2014/main" val="131783173"/>
                    </a:ext>
                  </a:extLst>
                </a:gridCol>
                <a:gridCol w="2687014">
                  <a:extLst>
                    <a:ext uri="{9D8B030D-6E8A-4147-A177-3AD203B41FA5}">
                      <a16:colId xmlns:a16="http://schemas.microsoft.com/office/drawing/2014/main" val="200991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Character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description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2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‘-’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Solid line style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‘—’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Dashed line style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‘-.’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dash-dot</a:t>
                      </a:r>
                      <a:r>
                        <a:rPr lang="en-US" altLang="ko-KR" sz="2000" baseline="0" dirty="0" smtClean="0"/>
                        <a:t> line style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 : ‘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Dottted</a:t>
                      </a:r>
                      <a:r>
                        <a:rPr lang="en-US" altLang="ko-KR" sz="2000" dirty="0" smtClean="0"/>
                        <a:t> line style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013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05975"/>
              </p:ext>
            </p:extLst>
          </p:nvPr>
        </p:nvGraphicFramePr>
        <p:xfrm>
          <a:off x="668797" y="4459194"/>
          <a:ext cx="4464777" cy="585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2489">
                  <a:extLst>
                    <a:ext uri="{9D8B030D-6E8A-4147-A177-3AD203B41FA5}">
                      <a16:colId xmlns:a16="http://schemas.microsoft.com/office/drawing/2014/main" val="69791395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3858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Character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Description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‘.’, ‘,’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Point/pixel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‘o’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Circle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5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‘v’, ‘^’, ‘&lt;‘,</a:t>
                      </a:r>
                      <a:r>
                        <a:rPr lang="en-US" altLang="ko-KR" sz="2000" baseline="0" dirty="0" smtClean="0"/>
                        <a:t> ‘&gt;’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Triangle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4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‘1’, ‘2’, ‘3’,</a:t>
                      </a:r>
                      <a:r>
                        <a:rPr lang="en-US" altLang="ko-KR" sz="2000" baseline="0" dirty="0" smtClean="0"/>
                        <a:t> ‘4’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Tri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‘s’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Square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‘p’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Pentagon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3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‘*’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Star</a:t>
                      </a:r>
                      <a:r>
                        <a:rPr lang="en-US" altLang="ko-KR" sz="2000" baseline="0" dirty="0" smtClean="0"/>
                        <a:t>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‘h’, ‘H’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Hexagon1,2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‘+’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Plust</a:t>
                      </a:r>
                      <a:r>
                        <a:rPr lang="en-US" altLang="ko-KR" sz="2000" baseline="0" dirty="0" smtClean="0"/>
                        <a:t>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‘x’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X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‘D’, ‘d’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Diamond, thin </a:t>
                      </a:r>
                      <a:r>
                        <a:rPr lang="en-US" altLang="ko-KR" sz="2000" dirty="0" err="1" smtClean="0"/>
                        <a:t>diamone</a:t>
                      </a:r>
                      <a:r>
                        <a:rPr lang="en-US" altLang="ko-KR" sz="2000" dirty="0" smtClean="0"/>
                        <a:t>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‘|’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Vline</a:t>
                      </a:r>
                      <a:r>
                        <a:rPr lang="en-US" altLang="ko-KR" sz="2000" dirty="0" smtClean="0"/>
                        <a:t>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3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‘_’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Hline</a:t>
                      </a:r>
                      <a:r>
                        <a:rPr lang="en-US" altLang="ko-KR" sz="2000" dirty="0" smtClean="0"/>
                        <a:t> marker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356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60C4CF1-F8C0-4CFF-91F1-77DB4CFB23D2}"/>
              </a:ext>
            </a:extLst>
          </p:cNvPr>
          <p:cNvSpPr txBox="1"/>
          <p:nvPr/>
        </p:nvSpPr>
        <p:spPr>
          <a:xfrm flipH="1">
            <a:off x="1440582" y="1098228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마커</a:t>
            </a:r>
            <a:r>
              <a:rPr lang="ko-KR" altLang="en-US" b="1" dirty="0" smtClean="0"/>
              <a:t> 속성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선 종류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C4CF1-F8C0-4CFF-91F1-77DB4CFB23D2}"/>
              </a:ext>
            </a:extLst>
          </p:cNvPr>
          <p:cNvSpPr txBox="1"/>
          <p:nvPr/>
        </p:nvSpPr>
        <p:spPr>
          <a:xfrm flipH="1">
            <a:off x="1317150" y="3955138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마커</a:t>
            </a:r>
            <a:r>
              <a:rPr lang="ko-KR" altLang="en-US" b="1" dirty="0" smtClean="0"/>
              <a:t> 속성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점 종류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26173"/>
              </p:ext>
            </p:extLst>
          </p:nvPr>
        </p:nvGraphicFramePr>
        <p:xfrm>
          <a:off x="7951177" y="2106340"/>
          <a:ext cx="4802902" cy="3566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54630">
                  <a:extLst>
                    <a:ext uri="{9D8B030D-6E8A-4147-A177-3AD203B41FA5}">
                      <a16:colId xmlns:a16="http://schemas.microsoft.com/office/drawing/2014/main" val="308910952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97707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Character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Color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6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‘b’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Blue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5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‘g’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Green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‘r’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Red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‘c’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‘m’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Magenta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3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‘y’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Yellow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6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‘k’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Black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1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‘w’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White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996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0C4CF1-F8C0-4CFF-91F1-77DB4CFB23D2}"/>
              </a:ext>
            </a:extLst>
          </p:cNvPr>
          <p:cNvSpPr txBox="1"/>
          <p:nvPr/>
        </p:nvSpPr>
        <p:spPr>
          <a:xfrm flipH="1">
            <a:off x="8857406" y="1530276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마커</a:t>
            </a:r>
            <a:r>
              <a:rPr lang="ko-KR" altLang="en-US" b="1" dirty="0" smtClean="0"/>
              <a:t> 속성</a:t>
            </a:r>
            <a:r>
              <a:rPr lang="en-US" altLang="ko-KR" b="1" dirty="0" smtClean="0"/>
              <a:t>__</a:t>
            </a:r>
            <a:r>
              <a:rPr lang="ko-KR" altLang="en-US" b="1" dirty="0" smtClean="0"/>
              <a:t>색 종류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02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AAB63D-CD23-47B7-9CE9-22F2E702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27" y="1098228"/>
            <a:ext cx="12137753" cy="52338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142A05-7C40-4BE8-85B9-9E3BE802493C}"/>
              </a:ext>
            </a:extLst>
          </p:cNvPr>
          <p:cNvSpPr/>
          <p:nvPr/>
        </p:nvSpPr>
        <p:spPr>
          <a:xfrm>
            <a:off x="5544616" y="3186460"/>
            <a:ext cx="9577909" cy="750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B77F80-A8E0-4C53-B279-A4D7D6999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49630"/>
              </p:ext>
            </p:extLst>
          </p:nvPr>
        </p:nvGraphicFramePr>
        <p:xfrm>
          <a:off x="5832789" y="3809088"/>
          <a:ext cx="8713249" cy="66501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2449">
                  <a:extLst>
                    <a:ext uri="{9D8B030D-6E8A-4147-A177-3AD203B41FA5}">
                      <a16:colId xmlns:a16="http://schemas.microsoft.com/office/drawing/2014/main" val="402192421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34340883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61328118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Plot</a:t>
                      </a:r>
                      <a:r>
                        <a:rPr lang="ko-KR" altLang="en-US" sz="1800" dirty="0"/>
                        <a:t> 옵션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정의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예시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797611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Xlim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축 범위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Xlim</a:t>
                      </a:r>
                      <a:r>
                        <a:rPr lang="en-US" altLang="ko-KR" sz="1800" dirty="0"/>
                        <a:t>(-1, 1) # -1 ~ 1</a:t>
                      </a:r>
                      <a:r>
                        <a:rPr lang="ko-KR" altLang="en-US" sz="1800" dirty="0"/>
                        <a:t>을 </a:t>
                      </a:r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축 구간으로 설정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1102411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Ylim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</a:t>
                      </a:r>
                      <a:r>
                        <a:rPr lang="ko-KR" altLang="en-US" sz="1800" dirty="0"/>
                        <a:t>축 범위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62388859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Grid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격자 눈금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Grid(True) #</a:t>
                      </a:r>
                      <a:r>
                        <a:rPr lang="ko-KR" altLang="en-US" sz="1800" dirty="0"/>
                        <a:t>격자 생성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57684513"/>
                  </a:ext>
                </a:extLst>
              </a:tr>
              <a:tr h="2576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Legend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‘</a:t>
                      </a:r>
                      <a:r>
                        <a:rPr lang="ko-KR" altLang="en-US" sz="1800" dirty="0"/>
                        <a:t>범례 위치</a:t>
                      </a:r>
                      <a:r>
                        <a:rPr lang="en-US" altLang="ko-KR" sz="1800" dirty="0"/>
                        <a:t>’ </a:t>
                      </a:r>
                      <a:r>
                        <a:rPr lang="ko-KR" altLang="en-US" sz="1800" dirty="0" err="1"/>
                        <a:t>설정값</a:t>
                      </a:r>
                      <a:endParaRPr lang="en-US" altLang="ko-KR" sz="1800" dirty="0"/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‘best’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‘upper right/left’ 1 / 2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‘lower left/right’ 3 / 4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‘right’ 5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‘center left/right’ 6 /7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‘lower/upper center’ 8 / 9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‘center’ 10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Legend(</a:t>
                      </a:r>
                      <a:r>
                        <a:rPr lang="en-US" altLang="ko-KR" sz="1800" dirty="0" err="1"/>
                        <a:t>loc</a:t>
                      </a:r>
                      <a:r>
                        <a:rPr lang="en-US" altLang="ko-KR" sz="1800" dirty="0"/>
                        <a:t>=1)</a:t>
                      </a:r>
                      <a:endParaRPr lang="ko-KR" altLang="en-US" sz="18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6250343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Xlabel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축 타이틀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Xlabel</a:t>
                      </a:r>
                      <a:r>
                        <a:rPr lang="en-US" altLang="ko-KR" sz="1800" dirty="0"/>
                        <a:t>(‘X’)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88665057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Ylabel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</a:t>
                      </a:r>
                      <a:r>
                        <a:rPr lang="ko-KR" altLang="en-US" sz="1800" dirty="0"/>
                        <a:t>축 타이틀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0810678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Title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그래프제목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Title(‘title’)</a:t>
                      </a:r>
                      <a:endParaRPr lang="ko-KR" altLang="en-US" sz="18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1686423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Xticks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축 눈금 조정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Xticks</a:t>
                      </a:r>
                      <a:r>
                        <a:rPr lang="en-US" altLang="ko-KR" sz="1800" dirty="0"/>
                        <a:t>([I for I in range(1, 10)]) #x</a:t>
                      </a:r>
                      <a:r>
                        <a:rPr lang="ko-KR" altLang="en-US" sz="1800" dirty="0"/>
                        <a:t>축 눈금을 </a:t>
                      </a:r>
                      <a:r>
                        <a:rPr lang="en-US" altLang="ko-KR" sz="1800" dirty="0"/>
                        <a:t>1~10</a:t>
                      </a:r>
                      <a:r>
                        <a:rPr lang="ko-KR" altLang="en-US" sz="1800" dirty="0"/>
                        <a:t>으로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설정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8849983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Yticks</a:t>
                      </a:r>
                      <a:endParaRPr lang="ko-KR" altLang="en-US" sz="18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</a:t>
                      </a:r>
                      <a:r>
                        <a:rPr lang="ko-KR" altLang="en-US" sz="1800" dirty="0"/>
                        <a:t>축 눈금 조정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6005831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D2EABB-FE16-468A-8F82-AB6832B2AD29}"/>
              </a:ext>
            </a:extLst>
          </p:cNvPr>
          <p:cNvSpPr txBox="1"/>
          <p:nvPr/>
        </p:nvSpPr>
        <p:spPr>
          <a:xfrm flipH="1">
            <a:off x="5689054" y="3258468"/>
            <a:ext cx="33386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Plot</a:t>
            </a:r>
            <a:r>
              <a:rPr lang="ko-KR" altLang="en-US" b="1" dirty="0"/>
              <a:t> 옵션들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D12F1-0DBB-4545-A509-4A6B759C5530}"/>
              </a:ext>
            </a:extLst>
          </p:cNvPr>
          <p:cNvSpPr txBox="1"/>
          <p:nvPr/>
        </p:nvSpPr>
        <p:spPr>
          <a:xfrm>
            <a:off x="72430" y="162124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Unit43.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plot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꾸미기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상세하게 표현하기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243E45-B38B-49A7-BB68-B1BC991B1323}"/>
              </a:ext>
            </a:extLst>
          </p:cNvPr>
          <p:cNvSpPr/>
          <p:nvPr/>
        </p:nvSpPr>
        <p:spPr>
          <a:xfrm>
            <a:off x="144437" y="685343"/>
            <a:ext cx="6574363" cy="60395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699</Words>
  <Application>Microsoft Office PowerPoint</Application>
  <PresentationFormat>사용자 지정</PresentationFormat>
  <Paragraphs>182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Tmon몬소리 Black</vt:lpstr>
      <vt:lpstr>맑은 고딕</vt:lpstr>
      <vt:lpstr>Arial</vt:lpstr>
      <vt:lpstr>Office 테마</vt:lpstr>
      <vt:lpstr>PowerPoint 프레젠테이션</vt:lpstr>
      <vt:lpstr>matplotlib : 파이썬에서 시각화로 쓰이는 대표적인 패키지로 pyplot과 pylab을 서브 패키지로 가지고 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best</dc:creator>
  <cp:lastModifiedBy>Windows User</cp:lastModifiedBy>
  <cp:revision>40</cp:revision>
  <dcterms:created xsi:type="dcterms:W3CDTF">2016-06-17T09:08:58Z</dcterms:created>
  <dcterms:modified xsi:type="dcterms:W3CDTF">2018-02-27T09:59:10Z</dcterms:modified>
</cp:coreProperties>
</file>