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100" r:id="rId2"/>
    <p:sldId id="10098" r:id="rId3"/>
    <p:sldId id="10099" r:id="rId4"/>
    <p:sldId id="1010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E92E2-3C62-4B83-8398-77164584B2E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E274A-B2BB-4668-B469-AE35C9937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0D9C-C0DF-4B9B-8DAE-4A54A9EB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0C806-7F2F-407E-9874-12D42234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7DBEE-8668-4F86-8635-5C55070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B2B4C-9421-49AE-BD92-3A7CB873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BBC26-7FF6-46FA-A491-D26FF427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B760-3612-4235-B9F6-64A102A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B2BCF-2145-4136-AA59-71013589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5063-6AB1-4905-B4F6-6E1857A0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C37BE-EE84-4030-9684-B88CE3D6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14A41-A480-47D3-AB9E-CA558343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8A925-69B0-47FB-8678-37685E339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3ECD8-04F2-4313-8F4F-C03699BAC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46E1-E6D4-43FB-B968-0A5D2C8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E1867-7F5C-4490-97CC-D1F474A7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4A8E1-D100-4615-A41D-ABA7932C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1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9081" y="225699"/>
            <a:ext cx="10457778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081" y="979644"/>
            <a:ext cx="11344031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2252" y="6626254"/>
            <a:ext cx="274320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292162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4" y="143712"/>
            <a:ext cx="7934848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5812" y="143712"/>
            <a:ext cx="2645434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31877" y="6451004"/>
            <a:ext cx="328246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2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31877" y="6451004"/>
            <a:ext cx="328246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2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6C71D-D646-4357-A362-9C505CFE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50F61-AC83-4852-A55C-88D1DED5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BD787-2D40-495A-B0C2-BD96CA09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AF93B-3797-45E9-B9EA-04BBFAE3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4D5B-7097-4494-ADF6-2823068F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F2F75-EC5E-48C8-B6FC-86B5F8D7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080C8-64EF-478C-9874-2AAA2DDF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A6D2F-83DC-4F12-BB90-2B55F38B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F4BA8-C052-44DD-86B1-155633E7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54F8-29CA-4372-8C22-0E66CE07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C95A-2920-4983-9804-57C54939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3561-9C3F-4D20-A6C3-AB439BDCF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AEF41-5625-4F45-BF4C-676168768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35AA4-844A-477D-896A-48E6232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5F48-5783-421E-AFAB-355D7FD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BA412-88E8-41FC-B96B-89EA918B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8280-0768-4A45-911C-70D932F3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E7BE-E135-4E52-94A6-54ECEC5D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3EE7-6517-4B4E-AB12-802944BD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A918F-4708-45BE-9A96-8CCACD77C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20261-B428-4DA0-B550-7DE6D551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BD8DD6-39E7-45A4-98F1-3442477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2C7AF-B29A-4F82-BFBC-ACD0CC8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810CD-CFCC-4D7B-B62E-71F4070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A194-FD79-4851-B924-5F26E61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16B7D-8A78-454D-BE96-3CD7FDF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8200C6-0F31-459E-B427-A042B824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23079-7D28-4E03-8A8C-05DE0CE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F0D522-4C64-49AE-A6DE-E05C957C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F807D-D03A-4BEF-A03C-0E04B765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45E37-9FDD-43D6-BF2E-396ED44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3162-B663-49EC-ADF9-5BD1B4D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671BF-0434-44F5-A698-5817F15F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04ECD-A851-4376-A423-1369B418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98031-4AFE-4390-84EC-10D44AC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400A5-05FC-4F00-8BAD-B00A2283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45D38-F885-4604-B174-71DD8CCC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173C-F61F-424B-9253-26D7D0B4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B1373D-EDB6-48E8-ADA6-3E1FA7F08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5442-212C-440C-A740-C6DABADF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EFD42-AF8F-4168-8B77-8FFE30B5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A57B9-7D59-43D7-8912-49718155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C2EC1-05F0-4B9B-BA52-1D925AF6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EE199-5121-496F-88EC-3EE73D3B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05CC0-786E-4B43-86DC-D1F45FCD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32657-9C73-4571-B21E-42016D06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35F5-765F-4B1B-8F15-3F2EB3C823D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EB00F-0B3B-4BE9-BCA3-6BB890E8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24CE5-FA07-4BE1-9008-1BCAA463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E407-9794-4AD3-B154-E6CA57BC2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112" y="143712"/>
            <a:ext cx="9153380" cy="4925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FBEA4C1F-24AD-41A9-A99D-879B34AF2960}" type="slidenum">
              <a:rPr kumimoji="1" lang="en-US" altLang="ko-KR" sz="1100">
                <a:solidFill>
                  <a:prstClr val="black">
                    <a:tint val="75000"/>
                  </a:prst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sz="1100" dirty="0">
              <a:solidFill>
                <a:prstClr val="black">
                  <a:tint val="7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1429300" y="974841"/>
            <a:ext cx="9253027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~)</a:t>
            </a:r>
          </a:p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endParaRPr kumimoji="1" lang="en-US" altLang="ko-KR" sz="1600" b="1" spc="-5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1194522" y="186631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ko-KR" altLang="en-US" sz="1600" b="1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dirty="0">
                <a:solidFill>
                  <a:prstClr val="black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113" y="2204864"/>
          <a:ext cx="9369403" cy="45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2016200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주제 찾아보기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사회 이슈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확인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분석 및 결과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결과를 바탕으로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주체도출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전처리된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데이터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 결과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해석된 결과를 바탕으로 한 결론 도출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구글 탐색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기사 탐색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통한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활용한 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PPT,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워드를 활용한 결론 정리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2639617" y="569066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3000"/>
              </a:spcAft>
              <a:defRPr/>
            </a:pP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1543398" y="2043694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1543397" y="1769875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1833782" y="2179940"/>
            <a:ext cx="4169975" cy="187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indent="-177800" fontAlgn="ctr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2017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포항지진 시</a:t>
            </a:r>
            <a:r>
              <a:rPr kumimoji="1" lang="en-US" altLang="ko-KR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시민들이 체감할 수 있는 대응 미흡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indent="-177800" fontAlgn="ctr">
              <a:spcBef>
                <a:spcPts val="100"/>
              </a:spcBef>
              <a:spcAft>
                <a:spcPts val="100"/>
              </a:spcAft>
              <a:buFontTx/>
              <a:buChar char="-"/>
              <a:defRPr/>
            </a:pPr>
            <a:r>
              <a:rPr kumimoji="1" lang="ko-KR" altLang="en-US" sz="1300" spc="-10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지진 발생 직후 국민행동분석 및 이동 패턴분석을 통해 개선된 지진 대응 행동 요령을 제공하고 데이터 기반의 최적 대피소 위치와 규모를 산출하는 등의 지진대응체계 개선이 필요</a:t>
            </a:r>
            <a:endParaRPr kumimoji="1" lang="en-US" altLang="ko-KR" sz="1300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fontAlgn="ctr">
              <a:spcBef>
                <a:spcPts val="100"/>
              </a:spcBef>
              <a:spcAft>
                <a:spcPts val="100"/>
              </a:spcAft>
              <a:defRPr/>
            </a:pPr>
            <a:endParaRPr kumimoji="1" lang="en-US" altLang="ko-KR" sz="1300" b="1" u="sng" spc="-100" dirty="0"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6132515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6132514" y="1768370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6255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6459461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300" b="1" spc="-1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385991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1833782" y="3836480"/>
            <a:ext cx="4130689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지진 발생당시 데이터 분석을 통한 행동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이동패턴 현황파악과 피해 및 시설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 지정과 운영 및 제공 방안도출</a:t>
            </a:r>
            <a:endParaRPr kumimoji="1" lang="en-US" altLang="ko-KR" sz="1400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1665918" y="4895368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1833782" y="4871932"/>
            <a:ext cx="413068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유형별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지역별 이동패턴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kumimoji="1" lang="ko-KR" altLang="en-US" sz="1400" spc="-100" dirty="0" err="1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교통병목구간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지진 피해지역을 공간데이터 표준으로 제작하여 시각화 정보 활용</a:t>
            </a:r>
            <a:endParaRPr kumimoji="1" lang="en-US" altLang="ko-KR" sz="1400" spc="-100" dirty="0">
              <a:solidFill>
                <a:prstClr val="black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fontAlgn="ctr">
              <a:spcBef>
                <a:spcPts val="100"/>
              </a:spcBef>
              <a:spcAft>
                <a:spcPts val="800"/>
              </a:spcAft>
              <a:buFontTx/>
              <a:buChar char="-"/>
              <a:defRPr/>
            </a:pP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대피소</a:t>
            </a:r>
            <a:r>
              <a:rPr kumimoji="1" lang="en-US" altLang="ko-KR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400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구호소별 위치 및 규모 산정 위한 정책수립 참고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1824437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 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- </a:t>
            </a: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국립재난안전연구원</a:t>
            </a:r>
            <a:endParaRPr lang="ko-KR" altLang="en-US" kern="0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5706081" y="6632303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8E6E0DC-F90F-4BD3-BDEA-05D2C747FF79}" type="slidenum">
              <a:rPr lang="en-US" altLang="ko-KR" b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</a:rPr>
              <a:pPr algn="ctr">
                <a:defRPr/>
              </a:pPr>
              <a:t>2</a:t>
            </a:fld>
            <a:endParaRPr lang="en-US" altLang="en-US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08A205-D6C6-4BF9-868B-5CFD99A34778}"/>
              </a:ext>
            </a:extLst>
          </p:cNvPr>
          <p:cNvGraphicFramePr>
            <a:graphicFrameLocks noGrp="1"/>
          </p:cNvGraphicFramePr>
          <p:nvPr/>
        </p:nvGraphicFramePr>
        <p:xfrm>
          <a:off x="6294143" y="2616409"/>
          <a:ext cx="4133412" cy="3733327"/>
        </p:xfrm>
        <a:graphic>
          <a:graphicData uri="http://schemas.openxmlformats.org/drawingml/2006/table">
            <a:tbl>
              <a:tblPr/>
              <a:tblGrid>
                <a:gridCol w="1377804">
                  <a:extLst>
                    <a:ext uri="{9D8B030D-6E8A-4147-A177-3AD203B41FA5}">
                      <a16:colId xmlns:a16="http://schemas.microsoft.com/office/drawing/2014/main" val="451236379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639362724"/>
                    </a:ext>
                  </a:extLst>
                </a:gridCol>
                <a:gridCol w="1377804">
                  <a:extLst>
                    <a:ext uri="{9D8B030D-6E8A-4147-A177-3AD203B41FA5}">
                      <a16:colId xmlns:a16="http://schemas.microsoft.com/office/drawing/2014/main" val="1900689043"/>
                    </a:ext>
                  </a:extLst>
                </a:gridCol>
              </a:tblGrid>
              <a:tr h="1673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FFFFFF"/>
                          </a:solidFill>
                          <a:effectLst/>
                        </a:rPr>
                        <a:t>제공기관</a:t>
                      </a:r>
                    </a:p>
                  </a:txBody>
                  <a:tcPr marL="54552" marR="54552" marT="27276" marB="27276" anchor="ctr">
                    <a:lnL>
                      <a:noFill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데이터 종류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FFFFFF"/>
                          </a:solidFill>
                          <a:effectLst/>
                        </a:rPr>
                        <a:t>주요속성</a:t>
                      </a:r>
                    </a:p>
                  </a:txBody>
                  <a:tcPr marL="54552" marR="54552" marT="27276" marB="27276" anchor="ctr">
                    <a:lnL w="7620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A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0937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포항시청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지진대피관련시설물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지진옥외대피소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지진실내구호소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17039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구호현황데이터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지진구호현황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68673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행정안전부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국가재난관리시스템</a:t>
                      </a:r>
                      <a:r>
                        <a:rPr lang="en-US" altLang="ko-KR" sz="800">
                          <a:effectLst/>
                        </a:rPr>
                        <a:t>(NDMS)</a:t>
                      </a:r>
                      <a:br>
                        <a:rPr lang="en-US" altLang="ko-KR" sz="800">
                          <a:effectLst/>
                        </a:rPr>
                      </a:br>
                      <a:r>
                        <a:rPr lang="ko-KR" altLang="en-US" sz="800">
                          <a:effectLst/>
                        </a:rPr>
                        <a:t>지진피해데이터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포항시 지진피해 목록</a:t>
                      </a:r>
                      <a:r>
                        <a:rPr lang="en-US" altLang="ko-KR" sz="800">
                          <a:effectLst/>
                        </a:rPr>
                        <a:t>(2017.11.15.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3092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경주시 지진피해 목록</a:t>
                      </a:r>
                      <a:r>
                        <a:rPr lang="en-US" altLang="ko-KR" sz="800">
                          <a:effectLst/>
                        </a:rPr>
                        <a:t>(2016.9.12. </a:t>
                      </a:r>
                      <a:r>
                        <a:rPr lang="ko-KR" altLang="en-US" sz="800">
                          <a:effectLst/>
                        </a:rPr>
                        <a:t>기준 이후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89387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국립재난안전연구원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액상화데이터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시추공단위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액상화 간편예측 </a:t>
                      </a:r>
                      <a:r>
                        <a:rPr lang="en-US" altLang="ko-KR" sz="800">
                          <a:effectLst/>
                        </a:rPr>
                        <a:t>LPI </a:t>
                      </a:r>
                      <a:r>
                        <a:rPr lang="ko-KR" altLang="en-US" sz="800">
                          <a:effectLst/>
                        </a:rPr>
                        <a:t>지수 등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80200"/>
                  </a:ext>
                </a:extLst>
              </a:tr>
              <a:tr h="353717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공공데이터포털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유형별 시설물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건축물대장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새주소건물</a:t>
                      </a:r>
                      <a:r>
                        <a:rPr lang="en-US" altLang="ko-KR" sz="800" dirty="0">
                          <a:effectLst/>
                        </a:rPr>
                        <a:t>DB (</a:t>
                      </a:r>
                      <a:r>
                        <a:rPr lang="ko-KR" altLang="en-US" sz="800" dirty="0">
                          <a:effectLst/>
                        </a:rPr>
                        <a:t>주택유형별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지역유형별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1556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통계청 인구데이터 및 사업체조사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83873"/>
                  </a:ext>
                </a:extLst>
              </a:tr>
              <a:tr h="250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공공시설 및 교통 시설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05843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교통데이터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교통노드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링크데이터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평균구간속도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24408"/>
                  </a:ext>
                </a:extLst>
              </a:tr>
              <a:tr h="29497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기상청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기상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일별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시간별 온도</a:t>
                      </a:r>
                      <a:r>
                        <a:rPr lang="en-US" altLang="ko-KR" sz="800">
                          <a:effectLst/>
                        </a:rPr>
                        <a:t>, </a:t>
                      </a:r>
                      <a:r>
                        <a:rPr lang="ko-KR" altLang="en-US" sz="800">
                          <a:effectLst/>
                        </a:rPr>
                        <a:t>습도 등 기상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038"/>
                  </a:ext>
                </a:extLst>
              </a:tr>
              <a:tr h="294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지진관측망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- </a:t>
                      </a:r>
                      <a:r>
                        <a:rPr lang="ko-KR" altLang="en-US" sz="800">
                          <a:effectLst/>
                        </a:rPr>
                        <a:t>분석 대상 지역별 지진 관측 정보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22795"/>
                  </a:ext>
                </a:extLst>
              </a:tr>
              <a:tr h="2949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통신사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유동인구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유동인구 및 행동패턴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이동패턴 데이터</a:t>
                      </a:r>
                    </a:p>
                  </a:txBody>
                  <a:tcPr marL="54552" marR="54552" marT="31822" marB="31822"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1543398" y="2043694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  <a:tabLst>
                <a:tab pos="671513" algn="l"/>
                <a:tab pos="792163" algn="l"/>
              </a:tabLst>
              <a:defRPr/>
            </a:pPr>
            <a:endParaRPr kumimoji="1" lang="en-US" altLang="ko-KR" sz="1050" b="1" spc="-10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1543397" y="1769875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600" b="1" spc="-50">
                <a:solidFill>
                  <a:prstClr val="white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spc="-5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6351116" y="2615867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spc="-50"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6221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6389161" y="2257128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1711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800" dirty="0">
              <a:solidFill>
                <a:prstClr val="white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1879401" y="2257128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spcBef>
                <a:spcPts val="100"/>
              </a:spcBef>
              <a:spcAft>
                <a:spcPts val="800"/>
              </a:spcAft>
              <a:defRPr/>
            </a:pPr>
            <a:r>
              <a:rPr kumimoji="1" lang="ko-KR" altLang="en-US" sz="1400" b="1" spc="-100" dirty="0">
                <a:solidFill>
                  <a:prstClr val="black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spc="-1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1847550" y="2615867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b="1" spc="-50"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1824437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kumimoji="0" lang="ko-KR" altLang="en-US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빅데이터 기반의 맞춤형 지진대응체계 과학화 </a:t>
            </a:r>
            <a:r>
              <a:rPr kumimoji="0" lang="en-US" altLang="ko-KR" spc="0" dirty="0">
                <a:solidFill>
                  <a:srgbClr val="000000"/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lang="ko-KR" altLang="en-US" kern="0" dirty="0">
                <a:solidFill>
                  <a:prstClr val="black"/>
                </a:solidFill>
              </a:rPr>
              <a:t> </a:t>
            </a:r>
            <a:r>
              <a:rPr lang="en-US" altLang="ko-KR" kern="0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  <a:ea typeface="KoPubWorld돋움체 Light" panose="020B0600000101010101" charset="-127"/>
              </a:rPr>
              <a:t>국립재난안전연구원</a:t>
            </a:r>
            <a:endParaRPr lang="ko-KR" altLang="en-US" kern="0" dirty="0">
              <a:solidFill>
                <a:prstClr val="black"/>
              </a:solidFill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5706081" y="6632303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8E6E0DC-F90F-4BD3-BDEA-05D2C747FF79}" type="slidenum">
              <a:rPr lang="en-US" altLang="ko-KR" b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</a:rPr>
              <a:pPr algn="ctr">
                <a:defRPr/>
              </a:pPr>
              <a:t>3</a:t>
            </a:fld>
            <a:endParaRPr lang="en-US" altLang="en-US" b="1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</a:endParaRPr>
          </a:p>
        </p:txBody>
      </p:sp>
      <p:pic>
        <p:nvPicPr>
          <p:cNvPr id="2052" name="Picture 4" descr="분석방안">
            <a:extLst>
              <a:ext uri="{FF2B5EF4-FFF2-40B4-BE49-F238E27FC236}">
                <a16:creationId xmlns:a16="http://schemas.microsoft.com/office/drawing/2014/main" id="{0F84C5BB-A570-4F89-93D0-433FE84A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05" y="2670654"/>
            <a:ext cx="4222184" cy="36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분석결과">
            <a:extLst>
              <a:ext uri="{FF2B5EF4-FFF2-40B4-BE49-F238E27FC236}">
                <a16:creationId xmlns:a16="http://schemas.microsoft.com/office/drawing/2014/main" id="{B6390E9D-F834-4B4F-81C1-D88BEAE8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89" y="2656897"/>
            <a:ext cx="4173760" cy="35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613994" cy="56703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62650" y="6451004"/>
            <a:ext cx="266700" cy="309855"/>
          </a:xfr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B3245F4-CD3B-4646-9A8D-F52A63463ECC}" type="slidenum">
              <a:rPr kumimoji="1" lang="ko-KR" altLang="en-US" sz="1100">
                <a:solidFill>
                  <a:prstClr val="black">
                    <a:tint val="75000"/>
                  </a:prst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ko-KR" altLang="en-US" sz="1100" dirty="0">
              <a:solidFill>
                <a:prstClr val="black">
                  <a:tint val="75000"/>
                </a:prst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1258"/>
              </p:ext>
            </p:extLst>
          </p:nvPr>
        </p:nvGraphicFramePr>
        <p:xfrm>
          <a:off x="1397477" y="980728"/>
          <a:ext cx="9397044" cy="586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빅데이터 기반의 맞춤형 지진대응체계 과학화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국립재난안전연구원</a:t>
                      </a: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인적 자원 피해 상황에 대한 데이터 부족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새롭게 예측될 곳의 현황을 파악할 수 없음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지진이 다른 양상으로 발생하면 모델의 정확도 떨어짐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과밀화 현상 이외의 최적 대피소에 대한 결과가 도출되지 않았음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인적 자원 피해 상황에 대한 추가 조사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포항 이외의 지역에서도 데이터 수집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지진 발생 시 다양한 측면을 고려하여 모형 도출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최적 대피소에 대한 분석 진행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604</Words>
  <Application>Microsoft Office PowerPoint</Application>
  <PresentationFormat>와이드스크린</PresentationFormat>
  <Paragraphs>127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KoPubWorld돋움체 Bold</vt:lpstr>
      <vt:lpstr>KoPubWorld돋움체 Light</vt:lpstr>
      <vt:lpstr>KoPubWorld돋움체 Medium</vt:lpstr>
      <vt:lpstr>굴림</vt:lpstr>
      <vt:lpstr>맑은 고딕</vt:lpstr>
      <vt:lpstr>Arial</vt:lpstr>
      <vt:lpstr>Wingdings</vt:lpstr>
      <vt:lpstr>Office 테마</vt:lpstr>
      <vt:lpstr>워크샵1 | 빅데이터 분석방법론 주요 산출물/기법 조사(개인/조별 1시간)</vt:lpstr>
      <vt:lpstr>PowerPoint 프레젠테이션</vt:lpstr>
      <vt:lpstr>PowerPoint 프레젠테이션</vt:lpstr>
      <vt:lpstr>워크샵3 | 분석 사례 개선사항 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워크샵1 | 빅데이터 분석방법론 주요 산출물/기법 조사(개인/조별 1시간)</dc:title>
  <dc:creator>User</dc:creator>
  <cp:lastModifiedBy>User</cp:lastModifiedBy>
  <cp:revision>14</cp:revision>
  <dcterms:created xsi:type="dcterms:W3CDTF">2020-09-08T07:08:13Z</dcterms:created>
  <dcterms:modified xsi:type="dcterms:W3CDTF">2020-09-10T07:09:03Z</dcterms:modified>
</cp:coreProperties>
</file>