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2" r:id="rId2"/>
  </p:sldMasterIdLst>
  <p:notesMasterIdLst>
    <p:notesMasterId r:id="rId5"/>
  </p:notesMasterIdLst>
  <p:sldIdLst>
    <p:sldId id="10098" r:id="rId3"/>
    <p:sldId id="1009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42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C6AB-23EC-4B9C-AB3F-8CA35D11134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3353-D992-4399-9DE4-2E80191B7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2129D1-D5DF-4D8D-95F6-EDD913579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2FE60E-6A09-4E4F-9371-6ED2D2DA43A6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6A4AF-5952-4CCD-BF28-4C4F2E7BF9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90008D-5111-4298-8E05-15B580838507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814-9331-4FE7-B298-F57A14E7648D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877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58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983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025ED1-8AEC-41C5-A35D-FC5D63AF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333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E086568-39D9-485B-9BFE-E921DDA2B2F0}"/>
              </a:ext>
            </a:extLst>
          </p:cNvPr>
          <p:cNvSpPr/>
          <p:nvPr userDrawn="1"/>
        </p:nvSpPr>
        <p:spPr>
          <a:xfrm>
            <a:off x="-15552" y="0"/>
            <a:ext cx="5616624" cy="6858000"/>
          </a:xfrm>
          <a:prstGeom prst="rtTriangle">
            <a:avLst/>
          </a:prstGeom>
          <a:gradFill>
            <a:gsLst>
              <a:gs pos="0">
                <a:srgbClr val="0270BA"/>
              </a:gs>
              <a:gs pos="100000">
                <a:srgbClr val="1B46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13E17-E042-4E66-A641-07BF27842265}"/>
              </a:ext>
            </a:extLst>
          </p:cNvPr>
          <p:cNvSpPr txBox="1"/>
          <p:nvPr userDrawn="1"/>
        </p:nvSpPr>
        <p:spPr>
          <a:xfrm flipH="1">
            <a:off x="421529" y="2936557"/>
            <a:ext cx="1748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71D63-908C-41D5-90B9-A9709718719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95948" y="3429000"/>
            <a:ext cx="0" cy="792088"/>
          </a:xfrm>
          <a:prstGeom prst="line">
            <a:avLst/>
          </a:prstGeom>
          <a:ln w="19050">
            <a:solidFill>
              <a:srgbClr val="1D7CB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279B4E0-5D1F-428E-A4E9-A5A2DBC516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3789165"/>
            <a:ext cx="3538229" cy="28496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935985-850C-4832-BBAD-72B03E744A5A}"/>
              </a:ext>
            </a:extLst>
          </p:cNvPr>
          <p:cNvGrpSpPr/>
          <p:nvPr userDrawn="1"/>
        </p:nvGrpSpPr>
        <p:grpSpPr>
          <a:xfrm>
            <a:off x="1179569" y="344907"/>
            <a:ext cx="2850108" cy="366319"/>
            <a:chOff x="6719462" y="5921073"/>
            <a:chExt cx="2850108" cy="36631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6D14C4-19A2-41B0-A78F-51DB7CC4D37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62" y="5999392"/>
              <a:ext cx="0" cy="2599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9103FA-0471-42BD-A5D7-4F0649A6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998" y="5921073"/>
              <a:ext cx="1557572" cy="366319"/>
            </a:xfrm>
            <a:prstGeom prst="rect">
              <a:avLst/>
            </a:prstGeom>
          </p:spPr>
        </p:pic>
        <p:pic>
          <p:nvPicPr>
            <p:cNvPr id="23" name="Picture 2" descr="행정안전부 로고에 대한 이미지 검색결과">
              <a:extLst>
                <a:ext uri="{FF2B5EF4-FFF2-40B4-BE49-F238E27FC236}">
                  <a16:creationId xmlns:a16="http://schemas.microsoft.com/office/drawing/2014/main" id="{BC509498-8FBD-4508-B236-D8C880150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6" t="15686" r="3890" b="17675"/>
            <a:stretch/>
          </p:blipFill>
          <p:spPr bwMode="auto">
            <a:xfrm>
              <a:off x="6839348" y="5949146"/>
              <a:ext cx="1124953" cy="31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362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3" y="225698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753" y="97964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181977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6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4493B9-F8AD-46DB-8E1F-D9D8EA5E3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1F9BA-B860-4EEC-95D9-870A89BF98D2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FD2D66-49A0-469E-AA71-07893D4B6E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67613-FDD1-43D1-A188-2F7DAA3D6BFA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A715DD-965D-4786-8C08-E14832084926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172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00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719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79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7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150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49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55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5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155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76026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960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422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96470" y="6561928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eaLnBrk="0" hangingPunct="0">
              <a:defRPr/>
            </a:pP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 </a:t>
            </a:r>
            <a:fld id="{F02A2C91-07B9-4EA3-987F-9E5D3DB1FA6A}" type="slidenum">
              <a:rPr lang="ko-KR" altLang="en-GB" sz="1000" b="1" i="0" smtClean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pPr algn="ctr" eaLnBrk="0" hangingPunct="0">
                <a:defRPr/>
              </a:pPr>
              <a:t>‹#›</a:t>
            </a:fld>
            <a:r>
              <a:rPr lang="ko-KR" altLang="en-GB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</a:t>
            </a:r>
            <a:endParaRPr lang="en-GB" altLang="ko-KR" sz="1000" b="1" i="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9B7105-CC95-445C-8ACD-D0E67156D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60" y="6566122"/>
            <a:ext cx="885876" cy="175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B8528-541F-4F56-AC20-327C166DA429}"/>
              </a:ext>
            </a:extLst>
          </p:cNvPr>
          <p:cNvSpPr txBox="1"/>
          <p:nvPr userDrawn="1"/>
        </p:nvSpPr>
        <p:spPr>
          <a:xfrm>
            <a:off x="127892" y="6525344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000" b="0" kern="0" spc="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Copyright. CSLEE. All rights reserved</a:t>
            </a:r>
            <a:endParaRPr lang="ko-KR" altLang="en-US" sz="1000" b="0" kern="0" spc="0" baseline="0" dirty="0">
              <a:ln w="11430">
                <a:solidFill>
                  <a:srgbClr val="4F81BD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65494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CEA219-F3C6-4D34-ABF9-377E30B7B527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23808A-CEAA-4F85-A53F-6629E86F86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07BAAE-366E-4011-9D9A-E7E28E97D16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3D562-AA94-486C-A16F-A14E4C560FC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56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567" y="584684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492" y="130476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581745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15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7" y="2043693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690781" y="2179940"/>
            <a:ext cx="4169975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보건의료 분야 데이터 분석으로 질병을 예측하고 이를 통해 국가 보건의료정책 수립에 기여할 필요성 대두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건강정보에 대한 수요 충족 필요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보건의료 빅데이터의 경제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사회적 가치 극대화 필요</a:t>
            </a: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4989514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4989514" y="1768369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5112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5316460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7" name="자유형 116">
            <a:extLst>
              <a:ext uri="{FF2B5EF4-FFF2-40B4-BE49-F238E27FC236}">
                <a16:creationId xmlns:a16="http://schemas.microsoft.com/office/drawing/2014/main" id="{E7AF326A-F357-4531-83E7-39114F4C12F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341792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F8ED58-C0E2-4937-8963-27861723BA57}"/>
              </a:ext>
            </a:extLst>
          </p:cNvPr>
          <p:cNvSpPr/>
          <p:nvPr/>
        </p:nvSpPr>
        <p:spPr>
          <a:xfrm>
            <a:off x="690781" y="3388391"/>
            <a:ext cx="4169975" cy="1074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목적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치료에서 예방중심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고령화 사회에 따른 의료비용 절감 및 국민 건강 증진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endParaRPr kumimoji="1" lang="ko-KR" altLang="en-US" sz="1300" b="1" i="0" u="sng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4287348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defTabSz="914400">
              <a:buFont typeface="Wingdings" panose="05000000000000000000" pitchFamily="2" charset="2"/>
              <a:buChar char="Ø"/>
              <a:defRPr/>
            </a:pP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실시간 국민관심 질병예측 서비스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DC4944-932E-4BFF-9589-4B8F136A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70132"/>
              </p:ext>
            </p:extLst>
          </p:nvPr>
        </p:nvGraphicFramePr>
        <p:xfrm>
          <a:off x="5028072" y="2581599"/>
          <a:ext cx="4433993" cy="3636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917">
                  <a:extLst>
                    <a:ext uri="{9D8B030D-6E8A-4147-A177-3AD203B41FA5}">
                      <a16:colId xmlns:a16="http://schemas.microsoft.com/office/drawing/2014/main" val="3074019743"/>
                    </a:ext>
                  </a:extLst>
                </a:gridCol>
                <a:gridCol w="2153983">
                  <a:extLst>
                    <a:ext uri="{9D8B030D-6E8A-4147-A177-3AD203B41FA5}">
                      <a16:colId xmlns:a16="http://schemas.microsoft.com/office/drawing/2014/main" val="3605228354"/>
                    </a:ext>
                  </a:extLst>
                </a:gridCol>
                <a:gridCol w="1666093">
                  <a:extLst>
                    <a:ext uri="{9D8B030D-6E8A-4147-A177-3AD203B41FA5}">
                      <a16:colId xmlns:a16="http://schemas.microsoft.com/office/drawing/2014/main" val="2125620432"/>
                    </a:ext>
                  </a:extLst>
                </a:gridCol>
              </a:tblGrid>
              <a:tr h="246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보유기관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1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대상정보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2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주요속성</a:t>
                      </a:r>
                      <a:endParaRPr lang="ko-KR" altLang="en-US" sz="1200" b="0" i="0" u="none" strike="noStrike" spc="-100" baseline="0" dirty="0">
                        <a:solidFill>
                          <a:schemeClr val="bg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82357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기상청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기상관측정보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기온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강수량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습도 등 기상관측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3229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한국환경공단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대기오염 관측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SO2, CO, PM10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등 대기오염 관측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97817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통계청</a:t>
                      </a:r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인구정보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시군구별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주민등록연앙인구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80459"/>
                  </a:ext>
                </a:extLst>
              </a:tr>
              <a:tr h="493725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건강보험</a:t>
                      </a:r>
                      <a:endParaRPr lang="en-US" altLang="ko-KR" sz="120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  <a:p>
                      <a:pPr algn="ctr"/>
                      <a:r>
                        <a:rPr lang="ko-KR" altLang="en-US" sz="1200"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심사평가원</a:t>
                      </a:r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청구명세서 일반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환자 등 청구명세서 기본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80412"/>
                  </a:ext>
                </a:extLst>
              </a:tr>
              <a:tr h="246863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청구명세서 진료내역정보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약품 등 진료내역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3437"/>
                  </a:ext>
                </a:extLst>
              </a:tr>
              <a:tr h="246863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청구명세서 상병내역정보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상병내역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43615"/>
                  </a:ext>
                </a:extLst>
              </a:tr>
              <a:tr h="493725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청구명세서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원외처방전내역정보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원외처방전내역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01847"/>
                  </a:ext>
                </a:extLst>
              </a:tr>
              <a:tr h="246863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청구명세서 요양기관정보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요양기관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42769"/>
                  </a:ext>
                </a:extLst>
              </a:tr>
            </a:tbl>
          </a:graphicData>
        </a:graphic>
      </p:graphicFrame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801735-D0A5-4D80-B5DC-A5BC8793809B}"/>
              </a:ext>
            </a:extLst>
          </p:cNvPr>
          <p:cNvSpPr/>
          <p:nvPr/>
        </p:nvSpPr>
        <p:spPr>
          <a:xfrm>
            <a:off x="690781" y="4242612"/>
            <a:ext cx="4169975" cy="2300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 방안 및 성과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대국민 서비스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건강보험심사평가원 </a:t>
            </a:r>
            <a:r>
              <a:rPr kumimoji="1" lang="ko-KR" altLang="en-US" sz="1300" spc="-100" dirty="0" err="1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보건의료빅데이터개방시스템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홈페이지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(http://opendata.hira.or.kr/)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통하여 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GIS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기반의 대국민 건강지도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(Health Map)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 제공고령화 사회에 따른 의료비용 절감 및 국민 건강 증진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 연계 서비스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질병관리본부 등 대외기관에 국민관심질병 예측지수 등 제공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언론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방송 연계 서비스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언론매체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방송사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신문사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인터넷 포털 등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지속적 질병예방 활동 지원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lvl="0" indent="-177800" defTabSz="914400" fontAlgn="ctr" latinLnBrk="1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endParaRPr kumimoji="1" lang="ko-KR" altLang="en-US" sz="1300" b="1" i="0" u="sng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8" y="2043693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5208115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5078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524616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568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73640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</a:t>
            </a: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방안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704549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defTabSz="914400">
              <a:buFont typeface="Wingdings" panose="05000000000000000000" pitchFamily="2" charset="2"/>
              <a:buChar char="Ø"/>
              <a:defRPr/>
            </a:pP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실시간 국민관심 질병예측 서비스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5DF96-F65D-4D78-BBB9-5771B55DB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1" y="2620668"/>
            <a:ext cx="3524704" cy="3740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F027C3-54C8-4D13-8FEC-A6F772949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22" y="2615866"/>
            <a:ext cx="3562174" cy="37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6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214</Words>
  <Application>Microsoft Office PowerPoint</Application>
  <PresentationFormat>A4 용지(210x297mm)</PresentationFormat>
  <Paragraphs>49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KoPubWorld돋움체 Bold</vt:lpstr>
      <vt:lpstr>KoPubWorld돋움체 Light</vt:lpstr>
      <vt:lpstr>KoPubWorld돋움체 Medium</vt:lpstr>
      <vt:lpstr>굴림</vt:lpstr>
      <vt:lpstr>나눔고딕</vt:lpstr>
      <vt:lpstr>맑은 고딕</vt:lpstr>
      <vt:lpstr>Arial</vt:lpstr>
      <vt:lpstr>Wingdings</vt:lpstr>
      <vt:lpstr>2_Office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분석•활용 워크샵 #1</dc:title>
  <dc:creator>hyekyoung chon</dc:creator>
  <cp:lastModifiedBy>User</cp:lastModifiedBy>
  <cp:revision>10</cp:revision>
  <dcterms:created xsi:type="dcterms:W3CDTF">2020-09-07T14:53:07Z</dcterms:created>
  <dcterms:modified xsi:type="dcterms:W3CDTF">2020-09-08T07:07:15Z</dcterms:modified>
</cp:coreProperties>
</file>