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100" r:id="rId2"/>
    <p:sldId id="10098" r:id="rId3"/>
    <p:sldId id="1009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E92E2-3C62-4B83-8398-77164584B2E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E274A-B2BB-4668-B469-AE35C9937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0D9C-C0DF-4B9B-8DAE-4A54A9EB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0C806-7F2F-407E-9874-12D42234D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7DBEE-8668-4F86-8635-5C55070D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B2B4C-9421-49AE-BD92-3A7CB873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BBC26-7FF6-46FA-A491-D26FF427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9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B760-3612-4235-B9F6-64A102A6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AB2BCF-2145-4136-AA59-71013589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5063-6AB1-4905-B4F6-6E1857A0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C37BE-EE84-4030-9684-B88CE3D6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14A41-A480-47D3-AB9E-CA558343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8A925-69B0-47FB-8678-37685E33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3ECD8-04F2-4313-8F4F-C03699BAC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746E1-E6D4-43FB-B968-0A5D2C8E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E1867-7F5C-4490-97CC-D1F474A7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4A8E1-D100-4615-A41D-ABA7932C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1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9081" y="225699"/>
            <a:ext cx="10457778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081" y="979644"/>
            <a:ext cx="11344031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2252" y="6626254"/>
            <a:ext cx="274320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292162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4" y="143712"/>
            <a:ext cx="7934848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65812" y="143712"/>
            <a:ext cx="2645434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31877" y="6451004"/>
            <a:ext cx="328246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9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6C71D-D646-4357-A362-9C505CFE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50F61-AC83-4852-A55C-88D1DED5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BD787-2D40-495A-B0C2-BD96CA09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AF93B-3797-45E9-B9EA-04BBFAE3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4D5B-7097-4494-ADF6-2823068F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F2F75-EC5E-48C8-B6FC-86B5F8D7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080C8-64EF-478C-9874-2AAA2DDF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A6D2F-83DC-4F12-BB90-2B55F38B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F4BA8-C052-44DD-86B1-155633E7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54F8-29CA-4372-8C22-0E66CE07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C95A-2920-4983-9804-57C54939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3561-9C3F-4D20-A6C3-AB439BDCF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AEF41-5625-4F45-BF4C-676168768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35AA4-844A-477D-896A-48E6232D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5F48-5783-421E-AFAB-355D7FD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BA412-88E8-41FC-B96B-89EA918B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38280-0768-4A45-911C-70D932F3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E7BE-E135-4E52-94A6-54ECEC5D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83EE7-6517-4B4E-AB12-802944BD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A918F-4708-45BE-9A96-8CCACD77C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20261-B428-4DA0-B550-7DE6D551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BD8DD6-39E7-45A4-98F1-34424778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42C7AF-B29A-4F82-BFBC-ACD0CC8A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810CD-CFCC-4D7B-B62E-71F4070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0A194-FD79-4851-B924-5F26E616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16B7D-8A78-454D-BE96-3CD7FDF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8200C6-0F31-459E-B427-A042B824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23079-7D28-4E03-8A8C-05DE0CE9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F0D522-4C64-49AE-A6DE-E05C957C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F807D-D03A-4BEF-A03C-0E04B765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45E37-9FDD-43D6-BF2E-396ED44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9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3162-B663-49EC-ADF9-5BD1B4D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671BF-0434-44F5-A698-5817F15F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04ECD-A851-4376-A423-1369B418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98031-4AFE-4390-84EC-10D44AC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400A5-05FC-4F00-8BAD-B00A2283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45D38-F885-4604-B174-71DD8CCC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5173C-F61F-424B-9253-26D7D0B4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B1373D-EDB6-48E8-ADA6-3E1FA7F08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5442-212C-440C-A740-C6DABADF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EFD42-AF8F-4168-8B77-8FFE30B5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A57B9-7D59-43D7-8912-49718155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C2EC1-05F0-4B9B-BA52-1D925AF6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EE199-5121-496F-88EC-3EE73D3B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05CC0-786E-4B43-86DC-D1F45FCD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32657-9C73-4571-B21E-42016D061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35F5-765F-4B1B-8F15-3F2EB3C823D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EB00F-0B3B-4BE9-BCA3-6BB890E8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24CE5-FA07-4BE1-9008-1BCAA463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112" y="143712"/>
            <a:ext cx="9153380" cy="4925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분석방법론 주요 산출물</a:t>
            </a:r>
            <a:r>
              <a:rPr lang="en-US" altLang="ko-KR" dirty="0"/>
              <a:t>/</a:t>
            </a:r>
            <a:r>
              <a:rPr lang="ko-KR" altLang="en-US" dirty="0"/>
              <a:t>기법 조사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조별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FBEA4C1F-24AD-41A9-A99D-879B34AF2960}" type="slidenum">
              <a:rPr kumimoji="1" lang="en-US" altLang="ko-KR" sz="1100">
                <a:solidFill>
                  <a:prstClr val="black">
                    <a:tint val="75000"/>
                  </a:prst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sz="1100" dirty="0">
              <a:solidFill>
                <a:prstClr val="black">
                  <a:tint val="7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1429300" y="974841"/>
            <a:ext cx="9253027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3000"/>
              </a:spcAft>
              <a:defRPr/>
            </a:pP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방법론이란 절차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산출물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도구가 있어야 한다고 했습니다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아래의 분석 프로세스에서 각 단계별로 도출될 수 있는 산출물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기법이 무엇이 있을지 조 안에서 논의하고 정리해서 카페에 제출하세요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b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교재 및 수업 내용을 참고하시면 되고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계획 세운다고 생각하시면 됩니다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~)</a:t>
            </a:r>
          </a:p>
          <a:p>
            <a:pPr fontAlgn="base">
              <a:spcBef>
                <a:spcPct val="0"/>
              </a:spcBef>
              <a:spcAft>
                <a:spcPts val="3000"/>
              </a:spcAft>
              <a:defRPr/>
            </a:pPr>
            <a:endParaRPr kumimoji="1" lang="en-US" altLang="ko-KR" sz="1600" b="1" spc="-5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BC06C8-1208-46A0-8B85-123A40695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E6316-19FE-4336-B169-C250D55DA0E2}"/>
              </a:ext>
            </a:extLst>
          </p:cNvPr>
          <p:cNvSpPr txBox="1"/>
          <p:nvPr/>
        </p:nvSpPr>
        <p:spPr>
          <a:xfrm>
            <a:off x="1194522" y="186631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ko-KR" altLang="en-US" sz="1600" b="1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워크샵 </a:t>
            </a:r>
            <a:r>
              <a:rPr kumimoji="1" lang="en-US" altLang="ko-KR" sz="1600" b="1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Sheet</a:t>
            </a:r>
            <a:endParaRPr kumimoji="1" lang="ko-KR" altLang="en-US" sz="1600" b="1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09928A3-4790-4E0A-8643-7F4D4B628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1113" y="2204864"/>
          <a:ext cx="9369403" cy="454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24">
                  <a:extLst>
                    <a:ext uri="{9D8B030D-6E8A-4147-A177-3AD203B41FA5}">
                      <a16:colId xmlns:a16="http://schemas.microsoft.com/office/drawing/2014/main" val="118906094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1621096194"/>
                    </a:ext>
                  </a:extLst>
                </a:gridCol>
                <a:gridCol w="2016200">
                  <a:extLst>
                    <a:ext uri="{9D8B030D-6E8A-4147-A177-3AD203B41FA5}">
                      <a16:colId xmlns:a16="http://schemas.microsoft.com/office/drawing/2014/main" val="2108039955"/>
                    </a:ext>
                  </a:extLst>
                </a:gridCol>
                <a:gridCol w="1823356">
                  <a:extLst>
                    <a:ext uri="{9D8B030D-6E8A-4147-A177-3AD203B41FA5}">
                      <a16:colId xmlns:a16="http://schemas.microsoft.com/office/drawing/2014/main" val="1633238830"/>
                    </a:ext>
                  </a:extLst>
                </a:gridCol>
                <a:gridCol w="2209045">
                  <a:extLst>
                    <a:ext uri="{9D8B030D-6E8A-4147-A177-3AD203B41FA5}">
                      <a16:colId xmlns:a16="http://schemas.microsoft.com/office/drawing/2014/main" val="2302334259"/>
                    </a:ext>
                  </a:extLst>
                </a:gridCol>
              </a:tblGrid>
              <a:tr h="558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빅데이터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주제 기획단계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 해석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 단계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종료단계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32477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활동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(Activity)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주제 찾아보기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사회 이슈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확인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분석 및 결과 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결과를 바탕으로 해석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34531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산출물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주체도출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전처리된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데이터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결과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해석된 결과를 바탕으로 한 결론 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0833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활용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구글 탐색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기사 탐색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파이썬을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통한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활용한 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PPT,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워드를 활용한 결론 정리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66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0273FB-08CE-4F7F-8B05-239B8A05CFB7}"/>
              </a:ext>
            </a:extLst>
          </p:cNvPr>
          <p:cNvSpPr txBox="1"/>
          <p:nvPr/>
        </p:nvSpPr>
        <p:spPr>
          <a:xfrm>
            <a:off x="2639617" y="569066"/>
            <a:ext cx="925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3000"/>
              </a:spcAft>
              <a:defRPr/>
            </a:pP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작성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조별로 모여서 토의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제출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1543398" y="2043694"/>
            <a:ext cx="4516091" cy="4446007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  <a:tabLst>
                <a:tab pos="671513" algn="l"/>
                <a:tab pos="792163" algn="l"/>
              </a:tabLst>
              <a:defRPr/>
            </a:pPr>
            <a:endParaRPr kumimoji="1" lang="en-US" altLang="ko-KR" sz="1050" b="1" spc="-10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1543397" y="1769875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600" b="1" spc="-5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spc="-5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개요</a:t>
              </a:r>
            </a:p>
          </p:txBody>
        </p:sp>
      </p:grpSp>
      <p:sp>
        <p:nvSpPr>
          <p:cNvPr id="67" name="자유형 116">
            <a:extLst>
              <a:ext uri="{FF2B5EF4-FFF2-40B4-BE49-F238E27FC236}">
                <a16:creationId xmlns:a16="http://schemas.microsoft.com/office/drawing/2014/main" id="{B9085270-53F1-4EA6-BAF4-B3B0B01A1C76}"/>
              </a:ext>
            </a:extLst>
          </p:cNvPr>
          <p:cNvSpPr>
            <a:spLocks noChangeAspect="1"/>
          </p:cNvSpPr>
          <p:nvPr/>
        </p:nvSpPr>
        <p:spPr>
          <a:xfrm rot="8100000">
            <a:off x="1665918" y="220337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9C437-7ED6-4FAD-BCB2-B84AAB9B95D0}"/>
              </a:ext>
            </a:extLst>
          </p:cNvPr>
          <p:cNvSpPr/>
          <p:nvPr/>
        </p:nvSpPr>
        <p:spPr>
          <a:xfrm>
            <a:off x="1833782" y="2179940"/>
            <a:ext cx="4169975" cy="187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 및 필요성</a:t>
            </a:r>
            <a:endParaRPr kumimoji="1" lang="en-US" altLang="ko-KR" sz="1400" b="1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indent="-177800" fontAlgn="ctr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2017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포항지진 시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시민들이 체감할 수 있는 대응 미흡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fontAlgn="ctr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지진 발생 직후 국민행동분석 및 이동 패턴분석을 통해 개선된 지진 대응 행동 요령을 제공하고 데이터 기반의 최적 대피소 위치와 규모를 산출하는 등의 지진대응체계 개선이 필요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fontAlgn="ctr">
              <a:spcBef>
                <a:spcPts val="100"/>
              </a:spcBef>
              <a:spcAft>
                <a:spcPts val="100"/>
              </a:spcAft>
              <a:defRPr/>
            </a:pPr>
            <a:endParaRPr kumimoji="1" lang="en-US" altLang="ko-KR" sz="1300" b="1" u="sng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156B1D88-A469-4E84-BDD8-B6F394251140}"/>
              </a:ext>
            </a:extLst>
          </p:cNvPr>
          <p:cNvSpPr/>
          <p:nvPr/>
        </p:nvSpPr>
        <p:spPr>
          <a:xfrm>
            <a:off x="6132515" y="2042188"/>
            <a:ext cx="4516091" cy="4447512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  <a:tabLst>
                <a:tab pos="671513" algn="l"/>
                <a:tab pos="792163" algn="l"/>
              </a:tabLst>
              <a:defRPr/>
            </a:pPr>
            <a:endParaRPr kumimoji="1" lang="en-US" altLang="ko-KR" sz="1050" b="1" spc="-10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7FA840-FAD2-4AF3-BB04-B8DB8F50C388}"/>
              </a:ext>
            </a:extLst>
          </p:cNvPr>
          <p:cNvGrpSpPr/>
          <p:nvPr/>
        </p:nvGrpSpPr>
        <p:grpSpPr>
          <a:xfrm>
            <a:off x="6132514" y="1768370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738FDBAC-2DC2-4FBA-87FE-4DB8355E756C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600" b="1" spc="-5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A4467592-437E-40EC-9A84-220A756627DC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spc="-5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활용데이터</a:t>
              </a:r>
            </a:p>
          </p:txBody>
        </p:sp>
      </p:grpSp>
      <p:sp>
        <p:nvSpPr>
          <p:cNvPr id="84" name="자유형 116">
            <a:extLst>
              <a:ext uri="{FF2B5EF4-FFF2-40B4-BE49-F238E27FC236}">
                <a16:creationId xmlns:a16="http://schemas.microsoft.com/office/drawing/2014/main" id="{703B756B-9EA1-4615-817A-38DC4AAAD7D0}"/>
              </a:ext>
            </a:extLst>
          </p:cNvPr>
          <p:cNvSpPr>
            <a:spLocks noChangeAspect="1"/>
          </p:cNvSpPr>
          <p:nvPr/>
        </p:nvSpPr>
        <p:spPr>
          <a:xfrm rot="8100000">
            <a:off x="6255035" y="225811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362F25-EDCE-441C-9088-4BED83A2EBF5}"/>
              </a:ext>
            </a:extLst>
          </p:cNvPr>
          <p:cNvSpPr/>
          <p:nvPr/>
        </p:nvSpPr>
        <p:spPr>
          <a:xfrm>
            <a:off x="6459461" y="2247428"/>
            <a:ext cx="41334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300" b="1" spc="-1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종류 및 주요 속성</a:t>
            </a:r>
            <a:endParaRPr kumimoji="1" lang="en-US" altLang="ko-KR" sz="1300" b="1" spc="-1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2" name="자유형 116">
            <a:extLst>
              <a:ext uri="{FF2B5EF4-FFF2-40B4-BE49-F238E27FC236}">
                <a16:creationId xmlns:a16="http://schemas.microsoft.com/office/drawing/2014/main" id="{38887DAB-61E3-4C37-A555-0E92CF70271C}"/>
              </a:ext>
            </a:extLst>
          </p:cNvPr>
          <p:cNvSpPr>
            <a:spLocks noChangeAspect="1"/>
          </p:cNvSpPr>
          <p:nvPr/>
        </p:nvSpPr>
        <p:spPr>
          <a:xfrm rot="8100000">
            <a:off x="1665918" y="385991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CF48C1-121F-4328-962B-AD1C99A96A4F}"/>
              </a:ext>
            </a:extLst>
          </p:cNvPr>
          <p:cNvSpPr/>
          <p:nvPr/>
        </p:nvSpPr>
        <p:spPr>
          <a:xfrm>
            <a:off x="1833782" y="3836480"/>
            <a:ext cx="4130689" cy="106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성과</a:t>
            </a:r>
            <a:endParaRPr kumimoji="1" lang="en-US" altLang="ko-KR" sz="1400" b="1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fontAlgn="ctr">
              <a:spcBef>
                <a:spcPts val="100"/>
              </a:spcBef>
              <a:spcAft>
                <a:spcPts val="800"/>
              </a:spcAft>
              <a:buFontTx/>
              <a:buChar char="-"/>
              <a:defRPr/>
            </a:pP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지진 발생당시 데이터 분석을 통한 행동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이동패턴 현황파악과 피해 및 시설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구호 지정과 운영 및 제공 방안도출</a:t>
            </a:r>
            <a:endParaRPr kumimoji="1" lang="en-US" altLang="ko-KR" sz="1400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4" name="자유형 116">
            <a:extLst>
              <a:ext uri="{FF2B5EF4-FFF2-40B4-BE49-F238E27FC236}">
                <a16:creationId xmlns:a16="http://schemas.microsoft.com/office/drawing/2014/main" id="{9A71604D-1EC3-4A56-909C-3F72A244CDDB}"/>
              </a:ext>
            </a:extLst>
          </p:cNvPr>
          <p:cNvSpPr>
            <a:spLocks noChangeAspect="1"/>
          </p:cNvSpPr>
          <p:nvPr/>
        </p:nvSpPr>
        <p:spPr>
          <a:xfrm rot="8100000">
            <a:off x="1665918" y="4895368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A14919-C391-4997-825A-FBF476BA42C0}"/>
              </a:ext>
            </a:extLst>
          </p:cNvPr>
          <p:cNvSpPr/>
          <p:nvPr/>
        </p:nvSpPr>
        <p:spPr>
          <a:xfrm>
            <a:off x="1833782" y="4871932"/>
            <a:ext cx="413068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활용방안</a:t>
            </a:r>
            <a:endParaRPr kumimoji="1" lang="en-US" altLang="ko-KR" sz="1400" b="1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fontAlgn="ctr">
              <a:spcBef>
                <a:spcPts val="100"/>
              </a:spcBef>
              <a:spcAft>
                <a:spcPts val="800"/>
              </a:spcAft>
              <a:buFontTx/>
              <a:buChar char="-"/>
              <a:defRPr/>
            </a:pP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유형별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지역별 이동패턴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kumimoji="1" lang="ko-KR" altLang="en-US" sz="1400" spc="-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교통병목구간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지진 피해지역을 공간데이터 표준으로 제작하여 시각화 정보 활용</a:t>
            </a:r>
            <a:endParaRPr kumimoji="1" lang="en-US" altLang="ko-KR" sz="1400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fontAlgn="ctr">
              <a:spcBef>
                <a:spcPts val="100"/>
              </a:spcBef>
              <a:spcAft>
                <a:spcPts val="800"/>
              </a:spcAft>
              <a:buFontTx/>
              <a:buChar char="-"/>
              <a:defRPr/>
            </a:pP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대피소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구호소별 위치 및 규모 산정 위한 정책수립 참고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1824437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빅데이터 기반의 맞춤형 지진대응체계 과학화</a:t>
            </a:r>
            <a:r>
              <a:rPr kumimoji="0" lang="en-US" altLang="ko-KR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(1/2)</a:t>
            </a: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kumimoji="0" lang="en-US" altLang="ko-KR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- </a:t>
            </a: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국립재난안전연구원</a:t>
            </a:r>
            <a:endParaRPr lang="ko-KR" altLang="en-US" kern="0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0536ACB-1DC8-4862-B1B7-B7322725F984}"/>
              </a:ext>
            </a:extLst>
          </p:cNvPr>
          <p:cNvSpPr txBox="1">
            <a:spLocks/>
          </p:cNvSpPr>
          <p:nvPr/>
        </p:nvSpPr>
        <p:spPr>
          <a:xfrm>
            <a:off x="5706081" y="6632303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8E6E0DC-F90F-4BD3-BDEA-05D2C747FF79}" type="slidenum">
              <a:rPr lang="en-US" altLang="ko-KR" b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</a:rPr>
              <a:pPr algn="ctr">
                <a:defRPr/>
              </a:pPr>
              <a:t>2</a:t>
            </a:fld>
            <a:endParaRPr lang="en-US" altLang="en-US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08A205-D6C6-4BF9-868B-5CFD99A34778}"/>
              </a:ext>
            </a:extLst>
          </p:cNvPr>
          <p:cNvGraphicFramePr>
            <a:graphicFrameLocks noGrp="1"/>
          </p:cNvGraphicFramePr>
          <p:nvPr/>
        </p:nvGraphicFramePr>
        <p:xfrm>
          <a:off x="6294143" y="2616409"/>
          <a:ext cx="4133412" cy="3733327"/>
        </p:xfrm>
        <a:graphic>
          <a:graphicData uri="http://schemas.openxmlformats.org/drawingml/2006/table">
            <a:tbl>
              <a:tblPr/>
              <a:tblGrid>
                <a:gridCol w="1377804">
                  <a:extLst>
                    <a:ext uri="{9D8B030D-6E8A-4147-A177-3AD203B41FA5}">
                      <a16:colId xmlns:a16="http://schemas.microsoft.com/office/drawing/2014/main" val="451236379"/>
                    </a:ext>
                  </a:extLst>
                </a:gridCol>
                <a:gridCol w="1377804">
                  <a:extLst>
                    <a:ext uri="{9D8B030D-6E8A-4147-A177-3AD203B41FA5}">
                      <a16:colId xmlns:a16="http://schemas.microsoft.com/office/drawing/2014/main" val="1639362724"/>
                    </a:ext>
                  </a:extLst>
                </a:gridCol>
                <a:gridCol w="1377804">
                  <a:extLst>
                    <a:ext uri="{9D8B030D-6E8A-4147-A177-3AD203B41FA5}">
                      <a16:colId xmlns:a16="http://schemas.microsoft.com/office/drawing/2014/main" val="1900689043"/>
                    </a:ext>
                  </a:extLst>
                </a:gridCol>
              </a:tblGrid>
              <a:tr h="167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FFFFFF"/>
                          </a:solidFill>
                          <a:effectLst/>
                        </a:rPr>
                        <a:t>제공기관</a:t>
                      </a:r>
                    </a:p>
                  </a:txBody>
                  <a:tcPr marL="54552" marR="54552" marT="27276" marB="27276" anchor="ctr">
                    <a:lnL>
                      <a:noFill/>
                    </a:lnL>
                    <a:lnR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FFFF"/>
                          </a:solidFill>
                          <a:effectLst/>
                        </a:rPr>
                        <a:t>데이터 종류</a:t>
                      </a:r>
                    </a:p>
                  </a:txBody>
                  <a:tcPr marL="54552" marR="54552" marT="27276" marB="27276" anchor="ctr">
                    <a:lnL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FFFF"/>
                          </a:solidFill>
                          <a:effectLst/>
                        </a:rPr>
                        <a:t>주요속성</a:t>
                      </a:r>
                    </a:p>
                  </a:txBody>
                  <a:tcPr marL="54552" marR="54552" marT="27276" marB="27276" anchor="ctr">
                    <a:lnL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09378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포항시청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지진대피관련시설물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지진옥외대피소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지진실내구호소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17039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구호현황데이터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지진구호현황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68673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행정안전부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국가재난관리시스템</a:t>
                      </a:r>
                      <a:r>
                        <a:rPr lang="en-US" altLang="ko-KR" sz="800">
                          <a:effectLst/>
                        </a:rPr>
                        <a:t>(NDMS)</a:t>
                      </a:r>
                      <a:br>
                        <a:rPr lang="en-US" altLang="ko-KR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지진피해데이터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포항시 지진피해 목록</a:t>
                      </a:r>
                      <a:r>
                        <a:rPr lang="en-US" altLang="ko-KR" sz="800">
                          <a:effectLst/>
                        </a:rPr>
                        <a:t>(2017.11.15. </a:t>
                      </a:r>
                      <a:r>
                        <a:rPr lang="ko-KR" altLang="en-US" sz="800">
                          <a:effectLst/>
                        </a:rPr>
                        <a:t>기준 이후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30923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경주시 지진피해 목록</a:t>
                      </a:r>
                      <a:r>
                        <a:rPr lang="en-US" altLang="ko-KR" sz="800">
                          <a:effectLst/>
                        </a:rPr>
                        <a:t>(2016.9.12. </a:t>
                      </a:r>
                      <a:r>
                        <a:rPr lang="ko-KR" altLang="en-US" sz="800">
                          <a:effectLst/>
                        </a:rPr>
                        <a:t>기준 이후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89387"/>
                  </a:ext>
                </a:extLst>
              </a:tr>
              <a:tr h="2949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국립재난안전연구원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액상화데이터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시추공단위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액상화 간편예측 </a:t>
                      </a:r>
                      <a:r>
                        <a:rPr lang="en-US" altLang="ko-KR" sz="800">
                          <a:effectLst/>
                        </a:rPr>
                        <a:t>LPI </a:t>
                      </a:r>
                      <a:r>
                        <a:rPr lang="ko-KR" altLang="en-US" sz="800">
                          <a:effectLst/>
                        </a:rPr>
                        <a:t>지수 등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80200"/>
                  </a:ext>
                </a:extLst>
              </a:tr>
              <a:tr h="353717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공공데이터포털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유형별 시설물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건축물대장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새주소건물</a:t>
                      </a:r>
                      <a:r>
                        <a:rPr lang="en-US" altLang="ko-KR" sz="800" dirty="0">
                          <a:effectLst/>
                        </a:rPr>
                        <a:t>DB (</a:t>
                      </a:r>
                      <a:r>
                        <a:rPr lang="ko-KR" altLang="en-US" sz="800" dirty="0">
                          <a:effectLst/>
                        </a:rPr>
                        <a:t>주택유형별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지역유형별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15568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통계청 인구데이터 및 사업체조사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83873"/>
                  </a:ext>
                </a:extLst>
              </a:tr>
              <a:tr h="250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공공시설 및 교통 시설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05843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교통데이터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교통노드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링크데이터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평균구간속도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24408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기상청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기상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일별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시간별 온도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습도 등 기상 정보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038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지진관측망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분석 대상 지역별 지진 관측 정보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22795"/>
                  </a:ext>
                </a:extLst>
              </a:tr>
              <a:tr h="2949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통신사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유동인구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유동인구 및 행동패턴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이동패턴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463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1543398" y="2043694"/>
            <a:ext cx="9124602" cy="4446007"/>
          </a:xfrm>
          <a:prstGeom prst="round2SameRect">
            <a:avLst>
              <a:gd name="adj1" fmla="val 0"/>
              <a:gd name="adj2" fmla="val 23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  <a:tabLst>
                <a:tab pos="671513" algn="l"/>
                <a:tab pos="792163" algn="l"/>
              </a:tabLst>
              <a:defRPr/>
            </a:pPr>
            <a:endParaRPr kumimoji="1" lang="en-US" altLang="ko-KR" sz="1050" b="1" spc="-10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1543397" y="1769875"/>
            <a:ext cx="9124602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600" b="1" spc="-5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spc="-5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분석모델링 및 분석결과 예시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B661ED-4AFC-4834-87E5-880798DF17AA}"/>
              </a:ext>
            </a:extLst>
          </p:cNvPr>
          <p:cNvSpPr/>
          <p:nvPr/>
        </p:nvSpPr>
        <p:spPr>
          <a:xfrm>
            <a:off x="6351116" y="2615867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spc="-50"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자유형 116">
            <a:extLst>
              <a:ext uri="{FF2B5EF4-FFF2-40B4-BE49-F238E27FC236}">
                <a16:creationId xmlns:a16="http://schemas.microsoft.com/office/drawing/2014/main" id="{8933E806-D36B-4BEF-96FF-7CE36A1C1B62}"/>
              </a:ext>
            </a:extLst>
          </p:cNvPr>
          <p:cNvSpPr>
            <a:spLocks noChangeAspect="1"/>
          </p:cNvSpPr>
          <p:nvPr/>
        </p:nvSpPr>
        <p:spPr>
          <a:xfrm rot="8100000">
            <a:off x="622129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A12931-4A1A-4628-A144-259C72C004D9}"/>
              </a:ext>
            </a:extLst>
          </p:cNvPr>
          <p:cNvSpPr/>
          <p:nvPr/>
        </p:nvSpPr>
        <p:spPr>
          <a:xfrm>
            <a:off x="6389161" y="2257128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</a:t>
            </a:r>
            <a:endParaRPr kumimoji="1" lang="en-US" altLang="ko-KR" sz="1300" b="1" spc="-1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자유형 116">
            <a:extLst>
              <a:ext uri="{FF2B5EF4-FFF2-40B4-BE49-F238E27FC236}">
                <a16:creationId xmlns:a16="http://schemas.microsoft.com/office/drawing/2014/main" id="{51E6892C-9687-4720-B0A2-ECC3F6B88422}"/>
              </a:ext>
            </a:extLst>
          </p:cNvPr>
          <p:cNvSpPr>
            <a:spLocks noChangeAspect="1"/>
          </p:cNvSpPr>
          <p:nvPr/>
        </p:nvSpPr>
        <p:spPr>
          <a:xfrm rot="8100000">
            <a:off x="171153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FC1CF2-3755-4001-AE71-3A9E9C78FD0E}"/>
              </a:ext>
            </a:extLst>
          </p:cNvPr>
          <p:cNvSpPr/>
          <p:nvPr/>
        </p:nvSpPr>
        <p:spPr>
          <a:xfrm>
            <a:off x="1879401" y="2257128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프로세스</a:t>
            </a:r>
            <a:endParaRPr kumimoji="1" lang="en-US" altLang="ko-KR" sz="1300" b="1" spc="-1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ADBC4C-7559-48B1-98EE-B33BF418D1FF}"/>
              </a:ext>
            </a:extLst>
          </p:cNvPr>
          <p:cNvSpPr/>
          <p:nvPr/>
        </p:nvSpPr>
        <p:spPr>
          <a:xfrm>
            <a:off x="1847550" y="2615867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spc="-50"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1824437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빅데이터 기반의 맞춤형 지진대응체계 과학화 </a:t>
            </a:r>
            <a:r>
              <a:rPr kumimoji="0" lang="en-US" altLang="ko-KR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(2/2)</a:t>
            </a:r>
            <a:r>
              <a:rPr lang="ko-KR" altLang="en-US" kern="0" dirty="0">
                <a:solidFill>
                  <a:prstClr val="black"/>
                </a:solidFill>
              </a:rPr>
              <a:t> </a:t>
            </a:r>
            <a:r>
              <a:rPr lang="en-US" altLang="ko-KR" kern="0" dirty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  <a:ea typeface="KoPubWorld돋움체 Light" panose="020B0600000101010101" charset="-127"/>
              </a:rPr>
              <a:t>국립재난안전연구원</a:t>
            </a:r>
            <a:endParaRPr lang="ko-KR" altLang="en-US" kern="0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BF95DA0-C33E-40E1-8BCE-C086C9F379BE}"/>
              </a:ext>
            </a:extLst>
          </p:cNvPr>
          <p:cNvSpPr txBox="1">
            <a:spLocks/>
          </p:cNvSpPr>
          <p:nvPr/>
        </p:nvSpPr>
        <p:spPr>
          <a:xfrm>
            <a:off x="5706081" y="6632303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8E6E0DC-F90F-4BD3-BDEA-05D2C747FF79}" type="slidenum">
              <a:rPr lang="en-US" altLang="ko-KR" b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</a:rPr>
              <a:pPr algn="ctr">
                <a:defRPr/>
              </a:pPr>
              <a:t>3</a:t>
            </a:fld>
            <a:endParaRPr lang="en-US" altLang="en-US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</a:endParaRPr>
          </a:p>
        </p:txBody>
      </p:sp>
      <p:pic>
        <p:nvPicPr>
          <p:cNvPr id="2052" name="Picture 4" descr="분석방안">
            <a:extLst>
              <a:ext uri="{FF2B5EF4-FFF2-40B4-BE49-F238E27FC236}">
                <a16:creationId xmlns:a16="http://schemas.microsoft.com/office/drawing/2014/main" id="{0F84C5BB-A570-4F89-93D0-433FE84A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05" y="2670654"/>
            <a:ext cx="4222184" cy="36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분석결과">
            <a:extLst>
              <a:ext uri="{FF2B5EF4-FFF2-40B4-BE49-F238E27FC236}">
                <a16:creationId xmlns:a16="http://schemas.microsoft.com/office/drawing/2014/main" id="{B6390E9D-F834-4B4F-81C1-D88BEAE8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89" y="2656897"/>
            <a:ext cx="4173760" cy="35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258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432</Words>
  <Application>Microsoft Office PowerPoint</Application>
  <PresentationFormat>와이드스크린</PresentationFormat>
  <Paragraphs>87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KoPubWorld돋움체 Bold</vt:lpstr>
      <vt:lpstr>KoPubWorld돋움체 Light</vt:lpstr>
      <vt:lpstr>KoPubWorld돋움체 Medium</vt:lpstr>
      <vt:lpstr>굴림</vt:lpstr>
      <vt:lpstr>맑은 고딕</vt:lpstr>
      <vt:lpstr>Arial</vt:lpstr>
      <vt:lpstr>Wingdings</vt:lpstr>
      <vt:lpstr>Office 테마</vt:lpstr>
      <vt:lpstr>워크샵1 | 빅데이터 분석방법론 주요 산출물/기법 조사(개인/조별 1시간)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워크샵1 | 빅데이터 분석방법론 주요 산출물/기법 조사(개인/조별 1시간)</dc:title>
  <dc:creator>User</dc:creator>
  <cp:lastModifiedBy>User</cp:lastModifiedBy>
  <cp:revision>1</cp:revision>
  <dcterms:created xsi:type="dcterms:W3CDTF">2020-09-08T07:08:13Z</dcterms:created>
  <dcterms:modified xsi:type="dcterms:W3CDTF">2020-09-08T07:13:16Z</dcterms:modified>
</cp:coreProperties>
</file>