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92" r:id="rId3"/>
    <p:sldId id="293" r:id="rId4"/>
    <p:sldId id="294" r:id="rId5"/>
    <p:sldId id="295" r:id="rId6"/>
    <p:sldId id="296" r:id="rId7"/>
    <p:sldId id="297" r:id="rId8"/>
    <p:sldId id="298" r:id="rId9"/>
    <p:sldId id="308" r:id="rId10"/>
    <p:sldId id="299" r:id="rId11"/>
    <p:sldId id="300" r:id="rId12"/>
    <p:sldId id="301" r:id="rId13"/>
    <p:sldId id="302" r:id="rId14"/>
    <p:sldId id="303" r:id="rId15"/>
    <p:sldId id="304" r:id="rId16"/>
    <p:sldId id="305" r:id="rId17"/>
    <p:sldId id="306" r:id="rId18"/>
    <p:sldId id="307" r:id="rId19"/>
    <p:sldId id="309" r:id="rId20"/>
    <p:sldId id="310" r:id="rId21"/>
    <p:sldId id="311" r:id="rId22"/>
  </p:sldIdLst>
  <p:sldSz cx="9144000" cy="6858000" type="screen4x3"/>
  <p:notesSz cx="6858000" cy="9144000"/>
  <p:defaultTextStyle>
    <a:defPPr>
      <a:defRPr lang="en-GB"/>
    </a:defPPr>
    <a:lvl1pPr algn="l" rtl="0" fontAlgn="base">
      <a:spcBef>
        <a:spcPct val="0"/>
      </a:spcBef>
      <a:spcAft>
        <a:spcPct val="0"/>
      </a:spcAft>
      <a:defRPr sz="1600" kern="1200">
        <a:solidFill>
          <a:schemeClr val="tx1"/>
        </a:solidFill>
        <a:latin typeface="Courier New" pitchFamily="49" charset="0"/>
        <a:ea typeface="宋体" charset="-122"/>
        <a:cs typeface="+mn-cs"/>
      </a:defRPr>
    </a:lvl1pPr>
    <a:lvl2pPr marL="457200" algn="l" rtl="0" fontAlgn="base">
      <a:spcBef>
        <a:spcPct val="0"/>
      </a:spcBef>
      <a:spcAft>
        <a:spcPct val="0"/>
      </a:spcAft>
      <a:defRPr sz="1600" kern="1200">
        <a:solidFill>
          <a:schemeClr val="tx1"/>
        </a:solidFill>
        <a:latin typeface="Courier New" pitchFamily="49" charset="0"/>
        <a:ea typeface="宋体" charset="-122"/>
        <a:cs typeface="+mn-cs"/>
      </a:defRPr>
    </a:lvl2pPr>
    <a:lvl3pPr marL="914400" algn="l" rtl="0" fontAlgn="base">
      <a:spcBef>
        <a:spcPct val="0"/>
      </a:spcBef>
      <a:spcAft>
        <a:spcPct val="0"/>
      </a:spcAft>
      <a:defRPr sz="1600" kern="1200">
        <a:solidFill>
          <a:schemeClr val="tx1"/>
        </a:solidFill>
        <a:latin typeface="Courier New" pitchFamily="49" charset="0"/>
        <a:ea typeface="宋体" charset="-122"/>
        <a:cs typeface="+mn-cs"/>
      </a:defRPr>
    </a:lvl3pPr>
    <a:lvl4pPr marL="1371600" algn="l" rtl="0" fontAlgn="base">
      <a:spcBef>
        <a:spcPct val="0"/>
      </a:spcBef>
      <a:spcAft>
        <a:spcPct val="0"/>
      </a:spcAft>
      <a:defRPr sz="1600" kern="1200">
        <a:solidFill>
          <a:schemeClr val="tx1"/>
        </a:solidFill>
        <a:latin typeface="Courier New" pitchFamily="49" charset="0"/>
        <a:ea typeface="宋体" charset="-122"/>
        <a:cs typeface="+mn-cs"/>
      </a:defRPr>
    </a:lvl4pPr>
    <a:lvl5pPr marL="1828800" algn="l" rtl="0" fontAlgn="base">
      <a:spcBef>
        <a:spcPct val="0"/>
      </a:spcBef>
      <a:spcAft>
        <a:spcPct val="0"/>
      </a:spcAft>
      <a:defRPr sz="1600" kern="1200">
        <a:solidFill>
          <a:schemeClr val="tx1"/>
        </a:solidFill>
        <a:latin typeface="Courier New" pitchFamily="49" charset="0"/>
        <a:ea typeface="宋体" charset="-122"/>
        <a:cs typeface="+mn-cs"/>
      </a:defRPr>
    </a:lvl5pPr>
    <a:lvl6pPr marL="2286000" algn="l" defTabSz="914400" rtl="0" eaLnBrk="1" latinLnBrk="0" hangingPunct="1">
      <a:defRPr sz="1600" kern="1200">
        <a:solidFill>
          <a:schemeClr val="tx1"/>
        </a:solidFill>
        <a:latin typeface="Courier New" pitchFamily="49" charset="0"/>
        <a:ea typeface="宋体" charset="-122"/>
        <a:cs typeface="+mn-cs"/>
      </a:defRPr>
    </a:lvl6pPr>
    <a:lvl7pPr marL="2743200" algn="l" defTabSz="914400" rtl="0" eaLnBrk="1" latinLnBrk="0" hangingPunct="1">
      <a:defRPr sz="1600" kern="1200">
        <a:solidFill>
          <a:schemeClr val="tx1"/>
        </a:solidFill>
        <a:latin typeface="Courier New" pitchFamily="49" charset="0"/>
        <a:ea typeface="宋体" charset="-122"/>
        <a:cs typeface="+mn-cs"/>
      </a:defRPr>
    </a:lvl7pPr>
    <a:lvl8pPr marL="3200400" algn="l" defTabSz="914400" rtl="0" eaLnBrk="1" latinLnBrk="0" hangingPunct="1">
      <a:defRPr sz="1600" kern="1200">
        <a:solidFill>
          <a:schemeClr val="tx1"/>
        </a:solidFill>
        <a:latin typeface="Courier New" pitchFamily="49" charset="0"/>
        <a:ea typeface="宋体" charset="-122"/>
        <a:cs typeface="+mn-cs"/>
      </a:defRPr>
    </a:lvl8pPr>
    <a:lvl9pPr marL="3657600" algn="l" defTabSz="914400" rtl="0" eaLnBrk="1" latinLnBrk="0" hangingPunct="1">
      <a:defRPr sz="1600" kern="1200">
        <a:solidFill>
          <a:schemeClr val="tx1"/>
        </a:solidFill>
        <a:latin typeface="Courier New" pitchFamily="49"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300"/>
    <a:srgbClr val="990000"/>
    <a:srgbClr val="800000"/>
    <a:srgbClr val="000000"/>
    <a:srgbClr val="CC0000"/>
    <a:srgbClr val="AAC1E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3" autoAdjust="0"/>
    <p:restoredTop sz="96625" autoAdjust="0"/>
  </p:normalViewPr>
  <p:slideViewPr>
    <p:cSldViewPr>
      <p:cViewPr>
        <p:scale>
          <a:sx n="73" d="100"/>
          <a:sy n="73" d="100"/>
        </p:scale>
        <p:origin x="-510" y="7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8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0EB28-EBB3-49D7-A1C5-5A7BC1C523E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0418E520-3132-4536-986D-DFB720D43B72}">
      <dgm:prSet phldrT="[文本]"/>
      <dgm:spPr/>
      <dgm:t>
        <a:bodyPr/>
        <a:lstStyle/>
        <a:p>
          <a:r>
            <a:rPr lang="zh-CN" altLang="en-US" dirty="0" smtClean="0">
              <a:latin typeface="微软雅黑" pitchFamily="34" charset="-122"/>
              <a:ea typeface="微软雅黑" pitchFamily="34" charset="-122"/>
            </a:rPr>
            <a:t>可视化格式模型</a:t>
          </a:r>
          <a:endParaRPr lang="zh-CN" altLang="en-US" dirty="0">
            <a:latin typeface="微软雅黑" pitchFamily="34" charset="-122"/>
            <a:ea typeface="微软雅黑" pitchFamily="34" charset="-122"/>
          </a:endParaRPr>
        </a:p>
      </dgm:t>
    </dgm:pt>
    <dgm:pt modelId="{CF6D4E5F-BD8F-4963-93DD-651DFF38431C}" type="parTrans" cxnId="{757195EC-E83E-464E-99E4-E92E32F66C43}">
      <dgm:prSet/>
      <dgm:spPr/>
      <dgm:t>
        <a:bodyPr/>
        <a:lstStyle/>
        <a:p>
          <a:endParaRPr lang="zh-CN" altLang="en-US"/>
        </a:p>
      </dgm:t>
    </dgm:pt>
    <dgm:pt modelId="{8BD021EE-136C-494B-B1A3-254893A06A9B}" type="sibTrans" cxnId="{757195EC-E83E-464E-99E4-E92E32F66C43}">
      <dgm:prSet/>
      <dgm:spPr/>
      <dgm:t>
        <a:bodyPr/>
        <a:lstStyle/>
        <a:p>
          <a:endParaRPr lang="zh-CN" altLang="en-US"/>
        </a:p>
      </dgm:t>
    </dgm:pt>
    <dgm:pt modelId="{9FBB27E1-2B2B-409A-9AB3-0313AE997017}">
      <dgm:prSet phldrT="[文本]"/>
      <dgm:spPr/>
      <dgm:t>
        <a:bodyPr/>
        <a:lstStyle/>
        <a:p>
          <a:r>
            <a:rPr lang="zh-CN" altLang="en-US" dirty="0" smtClean="0">
              <a:solidFill>
                <a:srgbClr val="003300"/>
              </a:solidFill>
              <a:latin typeface="微软雅黑" pitchFamily="34" charset="-122"/>
              <a:ea typeface="微软雅黑" pitchFamily="34" charset="-122"/>
            </a:rPr>
            <a:t>块框</a:t>
          </a:r>
          <a:endParaRPr lang="zh-CN" altLang="en-US" dirty="0">
            <a:solidFill>
              <a:srgbClr val="003300"/>
            </a:solidFill>
            <a:latin typeface="微软雅黑" pitchFamily="34" charset="-122"/>
            <a:ea typeface="微软雅黑" pitchFamily="34" charset="-122"/>
          </a:endParaRPr>
        </a:p>
      </dgm:t>
    </dgm:pt>
    <dgm:pt modelId="{C06EEE61-668F-40FD-994B-16850692D443}" type="parTrans" cxnId="{7B031C71-094C-49CB-A874-590DA02DC49A}">
      <dgm:prSet/>
      <dgm:spPr/>
      <dgm:t>
        <a:bodyPr/>
        <a:lstStyle/>
        <a:p>
          <a:endParaRPr lang="zh-CN" altLang="en-US"/>
        </a:p>
      </dgm:t>
    </dgm:pt>
    <dgm:pt modelId="{E49763BE-6EBE-4A3B-BCBB-8E2492FB6BCE}" type="sibTrans" cxnId="{7B031C71-094C-49CB-A874-590DA02DC49A}">
      <dgm:prSet/>
      <dgm:spPr/>
      <dgm:t>
        <a:bodyPr/>
        <a:lstStyle/>
        <a:p>
          <a:endParaRPr lang="zh-CN" altLang="en-US"/>
        </a:p>
      </dgm:t>
    </dgm:pt>
    <dgm:pt modelId="{11D36010-75C5-4D6B-9221-5D59501934CD}">
      <dgm:prSet phldrT="[文本]"/>
      <dgm:spPr/>
      <dgm:t>
        <a:bodyPr/>
        <a:lstStyle/>
        <a:p>
          <a:r>
            <a:rPr lang="zh-CN" altLang="en-US" dirty="0" smtClean="0">
              <a:solidFill>
                <a:srgbClr val="003300"/>
              </a:solidFill>
              <a:latin typeface="微软雅黑" pitchFamily="34" charset="-122"/>
              <a:ea typeface="微软雅黑" pitchFamily="34" charset="-122"/>
            </a:rPr>
            <a:t>行内框</a:t>
          </a:r>
          <a:endParaRPr lang="zh-CN" altLang="en-US" dirty="0">
            <a:solidFill>
              <a:srgbClr val="003300"/>
            </a:solidFill>
            <a:latin typeface="微软雅黑" pitchFamily="34" charset="-122"/>
            <a:ea typeface="微软雅黑" pitchFamily="34" charset="-122"/>
          </a:endParaRPr>
        </a:p>
      </dgm:t>
    </dgm:pt>
    <dgm:pt modelId="{23B046F5-7303-4FDA-A885-0918B5015CAA}" type="parTrans" cxnId="{4EC02A1E-870C-4753-8B74-96492188CFE3}">
      <dgm:prSet/>
      <dgm:spPr/>
      <dgm:t>
        <a:bodyPr/>
        <a:lstStyle/>
        <a:p>
          <a:endParaRPr lang="zh-CN" altLang="en-US"/>
        </a:p>
      </dgm:t>
    </dgm:pt>
    <dgm:pt modelId="{ACB68A1C-4FCB-4A2F-8900-5393FFD50ED1}" type="sibTrans" cxnId="{4EC02A1E-870C-4753-8B74-96492188CFE3}">
      <dgm:prSet/>
      <dgm:spPr/>
      <dgm:t>
        <a:bodyPr/>
        <a:lstStyle/>
        <a:p>
          <a:endParaRPr lang="zh-CN" altLang="en-US"/>
        </a:p>
      </dgm:t>
    </dgm:pt>
    <dgm:pt modelId="{7CBE7E44-7983-4519-ADCB-AB7286184BFC}">
      <dgm:prSet phldrT="[文本]"/>
      <dgm:spPr/>
      <dgm:t>
        <a:bodyPr/>
        <a:lstStyle/>
        <a:p>
          <a:r>
            <a:rPr lang="zh-CN" altLang="en-US" dirty="0" smtClean="0">
              <a:latin typeface="微软雅黑" pitchFamily="34" charset="-122"/>
              <a:ea typeface="微软雅黑" pitchFamily="34" charset="-122"/>
            </a:rPr>
            <a:t>定位模型</a:t>
          </a:r>
          <a:endParaRPr lang="zh-CN" altLang="en-US" dirty="0">
            <a:latin typeface="微软雅黑" pitchFamily="34" charset="-122"/>
            <a:ea typeface="微软雅黑" pitchFamily="34" charset="-122"/>
          </a:endParaRPr>
        </a:p>
      </dgm:t>
    </dgm:pt>
    <dgm:pt modelId="{4E6DC6D4-743A-4D65-BB69-5C11853D2E63}" type="parTrans" cxnId="{57A7DBF3-6DB5-4A4B-9824-2DFC94E2DBAD}">
      <dgm:prSet/>
      <dgm:spPr/>
      <dgm:t>
        <a:bodyPr/>
        <a:lstStyle/>
        <a:p>
          <a:endParaRPr lang="zh-CN" altLang="en-US"/>
        </a:p>
      </dgm:t>
    </dgm:pt>
    <dgm:pt modelId="{015CF342-D915-4FB4-BCD1-1A1F9D1AC9E4}" type="sibTrans" cxnId="{57A7DBF3-6DB5-4A4B-9824-2DFC94E2DBAD}">
      <dgm:prSet/>
      <dgm:spPr/>
      <dgm:t>
        <a:bodyPr/>
        <a:lstStyle/>
        <a:p>
          <a:endParaRPr lang="zh-CN" altLang="en-US"/>
        </a:p>
      </dgm:t>
    </dgm:pt>
    <dgm:pt modelId="{35FAC923-0167-4F8C-8236-BDC8E9B0D1E0}">
      <dgm:prSet phldrT="[文本]"/>
      <dgm:spPr/>
      <dgm:t>
        <a:bodyPr/>
        <a:lstStyle/>
        <a:p>
          <a:r>
            <a:rPr lang="zh-CN" altLang="en-US" dirty="0" smtClean="0">
              <a:solidFill>
                <a:srgbClr val="003300"/>
              </a:solidFill>
              <a:latin typeface="微软雅黑" pitchFamily="34" charset="-122"/>
              <a:ea typeface="微软雅黑" pitchFamily="34" charset="-122"/>
            </a:rPr>
            <a:t>普通流</a:t>
          </a:r>
          <a:endParaRPr lang="zh-CN" altLang="en-US" dirty="0">
            <a:solidFill>
              <a:srgbClr val="003300"/>
            </a:solidFill>
            <a:latin typeface="微软雅黑" pitchFamily="34" charset="-122"/>
            <a:ea typeface="微软雅黑" pitchFamily="34" charset="-122"/>
          </a:endParaRPr>
        </a:p>
      </dgm:t>
    </dgm:pt>
    <dgm:pt modelId="{9F2057A2-6AC1-41F4-B766-5A35CE2C7A05}" type="parTrans" cxnId="{0505FEED-0CB7-4E7A-8FFA-56EEBA7B9D64}">
      <dgm:prSet/>
      <dgm:spPr/>
      <dgm:t>
        <a:bodyPr/>
        <a:lstStyle/>
        <a:p>
          <a:endParaRPr lang="zh-CN" altLang="en-US"/>
        </a:p>
      </dgm:t>
    </dgm:pt>
    <dgm:pt modelId="{8F60F4B5-509A-4995-ACC6-7A2091B0A03A}" type="sibTrans" cxnId="{0505FEED-0CB7-4E7A-8FFA-56EEBA7B9D64}">
      <dgm:prSet/>
      <dgm:spPr/>
      <dgm:t>
        <a:bodyPr/>
        <a:lstStyle/>
        <a:p>
          <a:endParaRPr lang="zh-CN" altLang="en-US"/>
        </a:p>
      </dgm:t>
    </dgm:pt>
    <dgm:pt modelId="{9DEB8DAE-46B0-4C50-855B-98302B3E804F}">
      <dgm:prSet phldrT="[文本]"/>
      <dgm:spPr/>
      <dgm:t>
        <a:bodyPr/>
        <a:lstStyle/>
        <a:p>
          <a:r>
            <a:rPr lang="zh-CN" altLang="en-US" dirty="0" smtClean="0">
              <a:solidFill>
                <a:srgbClr val="003300"/>
              </a:solidFill>
              <a:latin typeface="微软雅黑" pitchFamily="34" charset="-122"/>
              <a:ea typeface="微软雅黑" pitchFamily="34" charset="-122"/>
            </a:rPr>
            <a:t>浮动</a:t>
          </a:r>
          <a:endParaRPr lang="zh-CN" altLang="en-US" dirty="0">
            <a:solidFill>
              <a:srgbClr val="003300"/>
            </a:solidFill>
            <a:latin typeface="微软雅黑" pitchFamily="34" charset="-122"/>
            <a:ea typeface="微软雅黑" pitchFamily="34" charset="-122"/>
          </a:endParaRPr>
        </a:p>
      </dgm:t>
    </dgm:pt>
    <dgm:pt modelId="{68D1D5E8-AA62-41E9-B201-CA040046243F}" type="parTrans" cxnId="{CF529D34-DE9C-4B3B-A089-68C57A767E3B}">
      <dgm:prSet/>
      <dgm:spPr/>
      <dgm:t>
        <a:bodyPr/>
        <a:lstStyle/>
        <a:p>
          <a:endParaRPr lang="zh-CN" altLang="en-US"/>
        </a:p>
      </dgm:t>
    </dgm:pt>
    <dgm:pt modelId="{56F3B494-A158-490B-AB0F-C4BCBD19E253}" type="sibTrans" cxnId="{CF529D34-DE9C-4B3B-A089-68C57A767E3B}">
      <dgm:prSet/>
      <dgm:spPr/>
      <dgm:t>
        <a:bodyPr/>
        <a:lstStyle/>
        <a:p>
          <a:endParaRPr lang="zh-CN" altLang="en-US"/>
        </a:p>
      </dgm:t>
    </dgm:pt>
    <dgm:pt modelId="{35FD2F4A-1B60-4F9D-AA1E-C2D7915FBBF5}">
      <dgm:prSet phldrT="[文本]"/>
      <dgm:spPr/>
      <dgm:t>
        <a:bodyPr/>
        <a:lstStyle/>
        <a:p>
          <a:r>
            <a:rPr lang="zh-CN" altLang="en-US" dirty="0" smtClean="0">
              <a:solidFill>
                <a:srgbClr val="003300"/>
              </a:solidFill>
              <a:latin typeface="微软雅黑" pitchFamily="34" charset="-122"/>
              <a:ea typeface="微软雅黑" pitchFamily="34" charset="-122"/>
            </a:rPr>
            <a:t>绝对定位</a:t>
          </a:r>
          <a:endParaRPr lang="zh-CN" altLang="en-US" dirty="0">
            <a:solidFill>
              <a:srgbClr val="003300"/>
            </a:solidFill>
            <a:latin typeface="微软雅黑" pitchFamily="34" charset="-122"/>
            <a:ea typeface="微软雅黑" pitchFamily="34" charset="-122"/>
          </a:endParaRPr>
        </a:p>
      </dgm:t>
    </dgm:pt>
    <dgm:pt modelId="{246EA83D-4C6B-49C6-97B1-837C62B329AC}" type="parTrans" cxnId="{745309F2-6AC4-4125-8119-4D3910ABCEE9}">
      <dgm:prSet/>
      <dgm:spPr/>
    </dgm:pt>
    <dgm:pt modelId="{20DF0BA6-7408-4580-B10E-7CDF96C7604E}" type="sibTrans" cxnId="{745309F2-6AC4-4125-8119-4D3910ABCEE9}">
      <dgm:prSet/>
      <dgm:spPr/>
    </dgm:pt>
    <dgm:pt modelId="{4D7655E4-4ECF-4269-B6E5-050F564E136C}" type="pres">
      <dgm:prSet presAssocID="{B0A0EB28-EBB3-49D7-A1C5-5A7BC1C523E9}" presName="Name0" presStyleCnt="0">
        <dgm:presLayoutVars>
          <dgm:dir/>
          <dgm:animLvl val="lvl"/>
          <dgm:resizeHandles/>
        </dgm:presLayoutVars>
      </dgm:prSet>
      <dgm:spPr/>
      <dgm:t>
        <a:bodyPr/>
        <a:lstStyle/>
        <a:p>
          <a:endParaRPr lang="zh-CN" altLang="en-US"/>
        </a:p>
      </dgm:t>
    </dgm:pt>
    <dgm:pt modelId="{0D28A413-9663-47CC-95FA-0535AF57C98A}" type="pres">
      <dgm:prSet presAssocID="{0418E520-3132-4536-986D-DFB720D43B72}" presName="linNode" presStyleCnt="0"/>
      <dgm:spPr/>
    </dgm:pt>
    <dgm:pt modelId="{C8F25B97-19DF-4AA5-9301-C99E8C79E177}" type="pres">
      <dgm:prSet presAssocID="{0418E520-3132-4536-986D-DFB720D43B72}" presName="parentShp" presStyleLbl="node1" presStyleIdx="0" presStyleCnt="2">
        <dgm:presLayoutVars>
          <dgm:bulletEnabled val="1"/>
        </dgm:presLayoutVars>
      </dgm:prSet>
      <dgm:spPr/>
      <dgm:t>
        <a:bodyPr/>
        <a:lstStyle/>
        <a:p>
          <a:endParaRPr lang="zh-CN" altLang="en-US"/>
        </a:p>
      </dgm:t>
    </dgm:pt>
    <dgm:pt modelId="{7E9153EF-110F-4626-BB1F-5D14FF4B7D9F}" type="pres">
      <dgm:prSet presAssocID="{0418E520-3132-4536-986D-DFB720D43B72}" presName="childShp" presStyleLbl="bgAccFollowNode1" presStyleIdx="0" presStyleCnt="2">
        <dgm:presLayoutVars>
          <dgm:bulletEnabled val="1"/>
        </dgm:presLayoutVars>
      </dgm:prSet>
      <dgm:spPr/>
      <dgm:t>
        <a:bodyPr/>
        <a:lstStyle/>
        <a:p>
          <a:endParaRPr lang="zh-CN" altLang="en-US"/>
        </a:p>
      </dgm:t>
    </dgm:pt>
    <dgm:pt modelId="{5A5EFDD1-0CF8-46D3-84CC-3C01F9163569}" type="pres">
      <dgm:prSet presAssocID="{8BD021EE-136C-494B-B1A3-254893A06A9B}" presName="spacing" presStyleCnt="0"/>
      <dgm:spPr/>
    </dgm:pt>
    <dgm:pt modelId="{EEFD9FEE-8B5B-4177-BC83-1EBAE0F222C6}" type="pres">
      <dgm:prSet presAssocID="{7CBE7E44-7983-4519-ADCB-AB7286184BFC}" presName="linNode" presStyleCnt="0"/>
      <dgm:spPr/>
    </dgm:pt>
    <dgm:pt modelId="{3BC15DFB-F785-4BFA-ACAE-36C4BC240A01}" type="pres">
      <dgm:prSet presAssocID="{7CBE7E44-7983-4519-ADCB-AB7286184BFC}" presName="parentShp" presStyleLbl="node1" presStyleIdx="1" presStyleCnt="2">
        <dgm:presLayoutVars>
          <dgm:bulletEnabled val="1"/>
        </dgm:presLayoutVars>
      </dgm:prSet>
      <dgm:spPr/>
      <dgm:t>
        <a:bodyPr/>
        <a:lstStyle/>
        <a:p>
          <a:endParaRPr lang="zh-CN" altLang="en-US"/>
        </a:p>
      </dgm:t>
    </dgm:pt>
    <dgm:pt modelId="{7D916F56-23DB-4223-B620-53B558E768C8}" type="pres">
      <dgm:prSet presAssocID="{7CBE7E44-7983-4519-ADCB-AB7286184BFC}" presName="childShp" presStyleLbl="bgAccFollowNode1" presStyleIdx="1" presStyleCnt="2">
        <dgm:presLayoutVars>
          <dgm:bulletEnabled val="1"/>
        </dgm:presLayoutVars>
      </dgm:prSet>
      <dgm:spPr/>
      <dgm:t>
        <a:bodyPr/>
        <a:lstStyle/>
        <a:p>
          <a:endParaRPr lang="zh-CN" altLang="en-US"/>
        </a:p>
      </dgm:t>
    </dgm:pt>
  </dgm:ptLst>
  <dgm:cxnLst>
    <dgm:cxn modelId="{C9F7BBFD-4656-405E-A2A6-EE364936B9C8}" type="presOf" srcId="{11D36010-75C5-4D6B-9221-5D59501934CD}" destId="{7E9153EF-110F-4626-BB1F-5D14FF4B7D9F}" srcOrd="0" destOrd="1" presId="urn:microsoft.com/office/officeart/2005/8/layout/vList6"/>
    <dgm:cxn modelId="{A30C202C-78C1-486B-A8EE-8B3A71349A92}" type="presOf" srcId="{0418E520-3132-4536-986D-DFB720D43B72}" destId="{C8F25B97-19DF-4AA5-9301-C99E8C79E177}" srcOrd="0" destOrd="0" presId="urn:microsoft.com/office/officeart/2005/8/layout/vList6"/>
    <dgm:cxn modelId="{7B031C71-094C-49CB-A874-590DA02DC49A}" srcId="{0418E520-3132-4536-986D-DFB720D43B72}" destId="{9FBB27E1-2B2B-409A-9AB3-0313AE997017}" srcOrd="0" destOrd="0" parTransId="{C06EEE61-668F-40FD-994B-16850692D443}" sibTransId="{E49763BE-6EBE-4A3B-BCBB-8E2492FB6BCE}"/>
    <dgm:cxn modelId="{51AF57BD-3B7B-4C27-9546-EF57AACC65F0}" type="presOf" srcId="{35FAC923-0167-4F8C-8236-BDC8E9B0D1E0}" destId="{7D916F56-23DB-4223-B620-53B558E768C8}" srcOrd="0" destOrd="0" presId="urn:microsoft.com/office/officeart/2005/8/layout/vList6"/>
    <dgm:cxn modelId="{4C0B9D8E-F91D-4008-857D-0AA5AA7F1C13}" type="presOf" srcId="{35FD2F4A-1B60-4F9D-AA1E-C2D7915FBBF5}" destId="{7D916F56-23DB-4223-B620-53B558E768C8}" srcOrd="0" destOrd="2" presId="urn:microsoft.com/office/officeart/2005/8/layout/vList6"/>
    <dgm:cxn modelId="{0505FEED-0CB7-4E7A-8FFA-56EEBA7B9D64}" srcId="{7CBE7E44-7983-4519-ADCB-AB7286184BFC}" destId="{35FAC923-0167-4F8C-8236-BDC8E9B0D1E0}" srcOrd="0" destOrd="0" parTransId="{9F2057A2-6AC1-41F4-B766-5A35CE2C7A05}" sibTransId="{8F60F4B5-509A-4995-ACC6-7A2091B0A03A}"/>
    <dgm:cxn modelId="{757195EC-E83E-464E-99E4-E92E32F66C43}" srcId="{B0A0EB28-EBB3-49D7-A1C5-5A7BC1C523E9}" destId="{0418E520-3132-4536-986D-DFB720D43B72}" srcOrd="0" destOrd="0" parTransId="{CF6D4E5F-BD8F-4963-93DD-651DFF38431C}" sibTransId="{8BD021EE-136C-494B-B1A3-254893A06A9B}"/>
    <dgm:cxn modelId="{745309F2-6AC4-4125-8119-4D3910ABCEE9}" srcId="{7CBE7E44-7983-4519-ADCB-AB7286184BFC}" destId="{35FD2F4A-1B60-4F9D-AA1E-C2D7915FBBF5}" srcOrd="2" destOrd="0" parTransId="{246EA83D-4C6B-49C6-97B1-837C62B329AC}" sibTransId="{20DF0BA6-7408-4580-B10E-7CDF96C7604E}"/>
    <dgm:cxn modelId="{4EC02A1E-870C-4753-8B74-96492188CFE3}" srcId="{0418E520-3132-4536-986D-DFB720D43B72}" destId="{11D36010-75C5-4D6B-9221-5D59501934CD}" srcOrd="1" destOrd="0" parTransId="{23B046F5-7303-4FDA-A885-0918B5015CAA}" sibTransId="{ACB68A1C-4FCB-4A2F-8900-5393FFD50ED1}"/>
    <dgm:cxn modelId="{1A08D9AF-B361-49E2-8008-31B5C846F97D}" type="presOf" srcId="{7CBE7E44-7983-4519-ADCB-AB7286184BFC}" destId="{3BC15DFB-F785-4BFA-ACAE-36C4BC240A01}" srcOrd="0" destOrd="0" presId="urn:microsoft.com/office/officeart/2005/8/layout/vList6"/>
    <dgm:cxn modelId="{57A7DBF3-6DB5-4A4B-9824-2DFC94E2DBAD}" srcId="{B0A0EB28-EBB3-49D7-A1C5-5A7BC1C523E9}" destId="{7CBE7E44-7983-4519-ADCB-AB7286184BFC}" srcOrd="1" destOrd="0" parTransId="{4E6DC6D4-743A-4D65-BB69-5C11853D2E63}" sibTransId="{015CF342-D915-4FB4-BCD1-1A1F9D1AC9E4}"/>
    <dgm:cxn modelId="{831F915A-7620-4D34-AFF8-C3E08D6111C7}" type="presOf" srcId="{9DEB8DAE-46B0-4C50-855B-98302B3E804F}" destId="{7D916F56-23DB-4223-B620-53B558E768C8}" srcOrd="0" destOrd="1" presId="urn:microsoft.com/office/officeart/2005/8/layout/vList6"/>
    <dgm:cxn modelId="{CF529D34-DE9C-4B3B-A089-68C57A767E3B}" srcId="{7CBE7E44-7983-4519-ADCB-AB7286184BFC}" destId="{9DEB8DAE-46B0-4C50-855B-98302B3E804F}" srcOrd="1" destOrd="0" parTransId="{68D1D5E8-AA62-41E9-B201-CA040046243F}" sibTransId="{56F3B494-A158-490B-AB0F-C4BCBD19E253}"/>
    <dgm:cxn modelId="{1174CD86-2B92-428B-BFFB-C63198950170}" type="presOf" srcId="{9FBB27E1-2B2B-409A-9AB3-0313AE997017}" destId="{7E9153EF-110F-4626-BB1F-5D14FF4B7D9F}" srcOrd="0" destOrd="0" presId="urn:microsoft.com/office/officeart/2005/8/layout/vList6"/>
    <dgm:cxn modelId="{C0364BAF-E214-4E8B-8C43-F45E88C981F8}" type="presOf" srcId="{B0A0EB28-EBB3-49D7-A1C5-5A7BC1C523E9}" destId="{4D7655E4-4ECF-4269-B6E5-050F564E136C}" srcOrd="0" destOrd="0" presId="urn:microsoft.com/office/officeart/2005/8/layout/vList6"/>
    <dgm:cxn modelId="{46F1423F-F82B-4DF0-AEE1-FCE1581529A0}" type="presParOf" srcId="{4D7655E4-4ECF-4269-B6E5-050F564E136C}" destId="{0D28A413-9663-47CC-95FA-0535AF57C98A}" srcOrd="0" destOrd="0" presId="urn:microsoft.com/office/officeart/2005/8/layout/vList6"/>
    <dgm:cxn modelId="{B305FD80-35A0-4100-B7E7-AF1CF124C126}" type="presParOf" srcId="{0D28A413-9663-47CC-95FA-0535AF57C98A}" destId="{C8F25B97-19DF-4AA5-9301-C99E8C79E177}" srcOrd="0" destOrd="0" presId="urn:microsoft.com/office/officeart/2005/8/layout/vList6"/>
    <dgm:cxn modelId="{08375465-5E82-4938-9C96-7866B40D6529}" type="presParOf" srcId="{0D28A413-9663-47CC-95FA-0535AF57C98A}" destId="{7E9153EF-110F-4626-BB1F-5D14FF4B7D9F}" srcOrd="1" destOrd="0" presId="urn:microsoft.com/office/officeart/2005/8/layout/vList6"/>
    <dgm:cxn modelId="{514EC8C9-316E-4AF9-91ED-DA3F434C7C8F}" type="presParOf" srcId="{4D7655E4-4ECF-4269-B6E5-050F564E136C}" destId="{5A5EFDD1-0CF8-46D3-84CC-3C01F9163569}" srcOrd="1" destOrd="0" presId="urn:microsoft.com/office/officeart/2005/8/layout/vList6"/>
    <dgm:cxn modelId="{CF662141-9DE8-40D1-AE9A-33CD418C7797}" type="presParOf" srcId="{4D7655E4-4ECF-4269-B6E5-050F564E136C}" destId="{EEFD9FEE-8B5B-4177-BC83-1EBAE0F222C6}" srcOrd="2" destOrd="0" presId="urn:microsoft.com/office/officeart/2005/8/layout/vList6"/>
    <dgm:cxn modelId="{4A53045C-5C1A-4B49-9E26-C65208147521}" type="presParOf" srcId="{EEFD9FEE-8B5B-4177-BC83-1EBAE0F222C6}" destId="{3BC15DFB-F785-4BFA-ACAE-36C4BC240A01}" srcOrd="0" destOrd="0" presId="urn:microsoft.com/office/officeart/2005/8/layout/vList6"/>
    <dgm:cxn modelId="{6772AE0F-9011-4E27-B17D-28E16846A340}" type="presParOf" srcId="{EEFD9FEE-8B5B-4177-BC83-1EBAE0F222C6}" destId="{7D916F56-23DB-4223-B620-53B558E768C8}"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9153EF-110F-4626-BB1F-5D14FF4B7D9F}">
      <dsp:nvSpPr>
        <dsp:cNvPr id="0" name=""/>
        <dsp:cNvSpPr/>
      </dsp:nvSpPr>
      <dsp:spPr>
        <a:xfrm>
          <a:off x="2438399" y="357"/>
          <a:ext cx="3657600" cy="139440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rgbClr val="003300"/>
              </a:solidFill>
              <a:latin typeface="微软雅黑" pitchFamily="34" charset="-122"/>
              <a:ea typeface="微软雅黑" pitchFamily="34" charset="-122"/>
            </a:rPr>
            <a:t>块框</a:t>
          </a:r>
          <a:endParaRPr lang="zh-CN" altLang="en-US" sz="1500" kern="1200" dirty="0">
            <a:solidFill>
              <a:srgbClr val="003300"/>
            </a:solidFill>
            <a:latin typeface="微软雅黑" pitchFamily="34" charset="-122"/>
            <a:ea typeface="微软雅黑" pitchFamily="34"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003300"/>
              </a:solidFill>
              <a:latin typeface="微软雅黑" pitchFamily="34" charset="-122"/>
              <a:ea typeface="微软雅黑" pitchFamily="34" charset="-122"/>
            </a:rPr>
            <a:t>行内框</a:t>
          </a:r>
          <a:endParaRPr lang="zh-CN" altLang="en-US" sz="1500" kern="1200" dirty="0">
            <a:solidFill>
              <a:srgbClr val="003300"/>
            </a:solidFill>
            <a:latin typeface="微软雅黑" pitchFamily="34" charset="-122"/>
            <a:ea typeface="微软雅黑" pitchFamily="34" charset="-122"/>
          </a:endParaRPr>
        </a:p>
      </dsp:txBody>
      <dsp:txXfrm>
        <a:off x="2438399" y="357"/>
        <a:ext cx="3657600" cy="1394401"/>
      </dsp:txXfrm>
    </dsp:sp>
    <dsp:sp modelId="{C8F25B97-19DF-4AA5-9301-C99E8C79E177}">
      <dsp:nvSpPr>
        <dsp:cNvPr id="0" name=""/>
        <dsp:cNvSpPr/>
      </dsp:nvSpPr>
      <dsp:spPr>
        <a:xfrm>
          <a:off x="0" y="357"/>
          <a:ext cx="2438400" cy="13944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可视化格式模型</a:t>
          </a:r>
          <a:endParaRPr lang="zh-CN" altLang="en-US" sz="2800" kern="1200" dirty="0">
            <a:latin typeface="微软雅黑" pitchFamily="34" charset="-122"/>
            <a:ea typeface="微软雅黑" pitchFamily="34" charset="-122"/>
          </a:endParaRPr>
        </a:p>
      </dsp:txBody>
      <dsp:txXfrm>
        <a:off x="0" y="357"/>
        <a:ext cx="2438400" cy="1394401"/>
      </dsp:txXfrm>
    </dsp:sp>
    <dsp:sp modelId="{7D916F56-23DB-4223-B620-53B558E768C8}">
      <dsp:nvSpPr>
        <dsp:cNvPr id="0" name=""/>
        <dsp:cNvSpPr/>
      </dsp:nvSpPr>
      <dsp:spPr>
        <a:xfrm>
          <a:off x="2438400" y="1534199"/>
          <a:ext cx="3657600" cy="139440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rgbClr val="003300"/>
              </a:solidFill>
              <a:latin typeface="微软雅黑" pitchFamily="34" charset="-122"/>
              <a:ea typeface="微软雅黑" pitchFamily="34" charset="-122"/>
            </a:rPr>
            <a:t>普通流</a:t>
          </a:r>
          <a:endParaRPr lang="zh-CN" altLang="en-US" sz="1500" kern="1200" dirty="0">
            <a:solidFill>
              <a:srgbClr val="003300"/>
            </a:solidFill>
            <a:latin typeface="微软雅黑" pitchFamily="34" charset="-122"/>
            <a:ea typeface="微软雅黑" pitchFamily="34"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003300"/>
              </a:solidFill>
              <a:latin typeface="微软雅黑" pitchFamily="34" charset="-122"/>
              <a:ea typeface="微软雅黑" pitchFamily="34" charset="-122"/>
            </a:rPr>
            <a:t>浮动</a:t>
          </a:r>
          <a:endParaRPr lang="zh-CN" altLang="en-US" sz="1500" kern="1200" dirty="0">
            <a:solidFill>
              <a:srgbClr val="003300"/>
            </a:solidFill>
            <a:latin typeface="微软雅黑" pitchFamily="34" charset="-122"/>
            <a:ea typeface="微软雅黑" pitchFamily="34" charset="-122"/>
          </a:endParaRPr>
        </a:p>
        <a:p>
          <a:pPr marL="114300" lvl="1" indent="-114300" algn="l" defTabSz="666750">
            <a:lnSpc>
              <a:spcPct val="90000"/>
            </a:lnSpc>
            <a:spcBef>
              <a:spcPct val="0"/>
            </a:spcBef>
            <a:spcAft>
              <a:spcPct val="15000"/>
            </a:spcAft>
            <a:buChar char="••"/>
          </a:pPr>
          <a:r>
            <a:rPr lang="zh-CN" altLang="en-US" sz="1500" kern="1200" dirty="0" smtClean="0">
              <a:solidFill>
                <a:srgbClr val="003300"/>
              </a:solidFill>
              <a:latin typeface="微软雅黑" pitchFamily="34" charset="-122"/>
              <a:ea typeface="微软雅黑" pitchFamily="34" charset="-122"/>
            </a:rPr>
            <a:t>绝对定位</a:t>
          </a:r>
          <a:endParaRPr lang="zh-CN" altLang="en-US" sz="1500" kern="1200" dirty="0">
            <a:solidFill>
              <a:srgbClr val="003300"/>
            </a:solidFill>
            <a:latin typeface="微软雅黑" pitchFamily="34" charset="-122"/>
            <a:ea typeface="微软雅黑" pitchFamily="34" charset="-122"/>
          </a:endParaRPr>
        </a:p>
      </dsp:txBody>
      <dsp:txXfrm>
        <a:off x="2438400" y="1534199"/>
        <a:ext cx="3657600" cy="1394401"/>
      </dsp:txXfrm>
    </dsp:sp>
    <dsp:sp modelId="{3BC15DFB-F785-4BFA-ACAE-36C4BC240A01}">
      <dsp:nvSpPr>
        <dsp:cNvPr id="0" name=""/>
        <dsp:cNvSpPr/>
      </dsp:nvSpPr>
      <dsp:spPr>
        <a:xfrm>
          <a:off x="0" y="1534199"/>
          <a:ext cx="2438400" cy="13944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定位模型</a:t>
          </a:r>
          <a:endParaRPr lang="zh-CN" altLang="en-US" sz="2800" kern="1200" dirty="0">
            <a:latin typeface="微软雅黑" pitchFamily="34" charset="-122"/>
            <a:ea typeface="微软雅黑" pitchFamily="34" charset="-122"/>
          </a:endParaRPr>
        </a:p>
      </dsp:txBody>
      <dsp:txXfrm>
        <a:off x="0" y="1534199"/>
        <a:ext cx="2438400" cy="139440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lnSpc>
                <a:spcPct val="100000"/>
              </a:lnSpc>
              <a:defRPr sz="1200">
                <a:latin typeface="Arial"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lnSpc>
                <a:spcPct val="100000"/>
              </a:lnSpc>
              <a:defRPr sz="1200">
                <a:latin typeface="Arial" charset="0"/>
                <a:ea typeface="+mn-ea"/>
              </a:defRPr>
            </a:lvl1pPr>
          </a:lstStyle>
          <a:p>
            <a:pPr>
              <a:defRPr/>
            </a:pPr>
            <a:fld id="{FE12070A-841D-4C55-923F-F8D2A4346830}" type="datetimeFigureOut">
              <a:rPr lang="zh-CN" altLang="en-US"/>
              <a:pPr>
                <a:defRPr/>
              </a:pPr>
              <a:t>2013/5/14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lnSpc>
                <a:spcPct val="100000"/>
              </a:lnSpc>
              <a:defRPr sz="1200">
                <a:latin typeface="Arial"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lnSpc>
                <a:spcPct val="100000"/>
              </a:lnSpc>
              <a:defRPr sz="1200">
                <a:latin typeface="Arial" charset="0"/>
                <a:ea typeface="+mn-ea"/>
              </a:defRPr>
            </a:lvl1pPr>
          </a:lstStyle>
          <a:p>
            <a:pPr>
              <a:defRPr/>
            </a:pPr>
            <a:fld id="{7B3CFCBE-70F6-418F-AD50-B8FC75701FB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lnSpc>
                <a:spcPct val="100000"/>
              </a:lnSpc>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lnSpc>
                <a:spcPct val="100000"/>
              </a:lnSpc>
              <a:defRPr sz="1200">
                <a:latin typeface="Arial" charset="0"/>
                <a:ea typeface="+mn-ea"/>
              </a:defRPr>
            </a:lvl1pPr>
          </a:lstStyle>
          <a:p>
            <a:pPr>
              <a:defRPr/>
            </a:pPr>
            <a:fld id="{967C2131-BDD1-4726-8136-3D9AD596FD31}" type="datetimeFigureOut">
              <a:rPr lang="zh-CN" altLang="en-US"/>
              <a:pPr>
                <a:defRPr/>
              </a:pPr>
              <a:t>2013/5/14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lnSpc>
                <a:spcPct val="100000"/>
              </a:lnSpc>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lnSpc>
                <a:spcPct val="100000"/>
              </a:lnSpc>
              <a:defRPr sz="1200">
                <a:latin typeface="Arial" charset="0"/>
                <a:ea typeface="+mn-ea"/>
              </a:defRPr>
            </a:lvl1pPr>
          </a:lstStyle>
          <a:p>
            <a:pPr>
              <a:defRPr/>
            </a:pPr>
            <a:fld id="{7B63387B-4E13-497E-8A5C-CAEFF286832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7" cstate="print"/>
          <a:srcRect l="398" t="484" r="380" b="461"/>
          <a:stretch>
            <a:fillRect/>
          </a:stretch>
        </p:blipFill>
        <p:spPr bwMode="auto">
          <a:xfrm>
            <a:off x="0" y="0"/>
            <a:ext cx="9144000" cy="6877050"/>
          </a:xfrm>
          <a:prstGeom prst="rect">
            <a:avLst/>
          </a:prstGeom>
          <a:noFill/>
          <a:ln w="9525">
            <a:noFill/>
            <a:miter lim="800000"/>
            <a:headEnd/>
            <a:tailEnd/>
          </a:ln>
        </p:spPr>
      </p:pic>
      <p:pic>
        <p:nvPicPr>
          <p:cNvPr id="5" name="Picture 13"/>
          <p:cNvPicPr>
            <a:picLocks noChangeAspect="1" noChangeArrowheads="1"/>
          </p:cNvPicPr>
          <p:nvPr/>
        </p:nvPicPr>
        <p:blipFill>
          <a:blip r:embed="rId8" cstate="print"/>
          <a:srcRect/>
          <a:stretch>
            <a:fillRect/>
          </a:stretch>
        </p:blipFill>
        <p:spPr bwMode="auto">
          <a:xfrm>
            <a:off x="-17463" y="-3175"/>
            <a:ext cx="9161463" cy="6870700"/>
          </a:xfrm>
          <a:prstGeom prst="rect">
            <a:avLst/>
          </a:prstGeom>
          <a:noFill/>
          <a:ln w="9525">
            <a:noFill/>
            <a:miter lim="800000"/>
            <a:headEnd/>
            <a:tailEnd/>
          </a:ln>
        </p:spPr>
      </p:pic>
      <p:pic>
        <p:nvPicPr>
          <p:cNvPr id="6" name="Picture 19" descr="1"/>
          <p:cNvPicPr>
            <a:picLocks noChangeAspect="1" noChangeArrowheads="1"/>
          </p:cNvPicPr>
          <p:nvPr>
            <p:custDataLst>
              <p:tags r:id="rId1"/>
            </p:custDataLst>
          </p:nvPr>
        </p:nvPicPr>
        <p:blipFill>
          <a:blip r:embed="rId9" cstate="print">
            <a:lum bright="6000"/>
          </a:blip>
          <a:srcRect/>
          <a:stretch>
            <a:fillRect/>
          </a:stretch>
        </p:blipFill>
        <p:spPr bwMode="auto">
          <a:xfrm rot="19724420">
            <a:off x="8243888" y="3284538"/>
            <a:ext cx="1047750" cy="1368425"/>
          </a:xfrm>
          <a:prstGeom prst="rect">
            <a:avLst/>
          </a:prstGeom>
          <a:noFill/>
          <a:ln w="9525" algn="ctr">
            <a:noFill/>
            <a:miter lim="800000"/>
            <a:headEnd/>
            <a:tailEnd/>
          </a:ln>
        </p:spPr>
      </p:pic>
      <p:pic>
        <p:nvPicPr>
          <p:cNvPr id="7" name="Picture 20" descr="2"/>
          <p:cNvPicPr>
            <a:picLocks noChangeAspect="1" noChangeArrowheads="1"/>
          </p:cNvPicPr>
          <p:nvPr>
            <p:custDataLst>
              <p:tags r:id="rId2"/>
            </p:custDataLst>
          </p:nvPr>
        </p:nvPicPr>
        <p:blipFill>
          <a:blip r:embed="rId10" cstate="print">
            <a:lum bright="12000"/>
          </a:blip>
          <a:srcRect/>
          <a:stretch>
            <a:fillRect/>
          </a:stretch>
        </p:blipFill>
        <p:spPr bwMode="auto">
          <a:xfrm rot="2592828">
            <a:off x="7812088" y="4292600"/>
            <a:ext cx="825500" cy="1079500"/>
          </a:xfrm>
          <a:prstGeom prst="rect">
            <a:avLst/>
          </a:prstGeom>
          <a:noFill/>
          <a:ln w="9525" algn="ctr">
            <a:noFill/>
            <a:miter lim="800000"/>
            <a:headEnd/>
            <a:tailEnd/>
          </a:ln>
        </p:spPr>
      </p:pic>
      <p:pic>
        <p:nvPicPr>
          <p:cNvPr id="8" name="Picture 21" descr="4"/>
          <p:cNvPicPr>
            <a:picLocks noChangeAspect="1" noChangeArrowheads="1"/>
          </p:cNvPicPr>
          <p:nvPr>
            <p:custDataLst>
              <p:tags r:id="rId3"/>
            </p:custDataLst>
          </p:nvPr>
        </p:nvPicPr>
        <p:blipFill>
          <a:blip r:embed="rId11" cstate="print">
            <a:lum bright="6000"/>
          </a:blip>
          <a:srcRect/>
          <a:stretch>
            <a:fillRect/>
          </a:stretch>
        </p:blipFill>
        <p:spPr bwMode="auto">
          <a:xfrm rot="18480939">
            <a:off x="8123238" y="5422900"/>
            <a:ext cx="603250" cy="790575"/>
          </a:xfrm>
          <a:prstGeom prst="rect">
            <a:avLst/>
          </a:prstGeom>
          <a:noFill/>
          <a:ln w="9525" algn="ctr">
            <a:noFill/>
            <a:miter lim="800000"/>
            <a:headEnd/>
            <a:tailEnd/>
          </a:ln>
        </p:spPr>
      </p:pic>
      <p:pic>
        <p:nvPicPr>
          <p:cNvPr id="9" name="Picture 22" descr="3"/>
          <p:cNvPicPr>
            <a:picLocks noChangeAspect="1" noChangeArrowheads="1"/>
          </p:cNvPicPr>
          <p:nvPr>
            <p:custDataLst>
              <p:tags r:id="rId4"/>
            </p:custDataLst>
          </p:nvPr>
        </p:nvPicPr>
        <p:blipFill>
          <a:blip r:embed="rId12" cstate="print">
            <a:lum bright="18000"/>
          </a:blip>
          <a:srcRect/>
          <a:stretch>
            <a:fillRect/>
          </a:stretch>
        </p:blipFill>
        <p:spPr bwMode="auto">
          <a:xfrm>
            <a:off x="8613775" y="4824413"/>
            <a:ext cx="711200" cy="933450"/>
          </a:xfrm>
          <a:prstGeom prst="rect">
            <a:avLst/>
          </a:prstGeom>
          <a:noFill/>
          <a:ln w="9525" algn="ctr">
            <a:noFill/>
            <a:miter lim="800000"/>
            <a:headEnd/>
            <a:tailEnd/>
          </a:ln>
        </p:spPr>
      </p:pic>
      <p:pic>
        <p:nvPicPr>
          <p:cNvPr id="10" name="Picture 23" descr="5"/>
          <p:cNvPicPr>
            <a:picLocks noChangeAspect="1" noChangeArrowheads="1"/>
          </p:cNvPicPr>
          <p:nvPr>
            <p:custDataLst>
              <p:tags r:id="rId5"/>
            </p:custDataLst>
          </p:nvPr>
        </p:nvPicPr>
        <p:blipFill>
          <a:blip r:embed="rId13" cstate="print">
            <a:lum bright="12000"/>
          </a:blip>
          <a:srcRect/>
          <a:stretch>
            <a:fillRect/>
          </a:stretch>
        </p:blipFill>
        <p:spPr bwMode="auto">
          <a:xfrm rot="3568906">
            <a:off x="8632825" y="6083300"/>
            <a:ext cx="536575" cy="701675"/>
          </a:xfrm>
          <a:prstGeom prst="rect">
            <a:avLst/>
          </a:prstGeom>
          <a:noFill/>
          <a:ln w="9525" algn="ctr">
            <a:noFill/>
            <a:miter lim="800000"/>
            <a:headEnd/>
            <a:tailEnd/>
          </a:ln>
        </p:spPr>
      </p:pic>
      <p:sp>
        <p:nvSpPr>
          <p:cNvPr id="3075" name="Rectangle 3"/>
          <p:cNvSpPr>
            <a:spLocks noGrp="1" noChangeArrowheads="1"/>
          </p:cNvSpPr>
          <p:nvPr>
            <p:ph type="ctrTitle"/>
          </p:nvPr>
        </p:nvSpPr>
        <p:spPr>
          <a:xfrm>
            <a:off x="363538" y="549275"/>
            <a:ext cx="7448550" cy="1025525"/>
          </a:xfrm>
        </p:spPr>
        <p:txBody>
          <a:bodyPr/>
          <a:lstStyle>
            <a:lvl1pPr>
              <a:defRPr sz="3500"/>
            </a:lvl1pPr>
          </a:lstStyle>
          <a:p>
            <a:r>
              <a:rPr lang="zh-CN" altLang="en-US" smtClean="0"/>
              <a:t>单击此处编辑母版标题样式</a:t>
            </a:r>
            <a:endParaRPr lang="en-GB" altLang="zh-CN"/>
          </a:p>
        </p:txBody>
      </p:sp>
      <p:sp>
        <p:nvSpPr>
          <p:cNvPr id="3076" name="Rectangle 4"/>
          <p:cNvSpPr>
            <a:spLocks noGrp="1" noChangeArrowheads="1"/>
          </p:cNvSpPr>
          <p:nvPr>
            <p:ph type="subTitle" idx="1"/>
          </p:nvPr>
        </p:nvSpPr>
        <p:spPr>
          <a:xfrm>
            <a:off x="363538" y="1792288"/>
            <a:ext cx="7523162" cy="1222375"/>
          </a:xfrm>
        </p:spPr>
        <p:txBody>
          <a:bodyPr anchor="ctr"/>
          <a:lstStyle>
            <a:lvl1pPr marL="0" indent="0">
              <a:buFontTx/>
              <a:buNone/>
              <a:defRPr sz="2800">
                <a:latin typeface="Arial Black" pitchFamily="34" charset="0"/>
              </a:defRPr>
            </a:lvl1pPr>
          </a:lstStyle>
          <a:p>
            <a:r>
              <a:rPr lang="zh-CN" altLang="en-US" smtClean="0"/>
              <a:t>单击此处编辑母版副标题样式</a:t>
            </a:r>
            <a:endParaRPr lang="en-GB" altLang="zh-CN"/>
          </a:p>
        </p:txBody>
      </p:sp>
      <p:sp>
        <p:nvSpPr>
          <p:cNvPr id="11" name="Rectangle 8"/>
          <p:cNvSpPr>
            <a:spLocks noGrp="1" noChangeArrowheads="1"/>
          </p:cNvSpPr>
          <p:nvPr>
            <p:ph type="dt" sz="half" idx="10"/>
          </p:nvPr>
        </p:nvSpPr>
        <p:spPr>
          <a:xfrm>
            <a:off x="2195513" y="6381750"/>
            <a:ext cx="504825" cy="374650"/>
          </a:xfrm>
        </p:spPr>
        <p:txBody>
          <a:bodyPr/>
          <a:lstStyle>
            <a:lvl1pPr>
              <a:defRPr>
                <a:latin typeface="+mn-lt"/>
              </a:defRPr>
            </a:lvl1pPr>
          </a:lstStyle>
          <a:p>
            <a:pPr>
              <a:defRPr/>
            </a:pPr>
            <a:endParaRPr lang="en-GB" altLang="zh-CN"/>
          </a:p>
        </p:txBody>
      </p:sp>
      <p:sp>
        <p:nvSpPr>
          <p:cNvPr id="12" name="Rectangle 9"/>
          <p:cNvSpPr>
            <a:spLocks noGrp="1" noChangeArrowheads="1"/>
          </p:cNvSpPr>
          <p:nvPr>
            <p:ph type="ftr" sz="quarter" idx="11"/>
          </p:nvPr>
        </p:nvSpPr>
        <p:spPr>
          <a:xfrm>
            <a:off x="2805113" y="6381750"/>
            <a:ext cx="509587" cy="374650"/>
          </a:xfrm>
        </p:spPr>
        <p:txBody>
          <a:bodyPr/>
          <a:lstStyle>
            <a:lvl1pPr>
              <a:defRPr>
                <a:latin typeface="+mn-lt"/>
              </a:defRPr>
            </a:lvl1pPr>
          </a:lstStyle>
          <a:p>
            <a:pPr>
              <a:defRPr/>
            </a:pPr>
            <a:endParaRPr lang="en-GB" altLang="zh-CN"/>
          </a:p>
        </p:txBody>
      </p:sp>
      <p:sp>
        <p:nvSpPr>
          <p:cNvPr id="13" name="Rectangle 10"/>
          <p:cNvSpPr>
            <a:spLocks noGrp="1" noChangeArrowheads="1"/>
          </p:cNvSpPr>
          <p:nvPr>
            <p:ph type="sldNum" sz="quarter" idx="12"/>
          </p:nvPr>
        </p:nvSpPr>
        <p:spPr>
          <a:xfrm>
            <a:off x="3421063" y="6381750"/>
            <a:ext cx="358775" cy="374650"/>
          </a:xfrm>
        </p:spPr>
        <p:txBody>
          <a:bodyPr/>
          <a:lstStyle>
            <a:lvl1pPr>
              <a:defRPr>
                <a:latin typeface="+mn-lt"/>
              </a:defRPr>
            </a:lvl1pPr>
          </a:lstStyle>
          <a:p>
            <a:pPr>
              <a:defRPr/>
            </a:pPr>
            <a:fld id="{5A776D10-FFCA-400D-B991-BD9F735C0AE0}" type="slidenum">
              <a:rPr lang="en-GB" altLang="zh-CN"/>
              <a:pPr>
                <a:defRPr/>
              </a:pPr>
              <a:t>‹#›</a:t>
            </a:fld>
            <a:endParaRPr lang="en-GB"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P spid="3076" grpId="0" build="p"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6352F7E1-4D2B-4DA3-96C4-C7245B769F30}" type="slidenum">
              <a:rPr lang="en-GB" altLang="zh-CN"/>
              <a:pPr>
                <a:defRPr/>
              </a:pPr>
              <a:t>‹#›</a:t>
            </a:fld>
            <a:endParaRPr lang="en-GB"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16663" y="201613"/>
            <a:ext cx="200025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14325" y="201613"/>
            <a:ext cx="5849938"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C8D8E5D7-E04A-432E-B328-8EFFDEBF377F}" type="slidenum">
              <a:rPr lang="en-GB" altLang="zh-CN"/>
              <a:pPr>
                <a:defRPr/>
              </a:pPr>
              <a:t>‹#›</a:t>
            </a:fld>
            <a:endParaRPr lang="en-GB"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6C4A55-ABB9-46EE-8450-D51375AFB2A7}" type="slidenum">
              <a:rPr lang="en-GB" altLang="zh-CN"/>
              <a:pPr>
                <a:defRPr/>
              </a:pPr>
              <a:t>‹#›</a:t>
            </a:fld>
            <a:endParaRPr lang="en-GB" altLang="zh-C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0E36F7FF-1F4A-4164-A836-90DE38A27AC9}" type="slidenum">
              <a:rPr lang="en-GB" altLang="zh-CN"/>
              <a:pPr>
                <a:defRPr/>
              </a:pPr>
              <a:t>‹#›</a:t>
            </a:fld>
            <a:endParaRPr lang="en-GB"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4325" y="1052513"/>
            <a:ext cx="39243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91025" y="1052513"/>
            <a:ext cx="3925888"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F32C11CE-BF94-4C2C-A8E5-10189930BF29}" type="slidenum">
              <a:rPr lang="en-GB" altLang="zh-CN"/>
              <a:pPr>
                <a:defRPr/>
              </a:pPr>
              <a:t>‹#›</a:t>
            </a:fld>
            <a:endParaRPr lang="en-GB"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p:cNvSpPr>
            <a:spLocks noGrp="1" noChangeArrowheads="1"/>
          </p:cNvSpPr>
          <p:nvPr>
            <p:ph type="sldNum" sz="quarter" idx="12"/>
          </p:nvPr>
        </p:nvSpPr>
        <p:spPr>
          <a:ln/>
        </p:spPr>
        <p:txBody>
          <a:bodyPr/>
          <a:lstStyle>
            <a:lvl1pPr>
              <a:defRPr/>
            </a:lvl1pPr>
          </a:lstStyle>
          <a:p>
            <a:pPr>
              <a:defRPr/>
            </a:pPr>
            <a:fld id="{DE2FA2C7-A1B3-4CC2-B25F-B68D72687EA3}" type="slidenum">
              <a:rPr lang="en-GB"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p:cNvSpPr>
            <a:spLocks noGrp="1" noChangeArrowheads="1"/>
          </p:cNvSpPr>
          <p:nvPr>
            <p:ph type="sldNum" sz="quarter" idx="12"/>
          </p:nvPr>
        </p:nvSpPr>
        <p:spPr>
          <a:ln/>
        </p:spPr>
        <p:txBody>
          <a:bodyPr/>
          <a:lstStyle>
            <a:lvl1pPr>
              <a:defRPr/>
            </a:lvl1pPr>
          </a:lstStyle>
          <a:p>
            <a:pPr>
              <a:defRPr/>
            </a:pPr>
            <a:fld id="{AA5EA6DA-B557-4951-8BD8-14F2D91669D0}" type="slidenum">
              <a:rPr lang="en-GB"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p:cNvSpPr>
            <a:spLocks noGrp="1" noChangeArrowheads="1"/>
          </p:cNvSpPr>
          <p:nvPr>
            <p:ph type="sldNum" sz="quarter" idx="12"/>
          </p:nvPr>
        </p:nvSpPr>
        <p:spPr>
          <a:ln/>
        </p:spPr>
        <p:txBody>
          <a:bodyPr/>
          <a:lstStyle>
            <a:lvl1pPr>
              <a:defRPr/>
            </a:lvl1pPr>
          </a:lstStyle>
          <a:p>
            <a:pPr>
              <a:defRPr/>
            </a:pPr>
            <a:fld id="{E6FDD7E1-CE3E-49DE-AFA0-E0350B337179}" type="slidenum">
              <a:rPr lang="en-GB" altLang="zh-CN"/>
              <a:pPr>
                <a:defRPr/>
              </a:pPr>
              <a:t>‹#›</a:t>
            </a:fld>
            <a:endParaRPr lang="en-GB"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2B90DA-0E77-4034-83D8-CC2ECD5E6E3D}" type="slidenum">
              <a:rPr lang="en-GB" altLang="zh-CN"/>
              <a:pPr>
                <a:defRPr/>
              </a:pPr>
              <a:t>‹#›</a:t>
            </a:fld>
            <a:endParaRPr lang="en-GB"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D91DC8-1B29-47D6-B1E6-6DC6EA0E5D7F}" type="slidenum">
              <a:rPr lang="en-GB" altLang="zh-CN"/>
              <a:pPr>
                <a:defRPr/>
              </a:pPr>
              <a:t>‹#›</a:t>
            </a:fld>
            <a:endParaRPr lang="en-GB"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0"/>
          <p:cNvPicPr>
            <a:picLocks noChangeAspect="1" noChangeArrowheads="1"/>
          </p:cNvPicPr>
          <p:nvPr/>
        </p:nvPicPr>
        <p:blipFill>
          <a:blip r:embed="rId13" cstate="print"/>
          <a:srcRect l="398" t="484" r="380" b="461"/>
          <a:stretch>
            <a:fillRect/>
          </a:stretch>
        </p:blipFill>
        <p:spPr bwMode="auto">
          <a:xfrm>
            <a:off x="0" y="0"/>
            <a:ext cx="9144000" cy="6877050"/>
          </a:xfrm>
          <a:prstGeom prst="rect">
            <a:avLst/>
          </a:prstGeom>
          <a:noFill/>
          <a:ln w="9525">
            <a:noFill/>
            <a:miter lim="800000"/>
            <a:headEnd/>
            <a:tailEnd/>
          </a:ln>
        </p:spPr>
      </p:pic>
      <p:pic>
        <p:nvPicPr>
          <p:cNvPr id="1027" name="Picture 21"/>
          <p:cNvPicPr>
            <a:picLocks noChangeAspect="1" noChangeArrowheads="1"/>
          </p:cNvPicPr>
          <p:nvPr/>
        </p:nvPicPr>
        <p:blipFill>
          <a:blip r:embed="rId14" cstate="print"/>
          <a:srcRect/>
          <a:stretch>
            <a:fillRect/>
          </a:stretch>
        </p:blipFill>
        <p:spPr bwMode="auto">
          <a:xfrm>
            <a:off x="-17463" y="-3175"/>
            <a:ext cx="9161463" cy="6870700"/>
          </a:xfrm>
          <a:prstGeom prst="rect">
            <a:avLst/>
          </a:prstGeom>
          <a:noFill/>
          <a:ln w="9525">
            <a:noFill/>
            <a:miter lim="800000"/>
            <a:headEnd/>
            <a:tailEnd/>
          </a:ln>
        </p:spPr>
      </p:pic>
      <p:sp>
        <p:nvSpPr>
          <p:cNvPr id="2" name="Rectangle 2"/>
          <p:cNvSpPr>
            <a:spLocks noGrp="1" noChangeArrowheads="1"/>
          </p:cNvSpPr>
          <p:nvPr>
            <p:ph type="title"/>
          </p:nvPr>
        </p:nvSpPr>
        <p:spPr bwMode="auto">
          <a:xfrm>
            <a:off x="314325" y="201613"/>
            <a:ext cx="8002588" cy="438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
        <p:nvSpPr>
          <p:cNvPr id="3" name="Rectangle 3"/>
          <p:cNvSpPr>
            <a:spLocks noGrp="1" noChangeArrowheads="1"/>
          </p:cNvSpPr>
          <p:nvPr>
            <p:ph type="body" idx="1"/>
          </p:nvPr>
        </p:nvSpPr>
        <p:spPr bwMode="auto">
          <a:xfrm>
            <a:off x="314325" y="1052513"/>
            <a:ext cx="8002588" cy="5073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ltLang="zh-CN" smtClean="0"/>
          </a:p>
        </p:txBody>
      </p:sp>
      <p:sp>
        <p:nvSpPr>
          <p:cNvPr id="1028" name="Rectangle 4"/>
          <p:cNvSpPr>
            <a:spLocks noGrp="1" noChangeArrowheads="1"/>
          </p:cNvSpPr>
          <p:nvPr>
            <p:ph type="dt" sz="half" idx="2"/>
          </p:nvPr>
        </p:nvSpPr>
        <p:spPr bwMode="auto">
          <a:xfrm>
            <a:off x="314325" y="6381750"/>
            <a:ext cx="968375"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000">
                <a:solidFill>
                  <a:schemeClr val="bg1"/>
                </a:solidFill>
                <a:latin typeface="+mj-lt"/>
                <a:ea typeface="宋体" charset="-122"/>
              </a:defRPr>
            </a:lvl1pPr>
          </a:lstStyle>
          <a:p>
            <a:pPr>
              <a:defRPr/>
            </a:pPr>
            <a:endParaRPr lang="en-GB" altLang="zh-CN"/>
          </a:p>
        </p:txBody>
      </p:sp>
      <p:sp>
        <p:nvSpPr>
          <p:cNvPr id="1029" name="Rectangle 5"/>
          <p:cNvSpPr>
            <a:spLocks noGrp="1" noChangeArrowheads="1"/>
          </p:cNvSpPr>
          <p:nvPr>
            <p:ph type="ftr" sz="quarter" idx="3"/>
          </p:nvPr>
        </p:nvSpPr>
        <p:spPr bwMode="auto">
          <a:xfrm>
            <a:off x="1862138" y="6381750"/>
            <a:ext cx="9779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defRPr sz="1000">
                <a:solidFill>
                  <a:schemeClr val="bg1"/>
                </a:solidFill>
                <a:latin typeface="+mj-lt"/>
                <a:ea typeface="宋体" charset="-122"/>
              </a:defRPr>
            </a:lvl1pPr>
          </a:lstStyle>
          <a:p>
            <a:pPr>
              <a:defRPr/>
            </a:pPr>
            <a:endParaRPr lang="en-GB" altLang="zh-CN"/>
          </a:p>
        </p:txBody>
      </p:sp>
      <p:sp>
        <p:nvSpPr>
          <p:cNvPr id="1030" name="Rectangle 6"/>
          <p:cNvSpPr>
            <a:spLocks noGrp="1" noChangeArrowheads="1"/>
          </p:cNvSpPr>
          <p:nvPr>
            <p:ph type="sldNum" sz="quarter" idx="4"/>
          </p:nvPr>
        </p:nvSpPr>
        <p:spPr bwMode="auto">
          <a:xfrm>
            <a:off x="3421063" y="6381750"/>
            <a:ext cx="688975"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000">
                <a:solidFill>
                  <a:schemeClr val="bg1"/>
                </a:solidFill>
                <a:latin typeface="+mj-lt"/>
                <a:ea typeface="宋体" charset="-122"/>
              </a:defRPr>
            </a:lvl1pPr>
          </a:lstStyle>
          <a:p>
            <a:pPr>
              <a:defRPr/>
            </a:pPr>
            <a:fld id="{E0F8BAA5-F7B0-47F7-8625-6FFFB48E4236}" type="slidenum">
              <a:rPr lang="en-GB" altLang="zh-CN"/>
              <a:pPr>
                <a:defRPr/>
              </a:pPr>
              <a:t>‹#›</a:t>
            </a:fld>
            <a:endParaRPr lang="en-GB" altLang="zh-CN"/>
          </a:p>
        </p:txBody>
      </p:sp>
      <p:sp>
        <p:nvSpPr>
          <p:cNvPr id="1046" name="Freeform 22"/>
          <p:cNvSpPr>
            <a:spLocks noEditPoints="1"/>
          </p:cNvSpPr>
          <p:nvPr/>
        </p:nvSpPr>
        <p:spPr bwMode="auto">
          <a:xfrm>
            <a:off x="7089775" y="5661025"/>
            <a:ext cx="361950" cy="1095375"/>
          </a:xfrm>
          <a:custGeom>
            <a:avLst/>
            <a:gdLst/>
            <a:ahLst/>
            <a:cxnLst>
              <a:cxn ang="0">
                <a:pos x="471" y="377"/>
              </a:cxn>
              <a:cxn ang="0">
                <a:pos x="474" y="337"/>
              </a:cxn>
              <a:cxn ang="0">
                <a:pos x="427" y="273"/>
              </a:cxn>
              <a:cxn ang="0">
                <a:pos x="378" y="242"/>
              </a:cxn>
              <a:cxn ang="0">
                <a:pos x="293" y="224"/>
              </a:cxn>
              <a:cxn ang="0">
                <a:pos x="280" y="183"/>
              </a:cxn>
              <a:cxn ang="0">
                <a:pos x="244" y="46"/>
              </a:cxn>
              <a:cxn ang="0">
                <a:pos x="203" y="2"/>
              </a:cxn>
              <a:cxn ang="0">
                <a:pos x="173" y="5"/>
              </a:cxn>
              <a:cxn ang="0">
                <a:pos x="129" y="13"/>
              </a:cxn>
              <a:cxn ang="0">
                <a:pos x="87" y="86"/>
              </a:cxn>
              <a:cxn ang="0">
                <a:pos x="84" y="181"/>
              </a:cxn>
              <a:cxn ang="0">
                <a:pos x="91" y="233"/>
              </a:cxn>
              <a:cxn ang="0">
                <a:pos x="82" y="265"/>
              </a:cxn>
              <a:cxn ang="0">
                <a:pos x="81" y="280"/>
              </a:cxn>
              <a:cxn ang="0">
                <a:pos x="82" y="291"/>
              </a:cxn>
              <a:cxn ang="0">
                <a:pos x="59" y="319"/>
              </a:cxn>
              <a:cxn ang="0">
                <a:pos x="23" y="371"/>
              </a:cxn>
              <a:cxn ang="0">
                <a:pos x="12" y="444"/>
              </a:cxn>
              <a:cxn ang="0">
                <a:pos x="28" y="448"/>
              </a:cxn>
              <a:cxn ang="0">
                <a:pos x="23" y="662"/>
              </a:cxn>
              <a:cxn ang="0">
                <a:pos x="3" y="831"/>
              </a:cxn>
              <a:cxn ang="0">
                <a:pos x="15" y="907"/>
              </a:cxn>
              <a:cxn ang="0">
                <a:pos x="62" y="935"/>
              </a:cxn>
              <a:cxn ang="0">
                <a:pos x="60" y="913"/>
              </a:cxn>
              <a:cxn ang="0">
                <a:pos x="81" y="931"/>
              </a:cxn>
              <a:cxn ang="0">
                <a:pos x="107" y="1030"/>
              </a:cxn>
              <a:cxn ang="0">
                <a:pos x="143" y="1148"/>
              </a:cxn>
              <a:cxn ang="0">
                <a:pos x="142" y="1208"/>
              </a:cxn>
              <a:cxn ang="0">
                <a:pos x="168" y="1356"/>
              </a:cxn>
              <a:cxn ang="0">
                <a:pos x="137" y="1429"/>
              </a:cxn>
              <a:cxn ang="0">
                <a:pos x="64" y="1486"/>
              </a:cxn>
              <a:cxn ang="0">
                <a:pos x="67" y="1520"/>
              </a:cxn>
              <a:cxn ang="0">
                <a:pos x="158" y="1507"/>
              </a:cxn>
              <a:cxn ang="0">
                <a:pos x="183" y="1543"/>
              </a:cxn>
              <a:cxn ang="0">
                <a:pos x="220" y="1605"/>
              </a:cxn>
              <a:cxn ang="0">
                <a:pos x="246" y="1642"/>
              </a:cxn>
              <a:cxn ang="0">
                <a:pos x="308" y="1638"/>
              </a:cxn>
              <a:cxn ang="0">
                <a:pos x="302" y="1585"/>
              </a:cxn>
              <a:cxn ang="0">
                <a:pos x="284" y="1523"/>
              </a:cxn>
              <a:cxn ang="0">
                <a:pos x="284" y="1431"/>
              </a:cxn>
              <a:cxn ang="0">
                <a:pos x="287" y="1265"/>
              </a:cxn>
              <a:cxn ang="0">
                <a:pos x="290" y="1137"/>
              </a:cxn>
              <a:cxn ang="0">
                <a:pos x="312" y="1005"/>
              </a:cxn>
              <a:cxn ang="0">
                <a:pos x="341" y="942"/>
              </a:cxn>
              <a:cxn ang="0">
                <a:pos x="379" y="904"/>
              </a:cxn>
              <a:cxn ang="0">
                <a:pos x="397" y="826"/>
              </a:cxn>
              <a:cxn ang="0">
                <a:pos x="406" y="692"/>
              </a:cxn>
              <a:cxn ang="0">
                <a:pos x="413" y="732"/>
              </a:cxn>
              <a:cxn ang="0">
                <a:pos x="455" y="755"/>
              </a:cxn>
              <a:cxn ang="0">
                <a:pos x="445" y="742"/>
              </a:cxn>
              <a:cxn ang="0">
                <a:pos x="431" y="678"/>
              </a:cxn>
              <a:cxn ang="0">
                <a:pos x="479" y="619"/>
              </a:cxn>
              <a:cxn ang="0">
                <a:pos x="536" y="532"/>
              </a:cxn>
              <a:cxn ang="0">
                <a:pos x="527" y="489"/>
              </a:cxn>
              <a:cxn ang="0">
                <a:pos x="35" y="904"/>
              </a:cxn>
              <a:cxn ang="0">
                <a:pos x="34" y="886"/>
              </a:cxn>
              <a:cxn ang="0">
                <a:pos x="287" y="235"/>
              </a:cxn>
              <a:cxn ang="0">
                <a:pos x="287" y="226"/>
              </a:cxn>
              <a:cxn ang="0">
                <a:pos x="284" y="241"/>
              </a:cxn>
              <a:cxn ang="0">
                <a:pos x="339" y="898"/>
              </a:cxn>
              <a:cxn ang="0">
                <a:pos x="490" y="484"/>
              </a:cxn>
              <a:cxn ang="0">
                <a:pos x="534" y="514"/>
              </a:cxn>
            </a:cxnLst>
            <a:rect l="0" t="0" r="r" b="b"/>
            <a:pathLst>
              <a:path w="543" h="1649">
                <a:moveTo>
                  <a:pt x="495" y="475"/>
                </a:moveTo>
                <a:lnTo>
                  <a:pt x="481" y="456"/>
                </a:lnTo>
                <a:lnTo>
                  <a:pt x="481" y="456"/>
                </a:lnTo>
                <a:lnTo>
                  <a:pt x="481" y="446"/>
                </a:lnTo>
                <a:lnTo>
                  <a:pt x="481" y="444"/>
                </a:lnTo>
                <a:lnTo>
                  <a:pt x="483" y="443"/>
                </a:lnTo>
                <a:lnTo>
                  <a:pt x="471" y="377"/>
                </a:lnTo>
                <a:lnTo>
                  <a:pt x="463" y="376"/>
                </a:lnTo>
                <a:lnTo>
                  <a:pt x="463" y="376"/>
                </a:lnTo>
                <a:lnTo>
                  <a:pt x="463" y="371"/>
                </a:lnTo>
                <a:lnTo>
                  <a:pt x="464" y="360"/>
                </a:lnTo>
                <a:lnTo>
                  <a:pt x="468" y="347"/>
                </a:lnTo>
                <a:lnTo>
                  <a:pt x="470" y="341"/>
                </a:lnTo>
                <a:lnTo>
                  <a:pt x="474" y="337"/>
                </a:lnTo>
                <a:lnTo>
                  <a:pt x="474" y="337"/>
                </a:lnTo>
                <a:lnTo>
                  <a:pt x="470" y="326"/>
                </a:lnTo>
                <a:lnTo>
                  <a:pt x="464" y="315"/>
                </a:lnTo>
                <a:lnTo>
                  <a:pt x="456" y="302"/>
                </a:lnTo>
                <a:lnTo>
                  <a:pt x="444" y="287"/>
                </a:lnTo>
                <a:lnTo>
                  <a:pt x="436" y="280"/>
                </a:lnTo>
                <a:lnTo>
                  <a:pt x="427" y="273"/>
                </a:lnTo>
                <a:lnTo>
                  <a:pt x="419" y="266"/>
                </a:lnTo>
                <a:lnTo>
                  <a:pt x="409" y="260"/>
                </a:lnTo>
                <a:lnTo>
                  <a:pt x="397" y="254"/>
                </a:lnTo>
                <a:lnTo>
                  <a:pt x="385" y="249"/>
                </a:lnTo>
                <a:lnTo>
                  <a:pt x="385" y="249"/>
                </a:lnTo>
                <a:lnTo>
                  <a:pt x="381" y="246"/>
                </a:lnTo>
                <a:lnTo>
                  <a:pt x="378" y="242"/>
                </a:lnTo>
                <a:lnTo>
                  <a:pt x="373" y="239"/>
                </a:lnTo>
                <a:lnTo>
                  <a:pt x="366" y="235"/>
                </a:lnTo>
                <a:lnTo>
                  <a:pt x="358" y="233"/>
                </a:lnTo>
                <a:lnTo>
                  <a:pt x="348" y="231"/>
                </a:lnTo>
                <a:lnTo>
                  <a:pt x="336" y="231"/>
                </a:lnTo>
                <a:lnTo>
                  <a:pt x="297" y="235"/>
                </a:lnTo>
                <a:lnTo>
                  <a:pt x="293" y="224"/>
                </a:lnTo>
                <a:lnTo>
                  <a:pt x="287" y="209"/>
                </a:lnTo>
                <a:lnTo>
                  <a:pt x="282" y="195"/>
                </a:lnTo>
                <a:lnTo>
                  <a:pt x="290" y="208"/>
                </a:lnTo>
                <a:lnTo>
                  <a:pt x="295" y="211"/>
                </a:lnTo>
                <a:lnTo>
                  <a:pt x="290" y="204"/>
                </a:lnTo>
                <a:lnTo>
                  <a:pt x="284" y="194"/>
                </a:lnTo>
                <a:lnTo>
                  <a:pt x="280" y="183"/>
                </a:lnTo>
                <a:lnTo>
                  <a:pt x="275" y="170"/>
                </a:lnTo>
                <a:lnTo>
                  <a:pt x="270" y="137"/>
                </a:lnTo>
                <a:lnTo>
                  <a:pt x="263" y="105"/>
                </a:lnTo>
                <a:lnTo>
                  <a:pt x="260" y="88"/>
                </a:lnTo>
                <a:lnTo>
                  <a:pt x="256" y="74"/>
                </a:lnTo>
                <a:lnTo>
                  <a:pt x="250" y="59"/>
                </a:lnTo>
                <a:lnTo>
                  <a:pt x="244" y="46"/>
                </a:lnTo>
                <a:lnTo>
                  <a:pt x="238" y="34"/>
                </a:lnTo>
                <a:lnTo>
                  <a:pt x="233" y="23"/>
                </a:lnTo>
                <a:lnTo>
                  <a:pt x="225" y="15"/>
                </a:lnTo>
                <a:lnTo>
                  <a:pt x="217" y="8"/>
                </a:lnTo>
                <a:lnTo>
                  <a:pt x="212" y="6"/>
                </a:lnTo>
                <a:lnTo>
                  <a:pt x="208" y="3"/>
                </a:lnTo>
                <a:lnTo>
                  <a:pt x="203" y="2"/>
                </a:lnTo>
                <a:lnTo>
                  <a:pt x="198" y="0"/>
                </a:lnTo>
                <a:lnTo>
                  <a:pt x="194" y="0"/>
                </a:lnTo>
                <a:lnTo>
                  <a:pt x="189" y="0"/>
                </a:lnTo>
                <a:lnTo>
                  <a:pt x="183" y="1"/>
                </a:lnTo>
                <a:lnTo>
                  <a:pt x="177" y="3"/>
                </a:lnTo>
                <a:lnTo>
                  <a:pt x="175" y="3"/>
                </a:lnTo>
                <a:lnTo>
                  <a:pt x="173" y="5"/>
                </a:lnTo>
                <a:lnTo>
                  <a:pt x="168" y="3"/>
                </a:lnTo>
                <a:lnTo>
                  <a:pt x="164" y="2"/>
                </a:lnTo>
                <a:lnTo>
                  <a:pt x="158" y="2"/>
                </a:lnTo>
                <a:lnTo>
                  <a:pt x="153" y="2"/>
                </a:lnTo>
                <a:lnTo>
                  <a:pt x="145" y="3"/>
                </a:lnTo>
                <a:lnTo>
                  <a:pt x="137" y="7"/>
                </a:lnTo>
                <a:lnTo>
                  <a:pt x="129" y="13"/>
                </a:lnTo>
                <a:lnTo>
                  <a:pt x="120" y="20"/>
                </a:lnTo>
                <a:lnTo>
                  <a:pt x="113" y="28"/>
                </a:lnTo>
                <a:lnTo>
                  <a:pt x="106" y="38"/>
                </a:lnTo>
                <a:lnTo>
                  <a:pt x="100" y="48"/>
                </a:lnTo>
                <a:lnTo>
                  <a:pt x="95" y="60"/>
                </a:lnTo>
                <a:lnTo>
                  <a:pt x="91" y="72"/>
                </a:lnTo>
                <a:lnTo>
                  <a:pt x="87" y="86"/>
                </a:lnTo>
                <a:lnTo>
                  <a:pt x="84" y="98"/>
                </a:lnTo>
                <a:lnTo>
                  <a:pt x="81" y="112"/>
                </a:lnTo>
                <a:lnTo>
                  <a:pt x="80" y="126"/>
                </a:lnTo>
                <a:lnTo>
                  <a:pt x="79" y="140"/>
                </a:lnTo>
                <a:lnTo>
                  <a:pt x="79" y="150"/>
                </a:lnTo>
                <a:lnTo>
                  <a:pt x="80" y="159"/>
                </a:lnTo>
                <a:lnTo>
                  <a:pt x="84" y="181"/>
                </a:lnTo>
                <a:lnTo>
                  <a:pt x="88" y="202"/>
                </a:lnTo>
                <a:lnTo>
                  <a:pt x="91" y="224"/>
                </a:lnTo>
                <a:lnTo>
                  <a:pt x="85" y="239"/>
                </a:lnTo>
                <a:lnTo>
                  <a:pt x="82" y="244"/>
                </a:lnTo>
                <a:lnTo>
                  <a:pt x="79" y="249"/>
                </a:lnTo>
                <a:lnTo>
                  <a:pt x="82" y="246"/>
                </a:lnTo>
                <a:lnTo>
                  <a:pt x="91" y="233"/>
                </a:lnTo>
                <a:lnTo>
                  <a:pt x="86" y="246"/>
                </a:lnTo>
                <a:lnTo>
                  <a:pt x="81" y="261"/>
                </a:lnTo>
                <a:lnTo>
                  <a:pt x="75" y="274"/>
                </a:lnTo>
                <a:lnTo>
                  <a:pt x="72" y="280"/>
                </a:lnTo>
                <a:lnTo>
                  <a:pt x="69" y="283"/>
                </a:lnTo>
                <a:lnTo>
                  <a:pt x="75" y="275"/>
                </a:lnTo>
                <a:lnTo>
                  <a:pt x="82" y="265"/>
                </a:lnTo>
                <a:lnTo>
                  <a:pt x="91" y="250"/>
                </a:lnTo>
                <a:lnTo>
                  <a:pt x="87" y="262"/>
                </a:lnTo>
                <a:lnTo>
                  <a:pt x="82" y="274"/>
                </a:lnTo>
                <a:lnTo>
                  <a:pt x="77" y="285"/>
                </a:lnTo>
                <a:lnTo>
                  <a:pt x="72" y="292"/>
                </a:lnTo>
                <a:lnTo>
                  <a:pt x="75" y="287"/>
                </a:lnTo>
                <a:lnTo>
                  <a:pt x="81" y="280"/>
                </a:lnTo>
                <a:lnTo>
                  <a:pt x="86" y="272"/>
                </a:lnTo>
                <a:lnTo>
                  <a:pt x="82" y="282"/>
                </a:lnTo>
                <a:lnTo>
                  <a:pt x="79" y="292"/>
                </a:lnTo>
                <a:lnTo>
                  <a:pt x="74" y="300"/>
                </a:lnTo>
                <a:lnTo>
                  <a:pt x="69" y="306"/>
                </a:lnTo>
                <a:lnTo>
                  <a:pt x="75" y="299"/>
                </a:lnTo>
                <a:lnTo>
                  <a:pt x="82" y="291"/>
                </a:lnTo>
                <a:lnTo>
                  <a:pt x="88" y="279"/>
                </a:lnTo>
                <a:lnTo>
                  <a:pt x="86" y="287"/>
                </a:lnTo>
                <a:lnTo>
                  <a:pt x="84" y="292"/>
                </a:lnTo>
                <a:lnTo>
                  <a:pt x="81" y="298"/>
                </a:lnTo>
                <a:lnTo>
                  <a:pt x="75" y="306"/>
                </a:lnTo>
                <a:lnTo>
                  <a:pt x="67" y="313"/>
                </a:lnTo>
                <a:lnTo>
                  <a:pt x="59" y="319"/>
                </a:lnTo>
                <a:lnTo>
                  <a:pt x="52" y="325"/>
                </a:lnTo>
                <a:lnTo>
                  <a:pt x="43" y="332"/>
                </a:lnTo>
                <a:lnTo>
                  <a:pt x="36" y="340"/>
                </a:lnTo>
                <a:lnTo>
                  <a:pt x="34" y="344"/>
                </a:lnTo>
                <a:lnTo>
                  <a:pt x="32" y="348"/>
                </a:lnTo>
                <a:lnTo>
                  <a:pt x="27" y="359"/>
                </a:lnTo>
                <a:lnTo>
                  <a:pt x="23" y="371"/>
                </a:lnTo>
                <a:lnTo>
                  <a:pt x="20" y="381"/>
                </a:lnTo>
                <a:lnTo>
                  <a:pt x="17" y="392"/>
                </a:lnTo>
                <a:lnTo>
                  <a:pt x="14" y="413"/>
                </a:lnTo>
                <a:lnTo>
                  <a:pt x="9" y="437"/>
                </a:lnTo>
                <a:lnTo>
                  <a:pt x="10" y="441"/>
                </a:lnTo>
                <a:lnTo>
                  <a:pt x="12" y="442"/>
                </a:lnTo>
                <a:lnTo>
                  <a:pt x="12" y="444"/>
                </a:lnTo>
                <a:lnTo>
                  <a:pt x="13" y="444"/>
                </a:lnTo>
                <a:lnTo>
                  <a:pt x="16" y="445"/>
                </a:lnTo>
                <a:lnTo>
                  <a:pt x="20" y="445"/>
                </a:lnTo>
                <a:lnTo>
                  <a:pt x="23" y="445"/>
                </a:lnTo>
                <a:lnTo>
                  <a:pt x="27" y="445"/>
                </a:lnTo>
                <a:lnTo>
                  <a:pt x="27" y="446"/>
                </a:lnTo>
                <a:lnTo>
                  <a:pt x="28" y="448"/>
                </a:lnTo>
                <a:lnTo>
                  <a:pt x="28" y="452"/>
                </a:lnTo>
                <a:lnTo>
                  <a:pt x="30" y="519"/>
                </a:lnTo>
                <a:lnTo>
                  <a:pt x="30" y="568"/>
                </a:lnTo>
                <a:lnTo>
                  <a:pt x="30" y="608"/>
                </a:lnTo>
                <a:lnTo>
                  <a:pt x="27" y="647"/>
                </a:lnTo>
                <a:lnTo>
                  <a:pt x="25" y="653"/>
                </a:lnTo>
                <a:lnTo>
                  <a:pt x="23" y="662"/>
                </a:lnTo>
                <a:lnTo>
                  <a:pt x="19" y="678"/>
                </a:lnTo>
                <a:lnTo>
                  <a:pt x="16" y="698"/>
                </a:lnTo>
                <a:lnTo>
                  <a:pt x="14" y="721"/>
                </a:lnTo>
                <a:lnTo>
                  <a:pt x="10" y="769"/>
                </a:lnTo>
                <a:lnTo>
                  <a:pt x="8" y="795"/>
                </a:lnTo>
                <a:lnTo>
                  <a:pt x="4" y="820"/>
                </a:lnTo>
                <a:lnTo>
                  <a:pt x="3" y="831"/>
                </a:lnTo>
                <a:lnTo>
                  <a:pt x="1" y="847"/>
                </a:lnTo>
                <a:lnTo>
                  <a:pt x="0" y="857"/>
                </a:lnTo>
                <a:lnTo>
                  <a:pt x="0" y="866"/>
                </a:lnTo>
                <a:lnTo>
                  <a:pt x="0" y="877"/>
                </a:lnTo>
                <a:lnTo>
                  <a:pt x="1" y="885"/>
                </a:lnTo>
                <a:lnTo>
                  <a:pt x="10" y="900"/>
                </a:lnTo>
                <a:lnTo>
                  <a:pt x="15" y="907"/>
                </a:lnTo>
                <a:lnTo>
                  <a:pt x="22" y="914"/>
                </a:lnTo>
                <a:lnTo>
                  <a:pt x="30" y="922"/>
                </a:lnTo>
                <a:lnTo>
                  <a:pt x="39" y="927"/>
                </a:lnTo>
                <a:lnTo>
                  <a:pt x="45" y="930"/>
                </a:lnTo>
                <a:lnTo>
                  <a:pt x="51" y="932"/>
                </a:lnTo>
                <a:lnTo>
                  <a:pt x="56" y="935"/>
                </a:lnTo>
                <a:lnTo>
                  <a:pt x="62" y="935"/>
                </a:lnTo>
                <a:lnTo>
                  <a:pt x="64" y="933"/>
                </a:lnTo>
                <a:lnTo>
                  <a:pt x="65" y="931"/>
                </a:lnTo>
                <a:lnTo>
                  <a:pt x="65" y="927"/>
                </a:lnTo>
                <a:lnTo>
                  <a:pt x="64" y="923"/>
                </a:lnTo>
                <a:lnTo>
                  <a:pt x="62" y="919"/>
                </a:lnTo>
                <a:lnTo>
                  <a:pt x="61" y="916"/>
                </a:lnTo>
                <a:lnTo>
                  <a:pt x="60" y="913"/>
                </a:lnTo>
                <a:lnTo>
                  <a:pt x="61" y="913"/>
                </a:lnTo>
                <a:lnTo>
                  <a:pt x="66" y="914"/>
                </a:lnTo>
                <a:lnTo>
                  <a:pt x="69" y="916"/>
                </a:lnTo>
                <a:lnTo>
                  <a:pt x="73" y="918"/>
                </a:lnTo>
                <a:lnTo>
                  <a:pt x="75" y="920"/>
                </a:lnTo>
                <a:lnTo>
                  <a:pt x="78" y="924"/>
                </a:lnTo>
                <a:lnTo>
                  <a:pt x="81" y="931"/>
                </a:lnTo>
                <a:lnTo>
                  <a:pt x="84" y="938"/>
                </a:lnTo>
                <a:lnTo>
                  <a:pt x="85" y="946"/>
                </a:lnTo>
                <a:lnTo>
                  <a:pt x="86" y="955"/>
                </a:lnTo>
                <a:lnTo>
                  <a:pt x="88" y="962"/>
                </a:lnTo>
                <a:lnTo>
                  <a:pt x="90" y="969"/>
                </a:lnTo>
                <a:lnTo>
                  <a:pt x="99" y="1000"/>
                </a:lnTo>
                <a:lnTo>
                  <a:pt x="107" y="1030"/>
                </a:lnTo>
                <a:lnTo>
                  <a:pt x="116" y="1062"/>
                </a:lnTo>
                <a:lnTo>
                  <a:pt x="124" y="1095"/>
                </a:lnTo>
                <a:lnTo>
                  <a:pt x="125" y="1102"/>
                </a:lnTo>
                <a:lnTo>
                  <a:pt x="129" y="1112"/>
                </a:lnTo>
                <a:lnTo>
                  <a:pt x="134" y="1127"/>
                </a:lnTo>
                <a:lnTo>
                  <a:pt x="140" y="1143"/>
                </a:lnTo>
                <a:lnTo>
                  <a:pt x="143" y="1148"/>
                </a:lnTo>
                <a:lnTo>
                  <a:pt x="144" y="1157"/>
                </a:lnTo>
                <a:lnTo>
                  <a:pt x="144" y="1161"/>
                </a:lnTo>
                <a:lnTo>
                  <a:pt x="144" y="1165"/>
                </a:lnTo>
                <a:lnTo>
                  <a:pt x="143" y="1176"/>
                </a:lnTo>
                <a:lnTo>
                  <a:pt x="140" y="1185"/>
                </a:lnTo>
                <a:lnTo>
                  <a:pt x="140" y="1195"/>
                </a:lnTo>
                <a:lnTo>
                  <a:pt x="142" y="1208"/>
                </a:lnTo>
                <a:lnTo>
                  <a:pt x="143" y="1219"/>
                </a:lnTo>
                <a:lnTo>
                  <a:pt x="147" y="1244"/>
                </a:lnTo>
                <a:lnTo>
                  <a:pt x="158" y="1294"/>
                </a:lnTo>
                <a:lnTo>
                  <a:pt x="164" y="1319"/>
                </a:lnTo>
                <a:lnTo>
                  <a:pt x="165" y="1330"/>
                </a:lnTo>
                <a:lnTo>
                  <a:pt x="168" y="1343"/>
                </a:lnTo>
                <a:lnTo>
                  <a:pt x="168" y="1356"/>
                </a:lnTo>
                <a:lnTo>
                  <a:pt x="168" y="1369"/>
                </a:lnTo>
                <a:lnTo>
                  <a:pt x="166" y="1381"/>
                </a:lnTo>
                <a:lnTo>
                  <a:pt x="165" y="1395"/>
                </a:lnTo>
                <a:lnTo>
                  <a:pt x="159" y="1405"/>
                </a:lnTo>
                <a:lnTo>
                  <a:pt x="153" y="1413"/>
                </a:lnTo>
                <a:lnTo>
                  <a:pt x="146" y="1421"/>
                </a:lnTo>
                <a:lnTo>
                  <a:pt x="137" y="1429"/>
                </a:lnTo>
                <a:lnTo>
                  <a:pt x="129" y="1436"/>
                </a:lnTo>
                <a:lnTo>
                  <a:pt x="119" y="1443"/>
                </a:lnTo>
                <a:lnTo>
                  <a:pt x="100" y="1455"/>
                </a:lnTo>
                <a:lnTo>
                  <a:pt x="82" y="1468"/>
                </a:lnTo>
                <a:lnTo>
                  <a:pt x="75" y="1473"/>
                </a:lnTo>
                <a:lnTo>
                  <a:pt x="69" y="1479"/>
                </a:lnTo>
                <a:lnTo>
                  <a:pt x="64" y="1486"/>
                </a:lnTo>
                <a:lnTo>
                  <a:pt x="60" y="1495"/>
                </a:lnTo>
                <a:lnTo>
                  <a:pt x="59" y="1498"/>
                </a:lnTo>
                <a:lnTo>
                  <a:pt x="58" y="1503"/>
                </a:lnTo>
                <a:lnTo>
                  <a:pt x="58" y="1508"/>
                </a:lnTo>
                <a:lnTo>
                  <a:pt x="59" y="1511"/>
                </a:lnTo>
                <a:lnTo>
                  <a:pt x="64" y="1516"/>
                </a:lnTo>
                <a:lnTo>
                  <a:pt x="67" y="1520"/>
                </a:lnTo>
                <a:lnTo>
                  <a:pt x="73" y="1522"/>
                </a:lnTo>
                <a:lnTo>
                  <a:pt x="79" y="1523"/>
                </a:lnTo>
                <a:lnTo>
                  <a:pt x="86" y="1523"/>
                </a:lnTo>
                <a:lnTo>
                  <a:pt x="94" y="1523"/>
                </a:lnTo>
                <a:lnTo>
                  <a:pt x="110" y="1520"/>
                </a:lnTo>
                <a:lnTo>
                  <a:pt x="143" y="1510"/>
                </a:lnTo>
                <a:lnTo>
                  <a:pt x="158" y="1507"/>
                </a:lnTo>
                <a:lnTo>
                  <a:pt x="168" y="1504"/>
                </a:lnTo>
                <a:lnTo>
                  <a:pt x="175" y="1504"/>
                </a:lnTo>
                <a:lnTo>
                  <a:pt x="175" y="1512"/>
                </a:lnTo>
                <a:lnTo>
                  <a:pt x="176" y="1520"/>
                </a:lnTo>
                <a:lnTo>
                  <a:pt x="177" y="1525"/>
                </a:lnTo>
                <a:lnTo>
                  <a:pt x="178" y="1531"/>
                </a:lnTo>
                <a:lnTo>
                  <a:pt x="183" y="1543"/>
                </a:lnTo>
                <a:lnTo>
                  <a:pt x="189" y="1553"/>
                </a:lnTo>
                <a:lnTo>
                  <a:pt x="195" y="1562"/>
                </a:lnTo>
                <a:lnTo>
                  <a:pt x="202" y="1570"/>
                </a:lnTo>
                <a:lnTo>
                  <a:pt x="208" y="1577"/>
                </a:lnTo>
                <a:lnTo>
                  <a:pt x="212" y="1587"/>
                </a:lnTo>
                <a:lnTo>
                  <a:pt x="216" y="1595"/>
                </a:lnTo>
                <a:lnTo>
                  <a:pt x="220" y="1605"/>
                </a:lnTo>
                <a:lnTo>
                  <a:pt x="223" y="1613"/>
                </a:lnTo>
                <a:lnTo>
                  <a:pt x="225" y="1621"/>
                </a:lnTo>
                <a:lnTo>
                  <a:pt x="229" y="1628"/>
                </a:lnTo>
                <a:lnTo>
                  <a:pt x="235" y="1635"/>
                </a:lnTo>
                <a:lnTo>
                  <a:pt x="238" y="1638"/>
                </a:lnTo>
                <a:lnTo>
                  <a:pt x="241" y="1641"/>
                </a:lnTo>
                <a:lnTo>
                  <a:pt x="246" y="1642"/>
                </a:lnTo>
                <a:lnTo>
                  <a:pt x="250" y="1645"/>
                </a:lnTo>
                <a:lnTo>
                  <a:pt x="262" y="1648"/>
                </a:lnTo>
                <a:lnTo>
                  <a:pt x="271" y="1649"/>
                </a:lnTo>
                <a:lnTo>
                  <a:pt x="283" y="1649"/>
                </a:lnTo>
                <a:lnTo>
                  <a:pt x="294" y="1648"/>
                </a:lnTo>
                <a:lnTo>
                  <a:pt x="302" y="1642"/>
                </a:lnTo>
                <a:lnTo>
                  <a:pt x="308" y="1638"/>
                </a:lnTo>
                <a:lnTo>
                  <a:pt x="312" y="1633"/>
                </a:lnTo>
                <a:lnTo>
                  <a:pt x="314" y="1627"/>
                </a:lnTo>
                <a:lnTo>
                  <a:pt x="315" y="1620"/>
                </a:lnTo>
                <a:lnTo>
                  <a:pt x="314" y="1613"/>
                </a:lnTo>
                <a:lnTo>
                  <a:pt x="312" y="1606"/>
                </a:lnTo>
                <a:lnTo>
                  <a:pt x="309" y="1599"/>
                </a:lnTo>
                <a:lnTo>
                  <a:pt x="302" y="1585"/>
                </a:lnTo>
                <a:lnTo>
                  <a:pt x="294" y="1569"/>
                </a:lnTo>
                <a:lnTo>
                  <a:pt x="290" y="1562"/>
                </a:lnTo>
                <a:lnTo>
                  <a:pt x="287" y="1554"/>
                </a:lnTo>
                <a:lnTo>
                  <a:pt x="284" y="1547"/>
                </a:lnTo>
                <a:lnTo>
                  <a:pt x="284" y="1538"/>
                </a:lnTo>
                <a:lnTo>
                  <a:pt x="284" y="1531"/>
                </a:lnTo>
                <a:lnTo>
                  <a:pt x="284" y="1523"/>
                </a:lnTo>
                <a:lnTo>
                  <a:pt x="287" y="1508"/>
                </a:lnTo>
                <a:lnTo>
                  <a:pt x="290" y="1491"/>
                </a:lnTo>
                <a:lnTo>
                  <a:pt x="290" y="1483"/>
                </a:lnTo>
                <a:lnTo>
                  <a:pt x="290" y="1473"/>
                </a:lnTo>
                <a:lnTo>
                  <a:pt x="290" y="1463"/>
                </a:lnTo>
                <a:lnTo>
                  <a:pt x="288" y="1452"/>
                </a:lnTo>
                <a:lnTo>
                  <a:pt x="284" y="1431"/>
                </a:lnTo>
                <a:lnTo>
                  <a:pt x="279" y="1408"/>
                </a:lnTo>
                <a:lnTo>
                  <a:pt x="279" y="1397"/>
                </a:lnTo>
                <a:lnTo>
                  <a:pt x="277" y="1385"/>
                </a:lnTo>
                <a:lnTo>
                  <a:pt x="277" y="1366"/>
                </a:lnTo>
                <a:lnTo>
                  <a:pt x="279" y="1347"/>
                </a:lnTo>
                <a:lnTo>
                  <a:pt x="282" y="1307"/>
                </a:lnTo>
                <a:lnTo>
                  <a:pt x="287" y="1265"/>
                </a:lnTo>
                <a:lnTo>
                  <a:pt x="289" y="1245"/>
                </a:lnTo>
                <a:lnTo>
                  <a:pt x="290" y="1225"/>
                </a:lnTo>
                <a:lnTo>
                  <a:pt x="290" y="1203"/>
                </a:lnTo>
                <a:lnTo>
                  <a:pt x="290" y="1179"/>
                </a:lnTo>
                <a:lnTo>
                  <a:pt x="290" y="1158"/>
                </a:lnTo>
                <a:lnTo>
                  <a:pt x="290" y="1146"/>
                </a:lnTo>
                <a:lnTo>
                  <a:pt x="290" y="1137"/>
                </a:lnTo>
                <a:lnTo>
                  <a:pt x="292" y="1128"/>
                </a:lnTo>
                <a:lnTo>
                  <a:pt x="293" y="1121"/>
                </a:lnTo>
                <a:lnTo>
                  <a:pt x="297" y="1105"/>
                </a:lnTo>
                <a:lnTo>
                  <a:pt x="302" y="1091"/>
                </a:lnTo>
                <a:lnTo>
                  <a:pt x="302" y="1082"/>
                </a:lnTo>
                <a:lnTo>
                  <a:pt x="305" y="1075"/>
                </a:lnTo>
                <a:lnTo>
                  <a:pt x="312" y="1005"/>
                </a:lnTo>
                <a:lnTo>
                  <a:pt x="316" y="971"/>
                </a:lnTo>
                <a:lnTo>
                  <a:pt x="319" y="956"/>
                </a:lnTo>
                <a:lnTo>
                  <a:pt x="323" y="940"/>
                </a:lnTo>
                <a:lnTo>
                  <a:pt x="327" y="942"/>
                </a:lnTo>
                <a:lnTo>
                  <a:pt x="332" y="942"/>
                </a:lnTo>
                <a:lnTo>
                  <a:pt x="336" y="942"/>
                </a:lnTo>
                <a:lnTo>
                  <a:pt x="341" y="942"/>
                </a:lnTo>
                <a:lnTo>
                  <a:pt x="345" y="940"/>
                </a:lnTo>
                <a:lnTo>
                  <a:pt x="348" y="939"/>
                </a:lnTo>
                <a:lnTo>
                  <a:pt x="357" y="935"/>
                </a:lnTo>
                <a:lnTo>
                  <a:pt x="364" y="930"/>
                </a:lnTo>
                <a:lnTo>
                  <a:pt x="370" y="923"/>
                </a:lnTo>
                <a:lnTo>
                  <a:pt x="374" y="913"/>
                </a:lnTo>
                <a:lnTo>
                  <a:pt x="379" y="904"/>
                </a:lnTo>
                <a:lnTo>
                  <a:pt x="384" y="894"/>
                </a:lnTo>
                <a:lnTo>
                  <a:pt x="388" y="883"/>
                </a:lnTo>
                <a:lnTo>
                  <a:pt x="391" y="872"/>
                </a:lnTo>
                <a:lnTo>
                  <a:pt x="393" y="861"/>
                </a:lnTo>
                <a:lnTo>
                  <a:pt x="394" y="848"/>
                </a:lnTo>
                <a:lnTo>
                  <a:pt x="396" y="836"/>
                </a:lnTo>
                <a:lnTo>
                  <a:pt x="397" y="826"/>
                </a:lnTo>
                <a:lnTo>
                  <a:pt x="397" y="815"/>
                </a:lnTo>
                <a:lnTo>
                  <a:pt x="396" y="796"/>
                </a:lnTo>
                <a:lnTo>
                  <a:pt x="397" y="777"/>
                </a:lnTo>
                <a:lnTo>
                  <a:pt x="398" y="760"/>
                </a:lnTo>
                <a:lnTo>
                  <a:pt x="400" y="742"/>
                </a:lnTo>
                <a:lnTo>
                  <a:pt x="404" y="708"/>
                </a:lnTo>
                <a:lnTo>
                  <a:pt x="406" y="692"/>
                </a:lnTo>
                <a:lnTo>
                  <a:pt x="406" y="692"/>
                </a:lnTo>
                <a:lnTo>
                  <a:pt x="406" y="715"/>
                </a:lnTo>
                <a:lnTo>
                  <a:pt x="406" y="715"/>
                </a:lnTo>
                <a:lnTo>
                  <a:pt x="407" y="719"/>
                </a:lnTo>
                <a:lnTo>
                  <a:pt x="409" y="724"/>
                </a:lnTo>
                <a:lnTo>
                  <a:pt x="411" y="728"/>
                </a:lnTo>
                <a:lnTo>
                  <a:pt x="413" y="732"/>
                </a:lnTo>
                <a:lnTo>
                  <a:pt x="420" y="740"/>
                </a:lnTo>
                <a:lnTo>
                  <a:pt x="429" y="745"/>
                </a:lnTo>
                <a:lnTo>
                  <a:pt x="438" y="750"/>
                </a:lnTo>
                <a:lnTo>
                  <a:pt x="445" y="754"/>
                </a:lnTo>
                <a:lnTo>
                  <a:pt x="452" y="757"/>
                </a:lnTo>
                <a:lnTo>
                  <a:pt x="452" y="757"/>
                </a:lnTo>
                <a:lnTo>
                  <a:pt x="455" y="755"/>
                </a:lnTo>
                <a:lnTo>
                  <a:pt x="459" y="751"/>
                </a:lnTo>
                <a:lnTo>
                  <a:pt x="461" y="749"/>
                </a:lnTo>
                <a:lnTo>
                  <a:pt x="461" y="747"/>
                </a:lnTo>
                <a:lnTo>
                  <a:pt x="458" y="745"/>
                </a:lnTo>
                <a:lnTo>
                  <a:pt x="452" y="744"/>
                </a:lnTo>
                <a:lnTo>
                  <a:pt x="452" y="744"/>
                </a:lnTo>
                <a:lnTo>
                  <a:pt x="445" y="742"/>
                </a:lnTo>
                <a:lnTo>
                  <a:pt x="439" y="738"/>
                </a:lnTo>
                <a:lnTo>
                  <a:pt x="435" y="732"/>
                </a:lnTo>
                <a:lnTo>
                  <a:pt x="431" y="727"/>
                </a:lnTo>
                <a:lnTo>
                  <a:pt x="426" y="716"/>
                </a:lnTo>
                <a:lnTo>
                  <a:pt x="424" y="710"/>
                </a:lnTo>
                <a:lnTo>
                  <a:pt x="431" y="678"/>
                </a:lnTo>
                <a:lnTo>
                  <a:pt x="431" y="678"/>
                </a:lnTo>
                <a:lnTo>
                  <a:pt x="437" y="676"/>
                </a:lnTo>
                <a:lnTo>
                  <a:pt x="437" y="676"/>
                </a:lnTo>
                <a:lnTo>
                  <a:pt x="444" y="669"/>
                </a:lnTo>
                <a:lnTo>
                  <a:pt x="451" y="660"/>
                </a:lnTo>
                <a:lnTo>
                  <a:pt x="461" y="649"/>
                </a:lnTo>
                <a:lnTo>
                  <a:pt x="470" y="634"/>
                </a:lnTo>
                <a:lnTo>
                  <a:pt x="479" y="619"/>
                </a:lnTo>
                <a:lnTo>
                  <a:pt x="488" y="601"/>
                </a:lnTo>
                <a:lnTo>
                  <a:pt x="495" y="582"/>
                </a:lnTo>
                <a:lnTo>
                  <a:pt x="530" y="581"/>
                </a:lnTo>
                <a:lnTo>
                  <a:pt x="516" y="549"/>
                </a:lnTo>
                <a:lnTo>
                  <a:pt x="516" y="549"/>
                </a:lnTo>
                <a:lnTo>
                  <a:pt x="528" y="540"/>
                </a:lnTo>
                <a:lnTo>
                  <a:pt x="536" y="532"/>
                </a:lnTo>
                <a:lnTo>
                  <a:pt x="541" y="524"/>
                </a:lnTo>
                <a:lnTo>
                  <a:pt x="543" y="517"/>
                </a:lnTo>
                <a:lnTo>
                  <a:pt x="543" y="510"/>
                </a:lnTo>
                <a:lnTo>
                  <a:pt x="541" y="504"/>
                </a:lnTo>
                <a:lnTo>
                  <a:pt x="537" y="498"/>
                </a:lnTo>
                <a:lnTo>
                  <a:pt x="533" y="494"/>
                </a:lnTo>
                <a:lnTo>
                  <a:pt x="527" y="489"/>
                </a:lnTo>
                <a:lnTo>
                  <a:pt x="521" y="485"/>
                </a:lnTo>
                <a:lnTo>
                  <a:pt x="508" y="480"/>
                </a:lnTo>
                <a:lnTo>
                  <a:pt x="495" y="475"/>
                </a:lnTo>
                <a:lnTo>
                  <a:pt x="495" y="475"/>
                </a:lnTo>
                <a:close/>
                <a:moveTo>
                  <a:pt x="43" y="910"/>
                </a:moveTo>
                <a:lnTo>
                  <a:pt x="41" y="909"/>
                </a:lnTo>
                <a:lnTo>
                  <a:pt x="35" y="904"/>
                </a:lnTo>
                <a:lnTo>
                  <a:pt x="32" y="900"/>
                </a:lnTo>
                <a:lnTo>
                  <a:pt x="29" y="897"/>
                </a:lnTo>
                <a:lnTo>
                  <a:pt x="27" y="892"/>
                </a:lnTo>
                <a:lnTo>
                  <a:pt x="26" y="888"/>
                </a:lnTo>
                <a:lnTo>
                  <a:pt x="30" y="886"/>
                </a:lnTo>
                <a:lnTo>
                  <a:pt x="33" y="886"/>
                </a:lnTo>
                <a:lnTo>
                  <a:pt x="34" y="886"/>
                </a:lnTo>
                <a:lnTo>
                  <a:pt x="36" y="888"/>
                </a:lnTo>
                <a:lnTo>
                  <a:pt x="38" y="892"/>
                </a:lnTo>
                <a:lnTo>
                  <a:pt x="40" y="901"/>
                </a:lnTo>
                <a:lnTo>
                  <a:pt x="42" y="906"/>
                </a:lnTo>
                <a:lnTo>
                  <a:pt x="46" y="910"/>
                </a:lnTo>
                <a:lnTo>
                  <a:pt x="43" y="910"/>
                </a:lnTo>
                <a:close/>
                <a:moveTo>
                  <a:pt x="287" y="235"/>
                </a:moveTo>
                <a:lnTo>
                  <a:pt x="287" y="234"/>
                </a:lnTo>
                <a:lnTo>
                  <a:pt x="288" y="235"/>
                </a:lnTo>
                <a:lnTo>
                  <a:pt x="287" y="235"/>
                </a:lnTo>
                <a:close/>
                <a:moveTo>
                  <a:pt x="290" y="227"/>
                </a:moveTo>
                <a:lnTo>
                  <a:pt x="295" y="235"/>
                </a:lnTo>
                <a:lnTo>
                  <a:pt x="290" y="235"/>
                </a:lnTo>
                <a:lnTo>
                  <a:pt x="287" y="226"/>
                </a:lnTo>
                <a:lnTo>
                  <a:pt x="282" y="213"/>
                </a:lnTo>
                <a:lnTo>
                  <a:pt x="290" y="227"/>
                </a:lnTo>
                <a:close/>
                <a:moveTo>
                  <a:pt x="284" y="241"/>
                </a:moveTo>
                <a:lnTo>
                  <a:pt x="287" y="246"/>
                </a:lnTo>
                <a:lnTo>
                  <a:pt x="287" y="249"/>
                </a:lnTo>
                <a:lnTo>
                  <a:pt x="286" y="247"/>
                </a:lnTo>
                <a:lnTo>
                  <a:pt x="284" y="241"/>
                </a:lnTo>
                <a:close/>
                <a:moveTo>
                  <a:pt x="340" y="900"/>
                </a:moveTo>
                <a:lnTo>
                  <a:pt x="339" y="904"/>
                </a:lnTo>
                <a:lnTo>
                  <a:pt x="338" y="907"/>
                </a:lnTo>
                <a:lnTo>
                  <a:pt x="333" y="916"/>
                </a:lnTo>
                <a:lnTo>
                  <a:pt x="327" y="925"/>
                </a:lnTo>
                <a:lnTo>
                  <a:pt x="333" y="911"/>
                </a:lnTo>
                <a:lnTo>
                  <a:pt x="339" y="898"/>
                </a:lnTo>
                <a:lnTo>
                  <a:pt x="340" y="898"/>
                </a:lnTo>
                <a:lnTo>
                  <a:pt x="340" y="900"/>
                </a:lnTo>
                <a:close/>
                <a:moveTo>
                  <a:pt x="508" y="529"/>
                </a:moveTo>
                <a:lnTo>
                  <a:pt x="508" y="529"/>
                </a:lnTo>
                <a:lnTo>
                  <a:pt x="500" y="508"/>
                </a:lnTo>
                <a:lnTo>
                  <a:pt x="490" y="484"/>
                </a:lnTo>
                <a:lnTo>
                  <a:pt x="490" y="484"/>
                </a:lnTo>
                <a:lnTo>
                  <a:pt x="513" y="493"/>
                </a:lnTo>
                <a:lnTo>
                  <a:pt x="520" y="496"/>
                </a:lnTo>
                <a:lnTo>
                  <a:pt x="527" y="501"/>
                </a:lnTo>
                <a:lnTo>
                  <a:pt x="530" y="504"/>
                </a:lnTo>
                <a:lnTo>
                  <a:pt x="533" y="507"/>
                </a:lnTo>
                <a:lnTo>
                  <a:pt x="534" y="510"/>
                </a:lnTo>
                <a:lnTo>
                  <a:pt x="534" y="514"/>
                </a:lnTo>
                <a:lnTo>
                  <a:pt x="533" y="516"/>
                </a:lnTo>
                <a:lnTo>
                  <a:pt x="530" y="519"/>
                </a:lnTo>
                <a:lnTo>
                  <a:pt x="524" y="523"/>
                </a:lnTo>
                <a:lnTo>
                  <a:pt x="516" y="527"/>
                </a:lnTo>
                <a:lnTo>
                  <a:pt x="508" y="529"/>
                </a:lnTo>
                <a:lnTo>
                  <a:pt x="508" y="529"/>
                </a:lnTo>
                <a:close/>
              </a:path>
            </a:pathLst>
          </a:custGeom>
          <a:solidFill>
            <a:schemeClr val="bg1"/>
          </a:solidFill>
          <a:ln w="9525">
            <a:noFill/>
            <a:round/>
            <a:headEnd/>
            <a:tailEnd/>
          </a:ln>
        </p:spPr>
        <p:txBody>
          <a:bodyPr/>
          <a:lstStyle/>
          <a:p>
            <a:pPr>
              <a:defRPr/>
            </a:pPr>
            <a:endParaRPr lang="zh-CN" altLang="en-US" sz="1800">
              <a:latin typeface="Arial" charset="0"/>
              <a:ea typeface="+mn-ea"/>
            </a:endParaRPr>
          </a:p>
        </p:txBody>
      </p:sp>
      <p:grpSp>
        <p:nvGrpSpPr>
          <p:cNvPr id="1034" name="Group 23"/>
          <p:cNvGrpSpPr>
            <a:grpSpLocks/>
          </p:cNvGrpSpPr>
          <p:nvPr/>
        </p:nvGrpSpPr>
        <p:grpSpPr bwMode="auto">
          <a:xfrm>
            <a:off x="7885113" y="5416550"/>
            <a:ext cx="1101725" cy="1339850"/>
            <a:chOff x="3920" y="2886"/>
            <a:chExt cx="956" cy="1161"/>
          </a:xfrm>
        </p:grpSpPr>
        <p:sp>
          <p:nvSpPr>
            <p:cNvPr id="1048" name="Freeform 24"/>
            <p:cNvSpPr>
              <a:spLocks noEditPoints="1"/>
            </p:cNvSpPr>
            <p:nvPr userDrawn="1"/>
          </p:nvSpPr>
          <p:spPr bwMode="auto">
            <a:xfrm>
              <a:off x="4346" y="2886"/>
              <a:ext cx="530" cy="1161"/>
            </a:xfrm>
            <a:custGeom>
              <a:avLst/>
              <a:gdLst/>
              <a:ahLst/>
              <a:cxnLst>
                <a:cxn ang="0">
                  <a:pos x="359" y="378"/>
                </a:cxn>
                <a:cxn ang="0">
                  <a:pos x="340" y="15"/>
                </a:cxn>
                <a:cxn ang="0">
                  <a:pos x="145" y="157"/>
                </a:cxn>
                <a:cxn ang="0">
                  <a:pos x="156" y="154"/>
                </a:cxn>
                <a:cxn ang="0">
                  <a:pos x="165" y="156"/>
                </a:cxn>
                <a:cxn ang="0">
                  <a:pos x="167" y="157"/>
                </a:cxn>
                <a:cxn ang="0">
                  <a:pos x="170" y="148"/>
                </a:cxn>
                <a:cxn ang="0">
                  <a:pos x="179" y="139"/>
                </a:cxn>
                <a:cxn ang="0">
                  <a:pos x="184" y="134"/>
                </a:cxn>
                <a:cxn ang="0">
                  <a:pos x="193" y="129"/>
                </a:cxn>
                <a:cxn ang="0">
                  <a:pos x="198" y="129"/>
                </a:cxn>
                <a:cxn ang="0">
                  <a:pos x="198" y="128"/>
                </a:cxn>
                <a:cxn ang="0">
                  <a:pos x="199" y="128"/>
                </a:cxn>
                <a:cxn ang="0">
                  <a:pos x="212" y="126"/>
                </a:cxn>
                <a:cxn ang="0">
                  <a:pos x="219" y="123"/>
                </a:cxn>
                <a:cxn ang="0">
                  <a:pos x="231" y="117"/>
                </a:cxn>
                <a:cxn ang="0">
                  <a:pos x="231" y="117"/>
                </a:cxn>
                <a:cxn ang="0">
                  <a:pos x="238" y="116"/>
                </a:cxn>
                <a:cxn ang="0">
                  <a:pos x="243" y="117"/>
                </a:cxn>
                <a:cxn ang="0">
                  <a:pos x="244" y="119"/>
                </a:cxn>
                <a:cxn ang="0">
                  <a:pos x="242" y="125"/>
                </a:cxn>
                <a:cxn ang="0">
                  <a:pos x="238" y="129"/>
                </a:cxn>
                <a:cxn ang="0">
                  <a:pos x="235" y="131"/>
                </a:cxn>
                <a:cxn ang="0">
                  <a:pos x="222" y="139"/>
                </a:cxn>
                <a:cxn ang="0">
                  <a:pos x="225" y="144"/>
                </a:cxn>
                <a:cxn ang="0">
                  <a:pos x="229" y="162"/>
                </a:cxn>
                <a:cxn ang="0">
                  <a:pos x="227" y="174"/>
                </a:cxn>
                <a:cxn ang="0">
                  <a:pos x="226" y="176"/>
                </a:cxn>
                <a:cxn ang="0">
                  <a:pos x="218" y="181"/>
                </a:cxn>
                <a:cxn ang="0">
                  <a:pos x="204" y="186"/>
                </a:cxn>
                <a:cxn ang="0">
                  <a:pos x="199" y="187"/>
                </a:cxn>
                <a:cxn ang="0">
                  <a:pos x="186" y="190"/>
                </a:cxn>
                <a:cxn ang="0">
                  <a:pos x="179" y="193"/>
                </a:cxn>
                <a:cxn ang="0">
                  <a:pos x="176" y="207"/>
                </a:cxn>
                <a:cxn ang="0">
                  <a:pos x="175" y="213"/>
                </a:cxn>
                <a:cxn ang="0">
                  <a:pos x="174" y="214"/>
                </a:cxn>
                <a:cxn ang="0">
                  <a:pos x="128" y="229"/>
                </a:cxn>
                <a:cxn ang="0">
                  <a:pos x="129" y="493"/>
                </a:cxn>
                <a:cxn ang="0">
                  <a:pos x="0" y="929"/>
                </a:cxn>
                <a:cxn ang="0">
                  <a:pos x="0" y="934"/>
                </a:cxn>
                <a:cxn ang="0">
                  <a:pos x="5" y="938"/>
                </a:cxn>
                <a:cxn ang="0">
                  <a:pos x="7" y="938"/>
                </a:cxn>
                <a:cxn ang="0">
                  <a:pos x="11" y="935"/>
                </a:cxn>
                <a:cxn ang="0">
                  <a:pos x="142" y="494"/>
                </a:cxn>
                <a:cxn ang="0">
                  <a:pos x="238" y="955"/>
                </a:cxn>
                <a:cxn ang="0">
                  <a:pos x="238" y="957"/>
                </a:cxn>
                <a:cxn ang="0">
                  <a:pos x="242" y="961"/>
                </a:cxn>
                <a:cxn ang="0">
                  <a:pos x="244" y="961"/>
                </a:cxn>
                <a:cxn ang="0">
                  <a:pos x="249" y="960"/>
                </a:cxn>
                <a:cxn ang="0">
                  <a:pos x="250" y="955"/>
                </a:cxn>
                <a:cxn ang="0">
                  <a:pos x="339" y="519"/>
                </a:cxn>
                <a:cxn ang="0">
                  <a:pos x="361" y="474"/>
                </a:cxn>
                <a:cxn ang="0">
                  <a:pos x="427" y="865"/>
                </a:cxn>
                <a:cxn ang="0">
                  <a:pos x="429" y="870"/>
                </a:cxn>
                <a:cxn ang="0">
                  <a:pos x="434" y="871"/>
                </a:cxn>
                <a:cxn ang="0">
                  <a:pos x="437" y="870"/>
                </a:cxn>
                <a:cxn ang="0">
                  <a:pos x="439" y="865"/>
                </a:cxn>
                <a:cxn ang="0">
                  <a:pos x="439" y="862"/>
                </a:cxn>
                <a:cxn ang="0">
                  <a:pos x="353" y="421"/>
                </a:cxn>
                <a:cxn ang="0">
                  <a:pos x="347" y="461"/>
                </a:cxn>
              </a:cxnLst>
              <a:rect l="0" t="0" r="r" b="b"/>
              <a:pathLst>
                <a:path w="439" h="961">
                  <a:moveTo>
                    <a:pt x="439" y="862"/>
                  </a:moveTo>
                  <a:lnTo>
                    <a:pt x="359" y="378"/>
                  </a:lnTo>
                  <a:lnTo>
                    <a:pt x="410" y="18"/>
                  </a:lnTo>
                  <a:lnTo>
                    <a:pt x="340" y="15"/>
                  </a:lnTo>
                  <a:lnTo>
                    <a:pt x="180" y="0"/>
                  </a:lnTo>
                  <a:lnTo>
                    <a:pt x="145" y="157"/>
                  </a:lnTo>
                  <a:lnTo>
                    <a:pt x="145" y="157"/>
                  </a:lnTo>
                  <a:lnTo>
                    <a:pt x="156" y="154"/>
                  </a:lnTo>
                  <a:lnTo>
                    <a:pt x="160" y="154"/>
                  </a:lnTo>
                  <a:lnTo>
                    <a:pt x="165" y="156"/>
                  </a:lnTo>
                  <a:lnTo>
                    <a:pt x="165" y="156"/>
                  </a:lnTo>
                  <a:lnTo>
                    <a:pt x="167" y="157"/>
                  </a:lnTo>
                  <a:lnTo>
                    <a:pt x="167" y="157"/>
                  </a:lnTo>
                  <a:lnTo>
                    <a:pt x="170" y="148"/>
                  </a:lnTo>
                  <a:lnTo>
                    <a:pt x="174" y="144"/>
                  </a:lnTo>
                  <a:lnTo>
                    <a:pt x="179" y="139"/>
                  </a:lnTo>
                  <a:lnTo>
                    <a:pt x="179" y="139"/>
                  </a:lnTo>
                  <a:lnTo>
                    <a:pt x="184" y="134"/>
                  </a:lnTo>
                  <a:lnTo>
                    <a:pt x="188" y="130"/>
                  </a:lnTo>
                  <a:lnTo>
                    <a:pt x="193" y="129"/>
                  </a:lnTo>
                  <a:lnTo>
                    <a:pt x="198" y="129"/>
                  </a:lnTo>
                  <a:lnTo>
                    <a:pt x="198" y="129"/>
                  </a:lnTo>
                  <a:lnTo>
                    <a:pt x="198" y="129"/>
                  </a:lnTo>
                  <a:lnTo>
                    <a:pt x="198" y="128"/>
                  </a:lnTo>
                  <a:lnTo>
                    <a:pt x="199" y="128"/>
                  </a:lnTo>
                  <a:lnTo>
                    <a:pt x="199" y="128"/>
                  </a:lnTo>
                  <a:lnTo>
                    <a:pt x="205" y="128"/>
                  </a:lnTo>
                  <a:lnTo>
                    <a:pt x="212" y="126"/>
                  </a:lnTo>
                  <a:lnTo>
                    <a:pt x="219" y="123"/>
                  </a:lnTo>
                  <a:lnTo>
                    <a:pt x="219" y="123"/>
                  </a:lnTo>
                  <a:lnTo>
                    <a:pt x="231" y="117"/>
                  </a:lnTo>
                  <a:lnTo>
                    <a:pt x="231" y="117"/>
                  </a:lnTo>
                  <a:lnTo>
                    <a:pt x="231" y="117"/>
                  </a:lnTo>
                  <a:lnTo>
                    <a:pt x="231" y="117"/>
                  </a:lnTo>
                  <a:lnTo>
                    <a:pt x="231" y="117"/>
                  </a:lnTo>
                  <a:lnTo>
                    <a:pt x="238" y="116"/>
                  </a:lnTo>
                  <a:lnTo>
                    <a:pt x="241" y="116"/>
                  </a:lnTo>
                  <a:lnTo>
                    <a:pt x="243" y="117"/>
                  </a:lnTo>
                  <a:lnTo>
                    <a:pt x="243" y="117"/>
                  </a:lnTo>
                  <a:lnTo>
                    <a:pt x="244" y="119"/>
                  </a:lnTo>
                  <a:lnTo>
                    <a:pt x="244" y="122"/>
                  </a:lnTo>
                  <a:lnTo>
                    <a:pt x="242" y="125"/>
                  </a:lnTo>
                  <a:lnTo>
                    <a:pt x="242" y="125"/>
                  </a:lnTo>
                  <a:lnTo>
                    <a:pt x="238" y="129"/>
                  </a:lnTo>
                  <a:lnTo>
                    <a:pt x="235" y="131"/>
                  </a:lnTo>
                  <a:lnTo>
                    <a:pt x="235" y="131"/>
                  </a:lnTo>
                  <a:lnTo>
                    <a:pt x="230" y="134"/>
                  </a:lnTo>
                  <a:lnTo>
                    <a:pt x="222" y="139"/>
                  </a:lnTo>
                  <a:lnTo>
                    <a:pt x="222" y="139"/>
                  </a:lnTo>
                  <a:lnTo>
                    <a:pt x="225" y="144"/>
                  </a:lnTo>
                  <a:lnTo>
                    <a:pt x="227" y="152"/>
                  </a:lnTo>
                  <a:lnTo>
                    <a:pt x="229" y="162"/>
                  </a:lnTo>
                  <a:lnTo>
                    <a:pt x="229" y="168"/>
                  </a:lnTo>
                  <a:lnTo>
                    <a:pt x="227" y="174"/>
                  </a:lnTo>
                  <a:lnTo>
                    <a:pt x="227" y="175"/>
                  </a:lnTo>
                  <a:lnTo>
                    <a:pt x="226" y="176"/>
                  </a:lnTo>
                  <a:lnTo>
                    <a:pt x="226" y="176"/>
                  </a:lnTo>
                  <a:lnTo>
                    <a:pt x="218" y="181"/>
                  </a:lnTo>
                  <a:lnTo>
                    <a:pt x="209" y="185"/>
                  </a:lnTo>
                  <a:lnTo>
                    <a:pt x="204" y="186"/>
                  </a:lnTo>
                  <a:lnTo>
                    <a:pt x="199" y="187"/>
                  </a:lnTo>
                  <a:lnTo>
                    <a:pt x="199" y="187"/>
                  </a:lnTo>
                  <a:lnTo>
                    <a:pt x="192" y="187"/>
                  </a:lnTo>
                  <a:lnTo>
                    <a:pt x="186" y="190"/>
                  </a:lnTo>
                  <a:lnTo>
                    <a:pt x="181" y="191"/>
                  </a:lnTo>
                  <a:lnTo>
                    <a:pt x="179" y="193"/>
                  </a:lnTo>
                  <a:lnTo>
                    <a:pt x="179" y="193"/>
                  </a:lnTo>
                  <a:lnTo>
                    <a:pt x="176" y="207"/>
                  </a:lnTo>
                  <a:lnTo>
                    <a:pt x="175" y="212"/>
                  </a:lnTo>
                  <a:lnTo>
                    <a:pt x="175" y="213"/>
                  </a:lnTo>
                  <a:lnTo>
                    <a:pt x="174" y="214"/>
                  </a:lnTo>
                  <a:lnTo>
                    <a:pt x="174" y="214"/>
                  </a:lnTo>
                  <a:lnTo>
                    <a:pt x="159" y="219"/>
                  </a:lnTo>
                  <a:lnTo>
                    <a:pt x="128" y="229"/>
                  </a:lnTo>
                  <a:lnTo>
                    <a:pt x="70" y="485"/>
                  </a:lnTo>
                  <a:lnTo>
                    <a:pt x="129" y="493"/>
                  </a:lnTo>
                  <a:lnTo>
                    <a:pt x="0" y="929"/>
                  </a:lnTo>
                  <a:lnTo>
                    <a:pt x="0" y="929"/>
                  </a:lnTo>
                  <a:lnTo>
                    <a:pt x="0" y="932"/>
                  </a:lnTo>
                  <a:lnTo>
                    <a:pt x="0" y="934"/>
                  </a:lnTo>
                  <a:lnTo>
                    <a:pt x="2" y="936"/>
                  </a:lnTo>
                  <a:lnTo>
                    <a:pt x="5" y="938"/>
                  </a:lnTo>
                  <a:lnTo>
                    <a:pt x="5" y="938"/>
                  </a:lnTo>
                  <a:lnTo>
                    <a:pt x="7" y="938"/>
                  </a:lnTo>
                  <a:lnTo>
                    <a:pt x="10" y="936"/>
                  </a:lnTo>
                  <a:lnTo>
                    <a:pt x="11" y="935"/>
                  </a:lnTo>
                  <a:lnTo>
                    <a:pt x="12" y="933"/>
                  </a:lnTo>
                  <a:lnTo>
                    <a:pt x="142" y="494"/>
                  </a:lnTo>
                  <a:lnTo>
                    <a:pt x="258" y="508"/>
                  </a:lnTo>
                  <a:lnTo>
                    <a:pt x="238" y="955"/>
                  </a:lnTo>
                  <a:lnTo>
                    <a:pt x="238" y="955"/>
                  </a:lnTo>
                  <a:lnTo>
                    <a:pt x="238" y="957"/>
                  </a:lnTo>
                  <a:lnTo>
                    <a:pt x="240" y="960"/>
                  </a:lnTo>
                  <a:lnTo>
                    <a:pt x="242" y="961"/>
                  </a:lnTo>
                  <a:lnTo>
                    <a:pt x="244" y="961"/>
                  </a:lnTo>
                  <a:lnTo>
                    <a:pt x="244" y="961"/>
                  </a:lnTo>
                  <a:lnTo>
                    <a:pt x="247" y="961"/>
                  </a:lnTo>
                  <a:lnTo>
                    <a:pt x="249" y="960"/>
                  </a:lnTo>
                  <a:lnTo>
                    <a:pt x="250" y="957"/>
                  </a:lnTo>
                  <a:lnTo>
                    <a:pt x="250" y="955"/>
                  </a:lnTo>
                  <a:lnTo>
                    <a:pt x="271" y="511"/>
                  </a:lnTo>
                  <a:lnTo>
                    <a:pt x="339" y="519"/>
                  </a:lnTo>
                  <a:lnTo>
                    <a:pt x="345" y="473"/>
                  </a:lnTo>
                  <a:lnTo>
                    <a:pt x="361" y="474"/>
                  </a:lnTo>
                  <a:lnTo>
                    <a:pt x="427" y="865"/>
                  </a:lnTo>
                  <a:lnTo>
                    <a:pt x="427" y="865"/>
                  </a:lnTo>
                  <a:lnTo>
                    <a:pt x="427" y="867"/>
                  </a:lnTo>
                  <a:lnTo>
                    <a:pt x="429" y="870"/>
                  </a:lnTo>
                  <a:lnTo>
                    <a:pt x="432" y="871"/>
                  </a:lnTo>
                  <a:lnTo>
                    <a:pt x="434" y="871"/>
                  </a:lnTo>
                  <a:lnTo>
                    <a:pt x="434" y="871"/>
                  </a:lnTo>
                  <a:lnTo>
                    <a:pt x="437" y="870"/>
                  </a:lnTo>
                  <a:lnTo>
                    <a:pt x="438" y="868"/>
                  </a:lnTo>
                  <a:lnTo>
                    <a:pt x="439" y="865"/>
                  </a:lnTo>
                  <a:lnTo>
                    <a:pt x="439" y="862"/>
                  </a:lnTo>
                  <a:lnTo>
                    <a:pt x="439" y="862"/>
                  </a:lnTo>
                  <a:close/>
                  <a:moveTo>
                    <a:pt x="347" y="461"/>
                  </a:moveTo>
                  <a:lnTo>
                    <a:pt x="353" y="421"/>
                  </a:lnTo>
                  <a:lnTo>
                    <a:pt x="360" y="461"/>
                  </a:lnTo>
                  <a:lnTo>
                    <a:pt x="347" y="461"/>
                  </a:lnTo>
                  <a:close/>
                </a:path>
              </a:pathLst>
            </a:custGeom>
            <a:solidFill>
              <a:schemeClr val="bg1"/>
            </a:solidFill>
            <a:ln w="9525">
              <a:noFill/>
              <a:round/>
              <a:headEnd/>
              <a:tailEnd/>
            </a:ln>
          </p:spPr>
          <p:txBody>
            <a:bodyPr/>
            <a:lstStyle/>
            <a:p>
              <a:pPr>
                <a:defRPr/>
              </a:pPr>
              <a:endParaRPr lang="zh-CN" altLang="en-US" sz="1800">
                <a:latin typeface="Arial" charset="0"/>
                <a:ea typeface="+mn-ea"/>
              </a:endParaRPr>
            </a:p>
          </p:txBody>
        </p:sp>
        <p:sp>
          <p:nvSpPr>
            <p:cNvPr id="1049" name="Freeform 25"/>
            <p:cNvSpPr>
              <a:spLocks/>
            </p:cNvSpPr>
            <p:nvPr userDrawn="1"/>
          </p:nvSpPr>
          <p:spPr bwMode="auto">
            <a:xfrm>
              <a:off x="3920" y="2894"/>
              <a:ext cx="716" cy="1149"/>
            </a:xfrm>
            <a:custGeom>
              <a:avLst/>
              <a:gdLst/>
              <a:ahLst/>
              <a:cxnLst>
                <a:cxn ang="0">
                  <a:pos x="387" y="239"/>
                </a:cxn>
                <a:cxn ang="0">
                  <a:pos x="523" y="202"/>
                </a:cxn>
                <a:cxn ang="0">
                  <a:pos x="551" y="175"/>
                </a:cxn>
                <a:cxn ang="0">
                  <a:pos x="571" y="135"/>
                </a:cxn>
                <a:cxn ang="0">
                  <a:pos x="584" y="119"/>
                </a:cxn>
                <a:cxn ang="0">
                  <a:pos x="584" y="115"/>
                </a:cxn>
                <a:cxn ang="0">
                  <a:pos x="550" y="127"/>
                </a:cxn>
                <a:cxn ang="0">
                  <a:pos x="527" y="143"/>
                </a:cxn>
                <a:cxn ang="0">
                  <a:pos x="510" y="152"/>
                </a:cxn>
                <a:cxn ang="0">
                  <a:pos x="391" y="178"/>
                </a:cxn>
                <a:cxn ang="0">
                  <a:pos x="318" y="147"/>
                </a:cxn>
                <a:cxn ang="0">
                  <a:pos x="219" y="130"/>
                </a:cxn>
                <a:cxn ang="0">
                  <a:pos x="202" y="51"/>
                </a:cxn>
                <a:cxn ang="0">
                  <a:pos x="167" y="4"/>
                </a:cxn>
                <a:cxn ang="0">
                  <a:pos x="127" y="6"/>
                </a:cxn>
                <a:cxn ang="0">
                  <a:pos x="94" y="51"/>
                </a:cxn>
                <a:cxn ang="0">
                  <a:pos x="100" y="70"/>
                </a:cxn>
                <a:cxn ang="0">
                  <a:pos x="98" y="95"/>
                </a:cxn>
                <a:cxn ang="0">
                  <a:pos x="104" y="100"/>
                </a:cxn>
                <a:cxn ang="0">
                  <a:pos x="106" y="113"/>
                </a:cxn>
                <a:cxn ang="0">
                  <a:pos x="110" y="124"/>
                </a:cxn>
                <a:cxn ang="0">
                  <a:pos x="126" y="147"/>
                </a:cxn>
                <a:cxn ang="0">
                  <a:pos x="55" y="195"/>
                </a:cxn>
                <a:cxn ang="0">
                  <a:pos x="36" y="190"/>
                </a:cxn>
                <a:cxn ang="0">
                  <a:pos x="32" y="206"/>
                </a:cxn>
                <a:cxn ang="0">
                  <a:pos x="15" y="179"/>
                </a:cxn>
                <a:cxn ang="0">
                  <a:pos x="9" y="184"/>
                </a:cxn>
                <a:cxn ang="0">
                  <a:pos x="3" y="189"/>
                </a:cxn>
                <a:cxn ang="0">
                  <a:pos x="2" y="206"/>
                </a:cxn>
                <a:cxn ang="0">
                  <a:pos x="3" y="225"/>
                </a:cxn>
                <a:cxn ang="0">
                  <a:pos x="15" y="247"/>
                </a:cxn>
                <a:cxn ang="0">
                  <a:pos x="11" y="284"/>
                </a:cxn>
                <a:cxn ang="0">
                  <a:pos x="19" y="360"/>
                </a:cxn>
                <a:cxn ang="0">
                  <a:pos x="53" y="357"/>
                </a:cxn>
                <a:cxn ang="0">
                  <a:pos x="98" y="299"/>
                </a:cxn>
                <a:cxn ang="0">
                  <a:pos x="112" y="523"/>
                </a:cxn>
                <a:cxn ang="0">
                  <a:pos x="122" y="618"/>
                </a:cxn>
                <a:cxn ang="0">
                  <a:pos x="121" y="811"/>
                </a:cxn>
                <a:cxn ang="0">
                  <a:pos x="118" y="883"/>
                </a:cxn>
                <a:cxn ang="0">
                  <a:pos x="73" y="910"/>
                </a:cxn>
                <a:cxn ang="0">
                  <a:pos x="83" y="929"/>
                </a:cxn>
                <a:cxn ang="0">
                  <a:pos x="155" y="917"/>
                </a:cxn>
                <a:cxn ang="0">
                  <a:pos x="179" y="911"/>
                </a:cxn>
                <a:cxn ang="0">
                  <a:pos x="183" y="898"/>
                </a:cxn>
                <a:cxn ang="0">
                  <a:pos x="194" y="780"/>
                </a:cxn>
                <a:cxn ang="0">
                  <a:pos x="201" y="582"/>
                </a:cxn>
                <a:cxn ang="0">
                  <a:pos x="219" y="595"/>
                </a:cxn>
                <a:cxn ang="0">
                  <a:pos x="238" y="829"/>
                </a:cxn>
                <a:cxn ang="0">
                  <a:pos x="246" y="893"/>
                </a:cxn>
                <a:cxn ang="0">
                  <a:pos x="213" y="934"/>
                </a:cxn>
                <a:cxn ang="0">
                  <a:pos x="228" y="951"/>
                </a:cxn>
                <a:cxn ang="0">
                  <a:pos x="290" y="932"/>
                </a:cxn>
                <a:cxn ang="0">
                  <a:pos x="304" y="920"/>
                </a:cxn>
                <a:cxn ang="0">
                  <a:pos x="317" y="898"/>
                </a:cxn>
                <a:cxn ang="0">
                  <a:pos x="304" y="739"/>
                </a:cxn>
                <a:cxn ang="0">
                  <a:pos x="293" y="655"/>
                </a:cxn>
                <a:cxn ang="0">
                  <a:pos x="331" y="476"/>
                </a:cxn>
                <a:cxn ang="0">
                  <a:pos x="319" y="248"/>
                </a:cxn>
              </a:cxnLst>
              <a:rect l="0" t="0" r="r" b="b"/>
              <a:pathLst>
                <a:path w="592" h="951">
                  <a:moveTo>
                    <a:pt x="328" y="241"/>
                  </a:moveTo>
                  <a:lnTo>
                    <a:pt x="329" y="240"/>
                  </a:lnTo>
                  <a:lnTo>
                    <a:pt x="330" y="240"/>
                  </a:lnTo>
                  <a:lnTo>
                    <a:pt x="330" y="240"/>
                  </a:lnTo>
                  <a:lnTo>
                    <a:pt x="335" y="242"/>
                  </a:lnTo>
                  <a:lnTo>
                    <a:pt x="340" y="244"/>
                  </a:lnTo>
                  <a:lnTo>
                    <a:pt x="354" y="244"/>
                  </a:lnTo>
                  <a:lnTo>
                    <a:pt x="371" y="241"/>
                  </a:lnTo>
                  <a:lnTo>
                    <a:pt x="387" y="239"/>
                  </a:lnTo>
                  <a:lnTo>
                    <a:pt x="416" y="233"/>
                  </a:lnTo>
                  <a:lnTo>
                    <a:pt x="430" y="229"/>
                  </a:lnTo>
                  <a:lnTo>
                    <a:pt x="430" y="229"/>
                  </a:lnTo>
                  <a:lnTo>
                    <a:pt x="430" y="229"/>
                  </a:lnTo>
                  <a:lnTo>
                    <a:pt x="430" y="229"/>
                  </a:lnTo>
                  <a:lnTo>
                    <a:pt x="442" y="227"/>
                  </a:lnTo>
                  <a:lnTo>
                    <a:pt x="455" y="224"/>
                  </a:lnTo>
                  <a:lnTo>
                    <a:pt x="484" y="216"/>
                  </a:lnTo>
                  <a:lnTo>
                    <a:pt x="523" y="202"/>
                  </a:lnTo>
                  <a:lnTo>
                    <a:pt x="523" y="202"/>
                  </a:lnTo>
                  <a:lnTo>
                    <a:pt x="525" y="196"/>
                  </a:lnTo>
                  <a:lnTo>
                    <a:pt x="526" y="186"/>
                  </a:lnTo>
                  <a:lnTo>
                    <a:pt x="526" y="186"/>
                  </a:lnTo>
                  <a:lnTo>
                    <a:pt x="527" y="183"/>
                  </a:lnTo>
                  <a:lnTo>
                    <a:pt x="529" y="180"/>
                  </a:lnTo>
                  <a:lnTo>
                    <a:pt x="537" y="178"/>
                  </a:lnTo>
                  <a:lnTo>
                    <a:pt x="545" y="175"/>
                  </a:lnTo>
                  <a:lnTo>
                    <a:pt x="551" y="175"/>
                  </a:lnTo>
                  <a:lnTo>
                    <a:pt x="551" y="175"/>
                  </a:lnTo>
                  <a:lnTo>
                    <a:pt x="559" y="174"/>
                  </a:lnTo>
                  <a:lnTo>
                    <a:pt x="566" y="171"/>
                  </a:lnTo>
                  <a:lnTo>
                    <a:pt x="574" y="166"/>
                  </a:lnTo>
                  <a:lnTo>
                    <a:pt x="574" y="166"/>
                  </a:lnTo>
                  <a:lnTo>
                    <a:pt x="576" y="158"/>
                  </a:lnTo>
                  <a:lnTo>
                    <a:pt x="576" y="152"/>
                  </a:lnTo>
                  <a:lnTo>
                    <a:pt x="573" y="141"/>
                  </a:lnTo>
                  <a:lnTo>
                    <a:pt x="571" y="135"/>
                  </a:lnTo>
                  <a:lnTo>
                    <a:pt x="568" y="133"/>
                  </a:lnTo>
                  <a:lnTo>
                    <a:pt x="567" y="130"/>
                  </a:lnTo>
                  <a:lnTo>
                    <a:pt x="570" y="129"/>
                  </a:lnTo>
                  <a:lnTo>
                    <a:pt x="570" y="129"/>
                  </a:lnTo>
                  <a:lnTo>
                    <a:pt x="578" y="123"/>
                  </a:lnTo>
                  <a:lnTo>
                    <a:pt x="583" y="119"/>
                  </a:lnTo>
                  <a:lnTo>
                    <a:pt x="584" y="119"/>
                  </a:lnTo>
                  <a:lnTo>
                    <a:pt x="584" y="119"/>
                  </a:lnTo>
                  <a:lnTo>
                    <a:pt x="584" y="119"/>
                  </a:lnTo>
                  <a:lnTo>
                    <a:pt x="590" y="115"/>
                  </a:lnTo>
                  <a:lnTo>
                    <a:pt x="590" y="115"/>
                  </a:lnTo>
                  <a:lnTo>
                    <a:pt x="592" y="113"/>
                  </a:lnTo>
                  <a:lnTo>
                    <a:pt x="592" y="113"/>
                  </a:lnTo>
                  <a:lnTo>
                    <a:pt x="589" y="113"/>
                  </a:lnTo>
                  <a:lnTo>
                    <a:pt x="584" y="115"/>
                  </a:lnTo>
                  <a:lnTo>
                    <a:pt x="584" y="115"/>
                  </a:lnTo>
                  <a:lnTo>
                    <a:pt x="584" y="115"/>
                  </a:lnTo>
                  <a:lnTo>
                    <a:pt x="584" y="115"/>
                  </a:lnTo>
                  <a:lnTo>
                    <a:pt x="584" y="115"/>
                  </a:lnTo>
                  <a:lnTo>
                    <a:pt x="573" y="119"/>
                  </a:lnTo>
                  <a:lnTo>
                    <a:pt x="573" y="119"/>
                  </a:lnTo>
                  <a:lnTo>
                    <a:pt x="565" y="123"/>
                  </a:lnTo>
                  <a:lnTo>
                    <a:pt x="559" y="126"/>
                  </a:lnTo>
                  <a:lnTo>
                    <a:pt x="555" y="127"/>
                  </a:lnTo>
                  <a:lnTo>
                    <a:pt x="551" y="126"/>
                  </a:lnTo>
                  <a:lnTo>
                    <a:pt x="550" y="127"/>
                  </a:lnTo>
                  <a:lnTo>
                    <a:pt x="550" y="127"/>
                  </a:lnTo>
                  <a:lnTo>
                    <a:pt x="550" y="127"/>
                  </a:lnTo>
                  <a:lnTo>
                    <a:pt x="545" y="127"/>
                  </a:lnTo>
                  <a:lnTo>
                    <a:pt x="542" y="128"/>
                  </a:lnTo>
                  <a:lnTo>
                    <a:pt x="538" y="130"/>
                  </a:lnTo>
                  <a:lnTo>
                    <a:pt x="534" y="135"/>
                  </a:lnTo>
                  <a:lnTo>
                    <a:pt x="534" y="135"/>
                  </a:lnTo>
                  <a:lnTo>
                    <a:pt x="534" y="135"/>
                  </a:lnTo>
                  <a:lnTo>
                    <a:pt x="534" y="135"/>
                  </a:lnTo>
                  <a:lnTo>
                    <a:pt x="527" y="143"/>
                  </a:lnTo>
                  <a:lnTo>
                    <a:pt x="523" y="150"/>
                  </a:lnTo>
                  <a:lnTo>
                    <a:pt x="522" y="155"/>
                  </a:lnTo>
                  <a:lnTo>
                    <a:pt x="521" y="156"/>
                  </a:lnTo>
                  <a:lnTo>
                    <a:pt x="516" y="156"/>
                  </a:lnTo>
                  <a:lnTo>
                    <a:pt x="516" y="156"/>
                  </a:lnTo>
                  <a:lnTo>
                    <a:pt x="516" y="155"/>
                  </a:lnTo>
                  <a:lnTo>
                    <a:pt x="515" y="154"/>
                  </a:lnTo>
                  <a:lnTo>
                    <a:pt x="515" y="154"/>
                  </a:lnTo>
                  <a:lnTo>
                    <a:pt x="510" y="152"/>
                  </a:lnTo>
                  <a:lnTo>
                    <a:pt x="504" y="152"/>
                  </a:lnTo>
                  <a:lnTo>
                    <a:pt x="491" y="156"/>
                  </a:lnTo>
                  <a:lnTo>
                    <a:pt x="491" y="156"/>
                  </a:lnTo>
                  <a:lnTo>
                    <a:pt x="491" y="156"/>
                  </a:lnTo>
                  <a:lnTo>
                    <a:pt x="491" y="156"/>
                  </a:lnTo>
                  <a:lnTo>
                    <a:pt x="424" y="175"/>
                  </a:lnTo>
                  <a:lnTo>
                    <a:pt x="424" y="175"/>
                  </a:lnTo>
                  <a:lnTo>
                    <a:pt x="407" y="178"/>
                  </a:lnTo>
                  <a:lnTo>
                    <a:pt x="391" y="178"/>
                  </a:lnTo>
                  <a:lnTo>
                    <a:pt x="375" y="177"/>
                  </a:lnTo>
                  <a:lnTo>
                    <a:pt x="362" y="173"/>
                  </a:lnTo>
                  <a:lnTo>
                    <a:pt x="351" y="169"/>
                  </a:lnTo>
                  <a:lnTo>
                    <a:pt x="341" y="167"/>
                  </a:lnTo>
                  <a:lnTo>
                    <a:pt x="331" y="162"/>
                  </a:lnTo>
                  <a:lnTo>
                    <a:pt x="331" y="162"/>
                  </a:lnTo>
                  <a:lnTo>
                    <a:pt x="326" y="158"/>
                  </a:lnTo>
                  <a:lnTo>
                    <a:pt x="323" y="154"/>
                  </a:lnTo>
                  <a:lnTo>
                    <a:pt x="318" y="147"/>
                  </a:lnTo>
                  <a:lnTo>
                    <a:pt x="312" y="144"/>
                  </a:lnTo>
                  <a:lnTo>
                    <a:pt x="283" y="134"/>
                  </a:lnTo>
                  <a:lnTo>
                    <a:pt x="283" y="134"/>
                  </a:lnTo>
                  <a:lnTo>
                    <a:pt x="276" y="132"/>
                  </a:lnTo>
                  <a:lnTo>
                    <a:pt x="264" y="130"/>
                  </a:lnTo>
                  <a:lnTo>
                    <a:pt x="246" y="130"/>
                  </a:lnTo>
                  <a:lnTo>
                    <a:pt x="221" y="132"/>
                  </a:lnTo>
                  <a:lnTo>
                    <a:pt x="219" y="132"/>
                  </a:lnTo>
                  <a:lnTo>
                    <a:pt x="219" y="130"/>
                  </a:lnTo>
                  <a:lnTo>
                    <a:pt x="219" y="130"/>
                  </a:lnTo>
                  <a:lnTo>
                    <a:pt x="213" y="123"/>
                  </a:lnTo>
                  <a:lnTo>
                    <a:pt x="207" y="118"/>
                  </a:lnTo>
                  <a:lnTo>
                    <a:pt x="202" y="115"/>
                  </a:lnTo>
                  <a:lnTo>
                    <a:pt x="201" y="113"/>
                  </a:lnTo>
                  <a:lnTo>
                    <a:pt x="201" y="112"/>
                  </a:lnTo>
                  <a:lnTo>
                    <a:pt x="201" y="112"/>
                  </a:lnTo>
                  <a:lnTo>
                    <a:pt x="203" y="74"/>
                  </a:lnTo>
                  <a:lnTo>
                    <a:pt x="202" y="51"/>
                  </a:lnTo>
                  <a:lnTo>
                    <a:pt x="200" y="39"/>
                  </a:lnTo>
                  <a:lnTo>
                    <a:pt x="200" y="36"/>
                  </a:lnTo>
                  <a:lnTo>
                    <a:pt x="200" y="36"/>
                  </a:lnTo>
                  <a:lnTo>
                    <a:pt x="193" y="23"/>
                  </a:lnTo>
                  <a:lnTo>
                    <a:pt x="185" y="14"/>
                  </a:lnTo>
                  <a:lnTo>
                    <a:pt x="182" y="10"/>
                  </a:lnTo>
                  <a:lnTo>
                    <a:pt x="177" y="8"/>
                  </a:lnTo>
                  <a:lnTo>
                    <a:pt x="172" y="5"/>
                  </a:lnTo>
                  <a:lnTo>
                    <a:pt x="167" y="4"/>
                  </a:lnTo>
                  <a:lnTo>
                    <a:pt x="167" y="4"/>
                  </a:lnTo>
                  <a:lnTo>
                    <a:pt x="166" y="4"/>
                  </a:lnTo>
                  <a:lnTo>
                    <a:pt x="166" y="4"/>
                  </a:lnTo>
                  <a:lnTo>
                    <a:pt x="157" y="2"/>
                  </a:lnTo>
                  <a:lnTo>
                    <a:pt x="157" y="2"/>
                  </a:lnTo>
                  <a:lnTo>
                    <a:pt x="152" y="0"/>
                  </a:lnTo>
                  <a:lnTo>
                    <a:pt x="148" y="0"/>
                  </a:lnTo>
                  <a:lnTo>
                    <a:pt x="137" y="3"/>
                  </a:lnTo>
                  <a:lnTo>
                    <a:pt x="127" y="6"/>
                  </a:lnTo>
                  <a:lnTo>
                    <a:pt x="117" y="12"/>
                  </a:lnTo>
                  <a:lnTo>
                    <a:pt x="110" y="17"/>
                  </a:lnTo>
                  <a:lnTo>
                    <a:pt x="104" y="22"/>
                  </a:lnTo>
                  <a:lnTo>
                    <a:pt x="98" y="27"/>
                  </a:lnTo>
                  <a:lnTo>
                    <a:pt x="98" y="27"/>
                  </a:lnTo>
                  <a:lnTo>
                    <a:pt x="96" y="29"/>
                  </a:lnTo>
                  <a:lnTo>
                    <a:pt x="95" y="33"/>
                  </a:lnTo>
                  <a:lnTo>
                    <a:pt x="94" y="42"/>
                  </a:lnTo>
                  <a:lnTo>
                    <a:pt x="94" y="51"/>
                  </a:lnTo>
                  <a:lnTo>
                    <a:pt x="95" y="57"/>
                  </a:lnTo>
                  <a:lnTo>
                    <a:pt x="100" y="67"/>
                  </a:lnTo>
                  <a:lnTo>
                    <a:pt x="100" y="67"/>
                  </a:lnTo>
                  <a:lnTo>
                    <a:pt x="100" y="67"/>
                  </a:lnTo>
                  <a:lnTo>
                    <a:pt x="100" y="68"/>
                  </a:lnTo>
                  <a:lnTo>
                    <a:pt x="100" y="68"/>
                  </a:lnTo>
                  <a:lnTo>
                    <a:pt x="100" y="70"/>
                  </a:lnTo>
                  <a:lnTo>
                    <a:pt x="100" y="70"/>
                  </a:lnTo>
                  <a:lnTo>
                    <a:pt x="100" y="70"/>
                  </a:lnTo>
                  <a:lnTo>
                    <a:pt x="100" y="70"/>
                  </a:lnTo>
                  <a:lnTo>
                    <a:pt x="100" y="70"/>
                  </a:lnTo>
                  <a:lnTo>
                    <a:pt x="100" y="70"/>
                  </a:lnTo>
                  <a:lnTo>
                    <a:pt x="94" y="88"/>
                  </a:lnTo>
                  <a:lnTo>
                    <a:pt x="94" y="88"/>
                  </a:lnTo>
                  <a:lnTo>
                    <a:pt x="95" y="92"/>
                  </a:lnTo>
                  <a:lnTo>
                    <a:pt x="96" y="94"/>
                  </a:lnTo>
                  <a:lnTo>
                    <a:pt x="96" y="94"/>
                  </a:lnTo>
                  <a:lnTo>
                    <a:pt x="98" y="95"/>
                  </a:lnTo>
                  <a:lnTo>
                    <a:pt x="101" y="95"/>
                  </a:lnTo>
                  <a:lnTo>
                    <a:pt x="104" y="95"/>
                  </a:lnTo>
                  <a:lnTo>
                    <a:pt x="104" y="98"/>
                  </a:lnTo>
                  <a:lnTo>
                    <a:pt x="104" y="99"/>
                  </a:lnTo>
                  <a:lnTo>
                    <a:pt x="104" y="99"/>
                  </a:lnTo>
                  <a:lnTo>
                    <a:pt x="104" y="99"/>
                  </a:lnTo>
                  <a:lnTo>
                    <a:pt x="104" y="100"/>
                  </a:lnTo>
                  <a:lnTo>
                    <a:pt x="104" y="100"/>
                  </a:lnTo>
                  <a:lnTo>
                    <a:pt x="104" y="100"/>
                  </a:lnTo>
                  <a:lnTo>
                    <a:pt x="104" y="106"/>
                  </a:lnTo>
                  <a:lnTo>
                    <a:pt x="104" y="109"/>
                  </a:lnTo>
                  <a:lnTo>
                    <a:pt x="105" y="111"/>
                  </a:lnTo>
                  <a:lnTo>
                    <a:pt x="106" y="111"/>
                  </a:lnTo>
                  <a:lnTo>
                    <a:pt x="109" y="111"/>
                  </a:lnTo>
                  <a:lnTo>
                    <a:pt x="107" y="112"/>
                  </a:lnTo>
                  <a:lnTo>
                    <a:pt x="107" y="112"/>
                  </a:lnTo>
                  <a:lnTo>
                    <a:pt x="107" y="112"/>
                  </a:lnTo>
                  <a:lnTo>
                    <a:pt x="106" y="113"/>
                  </a:lnTo>
                  <a:lnTo>
                    <a:pt x="106" y="113"/>
                  </a:lnTo>
                  <a:lnTo>
                    <a:pt x="106" y="113"/>
                  </a:lnTo>
                  <a:lnTo>
                    <a:pt x="106" y="115"/>
                  </a:lnTo>
                  <a:lnTo>
                    <a:pt x="106" y="116"/>
                  </a:lnTo>
                  <a:lnTo>
                    <a:pt x="107" y="117"/>
                  </a:lnTo>
                  <a:lnTo>
                    <a:pt x="107" y="117"/>
                  </a:lnTo>
                  <a:lnTo>
                    <a:pt x="109" y="118"/>
                  </a:lnTo>
                  <a:lnTo>
                    <a:pt x="109" y="118"/>
                  </a:lnTo>
                  <a:lnTo>
                    <a:pt x="110" y="124"/>
                  </a:lnTo>
                  <a:lnTo>
                    <a:pt x="112" y="129"/>
                  </a:lnTo>
                  <a:lnTo>
                    <a:pt x="112" y="129"/>
                  </a:lnTo>
                  <a:lnTo>
                    <a:pt x="113" y="130"/>
                  </a:lnTo>
                  <a:lnTo>
                    <a:pt x="115" y="130"/>
                  </a:lnTo>
                  <a:lnTo>
                    <a:pt x="127" y="132"/>
                  </a:lnTo>
                  <a:lnTo>
                    <a:pt x="127" y="132"/>
                  </a:lnTo>
                  <a:lnTo>
                    <a:pt x="126" y="143"/>
                  </a:lnTo>
                  <a:lnTo>
                    <a:pt x="126" y="146"/>
                  </a:lnTo>
                  <a:lnTo>
                    <a:pt x="126" y="147"/>
                  </a:lnTo>
                  <a:lnTo>
                    <a:pt x="126" y="147"/>
                  </a:lnTo>
                  <a:lnTo>
                    <a:pt x="95" y="164"/>
                  </a:lnTo>
                  <a:lnTo>
                    <a:pt x="75" y="178"/>
                  </a:lnTo>
                  <a:lnTo>
                    <a:pt x="62" y="188"/>
                  </a:lnTo>
                  <a:lnTo>
                    <a:pt x="59" y="190"/>
                  </a:lnTo>
                  <a:lnTo>
                    <a:pt x="59" y="191"/>
                  </a:lnTo>
                  <a:lnTo>
                    <a:pt x="59" y="191"/>
                  </a:lnTo>
                  <a:lnTo>
                    <a:pt x="59" y="191"/>
                  </a:lnTo>
                  <a:lnTo>
                    <a:pt x="55" y="195"/>
                  </a:lnTo>
                  <a:lnTo>
                    <a:pt x="49" y="208"/>
                  </a:lnTo>
                  <a:lnTo>
                    <a:pt x="47" y="212"/>
                  </a:lnTo>
                  <a:lnTo>
                    <a:pt x="44" y="208"/>
                  </a:lnTo>
                  <a:lnTo>
                    <a:pt x="39" y="200"/>
                  </a:lnTo>
                  <a:lnTo>
                    <a:pt x="38" y="200"/>
                  </a:lnTo>
                  <a:lnTo>
                    <a:pt x="38" y="199"/>
                  </a:lnTo>
                  <a:lnTo>
                    <a:pt x="38" y="199"/>
                  </a:lnTo>
                  <a:lnTo>
                    <a:pt x="36" y="190"/>
                  </a:lnTo>
                  <a:lnTo>
                    <a:pt x="36" y="190"/>
                  </a:lnTo>
                  <a:lnTo>
                    <a:pt x="33" y="189"/>
                  </a:lnTo>
                  <a:lnTo>
                    <a:pt x="32" y="189"/>
                  </a:lnTo>
                  <a:lnTo>
                    <a:pt x="32" y="189"/>
                  </a:lnTo>
                  <a:lnTo>
                    <a:pt x="30" y="191"/>
                  </a:lnTo>
                  <a:lnTo>
                    <a:pt x="30" y="194"/>
                  </a:lnTo>
                  <a:lnTo>
                    <a:pt x="30" y="194"/>
                  </a:lnTo>
                  <a:lnTo>
                    <a:pt x="31" y="196"/>
                  </a:lnTo>
                  <a:lnTo>
                    <a:pt x="31" y="196"/>
                  </a:lnTo>
                  <a:lnTo>
                    <a:pt x="32" y="206"/>
                  </a:lnTo>
                  <a:lnTo>
                    <a:pt x="27" y="207"/>
                  </a:lnTo>
                  <a:lnTo>
                    <a:pt x="27" y="207"/>
                  </a:lnTo>
                  <a:lnTo>
                    <a:pt x="22" y="199"/>
                  </a:lnTo>
                  <a:lnTo>
                    <a:pt x="22" y="199"/>
                  </a:lnTo>
                  <a:lnTo>
                    <a:pt x="17" y="192"/>
                  </a:lnTo>
                  <a:lnTo>
                    <a:pt x="17" y="192"/>
                  </a:lnTo>
                  <a:lnTo>
                    <a:pt x="17" y="191"/>
                  </a:lnTo>
                  <a:lnTo>
                    <a:pt x="17" y="191"/>
                  </a:lnTo>
                  <a:lnTo>
                    <a:pt x="15" y="179"/>
                  </a:lnTo>
                  <a:lnTo>
                    <a:pt x="15" y="179"/>
                  </a:lnTo>
                  <a:lnTo>
                    <a:pt x="15" y="179"/>
                  </a:lnTo>
                  <a:lnTo>
                    <a:pt x="15" y="179"/>
                  </a:lnTo>
                  <a:lnTo>
                    <a:pt x="13" y="177"/>
                  </a:lnTo>
                  <a:lnTo>
                    <a:pt x="13" y="177"/>
                  </a:lnTo>
                  <a:lnTo>
                    <a:pt x="13" y="177"/>
                  </a:lnTo>
                  <a:lnTo>
                    <a:pt x="11" y="178"/>
                  </a:lnTo>
                  <a:lnTo>
                    <a:pt x="10" y="180"/>
                  </a:lnTo>
                  <a:lnTo>
                    <a:pt x="9" y="184"/>
                  </a:lnTo>
                  <a:lnTo>
                    <a:pt x="6" y="182"/>
                  </a:lnTo>
                  <a:lnTo>
                    <a:pt x="6" y="182"/>
                  </a:lnTo>
                  <a:lnTo>
                    <a:pt x="5" y="180"/>
                  </a:lnTo>
                  <a:lnTo>
                    <a:pt x="5" y="180"/>
                  </a:lnTo>
                  <a:lnTo>
                    <a:pt x="4" y="183"/>
                  </a:lnTo>
                  <a:lnTo>
                    <a:pt x="3" y="188"/>
                  </a:lnTo>
                  <a:lnTo>
                    <a:pt x="3" y="188"/>
                  </a:lnTo>
                  <a:lnTo>
                    <a:pt x="3" y="189"/>
                  </a:lnTo>
                  <a:lnTo>
                    <a:pt x="3" y="189"/>
                  </a:lnTo>
                  <a:lnTo>
                    <a:pt x="3" y="189"/>
                  </a:lnTo>
                  <a:lnTo>
                    <a:pt x="3" y="189"/>
                  </a:lnTo>
                  <a:lnTo>
                    <a:pt x="3" y="191"/>
                  </a:lnTo>
                  <a:lnTo>
                    <a:pt x="2" y="192"/>
                  </a:lnTo>
                  <a:lnTo>
                    <a:pt x="2" y="192"/>
                  </a:lnTo>
                  <a:lnTo>
                    <a:pt x="0" y="194"/>
                  </a:lnTo>
                  <a:lnTo>
                    <a:pt x="0" y="196"/>
                  </a:lnTo>
                  <a:lnTo>
                    <a:pt x="2" y="206"/>
                  </a:lnTo>
                  <a:lnTo>
                    <a:pt x="2" y="206"/>
                  </a:lnTo>
                  <a:lnTo>
                    <a:pt x="2" y="207"/>
                  </a:lnTo>
                  <a:lnTo>
                    <a:pt x="2" y="207"/>
                  </a:lnTo>
                  <a:lnTo>
                    <a:pt x="0" y="211"/>
                  </a:lnTo>
                  <a:lnTo>
                    <a:pt x="0" y="211"/>
                  </a:lnTo>
                  <a:lnTo>
                    <a:pt x="0" y="217"/>
                  </a:lnTo>
                  <a:lnTo>
                    <a:pt x="2" y="222"/>
                  </a:lnTo>
                  <a:lnTo>
                    <a:pt x="2" y="222"/>
                  </a:lnTo>
                  <a:lnTo>
                    <a:pt x="3" y="225"/>
                  </a:lnTo>
                  <a:lnTo>
                    <a:pt x="3" y="225"/>
                  </a:lnTo>
                  <a:lnTo>
                    <a:pt x="8" y="235"/>
                  </a:lnTo>
                  <a:lnTo>
                    <a:pt x="8" y="235"/>
                  </a:lnTo>
                  <a:lnTo>
                    <a:pt x="10" y="237"/>
                  </a:lnTo>
                  <a:lnTo>
                    <a:pt x="10" y="239"/>
                  </a:lnTo>
                  <a:lnTo>
                    <a:pt x="10" y="239"/>
                  </a:lnTo>
                  <a:lnTo>
                    <a:pt x="10" y="239"/>
                  </a:lnTo>
                  <a:lnTo>
                    <a:pt x="15" y="247"/>
                  </a:lnTo>
                  <a:lnTo>
                    <a:pt x="15" y="247"/>
                  </a:lnTo>
                  <a:lnTo>
                    <a:pt x="15" y="247"/>
                  </a:lnTo>
                  <a:lnTo>
                    <a:pt x="15" y="247"/>
                  </a:lnTo>
                  <a:lnTo>
                    <a:pt x="15" y="247"/>
                  </a:lnTo>
                  <a:lnTo>
                    <a:pt x="16" y="248"/>
                  </a:lnTo>
                  <a:lnTo>
                    <a:pt x="16" y="248"/>
                  </a:lnTo>
                  <a:lnTo>
                    <a:pt x="16" y="248"/>
                  </a:lnTo>
                  <a:lnTo>
                    <a:pt x="20" y="261"/>
                  </a:lnTo>
                  <a:lnTo>
                    <a:pt x="20" y="261"/>
                  </a:lnTo>
                  <a:lnTo>
                    <a:pt x="20" y="262"/>
                  </a:lnTo>
                  <a:lnTo>
                    <a:pt x="11" y="284"/>
                  </a:lnTo>
                  <a:lnTo>
                    <a:pt x="11" y="284"/>
                  </a:lnTo>
                  <a:lnTo>
                    <a:pt x="9" y="301"/>
                  </a:lnTo>
                  <a:lnTo>
                    <a:pt x="8" y="316"/>
                  </a:lnTo>
                  <a:lnTo>
                    <a:pt x="8" y="329"/>
                  </a:lnTo>
                  <a:lnTo>
                    <a:pt x="9" y="338"/>
                  </a:lnTo>
                  <a:lnTo>
                    <a:pt x="10" y="347"/>
                  </a:lnTo>
                  <a:lnTo>
                    <a:pt x="13" y="353"/>
                  </a:lnTo>
                  <a:lnTo>
                    <a:pt x="16" y="357"/>
                  </a:lnTo>
                  <a:lnTo>
                    <a:pt x="19" y="360"/>
                  </a:lnTo>
                  <a:lnTo>
                    <a:pt x="19" y="360"/>
                  </a:lnTo>
                  <a:lnTo>
                    <a:pt x="22" y="363"/>
                  </a:lnTo>
                  <a:lnTo>
                    <a:pt x="26" y="364"/>
                  </a:lnTo>
                  <a:lnTo>
                    <a:pt x="32" y="365"/>
                  </a:lnTo>
                  <a:lnTo>
                    <a:pt x="38" y="364"/>
                  </a:lnTo>
                  <a:lnTo>
                    <a:pt x="42" y="363"/>
                  </a:lnTo>
                  <a:lnTo>
                    <a:pt x="42" y="363"/>
                  </a:lnTo>
                  <a:lnTo>
                    <a:pt x="48" y="360"/>
                  </a:lnTo>
                  <a:lnTo>
                    <a:pt x="53" y="357"/>
                  </a:lnTo>
                  <a:lnTo>
                    <a:pt x="64" y="348"/>
                  </a:lnTo>
                  <a:lnTo>
                    <a:pt x="72" y="338"/>
                  </a:lnTo>
                  <a:lnTo>
                    <a:pt x="79" y="327"/>
                  </a:lnTo>
                  <a:lnTo>
                    <a:pt x="85" y="316"/>
                  </a:lnTo>
                  <a:lnTo>
                    <a:pt x="90" y="308"/>
                  </a:lnTo>
                  <a:lnTo>
                    <a:pt x="94" y="299"/>
                  </a:lnTo>
                  <a:lnTo>
                    <a:pt x="95" y="295"/>
                  </a:lnTo>
                  <a:lnTo>
                    <a:pt x="98" y="299"/>
                  </a:lnTo>
                  <a:lnTo>
                    <a:pt x="98" y="299"/>
                  </a:lnTo>
                  <a:lnTo>
                    <a:pt x="100" y="307"/>
                  </a:lnTo>
                  <a:lnTo>
                    <a:pt x="103" y="316"/>
                  </a:lnTo>
                  <a:lnTo>
                    <a:pt x="106" y="343"/>
                  </a:lnTo>
                  <a:lnTo>
                    <a:pt x="107" y="377"/>
                  </a:lnTo>
                  <a:lnTo>
                    <a:pt x="109" y="414"/>
                  </a:lnTo>
                  <a:lnTo>
                    <a:pt x="109" y="483"/>
                  </a:lnTo>
                  <a:lnTo>
                    <a:pt x="107" y="522"/>
                  </a:lnTo>
                  <a:lnTo>
                    <a:pt x="112" y="523"/>
                  </a:lnTo>
                  <a:lnTo>
                    <a:pt x="112" y="523"/>
                  </a:lnTo>
                  <a:lnTo>
                    <a:pt x="112" y="523"/>
                  </a:lnTo>
                  <a:lnTo>
                    <a:pt x="112" y="523"/>
                  </a:lnTo>
                  <a:lnTo>
                    <a:pt x="113" y="524"/>
                  </a:lnTo>
                  <a:lnTo>
                    <a:pt x="115" y="526"/>
                  </a:lnTo>
                  <a:lnTo>
                    <a:pt x="116" y="531"/>
                  </a:lnTo>
                  <a:lnTo>
                    <a:pt x="117" y="538"/>
                  </a:lnTo>
                  <a:lnTo>
                    <a:pt x="121" y="566"/>
                  </a:lnTo>
                  <a:lnTo>
                    <a:pt x="122" y="618"/>
                  </a:lnTo>
                  <a:lnTo>
                    <a:pt x="122" y="618"/>
                  </a:lnTo>
                  <a:lnTo>
                    <a:pt x="123" y="684"/>
                  </a:lnTo>
                  <a:lnTo>
                    <a:pt x="123" y="729"/>
                  </a:lnTo>
                  <a:lnTo>
                    <a:pt x="123" y="730"/>
                  </a:lnTo>
                  <a:lnTo>
                    <a:pt x="123" y="730"/>
                  </a:lnTo>
                  <a:lnTo>
                    <a:pt x="123" y="730"/>
                  </a:lnTo>
                  <a:lnTo>
                    <a:pt x="121" y="739"/>
                  </a:lnTo>
                  <a:lnTo>
                    <a:pt x="120" y="749"/>
                  </a:lnTo>
                  <a:lnTo>
                    <a:pt x="120" y="779"/>
                  </a:lnTo>
                  <a:lnTo>
                    <a:pt x="121" y="811"/>
                  </a:lnTo>
                  <a:lnTo>
                    <a:pt x="124" y="846"/>
                  </a:lnTo>
                  <a:lnTo>
                    <a:pt x="124" y="847"/>
                  </a:lnTo>
                  <a:lnTo>
                    <a:pt x="123" y="847"/>
                  </a:lnTo>
                  <a:lnTo>
                    <a:pt x="123" y="847"/>
                  </a:lnTo>
                  <a:lnTo>
                    <a:pt x="121" y="853"/>
                  </a:lnTo>
                  <a:lnTo>
                    <a:pt x="120" y="861"/>
                  </a:lnTo>
                  <a:lnTo>
                    <a:pt x="118" y="871"/>
                  </a:lnTo>
                  <a:lnTo>
                    <a:pt x="118" y="882"/>
                  </a:lnTo>
                  <a:lnTo>
                    <a:pt x="118" y="883"/>
                  </a:lnTo>
                  <a:lnTo>
                    <a:pt x="117" y="884"/>
                  </a:lnTo>
                  <a:lnTo>
                    <a:pt x="117" y="884"/>
                  </a:lnTo>
                  <a:lnTo>
                    <a:pt x="100" y="892"/>
                  </a:lnTo>
                  <a:lnTo>
                    <a:pt x="88" y="899"/>
                  </a:lnTo>
                  <a:lnTo>
                    <a:pt x="78" y="905"/>
                  </a:lnTo>
                  <a:lnTo>
                    <a:pt x="73" y="910"/>
                  </a:lnTo>
                  <a:lnTo>
                    <a:pt x="73" y="910"/>
                  </a:lnTo>
                  <a:lnTo>
                    <a:pt x="73" y="910"/>
                  </a:lnTo>
                  <a:lnTo>
                    <a:pt x="73" y="910"/>
                  </a:lnTo>
                  <a:lnTo>
                    <a:pt x="73" y="910"/>
                  </a:lnTo>
                  <a:lnTo>
                    <a:pt x="71" y="914"/>
                  </a:lnTo>
                  <a:lnTo>
                    <a:pt x="70" y="918"/>
                  </a:lnTo>
                  <a:lnTo>
                    <a:pt x="70" y="922"/>
                  </a:lnTo>
                  <a:lnTo>
                    <a:pt x="70" y="922"/>
                  </a:lnTo>
                  <a:lnTo>
                    <a:pt x="72" y="925"/>
                  </a:lnTo>
                  <a:lnTo>
                    <a:pt x="75" y="926"/>
                  </a:lnTo>
                  <a:lnTo>
                    <a:pt x="78" y="928"/>
                  </a:lnTo>
                  <a:lnTo>
                    <a:pt x="83" y="929"/>
                  </a:lnTo>
                  <a:lnTo>
                    <a:pt x="92" y="932"/>
                  </a:lnTo>
                  <a:lnTo>
                    <a:pt x="101" y="932"/>
                  </a:lnTo>
                  <a:lnTo>
                    <a:pt x="113" y="932"/>
                  </a:lnTo>
                  <a:lnTo>
                    <a:pt x="129" y="932"/>
                  </a:lnTo>
                  <a:lnTo>
                    <a:pt x="129" y="932"/>
                  </a:lnTo>
                  <a:lnTo>
                    <a:pt x="135" y="929"/>
                  </a:lnTo>
                  <a:lnTo>
                    <a:pt x="143" y="926"/>
                  </a:lnTo>
                  <a:lnTo>
                    <a:pt x="155" y="917"/>
                  </a:lnTo>
                  <a:lnTo>
                    <a:pt x="155" y="917"/>
                  </a:lnTo>
                  <a:lnTo>
                    <a:pt x="157" y="916"/>
                  </a:lnTo>
                  <a:lnTo>
                    <a:pt x="158" y="916"/>
                  </a:lnTo>
                  <a:lnTo>
                    <a:pt x="160" y="917"/>
                  </a:lnTo>
                  <a:lnTo>
                    <a:pt x="160" y="917"/>
                  </a:lnTo>
                  <a:lnTo>
                    <a:pt x="160" y="918"/>
                  </a:lnTo>
                  <a:lnTo>
                    <a:pt x="160" y="918"/>
                  </a:lnTo>
                  <a:lnTo>
                    <a:pt x="169" y="916"/>
                  </a:lnTo>
                  <a:lnTo>
                    <a:pt x="176" y="915"/>
                  </a:lnTo>
                  <a:lnTo>
                    <a:pt x="179" y="911"/>
                  </a:lnTo>
                  <a:lnTo>
                    <a:pt x="179" y="911"/>
                  </a:lnTo>
                  <a:lnTo>
                    <a:pt x="180" y="909"/>
                  </a:lnTo>
                  <a:lnTo>
                    <a:pt x="182" y="906"/>
                  </a:lnTo>
                  <a:lnTo>
                    <a:pt x="182" y="900"/>
                  </a:lnTo>
                  <a:lnTo>
                    <a:pt x="182" y="900"/>
                  </a:lnTo>
                  <a:lnTo>
                    <a:pt x="182" y="899"/>
                  </a:lnTo>
                  <a:lnTo>
                    <a:pt x="183" y="898"/>
                  </a:lnTo>
                  <a:lnTo>
                    <a:pt x="183" y="898"/>
                  </a:lnTo>
                  <a:lnTo>
                    <a:pt x="183" y="898"/>
                  </a:lnTo>
                  <a:lnTo>
                    <a:pt x="183" y="898"/>
                  </a:lnTo>
                  <a:lnTo>
                    <a:pt x="186" y="893"/>
                  </a:lnTo>
                  <a:lnTo>
                    <a:pt x="189" y="886"/>
                  </a:lnTo>
                  <a:lnTo>
                    <a:pt x="191" y="878"/>
                  </a:lnTo>
                  <a:lnTo>
                    <a:pt x="194" y="870"/>
                  </a:lnTo>
                  <a:lnTo>
                    <a:pt x="196" y="850"/>
                  </a:lnTo>
                  <a:lnTo>
                    <a:pt x="196" y="827"/>
                  </a:lnTo>
                  <a:lnTo>
                    <a:pt x="195" y="804"/>
                  </a:lnTo>
                  <a:lnTo>
                    <a:pt x="194" y="780"/>
                  </a:lnTo>
                  <a:lnTo>
                    <a:pt x="190" y="757"/>
                  </a:lnTo>
                  <a:lnTo>
                    <a:pt x="188" y="737"/>
                  </a:lnTo>
                  <a:lnTo>
                    <a:pt x="186" y="735"/>
                  </a:lnTo>
                  <a:lnTo>
                    <a:pt x="189" y="735"/>
                  </a:lnTo>
                  <a:lnTo>
                    <a:pt x="189" y="735"/>
                  </a:lnTo>
                  <a:lnTo>
                    <a:pt x="188" y="719"/>
                  </a:lnTo>
                  <a:lnTo>
                    <a:pt x="189" y="695"/>
                  </a:lnTo>
                  <a:lnTo>
                    <a:pt x="195" y="636"/>
                  </a:lnTo>
                  <a:lnTo>
                    <a:pt x="201" y="582"/>
                  </a:lnTo>
                  <a:lnTo>
                    <a:pt x="205" y="556"/>
                  </a:lnTo>
                  <a:lnTo>
                    <a:pt x="206" y="552"/>
                  </a:lnTo>
                  <a:lnTo>
                    <a:pt x="208" y="554"/>
                  </a:lnTo>
                  <a:lnTo>
                    <a:pt x="208" y="554"/>
                  </a:lnTo>
                  <a:lnTo>
                    <a:pt x="210" y="555"/>
                  </a:lnTo>
                  <a:lnTo>
                    <a:pt x="211" y="556"/>
                  </a:lnTo>
                  <a:lnTo>
                    <a:pt x="213" y="560"/>
                  </a:lnTo>
                  <a:lnTo>
                    <a:pt x="214" y="567"/>
                  </a:lnTo>
                  <a:lnTo>
                    <a:pt x="219" y="595"/>
                  </a:lnTo>
                  <a:lnTo>
                    <a:pt x="224" y="649"/>
                  </a:lnTo>
                  <a:lnTo>
                    <a:pt x="224" y="649"/>
                  </a:lnTo>
                  <a:lnTo>
                    <a:pt x="229" y="711"/>
                  </a:lnTo>
                  <a:lnTo>
                    <a:pt x="231" y="739"/>
                  </a:lnTo>
                  <a:lnTo>
                    <a:pt x="231" y="739"/>
                  </a:lnTo>
                  <a:lnTo>
                    <a:pt x="230" y="753"/>
                  </a:lnTo>
                  <a:lnTo>
                    <a:pt x="231" y="787"/>
                  </a:lnTo>
                  <a:lnTo>
                    <a:pt x="234" y="808"/>
                  </a:lnTo>
                  <a:lnTo>
                    <a:pt x="238" y="829"/>
                  </a:lnTo>
                  <a:lnTo>
                    <a:pt x="242" y="849"/>
                  </a:lnTo>
                  <a:lnTo>
                    <a:pt x="246" y="858"/>
                  </a:lnTo>
                  <a:lnTo>
                    <a:pt x="250" y="865"/>
                  </a:lnTo>
                  <a:lnTo>
                    <a:pt x="251" y="866"/>
                  </a:lnTo>
                  <a:lnTo>
                    <a:pt x="250" y="867"/>
                  </a:lnTo>
                  <a:lnTo>
                    <a:pt x="250" y="867"/>
                  </a:lnTo>
                  <a:lnTo>
                    <a:pt x="247" y="878"/>
                  </a:lnTo>
                  <a:lnTo>
                    <a:pt x="246" y="887"/>
                  </a:lnTo>
                  <a:lnTo>
                    <a:pt x="246" y="893"/>
                  </a:lnTo>
                  <a:lnTo>
                    <a:pt x="247" y="898"/>
                  </a:lnTo>
                  <a:lnTo>
                    <a:pt x="248" y="899"/>
                  </a:lnTo>
                  <a:lnTo>
                    <a:pt x="247" y="900"/>
                  </a:lnTo>
                  <a:lnTo>
                    <a:pt x="247" y="900"/>
                  </a:lnTo>
                  <a:lnTo>
                    <a:pt x="224" y="921"/>
                  </a:lnTo>
                  <a:lnTo>
                    <a:pt x="217" y="928"/>
                  </a:lnTo>
                  <a:lnTo>
                    <a:pt x="213" y="934"/>
                  </a:lnTo>
                  <a:lnTo>
                    <a:pt x="213" y="934"/>
                  </a:lnTo>
                  <a:lnTo>
                    <a:pt x="213" y="934"/>
                  </a:lnTo>
                  <a:lnTo>
                    <a:pt x="213" y="934"/>
                  </a:lnTo>
                  <a:lnTo>
                    <a:pt x="212" y="939"/>
                  </a:lnTo>
                  <a:lnTo>
                    <a:pt x="212" y="943"/>
                  </a:lnTo>
                  <a:lnTo>
                    <a:pt x="213" y="946"/>
                  </a:lnTo>
                  <a:lnTo>
                    <a:pt x="213" y="946"/>
                  </a:lnTo>
                  <a:lnTo>
                    <a:pt x="216" y="949"/>
                  </a:lnTo>
                  <a:lnTo>
                    <a:pt x="218" y="950"/>
                  </a:lnTo>
                  <a:lnTo>
                    <a:pt x="222" y="951"/>
                  </a:lnTo>
                  <a:lnTo>
                    <a:pt x="228" y="951"/>
                  </a:lnTo>
                  <a:lnTo>
                    <a:pt x="236" y="951"/>
                  </a:lnTo>
                  <a:lnTo>
                    <a:pt x="246" y="949"/>
                  </a:lnTo>
                  <a:lnTo>
                    <a:pt x="258" y="946"/>
                  </a:lnTo>
                  <a:lnTo>
                    <a:pt x="273" y="942"/>
                  </a:lnTo>
                  <a:lnTo>
                    <a:pt x="273" y="942"/>
                  </a:lnTo>
                  <a:lnTo>
                    <a:pt x="278" y="940"/>
                  </a:lnTo>
                  <a:lnTo>
                    <a:pt x="285" y="936"/>
                  </a:lnTo>
                  <a:lnTo>
                    <a:pt x="285" y="936"/>
                  </a:lnTo>
                  <a:lnTo>
                    <a:pt x="290" y="932"/>
                  </a:lnTo>
                  <a:lnTo>
                    <a:pt x="292" y="928"/>
                  </a:lnTo>
                  <a:lnTo>
                    <a:pt x="293" y="925"/>
                  </a:lnTo>
                  <a:lnTo>
                    <a:pt x="292" y="923"/>
                  </a:lnTo>
                  <a:lnTo>
                    <a:pt x="295" y="922"/>
                  </a:lnTo>
                  <a:lnTo>
                    <a:pt x="295" y="922"/>
                  </a:lnTo>
                  <a:lnTo>
                    <a:pt x="295" y="922"/>
                  </a:lnTo>
                  <a:lnTo>
                    <a:pt x="296" y="922"/>
                  </a:lnTo>
                  <a:lnTo>
                    <a:pt x="296" y="922"/>
                  </a:lnTo>
                  <a:lnTo>
                    <a:pt x="304" y="920"/>
                  </a:lnTo>
                  <a:lnTo>
                    <a:pt x="312" y="916"/>
                  </a:lnTo>
                  <a:lnTo>
                    <a:pt x="314" y="914"/>
                  </a:lnTo>
                  <a:lnTo>
                    <a:pt x="317" y="910"/>
                  </a:lnTo>
                  <a:lnTo>
                    <a:pt x="317" y="910"/>
                  </a:lnTo>
                  <a:lnTo>
                    <a:pt x="318" y="905"/>
                  </a:lnTo>
                  <a:lnTo>
                    <a:pt x="317" y="899"/>
                  </a:lnTo>
                  <a:lnTo>
                    <a:pt x="317" y="898"/>
                  </a:lnTo>
                  <a:lnTo>
                    <a:pt x="317" y="898"/>
                  </a:lnTo>
                  <a:lnTo>
                    <a:pt x="317" y="898"/>
                  </a:lnTo>
                  <a:lnTo>
                    <a:pt x="319" y="883"/>
                  </a:lnTo>
                  <a:lnTo>
                    <a:pt x="320" y="865"/>
                  </a:lnTo>
                  <a:lnTo>
                    <a:pt x="319" y="844"/>
                  </a:lnTo>
                  <a:lnTo>
                    <a:pt x="318" y="822"/>
                  </a:lnTo>
                  <a:lnTo>
                    <a:pt x="315" y="801"/>
                  </a:lnTo>
                  <a:lnTo>
                    <a:pt x="312" y="779"/>
                  </a:lnTo>
                  <a:lnTo>
                    <a:pt x="304" y="741"/>
                  </a:lnTo>
                  <a:lnTo>
                    <a:pt x="304" y="741"/>
                  </a:lnTo>
                  <a:lnTo>
                    <a:pt x="304" y="739"/>
                  </a:lnTo>
                  <a:lnTo>
                    <a:pt x="304" y="739"/>
                  </a:lnTo>
                  <a:lnTo>
                    <a:pt x="303" y="736"/>
                  </a:lnTo>
                  <a:lnTo>
                    <a:pt x="303" y="736"/>
                  </a:lnTo>
                  <a:lnTo>
                    <a:pt x="303" y="735"/>
                  </a:lnTo>
                  <a:lnTo>
                    <a:pt x="303" y="735"/>
                  </a:lnTo>
                  <a:lnTo>
                    <a:pt x="300" y="715"/>
                  </a:lnTo>
                  <a:lnTo>
                    <a:pt x="296" y="696"/>
                  </a:lnTo>
                  <a:lnTo>
                    <a:pt x="295" y="675"/>
                  </a:lnTo>
                  <a:lnTo>
                    <a:pt x="293" y="655"/>
                  </a:lnTo>
                  <a:lnTo>
                    <a:pt x="293" y="634"/>
                  </a:lnTo>
                  <a:lnTo>
                    <a:pt x="295" y="614"/>
                  </a:lnTo>
                  <a:lnTo>
                    <a:pt x="297" y="576"/>
                  </a:lnTo>
                  <a:lnTo>
                    <a:pt x="302" y="541"/>
                  </a:lnTo>
                  <a:lnTo>
                    <a:pt x="306" y="515"/>
                  </a:lnTo>
                  <a:lnTo>
                    <a:pt x="311" y="490"/>
                  </a:lnTo>
                  <a:lnTo>
                    <a:pt x="311" y="489"/>
                  </a:lnTo>
                  <a:lnTo>
                    <a:pt x="312" y="489"/>
                  </a:lnTo>
                  <a:lnTo>
                    <a:pt x="331" y="476"/>
                  </a:lnTo>
                  <a:lnTo>
                    <a:pt x="301" y="318"/>
                  </a:lnTo>
                  <a:lnTo>
                    <a:pt x="301" y="318"/>
                  </a:lnTo>
                  <a:lnTo>
                    <a:pt x="301" y="318"/>
                  </a:lnTo>
                  <a:lnTo>
                    <a:pt x="301" y="318"/>
                  </a:lnTo>
                  <a:lnTo>
                    <a:pt x="303" y="297"/>
                  </a:lnTo>
                  <a:lnTo>
                    <a:pt x="306" y="280"/>
                  </a:lnTo>
                  <a:lnTo>
                    <a:pt x="311" y="267"/>
                  </a:lnTo>
                  <a:lnTo>
                    <a:pt x="314" y="256"/>
                  </a:lnTo>
                  <a:lnTo>
                    <a:pt x="319" y="248"/>
                  </a:lnTo>
                  <a:lnTo>
                    <a:pt x="323" y="244"/>
                  </a:lnTo>
                  <a:lnTo>
                    <a:pt x="328" y="241"/>
                  </a:lnTo>
                  <a:lnTo>
                    <a:pt x="328" y="241"/>
                  </a:lnTo>
                  <a:close/>
                </a:path>
              </a:pathLst>
            </a:custGeom>
            <a:solidFill>
              <a:schemeClr val="bg1"/>
            </a:solidFill>
            <a:ln w="9525">
              <a:noFill/>
              <a:round/>
              <a:headEnd/>
              <a:tailEnd/>
            </a:ln>
          </p:spPr>
          <p:txBody>
            <a:bodyPr/>
            <a:lstStyle/>
            <a:p>
              <a:pPr>
                <a:defRPr/>
              </a:pPr>
              <a:endParaRPr lang="zh-CN" altLang="en-US" sz="1800">
                <a:latin typeface="Arial" charset="0"/>
                <a:ea typeface="+mn-ea"/>
              </a:endParaRPr>
            </a:p>
          </p:txBody>
        </p:sp>
      </p:grpSp>
      <p:sp>
        <p:nvSpPr>
          <p:cNvPr id="1050" name="Freeform 26"/>
          <p:cNvSpPr>
            <a:spLocks/>
          </p:cNvSpPr>
          <p:nvPr/>
        </p:nvSpPr>
        <p:spPr bwMode="auto">
          <a:xfrm flipH="1">
            <a:off x="7507288" y="5546725"/>
            <a:ext cx="304800" cy="1209675"/>
          </a:xfrm>
          <a:custGeom>
            <a:avLst/>
            <a:gdLst/>
            <a:ahLst/>
            <a:cxnLst>
              <a:cxn ang="0">
                <a:pos x="336" y="291"/>
              </a:cxn>
              <a:cxn ang="0">
                <a:pos x="283" y="252"/>
              </a:cxn>
              <a:cxn ang="0">
                <a:pos x="228" y="247"/>
              </a:cxn>
              <a:cxn ang="0">
                <a:pos x="215" y="218"/>
              </a:cxn>
              <a:cxn ang="0">
                <a:pos x="231" y="232"/>
              </a:cxn>
              <a:cxn ang="0">
                <a:pos x="229" y="221"/>
              </a:cxn>
              <a:cxn ang="0">
                <a:pos x="247" y="210"/>
              </a:cxn>
              <a:cxn ang="0">
                <a:pos x="234" y="196"/>
              </a:cxn>
              <a:cxn ang="0">
                <a:pos x="232" y="174"/>
              </a:cxn>
              <a:cxn ang="0">
                <a:pos x="237" y="171"/>
              </a:cxn>
              <a:cxn ang="0">
                <a:pos x="246" y="172"/>
              </a:cxn>
              <a:cxn ang="0">
                <a:pos x="237" y="156"/>
              </a:cxn>
              <a:cxn ang="0">
                <a:pos x="237" y="137"/>
              </a:cxn>
              <a:cxn ang="0">
                <a:pos x="252" y="153"/>
              </a:cxn>
              <a:cxn ang="0">
                <a:pos x="246" y="102"/>
              </a:cxn>
              <a:cxn ang="0">
                <a:pos x="220" y="55"/>
              </a:cxn>
              <a:cxn ang="0">
                <a:pos x="200" y="23"/>
              </a:cxn>
              <a:cxn ang="0">
                <a:pos x="156" y="1"/>
              </a:cxn>
              <a:cxn ang="0">
                <a:pos x="125" y="4"/>
              </a:cxn>
              <a:cxn ang="0">
                <a:pos x="89" y="13"/>
              </a:cxn>
              <a:cxn ang="0">
                <a:pos x="52" y="50"/>
              </a:cxn>
              <a:cxn ang="0">
                <a:pos x="50" y="67"/>
              </a:cxn>
              <a:cxn ang="0">
                <a:pos x="47" y="109"/>
              </a:cxn>
              <a:cxn ang="0">
                <a:pos x="52" y="150"/>
              </a:cxn>
              <a:cxn ang="0">
                <a:pos x="52" y="183"/>
              </a:cxn>
              <a:cxn ang="0">
                <a:pos x="59" y="190"/>
              </a:cxn>
              <a:cxn ang="0">
                <a:pos x="63" y="218"/>
              </a:cxn>
              <a:cxn ang="0">
                <a:pos x="72" y="206"/>
              </a:cxn>
              <a:cxn ang="0">
                <a:pos x="85" y="247"/>
              </a:cxn>
              <a:cxn ang="0">
                <a:pos x="95" y="243"/>
              </a:cxn>
              <a:cxn ang="0">
                <a:pos x="108" y="255"/>
              </a:cxn>
              <a:cxn ang="0">
                <a:pos x="112" y="257"/>
              </a:cxn>
              <a:cxn ang="0">
                <a:pos x="120" y="261"/>
              </a:cxn>
              <a:cxn ang="0">
                <a:pos x="110" y="327"/>
              </a:cxn>
              <a:cxn ang="0">
                <a:pos x="55" y="384"/>
              </a:cxn>
              <a:cxn ang="0">
                <a:pos x="40" y="457"/>
              </a:cxn>
              <a:cxn ang="0">
                <a:pos x="49" y="518"/>
              </a:cxn>
              <a:cxn ang="0">
                <a:pos x="44" y="748"/>
              </a:cxn>
              <a:cxn ang="0">
                <a:pos x="26" y="828"/>
              </a:cxn>
              <a:cxn ang="0">
                <a:pos x="34" y="883"/>
              </a:cxn>
              <a:cxn ang="0">
                <a:pos x="33" y="1005"/>
              </a:cxn>
              <a:cxn ang="0">
                <a:pos x="47" y="1178"/>
              </a:cxn>
              <a:cxn ang="0">
                <a:pos x="69" y="1351"/>
              </a:cxn>
              <a:cxn ang="0">
                <a:pos x="81" y="1447"/>
              </a:cxn>
              <a:cxn ang="0">
                <a:pos x="65" y="1477"/>
              </a:cxn>
              <a:cxn ang="0">
                <a:pos x="1" y="1504"/>
              </a:cxn>
              <a:cxn ang="0">
                <a:pos x="12" y="1523"/>
              </a:cxn>
              <a:cxn ang="0">
                <a:pos x="125" y="1520"/>
              </a:cxn>
              <a:cxn ang="0">
                <a:pos x="168" y="1549"/>
              </a:cxn>
              <a:cxn ang="0">
                <a:pos x="219" y="1585"/>
              </a:cxn>
              <a:cxn ang="0">
                <a:pos x="257" y="1575"/>
              </a:cxn>
              <a:cxn ang="0">
                <a:pos x="276" y="1542"/>
              </a:cxn>
              <a:cxn ang="0">
                <a:pos x="271" y="1479"/>
              </a:cxn>
              <a:cxn ang="0">
                <a:pos x="291" y="1377"/>
              </a:cxn>
              <a:cxn ang="0">
                <a:pos x="299" y="915"/>
              </a:cxn>
              <a:cxn ang="0">
                <a:pos x="342" y="777"/>
              </a:cxn>
              <a:cxn ang="0">
                <a:pos x="356" y="727"/>
              </a:cxn>
              <a:cxn ang="0">
                <a:pos x="393" y="588"/>
              </a:cxn>
              <a:cxn ang="0">
                <a:pos x="396" y="512"/>
              </a:cxn>
            </a:cxnLst>
            <a:rect l="0" t="0" r="r" b="b"/>
            <a:pathLst>
              <a:path w="400" h="1585">
                <a:moveTo>
                  <a:pt x="396" y="512"/>
                </a:moveTo>
                <a:lnTo>
                  <a:pt x="388" y="469"/>
                </a:lnTo>
                <a:lnTo>
                  <a:pt x="400" y="460"/>
                </a:lnTo>
                <a:lnTo>
                  <a:pt x="357" y="339"/>
                </a:lnTo>
                <a:lnTo>
                  <a:pt x="346" y="314"/>
                </a:lnTo>
                <a:lnTo>
                  <a:pt x="336" y="291"/>
                </a:lnTo>
                <a:lnTo>
                  <a:pt x="328" y="281"/>
                </a:lnTo>
                <a:lnTo>
                  <a:pt x="318" y="270"/>
                </a:lnTo>
                <a:lnTo>
                  <a:pt x="306" y="263"/>
                </a:lnTo>
                <a:lnTo>
                  <a:pt x="294" y="256"/>
                </a:lnTo>
                <a:lnTo>
                  <a:pt x="289" y="254"/>
                </a:lnTo>
                <a:lnTo>
                  <a:pt x="283" y="252"/>
                </a:lnTo>
                <a:lnTo>
                  <a:pt x="271" y="251"/>
                </a:lnTo>
                <a:lnTo>
                  <a:pt x="259" y="252"/>
                </a:lnTo>
                <a:lnTo>
                  <a:pt x="247" y="252"/>
                </a:lnTo>
                <a:lnTo>
                  <a:pt x="238" y="254"/>
                </a:lnTo>
                <a:lnTo>
                  <a:pt x="238" y="254"/>
                </a:lnTo>
                <a:lnTo>
                  <a:pt x="228" y="247"/>
                </a:lnTo>
                <a:lnTo>
                  <a:pt x="221" y="238"/>
                </a:lnTo>
                <a:lnTo>
                  <a:pt x="218" y="235"/>
                </a:lnTo>
                <a:lnTo>
                  <a:pt x="216" y="230"/>
                </a:lnTo>
                <a:lnTo>
                  <a:pt x="215" y="224"/>
                </a:lnTo>
                <a:lnTo>
                  <a:pt x="215" y="218"/>
                </a:lnTo>
                <a:lnTo>
                  <a:pt x="215" y="218"/>
                </a:lnTo>
                <a:lnTo>
                  <a:pt x="220" y="216"/>
                </a:lnTo>
                <a:lnTo>
                  <a:pt x="220" y="216"/>
                </a:lnTo>
                <a:lnTo>
                  <a:pt x="222" y="222"/>
                </a:lnTo>
                <a:lnTo>
                  <a:pt x="225" y="228"/>
                </a:lnTo>
                <a:lnTo>
                  <a:pt x="228" y="230"/>
                </a:lnTo>
                <a:lnTo>
                  <a:pt x="231" y="232"/>
                </a:lnTo>
                <a:lnTo>
                  <a:pt x="233" y="232"/>
                </a:lnTo>
                <a:lnTo>
                  <a:pt x="235" y="232"/>
                </a:lnTo>
                <a:lnTo>
                  <a:pt x="240" y="231"/>
                </a:lnTo>
                <a:lnTo>
                  <a:pt x="240" y="231"/>
                </a:lnTo>
                <a:lnTo>
                  <a:pt x="234" y="226"/>
                </a:lnTo>
                <a:lnTo>
                  <a:pt x="229" y="221"/>
                </a:lnTo>
                <a:lnTo>
                  <a:pt x="226" y="212"/>
                </a:lnTo>
                <a:lnTo>
                  <a:pt x="224" y="203"/>
                </a:lnTo>
                <a:lnTo>
                  <a:pt x="224" y="203"/>
                </a:lnTo>
                <a:lnTo>
                  <a:pt x="237" y="209"/>
                </a:lnTo>
                <a:lnTo>
                  <a:pt x="245" y="210"/>
                </a:lnTo>
                <a:lnTo>
                  <a:pt x="247" y="210"/>
                </a:lnTo>
                <a:lnTo>
                  <a:pt x="250" y="209"/>
                </a:lnTo>
                <a:lnTo>
                  <a:pt x="253" y="206"/>
                </a:lnTo>
                <a:lnTo>
                  <a:pt x="253" y="206"/>
                </a:lnTo>
                <a:lnTo>
                  <a:pt x="242" y="202"/>
                </a:lnTo>
                <a:lnTo>
                  <a:pt x="238" y="198"/>
                </a:lnTo>
                <a:lnTo>
                  <a:pt x="234" y="196"/>
                </a:lnTo>
                <a:lnTo>
                  <a:pt x="234" y="196"/>
                </a:lnTo>
                <a:lnTo>
                  <a:pt x="232" y="191"/>
                </a:lnTo>
                <a:lnTo>
                  <a:pt x="229" y="186"/>
                </a:lnTo>
                <a:lnTo>
                  <a:pt x="231" y="180"/>
                </a:lnTo>
                <a:lnTo>
                  <a:pt x="232" y="174"/>
                </a:lnTo>
                <a:lnTo>
                  <a:pt x="232" y="174"/>
                </a:lnTo>
                <a:lnTo>
                  <a:pt x="235" y="178"/>
                </a:lnTo>
                <a:lnTo>
                  <a:pt x="239" y="180"/>
                </a:lnTo>
                <a:lnTo>
                  <a:pt x="246" y="184"/>
                </a:lnTo>
                <a:lnTo>
                  <a:pt x="246" y="184"/>
                </a:lnTo>
                <a:lnTo>
                  <a:pt x="240" y="178"/>
                </a:lnTo>
                <a:lnTo>
                  <a:pt x="237" y="171"/>
                </a:lnTo>
                <a:lnTo>
                  <a:pt x="234" y="164"/>
                </a:lnTo>
                <a:lnTo>
                  <a:pt x="233" y="157"/>
                </a:lnTo>
                <a:lnTo>
                  <a:pt x="233" y="157"/>
                </a:lnTo>
                <a:lnTo>
                  <a:pt x="235" y="161"/>
                </a:lnTo>
                <a:lnTo>
                  <a:pt x="239" y="166"/>
                </a:lnTo>
                <a:lnTo>
                  <a:pt x="246" y="172"/>
                </a:lnTo>
                <a:lnTo>
                  <a:pt x="259" y="180"/>
                </a:lnTo>
                <a:lnTo>
                  <a:pt x="259" y="180"/>
                </a:lnTo>
                <a:lnTo>
                  <a:pt x="253" y="176"/>
                </a:lnTo>
                <a:lnTo>
                  <a:pt x="246" y="171"/>
                </a:lnTo>
                <a:lnTo>
                  <a:pt x="241" y="164"/>
                </a:lnTo>
                <a:lnTo>
                  <a:pt x="237" y="156"/>
                </a:lnTo>
                <a:lnTo>
                  <a:pt x="237" y="156"/>
                </a:lnTo>
                <a:lnTo>
                  <a:pt x="253" y="169"/>
                </a:lnTo>
                <a:lnTo>
                  <a:pt x="253" y="169"/>
                </a:lnTo>
                <a:lnTo>
                  <a:pt x="246" y="159"/>
                </a:lnTo>
                <a:lnTo>
                  <a:pt x="241" y="148"/>
                </a:lnTo>
                <a:lnTo>
                  <a:pt x="237" y="137"/>
                </a:lnTo>
                <a:lnTo>
                  <a:pt x="234" y="122"/>
                </a:lnTo>
                <a:lnTo>
                  <a:pt x="234" y="122"/>
                </a:lnTo>
                <a:lnTo>
                  <a:pt x="239" y="128"/>
                </a:lnTo>
                <a:lnTo>
                  <a:pt x="242" y="135"/>
                </a:lnTo>
                <a:lnTo>
                  <a:pt x="252" y="153"/>
                </a:lnTo>
                <a:lnTo>
                  <a:pt x="252" y="153"/>
                </a:lnTo>
                <a:lnTo>
                  <a:pt x="240" y="124"/>
                </a:lnTo>
                <a:lnTo>
                  <a:pt x="235" y="108"/>
                </a:lnTo>
                <a:lnTo>
                  <a:pt x="232" y="92"/>
                </a:lnTo>
                <a:lnTo>
                  <a:pt x="232" y="92"/>
                </a:lnTo>
                <a:lnTo>
                  <a:pt x="239" y="98"/>
                </a:lnTo>
                <a:lnTo>
                  <a:pt x="246" y="102"/>
                </a:lnTo>
                <a:lnTo>
                  <a:pt x="260" y="111"/>
                </a:lnTo>
                <a:lnTo>
                  <a:pt x="260" y="111"/>
                </a:lnTo>
                <a:lnTo>
                  <a:pt x="251" y="100"/>
                </a:lnTo>
                <a:lnTo>
                  <a:pt x="240" y="88"/>
                </a:lnTo>
                <a:lnTo>
                  <a:pt x="231" y="73"/>
                </a:lnTo>
                <a:lnTo>
                  <a:pt x="220" y="55"/>
                </a:lnTo>
                <a:lnTo>
                  <a:pt x="220" y="55"/>
                </a:lnTo>
                <a:lnTo>
                  <a:pt x="227" y="60"/>
                </a:lnTo>
                <a:lnTo>
                  <a:pt x="233" y="63"/>
                </a:lnTo>
                <a:lnTo>
                  <a:pt x="233" y="63"/>
                </a:lnTo>
                <a:lnTo>
                  <a:pt x="200" y="23"/>
                </a:lnTo>
                <a:lnTo>
                  <a:pt x="200" y="23"/>
                </a:lnTo>
                <a:lnTo>
                  <a:pt x="194" y="15"/>
                </a:lnTo>
                <a:lnTo>
                  <a:pt x="187" y="9"/>
                </a:lnTo>
                <a:lnTo>
                  <a:pt x="180" y="4"/>
                </a:lnTo>
                <a:lnTo>
                  <a:pt x="173" y="1"/>
                </a:lnTo>
                <a:lnTo>
                  <a:pt x="164" y="0"/>
                </a:lnTo>
                <a:lnTo>
                  <a:pt x="156" y="1"/>
                </a:lnTo>
                <a:lnTo>
                  <a:pt x="148" y="4"/>
                </a:lnTo>
                <a:lnTo>
                  <a:pt x="138" y="10"/>
                </a:lnTo>
                <a:lnTo>
                  <a:pt x="138" y="10"/>
                </a:lnTo>
                <a:lnTo>
                  <a:pt x="135" y="7"/>
                </a:lnTo>
                <a:lnTo>
                  <a:pt x="130" y="4"/>
                </a:lnTo>
                <a:lnTo>
                  <a:pt x="125" y="4"/>
                </a:lnTo>
                <a:lnTo>
                  <a:pt x="122" y="4"/>
                </a:lnTo>
                <a:lnTo>
                  <a:pt x="112" y="5"/>
                </a:lnTo>
                <a:lnTo>
                  <a:pt x="103" y="9"/>
                </a:lnTo>
                <a:lnTo>
                  <a:pt x="103" y="9"/>
                </a:lnTo>
                <a:lnTo>
                  <a:pt x="96" y="10"/>
                </a:lnTo>
                <a:lnTo>
                  <a:pt x="89" y="13"/>
                </a:lnTo>
                <a:lnTo>
                  <a:pt x="83" y="15"/>
                </a:lnTo>
                <a:lnTo>
                  <a:pt x="78" y="18"/>
                </a:lnTo>
                <a:lnTo>
                  <a:pt x="69" y="28"/>
                </a:lnTo>
                <a:lnTo>
                  <a:pt x="60" y="39"/>
                </a:lnTo>
                <a:lnTo>
                  <a:pt x="60" y="39"/>
                </a:lnTo>
                <a:lnTo>
                  <a:pt x="52" y="50"/>
                </a:lnTo>
                <a:lnTo>
                  <a:pt x="47" y="61"/>
                </a:lnTo>
                <a:lnTo>
                  <a:pt x="44" y="70"/>
                </a:lnTo>
                <a:lnTo>
                  <a:pt x="44" y="79"/>
                </a:lnTo>
                <a:lnTo>
                  <a:pt x="44" y="79"/>
                </a:lnTo>
                <a:lnTo>
                  <a:pt x="46" y="72"/>
                </a:lnTo>
                <a:lnTo>
                  <a:pt x="50" y="67"/>
                </a:lnTo>
                <a:lnTo>
                  <a:pt x="53" y="65"/>
                </a:lnTo>
                <a:lnTo>
                  <a:pt x="56" y="65"/>
                </a:lnTo>
                <a:lnTo>
                  <a:pt x="56" y="65"/>
                </a:lnTo>
                <a:lnTo>
                  <a:pt x="53" y="75"/>
                </a:lnTo>
                <a:lnTo>
                  <a:pt x="51" y="87"/>
                </a:lnTo>
                <a:lnTo>
                  <a:pt x="47" y="109"/>
                </a:lnTo>
                <a:lnTo>
                  <a:pt x="46" y="132"/>
                </a:lnTo>
                <a:lnTo>
                  <a:pt x="46" y="153"/>
                </a:lnTo>
                <a:lnTo>
                  <a:pt x="46" y="153"/>
                </a:lnTo>
                <a:lnTo>
                  <a:pt x="50" y="115"/>
                </a:lnTo>
                <a:lnTo>
                  <a:pt x="50" y="115"/>
                </a:lnTo>
                <a:lnTo>
                  <a:pt x="52" y="150"/>
                </a:lnTo>
                <a:lnTo>
                  <a:pt x="52" y="150"/>
                </a:lnTo>
                <a:lnTo>
                  <a:pt x="53" y="158"/>
                </a:lnTo>
                <a:lnTo>
                  <a:pt x="55" y="164"/>
                </a:lnTo>
                <a:lnTo>
                  <a:pt x="55" y="171"/>
                </a:lnTo>
                <a:lnTo>
                  <a:pt x="53" y="177"/>
                </a:lnTo>
                <a:lnTo>
                  <a:pt x="52" y="183"/>
                </a:lnTo>
                <a:lnTo>
                  <a:pt x="50" y="187"/>
                </a:lnTo>
                <a:lnTo>
                  <a:pt x="44" y="196"/>
                </a:lnTo>
                <a:lnTo>
                  <a:pt x="44" y="196"/>
                </a:lnTo>
                <a:lnTo>
                  <a:pt x="57" y="183"/>
                </a:lnTo>
                <a:lnTo>
                  <a:pt x="57" y="183"/>
                </a:lnTo>
                <a:lnTo>
                  <a:pt x="59" y="190"/>
                </a:lnTo>
                <a:lnTo>
                  <a:pt x="59" y="190"/>
                </a:lnTo>
                <a:lnTo>
                  <a:pt x="63" y="184"/>
                </a:lnTo>
                <a:lnTo>
                  <a:pt x="63" y="184"/>
                </a:lnTo>
                <a:lnTo>
                  <a:pt x="65" y="196"/>
                </a:lnTo>
                <a:lnTo>
                  <a:pt x="65" y="208"/>
                </a:lnTo>
                <a:lnTo>
                  <a:pt x="63" y="218"/>
                </a:lnTo>
                <a:lnTo>
                  <a:pt x="60" y="229"/>
                </a:lnTo>
                <a:lnTo>
                  <a:pt x="60" y="229"/>
                </a:lnTo>
                <a:lnTo>
                  <a:pt x="64" y="226"/>
                </a:lnTo>
                <a:lnTo>
                  <a:pt x="66" y="223"/>
                </a:lnTo>
                <a:lnTo>
                  <a:pt x="70" y="216"/>
                </a:lnTo>
                <a:lnTo>
                  <a:pt x="72" y="206"/>
                </a:lnTo>
                <a:lnTo>
                  <a:pt x="73" y="198"/>
                </a:lnTo>
                <a:lnTo>
                  <a:pt x="73" y="198"/>
                </a:lnTo>
                <a:lnTo>
                  <a:pt x="78" y="210"/>
                </a:lnTo>
                <a:lnTo>
                  <a:pt x="83" y="222"/>
                </a:lnTo>
                <a:lnTo>
                  <a:pt x="85" y="234"/>
                </a:lnTo>
                <a:lnTo>
                  <a:pt x="85" y="247"/>
                </a:lnTo>
                <a:lnTo>
                  <a:pt x="85" y="247"/>
                </a:lnTo>
                <a:lnTo>
                  <a:pt x="86" y="249"/>
                </a:lnTo>
                <a:lnTo>
                  <a:pt x="86" y="249"/>
                </a:lnTo>
                <a:lnTo>
                  <a:pt x="92" y="250"/>
                </a:lnTo>
                <a:lnTo>
                  <a:pt x="92" y="250"/>
                </a:lnTo>
                <a:lnTo>
                  <a:pt x="95" y="243"/>
                </a:lnTo>
                <a:lnTo>
                  <a:pt x="101" y="241"/>
                </a:lnTo>
                <a:lnTo>
                  <a:pt x="101" y="241"/>
                </a:lnTo>
                <a:lnTo>
                  <a:pt x="102" y="247"/>
                </a:lnTo>
                <a:lnTo>
                  <a:pt x="103" y="254"/>
                </a:lnTo>
                <a:lnTo>
                  <a:pt x="103" y="254"/>
                </a:lnTo>
                <a:lnTo>
                  <a:pt x="108" y="255"/>
                </a:lnTo>
                <a:lnTo>
                  <a:pt x="108" y="255"/>
                </a:lnTo>
                <a:lnTo>
                  <a:pt x="110" y="251"/>
                </a:lnTo>
                <a:lnTo>
                  <a:pt x="110" y="251"/>
                </a:lnTo>
                <a:lnTo>
                  <a:pt x="110" y="256"/>
                </a:lnTo>
                <a:lnTo>
                  <a:pt x="110" y="256"/>
                </a:lnTo>
                <a:lnTo>
                  <a:pt x="112" y="257"/>
                </a:lnTo>
                <a:lnTo>
                  <a:pt x="112" y="257"/>
                </a:lnTo>
                <a:lnTo>
                  <a:pt x="114" y="251"/>
                </a:lnTo>
                <a:lnTo>
                  <a:pt x="114" y="251"/>
                </a:lnTo>
                <a:lnTo>
                  <a:pt x="116" y="258"/>
                </a:lnTo>
                <a:lnTo>
                  <a:pt x="116" y="258"/>
                </a:lnTo>
                <a:lnTo>
                  <a:pt x="120" y="261"/>
                </a:lnTo>
                <a:lnTo>
                  <a:pt x="121" y="261"/>
                </a:lnTo>
                <a:lnTo>
                  <a:pt x="92" y="294"/>
                </a:lnTo>
                <a:lnTo>
                  <a:pt x="122" y="307"/>
                </a:lnTo>
                <a:lnTo>
                  <a:pt x="120" y="309"/>
                </a:lnTo>
                <a:lnTo>
                  <a:pt x="115" y="319"/>
                </a:lnTo>
                <a:lnTo>
                  <a:pt x="110" y="327"/>
                </a:lnTo>
                <a:lnTo>
                  <a:pt x="102" y="334"/>
                </a:lnTo>
                <a:lnTo>
                  <a:pt x="86" y="348"/>
                </a:lnTo>
                <a:lnTo>
                  <a:pt x="71" y="362"/>
                </a:lnTo>
                <a:lnTo>
                  <a:pt x="65" y="369"/>
                </a:lnTo>
                <a:lnTo>
                  <a:pt x="59" y="376"/>
                </a:lnTo>
                <a:lnTo>
                  <a:pt x="55" y="384"/>
                </a:lnTo>
                <a:lnTo>
                  <a:pt x="52" y="392"/>
                </a:lnTo>
                <a:lnTo>
                  <a:pt x="50" y="402"/>
                </a:lnTo>
                <a:lnTo>
                  <a:pt x="50" y="402"/>
                </a:lnTo>
                <a:lnTo>
                  <a:pt x="46" y="419"/>
                </a:lnTo>
                <a:lnTo>
                  <a:pt x="44" y="437"/>
                </a:lnTo>
                <a:lnTo>
                  <a:pt x="40" y="457"/>
                </a:lnTo>
                <a:lnTo>
                  <a:pt x="39" y="477"/>
                </a:lnTo>
                <a:lnTo>
                  <a:pt x="39" y="496"/>
                </a:lnTo>
                <a:lnTo>
                  <a:pt x="40" y="504"/>
                </a:lnTo>
                <a:lnTo>
                  <a:pt x="43" y="510"/>
                </a:lnTo>
                <a:lnTo>
                  <a:pt x="45" y="515"/>
                </a:lnTo>
                <a:lnTo>
                  <a:pt x="49" y="518"/>
                </a:lnTo>
                <a:lnTo>
                  <a:pt x="47" y="544"/>
                </a:lnTo>
                <a:lnTo>
                  <a:pt x="45" y="593"/>
                </a:lnTo>
                <a:lnTo>
                  <a:pt x="44" y="618"/>
                </a:lnTo>
                <a:lnTo>
                  <a:pt x="44" y="645"/>
                </a:lnTo>
                <a:lnTo>
                  <a:pt x="45" y="697"/>
                </a:lnTo>
                <a:lnTo>
                  <a:pt x="44" y="748"/>
                </a:lnTo>
                <a:lnTo>
                  <a:pt x="43" y="772"/>
                </a:lnTo>
                <a:lnTo>
                  <a:pt x="39" y="795"/>
                </a:lnTo>
                <a:lnTo>
                  <a:pt x="38" y="801"/>
                </a:lnTo>
                <a:lnTo>
                  <a:pt x="36" y="805"/>
                </a:lnTo>
                <a:lnTo>
                  <a:pt x="31" y="817"/>
                </a:lnTo>
                <a:lnTo>
                  <a:pt x="26" y="828"/>
                </a:lnTo>
                <a:lnTo>
                  <a:pt x="23" y="834"/>
                </a:lnTo>
                <a:lnTo>
                  <a:pt x="23" y="840"/>
                </a:lnTo>
                <a:lnTo>
                  <a:pt x="23" y="846"/>
                </a:lnTo>
                <a:lnTo>
                  <a:pt x="24" y="853"/>
                </a:lnTo>
                <a:lnTo>
                  <a:pt x="30" y="868"/>
                </a:lnTo>
                <a:lnTo>
                  <a:pt x="34" y="883"/>
                </a:lnTo>
                <a:lnTo>
                  <a:pt x="37" y="899"/>
                </a:lnTo>
                <a:lnTo>
                  <a:pt x="38" y="913"/>
                </a:lnTo>
                <a:lnTo>
                  <a:pt x="38" y="928"/>
                </a:lnTo>
                <a:lnTo>
                  <a:pt x="36" y="958"/>
                </a:lnTo>
                <a:lnTo>
                  <a:pt x="33" y="989"/>
                </a:lnTo>
                <a:lnTo>
                  <a:pt x="33" y="1005"/>
                </a:lnTo>
                <a:lnTo>
                  <a:pt x="32" y="1021"/>
                </a:lnTo>
                <a:lnTo>
                  <a:pt x="34" y="1051"/>
                </a:lnTo>
                <a:lnTo>
                  <a:pt x="37" y="1082"/>
                </a:lnTo>
                <a:lnTo>
                  <a:pt x="42" y="1114"/>
                </a:lnTo>
                <a:lnTo>
                  <a:pt x="45" y="1146"/>
                </a:lnTo>
                <a:lnTo>
                  <a:pt x="47" y="1178"/>
                </a:lnTo>
                <a:lnTo>
                  <a:pt x="49" y="1211"/>
                </a:lnTo>
                <a:lnTo>
                  <a:pt x="52" y="1273"/>
                </a:lnTo>
                <a:lnTo>
                  <a:pt x="55" y="1291"/>
                </a:lnTo>
                <a:lnTo>
                  <a:pt x="60" y="1311"/>
                </a:lnTo>
                <a:lnTo>
                  <a:pt x="65" y="1330"/>
                </a:lnTo>
                <a:lnTo>
                  <a:pt x="69" y="1351"/>
                </a:lnTo>
                <a:lnTo>
                  <a:pt x="70" y="1366"/>
                </a:lnTo>
                <a:lnTo>
                  <a:pt x="71" y="1382"/>
                </a:lnTo>
                <a:lnTo>
                  <a:pt x="72" y="1416"/>
                </a:lnTo>
                <a:lnTo>
                  <a:pt x="75" y="1429"/>
                </a:lnTo>
                <a:lnTo>
                  <a:pt x="78" y="1442"/>
                </a:lnTo>
                <a:lnTo>
                  <a:pt x="81" y="1447"/>
                </a:lnTo>
                <a:lnTo>
                  <a:pt x="84" y="1453"/>
                </a:lnTo>
                <a:lnTo>
                  <a:pt x="88" y="1457"/>
                </a:lnTo>
                <a:lnTo>
                  <a:pt x="94" y="1459"/>
                </a:lnTo>
                <a:lnTo>
                  <a:pt x="85" y="1466"/>
                </a:lnTo>
                <a:lnTo>
                  <a:pt x="76" y="1472"/>
                </a:lnTo>
                <a:lnTo>
                  <a:pt x="65" y="1477"/>
                </a:lnTo>
                <a:lnTo>
                  <a:pt x="53" y="1481"/>
                </a:lnTo>
                <a:lnTo>
                  <a:pt x="30" y="1487"/>
                </a:lnTo>
                <a:lnTo>
                  <a:pt x="17" y="1491"/>
                </a:lnTo>
                <a:lnTo>
                  <a:pt x="5" y="1494"/>
                </a:lnTo>
                <a:lnTo>
                  <a:pt x="3" y="1499"/>
                </a:lnTo>
                <a:lnTo>
                  <a:pt x="1" y="1504"/>
                </a:lnTo>
                <a:lnTo>
                  <a:pt x="0" y="1509"/>
                </a:lnTo>
                <a:lnTo>
                  <a:pt x="1" y="1511"/>
                </a:lnTo>
                <a:lnTo>
                  <a:pt x="1" y="1515"/>
                </a:lnTo>
                <a:lnTo>
                  <a:pt x="1" y="1517"/>
                </a:lnTo>
                <a:lnTo>
                  <a:pt x="5" y="1520"/>
                </a:lnTo>
                <a:lnTo>
                  <a:pt x="12" y="1523"/>
                </a:lnTo>
                <a:lnTo>
                  <a:pt x="19" y="1525"/>
                </a:lnTo>
                <a:lnTo>
                  <a:pt x="30" y="1526"/>
                </a:lnTo>
                <a:lnTo>
                  <a:pt x="43" y="1528"/>
                </a:lnTo>
                <a:lnTo>
                  <a:pt x="68" y="1528"/>
                </a:lnTo>
                <a:lnTo>
                  <a:pt x="97" y="1524"/>
                </a:lnTo>
                <a:lnTo>
                  <a:pt x="125" y="1520"/>
                </a:lnTo>
                <a:lnTo>
                  <a:pt x="150" y="1515"/>
                </a:lnTo>
                <a:lnTo>
                  <a:pt x="161" y="1511"/>
                </a:lnTo>
                <a:lnTo>
                  <a:pt x="169" y="1507"/>
                </a:lnTo>
                <a:lnTo>
                  <a:pt x="167" y="1522"/>
                </a:lnTo>
                <a:lnTo>
                  <a:pt x="167" y="1536"/>
                </a:lnTo>
                <a:lnTo>
                  <a:pt x="168" y="1549"/>
                </a:lnTo>
                <a:lnTo>
                  <a:pt x="173" y="1558"/>
                </a:lnTo>
                <a:lnTo>
                  <a:pt x="179" y="1568"/>
                </a:lnTo>
                <a:lnTo>
                  <a:pt x="188" y="1575"/>
                </a:lnTo>
                <a:lnTo>
                  <a:pt x="196" y="1581"/>
                </a:lnTo>
                <a:lnTo>
                  <a:pt x="209" y="1583"/>
                </a:lnTo>
                <a:lnTo>
                  <a:pt x="219" y="1585"/>
                </a:lnTo>
                <a:lnTo>
                  <a:pt x="225" y="1585"/>
                </a:lnTo>
                <a:lnTo>
                  <a:pt x="231" y="1583"/>
                </a:lnTo>
                <a:lnTo>
                  <a:pt x="239" y="1583"/>
                </a:lnTo>
                <a:lnTo>
                  <a:pt x="245" y="1581"/>
                </a:lnTo>
                <a:lnTo>
                  <a:pt x="251" y="1577"/>
                </a:lnTo>
                <a:lnTo>
                  <a:pt x="257" y="1575"/>
                </a:lnTo>
                <a:lnTo>
                  <a:pt x="261" y="1571"/>
                </a:lnTo>
                <a:lnTo>
                  <a:pt x="265" y="1567"/>
                </a:lnTo>
                <a:lnTo>
                  <a:pt x="270" y="1561"/>
                </a:lnTo>
                <a:lnTo>
                  <a:pt x="272" y="1556"/>
                </a:lnTo>
                <a:lnTo>
                  <a:pt x="273" y="1550"/>
                </a:lnTo>
                <a:lnTo>
                  <a:pt x="276" y="1542"/>
                </a:lnTo>
                <a:lnTo>
                  <a:pt x="276" y="1526"/>
                </a:lnTo>
                <a:lnTo>
                  <a:pt x="274" y="1509"/>
                </a:lnTo>
                <a:lnTo>
                  <a:pt x="271" y="1489"/>
                </a:lnTo>
                <a:lnTo>
                  <a:pt x="270" y="1485"/>
                </a:lnTo>
                <a:lnTo>
                  <a:pt x="270" y="1483"/>
                </a:lnTo>
                <a:lnTo>
                  <a:pt x="271" y="1479"/>
                </a:lnTo>
                <a:lnTo>
                  <a:pt x="272" y="1478"/>
                </a:lnTo>
                <a:lnTo>
                  <a:pt x="283" y="1471"/>
                </a:lnTo>
                <a:lnTo>
                  <a:pt x="284" y="1470"/>
                </a:lnTo>
                <a:lnTo>
                  <a:pt x="286" y="1465"/>
                </a:lnTo>
                <a:lnTo>
                  <a:pt x="289" y="1444"/>
                </a:lnTo>
                <a:lnTo>
                  <a:pt x="291" y="1377"/>
                </a:lnTo>
                <a:lnTo>
                  <a:pt x="293" y="1296"/>
                </a:lnTo>
                <a:lnTo>
                  <a:pt x="297" y="1224"/>
                </a:lnTo>
                <a:lnTo>
                  <a:pt x="299" y="1169"/>
                </a:lnTo>
                <a:lnTo>
                  <a:pt x="299" y="1117"/>
                </a:lnTo>
                <a:lnTo>
                  <a:pt x="299" y="1016"/>
                </a:lnTo>
                <a:lnTo>
                  <a:pt x="299" y="915"/>
                </a:lnTo>
                <a:lnTo>
                  <a:pt x="302" y="863"/>
                </a:lnTo>
                <a:lnTo>
                  <a:pt x="304" y="809"/>
                </a:lnTo>
                <a:lnTo>
                  <a:pt x="310" y="803"/>
                </a:lnTo>
                <a:lnTo>
                  <a:pt x="316" y="796"/>
                </a:lnTo>
                <a:lnTo>
                  <a:pt x="335" y="784"/>
                </a:lnTo>
                <a:lnTo>
                  <a:pt x="342" y="777"/>
                </a:lnTo>
                <a:lnTo>
                  <a:pt x="348" y="771"/>
                </a:lnTo>
                <a:lnTo>
                  <a:pt x="354" y="763"/>
                </a:lnTo>
                <a:lnTo>
                  <a:pt x="355" y="759"/>
                </a:lnTo>
                <a:lnTo>
                  <a:pt x="356" y="757"/>
                </a:lnTo>
                <a:lnTo>
                  <a:pt x="355" y="742"/>
                </a:lnTo>
                <a:lnTo>
                  <a:pt x="356" y="727"/>
                </a:lnTo>
                <a:lnTo>
                  <a:pt x="357" y="713"/>
                </a:lnTo>
                <a:lnTo>
                  <a:pt x="358" y="701"/>
                </a:lnTo>
                <a:lnTo>
                  <a:pt x="364" y="677"/>
                </a:lnTo>
                <a:lnTo>
                  <a:pt x="371" y="655"/>
                </a:lnTo>
                <a:lnTo>
                  <a:pt x="387" y="610"/>
                </a:lnTo>
                <a:lnTo>
                  <a:pt x="393" y="588"/>
                </a:lnTo>
                <a:lnTo>
                  <a:pt x="396" y="563"/>
                </a:lnTo>
                <a:lnTo>
                  <a:pt x="400" y="557"/>
                </a:lnTo>
                <a:lnTo>
                  <a:pt x="400" y="550"/>
                </a:lnTo>
                <a:lnTo>
                  <a:pt x="400" y="538"/>
                </a:lnTo>
                <a:lnTo>
                  <a:pt x="397" y="525"/>
                </a:lnTo>
                <a:lnTo>
                  <a:pt x="396" y="512"/>
                </a:lnTo>
                <a:close/>
              </a:path>
            </a:pathLst>
          </a:custGeom>
          <a:solidFill>
            <a:schemeClr val="bg1"/>
          </a:solidFill>
          <a:ln w="9525">
            <a:noFill/>
            <a:round/>
            <a:headEnd/>
            <a:tailEnd/>
          </a:ln>
        </p:spPr>
        <p:txBody>
          <a:bodyPr/>
          <a:lstStyle/>
          <a:p>
            <a:pPr>
              <a:defRPr/>
            </a:pPr>
            <a:endParaRPr lang="zh-CN" altLang="en-US" sz="1800">
              <a:latin typeface="Arial" charset="0"/>
              <a:ea typeface="+mn-ea"/>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4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txStyles>
    <p:title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Black" pitchFamily="34" charset="0"/>
        </a:defRPr>
      </a:lvl2pPr>
      <a:lvl3pPr algn="l" rtl="0" eaLnBrk="0" fontAlgn="base" hangingPunct="0">
        <a:spcBef>
          <a:spcPct val="0"/>
        </a:spcBef>
        <a:spcAft>
          <a:spcPct val="0"/>
        </a:spcAft>
        <a:defRPr sz="2600">
          <a:solidFill>
            <a:schemeClr val="bg1"/>
          </a:solidFill>
          <a:latin typeface="Arial Black" pitchFamily="34" charset="0"/>
        </a:defRPr>
      </a:lvl3pPr>
      <a:lvl4pPr algn="l" rtl="0" eaLnBrk="0" fontAlgn="base" hangingPunct="0">
        <a:spcBef>
          <a:spcPct val="0"/>
        </a:spcBef>
        <a:spcAft>
          <a:spcPct val="0"/>
        </a:spcAft>
        <a:defRPr sz="2600">
          <a:solidFill>
            <a:schemeClr val="bg1"/>
          </a:solidFill>
          <a:latin typeface="Arial Black" pitchFamily="34" charset="0"/>
        </a:defRPr>
      </a:lvl4pPr>
      <a:lvl5pPr algn="l" rtl="0" eaLnBrk="0" fontAlgn="base" hangingPunct="0">
        <a:spcBef>
          <a:spcPct val="0"/>
        </a:spcBef>
        <a:spcAft>
          <a:spcPct val="0"/>
        </a:spcAft>
        <a:defRPr sz="2600">
          <a:solidFill>
            <a:schemeClr val="bg1"/>
          </a:solidFill>
          <a:latin typeface="Arial Black" pitchFamily="34" charset="0"/>
        </a:defRPr>
      </a:lvl5pPr>
      <a:lvl6pPr marL="457200" algn="l" rtl="0" eaLnBrk="1" fontAlgn="base" hangingPunct="1">
        <a:spcBef>
          <a:spcPct val="0"/>
        </a:spcBef>
        <a:spcAft>
          <a:spcPct val="0"/>
        </a:spcAft>
        <a:defRPr sz="2600">
          <a:solidFill>
            <a:schemeClr val="bg1"/>
          </a:solidFill>
          <a:latin typeface="Arial Black" pitchFamily="34" charset="0"/>
        </a:defRPr>
      </a:lvl6pPr>
      <a:lvl7pPr marL="914400" algn="l" rtl="0" eaLnBrk="1" fontAlgn="base" hangingPunct="1">
        <a:spcBef>
          <a:spcPct val="0"/>
        </a:spcBef>
        <a:spcAft>
          <a:spcPct val="0"/>
        </a:spcAft>
        <a:defRPr sz="2600">
          <a:solidFill>
            <a:schemeClr val="bg1"/>
          </a:solidFill>
          <a:latin typeface="Arial Black" pitchFamily="34" charset="0"/>
        </a:defRPr>
      </a:lvl7pPr>
      <a:lvl8pPr marL="1371600" algn="l" rtl="0" eaLnBrk="1" fontAlgn="base" hangingPunct="1">
        <a:spcBef>
          <a:spcPct val="0"/>
        </a:spcBef>
        <a:spcAft>
          <a:spcPct val="0"/>
        </a:spcAft>
        <a:defRPr sz="2600">
          <a:solidFill>
            <a:schemeClr val="bg1"/>
          </a:solidFill>
          <a:latin typeface="Arial Black" pitchFamily="34" charset="0"/>
        </a:defRPr>
      </a:lvl8pPr>
      <a:lvl9pPr marL="1828800" algn="l" rtl="0" eaLnBrk="1" fontAlgn="base" hangingPunct="1">
        <a:spcBef>
          <a:spcPct val="0"/>
        </a:spcBef>
        <a:spcAft>
          <a:spcPct val="0"/>
        </a:spcAft>
        <a:defRPr sz="2600">
          <a:solidFill>
            <a:schemeClr val="bg1"/>
          </a:solidFill>
          <a:latin typeface="Arial Black" pitchFamily="34" charset="0"/>
        </a:defRPr>
      </a:lvl9pPr>
    </p:titleStyle>
    <p:bodyStyle>
      <a:lvl1pPr marL="342900" indent="-342900" algn="l" rtl="0" eaLnBrk="0" fontAlgn="base" hangingPunct="0">
        <a:spcBef>
          <a:spcPct val="20000"/>
        </a:spcBef>
        <a:spcAft>
          <a:spcPct val="0"/>
        </a:spcAft>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bg1"/>
          </a:solidFill>
          <a:latin typeface="+mn-lt"/>
        </a:defRPr>
      </a:lvl2pPr>
      <a:lvl3pPr marL="1143000" indent="-228600" algn="l" rtl="0" eaLnBrk="0" fontAlgn="base" hangingPunct="0">
        <a:spcBef>
          <a:spcPct val="20000"/>
        </a:spcBef>
        <a:spcAft>
          <a:spcPct val="0"/>
        </a:spcAft>
        <a:buChar char="•"/>
        <a:defRPr sz="2400" b="1">
          <a:solidFill>
            <a:schemeClr val="bg1"/>
          </a:solidFill>
          <a:latin typeface="+mn-lt"/>
        </a:defRPr>
      </a:lvl3pPr>
      <a:lvl4pPr marL="1600200" indent="-228600" algn="l" rtl="0" eaLnBrk="0" fontAlgn="base" hangingPunct="0">
        <a:spcBef>
          <a:spcPct val="20000"/>
        </a:spcBef>
        <a:spcAft>
          <a:spcPct val="0"/>
        </a:spcAft>
        <a:buChar char="–"/>
        <a:defRPr sz="2400" b="1">
          <a:solidFill>
            <a:schemeClr val="bg1"/>
          </a:solidFill>
          <a:latin typeface="+mn-lt"/>
        </a:defRPr>
      </a:lvl4pPr>
      <a:lvl5pPr marL="2057400" indent="-228600" algn="l" rtl="0" eaLnBrk="0" fontAlgn="base" hangingPunct="0">
        <a:spcBef>
          <a:spcPct val="20000"/>
        </a:spcBef>
        <a:spcAft>
          <a:spcPct val="0"/>
        </a:spcAft>
        <a:buChar char="»"/>
        <a:defRPr sz="2400" b="1">
          <a:solidFill>
            <a:schemeClr val="bg1"/>
          </a:solidFill>
          <a:latin typeface="+mn-lt"/>
        </a:defRPr>
      </a:lvl5pPr>
      <a:lvl6pPr marL="2514600" indent="-228600" algn="l" rtl="0" eaLnBrk="1" fontAlgn="base" hangingPunct="1">
        <a:spcBef>
          <a:spcPct val="20000"/>
        </a:spcBef>
        <a:spcAft>
          <a:spcPct val="0"/>
        </a:spcAft>
        <a:buChar char="»"/>
        <a:defRPr sz="2400" b="1">
          <a:solidFill>
            <a:schemeClr val="bg1"/>
          </a:solidFill>
          <a:latin typeface="+mn-lt"/>
        </a:defRPr>
      </a:lvl6pPr>
      <a:lvl7pPr marL="2971800" indent="-228600" algn="l" rtl="0" eaLnBrk="1" fontAlgn="base" hangingPunct="1">
        <a:spcBef>
          <a:spcPct val="20000"/>
        </a:spcBef>
        <a:spcAft>
          <a:spcPct val="0"/>
        </a:spcAft>
        <a:buChar char="»"/>
        <a:defRPr sz="2400" b="1">
          <a:solidFill>
            <a:schemeClr val="bg1"/>
          </a:solidFill>
          <a:latin typeface="+mn-lt"/>
        </a:defRPr>
      </a:lvl7pPr>
      <a:lvl8pPr marL="3429000" indent="-228600" algn="l" rtl="0" eaLnBrk="1" fontAlgn="base" hangingPunct="1">
        <a:spcBef>
          <a:spcPct val="20000"/>
        </a:spcBef>
        <a:spcAft>
          <a:spcPct val="0"/>
        </a:spcAft>
        <a:buChar char="»"/>
        <a:defRPr sz="2400" b="1">
          <a:solidFill>
            <a:schemeClr val="bg1"/>
          </a:solidFill>
          <a:latin typeface="+mn-lt"/>
        </a:defRPr>
      </a:lvl8pPr>
      <a:lvl9pPr marL="3886200" indent="-228600" algn="l" rtl="0" eaLnBrk="1" fontAlgn="base" hangingPunct="1">
        <a:spcBef>
          <a:spcPct val="20000"/>
        </a:spcBef>
        <a:spcAft>
          <a:spcPct val="0"/>
        </a:spcAft>
        <a:buChar char="»"/>
        <a:defRPr sz="2400" b="1">
          <a:solidFill>
            <a:schemeClr val="bg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63538" y="1792288"/>
            <a:ext cx="8423275" cy="1222375"/>
          </a:xfrm>
        </p:spPr>
        <p:txBody>
          <a:bodyPr/>
          <a:lstStyle/>
          <a:p>
            <a:pPr eaLnBrk="1" hangingPunct="1"/>
            <a:r>
              <a:rPr lang="en-US" altLang="zh-CN" sz="3600" smtClean="0">
                <a:latin typeface="微软雅黑" pitchFamily="34" charset="-122"/>
                <a:ea typeface="微软雅黑" pitchFamily="34" charset="-122"/>
              </a:rPr>
              <a:t>CSS</a:t>
            </a:r>
            <a:r>
              <a:rPr lang="zh-CN" altLang="en-US" sz="3600" smtClean="0">
                <a:latin typeface="微软雅黑" pitchFamily="34" charset="-122"/>
                <a:ea typeface="微软雅黑" pitchFamily="34" charset="-122"/>
              </a:rPr>
              <a:t>高级教程</a:t>
            </a:r>
            <a:endParaRPr lang="en-US" altLang="zh-CN" sz="3600" smtClean="0">
              <a:latin typeface="微软雅黑" pitchFamily="34" charset="-122"/>
              <a:ea typeface="微软雅黑" pitchFamily="34" charset="-122"/>
            </a:endParaRPr>
          </a:p>
          <a:p>
            <a:pPr eaLnBrk="1" hangingPunct="1"/>
            <a:r>
              <a:rPr lang="zh-CN" altLang="en-US" sz="5400" smtClean="0">
                <a:latin typeface="微软雅黑" pitchFamily="34" charset="-122"/>
                <a:ea typeface="微软雅黑" pitchFamily="34" charset="-122"/>
              </a:rPr>
              <a:t>可视化格式模型</a:t>
            </a:r>
            <a:endParaRPr lang="zh-CN" altLang="en-US" sz="2400" smtClean="0">
              <a:latin typeface="微软雅黑" pitchFamily="34" charset="-122"/>
              <a:ea typeface="微软雅黑" pitchFamily="34" charset="-122"/>
            </a:endParaRPr>
          </a:p>
        </p:txBody>
      </p:sp>
      <p:sp>
        <p:nvSpPr>
          <p:cNvPr id="15362" name="TextBox 6"/>
          <p:cNvSpPr txBox="1">
            <a:spLocks noChangeArrowheads="1"/>
          </p:cNvSpPr>
          <p:nvPr/>
        </p:nvSpPr>
        <p:spPr bwMode="auto">
          <a:xfrm>
            <a:off x="6296025" y="5500688"/>
            <a:ext cx="2012950" cy="1187450"/>
          </a:xfrm>
          <a:prstGeom prst="rect">
            <a:avLst/>
          </a:prstGeom>
          <a:noFill/>
          <a:ln w="9525">
            <a:noFill/>
            <a:miter lim="800000"/>
            <a:headEnd/>
            <a:tailEnd/>
          </a:ln>
        </p:spPr>
        <p:txBody>
          <a:bodyPr wrap="none">
            <a:spAutoFit/>
          </a:bodyPr>
          <a:lstStyle/>
          <a:p>
            <a:pPr algn="ctr">
              <a:lnSpc>
                <a:spcPct val="150000"/>
              </a:lnSpc>
            </a:pPr>
            <a:r>
              <a:rPr lang="zh-CN" altLang="en-US" sz="2400">
                <a:latin typeface="微软雅黑" pitchFamily="34" charset="-122"/>
                <a:ea typeface="微软雅黑" pitchFamily="34" charset="-122"/>
              </a:rPr>
              <a:t>八维广告学院</a:t>
            </a:r>
            <a:endParaRPr lang="en-US" altLang="zh-CN" sz="2400">
              <a:latin typeface="微软雅黑" pitchFamily="34" charset="-122"/>
              <a:ea typeface="微软雅黑" pitchFamily="34" charset="-122"/>
            </a:endParaRPr>
          </a:p>
          <a:p>
            <a:pPr algn="ctr">
              <a:lnSpc>
                <a:spcPct val="150000"/>
              </a:lnSpc>
            </a:pPr>
            <a:r>
              <a:rPr lang="en-US" altLang="zh-CN" sz="2400">
                <a:latin typeface="微软雅黑" pitchFamily="34" charset="-122"/>
                <a:ea typeface="微软雅黑" pitchFamily="34" charset="-122"/>
              </a:rPr>
              <a:t>2012</a:t>
            </a:r>
            <a:r>
              <a:rPr lang="zh-CN" altLang="en-US" sz="2400">
                <a:latin typeface="微软雅黑" pitchFamily="34" charset="-122"/>
                <a:ea typeface="微软雅黑" pitchFamily="34" charset="-122"/>
              </a:rPr>
              <a:t>年</a:t>
            </a:r>
            <a:r>
              <a:rPr lang="en-US" altLang="zh-CN" sz="2400">
                <a:latin typeface="微软雅黑" pitchFamily="34" charset="-122"/>
                <a:ea typeface="微软雅黑" pitchFamily="34" charset="-122"/>
              </a:rPr>
              <a:t>10</a:t>
            </a:r>
            <a:r>
              <a:rPr lang="zh-CN" altLang="en-US" sz="2400">
                <a:latin typeface="微软雅黑" pitchFamily="34" charset="-122"/>
                <a:ea typeface="微软雅黑" pitchFamily="34" charset="-122"/>
              </a:rPr>
              <a:t>月</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noProof="0" dirty="0" smtClean="0">
                <a:solidFill>
                  <a:schemeClr val="bg1"/>
                </a:solidFill>
                <a:latin typeface="微软雅黑" pitchFamily="34" charset="-122"/>
                <a:ea typeface="微软雅黑" pitchFamily="34" charset="-122"/>
                <a:cs typeface="+mj-cs"/>
              </a:rPr>
              <a:t>定位概述</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55" name="对角圆角矩形 54"/>
          <p:cNvSpPr/>
          <p:nvPr/>
        </p:nvSpPr>
        <p:spPr>
          <a:xfrm>
            <a:off x="428596" y="1571612"/>
            <a:ext cx="8286808" cy="1071570"/>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zh-CN" altLang="en-US" dirty="0" smtClean="0">
                <a:latin typeface="Courier New" pitchFamily="49" charset="0"/>
                <a:ea typeface="微软雅黑" pitchFamily="34" charset="-122"/>
                <a:cs typeface="Courier New" pitchFamily="49" charset="0"/>
              </a:rPr>
              <a:t>   既然已经熟悉了盒模型，我们就来看看可视化格式模式和定位模型。理解这两个模型的细微差别是非常重要的，因为它们一起控制着如何在页面上布置每个元素。</a:t>
            </a:r>
            <a:endParaRPr lang="zh-CN" altLang="en-US" dirty="0">
              <a:latin typeface="Courier New" pitchFamily="49" charset="0"/>
              <a:ea typeface="微软雅黑" pitchFamily="34" charset="-122"/>
              <a:cs typeface="Courier New" pitchFamily="49" charset="0"/>
            </a:endParaRPr>
          </a:p>
        </p:txBody>
      </p:sp>
      <p:graphicFrame>
        <p:nvGraphicFramePr>
          <p:cNvPr id="56" name="图示 55"/>
          <p:cNvGraphicFramePr/>
          <p:nvPr/>
        </p:nvGraphicFramePr>
        <p:xfrm>
          <a:off x="1333520" y="3143248"/>
          <a:ext cx="6096000" cy="2928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dirty="0" smtClean="0">
                <a:solidFill>
                  <a:schemeClr val="bg1"/>
                </a:solidFill>
                <a:latin typeface="微软雅黑" pitchFamily="34" charset="-122"/>
                <a:ea typeface="微软雅黑" pitchFamily="34" charset="-122"/>
                <a:cs typeface="+mj-cs"/>
              </a:rPr>
              <a:t>可视化格式模型</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55" name="对角圆角矩形 54"/>
          <p:cNvSpPr/>
          <p:nvPr/>
        </p:nvSpPr>
        <p:spPr>
          <a:xfrm>
            <a:off x="214282" y="1501829"/>
            <a:ext cx="8501122" cy="5187193"/>
          </a:xfrm>
          <a:prstGeom prst="round2DiagRect">
            <a:avLst>
              <a:gd name="adj1" fmla="val 4128"/>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600"/>
              </a:lnSpc>
            </a:pPr>
            <a:r>
              <a:rPr lang="zh-CN" altLang="en-US" dirty="0" smtClean="0">
                <a:latin typeface="Courier New" pitchFamily="49" charset="0"/>
                <a:ea typeface="微软雅黑" pitchFamily="34" charset="-122"/>
                <a:cs typeface="Courier New" pitchFamily="49" charset="0"/>
              </a:rPr>
              <a:t>   </a:t>
            </a:r>
            <a:r>
              <a:rPr lang="en-US" altLang="zh-CN" dirty="0" smtClean="0">
                <a:latin typeface="Courier New" pitchFamily="49" charset="0"/>
                <a:ea typeface="微软雅黑" pitchFamily="34" charset="-122"/>
                <a:cs typeface="Courier New" pitchFamily="49" charset="0"/>
              </a:rPr>
              <a:t>p</a:t>
            </a:r>
            <a:r>
              <a:rPr lang="zh-CN" altLang="en-US" dirty="0" smtClean="0">
                <a:latin typeface="Courier New" pitchFamily="49" charset="0"/>
                <a:ea typeface="微软雅黑" pitchFamily="34" charset="-122"/>
                <a:cs typeface="Courier New" pitchFamily="49" charset="0"/>
              </a:rPr>
              <a:t>、</a:t>
            </a:r>
            <a:r>
              <a:rPr lang="en-US" altLang="zh-CN" dirty="0" smtClean="0">
                <a:latin typeface="Courier New" pitchFamily="49" charset="0"/>
                <a:ea typeface="微软雅黑" pitchFamily="34" charset="-122"/>
                <a:cs typeface="Courier New" pitchFamily="49" charset="0"/>
              </a:rPr>
              <a:t>h1</a:t>
            </a:r>
            <a:r>
              <a:rPr lang="zh-CN" altLang="en-US" dirty="0" smtClean="0">
                <a:latin typeface="Courier New" pitchFamily="49" charset="0"/>
                <a:ea typeface="微软雅黑" pitchFamily="34" charset="-122"/>
                <a:cs typeface="Courier New" pitchFamily="49" charset="0"/>
              </a:rPr>
              <a:t>或</a:t>
            </a:r>
            <a:r>
              <a:rPr lang="en-US" altLang="zh-CN" dirty="0" smtClean="0">
                <a:latin typeface="Courier New" pitchFamily="49" charset="0"/>
                <a:ea typeface="微软雅黑" pitchFamily="34" charset="-122"/>
                <a:cs typeface="Courier New" pitchFamily="49" charset="0"/>
              </a:rPr>
              <a:t>div</a:t>
            </a:r>
            <a:r>
              <a:rPr lang="zh-CN" altLang="en-US" dirty="0" smtClean="0">
                <a:latin typeface="Courier New" pitchFamily="49" charset="0"/>
                <a:ea typeface="微软雅黑" pitchFamily="34" charset="-122"/>
                <a:cs typeface="Courier New" pitchFamily="49" charset="0"/>
              </a:rPr>
              <a:t>等元素常常称为块级元素。这意味着这些元素显示为一块内容，即“</a:t>
            </a:r>
            <a:r>
              <a:rPr lang="zh-CN" altLang="en-US" dirty="0" smtClean="0">
                <a:solidFill>
                  <a:srgbClr val="FFFF00"/>
                </a:solidFill>
                <a:latin typeface="Courier New" pitchFamily="49" charset="0"/>
                <a:ea typeface="微软雅黑" pitchFamily="34" charset="-122"/>
                <a:cs typeface="Courier New" pitchFamily="49" charset="0"/>
              </a:rPr>
              <a:t>块框</a:t>
            </a:r>
            <a:r>
              <a:rPr lang="zh-CN" altLang="en-US" dirty="0" smtClean="0">
                <a:latin typeface="Courier New" pitchFamily="49" charset="0"/>
                <a:ea typeface="微软雅黑" pitchFamily="34" charset="-122"/>
                <a:cs typeface="Courier New" pitchFamily="49" charset="0"/>
              </a:rPr>
              <a:t>”。与之相反，</a:t>
            </a:r>
            <a:r>
              <a:rPr lang="en-US" altLang="zh-CN" dirty="0" smtClean="0">
                <a:latin typeface="Courier New" pitchFamily="49" charset="0"/>
                <a:ea typeface="微软雅黑" pitchFamily="34" charset="-122"/>
                <a:cs typeface="Courier New" pitchFamily="49" charset="0"/>
              </a:rPr>
              <a:t>strong</a:t>
            </a:r>
            <a:r>
              <a:rPr lang="zh-CN" altLang="en-US" dirty="0" smtClean="0">
                <a:latin typeface="Courier New" pitchFamily="49" charset="0"/>
                <a:ea typeface="微软雅黑" pitchFamily="34" charset="-122"/>
                <a:cs typeface="Courier New" pitchFamily="49" charset="0"/>
              </a:rPr>
              <a:t>和</a:t>
            </a:r>
            <a:r>
              <a:rPr lang="en-US" altLang="zh-CN" dirty="0" smtClean="0">
                <a:latin typeface="Courier New" pitchFamily="49" charset="0"/>
                <a:ea typeface="微软雅黑" pitchFamily="34" charset="-122"/>
                <a:cs typeface="Courier New" pitchFamily="49" charset="0"/>
              </a:rPr>
              <a:t>span</a:t>
            </a:r>
            <a:r>
              <a:rPr lang="zh-CN" altLang="en-US" dirty="0" smtClean="0">
                <a:latin typeface="Courier New" pitchFamily="49" charset="0"/>
                <a:ea typeface="微软雅黑" pitchFamily="34" charset="-122"/>
                <a:cs typeface="Courier New" pitchFamily="49" charset="0"/>
              </a:rPr>
              <a:t>等元素称为行内元素，因为它们的内容显示在行中，即“</a:t>
            </a:r>
            <a:r>
              <a:rPr lang="zh-CN" altLang="en-US" dirty="0" smtClean="0">
                <a:solidFill>
                  <a:srgbClr val="FFFF00"/>
                </a:solidFill>
                <a:latin typeface="Courier New" pitchFamily="49" charset="0"/>
                <a:ea typeface="微软雅黑" pitchFamily="34" charset="-122"/>
                <a:cs typeface="Courier New" pitchFamily="49" charset="0"/>
              </a:rPr>
              <a:t>行内框</a:t>
            </a:r>
            <a:r>
              <a:rPr lang="zh-CN" altLang="en-US" dirty="0" smtClean="0">
                <a:latin typeface="Courier New" pitchFamily="49" charset="0"/>
                <a:ea typeface="微软雅黑" pitchFamily="34" charset="-122"/>
                <a:cs typeface="Courier New" pitchFamily="49" charset="0"/>
              </a:rPr>
              <a:t>”。</a:t>
            </a:r>
            <a:endParaRPr lang="en-US" altLang="zh-CN" dirty="0" smtClean="0">
              <a:latin typeface="Courier New" pitchFamily="49" charset="0"/>
              <a:ea typeface="微软雅黑" pitchFamily="34" charset="-122"/>
              <a:cs typeface="Courier New" pitchFamily="49" charset="0"/>
            </a:endParaRPr>
          </a:p>
          <a:p>
            <a:pPr>
              <a:lnSpc>
                <a:spcPts val="2600"/>
              </a:lnSpc>
            </a:pPr>
            <a:r>
              <a:rPr lang="en-US" altLang="zh-CN" dirty="0" smtClean="0">
                <a:latin typeface="Courier New" pitchFamily="49" charset="0"/>
                <a:ea typeface="微软雅黑" pitchFamily="34" charset="-122"/>
                <a:cs typeface="Courier New" pitchFamily="49" charset="0"/>
              </a:rPr>
              <a:t>   </a:t>
            </a:r>
            <a:r>
              <a:rPr lang="zh-CN" altLang="en-US" dirty="0" smtClean="0">
                <a:latin typeface="Courier New" pitchFamily="49" charset="0"/>
                <a:ea typeface="微软雅黑" pitchFamily="34" charset="-122"/>
                <a:cs typeface="Courier New" pitchFamily="49" charset="0"/>
              </a:rPr>
              <a:t>可以使用</a:t>
            </a:r>
            <a:r>
              <a:rPr lang="en-US" altLang="zh-CN" dirty="0" smtClean="0">
                <a:latin typeface="Courier New" pitchFamily="49" charset="0"/>
                <a:ea typeface="微软雅黑" pitchFamily="34" charset="-122"/>
                <a:cs typeface="Courier New" pitchFamily="49" charset="0"/>
              </a:rPr>
              <a:t>display</a:t>
            </a:r>
            <a:r>
              <a:rPr lang="zh-CN" altLang="en-US" dirty="0" smtClean="0">
                <a:latin typeface="Courier New" pitchFamily="49" charset="0"/>
                <a:ea typeface="微软雅黑" pitchFamily="34" charset="-122"/>
                <a:cs typeface="Courier New" pitchFamily="49" charset="0"/>
              </a:rPr>
              <a:t>属性改变生成的框的类型。这意味着，通过将</a:t>
            </a:r>
            <a:r>
              <a:rPr lang="en-US" altLang="zh-CN" dirty="0" smtClean="0">
                <a:latin typeface="Courier New" pitchFamily="49" charset="0"/>
                <a:ea typeface="微软雅黑" pitchFamily="34" charset="-122"/>
                <a:cs typeface="Courier New" pitchFamily="49" charset="0"/>
              </a:rPr>
              <a:t>display</a:t>
            </a:r>
            <a:r>
              <a:rPr lang="zh-CN" altLang="en-US" dirty="0" smtClean="0">
                <a:latin typeface="Courier New" pitchFamily="49" charset="0"/>
                <a:ea typeface="微软雅黑" pitchFamily="34" charset="-122"/>
                <a:cs typeface="Courier New" pitchFamily="49" charset="0"/>
              </a:rPr>
              <a:t>属性设置为</a:t>
            </a:r>
            <a:r>
              <a:rPr lang="en-US" altLang="zh-CN" dirty="0" smtClean="0">
                <a:latin typeface="Courier New" pitchFamily="49" charset="0"/>
                <a:ea typeface="微软雅黑" pitchFamily="34" charset="-122"/>
                <a:cs typeface="Courier New" pitchFamily="49" charset="0"/>
              </a:rPr>
              <a:t>block,</a:t>
            </a:r>
            <a:r>
              <a:rPr lang="zh-CN" altLang="en-US" dirty="0" smtClean="0">
                <a:latin typeface="Courier New" pitchFamily="49" charset="0"/>
                <a:ea typeface="微软雅黑" pitchFamily="34" charset="-122"/>
                <a:cs typeface="Courier New" pitchFamily="49" charset="0"/>
              </a:rPr>
              <a:t>可以让行内元素（比如锚）表现得像块级元素一样。还可以通过将</a:t>
            </a:r>
            <a:r>
              <a:rPr lang="en-US" altLang="zh-CN" dirty="0" smtClean="0">
                <a:latin typeface="Courier New" pitchFamily="49" charset="0"/>
                <a:ea typeface="微软雅黑" pitchFamily="34" charset="-122"/>
                <a:cs typeface="Courier New" pitchFamily="49" charset="0"/>
              </a:rPr>
              <a:t>display</a:t>
            </a:r>
            <a:r>
              <a:rPr lang="zh-CN" altLang="en-US" dirty="0" smtClean="0">
                <a:latin typeface="Courier New" pitchFamily="49" charset="0"/>
                <a:ea typeface="微软雅黑" pitchFamily="34" charset="-122"/>
                <a:cs typeface="Courier New" pitchFamily="49" charset="0"/>
              </a:rPr>
              <a:t>属性设置为</a:t>
            </a:r>
            <a:r>
              <a:rPr lang="en-US" altLang="zh-CN" dirty="0" smtClean="0">
                <a:latin typeface="Courier New" pitchFamily="49" charset="0"/>
                <a:ea typeface="微软雅黑" pitchFamily="34" charset="-122"/>
                <a:cs typeface="Courier New" pitchFamily="49" charset="0"/>
              </a:rPr>
              <a:t>none,</a:t>
            </a:r>
            <a:r>
              <a:rPr lang="zh-CN" altLang="en-US" dirty="0" smtClean="0">
                <a:latin typeface="Courier New" pitchFamily="49" charset="0"/>
                <a:ea typeface="微软雅黑" pitchFamily="34" charset="-122"/>
                <a:cs typeface="Courier New" pitchFamily="49" charset="0"/>
              </a:rPr>
              <a:t>让生成的元素根本没有框。这样，这个框及其所有内容就不显示，不占用文档的空间。</a:t>
            </a:r>
            <a:endParaRPr lang="en-US" altLang="zh-CN" dirty="0" smtClean="0">
              <a:latin typeface="Courier New" pitchFamily="49" charset="0"/>
              <a:ea typeface="微软雅黑" pitchFamily="34" charset="-122"/>
              <a:cs typeface="Courier New" pitchFamily="49" charset="0"/>
            </a:endParaRPr>
          </a:p>
          <a:p>
            <a:pPr>
              <a:lnSpc>
                <a:spcPts val="2600"/>
              </a:lnSpc>
            </a:pPr>
            <a:r>
              <a:rPr lang="en-US" altLang="zh-CN" dirty="0" smtClean="0">
                <a:latin typeface="Courier New" pitchFamily="49" charset="0"/>
                <a:ea typeface="微软雅黑" pitchFamily="34" charset="-122"/>
                <a:cs typeface="Courier New" pitchFamily="49" charset="0"/>
              </a:rPr>
              <a:t>   CSS</a:t>
            </a:r>
            <a:r>
              <a:rPr lang="zh-CN" altLang="en-US" dirty="0" smtClean="0">
                <a:latin typeface="Courier New" pitchFamily="49" charset="0"/>
                <a:ea typeface="微软雅黑" pitchFamily="34" charset="-122"/>
                <a:cs typeface="Courier New" pitchFamily="49" charset="0"/>
              </a:rPr>
              <a:t>中有</a:t>
            </a:r>
            <a:r>
              <a:rPr lang="en-US" altLang="zh-CN" dirty="0" smtClean="0">
                <a:latin typeface="Courier New" pitchFamily="49" charset="0"/>
                <a:ea typeface="微软雅黑" pitchFamily="34" charset="-122"/>
                <a:cs typeface="Courier New" pitchFamily="49" charset="0"/>
              </a:rPr>
              <a:t>3</a:t>
            </a:r>
            <a:r>
              <a:rPr lang="zh-CN" altLang="en-US" dirty="0" smtClean="0">
                <a:latin typeface="Courier New" pitchFamily="49" charset="0"/>
                <a:ea typeface="微软雅黑" pitchFamily="34" charset="-122"/>
                <a:cs typeface="Courier New" pitchFamily="49" charset="0"/>
              </a:rPr>
              <a:t>种基本的定位机制：</a:t>
            </a:r>
            <a:r>
              <a:rPr lang="zh-CN" altLang="en-US" dirty="0" smtClean="0">
                <a:solidFill>
                  <a:srgbClr val="FFFF00"/>
                </a:solidFill>
                <a:latin typeface="Courier New" pitchFamily="49" charset="0"/>
                <a:ea typeface="微软雅黑" pitchFamily="34" charset="-122"/>
                <a:cs typeface="Courier New" pitchFamily="49" charset="0"/>
              </a:rPr>
              <a:t>普通流、浮动</a:t>
            </a:r>
            <a:r>
              <a:rPr lang="zh-CN" altLang="en-US" dirty="0" smtClean="0">
                <a:solidFill>
                  <a:schemeClr val="bg1"/>
                </a:solidFill>
                <a:latin typeface="Courier New" pitchFamily="49" charset="0"/>
                <a:ea typeface="微软雅黑" pitchFamily="34" charset="-122"/>
                <a:cs typeface="Courier New" pitchFamily="49" charset="0"/>
              </a:rPr>
              <a:t>和</a:t>
            </a:r>
            <a:r>
              <a:rPr lang="zh-CN" altLang="en-US" dirty="0" smtClean="0">
                <a:solidFill>
                  <a:srgbClr val="FFFF00"/>
                </a:solidFill>
                <a:latin typeface="Courier New" pitchFamily="49" charset="0"/>
                <a:ea typeface="微软雅黑" pitchFamily="34" charset="-122"/>
                <a:cs typeface="Courier New" pitchFamily="49" charset="0"/>
              </a:rPr>
              <a:t>绝对定位</a:t>
            </a:r>
            <a:r>
              <a:rPr lang="zh-CN" altLang="en-US" dirty="0" smtClean="0">
                <a:latin typeface="Courier New" pitchFamily="49" charset="0"/>
                <a:ea typeface="微软雅黑" pitchFamily="34" charset="-122"/>
                <a:cs typeface="Courier New" pitchFamily="49" charset="0"/>
              </a:rPr>
              <a:t>。除非专门指出，否则所有框都在普通流中定位。顾名思义，普通流中元素框的位置由元素在</a:t>
            </a:r>
            <a:r>
              <a:rPr lang="en-US" altLang="zh-CN" dirty="0" smtClean="0">
                <a:latin typeface="Courier New" pitchFamily="49" charset="0"/>
                <a:ea typeface="微软雅黑" pitchFamily="34" charset="-122"/>
                <a:cs typeface="Courier New" pitchFamily="49" charset="0"/>
              </a:rPr>
              <a:t>HTML</a:t>
            </a:r>
            <a:r>
              <a:rPr lang="zh-CN" altLang="en-US" dirty="0" smtClean="0">
                <a:latin typeface="Courier New" pitchFamily="49" charset="0"/>
                <a:ea typeface="微软雅黑" pitchFamily="34" charset="-122"/>
                <a:cs typeface="Courier New" pitchFamily="49" charset="0"/>
              </a:rPr>
              <a:t>中的位置决定。</a:t>
            </a:r>
            <a:endParaRPr lang="en-US" altLang="zh-CN" dirty="0" smtClean="0">
              <a:latin typeface="Courier New" pitchFamily="49" charset="0"/>
              <a:ea typeface="微软雅黑" pitchFamily="34" charset="-122"/>
              <a:cs typeface="Courier New" pitchFamily="49" charset="0"/>
            </a:endParaRPr>
          </a:p>
          <a:p>
            <a:pPr>
              <a:lnSpc>
                <a:spcPts val="2600"/>
              </a:lnSpc>
            </a:pPr>
            <a:r>
              <a:rPr lang="en-US" altLang="zh-CN" dirty="0" smtClean="0">
                <a:latin typeface="Courier New" pitchFamily="49" charset="0"/>
                <a:ea typeface="微软雅黑" pitchFamily="34" charset="-122"/>
                <a:cs typeface="Courier New" pitchFamily="49" charset="0"/>
              </a:rPr>
              <a:t>   </a:t>
            </a:r>
            <a:r>
              <a:rPr lang="zh-CN" altLang="en-US" dirty="0" smtClean="0">
                <a:latin typeface="Courier New" pitchFamily="49" charset="0"/>
                <a:ea typeface="微软雅黑" pitchFamily="34" charset="-122"/>
                <a:cs typeface="Courier New" pitchFamily="49" charset="0"/>
              </a:rPr>
              <a:t>块级框从上到下一个接一个地垂直排列，框之间的垂直距离由框的垂直外边距计算出来。</a:t>
            </a:r>
            <a:endParaRPr lang="en-US" altLang="zh-CN" dirty="0" smtClean="0">
              <a:latin typeface="Courier New" pitchFamily="49" charset="0"/>
              <a:ea typeface="微软雅黑" pitchFamily="34" charset="-122"/>
              <a:cs typeface="Courier New" pitchFamily="49" charset="0"/>
            </a:endParaRPr>
          </a:p>
          <a:p>
            <a:pPr>
              <a:lnSpc>
                <a:spcPts val="2600"/>
              </a:lnSpc>
            </a:pPr>
            <a:r>
              <a:rPr lang="en-US" altLang="zh-CN" dirty="0" smtClean="0">
                <a:latin typeface="Courier New" pitchFamily="49" charset="0"/>
                <a:ea typeface="微软雅黑" pitchFamily="34" charset="-122"/>
                <a:cs typeface="Courier New" pitchFamily="49" charset="0"/>
              </a:rPr>
              <a:t>   </a:t>
            </a:r>
            <a:r>
              <a:rPr lang="zh-CN" altLang="en-US" dirty="0" smtClean="0">
                <a:latin typeface="Courier New" pitchFamily="49" charset="0"/>
                <a:ea typeface="微软雅黑" pitchFamily="34" charset="-122"/>
                <a:cs typeface="Courier New" pitchFamily="49" charset="0"/>
              </a:rPr>
              <a:t>行内框在一行中水平排列。可以使用水平内边距、边框和外边距调整它们的水平距离。但</a:t>
            </a:r>
            <a:r>
              <a:rPr lang="zh-CN" altLang="en-US" dirty="0" smtClean="0">
                <a:latin typeface="Courier New" pitchFamily="49" charset="0"/>
                <a:ea typeface="微软雅黑" pitchFamily="34" charset="-122"/>
                <a:cs typeface="Courier New" pitchFamily="49" charset="0"/>
              </a:rPr>
              <a:t>是，垂直内边距、边框和外边距不影响行内框的高度。同样，在行内框</a:t>
            </a:r>
            <a:r>
              <a:rPr lang="zh-CN" altLang="en-US" dirty="0" smtClean="0">
                <a:latin typeface="Courier New" pitchFamily="49" charset="0"/>
                <a:ea typeface="微软雅黑" pitchFamily="34" charset="-122"/>
                <a:cs typeface="Courier New" pitchFamily="49" charset="0"/>
              </a:rPr>
              <a:t>上设</a:t>
            </a:r>
            <a:r>
              <a:rPr lang="zh-CN" altLang="en-US" dirty="0" smtClean="0">
                <a:latin typeface="Courier New" pitchFamily="49" charset="0"/>
                <a:ea typeface="微软雅黑" pitchFamily="34" charset="-122"/>
                <a:cs typeface="Courier New" pitchFamily="49" charset="0"/>
              </a:rPr>
              <a:t>置显式的高度或宽度也没有影响。由一行形成的水平框称为</a:t>
            </a:r>
            <a:r>
              <a:rPr lang="zh-CN" altLang="en-US" dirty="0" smtClean="0">
                <a:solidFill>
                  <a:srgbClr val="FFFF00"/>
                </a:solidFill>
                <a:latin typeface="Courier New" pitchFamily="49" charset="0"/>
                <a:ea typeface="微软雅黑" pitchFamily="34" charset="-122"/>
                <a:cs typeface="Courier New" pitchFamily="49" charset="0"/>
              </a:rPr>
              <a:t>行框</a:t>
            </a:r>
            <a:r>
              <a:rPr lang="zh-CN" altLang="en-US" dirty="0" smtClean="0">
                <a:latin typeface="Courier New" pitchFamily="49" charset="0"/>
                <a:ea typeface="微软雅黑" pitchFamily="34" charset="-122"/>
                <a:cs typeface="Courier New" pitchFamily="49" charset="0"/>
              </a:rPr>
              <a:t>，行框的高度总是足以容纳它包含的所有行内框。但是，行高可以增加这个框的高度。因此，修改行内框尺寸的唯一方法是修改行高或者水平边框、内边距或外边距。</a:t>
            </a:r>
            <a:endParaRPr lang="en-US" altLang="zh-CN" dirty="0" smtClean="0">
              <a:latin typeface="Courier New" pitchFamily="49" charset="0"/>
              <a:ea typeface="微软雅黑" pitchFamily="34" charset="-122"/>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dirty="0" smtClean="0">
                <a:solidFill>
                  <a:schemeClr val="bg1"/>
                </a:solidFill>
                <a:latin typeface="微软雅黑" pitchFamily="34" charset="-122"/>
                <a:ea typeface="微软雅黑" pitchFamily="34" charset="-122"/>
                <a:cs typeface="+mj-cs"/>
              </a:rPr>
              <a:t>可视化格式模型</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55" name="对角圆角矩形 54"/>
          <p:cNvSpPr/>
          <p:nvPr/>
        </p:nvSpPr>
        <p:spPr>
          <a:xfrm>
            <a:off x="214282" y="1501829"/>
            <a:ext cx="8501122" cy="4570377"/>
          </a:xfrm>
          <a:prstGeom prst="round2DiagRect">
            <a:avLst>
              <a:gd name="adj1" fmla="val 4128"/>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600"/>
              </a:lnSpc>
            </a:pPr>
            <a:r>
              <a:rPr lang="zh-CN" altLang="en-US" dirty="0" smtClean="0">
                <a:latin typeface="Courier New" pitchFamily="49" charset="0"/>
                <a:ea typeface="微软雅黑" pitchFamily="34" charset="-122"/>
                <a:cs typeface="Courier New" pitchFamily="49" charset="0"/>
              </a:rPr>
              <a:t>   好在</a:t>
            </a:r>
            <a:r>
              <a:rPr lang="en-US" altLang="zh-CN" dirty="0" smtClean="0">
                <a:latin typeface="Courier New" pitchFamily="49" charset="0"/>
                <a:ea typeface="微软雅黑" pitchFamily="34" charset="-122"/>
                <a:cs typeface="Courier New" pitchFamily="49" charset="0"/>
              </a:rPr>
              <a:t>CSS2.1</a:t>
            </a:r>
            <a:r>
              <a:rPr lang="zh-CN" altLang="en-US" dirty="0" smtClean="0">
                <a:latin typeface="Courier New" pitchFamily="49" charset="0"/>
                <a:ea typeface="微软雅黑" pitchFamily="34" charset="-122"/>
                <a:cs typeface="Courier New" pitchFamily="49" charset="0"/>
              </a:rPr>
              <a:t>允许把元素的</a:t>
            </a:r>
            <a:r>
              <a:rPr lang="en-US" altLang="zh-CN" dirty="0" smtClean="0">
                <a:latin typeface="Courier New" pitchFamily="49" charset="0"/>
                <a:ea typeface="微软雅黑" pitchFamily="34" charset="-122"/>
                <a:cs typeface="Courier New" pitchFamily="49" charset="0"/>
              </a:rPr>
              <a:t>display</a:t>
            </a:r>
            <a:r>
              <a:rPr lang="zh-CN" altLang="en-US" dirty="0" smtClean="0">
                <a:latin typeface="Courier New" pitchFamily="49" charset="0"/>
                <a:ea typeface="微软雅黑" pitchFamily="34" charset="-122"/>
                <a:cs typeface="Courier New" pitchFamily="49" charset="0"/>
              </a:rPr>
              <a:t>属性设置为</a:t>
            </a:r>
            <a:r>
              <a:rPr lang="en-US" altLang="zh-CN" dirty="0" smtClean="0">
                <a:latin typeface="Courier New" pitchFamily="49" charset="0"/>
                <a:ea typeface="微软雅黑" pitchFamily="34" charset="-122"/>
                <a:cs typeface="Courier New" pitchFamily="49" charset="0"/>
              </a:rPr>
              <a:t>inline-block</a:t>
            </a:r>
            <a:r>
              <a:rPr lang="zh-CN" altLang="en-US" dirty="0" smtClean="0">
                <a:latin typeface="Courier New" pitchFamily="49" charset="0"/>
                <a:ea typeface="微软雅黑" pitchFamily="34" charset="-122"/>
                <a:cs typeface="Courier New" pitchFamily="49" charset="0"/>
              </a:rPr>
              <a:t>。顾名思义，这个声明让块级元素像行内元素一样水平地依次排列。但是，框的内容仍然符合块级框的行为，例如能够显式地设置宽度、高度、垂直外边距和内边距。过去，浏览器对这个属性的支持很差，所以很少使用它。现在</a:t>
            </a:r>
            <a:r>
              <a:rPr lang="en-US" altLang="zh-CN" dirty="0" smtClean="0">
                <a:latin typeface="Courier New" pitchFamily="49" charset="0"/>
                <a:ea typeface="微软雅黑" pitchFamily="34" charset="-122"/>
                <a:cs typeface="Courier New" pitchFamily="49" charset="0"/>
              </a:rPr>
              <a:t>IE8+</a:t>
            </a:r>
            <a:r>
              <a:rPr lang="zh-CN" altLang="en-US" dirty="0" smtClean="0">
                <a:latin typeface="Courier New" pitchFamily="49" charset="0"/>
                <a:ea typeface="微软雅黑" pitchFamily="34" charset="-122"/>
                <a:cs typeface="Courier New" pitchFamily="49" charset="0"/>
              </a:rPr>
              <a:t>和现在浏览器都支持它了。</a:t>
            </a:r>
            <a:endParaRPr lang="en-US" altLang="zh-CN" dirty="0" smtClean="0">
              <a:latin typeface="Courier New" pitchFamily="49" charset="0"/>
              <a:ea typeface="微软雅黑" pitchFamily="34" charset="-122"/>
              <a:cs typeface="Courier New" pitchFamily="49" charset="0"/>
            </a:endParaRPr>
          </a:p>
          <a:p>
            <a:pPr>
              <a:lnSpc>
                <a:spcPts val="2600"/>
              </a:lnSpc>
            </a:pPr>
            <a:r>
              <a:rPr lang="en-US" altLang="zh-CN" dirty="0" smtClean="0">
                <a:latin typeface="Courier New" pitchFamily="49" charset="0"/>
                <a:ea typeface="微软雅黑" pitchFamily="34" charset="-122"/>
                <a:cs typeface="Courier New" pitchFamily="49" charset="0"/>
              </a:rPr>
              <a:t>   </a:t>
            </a:r>
            <a:r>
              <a:rPr lang="zh-CN" altLang="en-US" dirty="0" smtClean="0">
                <a:latin typeface="Courier New" pitchFamily="49" charset="0"/>
                <a:ea typeface="微软雅黑" pitchFamily="34" charset="-122"/>
                <a:cs typeface="Courier New" pitchFamily="49" charset="0"/>
              </a:rPr>
              <a:t>框可以按照</a:t>
            </a:r>
            <a:r>
              <a:rPr lang="en-US" altLang="zh-CN" dirty="0" smtClean="0">
                <a:latin typeface="Courier New" pitchFamily="49" charset="0"/>
                <a:ea typeface="微软雅黑" pitchFamily="34" charset="-122"/>
                <a:cs typeface="Courier New" pitchFamily="49" charset="0"/>
              </a:rPr>
              <a:t>HTML</a:t>
            </a:r>
            <a:r>
              <a:rPr lang="zh-CN" altLang="en-US" dirty="0" smtClean="0">
                <a:latin typeface="Courier New" pitchFamily="49" charset="0"/>
                <a:ea typeface="微软雅黑" pitchFamily="34" charset="-122"/>
                <a:cs typeface="Courier New" pitchFamily="49" charset="0"/>
              </a:rPr>
              <a:t>元素的嵌套方式包含其他框。大多数框由显式定义元素形成。但是，在一种情况下，即使没有进行显式定义，也会创建块级元素。这种情况发生在将一些文本添加到一个块级元素（比如</a:t>
            </a:r>
            <a:r>
              <a:rPr lang="en-US" altLang="zh-CN" dirty="0" smtClean="0">
                <a:latin typeface="Courier New" pitchFamily="49" charset="0"/>
                <a:ea typeface="微软雅黑" pitchFamily="34" charset="-122"/>
                <a:cs typeface="Courier New" pitchFamily="49" charset="0"/>
              </a:rPr>
              <a:t>div</a:t>
            </a:r>
            <a:r>
              <a:rPr lang="zh-CN" altLang="en-US" dirty="0" smtClean="0">
                <a:latin typeface="Courier New" pitchFamily="49" charset="0"/>
                <a:ea typeface="微软雅黑" pitchFamily="34" charset="-122"/>
                <a:cs typeface="Courier New" pitchFamily="49" charset="0"/>
              </a:rPr>
              <a:t>）的开头时。即使没有把这些文本定义为块级元素，它也会被当成块级元素对待：</a:t>
            </a:r>
            <a:endParaRPr lang="en-US" altLang="zh-CN" dirty="0" smtClean="0">
              <a:latin typeface="Courier New" pitchFamily="49" charset="0"/>
              <a:ea typeface="微软雅黑" pitchFamily="34" charset="-122"/>
              <a:cs typeface="Courier New" pitchFamily="49" charset="0"/>
            </a:endParaRPr>
          </a:p>
          <a:p>
            <a:pPr>
              <a:lnSpc>
                <a:spcPts val="2600"/>
              </a:lnSpc>
            </a:pPr>
            <a:r>
              <a:rPr lang="en-US" altLang="zh-CN" dirty="0" smtClean="0">
                <a:solidFill>
                  <a:srgbClr val="FFFF00"/>
                </a:solidFill>
                <a:latin typeface="Courier New" pitchFamily="49" charset="0"/>
                <a:ea typeface="微软雅黑" pitchFamily="34" charset="-122"/>
                <a:cs typeface="Courier New" pitchFamily="49" charset="0"/>
              </a:rPr>
              <a:t>  &lt;div&gt;</a:t>
            </a:r>
          </a:p>
          <a:p>
            <a:pPr>
              <a:lnSpc>
                <a:spcPts val="2600"/>
              </a:lnSpc>
            </a:pPr>
            <a:r>
              <a:rPr lang="en-US" altLang="zh-CN" dirty="0" smtClean="0">
                <a:solidFill>
                  <a:srgbClr val="FFFF00"/>
                </a:solidFill>
                <a:latin typeface="Courier New" pitchFamily="49" charset="0"/>
                <a:ea typeface="微软雅黑" pitchFamily="34" charset="-122"/>
                <a:cs typeface="Courier New" pitchFamily="49" charset="0"/>
              </a:rPr>
              <a:t>    some text</a:t>
            </a:r>
          </a:p>
          <a:p>
            <a:pPr>
              <a:lnSpc>
                <a:spcPts val="2600"/>
              </a:lnSpc>
            </a:pPr>
            <a:r>
              <a:rPr lang="en-US" altLang="zh-CN" dirty="0" smtClean="0">
                <a:solidFill>
                  <a:srgbClr val="FFFF00"/>
                </a:solidFill>
                <a:latin typeface="Courier New" pitchFamily="49" charset="0"/>
                <a:ea typeface="微软雅黑" pitchFamily="34" charset="-122"/>
                <a:cs typeface="Courier New" pitchFamily="49" charset="0"/>
              </a:rPr>
              <a:t>    &lt;p&gt;Some more text&lt;/p&gt;</a:t>
            </a:r>
          </a:p>
          <a:p>
            <a:pPr>
              <a:lnSpc>
                <a:spcPts val="2600"/>
              </a:lnSpc>
            </a:pPr>
            <a:r>
              <a:rPr lang="en-US" altLang="zh-CN" dirty="0" smtClean="0">
                <a:solidFill>
                  <a:srgbClr val="FFFF00"/>
                </a:solidFill>
                <a:latin typeface="Courier New" pitchFamily="49" charset="0"/>
                <a:ea typeface="微软雅黑" pitchFamily="34" charset="-122"/>
                <a:cs typeface="Courier New" pitchFamily="49" charset="0"/>
              </a:rPr>
              <a:t>  &lt;/div&gt;</a:t>
            </a:r>
          </a:p>
          <a:p>
            <a:pPr>
              <a:lnSpc>
                <a:spcPts val="2600"/>
              </a:lnSpc>
            </a:pPr>
            <a:r>
              <a:rPr lang="en-US" altLang="zh-CN" dirty="0" smtClean="0">
                <a:latin typeface="Courier New" pitchFamily="49" charset="0"/>
                <a:ea typeface="微软雅黑" pitchFamily="34" charset="-122"/>
                <a:cs typeface="Courier New" pitchFamily="49" charset="0"/>
              </a:rPr>
              <a:t>  </a:t>
            </a:r>
            <a:r>
              <a:rPr lang="zh-CN" altLang="en-US" dirty="0" smtClean="0">
                <a:latin typeface="Courier New" pitchFamily="49" charset="0"/>
                <a:ea typeface="微软雅黑" pitchFamily="34" charset="-122"/>
                <a:cs typeface="Courier New" pitchFamily="49" charset="0"/>
              </a:rPr>
              <a:t>在这种情况下，这个框成为</a:t>
            </a:r>
            <a:r>
              <a:rPr lang="zh-CN" altLang="en-US" dirty="0" smtClean="0">
                <a:solidFill>
                  <a:srgbClr val="FFFF00"/>
                </a:solidFill>
                <a:latin typeface="Courier New" pitchFamily="49" charset="0"/>
                <a:ea typeface="微软雅黑" pitchFamily="34" charset="-122"/>
                <a:cs typeface="Courier New" pitchFamily="49" charset="0"/>
              </a:rPr>
              <a:t>匿名块框</a:t>
            </a:r>
            <a:r>
              <a:rPr lang="zh-CN" altLang="en-US" dirty="0" smtClean="0">
                <a:latin typeface="Courier New" pitchFamily="49" charset="0"/>
                <a:ea typeface="微软雅黑" pitchFamily="34" charset="-122"/>
                <a:cs typeface="Courier New" pitchFamily="49" charset="0"/>
              </a:rPr>
              <a:t>，因为它不与专门定义的元素相关联。</a:t>
            </a:r>
            <a:endParaRPr lang="en-US" altLang="zh-CN" dirty="0" smtClean="0">
              <a:latin typeface="Courier New" pitchFamily="49" charset="0"/>
              <a:ea typeface="微软雅黑" pitchFamily="34" charset="-122"/>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357158" y="1500174"/>
            <a:ext cx="8286808" cy="1928826"/>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400"/>
              </a:lnSpc>
            </a:pPr>
            <a:r>
              <a:rPr lang="zh-CN" altLang="en-US" dirty="0" smtClean="0">
                <a:latin typeface="Courier New" pitchFamily="49" charset="0"/>
                <a:ea typeface="微软雅黑" pitchFamily="34" charset="-122"/>
                <a:cs typeface="Courier New" pitchFamily="49" charset="0"/>
              </a:rPr>
              <a:t>   相对定位是一个非常容易掌握的概念。如果对一个元素进行相对定位，它将出现在它所在的位置上。然后，可以通过设置垂直和水平位置，让这个元素“相对于”它的起点移动。如果将</a:t>
            </a:r>
            <a:r>
              <a:rPr lang="en-US" altLang="zh-CN" dirty="0" smtClean="0">
                <a:latin typeface="Courier New" pitchFamily="49" charset="0"/>
                <a:ea typeface="微软雅黑" pitchFamily="34" charset="-122"/>
                <a:cs typeface="Courier New" pitchFamily="49" charset="0"/>
              </a:rPr>
              <a:t>top</a:t>
            </a:r>
            <a:r>
              <a:rPr lang="zh-CN" altLang="en-US" dirty="0" smtClean="0">
                <a:latin typeface="Courier New" pitchFamily="49" charset="0"/>
                <a:ea typeface="微软雅黑" pitchFamily="34" charset="-122"/>
                <a:cs typeface="Courier New" pitchFamily="49" charset="0"/>
              </a:rPr>
              <a:t>设置为</a:t>
            </a:r>
            <a:r>
              <a:rPr lang="en-US" altLang="zh-CN" dirty="0" smtClean="0">
                <a:latin typeface="Courier New" pitchFamily="49" charset="0"/>
                <a:ea typeface="微软雅黑" pitchFamily="34" charset="-122"/>
                <a:cs typeface="Courier New" pitchFamily="49" charset="0"/>
              </a:rPr>
              <a:t>20</a:t>
            </a:r>
            <a:r>
              <a:rPr lang="zh-CN" altLang="en-US" dirty="0" smtClean="0">
                <a:latin typeface="Courier New" pitchFamily="49" charset="0"/>
                <a:ea typeface="微软雅黑" pitchFamily="34" charset="-122"/>
                <a:cs typeface="Courier New" pitchFamily="49" charset="0"/>
              </a:rPr>
              <a:t>像素，那么框将出现在原位置顶部下面</a:t>
            </a:r>
            <a:r>
              <a:rPr lang="en-US" altLang="zh-CN" dirty="0" smtClean="0">
                <a:latin typeface="Courier New" pitchFamily="49" charset="0"/>
                <a:ea typeface="微软雅黑" pitchFamily="34" charset="-122"/>
                <a:cs typeface="Courier New" pitchFamily="49" charset="0"/>
              </a:rPr>
              <a:t>20</a:t>
            </a:r>
            <a:r>
              <a:rPr lang="zh-CN" altLang="en-US" dirty="0" smtClean="0">
                <a:latin typeface="Courier New" pitchFamily="49" charset="0"/>
                <a:ea typeface="微软雅黑" pitchFamily="34" charset="-122"/>
                <a:cs typeface="Courier New" pitchFamily="49" charset="0"/>
              </a:rPr>
              <a:t>像素的地方。如果将</a:t>
            </a:r>
            <a:r>
              <a:rPr lang="en-US" altLang="zh-CN" dirty="0" smtClean="0">
                <a:latin typeface="Courier New" pitchFamily="49" charset="0"/>
                <a:ea typeface="微软雅黑" pitchFamily="34" charset="-122"/>
                <a:cs typeface="Courier New" pitchFamily="49" charset="0"/>
              </a:rPr>
              <a:t>left</a:t>
            </a:r>
            <a:r>
              <a:rPr lang="zh-CN" altLang="en-US" dirty="0" smtClean="0">
                <a:latin typeface="Courier New" pitchFamily="49" charset="0"/>
                <a:ea typeface="微软雅黑" pitchFamily="34" charset="-122"/>
                <a:cs typeface="Courier New" pitchFamily="49" charset="0"/>
              </a:rPr>
              <a:t>设置为</a:t>
            </a:r>
            <a:r>
              <a:rPr lang="en-US" altLang="zh-CN" dirty="0" smtClean="0">
                <a:latin typeface="Courier New" pitchFamily="49" charset="0"/>
                <a:ea typeface="微软雅黑" pitchFamily="34" charset="-122"/>
                <a:cs typeface="Courier New" pitchFamily="49" charset="0"/>
              </a:rPr>
              <a:t>20</a:t>
            </a:r>
            <a:r>
              <a:rPr lang="zh-CN" altLang="en-US" dirty="0" smtClean="0">
                <a:latin typeface="Courier New" pitchFamily="49" charset="0"/>
                <a:ea typeface="微软雅黑" pitchFamily="34" charset="-122"/>
                <a:cs typeface="Courier New" pitchFamily="49" charset="0"/>
              </a:rPr>
              <a:t>像素，那么会在元素左边创建</a:t>
            </a:r>
            <a:r>
              <a:rPr lang="en-US" altLang="zh-CN" dirty="0" smtClean="0">
                <a:latin typeface="Courier New" pitchFamily="49" charset="0"/>
                <a:ea typeface="微软雅黑" pitchFamily="34" charset="-122"/>
                <a:cs typeface="Courier New" pitchFamily="49" charset="0"/>
              </a:rPr>
              <a:t>20</a:t>
            </a:r>
            <a:r>
              <a:rPr lang="zh-CN" altLang="en-US" dirty="0" smtClean="0">
                <a:latin typeface="Courier New" pitchFamily="49" charset="0"/>
                <a:ea typeface="微软雅黑" pitchFamily="34" charset="-122"/>
                <a:cs typeface="Courier New" pitchFamily="49" charset="0"/>
              </a:rPr>
              <a:t>像素的空间，也就是将元素向右移动。</a:t>
            </a:r>
            <a:endParaRPr lang="en-US" altLang="zh-CN" dirty="0" smtClean="0">
              <a:latin typeface="Courier New" pitchFamily="49" charset="0"/>
              <a:ea typeface="微软雅黑" pitchFamily="34" charset="-122"/>
              <a:cs typeface="Courier New" pitchFamily="49" charset="0"/>
            </a:endParaRPr>
          </a:p>
          <a:p>
            <a:pPr>
              <a:lnSpc>
                <a:spcPts val="2400"/>
              </a:lnSpc>
            </a:pPr>
            <a:r>
              <a:rPr lang="en-US" altLang="zh-CN" dirty="0" smtClean="0">
                <a:latin typeface="Courier New" pitchFamily="49" charset="0"/>
                <a:ea typeface="微软雅黑" pitchFamily="34" charset="-122"/>
                <a:cs typeface="Courier New" pitchFamily="49" charset="0"/>
              </a:rPr>
              <a:t>   </a:t>
            </a:r>
            <a:r>
              <a:rPr lang="zh-CN" altLang="en-US" dirty="0" smtClean="0">
                <a:latin typeface="Courier New" pitchFamily="49" charset="0"/>
                <a:ea typeface="微软雅黑" pitchFamily="34" charset="-122"/>
                <a:cs typeface="Courier New" pitchFamily="49" charset="0"/>
              </a:rPr>
              <a:t>在使用相对定位时，无论是否移动，元素仍然占据原来的位置。因此，移动元素会导致它覆盖其他框。</a:t>
            </a:r>
            <a:endParaRPr lang="zh-CN" altLang="en-US" dirty="0">
              <a:latin typeface="Courier New" pitchFamily="49" charset="0"/>
              <a:ea typeface="微软雅黑" pitchFamily="34" charset="-122"/>
              <a:cs typeface="Courier New" pitchFamily="49" charset="0"/>
            </a:endParaRPr>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dirty="0" smtClean="0">
                <a:solidFill>
                  <a:schemeClr val="bg1"/>
                </a:solidFill>
                <a:latin typeface="微软雅黑" pitchFamily="34" charset="-122"/>
                <a:ea typeface="微软雅黑" pitchFamily="34" charset="-122"/>
                <a:cs typeface="+mj-cs"/>
              </a:rPr>
              <a:t>相</a:t>
            </a:r>
            <a:r>
              <a:rPr lang="zh-CN" altLang="en-US" sz="4300" kern="0" noProof="0" dirty="0" smtClean="0">
                <a:solidFill>
                  <a:schemeClr val="bg1"/>
                </a:solidFill>
                <a:latin typeface="微软雅黑" pitchFamily="34" charset="-122"/>
                <a:ea typeface="微软雅黑" pitchFamily="34" charset="-122"/>
                <a:cs typeface="+mj-cs"/>
              </a:rPr>
              <a:t>对定位</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24" name="矩形 23"/>
          <p:cNvSpPr/>
          <p:nvPr/>
        </p:nvSpPr>
        <p:spPr>
          <a:xfrm>
            <a:off x="357158" y="3643314"/>
            <a:ext cx="8143932" cy="3000396"/>
          </a:xfrm>
          <a:prstGeom prst="rect">
            <a:avLst/>
          </a:prstGeom>
          <a:noFill/>
          <a:ln>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7" name="TextBox 26"/>
          <p:cNvSpPr txBox="1"/>
          <p:nvPr/>
        </p:nvSpPr>
        <p:spPr>
          <a:xfrm>
            <a:off x="357158" y="6286520"/>
            <a:ext cx="1005403" cy="338554"/>
          </a:xfrm>
          <a:prstGeom prst="rect">
            <a:avLst/>
          </a:prstGeom>
          <a:noFill/>
        </p:spPr>
        <p:txBody>
          <a:bodyPr wrap="none" rtlCol="0">
            <a:spAutoFit/>
          </a:bodyPr>
          <a:lstStyle/>
          <a:p>
            <a:r>
              <a:rPr lang="zh-CN" altLang="en-US" dirty="0" smtClean="0">
                <a:latin typeface="微软雅黑" pitchFamily="34" charset="-122"/>
                <a:ea typeface="微软雅黑" pitchFamily="34" charset="-122"/>
              </a:rPr>
              <a:t>包含元素</a:t>
            </a:r>
            <a:endParaRPr lang="zh-CN" altLang="en-US" dirty="0">
              <a:latin typeface="微软雅黑" pitchFamily="34" charset="-122"/>
              <a:ea typeface="微软雅黑" pitchFamily="34" charset="-122"/>
            </a:endParaRPr>
          </a:p>
        </p:txBody>
      </p:sp>
      <p:sp>
        <p:nvSpPr>
          <p:cNvPr id="28" name="矩形 27"/>
          <p:cNvSpPr/>
          <p:nvPr/>
        </p:nvSpPr>
        <p:spPr>
          <a:xfrm>
            <a:off x="500034" y="3786190"/>
            <a:ext cx="2357454" cy="16430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32" name="矩形 31"/>
          <p:cNvSpPr/>
          <p:nvPr/>
        </p:nvSpPr>
        <p:spPr>
          <a:xfrm>
            <a:off x="3230171" y="3786190"/>
            <a:ext cx="2357454" cy="1643074"/>
          </a:xfrm>
          <a:prstGeom prst="rect">
            <a:avLst/>
          </a:prstGeom>
          <a:noFill/>
          <a:ln>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33" name="矩形 32"/>
          <p:cNvSpPr/>
          <p:nvPr/>
        </p:nvSpPr>
        <p:spPr>
          <a:xfrm>
            <a:off x="5934183" y="3786190"/>
            <a:ext cx="2357454" cy="16430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35" name="矩形 34"/>
          <p:cNvSpPr/>
          <p:nvPr/>
        </p:nvSpPr>
        <p:spPr>
          <a:xfrm>
            <a:off x="3929058" y="4429132"/>
            <a:ext cx="2357454" cy="16430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37" name="TextBox 36"/>
          <p:cNvSpPr txBox="1"/>
          <p:nvPr/>
        </p:nvSpPr>
        <p:spPr>
          <a:xfrm>
            <a:off x="2275974" y="5072074"/>
            <a:ext cx="510076" cy="338554"/>
          </a:xfrm>
          <a:prstGeom prst="rect">
            <a:avLst/>
          </a:prstGeom>
          <a:noFill/>
        </p:spPr>
        <p:txBody>
          <a:bodyPr wrap="none" rtlCol="0">
            <a:spAutoFit/>
          </a:bodyPr>
          <a:lstStyle/>
          <a:p>
            <a:r>
              <a:rPr lang="zh-CN" altLang="en-US" dirty="0" smtClean="0">
                <a:latin typeface="微软雅黑" pitchFamily="34" charset="-122"/>
                <a:ea typeface="微软雅黑" pitchFamily="34" charset="-122"/>
              </a:rPr>
              <a:t>框</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39" name="TextBox 38"/>
          <p:cNvSpPr txBox="1"/>
          <p:nvPr/>
        </p:nvSpPr>
        <p:spPr>
          <a:xfrm>
            <a:off x="7710123" y="5072074"/>
            <a:ext cx="510076" cy="338554"/>
          </a:xfrm>
          <a:prstGeom prst="rect">
            <a:avLst/>
          </a:prstGeom>
          <a:noFill/>
        </p:spPr>
        <p:txBody>
          <a:bodyPr wrap="none" rtlCol="0">
            <a:spAutoFit/>
          </a:bodyPr>
          <a:lstStyle/>
          <a:p>
            <a:r>
              <a:rPr lang="zh-CN" altLang="en-US" dirty="0" smtClean="0">
                <a:latin typeface="微软雅黑" pitchFamily="34" charset="-122"/>
                <a:ea typeface="微软雅黑" pitchFamily="34" charset="-122"/>
              </a:rPr>
              <a:t>框</a:t>
            </a:r>
            <a:r>
              <a:rPr lang="en-US" altLang="zh-CN" dirty="0" smtClean="0">
                <a:latin typeface="微软雅黑" pitchFamily="34" charset="-122"/>
                <a:ea typeface="微软雅黑" pitchFamily="34" charset="-122"/>
              </a:rPr>
              <a:t>3</a:t>
            </a:r>
            <a:endParaRPr lang="zh-CN" altLang="en-US" dirty="0">
              <a:latin typeface="微软雅黑" pitchFamily="34" charset="-122"/>
              <a:ea typeface="微软雅黑" pitchFamily="34" charset="-122"/>
            </a:endParaRPr>
          </a:p>
        </p:txBody>
      </p:sp>
      <p:sp>
        <p:nvSpPr>
          <p:cNvPr id="41" name="TextBox 40"/>
          <p:cNvSpPr txBox="1"/>
          <p:nvPr/>
        </p:nvSpPr>
        <p:spPr>
          <a:xfrm>
            <a:off x="5715008" y="5643578"/>
            <a:ext cx="510076" cy="338554"/>
          </a:xfrm>
          <a:prstGeom prst="rect">
            <a:avLst/>
          </a:prstGeom>
          <a:noFill/>
        </p:spPr>
        <p:txBody>
          <a:bodyPr wrap="none" rtlCol="0">
            <a:spAutoFit/>
          </a:bodyPr>
          <a:lstStyle/>
          <a:p>
            <a:r>
              <a:rPr lang="zh-CN" altLang="en-US" dirty="0" smtClean="0">
                <a:latin typeface="微软雅黑" pitchFamily="34" charset="-122"/>
                <a:ea typeface="微软雅黑" pitchFamily="34" charset="-122"/>
              </a:rPr>
              <a:t>框</a:t>
            </a:r>
            <a:r>
              <a:rPr lang="en-US" altLang="zh-CN" dirty="0" smtClean="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42" name="TextBox 41"/>
          <p:cNvSpPr txBox="1"/>
          <p:nvPr/>
        </p:nvSpPr>
        <p:spPr>
          <a:xfrm>
            <a:off x="4000496" y="4857760"/>
            <a:ext cx="2282997" cy="338554"/>
          </a:xfrm>
          <a:prstGeom prst="rect">
            <a:avLst/>
          </a:prstGeom>
          <a:noFill/>
        </p:spPr>
        <p:txBody>
          <a:bodyPr wrap="none" rtlCol="0">
            <a:spAutoFit/>
          </a:bodyPr>
          <a:lstStyle/>
          <a:p>
            <a:r>
              <a:rPr lang="en-US" altLang="zh-CN" dirty="0" err="1" smtClean="0">
                <a:ea typeface="微软雅黑" pitchFamily="34" charset="-122"/>
                <a:cs typeface="Courier New" pitchFamily="49" charset="0"/>
              </a:rPr>
              <a:t>position:relative</a:t>
            </a:r>
            <a:endParaRPr lang="zh-CN" altLang="en-US" dirty="0">
              <a:ea typeface="微软雅黑" pitchFamily="34" charset="-122"/>
              <a:cs typeface="Courier New" pitchFamily="49" charset="0"/>
            </a:endParaRPr>
          </a:p>
        </p:txBody>
      </p:sp>
      <p:cxnSp>
        <p:nvCxnSpPr>
          <p:cNvPr id="44" name="直接箭头连接符 43"/>
          <p:cNvCxnSpPr/>
          <p:nvPr/>
        </p:nvCxnSpPr>
        <p:spPr>
          <a:xfrm rot="5400000">
            <a:off x="3607587" y="410766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214678" y="442913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928926" y="4429132"/>
            <a:ext cx="1114408" cy="276999"/>
          </a:xfrm>
          <a:prstGeom prst="rect">
            <a:avLst/>
          </a:prstGeom>
          <a:noFill/>
        </p:spPr>
        <p:txBody>
          <a:bodyPr wrap="none" rtlCol="0">
            <a:spAutoFit/>
          </a:bodyPr>
          <a:lstStyle/>
          <a:p>
            <a:r>
              <a:rPr lang="en-US" altLang="zh-CN" sz="1200" dirty="0" smtClean="0">
                <a:ea typeface="微软雅黑" pitchFamily="34" charset="-122"/>
                <a:cs typeface="Courier New" pitchFamily="49" charset="0"/>
              </a:rPr>
              <a:t>left:20px;</a:t>
            </a:r>
            <a:endParaRPr lang="zh-CN" altLang="en-US" sz="1200" dirty="0">
              <a:ea typeface="微软雅黑" pitchFamily="34" charset="-122"/>
              <a:cs typeface="Courier New" pitchFamily="49" charset="0"/>
            </a:endParaRPr>
          </a:p>
        </p:txBody>
      </p:sp>
      <p:sp>
        <p:nvSpPr>
          <p:cNvPr id="56" name="TextBox 55"/>
          <p:cNvSpPr txBox="1"/>
          <p:nvPr/>
        </p:nvSpPr>
        <p:spPr>
          <a:xfrm>
            <a:off x="3857620" y="3857628"/>
            <a:ext cx="1021433" cy="276999"/>
          </a:xfrm>
          <a:prstGeom prst="rect">
            <a:avLst/>
          </a:prstGeom>
          <a:noFill/>
        </p:spPr>
        <p:txBody>
          <a:bodyPr wrap="none" rtlCol="0">
            <a:spAutoFit/>
          </a:bodyPr>
          <a:lstStyle/>
          <a:p>
            <a:r>
              <a:rPr lang="en-US" altLang="zh-CN" sz="1200" dirty="0" smtClean="0">
                <a:ea typeface="微软雅黑" pitchFamily="34" charset="-122"/>
                <a:cs typeface="Courier New" pitchFamily="49" charset="0"/>
              </a:rPr>
              <a:t>top:20px;</a:t>
            </a:r>
            <a:endParaRPr lang="zh-CN" altLang="en-US" sz="1200" dirty="0">
              <a:ea typeface="微软雅黑" pitchFamily="34" charset="-122"/>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357158" y="1500174"/>
            <a:ext cx="8286808" cy="2000264"/>
          </a:xfrm>
          <a:prstGeom prst="round2DiagRect">
            <a:avLst>
              <a:gd name="adj1" fmla="val 9483"/>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400"/>
              </a:lnSpc>
            </a:pPr>
            <a:r>
              <a:rPr lang="zh-CN" altLang="en-US" dirty="0" smtClean="0">
                <a:latin typeface="Courier New" pitchFamily="49" charset="0"/>
                <a:ea typeface="微软雅黑" pitchFamily="34" charset="-122"/>
                <a:cs typeface="Courier New" pitchFamily="49" charset="0"/>
              </a:rPr>
              <a:t>   相对定位实际上被看做普通流定位模型的一部分，因为元素的位置是相对它在普通流中位置的。与之相反，绝对定位使元素的与文档流无关，因此不占据空间。普通文档流中其他元素的布局就像绝对定位的元素不存在时一样。</a:t>
            </a:r>
            <a:endParaRPr lang="en-US" altLang="zh-CN" dirty="0" smtClean="0">
              <a:latin typeface="Courier New" pitchFamily="49" charset="0"/>
              <a:ea typeface="微软雅黑" pitchFamily="34" charset="-122"/>
              <a:cs typeface="Courier New" pitchFamily="49" charset="0"/>
            </a:endParaRPr>
          </a:p>
          <a:p>
            <a:pPr>
              <a:lnSpc>
                <a:spcPts val="2400"/>
              </a:lnSpc>
            </a:pPr>
            <a:r>
              <a:rPr lang="en-US" altLang="zh-CN" dirty="0" smtClean="0">
                <a:latin typeface="Courier New" pitchFamily="49" charset="0"/>
                <a:ea typeface="微软雅黑" pitchFamily="34" charset="-122"/>
                <a:cs typeface="Courier New" pitchFamily="49" charset="0"/>
              </a:rPr>
              <a:t>   </a:t>
            </a:r>
            <a:r>
              <a:rPr lang="zh-CN" altLang="en-US" dirty="0" smtClean="0">
                <a:latin typeface="Courier New" pitchFamily="49" charset="0"/>
                <a:ea typeface="微软雅黑" pitchFamily="34" charset="-122"/>
                <a:cs typeface="Courier New" pitchFamily="49" charset="0"/>
              </a:rPr>
              <a:t>绝对定位的元素的位置是相对于距离它最近的那个已定位的祖先元素确定的。如果元素没有已定位的祖先元素，那么它的位置是相对于初始包含块的。根据用户代理的不同，初始包含块可能是画布或</a:t>
            </a:r>
            <a:r>
              <a:rPr lang="en-US" altLang="zh-CN" dirty="0" smtClean="0">
                <a:latin typeface="Courier New" pitchFamily="49" charset="0"/>
                <a:ea typeface="微软雅黑" pitchFamily="34" charset="-122"/>
                <a:cs typeface="Courier New" pitchFamily="49" charset="0"/>
              </a:rPr>
              <a:t>HTML</a:t>
            </a:r>
            <a:r>
              <a:rPr lang="zh-CN" altLang="en-US" dirty="0" smtClean="0">
                <a:latin typeface="Courier New" pitchFamily="49" charset="0"/>
                <a:ea typeface="微软雅黑" pitchFamily="34" charset="-122"/>
                <a:cs typeface="Courier New" pitchFamily="49" charset="0"/>
              </a:rPr>
              <a:t>元素。</a:t>
            </a:r>
            <a:endParaRPr lang="en-US" altLang="zh-CN" dirty="0" smtClean="0">
              <a:latin typeface="Courier New" pitchFamily="49" charset="0"/>
              <a:ea typeface="微软雅黑" pitchFamily="34" charset="-122"/>
              <a:cs typeface="Courier New" pitchFamily="49" charset="0"/>
            </a:endParaRPr>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dirty="0" smtClean="0">
                <a:solidFill>
                  <a:schemeClr val="bg1"/>
                </a:solidFill>
                <a:latin typeface="微软雅黑" pitchFamily="34" charset="-122"/>
                <a:ea typeface="微软雅黑" pitchFamily="34" charset="-122"/>
                <a:cs typeface="+mj-cs"/>
              </a:rPr>
              <a:t>绝</a:t>
            </a:r>
            <a:r>
              <a:rPr lang="zh-CN" altLang="en-US" sz="4300" kern="0" noProof="0" dirty="0" smtClean="0">
                <a:solidFill>
                  <a:schemeClr val="bg1"/>
                </a:solidFill>
                <a:latin typeface="微软雅黑" pitchFamily="34" charset="-122"/>
                <a:ea typeface="微软雅黑" pitchFamily="34" charset="-122"/>
                <a:cs typeface="+mj-cs"/>
              </a:rPr>
              <a:t>对定位</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24" name="矩形 23"/>
          <p:cNvSpPr/>
          <p:nvPr/>
        </p:nvSpPr>
        <p:spPr>
          <a:xfrm>
            <a:off x="357158" y="3643314"/>
            <a:ext cx="8143932" cy="3000396"/>
          </a:xfrm>
          <a:prstGeom prst="rect">
            <a:avLst/>
          </a:prstGeom>
          <a:noFill/>
          <a:ln>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7" name="TextBox 26"/>
          <p:cNvSpPr txBox="1"/>
          <p:nvPr/>
        </p:nvSpPr>
        <p:spPr>
          <a:xfrm>
            <a:off x="357158" y="6286520"/>
            <a:ext cx="2031325" cy="338554"/>
          </a:xfrm>
          <a:prstGeom prst="rect">
            <a:avLst/>
          </a:prstGeom>
          <a:noFill/>
        </p:spPr>
        <p:txBody>
          <a:bodyPr wrap="none" rtlCol="0">
            <a:spAutoFit/>
          </a:bodyPr>
          <a:lstStyle/>
          <a:p>
            <a:r>
              <a:rPr lang="zh-CN" altLang="en-US" dirty="0" smtClean="0">
                <a:latin typeface="微软雅黑" pitchFamily="34" charset="-122"/>
                <a:ea typeface="微软雅黑" pitchFamily="34" charset="-122"/>
              </a:rPr>
              <a:t>相对定位的祖先元素</a:t>
            </a:r>
            <a:endParaRPr lang="zh-CN" altLang="en-US" dirty="0">
              <a:latin typeface="微软雅黑" pitchFamily="34" charset="-122"/>
              <a:ea typeface="微软雅黑" pitchFamily="34" charset="-122"/>
            </a:endParaRPr>
          </a:p>
        </p:txBody>
      </p:sp>
      <p:sp>
        <p:nvSpPr>
          <p:cNvPr id="28" name="矩形 27"/>
          <p:cNvSpPr/>
          <p:nvPr/>
        </p:nvSpPr>
        <p:spPr>
          <a:xfrm>
            <a:off x="500034" y="3786190"/>
            <a:ext cx="2357454" cy="16430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33" name="矩形 32"/>
          <p:cNvSpPr/>
          <p:nvPr/>
        </p:nvSpPr>
        <p:spPr>
          <a:xfrm>
            <a:off x="2928926" y="3786190"/>
            <a:ext cx="2357454" cy="16430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37" name="TextBox 36"/>
          <p:cNvSpPr txBox="1"/>
          <p:nvPr/>
        </p:nvSpPr>
        <p:spPr>
          <a:xfrm>
            <a:off x="571472" y="5072074"/>
            <a:ext cx="510076" cy="338554"/>
          </a:xfrm>
          <a:prstGeom prst="rect">
            <a:avLst/>
          </a:prstGeom>
          <a:noFill/>
        </p:spPr>
        <p:txBody>
          <a:bodyPr wrap="none" rtlCol="0">
            <a:spAutoFit/>
          </a:bodyPr>
          <a:lstStyle/>
          <a:p>
            <a:r>
              <a:rPr lang="zh-CN" altLang="en-US" dirty="0" smtClean="0">
                <a:latin typeface="微软雅黑" pitchFamily="34" charset="-122"/>
                <a:ea typeface="微软雅黑" pitchFamily="34" charset="-122"/>
              </a:rPr>
              <a:t>框</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39" name="TextBox 38"/>
          <p:cNvSpPr txBox="1"/>
          <p:nvPr/>
        </p:nvSpPr>
        <p:spPr>
          <a:xfrm>
            <a:off x="4714876" y="5072074"/>
            <a:ext cx="510076" cy="338554"/>
          </a:xfrm>
          <a:prstGeom prst="rect">
            <a:avLst/>
          </a:prstGeom>
          <a:noFill/>
        </p:spPr>
        <p:txBody>
          <a:bodyPr wrap="none" rtlCol="0">
            <a:spAutoFit/>
          </a:bodyPr>
          <a:lstStyle/>
          <a:p>
            <a:r>
              <a:rPr lang="zh-CN" altLang="en-US" dirty="0" smtClean="0">
                <a:latin typeface="微软雅黑" pitchFamily="34" charset="-122"/>
                <a:ea typeface="微软雅黑" pitchFamily="34" charset="-122"/>
              </a:rPr>
              <a:t>框</a:t>
            </a:r>
            <a:r>
              <a:rPr lang="en-US" altLang="zh-CN" dirty="0" smtClean="0">
                <a:latin typeface="微软雅黑" pitchFamily="34" charset="-122"/>
                <a:ea typeface="微软雅黑" pitchFamily="34" charset="-122"/>
              </a:rPr>
              <a:t>3</a:t>
            </a:r>
            <a:endParaRPr lang="zh-CN" altLang="en-US" dirty="0">
              <a:latin typeface="微软雅黑" pitchFamily="34" charset="-122"/>
              <a:ea typeface="微软雅黑" pitchFamily="34" charset="-122"/>
            </a:endParaRPr>
          </a:p>
        </p:txBody>
      </p:sp>
      <p:grpSp>
        <p:nvGrpSpPr>
          <p:cNvPr id="20" name="组合 19"/>
          <p:cNvGrpSpPr/>
          <p:nvPr/>
        </p:nvGrpSpPr>
        <p:grpSpPr>
          <a:xfrm>
            <a:off x="71406" y="3643314"/>
            <a:ext cx="3357586" cy="2285222"/>
            <a:chOff x="2857488" y="3786984"/>
            <a:chExt cx="3357586" cy="2285222"/>
          </a:xfrm>
        </p:grpSpPr>
        <p:sp>
          <p:nvSpPr>
            <p:cNvPr id="35" name="矩形 34"/>
            <p:cNvSpPr/>
            <p:nvPr/>
          </p:nvSpPr>
          <p:spPr>
            <a:xfrm>
              <a:off x="3857620" y="4429132"/>
              <a:ext cx="2357454" cy="16430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41" name="TextBox 40"/>
            <p:cNvSpPr txBox="1"/>
            <p:nvPr/>
          </p:nvSpPr>
          <p:spPr>
            <a:xfrm>
              <a:off x="5643570" y="5643578"/>
              <a:ext cx="510076" cy="338554"/>
            </a:xfrm>
            <a:prstGeom prst="rect">
              <a:avLst/>
            </a:prstGeom>
            <a:noFill/>
          </p:spPr>
          <p:txBody>
            <a:bodyPr wrap="none" rtlCol="0">
              <a:spAutoFit/>
            </a:bodyPr>
            <a:lstStyle/>
            <a:p>
              <a:r>
                <a:rPr lang="zh-CN" altLang="en-US" dirty="0" smtClean="0">
                  <a:latin typeface="微软雅黑" pitchFamily="34" charset="-122"/>
                  <a:ea typeface="微软雅黑" pitchFamily="34" charset="-122"/>
                </a:rPr>
                <a:t>框</a:t>
              </a:r>
              <a:r>
                <a:rPr lang="en-US" altLang="zh-CN" dirty="0" smtClean="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42" name="TextBox 41"/>
            <p:cNvSpPr txBox="1"/>
            <p:nvPr/>
          </p:nvSpPr>
          <p:spPr>
            <a:xfrm>
              <a:off x="3929058" y="4857760"/>
              <a:ext cx="2286016" cy="338554"/>
            </a:xfrm>
            <a:prstGeom prst="rect">
              <a:avLst/>
            </a:prstGeom>
            <a:noFill/>
          </p:spPr>
          <p:txBody>
            <a:bodyPr wrap="square" rtlCol="0">
              <a:spAutoFit/>
            </a:bodyPr>
            <a:lstStyle/>
            <a:p>
              <a:r>
                <a:rPr lang="en-US" altLang="zh-CN" dirty="0" err="1" smtClean="0">
                  <a:ea typeface="微软雅黑" pitchFamily="34" charset="-122"/>
                  <a:cs typeface="Courier New" pitchFamily="49" charset="0"/>
                </a:rPr>
                <a:t>position:absolute</a:t>
              </a:r>
              <a:endParaRPr lang="zh-CN" altLang="en-US" dirty="0">
                <a:ea typeface="微软雅黑" pitchFamily="34" charset="-122"/>
                <a:cs typeface="Courier New" pitchFamily="49" charset="0"/>
              </a:endParaRPr>
            </a:p>
          </p:txBody>
        </p:sp>
        <p:cxnSp>
          <p:nvCxnSpPr>
            <p:cNvPr id="44" name="直接箭头连接符 43"/>
            <p:cNvCxnSpPr/>
            <p:nvPr/>
          </p:nvCxnSpPr>
          <p:spPr>
            <a:xfrm rot="5400000">
              <a:off x="3536149" y="4107661"/>
              <a:ext cx="642942"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143240" y="4429132"/>
              <a:ext cx="714380" cy="15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857488" y="4429926"/>
              <a:ext cx="1114408" cy="276999"/>
            </a:xfrm>
            <a:prstGeom prst="rect">
              <a:avLst/>
            </a:prstGeom>
            <a:noFill/>
          </p:spPr>
          <p:txBody>
            <a:bodyPr wrap="none" rtlCol="0">
              <a:spAutoFit/>
            </a:bodyPr>
            <a:lstStyle/>
            <a:p>
              <a:r>
                <a:rPr lang="en-US" altLang="zh-CN" sz="1200" dirty="0" smtClean="0">
                  <a:ea typeface="微软雅黑" pitchFamily="34" charset="-122"/>
                  <a:cs typeface="Courier New" pitchFamily="49" charset="0"/>
                </a:rPr>
                <a:t>left:20px;</a:t>
              </a:r>
              <a:endParaRPr lang="zh-CN" altLang="en-US" sz="1200" dirty="0">
                <a:ea typeface="微软雅黑" pitchFamily="34" charset="-122"/>
                <a:cs typeface="Courier New" pitchFamily="49" charset="0"/>
              </a:endParaRPr>
            </a:p>
          </p:txBody>
        </p:sp>
        <p:sp>
          <p:nvSpPr>
            <p:cNvPr id="56" name="TextBox 55"/>
            <p:cNvSpPr txBox="1"/>
            <p:nvPr/>
          </p:nvSpPr>
          <p:spPr>
            <a:xfrm>
              <a:off x="3786182" y="3857628"/>
              <a:ext cx="1021433" cy="276999"/>
            </a:xfrm>
            <a:prstGeom prst="rect">
              <a:avLst/>
            </a:prstGeom>
            <a:noFill/>
          </p:spPr>
          <p:txBody>
            <a:bodyPr wrap="none" rtlCol="0">
              <a:spAutoFit/>
            </a:bodyPr>
            <a:lstStyle/>
            <a:p>
              <a:r>
                <a:rPr lang="en-US" altLang="zh-CN" sz="1200" dirty="0" smtClean="0">
                  <a:ea typeface="微软雅黑" pitchFamily="34" charset="-122"/>
                  <a:cs typeface="Courier New" pitchFamily="49" charset="0"/>
                </a:rPr>
                <a:t>top:20px;</a:t>
              </a:r>
              <a:endParaRPr lang="zh-CN" altLang="en-US" sz="1200" dirty="0">
                <a:ea typeface="微软雅黑" pitchFamily="34" charset="-122"/>
                <a:cs typeface="Courier New" pitchFamily="49"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357158" y="1500174"/>
            <a:ext cx="8286808" cy="2928958"/>
          </a:xfrm>
          <a:prstGeom prst="round2DiagRect">
            <a:avLst>
              <a:gd name="adj1" fmla="val 3677"/>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400"/>
              </a:lnSpc>
            </a:pPr>
            <a:r>
              <a:rPr lang="zh-CN" altLang="en-US" dirty="0" smtClean="0">
                <a:latin typeface="Courier New" pitchFamily="49" charset="0"/>
                <a:ea typeface="微软雅黑" pitchFamily="34" charset="-122"/>
                <a:cs typeface="Courier New" pitchFamily="49" charset="0"/>
              </a:rPr>
              <a:t>   与相对定位的框一样，绝对定位的框可以从它的包含块向上、下、左、右移动。这提供了大的灵活性。你可以直接将元素定位在页面上的任何位置。</a:t>
            </a:r>
            <a:endParaRPr lang="en-US" altLang="zh-CN" dirty="0" smtClean="0">
              <a:latin typeface="Courier New" pitchFamily="49" charset="0"/>
              <a:ea typeface="微软雅黑" pitchFamily="34" charset="-122"/>
              <a:cs typeface="Courier New" pitchFamily="49" charset="0"/>
            </a:endParaRPr>
          </a:p>
          <a:p>
            <a:pPr>
              <a:lnSpc>
                <a:spcPts val="2400"/>
              </a:lnSpc>
            </a:pPr>
            <a:r>
              <a:rPr lang="en-US" altLang="zh-CN" dirty="0" smtClean="0">
                <a:latin typeface="Courier New" pitchFamily="49" charset="0"/>
                <a:ea typeface="微软雅黑" pitchFamily="34" charset="-122"/>
                <a:cs typeface="Courier New" pitchFamily="49" charset="0"/>
              </a:rPr>
              <a:t>   </a:t>
            </a:r>
            <a:r>
              <a:rPr lang="zh-CN" altLang="en-US" dirty="0" smtClean="0">
                <a:latin typeface="Courier New" pitchFamily="49" charset="0"/>
                <a:ea typeface="微软雅黑" pitchFamily="34" charset="-122"/>
                <a:cs typeface="Courier New" pitchFamily="49" charset="0"/>
              </a:rPr>
              <a:t>因为绝对定位的框与文档流无关，所以它们可以覆盖页面上的其他元素。可以通过设置</a:t>
            </a:r>
            <a:r>
              <a:rPr lang="en-US" altLang="zh-CN" dirty="0" smtClean="0">
                <a:latin typeface="Courier New" pitchFamily="49" charset="0"/>
                <a:ea typeface="微软雅黑" pitchFamily="34" charset="-122"/>
                <a:cs typeface="Courier New" pitchFamily="49" charset="0"/>
              </a:rPr>
              <a:t>z-index</a:t>
            </a:r>
            <a:r>
              <a:rPr lang="zh-CN" altLang="en-US" dirty="0" smtClean="0">
                <a:latin typeface="Courier New" pitchFamily="49" charset="0"/>
                <a:ea typeface="微软雅黑" pitchFamily="34" charset="-122"/>
                <a:cs typeface="Courier New" pitchFamily="49" charset="0"/>
              </a:rPr>
              <a:t>属性来控制这些框的叠放次序。</a:t>
            </a:r>
            <a:r>
              <a:rPr lang="en-US" altLang="zh-CN" dirty="0" smtClean="0">
                <a:latin typeface="Courier New" pitchFamily="49" charset="0"/>
                <a:ea typeface="微软雅黑" pitchFamily="34" charset="-122"/>
                <a:cs typeface="Courier New" pitchFamily="49" charset="0"/>
              </a:rPr>
              <a:t>z-index</a:t>
            </a:r>
            <a:r>
              <a:rPr lang="zh-CN" altLang="en-US" dirty="0" smtClean="0">
                <a:latin typeface="Courier New" pitchFamily="49" charset="0"/>
                <a:ea typeface="微软雅黑" pitchFamily="34" charset="-122"/>
                <a:cs typeface="Courier New" pitchFamily="49" charset="0"/>
              </a:rPr>
              <a:t>的值越高，框在栈中的位置就越高。</a:t>
            </a:r>
            <a:endParaRPr lang="en-US" altLang="zh-CN" dirty="0" smtClean="0">
              <a:latin typeface="Courier New" pitchFamily="49" charset="0"/>
              <a:ea typeface="微软雅黑" pitchFamily="34" charset="-122"/>
              <a:cs typeface="Courier New" pitchFamily="49" charset="0"/>
            </a:endParaRPr>
          </a:p>
          <a:p>
            <a:pPr>
              <a:lnSpc>
                <a:spcPts val="2400"/>
              </a:lnSpc>
            </a:pPr>
            <a:r>
              <a:rPr lang="en-US" altLang="zh-CN" dirty="0" smtClean="0">
                <a:latin typeface="Courier New" pitchFamily="49" charset="0"/>
                <a:ea typeface="微软雅黑" pitchFamily="34" charset="-122"/>
                <a:cs typeface="Courier New" pitchFamily="49" charset="0"/>
              </a:rPr>
              <a:t>   </a:t>
            </a:r>
            <a:r>
              <a:rPr lang="zh-CN" altLang="en-US" dirty="0" smtClean="0">
                <a:latin typeface="Courier New" pitchFamily="49" charset="0"/>
                <a:ea typeface="微软雅黑" pitchFamily="34" charset="-122"/>
                <a:cs typeface="Courier New" pitchFamily="49" charset="0"/>
              </a:rPr>
              <a:t>相对于已相对定位的祖先元素对框进行绝对定位，这在大多数现代浏览器中实现得很好。但是，在</a:t>
            </a:r>
            <a:r>
              <a:rPr lang="en-US" altLang="zh-CN" dirty="0" smtClean="0">
                <a:latin typeface="Courier New" pitchFamily="49" charset="0"/>
                <a:ea typeface="微软雅黑" pitchFamily="34" charset="-122"/>
                <a:cs typeface="Courier New" pitchFamily="49" charset="0"/>
              </a:rPr>
              <a:t>IE5.5</a:t>
            </a:r>
            <a:r>
              <a:rPr lang="zh-CN" altLang="en-US" dirty="0" smtClean="0">
                <a:latin typeface="Courier New" pitchFamily="49" charset="0"/>
                <a:ea typeface="微软雅黑" pitchFamily="34" charset="-122"/>
                <a:cs typeface="Courier New" pitchFamily="49" charset="0"/>
              </a:rPr>
              <a:t>和</a:t>
            </a:r>
            <a:r>
              <a:rPr lang="en-US" altLang="zh-CN" dirty="0" smtClean="0">
                <a:latin typeface="Courier New" pitchFamily="49" charset="0"/>
                <a:ea typeface="微软雅黑" pitchFamily="34" charset="-122"/>
                <a:cs typeface="Courier New" pitchFamily="49" charset="0"/>
              </a:rPr>
              <a:t>IE6</a:t>
            </a:r>
            <a:r>
              <a:rPr lang="zh-CN" altLang="en-US" dirty="0" smtClean="0">
                <a:latin typeface="Courier New" pitchFamily="49" charset="0"/>
                <a:ea typeface="微软雅黑" pitchFamily="34" charset="-122"/>
                <a:cs typeface="Courier New" pitchFamily="49" charset="0"/>
              </a:rPr>
              <a:t>中有一个</a:t>
            </a:r>
            <a:r>
              <a:rPr lang="en-US" altLang="zh-CN" dirty="0" smtClean="0">
                <a:latin typeface="Courier New" pitchFamily="49" charset="0"/>
                <a:ea typeface="微软雅黑" pitchFamily="34" charset="-122"/>
                <a:cs typeface="Courier New" pitchFamily="49" charset="0"/>
              </a:rPr>
              <a:t>bug</a:t>
            </a:r>
            <a:r>
              <a:rPr lang="zh-CN" altLang="en-US" dirty="0" smtClean="0">
                <a:latin typeface="Courier New" pitchFamily="49" charset="0"/>
                <a:ea typeface="微软雅黑" pitchFamily="34" charset="-122"/>
                <a:cs typeface="Courier New" pitchFamily="49" charset="0"/>
              </a:rPr>
              <a:t>。如果要相对于相对定位的框的右边或底部设置绝对定位的框的位置，那么需要确保相对定位的框已经设置了尺寸。如果没有，那么</a:t>
            </a:r>
            <a:r>
              <a:rPr lang="en-US" altLang="zh-CN" dirty="0" smtClean="0">
                <a:latin typeface="Courier New" pitchFamily="49" charset="0"/>
                <a:ea typeface="微软雅黑" pitchFamily="34" charset="-122"/>
                <a:cs typeface="Courier New" pitchFamily="49" charset="0"/>
              </a:rPr>
              <a:t>IE</a:t>
            </a:r>
            <a:r>
              <a:rPr lang="zh-CN" altLang="en-US" dirty="0" smtClean="0">
                <a:latin typeface="Courier New" pitchFamily="49" charset="0"/>
                <a:ea typeface="微软雅黑" pitchFamily="34" charset="-122"/>
                <a:cs typeface="Courier New" pitchFamily="49" charset="0"/>
              </a:rPr>
              <a:t>会错误地相对于画布定位这个框。</a:t>
            </a:r>
            <a:endParaRPr lang="en-US" altLang="zh-CN" dirty="0" smtClean="0">
              <a:latin typeface="Courier New" pitchFamily="49" charset="0"/>
              <a:ea typeface="微软雅黑" pitchFamily="34" charset="-122"/>
              <a:cs typeface="Courier New" pitchFamily="49" charset="0"/>
            </a:endParaRPr>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dirty="0" smtClean="0">
                <a:solidFill>
                  <a:schemeClr val="bg1"/>
                </a:solidFill>
                <a:latin typeface="微软雅黑" pitchFamily="34" charset="-122"/>
                <a:ea typeface="微软雅黑" pitchFamily="34" charset="-122"/>
                <a:cs typeface="+mj-cs"/>
              </a:rPr>
              <a:t>绝</a:t>
            </a:r>
            <a:r>
              <a:rPr lang="zh-CN" altLang="en-US" sz="4300" kern="0" noProof="0" dirty="0" smtClean="0">
                <a:solidFill>
                  <a:schemeClr val="bg1"/>
                </a:solidFill>
                <a:latin typeface="微软雅黑" pitchFamily="34" charset="-122"/>
                <a:ea typeface="微软雅黑" pitchFamily="34" charset="-122"/>
                <a:cs typeface="+mj-cs"/>
              </a:rPr>
              <a:t>对定位</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357158" y="1571612"/>
            <a:ext cx="8286808" cy="857256"/>
          </a:xfrm>
          <a:prstGeom prst="round2DiagRect">
            <a:avLst>
              <a:gd name="adj1" fmla="val 3677"/>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400"/>
              </a:lnSpc>
            </a:pPr>
            <a:r>
              <a:rPr lang="zh-CN" altLang="en-US" dirty="0" smtClean="0">
                <a:latin typeface="Courier New" pitchFamily="49" charset="0"/>
                <a:ea typeface="微软雅黑" pitchFamily="34" charset="-122"/>
                <a:cs typeface="Courier New" pitchFamily="49" charset="0"/>
              </a:rPr>
              <a:t>   固定定位是绝对定位的一种。差异在于固定元素的包含块是视口（</a:t>
            </a:r>
            <a:r>
              <a:rPr lang="en-US" altLang="zh-CN" dirty="0" smtClean="0">
                <a:latin typeface="Courier New" pitchFamily="49" charset="0"/>
                <a:ea typeface="微软雅黑" pitchFamily="34" charset="-122"/>
                <a:cs typeface="Courier New" pitchFamily="49" charset="0"/>
              </a:rPr>
              <a:t>viewport</a:t>
            </a:r>
            <a:r>
              <a:rPr lang="zh-CN" altLang="en-US" dirty="0" smtClean="0">
                <a:latin typeface="Courier New" pitchFamily="49" charset="0"/>
                <a:ea typeface="微软雅黑" pitchFamily="34" charset="-122"/>
                <a:cs typeface="Courier New" pitchFamily="49" charset="0"/>
              </a:rPr>
              <a:t>）。这使我们能够创建总是出现在窗口中相同位置的浮动元素。</a:t>
            </a:r>
            <a:endParaRPr lang="en-US" altLang="zh-CN" dirty="0" smtClean="0">
              <a:latin typeface="Courier New" pitchFamily="49" charset="0"/>
              <a:ea typeface="微软雅黑" pitchFamily="34" charset="-122"/>
              <a:cs typeface="Courier New" pitchFamily="49" charset="0"/>
            </a:endParaRPr>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dirty="0" smtClean="0">
                <a:solidFill>
                  <a:schemeClr val="bg1"/>
                </a:solidFill>
                <a:latin typeface="微软雅黑" pitchFamily="34" charset="-122"/>
                <a:ea typeface="微软雅黑" pitchFamily="34" charset="-122"/>
                <a:cs typeface="+mj-cs"/>
              </a:rPr>
              <a:t>绝</a:t>
            </a:r>
            <a:r>
              <a:rPr lang="zh-CN" altLang="en-US" sz="4300" kern="0" noProof="0" dirty="0" smtClean="0">
                <a:solidFill>
                  <a:schemeClr val="bg1"/>
                </a:solidFill>
                <a:latin typeface="微软雅黑" pitchFamily="34" charset="-122"/>
                <a:ea typeface="微软雅黑" pitchFamily="34" charset="-122"/>
                <a:cs typeface="+mj-cs"/>
              </a:rPr>
              <a:t>对定位</a:t>
            </a:r>
            <a:r>
              <a:rPr lang="en-US" altLang="zh-CN" sz="4300" kern="0" noProof="0" dirty="0" smtClean="0">
                <a:solidFill>
                  <a:schemeClr val="bg1"/>
                </a:solidFill>
                <a:latin typeface="微软雅黑" pitchFamily="34" charset="-122"/>
                <a:ea typeface="微软雅黑" pitchFamily="34" charset="-122"/>
                <a:cs typeface="+mj-cs"/>
              </a:rPr>
              <a:t>-</a:t>
            </a:r>
            <a:r>
              <a:rPr lang="zh-CN" altLang="en-US" sz="3200" kern="0" noProof="0" dirty="0" smtClean="0">
                <a:solidFill>
                  <a:schemeClr val="bg1"/>
                </a:solidFill>
                <a:latin typeface="微软雅黑" pitchFamily="34" charset="-122"/>
                <a:ea typeface="微软雅黑" pitchFamily="34" charset="-122"/>
                <a:cs typeface="+mj-cs"/>
              </a:rPr>
              <a:t>固定定位</a:t>
            </a:r>
            <a:endParaRPr kumimoji="0" lang="en-US" altLang="zh-CN" sz="32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357158" y="1571612"/>
            <a:ext cx="8286808" cy="1071570"/>
          </a:xfrm>
          <a:prstGeom prst="round2DiagRect">
            <a:avLst>
              <a:gd name="adj1" fmla="val 3677"/>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400"/>
              </a:lnSpc>
            </a:pPr>
            <a:r>
              <a:rPr lang="zh-CN" altLang="en-US" dirty="0" smtClean="0">
                <a:latin typeface="Courier New" pitchFamily="49" charset="0"/>
                <a:ea typeface="微软雅黑" pitchFamily="34" charset="-122"/>
                <a:cs typeface="Courier New" pitchFamily="49" charset="0"/>
              </a:rPr>
              <a:t>   最后一种定位模型是浮动模型。浮动的框可以左右移动，直到它外边缘碰到包含框或另一个浮动的框的边缘。因为浮动框不在文档的普通流中，所以文档的普通流中得块框表现得就像浮动框不存在一样。</a:t>
            </a:r>
            <a:endParaRPr lang="en-US" altLang="zh-CN" dirty="0" smtClean="0">
              <a:latin typeface="Courier New" pitchFamily="49" charset="0"/>
              <a:ea typeface="微软雅黑" pitchFamily="34" charset="-122"/>
              <a:cs typeface="Courier New" pitchFamily="49" charset="0"/>
            </a:endParaRPr>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noProof="0" dirty="0" smtClean="0">
                <a:solidFill>
                  <a:schemeClr val="bg1"/>
                </a:solidFill>
                <a:latin typeface="微软雅黑" pitchFamily="34" charset="-122"/>
                <a:ea typeface="微软雅黑" pitchFamily="34" charset="-122"/>
                <a:cs typeface="+mj-cs"/>
              </a:rPr>
              <a:t>浮动</a:t>
            </a:r>
            <a:endParaRPr kumimoji="0" lang="en-US" altLang="zh-CN" sz="32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grpSp>
        <p:nvGrpSpPr>
          <p:cNvPr id="38" name="组合 37"/>
          <p:cNvGrpSpPr/>
          <p:nvPr/>
        </p:nvGrpSpPr>
        <p:grpSpPr>
          <a:xfrm>
            <a:off x="357158" y="2857496"/>
            <a:ext cx="2474030" cy="3857652"/>
            <a:chOff x="357158" y="2857496"/>
            <a:chExt cx="2474030" cy="3857652"/>
          </a:xfrm>
        </p:grpSpPr>
        <p:grpSp>
          <p:nvGrpSpPr>
            <p:cNvPr id="19" name="组合 18"/>
            <p:cNvGrpSpPr/>
            <p:nvPr/>
          </p:nvGrpSpPr>
          <p:grpSpPr>
            <a:xfrm>
              <a:off x="357158" y="2857496"/>
              <a:ext cx="2474030" cy="3857652"/>
              <a:chOff x="357158" y="2857496"/>
              <a:chExt cx="2474030" cy="3857652"/>
            </a:xfrm>
          </p:grpSpPr>
          <p:sp>
            <p:nvSpPr>
              <p:cNvPr id="6" name="矩形 5"/>
              <p:cNvSpPr/>
              <p:nvPr/>
            </p:nvSpPr>
            <p:spPr>
              <a:xfrm>
                <a:off x="357158" y="2857496"/>
                <a:ext cx="2428892" cy="1643074"/>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7" name="矩形 6"/>
              <p:cNvSpPr/>
              <p:nvPr/>
            </p:nvSpPr>
            <p:spPr>
              <a:xfrm>
                <a:off x="428596" y="2928934"/>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1</a:t>
                </a:r>
                <a:endParaRPr lang="zh-CN" altLang="en-US" dirty="0" smtClean="0">
                  <a:latin typeface="Courier New" pitchFamily="49" charset="0"/>
                  <a:ea typeface="微软雅黑" pitchFamily="34" charset="-122"/>
                  <a:cs typeface="Courier New" pitchFamily="49" charset="0"/>
                </a:endParaRPr>
              </a:p>
            </p:txBody>
          </p:sp>
          <p:sp>
            <p:nvSpPr>
              <p:cNvPr id="8" name="矩形 7"/>
              <p:cNvSpPr/>
              <p:nvPr/>
            </p:nvSpPr>
            <p:spPr>
              <a:xfrm>
                <a:off x="428596" y="3451041"/>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2</a:t>
                </a:r>
                <a:endParaRPr lang="zh-CN" altLang="en-US" dirty="0" smtClean="0">
                  <a:latin typeface="Courier New" pitchFamily="49" charset="0"/>
                  <a:ea typeface="微软雅黑" pitchFamily="34" charset="-122"/>
                  <a:cs typeface="Courier New" pitchFamily="49" charset="0"/>
                </a:endParaRPr>
              </a:p>
            </p:txBody>
          </p:sp>
          <p:sp>
            <p:nvSpPr>
              <p:cNvPr id="9" name="矩形 8"/>
              <p:cNvSpPr/>
              <p:nvPr/>
            </p:nvSpPr>
            <p:spPr>
              <a:xfrm>
                <a:off x="428596" y="3968255"/>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3</a:t>
                </a:r>
                <a:endParaRPr lang="zh-CN" altLang="en-US" dirty="0" smtClean="0">
                  <a:latin typeface="Courier New" pitchFamily="49" charset="0"/>
                  <a:ea typeface="微软雅黑" pitchFamily="34" charset="-122"/>
                  <a:cs typeface="Courier New" pitchFamily="49" charset="0"/>
                </a:endParaRPr>
              </a:p>
            </p:txBody>
          </p:sp>
          <p:sp>
            <p:nvSpPr>
              <p:cNvPr id="12" name="TextBox 11"/>
              <p:cNvSpPr txBox="1"/>
              <p:nvPr/>
            </p:nvSpPr>
            <p:spPr>
              <a:xfrm>
                <a:off x="1643042" y="4143380"/>
                <a:ext cx="1082348"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不浮动的框</a:t>
                </a:r>
                <a:endParaRPr lang="zh-CN" altLang="en-US" sz="1400" dirty="0">
                  <a:latin typeface="微软雅黑" pitchFamily="34" charset="-122"/>
                  <a:ea typeface="微软雅黑" pitchFamily="34" charset="-122"/>
                </a:endParaRPr>
              </a:p>
            </p:txBody>
          </p:sp>
          <p:sp>
            <p:nvSpPr>
              <p:cNvPr id="13" name="矩形 12"/>
              <p:cNvSpPr/>
              <p:nvPr/>
            </p:nvSpPr>
            <p:spPr>
              <a:xfrm>
                <a:off x="357158" y="4647108"/>
                <a:ext cx="2428892" cy="1643074"/>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14" name="矩形 13"/>
              <p:cNvSpPr/>
              <p:nvPr/>
            </p:nvSpPr>
            <p:spPr>
              <a:xfrm>
                <a:off x="1785918" y="4718546"/>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1</a:t>
                </a:r>
                <a:endParaRPr lang="zh-CN" altLang="en-US" dirty="0" smtClean="0">
                  <a:latin typeface="Courier New" pitchFamily="49" charset="0"/>
                  <a:ea typeface="微软雅黑" pitchFamily="34" charset="-122"/>
                  <a:cs typeface="Courier New" pitchFamily="49" charset="0"/>
                </a:endParaRPr>
              </a:p>
            </p:txBody>
          </p:sp>
          <p:sp>
            <p:nvSpPr>
              <p:cNvPr id="15" name="矩形 14"/>
              <p:cNvSpPr/>
              <p:nvPr/>
            </p:nvSpPr>
            <p:spPr>
              <a:xfrm>
                <a:off x="428596" y="4714884"/>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2</a:t>
                </a:r>
                <a:endParaRPr lang="zh-CN" altLang="en-US" dirty="0" smtClean="0">
                  <a:latin typeface="Courier New" pitchFamily="49" charset="0"/>
                  <a:ea typeface="微软雅黑" pitchFamily="34" charset="-122"/>
                  <a:cs typeface="Courier New" pitchFamily="49" charset="0"/>
                </a:endParaRPr>
              </a:p>
            </p:txBody>
          </p:sp>
          <p:sp>
            <p:nvSpPr>
              <p:cNvPr id="16" name="矩形 15"/>
              <p:cNvSpPr/>
              <p:nvPr/>
            </p:nvSpPr>
            <p:spPr>
              <a:xfrm>
                <a:off x="428596" y="5214950"/>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3</a:t>
                </a:r>
                <a:endParaRPr lang="zh-CN" altLang="en-US" dirty="0" smtClean="0">
                  <a:latin typeface="Courier New" pitchFamily="49" charset="0"/>
                  <a:ea typeface="微软雅黑" pitchFamily="34" charset="-122"/>
                  <a:cs typeface="Courier New" pitchFamily="49" charset="0"/>
                </a:endParaRPr>
              </a:p>
            </p:txBody>
          </p:sp>
          <p:sp>
            <p:nvSpPr>
              <p:cNvPr id="17" name="TextBox 16"/>
              <p:cNvSpPr txBox="1"/>
              <p:nvPr/>
            </p:nvSpPr>
            <p:spPr>
              <a:xfrm>
                <a:off x="1643042" y="5932992"/>
                <a:ext cx="1188146"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框</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向右浮动</a:t>
                </a:r>
                <a:endParaRPr lang="zh-CN" altLang="en-US" sz="1400" dirty="0">
                  <a:latin typeface="微软雅黑" pitchFamily="34" charset="-122"/>
                  <a:ea typeface="微软雅黑" pitchFamily="34" charset="-122"/>
                </a:endParaRPr>
              </a:p>
            </p:txBody>
          </p:sp>
          <p:sp>
            <p:nvSpPr>
              <p:cNvPr id="18" name="TextBox 17"/>
              <p:cNvSpPr txBox="1"/>
              <p:nvPr/>
            </p:nvSpPr>
            <p:spPr>
              <a:xfrm>
                <a:off x="857224" y="6407371"/>
                <a:ext cx="1441420" cy="307777"/>
              </a:xfrm>
              <a:prstGeom prst="rect">
                <a:avLst/>
              </a:prstGeom>
              <a:noFill/>
            </p:spPr>
            <p:txBody>
              <a:bodyPr wrap="none" rtlCol="0">
                <a:spAutoFit/>
              </a:bodyPr>
              <a:lstStyle/>
              <a:p>
                <a:r>
                  <a:rPr lang="zh-CN" altLang="en-US" sz="1400" dirty="0" smtClean="0">
                    <a:solidFill>
                      <a:srgbClr val="FFFF00"/>
                    </a:solidFill>
                    <a:latin typeface="微软雅黑" pitchFamily="34" charset="-122"/>
                    <a:ea typeface="微软雅黑" pitchFamily="34" charset="-122"/>
                  </a:rPr>
                  <a:t>向右浮动的元素</a:t>
                </a:r>
                <a:endParaRPr lang="zh-CN" altLang="en-US" sz="1400" dirty="0">
                  <a:solidFill>
                    <a:srgbClr val="FFFF00"/>
                  </a:solidFill>
                  <a:latin typeface="微软雅黑" pitchFamily="34" charset="-122"/>
                  <a:ea typeface="微软雅黑" pitchFamily="34" charset="-122"/>
                </a:endParaRPr>
              </a:p>
            </p:txBody>
          </p:sp>
        </p:grpSp>
        <p:cxnSp>
          <p:nvCxnSpPr>
            <p:cNvPr id="34" name="直接箭头连接符 33"/>
            <p:cNvCxnSpPr/>
            <p:nvPr/>
          </p:nvCxnSpPr>
          <p:spPr>
            <a:xfrm>
              <a:off x="2006355" y="5070486"/>
              <a:ext cx="500066" cy="1588"/>
            </a:xfrm>
            <a:prstGeom prst="straightConnector1">
              <a:avLst/>
            </a:prstGeom>
            <a:ln w="34925">
              <a:solidFill>
                <a:schemeClr val="accent2">
                  <a:lumMod val="40000"/>
                  <a:lumOff val="6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3217924" y="2857496"/>
            <a:ext cx="2428892" cy="3857652"/>
            <a:chOff x="3217924" y="2857496"/>
            <a:chExt cx="2428892" cy="3857652"/>
          </a:xfrm>
        </p:grpSpPr>
        <p:grpSp>
          <p:nvGrpSpPr>
            <p:cNvPr id="37" name="组合 36"/>
            <p:cNvGrpSpPr/>
            <p:nvPr/>
          </p:nvGrpSpPr>
          <p:grpSpPr>
            <a:xfrm>
              <a:off x="3217924" y="2857496"/>
              <a:ext cx="2428892" cy="3857652"/>
              <a:chOff x="3217924" y="2857496"/>
              <a:chExt cx="2428892" cy="3857652"/>
            </a:xfrm>
          </p:grpSpPr>
          <p:grpSp>
            <p:nvGrpSpPr>
              <p:cNvPr id="20" name="组合 19"/>
              <p:cNvGrpSpPr/>
              <p:nvPr/>
            </p:nvGrpSpPr>
            <p:grpSpPr>
              <a:xfrm>
                <a:off x="3217924" y="2857496"/>
                <a:ext cx="2428892" cy="3857652"/>
                <a:chOff x="357158" y="2857496"/>
                <a:chExt cx="2428892" cy="3857652"/>
              </a:xfrm>
            </p:grpSpPr>
            <p:sp>
              <p:nvSpPr>
                <p:cNvPr id="21" name="矩形 20"/>
                <p:cNvSpPr/>
                <p:nvPr/>
              </p:nvSpPr>
              <p:spPr>
                <a:xfrm>
                  <a:off x="357158" y="2857496"/>
                  <a:ext cx="2428892" cy="1643074"/>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2" name="矩形 21"/>
                <p:cNvSpPr/>
                <p:nvPr/>
              </p:nvSpPr>
              <p:spPr>
                <a:xfrm>
                  <a:off x="428596" y="2928934"/>
                  <a:ext cx="71113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1</a:t>
                  </a:r>
                  <a:endParaRPr lang="zh-CN" altLang="en-US" dirty="0" smtClean="0">
                    <a:latin typeface="Courier New" pitchFamily="49" charset="0"/>
                    <a:ea typeface="微软雅黑" pitchFamily="34" charset="-122"/>
                    <a:cs typeface="Courier New" pitchFamily="49" charset="0"/>
                  </a:endParaRPr>
                </a:p>
              </p:txBody>
            </p:sp>
            <p:sp>
              <p:nvSpPr>
                <p:cNvPr id="23" name="矩形 22"/>
                <p:cNvSpPr/>
                <p:nvPr/>
              </p:nvSpPr>
              <p:spPr>
                <a:xfrm>
                  <a:off x="1282606" y="2928934"/>
                  <a:ext cx="64294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2</a:t>
                  </a:r>
                  <a:endParaRPr lang="zh-CN" altLang="en-US" dirty="0" smtClean="0">
                    <a:latin typeface="Courier New" pitchFamily="49" charset="0"/>
                    <a:ea typeface="微软雅黑" pitchFamily="34" charset="-122"/>
                    <a:cs typeface="Courier New" pitchFamily="49" charset="0"/>
                  </a:endParaRPr>
                </a:p>
              </p:txBody>
            </p:sp>
            <p:sp>
              <p:nvSpPr>
                <p:cNvPr id="24" name="矩形 23"/>
                <p:cNvSpPr/>
                <p:nvPr/>
              </p:nvSpPr>
              <p:spPr>
                <a:xfrm>
                  <a:off x="2068424" y="2928934"/>
                  <a:ext cx="64294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3</a:t>
                  </a:r>
                  <a:endParaRPr lang="zh-CN" altLang="en-US" dirty="0" smtClean="0">
                    <a:latin typeface="Courier New" pitchFamily="49" charset="0"/>
                    <a:ea typeface="微软雅黑" pitchFamily="34" charset="-122"/>
                    <a:cs typeface="Courier New" pitchFamily="49" charset="0"/>
                  </a:endParaRPr>
                </a:p>
              </p:txBody>
            </p:sp>
            <p:sp>
              <p:nvSpPr>
                <p:cNvPr id="25" name="TextBox 24"/>
                <p:cNvSpPr txBox="1"/>
                <p:nvPr/>
              </p:nvSpPr>
              <p:spPr>
                <a:xfrm>
                  <a:off x="1068292" y="4143380"/>
                  <a:ext cx="1620957"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三个框都向左浮动</a:t>
                  </a:r>
                  <a:endParaRPr lang="zh-CN" altLang="en-US" sz="1400" dirty="0">
                    <a:latin typeface="微软雅黑" pitchFamily="34" charset="-122"/>
                    <a:ea typeface="微软雅黑" pitchFamily="34" charset="-122"/>
                  </a:endParaRPr>
                </a:p>
              </p:txBody>
            </p:sp>
            <p:sp>
              <p:nvSpPr>
                <p:cNvPr id="26" name="矩形 25"/>
                <p:cNvSpPr/>
                <p:nvPr/>
              </p:nvSpPr>
              <p:spPr>
                <a:xfrm>
                  <a:off x="357158" y="4647108"/>
                  <a:ext cx="2428892" cy="1643074"/>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8" name="矩形 27"/>
                <p:cNvSpPr/>
                <p:nvPr/>
              </p:nvSpPr>
              <p:spPr>
                <a:xfrm>
                  <a:off x="428596" y="4714884"/>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1</a:t>
                  </a:r>
                  <a:endParaRPr lang="zh-CN" altLang="en-US" dirty="0" smtClean="0">
                    <a:latin typeface="Courier New" pitchFamily="49" charset="0"/>
                    <a:ea typeface="微软雅黑" pitchFamily="34" charset="-122"/>
                    <a:cs typeface="Courier New" pitchFamily="49" charset="0"/>
                  </a:endParaRPr>
                </a:p>
              </p:txBody>
            </p:sp>
            <p:sp>
              <p:nvSpPr>
                <p:cNvPr id="29" name="矩形 28"/>
                <p:cNvSpPr/>
                <p:nvPr/>
              </p:nvSpPr>
              <p:spPr>
                <a:xfrm>
                  <a:off x="428596" y="5214950"/>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3</a:t>
                  </a:r>
                  <a:endParaRPr lang="zh-CN" altLang="en-US" dirty="0" smtClean="0">
                    <a:latin typeface="Courier New" pitchFamily="49" charset="0"/>
                    <a:ea typeface="微软雅黑" pitchFamily="34" charset="-122"/>
                    <a:cs typeface="Courier New" pitchFamily="49" charset="0"/>
                  </a:endParaRPr>
                </a:p>
              </p:txBody>
            </p:sp>
            <p:sp>
              <p:nvSpPr>
                <p:cNvPr id="30" name="TextBox 29"/>
                <p:cNvSpPr txBox="1"/>
                <p:nvPr/>
              </p:nvSpPr>
              <p:spPr>
                <a:xfrm>
                  <a:off x="925416" y="5763300"/>
                  <a:ext cx="1785950" cy="52322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框</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向左浮动</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框</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隐藏在框</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下边</a:t>
                  </a:r>
                  <a:endParaRPr lang="zh-CN" altLang="en-US" sz="1400" dirty="0">
                    <a:latin typeface="微软雅黑" pitchFamily="34" charset="-122"/>
                    <a:ea typeface="微软雅黑" pitchFamily="34" charset="-122"/>
                  </a:endParaRPr>
                </a:p>
              </p:txBody>
            </p:sp>
            <p:sp>
              <p:nvSpPr>
                <p:cNvPr id="32" name="TextBox 31"/>
                <p:cNvSpPr txBox="1"/>
                <p:nvPr/>
              </p:nvSpPr>
              <p:spPr>
                <a:xfrm>
                  <a:off x="857224" y="6407371"/>
                  <a:ext cx="1441420" cy="307777"/>
                </a:xfrm>
                <a:prstGeom prst="rect">
                  <a:avLst/>
                </a:prstGeom>
                <a:noFill/>
              </p:spPr>
              <p:txBody>
                <a:bodyPr wrap="none" rtlCol="0">
                  <a:spAutoFit/>
                </a:bodyPr>
                <a:lstStyle/>
                <a:p>
                  <a:r>
                    <a:rPr lang="zh-CN" altLang="en-US" sz="1400" dirty="0" smtClean="0">
                      <a:solidFill>
                        <a:srgbClr val="FFFF00"/>
                      </a:solidFill>
                      <a:latin typeface="微软雅黑" pitchFamily="34" charset="-122"/>
                      <a:ea typeface="微软雅黑" pitchFamily="34" charset="-122"/>
                    </a:rPr>
                    <a:t>向左浮动的元素</a:t>
                  </a:r>
                  <a:endParaRPr lang="zh-CN" altLang="en-US" sz="1400" dirty="0">
                    <a:solidFill>
                      <a:srgbClr val="FFFF00"/>
                    </a:solidFill>
                    <a:latin typeface="微软雅黑" pitchFamily="34" charset="-122"/>
                    <a:ea typeface="微软雅黑" pitchFamily="34" charset="-122"/>
                  </a:endParaRPr>
                </a:p>
              </p:txBody>
            </p:sp>
          </p:grpSp>
          <p:cxnSp>
            <p:nvCxnSpPr>
              <p:cNvPr id="36" name="直接箭头连接符 35"/>
              <p:cNvCxnSpPr/>
              <p:nvPr/>
            </p:nvCxnSpPr>
            <p:spPr>
              <a:xfrm rot="10800000">
                <a:off x="3500430" y="5072074"/>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grpSp>
        <p:cxnSp>
          <p:nvCxnSpPr>
            <p:cNvPr id="39" name="直接箭头连接符 38"/>
            <p:cNvCxnSpPr/>
            <p:nvPr/>
          </p:nvCxnSpPr>
          <p:spPr>
            <a:xfrm rot="10800000">
              <a:off x="3428992" y="3286124"/>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10800000">
              <a:off x="4212763" y="3286124"/>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0800000">
              <a:off x="5009597" y="3286124"/>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5857884" y="2857496"/>
            <a:ext cx="3185754" cy="4023682"/>
            <a:chOff x="5857884" y="2857496"/>
            <a:chExt cx="3185754" cy="4023682"/>
          </a:xfrm>
        </p:grpSpPr>
        <p:grpSp>
          <p:nvGrpSpPr>
            <p:cNvPr id="44" name="组合 43"/>
            <p:cNvGrpSpPr/>
            <p:nvPr/>
          </p:nvGrpSpPr>
          <p:grpSpPr>
            <a:xfrm>
              <a:off x="5857884" y="2857496"/>
              <a:ext cx="3185754" cy="4023682"/>
              <a:chOff x="185326" y="2857496"/>
              <a:chExt cx="3185754" cy="4023682"/>
            </a:xfrm>
          </p:grpSpPr>
          <p:sp>
            <p:nvSpPr>
              <p:cNvPr id="46" name="矩形 45"/>
              <p:cNvSpPr/>
              <p:nvPr/>
            </p:nvSpPr>
            <p:spPr>
              <a:xfrm>
                <a:off x="357158" y="2857496"/>
                <a:ext cx="2428892" cy="1643074"/>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47" name="矩形 46"/>
              <p:cNvSpPr/>
              <p:nvPr/>
            </p:nvSpPr>
            <p:spPr>
              <a:xfrm>
                <a:off x="428596" y="2928934"/>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1</a:t>
                </a:r>
                <a:endParaRPr lang="zh-CN" altLang="en-US" dirty="0" smtClean="0">
                  <a:latin typeface="Courier New" pitchFamily="49" charset="0"/>
                  <a:ea typeface="微软雅黑" pitchFamily="34" charset="-122"/>
                  <a:cs typeface="Courier New" pitchFamily="49" charset="0"/>
                </a:endParaRPr>
              </a:p>
            </p:txBody>
          </p:sp>
          <p:sp>
            <p:nvSpPr>
              <p:cNvPr id="48" name="矩形 47"/>
              <p:cNvSpPr/>
              <p:nvPr/>
            </p:nvSpPr>
            <p:spPr>
              <a:xfrm>
                <a:off x="1471210" y="2928934"/>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2</a:t>
                </a:r>
                <a:endParaRPr lang="zh-CN" altLang="en-US" dirty="0" smtClean="0">
                  <a:latin typeface="Courier New" pitchFamily="49" charset="0"/>
                  <a:ea typeface="微软雅黑" pitchFamily="34" charset="-122"/>
                  <a:cs typeface="Courier New" pitchFamily="49" charset="0"/>
                </a:endParaRPr>
              </a:p>
            </p:txBody>
          </p:sp>
          <p:sp>
            <p:nvSpPr>
              <p:cNvPr id="49" name="矩形 48"/>
              <p:cNvSpPr/>
              <p:nvPr/>
            </p:nvSpPr>
            <p:spPr>
              <a:xfrm>
                <a:off x="444952" y="3468189"/>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3</a:t>
                </a:r>
                <a:endParaRPr lang="zh-CN" altLang="en-US" dirty="0" smtClean="0">
                  <a:latin typeface="Courier New" pitchFamily="49" charset="0"/>
                  <a:ea typeface="微软雅黑" pitchFamily="34" charset="-122"/>
                  <a:cs typeface="Courier New" pitchFamily="49" charset="0"/>
                </a:endParaRPr>
              </a:p>
            </p:txBody>
          </p:sp>
          <p:sp>
            <p:nvSpPr>
              <p:cNvPr id="50" name="TextBox 49"/>
              <p:cNvSpPr txBox="1"/>
              <p:nvPr/>
            </p:nvSpPr>
            <p:spPr>
              <a:xfrm>
                <a:off x="1643042" y="4143380"/>
                <a:ext cx="829073"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框</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下降</a:t>
                </a:r>
                <a:endParaRPr lang="zh-CN" altLang="en-US" sz="1400" dirty="0">
                  <a:latin typeface="微软雅黑" pitchFamily="34" charset="-122"/>
                  <a:ea typeface="微软雅黑" pitchFamily="34" charset="-122"/>
                </a:endParaRPr>
              </a:p>
            </p:txBody>
          </p:sp>
          <p:sp>
            <p:nvSpPr>
              <p:cNvPr id="51" name="矩形 50"/>
              <p:cNvSpPr/>
              <p:nvPr/>
            </p:nvSpPr>
            <p:spPr>
              <a:xfrm>
                <a:off x="357158" y="4647108"/>
                <a:ext cx="2428892" cy="1643074"/>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52" name="矩形 51"/>
              <p:cNvSpPr/>
              <p:nvPr/>
            </p:nvSpPr>
            <p:spPr>
              <a:xfrm>
                <a:off x="1471210" y="4714884"/>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2</a:t>
                </a:r>
                <a:endParaRPr lang="zh-CN" altLang="en-US" dirty="0" smtClean="0">
                  <a:latin typeface="Courier New" pitchFamily="49" charset="0"/>
                  <a:ea typeface="微软雅黑" pitchFamily="34" charset="-122"/>
                  <a:cs typeface="Courier New" pitchFamily="49" charset="0"/>
                </a:endParaRPr>
              </a:p>
            </p:txBody>
          </p:sp>
          <p:sp>
            <p:nvSpPr>
              <p:cNvPr id="53" name="矩形 52"/>
              <p:cNvSpPr/>
              <p:nvPr/>
            </p:nvSpPr>
            <p:spPr>
              <a:xfrm>
                <a:off x="428596" y="4714884"/>
                <a:ext cx="928694"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1</a:t>
                </a:r>
                <a:endParaRPr lang="zh-CN" altLang="en-US" dirty="0" smtClean="0">
                  <a:latin typeface="Courier New" pitchFamily="49" charset="0"/>
                  <a:ea typeface="微软雅黑" pitchFamily="34" charset="-122"/>
                  <a:cs typeface="Courier New" pitchFamily="49" charset="0"/>
                </a:endParaRPr>
              </a:p>
            </p:txBody>
          </p:sp>
          <p:sp>
            <p:nvSpPr>
              <p:cNvPr id="54" name="矩形 53"/>
              <p:cNvSpPr/>
              <p:nvPr/>
            </p:nvSpPr>
            <p:spPr>
              <a:xfrm>
                <a:off x="1471210" y="5214950"/>
                <a:ext cx="92869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Courier New" pitchFamily="49" charset="0"/>
                    <a:ea typeface="微软雅黑" pitchFamily="34" charset="-122"/>
                    <a:cs typeface="Courier New" pitchFamily="49" charset="0"/>
                  </a:rPr>
                  <a:t>框</a:t>
                </a:r>
                <a:r>
                  <a:rPr lang="en-US" altLang="zh-CN" dirty="0" smtClean="0">
                    <a:latin typeface="Courier New" pitchFamily="49" charset="0"/>
                    <a:ea typeface="微软雅黑" pitchFamily="34" charset="-122"/>
                    <a:cs typeface="Courier New" pitchFamily="49" charset="0"/>
                  </a:rPr>
                  <a:t>3</a:t>
                </a:r>
                <a:endParaRPr lang="zh-CN" altLang="en-US" dirty="0" smtClean="0">
                  <a:latin typeface="Courier New" pitchFamily="49" charset="0"/>
                  <a:ea typeface="微软雅黑" pitchFamily="34" charset="-122"/>
                  <a:cs typeface="Courier New" pitchFamily="49" charset="0"/>
                </a:endParaRPr>
              </a:p>
            </p:txBody>
          </p:sp>
          <p:sp>
            <p:nvSpPr>
              <p:cNvPr id="55" name="TextBox 54"/>
              <p:cNvSpPr txBox="1"/>
              <p:nvPr/>
            </p:nvSpPr>
            <p:spPr>
              <a:xfrm>
                <a:off x="399640" y="5572140"/>
                <a:ext cx="857256" cy="52322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框</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被框</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卡住了</a:t>
                </a:r>
                <a:endParaRPr lang="zh-CN" altLang="en-US" sz="1400" dirty="0">
                  <a:latin typeface="微软雅黑" pitchFamily="34" charset="-122"/>
                  <a:ea typeface="微软雅黑" pitchFamily="34" charset="-122"/>
                </a:endParaRPr>
              </a:p>
            </p:txBody>
          </p:sp>
          <p:sp>
            <p:nvSpPr>
              <p:cNvPr id="56" name="TextBox 55"/>
              <p:cNvSpPr txBox="1"/>
              <p:nvPr/>
            </p:nvSpPr>
            <p:spPr>
              <a:xfrm>
                <a:off x="185326" y="6357958"/>
                <a:ext cx="3185754" cy="523220"/>
              </a:xfrm>
              <a:prstGeom prst="rect">
                <a:avLst/>
              </a:prstGeom>
              <a:noFill/>
            </p:spPr>
            <p:txBody>
              <a:bodyPr wrap="square" rtlCol="0">
                <a:spAutoFit/>
              </a:bodyPr>
              <a:lstStyle/>
              <a:p>
                <a:r>
                  <a:rPr lang="zh-CN" altLang="en-US" sz="1400"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如果没有足够的水平空间，浮动元素将向下移动，直到有足够空间的地方</a:t>
                </a:r>
                <a:endParaRPr lang="zh-CN" altLang="en-US" sz="14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p:txBody>
          </p:sp>
        </p:grpSp>
        <p:cxnSp>
          <p:nvCxnSpPr>
            <p:cNvPr id="58" name="直接箭头连接符 57"/>
            <p:cNvCxnSpPr/>
            <p:nvPr/>
          </p:nvCxnSpPr>
          <p:spPr>
            <a:xfrm rot="10800000">
              <a:off x="6357950" y="3286124"/>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a:off x="6357950" y="3857628"/>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10800000">
              <a:off x="7286644" y="3286124"/>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0800000">
              <a:off x="6286512" y="5286388"/>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10800000">
              <a:off x="7358082" y="5072074"/>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10800000">
              <a:off x="7358082" y="5568463"/>
              <a:ext cx="500066" cy="1588"/>
            </a:xfrm>
            <a:prstGeom prst="straightConnector1">
              <a:avLst/>
            </a:prstGeom>
            <a:ln w="34925">
              <a:solidFill>
                <a:schemeClr val="accent2">
                  <a:lumMod val="40000"/>
                  <a:lumOff val="60000"/>
                </a:schemeClr>
              </a:solidFill>
              <a:headEnd type="none" w="lg" len="lg"/>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ppt_x"/>
                                          </p:val>
                                        </p:tav>
                                        <p:tav tm="100000">
                                          <p:val>
                                            <p:strVal val="#ppt_x"/>
                                          </p:val>
                                        </p:tav>
                                      </p:tavLst>
                                    </p:anim>
                                    <p:anim calcmode="lin" valueType="num">
                                      <p:cBhvr additive="base">
                                        <p:cTn id="2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fill="hold"/>
                                        <p:tgtEl>
                                          <p:spTgt spid="64"/>
                                        </p:tgtEl>
                                        <p:attrNameLst>
                                          <p:attrName>ppt_x</p:attrName>
                                        </p:attrNameLst>
                                      </p:cBhvr>
                                      <p:tavLst>
                                        <p:tav tm="0">
                                          <p:val>
                                            <p:strVal val="#ppt_x"/>
                                          </p:val>
                                        </p:tav>
                                        <p:tav tm="100000">
                                          <p:val>
                                            <p:strVal val="#ppt_x"/>
                                          </p:val>
                                        </p:tav>
                                      </p:tavLst>
                                    </p:anim>
                                    <p:anim calcmode="lin" valueType="num">
                                      <p:cBhvr additive="base">
                                        <p:cTn id="3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357158" y="1357298"/>
            <a:ext cx="8286808" cy="1071570"/>
          </a:xfrm>
          <a:prstGeom prst="round2DiagRect">
            <a:avLst>
              <a:gd name="adj1" fmla="val 3677"/>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400"/>
              </a:lnSpc>
            </a:pPr>
            <a:r>
              <a:rPr lang="zh-CN" altLang="en-US" b="1" dirty="0" smtClean="0">
                <a:solidFill>
                  <a:srgbClr val="FFFF00"/>
                </a:solidFill>
                <a:latin typeface="微软雅黑" pitchFamily="34" charset="-122"/>
                <a:ea typeface="微软雅黑" pitchFamily="34" charset="-122"/>
              </a:rPr>
              <a:t>使用空标签清除浮动</a:t>
            </a:r>
            <a:r>
              <a:rPr lang="zh-CN" altLang="en-US" dirty="0" smtClean="0">
                <a:solidFill>
                  <a:srgbClr val="FFFF00"/>
                </a:solidFill>
                <a:latin typeface="微软雅黑" pitchFamily="34" charset="-122"/>
                <a:ea typeface="微软雅黑" pitchFamily="34" charset="-122"/>
                <a:cs typeface="Courier New" pitchFamily="49" charset="0"/>
              </a:rPr>
              <a:t>。</a:t>
            </a:r>
            <a:r>
              <a:rPr lang="zh-CN" altLang="en-US" dirty="0" smtClean="0">
                <a:latin typeface="微软雅黑" pitchFamily="34" charset="-122"/>
                <a:ea typeface="微软雅黑" pitchFamily="34" charset="-122"/>
              </a:rPr>
              <a:t>空标签可以是</a:t>
            </a:r>
            <a:r>
              <a:rPr lang="en-US" altLang="zh-CN" dirty="0" smtClean="0">
                <a:latin typeface="微软雅黑" pitchFamily="34" charset="-122"/>
                <a:ea typeface="微软雅黑" pitchFamily="34" charset="-122"/>
              </a:rPr>
              <a:t>div</a:t>
            </a:r>
            <a:r>
              <a:rPr lang="zh-CN" altLang="en-US" dirty="0" smtClean="0">
                <a:latin typeface="微软雅黑" pitchFamily="34" charset="-122"/>
                <a:ea typeface="微软雅黑" pitchFamily="34" charset="-122"/>
              </a:rPr>
              <a:t>标签，也可以是</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标签。这种方式是在需要清除浮动的父级元素内部的所有浮动元素后添加这样一个标签清除浮动，并为其定义</a:t>
            </a:r>
            <a:r>
              <a:rPr lang="en-US" altLang="zh-CN" dirty="0" smtClean="0">
                <a:latin typeface="微软雅黑" pitchFamily="34" charset="-122"/>
                <a:ea typeface="微软雅黑" pitchFamily="34" charset="-122"/>
              </a:rPr>
              <a:t>CSS</a:t>
            </a:r>
            <a:r>
              <a:rPr lang="zh-CN" altLang="en-US" dirty="0" smtClean="0">
                <a:latin typeface="微软雅黑" pitchFamily="34" charset="-122"/>
                <a:ea typeface="微软雅黑" pitchFamily="34" charset="-122"/>
              </a:rPr>
              <a:t>代码：</a:t>
            </a:r>
            <a:r>
              <a:rPr lang="en-US" altLang="zh-CN" dirty="0" err="1" smtClean="0">
                <a:latin typeface="微软雅黑" pitchFamily="34" charset="-122"/>
                <a:ea typeface="微软雅黑" pitchFamily="34" charset="-122"/>
              </a:rPr>
              <a:t>clear:both</a:t>
            </a:r>
            <a:r>
              <a:rPr lang="zh-CN" altLang="en-US" dirty="0" smtClean="0">
                <a:latin typeface="微软雅黑" pitchFamily="34" charset="-122"/>
                <a:ea typeface="微软雅黑" pitchFamily="34" charset="-122"/>
              </a:rPr>
              <a:t>。此方法的弊端在于增加了无意义的结构元素。</a:t>
            </a:r>
            <a:endParaRPr lang="en-US" altLang="zh-CN" dirty="0" smtClean="0">
              <a:latin typeface="微软雅黑" pitchFamily="34" charset="-122"/>
              <a:ea typeface="微软雅黑" pitchFamily="34" charset="-122"/>
              <a:cs typeface="Courier New" pitchFamily="49" charset="0"/>
            </a:endParaRPr>
          </a:p>
        </p:txBody>
      </p:sp>
      <p:sp>
        <p:nvSpPr>
          <p:cNvPr id="31" name="Rectangle 2"/>
          <p:cNvSpPr txBox="1">
            <a:spLocks noChangeArrowheads="1"/>
          </p:cNvSpPr>
          <p:nvPr/>
        </p:nvSpPr>
        <p:spPr>
          <a:xfrm>
            <a:off x="357158" y="642918"/>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noProof="0" dirty="0" smtClean="0">
                <a:solidFill>
                  <a:schemeClr val="bg1"/>
                </a:solidFill>
                <a:latin typeface="微软雅黑" pitchFamily="34" charset="-122"/>
                <a:ea typeface="微软雅黑" pitchFamily="34" charset="-122"/>
                <a:cs typeface="+mj-cs"/>
              </a:rPr>
              <a:t>浮动</a:t>
            </a:r>
            <a:r>
              <a:rPr lang="en-US" altLang="zh-CN" sz="4300" kern="0" noProof="0" dirty="0" smtClean="0">
                <a:solidFill>
                  <a:schemeClr val="bg1"/>
                </a:solidFill>
                <a:latin typeface="微软雅黑" pitchFamily="34" charset="-122"/>
                <a:ea typeface="微软雅黑" pitchFamily="34" charset="-122"/>
                <a:cs typeface="+mj-cs"/>
              </a:rPr>
              <a:t>-</a:t>
            </a:r>
            <a:r>
              <a:rPr lang="zh-CN" altLang="en-US" sz="3200" kern="0" noProof="0" dirty="0" smtClean="0">
                <a:solidFill>
                  <a:schemeClr val="bg1"/>
                </a:solidFill>
                <a:latin typeface="微软雅黑" pitchFamily="34" charset="-122"/>
                <a:ea typeface="微软雅黑" pitchFamily="34" charset="-122"/>
                <a:cs typeface="+mj-cs"/>
              </a:rPr>
              <a:t>清理浮动方法一</a:t>
            </a:r>
            <a:endParaRPr kumimoji="0" lang="en-US" altLang="zh-CN" sz="32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57" name="矩形 56"/>
          <p:cNvSpPr/>
          <p:nvPr/>
        </p:nvSpPr>
        <p:spPr>
          <a:xfrm>
            <a:off x="357158" y="2571744"/>
            <a:ext cx="4000528" cy="1714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&lt;div id=”container”&gt;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 &lt;div class=”left”&gt;Left&lt;/div&gt;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 &lt;div class=”right”&gt;Right&lt;/div&gt;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 &lt;div class=”clear”&gt;&lt;/div&gt;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&lt;/div&gt;</a:t>
            </a:r>
            <a:endParaRPr lang="zh-CN" altLang="en-US" dirty="0" smtClean="0">
              <a:latin typeface="Courier New" pitchFamily="49" charset="0"/>
              <a:ea typeface="微软雅黑" pitchFamily="34" charset="-122"/>
              <a:cs typeface="Courier New" pitchFamily="49" charset="0"/>
            </a:endParaRPr>
          </a:p>
        </p:txBody>
      </p:sp>
      <p:sp>
        <p:nvSpPr>
          <p:cNvPr id="64" name="矩形 63"/>
          <p:cNvSpPr/>
          <p:nvPr/>
        </p:nvSpPr>
        <p:spPr>
          <a:xfrm>
            <a:off x="4572000" y="2571744"/>
            <a:ext cx="4071966" cy="41434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dirty="0" smtClean="0">
                <a:latin typeface="Courier New" pitchFamily="49" charset="0"/>
                <a:cs typeface="Courier New" pitchFamily="49" charset="0"/>
              </a:rPr>
              <a:t>#container{</a:t>
            </a:r>
          </a:p>
          <a:p>
            <a:r>
              <a:rPr lang="en-US" altLang="zh-CN" sz="1400" dirty="0" smtClean="0">
                <a:latin typeface="Courier New" pitchFamily="49" charset="0"/>
                <a:cs typeface="Courier New" pitchFamily="49" charset="0"/>
              </a:rPr>
              <a:t>    background:#FF9;</a:t>
            </a:r>
          </a:p>
          <a:p>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#container .left{</a:t>
            </a:r>
          </a:p>
          <a:p>
            <a:pPr lvl="1"/>
            <a:r>
              <a:rPr lang="en-US" altLang="zh-CN" sz="1400" dirty="0" err="1" smtClean="0">
                <a:latin typeface="Courier New" pitchFamily="49" charset="0"/>
                <a:cs typeface="Courier New" pitchFamily="49" charset="0"/>
              </a:rPr>
              <a:t>float:left</a:t>
            </a:r>
            <a:r>
              <a:rPr lang="en-US" altLang="zh-CN" sz="1400" dirty="0" smtClean="0">
                <a:latin typeface="Courier New" pitchFamily="49" charset="0"/>
                <a:cs typeface="Courier New" pitchFamily="49" charset="0"/>
              </a:rPr>
              <a:t>;</a:t>
            </a:r>
          </a:p>
          <a:p>
            <a:pPr lvl="1"/>
            <a:r>
              <a:rPr lang="en-US" altLang="zh-CN" sz="1400" dirty="0" smtClean="0">
                <a:latin typeface="Courier New" pitchFamily="49" charset="0"/>
                <a:cs typeface="Courier New" pitchFamily="49" charset="0"/>
              </a:rPr>
              <a:t>width:100;</a:t>
            </a:r>
          </a:p>
          <a:p>
            <a:pPr lvl="1"/>
            <a:r>
              <a:rPr lang="en-US" altLang="zh-CN" sz="1400" dirty="0" smtClean="0">
                <a:latin typeface="Courier New" pitchFamily="49" charset="0"/>
                <a:cs typeface="Courier New" pitchFamily="49" charset="0"/>
              </a:rPr>
              <a:t>height:200px;</a:t>
            </a:r>
          </a:p>
          <a:p>
            <a:pPr lvl="1"/>
            <a:r>
              <a:rPr lang="en-US" altLang="zh-CN" sz="1400" dirty="0" smtClean="0">
                <a:latin typeface="Courier New" pitchFamily="49" charset="0"/>
                <a:cs typeface="Courier New" pitchFamily="49" charset="0"/>
              </a:rPr>
              <a:t>background:#DDD;</a:t>
            </a:r>
          </a:p>
          <a:p>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#container .right{</a:t>
            </a:r>
          </a:p>
          <a:p>
            <a:pPr lvl="1"/>
            <a:r>
              <a:rPr lang="en-US" altLang="zh-CN" sz="1400" dirty="0" err="1" smtClean="0">
                <a:latin typeface="Courier New" pitchFamily="49" charset="0"/>
                <a:cs typeface="Courier New" pitchFamily="49" charset="0"/>
              </a:rPr>
              <a:t>float:right</a:t>
            </a:r>
            <a:r>
              <a:rPr lang="en-US" altLang="zh-CN" sz="1400" dirty="0" smtClean="0">
                <a:latin typeface="Courier New" pitchFamily="49" charset="0"/>
                <a:cs typeface="Courier New" pitchFamily="49" charset="0"/>
              </a:rPr>
              <a:t>;</a:t>
            </a:r>
          </a:p>
          <a:p>
            <a:pPr lvl="1"/>
            <a:r>
              <a:rPr lang="en-US" altLang="zh-CN" sz="1400" dirty="0" smtClean="0">
                <a:latin typeface="Courier New" pitchFamily="49" charset="0"/>
                <a:cs typeface="Courier New" pitchFamily="49" charset="0"/>
              </a:rPr>
              <a:t>width:100;</a:t>
            </a:r>
          </a:p>
          <a:p>
            <a:pPr lvl="1"/>
            <a:r>
              <a:rPr lang="en-US" altLang="zh-CN" sz="1400" dirty="0" smtClean="0">
                <a:latin typeface="Courier New" pitchFamily="49" charset="0"/>
                <a:cs typeface="Courier New" pitchFamily="49" charset="0"/>
              </a:rPr>
              <a:t>height:200px;</a:t>
            </a:r>
          </a:p>
          <a:p>
            <a:pPr lvl="1"/>
            <a:r>
              <a:rPr lang="en-US" altLang="zh-CN" sz="1400" dirty="0" smtClean="0">
                <a:latin typeface="Courier New" pitchFamily="49" charset="0"/>
                <a:cs typeface="Courier New" pitchFamily="49" charset="0"/>
              </a:rPr>
              <a:t>background:#DDD;</a:t>
            </a:r>
          </a:p>
          <a:p>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.clear{</a:t>
            </a:r>
          </a:p>
          <a:p>
            <a:r>
              <a:rPr lang="en-US" altLang="zh-CN" sz="1400" dirty="0" smtClean="0">
                <a:latin typeface="Courier New" pitchFamily="49" charset="0"/>
                <a:cs typeface="Courier New" pitchFamily="49" charset="0"/>
              </a:rPr>
              <a:t>    clear: both;</a:t>
            </a:r>
          </a:p>
          <a:p>
            <a:r>
              <a:rPr lang="en-US" altLang="zh-CN" sz="1400" dirty="0" smtClean="0">
                <a:latin typeface="Courier New" pitchFamily="49" charset="0"/>
                <a:cs typeface="Courier New" pitchFamily="49" charset="0"/>
              </a:rPr>
              <a:t>} </a:t>
            </a:r>
            <a:endParaRPr lang="zh-CN" altLang="en-US" sz="1400" dirty="0" smtClean="0">
              <a:latin typeface="Courier New" pitchFamily="49" charset="0"/>
              <a:ea typeface="微软雅黑" pitchFamily="34" charset="-122"/>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357158" y="1500174"/>
            <a:ext cx="8286808" cy="1643074"/>
          </a:xfrm>
          <a:prstGeom prst="round2DiagRect">
            <a:avLst>
              <a:gd name="adj1" fmla="val 3677"/>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400"/>
              </a:lnSpc>
            </a:pPr>
            <a:r>
              <a:rPr lang="zh-CN" altLang="en-US" b="1" dirty="0" smtClean="0">
                <a:solidFill>
                  <a:srgbClr val="FFFF00"/>
                </a:solidFill>
                <a:latin typeface="微软雅黑" pitchFamily="34" charset="-122"/>
                <a:ea typeface="微软雅黑" pitchFamily="34" charset="-122"/>
              </a:rPr>
              <a:t>使用</a:t>
            </a:r>
            <a:r>
              <a:rPr lang="en-US" altLang="zh-CN" b="1" dirty="0" smtClean="0">
                <a:solidFill>
                  <a:srgbClr val="FFFF00"/>
                </a:solidFill>
                <a:latin typeface="微软雅黑" pitchFamily="34" charset="-122"/>
                <a:ea typeface="微软雅黑" pitchFamily="34" charset="-122"/>
              </a:rPr>
              <a:t>overflow</a:t>
            </a:r>
            <a:r>
              <a:rPr lang="zh-CN" altLang="en-US" b="1" dirty="0" smtClean="0">
                <a:solidFill>
                  <a:srgbClr val="FFFF00"/>
                </a:solidFill>
                <a:latin typeface="微软雅黑" pitchFamily="34" charset="-122"/>
                <a:ea typeface="微软雅黑" pitchFamily="34" charset="-122"/>
              </a:rPr>
              <a:t>属性。</a:t>
            </a:r>
            <a:r>
              <a:rPr lang="zh-CN" altLang="en-US" dirty="0" smtClean="0">
                <a:solidFill>
                  <a:srgbClr val="FFFF00"/>
                </a:solidFill>
                <a:latin typeface="微软雅黑" pitchFamily="34" charset="-122"/>
                <a:ea typeface="微软雅黑" pitchFamily="34" charset="-122"/>
              </a:rPr>
              <a:t> </a:t>
            </a:r>
            <a:r>
              <a:rPr lang="zh-CN" altLang="en-US" dirty="0" smtClean="0">
                <a:latin typeface="微软雅黑" pitchFamily="34" charset="-122"/>
                <a:ea typeface="微软雅黑" pitchFamily="34" charset="-122"/>
              </a:rPr>
              <a:t>此方法有效地解决了通过空标签元素清除浮动而不得不增加无意代码的弊端。使用该方法是只需在需要清除浮动的元素中定义</a:t>
            </a:r>
            <a:r>
              <a:rPr lang="en-US" altLang="zh-CN" dirty="0" smtClean="0">
                <a:latin typeface="微软雅黑" pitchFamily="34" charset="-122"/>
                <a:ea typeface="微软雅黑" pitchFamily="34" charset="-122"/>
              </a:rPr>
              <a:t>CSS</a:t>
            </a:r>
            <a:r>
              <a:rPr lang="zh-CN" altLang="en-US" dirty="0" smtClean="0">
                <a:latin typeface="微软雅黑" pitchFamily="34" charset="-122"/>
                <a:ea typeface="微软雅黑" pitchFamily="34" charset="-122"/>
              </a:rPr>
              <a:t>属性：</a:t>
            </a:r>
            <a:r>
              <a:rPr lang="en-US" altLang="zh-CN" dirty="0" err="1" smtClean="0">
                <a:latin typeface="微软雅黑" pitchFamily="34" charset="-122"/>
                <a:ea typeface="微软雅黑" pitchFamily="34" charset="-122"/>
              </a:rPr>
              <a:t>overflow:auto</a:t>
            </a:r>
            <a:r>
              <a:rPr lang="zh-CN" altLang="en-US" dirty="0" smtClean="0">
                <a:latin typeface="微软雅黑" pitchFamily="34" charset="-122"/>
                <a:ea typeface="微软雅黑" pitchFamily="34" charset="-122"/>
              </a:rPr>
              <a:t>，即可！也可以用</a:t>
            </a:r>
            <a:r>
              <a:rPr lang="en-US" altLang="zh-CN" dirty="0" err="1" smtClean="0">
                <a:latin typeface="微软雅黑" pitchFamily="34" charset="-122"/>
                <a:ea typeface="微软雅黑" pitchFamily="34" charset="-122"/>
              </a:rPr>
              <a:t>overflow:hidden</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zoom:1″</a:t>
            </a:r>
            <a:r>
              <a:rPr lang="zh-CN" altLang="en-US" dirty="0" smtClean="0">
                <a:latin typeface="微软雅黑" pitchFamily="34" charset="-122"/>
                <a:ea typeface="微软雅黑" pitchFamily="34" charset="-122"/>
              </a:rPr>
              <a:t>用于兼容</a:t>
            </a:r>
            <a:r>
              <a:rPr lang="en-US" altLang="zh-CN" dirty="0" smtClean="0">
                <a:latin typeface="微软雅黑" pitchFamily="34" charset="-122"/>
                <a:ea typeface="微软雅黑" pitchFamily="34" charset="-122"/>
              </a:rPr>
              <a:t>IE6</a:t>
            </a:r>
            <a:r>
              <a:rPr lang="zh-CN" altLang="en-US" dirty="0" smtClean="0">
                <a:latin typeface="微软雅黑" pitchFamily="34" charset="-122"/>
                <a:ea typeface="微软雅黑" pitchFamily="34" charset="-122"/>
              </a:rPr>
              <a:t>，也可以用</a:t>
            </a:r>
            <a:r>
              <a:rPr lang="en-US" altLang="zh-CN" dirty="0" smtClean="0">
                <a:latin typeface="微软雅黑" pitchFamily="34" charset="-122"/>
                <a:ea typeface="微软雅黑" pitchFamily="34" charset="-122"/>
              </a:rPr>
              <a:t>width:100%</a:t>
            </a:r>
            <a:r>
              <a:rPr lang="zh-CN" altLang="en-US" dirty="0" smtClean="0">
                <a:latin typeface="微软雅黑" pitchFamily="34" charset="-122"/>
                <a:ea typeface="微软雅黑" pitchFamily="34" charset="-122"/>
              </a:rPr>
              <a:t>。</a:t>
            </a:r>
            <a:br>
              <a:rPr lang="zh-CN" altLang="en-US" dirty="0" smtClean="0">
                <a:latin typeface="微软雅黑" pitchFamily="34" charset="-122"/>
                <a:ea typeface="微软雅黑" pitchFamily="34" charset="-122"/>
              </a:rPr>
            </a:br>
            <a:r>
              <a:rPr lang="zh-CN" altLang="en-US" b="1" dirty="0" smtClean="0">
                <a:latin typeface="微软雅黑" pitchFamily="34" charset="-122"/>
                <a:ea typeface="微软雅黑" pitchFamily="34" charset="-122"/>
              </a:rPr>
              <a:t>不过使用</a:t>
            </a:r>
            <a:r>
              <a:rPr lang="en-US" altLang="zh-CN" b="1" dirty="0" smtClean="0">
                <a:latin typeface="微软雅黑" pitchFamily="34" charset="-122"/>
                <a:ea typeface="微软雅黑" pitchFamily="34" charset="-122"/>
              </a:rPr>
              <a:t>overflow</a:t>
            </a:r>
            <a:r>
              <a:rPr lang="zh-CN" altLang="en-US" b="1" dirty="0" smtClean="0">
                <a:latin typeface="微软雅黑" pitchFamily="34" charset="-122"/>
                <a:ea typeface="微软雅黑" pitchFamily="34" charset="-122"/>
              </a:rPr>
              <a:t>的时候，可能会对页面表现带来影响，而且这种影响是不确定的，你最好是能在多个浏览器上测试你的页面。</a:t>
            </a:r>
            <a:endParaRPr lang="en-US" altLang="zh-CN" dirty="0" smtClean="0">
              <a:latin typeface="微软雅黑" pitchFamily="34" charset="-122"/>
              <a:ea typeface="微软雅黑" pitchFamily="34" charset="-122"/>
              <a:cs typeface="Courier New" pitchFamily="49" charset="0"/>
            </a:endParaRPr>
          </a:p>
        </p:txBody>
      </p:sp>
      <p:sp>
        <p:nvSpPr>
          <p:cNvPr id="31" name="Rectangle 2"/>
          <p:cNvSpPr txBox="1">
            <a:spLocks noChangeArrowheads="1"/>
          </p:cNvSpPr>
          <p:nvPr/>
        </p:nvSpPr>
        <p:spPr>
          <a:xfrm>
            <a:off x="357158" y="642918"/>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noProof="0" dirty="0" smtClean="0">
                <a:solidFill>
                  <a:schemeClr val="bg1"/>
                </a:solidFill>
                <a:latin typeface="微软雅黑" pitchFamily="34" charset="-122"/>
                <a:ea typeface="微软雅黑" pitchFamily="34" charset="-122"/>
                <a:cs typeface="+mj-cs"/>
              </a:rPr>
              <a:t>浮动</a:t>
            </a:r>
            <a:r>
              <a:rPr lang="en-US" altLang="zh-CN" sz="4300" kern="0" noProof="0" dirty="0" smtClean="0">
                <a:solidFill>
                  <a:schemeClr val="bg1"/>
                </a:solidFill>
                <a:latin typeface="微软雅黑" pitchFamily="34" charset="-122"/>
                <a:ea typeface="微软雅黑" pitchFamily="34" charset="-122"/>
                <a:cs typeface="+mj-cs"/>
              </a:rPr>
              <a:t>-</a:t>
            </a:r>
            <a:r>
              <a:rPr lang="zh-CN" altLang="en-US" sz="3200" kern="0" noProof="0" dirty="0" smtClean="0">
                <a:solidFill>
                  <a:schemeClr val="bg1"/>
                </a:solidFill>
                <a:latin typeface="微软雅黑" pitchFamily="34" charset="-122"/>
                <a:ea typeface="微软雅黑" pitchFamily="34" charset="-122"/>
                <a:cs typeface="+mj-cs"/>
              </a:rPr>
              <a:t>清理浮动方法</a:t>
            </a:r>
            <a:r>
              <a:rPr lang="zh-CN" altLang="en-US" sz="3200" kern="0" dirty="0" smtClean="0">
                <a:solidFill>
                  <a:schemeClr val="bg1"/>
                </a:solidFill>
                <a:latin typeface="微软雅黑" pitchFamily="34" charset="-122"/>
                <a:ea typeface="微软雅黑" pitchFamily="34" charset="-122"/>
                <a:cs typeface="+mj-cs"/>
              </a:rPr>
              <a:t>二</a:t>
            </a:r>
            <a:endParaRPr kumimoji="0" lang="en-US" altLang="zh-CN" sz="32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57" name="矩形 56"/>
          <p:cNvSpPr/>
          <p:nvPr/>
        </p:nvSpPr>
        <p:spPr>
          <a:xfrm>
            <a:off x="357158" y="3571876"/>
            <a:ext cx="4000528" cy="1714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&lt;div id=”container”&gt;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 &lt;div class=”left”&gt;Left&lt;/div&gt;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 &lt;div class=”right”&gt;Right&lt;/div&gt;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&lt;/div&gt;</a:t>
            </a:r>
            <a:endParaRPr lang="zh-CN" altLang="en-US" dirty="0" smtClean="0">
              <a:latin typeface="Courier New" pitchFamily="49" charset="0"/>
              <a:ea typeface="微软雅黑" pitchFamily="34" charset="-122"/>
              <a:cs typeface="Courier New" pitchFamily="49" charset="0"/>
            </a:endParaRPr>
          </a:p>
        </p:txBody>
      </p:sp>
      <p:sp>
        <p:nvSpPr>
          <p:cNvPr id="64" name="矩形 63"/>
          <p:cNvSpPr/>
          <p:nvPr/>
        </p:nvSpPr>
        <p:spPr>
          <a:xfrm>
            <a:off x="4572000" y="3571876"/>
            <a:ext cx="4071966" cy="17316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#container{</a:t>
            </a:r>
          </a:p>
          <a:p>
            <a:r>
              <a:rPr lang="en-US" altLang="zh-CN" dirty="0" smtClean="0">
                <a:latin typeface="Courier New" pitchFamily="49" charset="0"/>
                <a:cs typeface="Courier New" pitchFamily="49" charset="0"/>
              </a:rPr>
              <a:t>    background: #FF9;</a:t>
            </a:r>
          </a:p>
          <a:p>
            <a:r>
              <a:rPr lang="en-US" altLang="zh-CN" dirty="0" smtClean="0">
                <a:latin typeface="Courier New" pitchFamily="49" charset="0"/>
                <a:cs typeface="Courier New" pitchFamily="49" charset="0"/>
              </a:rPr>
              <a:t>    overflow: hidden;</a:t>
            </a:r>
          </a:p>
          <a:p>
            <a:r>
              <a:rPr lang="en-US" altLang="zh-CN" dirty="0" smtClean="0">
                <a:latin typeface="Courier New" pitchFamily="49" charset="0"/>
                <a:cs typeface="Courier New" pitchFamily="49" charset="0"/>
              </a:rPr>
              <a:t>    zoom:1;</a:t>
            </a:r>
          </a:p>
          <a:p>
            <a:r>
              <a:rPr lang="en-US" altLang="zh-CN" dirty="0" smtClean="0">
                <a:latin typeface="Courier New" pitchFamily="49" charset="0"/>
                <a:cs typeface="Courier New" pitchFamily="49" charset="0"/>
              </a:rPr>
              <a:t>}</a:t>
            </a:r>
            <a:endParaRPr lang="zh-CN" altLang="en-US" sz="1400" dirty="0" smtClean="0">
              <a:latin typeface="Courier New" pitchFamily="49" charset="0"/>
              <a:ea typeface="微软雅黑" pitchFamily="34" charset="-122"/>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17410" name="Rectangle 3"/>
          <p:cNvSpPr>
            <a:spLocks noGrp="1" noChangeArrowheads="1"/>
          </p:cNvSpPr>
          <p:nvPr>
            <p:ph type="body" idx="4294967295"/>
          </p:nvPr>
        </p:nvSpPr>
        <p:spPr>
          <a:xfrm>
            <a:off x="314325" y="857250"/>
            <a:ext cx="8002588" cy="5073650"/>
          </a:xfrm>
        </p:spPr>
        <p:txBody>
          <a:bodyPr/>
          <a:lstStyle/>
          <a:p>
            <a:pPr marL="514350" indent="-514350" eaLnBrk="1" hangingPunct="1">
              <a:lnSpc>
                <a:spcPct val="150000"/>
              </a:lnSpc>
              <a:buFontTx/>
              <a:buAutoNum type="ea1JpnChsDbPeriod"/>
            </a:pPr>
            <a:r>
              <a:rPr lang="zh-CN" altLang="en-US" sz="3200" dirty="0" smtClean="0">
                <a:solidFill>
                  <a:srgbClr val="FFFF00"/>
                </a:solidFill>
                <a:latin typeface="微软雅黑" pitchFamily="34" charset="-122"/>
                <a:ea typeface="微软雅黑" pitchFamily="34" charset="-122"/>
              </a:rPr>
              <a:t>盒模型</a:t>
            </a:r>
          </a:p>
          <a:p>
            <a:pPr marL="514350" indent="-514350" eaLnBrk="1" hangingPunct="1">
              <a:lnSpc>
                <a:spcPct val="150000"/>
              </a:lnSpc>
              <a:buFontTx/>
              <a:buAutoNum type="ea1JpnChsDbPeriod"/>
            </a:pPr>
            <a:r>
              <a:rPr lang="zh-CN" altLang="en-US" sz="3200" dirty="0" smtClean="0">
                <a:latin typeface="微软雅黑" pitchFamily="34" charset="-122"/>
                <a:ea typeface="微软雅黑" pitchFamily="34" charset="-122"/>
              </a:rPr>
              <a:t>定位</a:t>
            </a:r>
            <a:endParaRPr lang="en-US" altLang="zh-CN" sz="32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357158" y="1500174"/>
            <a:ext cx="8286808" cy="1928826"/>
          </a:xfrm>
          <a:prstGeom prst="round2DiagRect">
            <a:avLst>
              <a:gd name="adj1" fmla="val 3677"/>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400"/>
              </a:lnSpc>
            </a:pPr>
            <a:r>
              <a:rPr lang="zh-CN" altLang="en-US" b="1" dirty="0" smtClean="0">
                <a:solidFill>
                  <a:srgbClr val="FFFF00"/>
                </a:solidFill>
                <a:latin typeface="微软雅黑" pitchFamily="34" charset="-122"/>
                <a:ea typeface="微软雅黑" pitchFamily="34" charset="-122"/>
              </a:rPr>
              <a:t>浮动外部元素，</a:t>
            </a:r>
            <a:r>
              <a:rPr lang="en-US" altLang="zh-CN" b="1" dirty="0" smtClean="0">
                <a:solidFill>
                  <a:srgbClr val="FFFF00"/>
                </a:solidFill>
                <a:latin typeface="微软雅黑" pitchFamily="34" charset="-122"/>
                <a:ea typeface="微软雅黑" pitchFamily="34" charset="-122"/>
              </a:rPr>
              <a:t>float-in-float</a:t>
            </a:r>
            <a:r>
              <a:rPr lang="zh-CN" altLang="en-US" b="1" dirty="0" smtClean="0">
                <a:solidFill>
                  <a:srgbClr val="FFFF00"/>
                </a:solidFill>
                <a:latin typeface="微软雅黑" pitchFamily="34" charset="-122"/>
                <a:ea typeface="微软雅黑" pitchFamily="34" charset="-122"/>
              </a:rPr>
              <a:t>。</a:t>
            </a:r>
            <a:r>
              <a:rPr lang="zh-CN" altLang="en-US" dirty="0" smtClean="0">
                <a:latin typeface="微软雅黑" pitchFamily="34" charset="-122"/>
                <a:ea typeface="微软雅黑" pitchFamily="34" charset="-122"/>
              </a:rPr>
              <a:t>这种方法很简单，就是把“</a:t>
            </a:r>
            <a:r>
              <a:rPr lang="en-US" altLang="zh-CN" dirty="0" smtClean="0">
                <a:latin typeface="微软雅黑" pitchFamily="34" charset="-122"/>
                <a:ea typeface="微软雅黑" pitchFamily="34" charset="-122"/>
              </a:rPr>
              <a:t>#outer”</a:t>
            </a:r>
            <a:r>
              <a:rPr lang="zh-CN" altLang="en-US" dirty="0" smtClean="0">
                <a:latin typeface="微软雅黑" pitchFamily="34" charset="-122"/>
                <a:ea typeface="微软雅黑" pitchFamily="34" charset="-122"/>
              </a:rPr>
              <a:t>元素也进行浮动（向左或者向右）。</a:t>
            </a:r>
            <a:br>
              <a:rPr lang="zh-CN" altLang="en-US" dirty="0" smtClean="0">
                <a:latin typeface="微软雅黑" pitchFamily="34" charset="-122"/>
                <a:ea typeface="微软雅黑" pitchFamily="34" charset="-122"/>
              </a:rPr>
            </a:br>
            <a:r>
              <a:rPr lang="zh-CN" altLang="en-US" b="1" dirty="0" smtClean="0">
                <a:latin typeface="微软雅黑" pitchFamily="34" charset="-122"/>
                <a:ea typeface="微软雅黑" pitchFamily="34" charset="-122"/>
              </a:rPr>
              <a:t>但是这种方法带来的别外一个问题就是和“</a:t>
            </a:r>
            <a:r>
              <a:rPr lang="en-US" altLang="zh-CN" b="1" dirty="0" smtClean="0">
                <a:latin typeface="微软雅黑" pitchFamily="34" charset="-122"/>
                <a:ea typeface="微软雅黑" pitchFamily="34" charset="-122"/>
              </a:rPr>
              <a:t>#outer”</a:t>
            </a:r>
            <a:r>
              <a:rPr lang="zh-CN" altLang="en-US" b="1" dirty="0" smtClean="0">
                <a:latin typeface="微软雅黑" pitchFamily="34" charset="-122"/>
                <a:ea typeface="微软雅黑" pitchFamily="34" charset="-122"/>
              </a:rPr>
              <a:t>相邻的下一个元素会受到“</a:t>
            </a:r>
            <a:r>
              <a:rPr lang="en-US" altLang="zh-CN" b="1" dirty="0" smtClean="0">
                <a:latin typeface="微软雅黑" pitchFamily="34" charset="-122"/>
                <a:ea typeface="微软雅黑" pitchFamily="34" charset="-122"/>
              </a:rPr>
              <a:t>#outer”</a:t>
            </a:r>
            <a:r>
              <a:rPr lang="zh-CN" altLang="en-US" b="1" dirty="0" smtClean="0">
                <a:latin typeface="微软雅黑" pitchFamily="34" charset="-122"/>
                <a:ea typeface="微软雅黑" pitchFamily="34" charset="-122"/>
              </a:rPr>
              <a:t>的影响位置会产生变化，所以使用这种方法一定要小心。有选择把页面中的所有元素都浮动起来，最后使用一个适当的有意义的元素（比如页脚）进行清理浮动，这有助于减少不必要的标记，但是过多的浮动会增加布局的难度。</a:t>
            </a:r>
            <a:endParaRPr lang="en-US" altLang="zh-CN" dirty="0" smtClean="0">
              <a:latin typeface="微软雅黑" pitchFamily="34" charset="-122"/>
              <a:ea typeface="微软雅黑" pitchFamily="34" charset="-122"/>
              <a:cs typeface="Courier New" pitchFamily="49" charset="0"/>
            </a:endParaRPr>
          </a:p>
        </p:txBody>
      </p:sp>
      <p:sp>
        <p:nvSpPr>
          <p:cNvPr id="31" name="Rectangle 2"/>
          <p:cNvSpPr txBox="1">
            <a:spLocks noChangeArrowheads="1"/>
          </p:cNvSpPr>
          <p:nvPr/>
        </p:nvSpPr>
        <p:spPr>
          <a:xfrm>
            <a:off x="357158" y="642918"/>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noProof="0" dirty="0" smtClean="0">
                <a:solidFill>
                  <a:schemeClr val="bg1"/>
                </a:solidFill>
                <a:latin typeface="微软雅黑" pitchFamily="34" charset="-122"/>
                <a:ea typeface="微软雅黑" pitchFamily="34" charset="-122"/>
                <a:cs typeface="+mj-cs"/>
              </a:rPr>
              <a:t>浮动</a:t>
            </a:r>
            <a:r>
              <a:rPr lang="en-US" altLang="zh-CN" sz="4300" kern="0" noProof="0" dirty="0" smtClean="0">
                <a:solidFill>
                  <a:schemeClr val="bg1"/>
                </a:solidFill>
                <a:latin typeface="微软雅黑" pitchFamily="34" charset="-122"/>
                <a:ea typeface="微软雅黑" pitchFamily="34" charset="-122"/>
                <a:cs typeface="+mj-cs"/>
              </a:rPr>
              <a:t>-</a:t>
            </a:r>
            <a:r>
              <a:rPr lang="zh-CN" altLang="en-US" sz="3200" kern="0" noProof="0" dirty="0" smtClean="0">
                <a:solidFill>
                  <a:schemeClr val="bg1"/>
                </a:solidFill>
                <a:latin typeface="微软雅黑" pitchFamily="34" charset="-122"/>
                <a:ea typeface="微软雅黑" pitchFamily="34" charset="-122"/>
                <a:cs typeface="+mj-cs"/>
              </a:rPr>
              <a:t>清理浮动方法三</a:t>
            </a:r>
            <a:endParaRPr kumimoji="0" lang="en-US" altLang="zh-CN" sz="32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57" name="矩形 56"/>
          <p:cNvSpPr/>
          <p:nvPr/>
        </p:nvSpPr>
        <p:spPr>
          <a:xfrm>
            <a:off x="357158" y="3571876"/>
            <a:ext cx="4000528" cy="1714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&lt;div id=”container”&gt;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 &lt;div class=”left”&gt;Left&lt;/div&gt;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 &lt;div class=”right”&gt;Right&lt;/div&gt;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&lt;/div&gt;</a:t>
            </a:r>
            <a:endParaRPr lang="zh-CN" altLang="en-US" dirty="0" smtClean="0">
              <a:latin typeface="Courier New" pitchFamily="49" charset="0"/>
              <a:ea typeface="微软雅黑" pitchFamily="34" charset="-122"/>
              <a:cs typeface="Courier New" pitchFamily="49" charset="0"/>
            </a:endParaRPr>
          </a:p>
        </p:txBody>
      </p:sp>
      <p:sp>
        <p:nvSpPr>
          <p:cNvPr id="64" name="矩形 63"/>
          <p:cNvSpPr/>
          <p:nvPr/>
        </p:nvSpPr>
        <p:spPr>
          <a:xfrm>
            <a:off x="4572000" y="3571876"/>
            <a:ext cx="4071966" cy="17316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#container{</a:t>
            </a:r>
          </a:p>
          <a:p>
            <a:r>
              <a:rPr lang="en-US" altLang="zh-CN" dirty="0" smtClean="0">
                <a:latin typeface="Courier New" pitchFamily="49" charset="0"/>
                <a:cs typeface="Courier New" pitchFamily="49" charset="0"/>
              </a:rPr>
              <a:t>    background: #FF9;</a:t>
            </a:r>
          </a:p>
          <a:p>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float:left</a:t>
            </a:r>
            <a:r>
              <a:rPr lang="en-US" altLang="zh-CN" dirty="0" smtClean="0">
                <a:latin typeface="Courier New" pitchFamily="49" charset="0"/>
                <a:cs typeface="Courier New" pitchFamily="49" charset="0"/>
              </a:rPr>
              <a:t>;</a:t>
            </a:r>
          </a:p>
          <a:p>
            <a:r>
              <a:rPr lang="en-US" altLang="zh-CN" dirty="0" smtClean="0">
                <a:latin typeface="Courier New" pitchFamily="49" charset="0"/>
                <a:cs typeface="Courier New" pitchFamily="49" charset="0"/>
              </a:rPr>
              <a:t>    width: 100%;</a:t>
            </a:r>
          </a:p>
          <a:p>
            <a:r>
              <a:rPr lang="en-US" altLang="zh-CN" dirty="0" smtClean="0">
                <a:latin typeface="Courier New" pitchFamily="49" charset="0"/>
                <a:cs typeface="Courier New" pitchFamily="49" charset="0"/>
              </a:rPr>
              <a:t>}</a:t>
            </a:r>
            <a:endParaRPr lang="zh-CN" altLang="en-US" sz="1400" dirty="0" smtClean="0">
              <a:latin typeface="Courier New" pitchFamily="49" charset="0"/>
              <a:ea typeface="微软雅黑" pitchFamily="34" charset="-122"/>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二、定位</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357158" y="1500174"/>
            <a:ext cx="8286808" cy="857256"/>
          </a:xfrm>
          <a:prstGeom prst="round2DiagRect">
            <a:avLst>
              <a:gd name="adj1" fmla="val 3677"/>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nSpc>
                <a:spcPts val="2400"/>
              </a:lnSpc>
            </a:pPr>
            <a:r>
              <a:rPr lang="zh-CN" altLang="en-US" b="1" dirty="0" smtClean="0">
                <a:solidFill>
                  <a:srgbClr val="FFFF00"/>
                </a:solidFill>
                <a:latin typeface="微软雅黑" pitchFamily="34" charset="-122"/>
                <a:ea typeface="微软雅黑" pitchFamily="34" charset="-122"/>
              </a:rPr>
              <a:t>使用</a:t>
            </a:r>
            <a:r>
              <a:rPr lang="en-US" altLang="zh-CN" b="1" dirty="0" smtClean="0">
                <a:solidFill>
                  <a:srgbClr val="FFFF00"/>
                </a:solidFill>
                <a:latin typeface="微软雅黑" pitchFamily="34" charset="-122"/>
                <a:ea typeface="微软雅黑" pitchFamily="34" charset="-122"/>
              </a:rPr>
              <a:t>after</a:t>
            </a:r>
            <a:r>
              <a:rPr lang="zh-CN" altLang="en-US" b="1" dirty="0" smtClean="0">
                <a:solidFill>
                  <a:srgbClr val="FFFF00"/>
                </a:solidFill>
                <a:latin typeface="微软雅黑" pitchFamily="34" charset="-122"/>
                <a:ea typeface="微软雅黑" pitchFamily="34" charset="-122"/>
              </a:rPr>
              <a:t>伪对象清除浮动</a:t>
            </a:r>
            <a:r>
              <a:rPr lang="zh-CN" altLang="en-US"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 该方法只适用于</a:t>
            </a:r>
            <a:r>
              <a:rPr lang="en-US" altLang="zh-CN" smtClean="0">
                <a:latin typeface="微软雅黑" pitchFamily="34" charset="-122"/>
                <a:ea typeface="微软雅黑" pitchFamily="34" charset="-122"/>
              </a:rPr>
              <a:t>IE7+</a:t>
            </a:r>
            <a:r>
              <a:rPr lang="zh-CN" altLang="en-US" dirty="0" smtClean="0">
                <a:latin typeface="微软雅黑" pitchFamily="34" charset="-122"/>
                <a:ea typeface="微软雅黑" pitchFamily="34" charset="-122"/>
              </a:rPr>
              <a:t>及其他现代浏览器 。不过可以通过</a:t>
            </a:r>
            <a:r>
              <a:rPr lang="en-US" altLang="zh-CN" dirty="0" smtClean="0">
                <a:latin typeface="微软雅黑" pitchFamily="34" charset="-122"/>
                <a:ea typeface="微软雅黑" pitchFamily="34" charset="-122"/>
              </a:rPr>
              <a:t>hack</a:t>
            </a:r>
            <a:r>
              <a:rPr lang="zh-CN" altLang="en-US" dirty="0" smtClean="0">
                <a:latin typeface="微软雅黑" pitchFamily="34" charset="-122"/>
                <a:ea typeface="微软雅黑" pitchFamily="34" charset="-122"/>
              </a:rPr>
              <a:t>解决此问题。</a:t>
            </a:r>
            <a:endParaRPr lang="en-US" altLang="zh-CN" dirty="0" smtClean="0">
              <a:latin typeface="微软雅黑" pitchFamily="34" charset="-122"/>
              <a:ea typeface="微软雅黑" pitchFamily="34" charset="-122"/>
              <a:cs typeface="Courier New" pitchFamily="49" charset="0"/>
            </a:endParaRPr>
          </a:p>
        </p:txBody>
      </p:sp>
      <p:sp>
        <p:nvSpPr>
          <p:cNvPr id="31" name="Rectangle 2"/>
          <p:cNvSpPr txBox="1">
            <a:spLocks noChangeArrowheads="1"/>
          </p:cNvSpPr>
          <p:nvPr/>
        </p:nvSpPr>
        <p:spPr>
          <a:xfrm>
            <a:off x="357158" y="642918"/>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noProof="0" dirty="0" smtClean="0">
                <a:solidFill>
                  <a:schemeClr val="bg1"/>
                </a:solidFill>
                <a:latin typeface="微软雅黑" pitchFamily="34" charset="-122"/>
                <a:ea typeface="微软雅黑" pitchFamily="34" charset="-122"/>
                <a:cs typeface="+mj-cs"/>
              </a:rPr>
              <a:t>浮动</a:t>
            </a:r>
            <a:r>
              <a:rPr lang="en-US" altLang="zh-CN" sz="4300" kern="0" noProof="0" dirty="0" smtClean="0">
                <a:solidFill>
                  <a:schemeClr val="bg1"/>
                </a:solidFill>
                <a:latin typeface="微软雅黑" pitchFamily="34" charset="-122"/>
                <a:ea typeface="微软雅黑" pitchFamily="34" charset="-122"/>
                <a:cs typeface="+mj-cs"/>
              </a:rPr>
              <a:t>-</a:t>
            </a:r>
            <a:r>
              <a:rPr lang="zh-CN" altLang="en-US" sz="3200" kern="0" noProof="0" dirty="0" smtClean="0">
                <a:solidFill>
                  <a:schemeClr val="bg1"/>
                </a:solidFill>
                <a:latin typeface="微软雅黑" pitchFamily="34" charset="-122"/>
                <a:ea typeface="微软雅黑" pitchFamily="34" charset="-122"/>
                <a:cs typeface="+mj-cs"/>
              </a:rPr>
              <a:t>清理浮动方法四</a:t>
            </a:r>
            <a:endParaRPr kumimoji="0" lang="en-US" altLang="zh-CN" sz="32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57" name="矩形 56"/>
          <p:cNvSpPr/>
          <p:nvPr/>
        </p:nvSpPr>
        <p:spPr>
          <a:xfrm>
            <a:off x="357158" y="3571876"/>
            <a:ext cx="4000528" cy="1714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&lt;div id=”container” class=“</a:t>
            </a:r>
            <a:r>
              <a:rPr lang="en-US" altLang="zh-CN" dirty="0" err="1" smtClean="0">
                <a:latin typeface="Courier New" pitchFamily="49" charset="0"/>
                <a:cs typeface="Courier New" pitchFamily="49" charset="0"/>
              </a:rPr>
              <a:t>clearfix</a:t>
            </a:r>
            <a:r>
              <a:rPr lang="en-US" altLang="zh-CN" dirty="0" smtClean="0">
                <a:latin typeface="Courier New" pitchFamily="49" charset="0"/>
                <a:cs typeface="Courier New" pitchFamily="49" charset="0"/>
              </a:rPr>
              <a:t>”&gt;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 &lt;div class=”left”&gt;Left&lt;/div&gt;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 &lt;div class=”right”&gt;Right&lt;/div&gt;</a:t>
            </a:r>
            <a:br>
              <a:rPr lang="en-US" altLang="zh-CN" dirty="0" smtClean="0">
                <a:latin typeface="Courier New" pitchFamily="49" charset="0"/>
                <a:cs typeface="Courier New" pitchFamily="49" charset="0"/>
              </a:rPr>
            </a:br>
            <a:r>
              <a:rPr lang="en-US" altLang="zh-CN" dirty="0" smtClean="0">
                <a:latin typeface="Courier New" pitchFamily="49" charset="0"/>
                <a:cs typeface="Courier New" pitchFamily="49" charset="0"/>
              </a:rPr>
              <a:t>&lt;/div&gt;</a:t>
            </a:r>
            <a:endParaRPr lang="zh-CN" altLang="en-US" dirty="0" smtClean="0">
              <a:latin typeface="Courier New" pitchFamily="49" charset="0"/>
              <a:ea typeface="微软雅黑" pitchFamily="34" charset="-122"/>
              <a:cs typeface="Courier New" pitchFamily="49" charset="0"/>
            </a:endParaRPr>
          </a:p>
        </p:txBody>
      </p:sp>
      <p:sp>
        <p:nvSpPr>
          <p:cNvPr id="64" name="矩形 63"/>
          <p:cNvSpPr/>
          <p:nvPr/>
        </p:nvSpPr>
        <p:spPr>
          <a:xfrm>
            <a:off x="4572000" y="2500306"/>
            <a:ext cx="4071966" cy="40719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#container{</a:t>
            </a:r>
          </a:p>
          <a:p>
            <a:r>
              <a:rPr lang="en-US" altLang="zh-CN" dirty="0" smtClean="0">
                <a:latin typeface="Courier New" pitchFamily="49" charset="0"/>
                <a:cs typeface="Courier New" pitchFamily="49" charset="0"/>
              </a:rPr>
              <a:t>    background: #FF9;</a:t>
            </a:r>
          </a:p>
          <a:p>
            <a:r>
              <a:rPr lang="en-US" altLang="zh-CN" dirty="0" smtClean="0">
                <a:latin typeface="Courier New" pitchFamily="49" charset="0"/>
                <a:cs typeface="Courier New" pitchFamily="49" charset="0"/>
              </a:rPr>
              <a:t>}</a:t>
            </a:r>
          </a:p>
          <a:p>
            <a:endParaRPr lang="en-US" altLang="zh-CN" dirty="0" smtClean="0">
              <a:latin typeface="Courier New" pitchFamily="49" charset="0"/>
              <a:cs typeface="Courier New" pitchFamily="49" charset="0"/>
            </a:endParaRPr>
          </a:p>
          <a:p>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clearfix:after</a:t>
            </a:r>
            <a:r>
              <a:rPr lang="en-US" altLang="zh-CN" dirty="0" smtClean="0">
                <a:latin typeface="Courier New" pitchFamily="49" charset="0"/>
                <a:cs typeface="Courier New" pitchFamily="49" charset="0"/>
              </a:rPr>
              <a:t> {</a:t>
            </a:r>
          </a:p>
          <a:p>
            <a:r>
              <a:rPr lang="en-US" altLang="zh-CN" dirty="0" smtClean="0">
                <a:latin typeface="Courier New" pitchFamily="49" charset="0"/>
                <a:cs typeface="Courier New" pitchFamily="49" charset="0"/>
              </a:rPr>
              <a:t>    content: ".";</a:t>
            </a:r>
          </a:p>
          <a:p>
            <a:r>
              <a:rPr lang="en-US" altLang="zh-CN" dirty="0" smtClean="0">
                <a:latin typeface="Courier New" pitchFamily="49" charset="0"/>
                <a:cs typeface="Courier New" pitchFamily="49" charset="0"/>
              </a:rPr>
              <a:t>    display: block;</a:t>
            </a:r>
          </a:p>
          <a:p>
            <a:r>
              <a:rPr lang="en-US" altLang="zh-CN" dirty="0" smtClean="0">
                <a:latin typeface="Courier New" pitchFamily="49" charset="0"/>
                <a:cs typeface="Courier New" pitchFamily="49" charset="0"/>
              </a:rPr>
              <a:t>    height: 0;</a:t>
            </a:r>
          </a:p>
          <a:p>
            <a:r>
              <a:rPr lang="en-US" altLang="zh-CN" dirty="0" smtClean="0">
                <a:latin typeface="Courier New" pitchFamily="49" charset="0"/>
                <a:cs typeface="Courier New" pitchFamily="49" charset="0"/>
              </a:rPr>
              <a:t>    clear: both;</a:t>
            </a:r>
          </a:p>
          <a:p>
            <a:r>
              <a:rPr lang="en-US" altLang="zh-CN" dirty="0" smtClean="0">
                <a:latin typeface="Courier New" pitchFamily="49" charset="0"/>
                <a:cs typeface="Courier New" pitchFamily="49" charset="0"/>
              </a:rPr>
              <a:t>    visibility: hidden;</a:t>
            </a:r>
          </a:p>
          <a:p>
            <a:r>
              <a:rPr lang="en-US" altLang="zh-CN" dirty="0" smtClean="0">
                <a:latin typeface="Courier New" pitchFamily="49" charset="0"/>
                <a:cs typeface="Courier New" pitchFamily="49" charset="0"/>
              </a:rPr>
              <a:t>}</a:t>
            </a:r>
          </a:p>
          <a:p>
            <a:endParaRPr lang="en-US" altLang="zh-CN" dirty="0" smtClean="0">
              <a:latin typeface="Courier New" pitchFamily="49" charset="0"/>
              <a:cs typeface="Courier New" pitchFamily="49" charset="0"/>
            </a:endParaRPr>
          </a:p>
          <a:p>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clearfix</a:t>
            </a:r>
            <a:r>
              <a:rPr lang="en-US" altLang="zh-CN" dirty="0" smtClean="0">
                <a:latin typeface="Courier New" pitchFamily="49" charset="0"/>
                <a:cs typeface="Courier New" pitchFamily="49" charset="0"/>
              </a:rPr>
              <a:t> {</a:t>
            </a:r>
          </a:p>
          <a:p>
            <a:r>
              <a:rPr lang="en-US" altLang="zh-CN" dirty="0" smtClean="0">
                <a:latin typeface="Courier New" pitchFamily="49" charset="0"/>
                <a:cs typeface="Courier New" pitchFamily="49" charset="0"/>
              </a:rPr>
              <a:t>    zoom: 1;</a:t>
            </a:r>
          </a:p>
          <a:p>
            <a:r>
              <a:rPr lang="en-US" altLang="zh-CN" dirty="0" smtClean="0">
                <a:latin typeface="Courier New" pitchFamily="49" charset="0"/>
                <a:cs typeface="Courier New" pitchFamily="49" charset="0"/>
              </a:rPr>
              <a:t>    display: block;</a:t>
            </a:r>
          </a:p>
          <a:p>
            <a:r>
              <a:rPr lang="en-US" altLang="zh-CN" dirty="0" smtClean="0">
                <a:latin typeface="Courier New" pitchFamily="49" charset="0"/>
                <a:cs typeface="Courier New" pitchFamily="49" charset="0"/>
              </a:rPr>
              <a:t>}</a:t>
            </a:r>
            <a:endParaRPr lang="zh-CN" altLang="en-US" sz="1400" dirty="0" smtClean="0">
              <a:latin typeface="Courier New" pitchFamily="49" charset="0"/>
              <a:ea typeface="微软雅黑" pitchFamily="34" charset="-122"/>
              <a:cs typeface="Courier New"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一、盒模型</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6"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3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3</a:t>
            </a:r>
            <a:r>
              <a:rPr kumimoji="0" lang="zh-CN" altLang="en-US" sz="43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个重要的</a:t>
            </a:r>
            <a:r>
              <a:rPr kumimoji="0" lang="en-US" altLang="zh-CN" sz="43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CSS</a:t>
            </a:r>
            <a:r>
              <a:rPr kumimoji="0" lang="zh-CN" altLang="en-US" sz="43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概念</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17" name="Oval 4"/>
          <p:cNvSpPr>
            <a:spLocks noChangeArrowheads="1"/>
          </p:cNvSpPr>
          <p:nvPr/>
        </p:nvSpPr>
        <p:spPr bwMode="gray">
          <a:xfrm>
            <a:off x="2744788" y="2243648"/>
            <a:ext cx="3956050" cy="3881437"/>
          </a:xfrm>
          <a:prstGeom prst="ellipse">
            <a:avLst/>
          </a:prstGeom>
          <a:noFill/>
          <a:ln w="12700">
            <a:solidFill>
              <a:schemeClr val="bg2"/>
            </a:solidFill>
            <a:prstDash val="sysDot"/>
            <a:round/>
            <a:headEnd/>
            <a:tailEnd/>
          </a:ln>
          <a:effectLst/>
        </p:spPr>
        <p:txBody>
          <a:bodyPr wrap="none" anchor="ctr"/>
          <a:lstStyle/>
          <a:p>
            <a:endParaRPr lang="zh-CN" altLang="en-US"/>
          </a:p>
        </p:txBody>
      </p:sp>
      <p:sp>
        <p:nvSpPr>
          <p:cNvPr id="18" name="Oval 5"/>
          <p:cNvSpPr>
            <a:spLocks noChangeArrowheads="1"/>
          </p:cNvSpPr>
          <p:nvPr/>
        </p:nvSpPr>
        <p:spPr bwMode="gray">
          <a:xfrm>
            <a:off x="2962275" y="2450023"/>
            <a:ext cx="3490913" cy="3490912"/>
          </a:xfrm>
          <a:prstGeom prst="ellipse">
            <a:avLst/>
          </a:prstGeom>
          <a:noFill/>
          <a:ln w="12700">
            <a:solidFill>
              <a:schemeClr val="bg2"/>
            </a:solidFill>
            <a:prstDash val="sysDot"/>
            <a:round/>
            <a:headEnd/>
            <a:tailEnd/>
          </a:ln>
          <a:effectLst/>
        </p:spPr>
        <p:txBody>
          <a:bodyPr wrap="none" anchor="ctr"/>
          <a:lstStyle/>
          <a:p>
            <a:endParaRPr lang="zh-CN" altLang="en-US"/>
          </a:p>
        </p:txBody>
      </p:sp>
      <p:sp>
        <p:nvSpPr>
          <p:cNvPr id="19" name="Oval 6"/>
          <p:cNvSpPr>
            <a:spLocks noChangeArrowheads="1"/>
          </p:cNvSpPr>
          <p:nvPr/>
        </p:nvSpPr>
        <p:spPr bwMode="gray">
          <a:xfrm>
            <a:off x="3178175" y="2777048"/>
            <a:ext cx="2973388" cy="2973387"/>
          </a:xfrm>
          <a:prstGeom prst="ellipse">
            <a:avLst/>
          </a:prstGeom>
          <a:noFill/>
          <a:ln w="12700">
            <a:solidFill>
              <a:schemeClr val="bg2"/>
            </a:solidFill>
            <a:prstDash val="sysDot"/>
            <a:round/>
            <a:headEnd/>
            <a:tailEnd/>
          </a:ln>
          <a:effectLst/>
        </p:spPr>
        <p:txBody>
          <a:bodyPr wrap="none" anchor="ctr"/>
          <a:lstStyle/>
          <a:p>
            <a:endParaRPr lang="zh-CN" altLang="en-US"/>
          </a:p>
        </p:txBody>
      </p:sp>
      <p:sp>
        <p:nvSpPr>
          <p:cNvPr id="20" name="AutoShape 7"/>
          <p:cNvSpPr>
            <a:spLocks noChangeArrowheads="1"/>
          </p:cNvSpPr>
          <p:nvPr/>
        </p:nvSpPr>
        <p:spPr bwMode="gray">
          <a:xfrm rot="9044363">
            <a:off x="2420938" y="4075623"/>
            <a:ext cx="1871662" cy="1855787"/>
          </a:xfrm>
          <a:prstGeom prst="chevron">
            <a:avLst>
              <a:gd name="adj" fmla="val 28655"/>
            </a:avLst>
          </a:prstGeom>
          <a:solidFill>
            <a:srgbClr val="99CC00"/>
          </a:solidFill>
          <a:ln w="9525">
            <a:noFill/>
            <a:miter lim="800000"/>
            <a:headEnd/>
            <a:tailEnd/>
          </a:ln>
          <a:effectLst/>
          <a:scene3d>
            <a:camera prst="legacyObliqueTopRight"/>
            <a:lightRig rig="legacyFlat3" dir="b"/>
          </a:scene3d>
          <a:sp3d extrusionH="1635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1" name="AutoShape 8"/>
          <p:cNvSpPr>
            <a:spLocks noChangeArrowheads="1"/>
          </p:cNvSpPr>
          <p:nvPr/>
        </p:nvSpPr>
        <p:spPr bwMode="gray">
          <a:xfrm rot="16200000">
            <a:off x="3698875" y="1881698"/>
            <a:ext cx="1871663" cy="1855787"/>
          </a:xfrm>
          <a:prstGeom prst="chevron">
            <a:avLst>
              <a:gd name="adj" fmla="val 28655"/>
            </a:avLst>
          </a:prstGeom>
          <a:solidFill>
            <a:schemeClr val="accent1"/>
          </a:solidFill>
          <a:ln w="9525">
            <a:noFill/>
            <a:miter lim="800000"/>
            <a:headEnd/>
            <a:tailEnd/>
          </a:ln>
          <a:effectLst/>
          <a:scene3d>
            <a:camera prst="legacyObliqueTopRight"/>
            <a:lightRig rig="legacyFlat3" dir="b"/>
          </a:scene3d>
          <a:sp3d extrusionH="163500" prstMaterial="legacyPlastic">
            <a:bevelT w="13500" h="13500" prst="angle"/>
            <a:bevelB w="13500" h="13500" prst="angle"/>
            <a:extrusionClr>
              <a:schemeClr val="accent1"/>
            </a:extrusionClr>
          </a:sp3d>
        </p:spPr>
        <p:txBody>
          <a:bodyPr wrap="none" anchor="ctr">
            <a:flatTx/>
          </a:bodyPr>
          <a:lstStyle/>
          <a:p>
            <a:endParaRPr lang="zh-CN" altLang="en-US"/>
          </a:p>
        </p:txBody>
      </p:sp>
      <p:sp>
        <p:nvSpPr>
          <p:cNvPr id="22" name="AutoShape 9"/>
          <p:cNvSpPr>
            <a:spLocks noChangeArrowheads="1"/>
          </p:cNvSpPr>
          <p:nvPr/>
        </p:nvSpPr>
        <p:spPr bwMode="gray">
          <a:xfrm rot="1788254">
            <a:off x="4967288" y="4088323"/>
            <a:ext cx="1871662" cy="1855787"/>
          </a:xfrm>
          <a:prstGeom prst="chevron">
            <a:avLst>
              <a:gd name="adj" fmla="val 28655"/>
            </a:avLst>
          </a:prstGeom>
          <a:solidFill>
            <a:schemeClr val="hlink"/>
          </a:solidFill>
          <a:ln w="9525">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hlink"/>
            </a:extrusionClr>
          </a:sp3d>
        </p:spPr>
        <p:txBody>
          <a:bodyPr wrap="none" anchor="ctr">
            <a:flatTx/>
          </a:bodyPr>
          <a:lstStyle/>
          <a:p>
            <a:endParaRPr lang="zh-CN" altLang="en-US"/>
          </a:p>
        </p:txBody>
      </p:sp>
      <p:sp>
        <p:nvSpPr>
          <p:cNvPr id="23" name="Text Box 10"/>
          <p:cNvSpPr txBox="1">
            <a:spLocks noChangeArrowheads="1"/>
          </p:cNvSpPr>
          <p:nvPr/>
        </p:nvSpPr>
        <p:spPr bwMode="gray">
          <a:xfrm>
            <a:off x="3706813" y="3908365"/>
            <a:ext cx="1855787" cy="584775"/>
          </a:xfrm>
          <a:prstGeom prst="rect">
            <a:avLst/>
          </a:prstGeom>
          <a:noFill/>
          <a:ln w="9525" algn="ctr">
            <a:noFill/>
            <a:miter lim="800000"/>
            <a:headEnd/>
            <a:tailEnd/>
          </a:ln>
          <a:effectLst/>
        </p:spPr>
        <p:txBody>
          <a:bodyPr>
            <a:spAutoFit/>
          </a:bodyPr>
          <a:lstStyle/>
          <a:p>
            <a:pPr algn="ctr" eaLnBrk="0" hangingPunct="0"/>
            <a:r>
              <a:rPr lang="zh-CN" altLang="en-US" dirty="0" smtClean="0">
                <a:solidFill>
                  <a:srgbClr val="FFFF00"/>
                </a:solidFill>
                <a:latin typeface="微软雅黑" pitchFamily="34" charset="-122"/>
                <a:ea typeface="微软雅黑" pitchFamily="34" charset="-122"/>
              </a:rPr>
              <a:t>控制在页面上安排和显示元素的方式</a:t>
            </a:r>
            <a:endParaRPr lang="en-US" altLang="zh-CN" dirty="0">
              <a:solidFill>
                <a:srgbClr val="FFFF00"/>
              </a:solidFill>
              <a:latin typeface="微软雅黑" pitchFamily="34" charset="-122"/>
              <a:ea typeface="微软雅黑" pitchFamily="34" charset="-122"/>
            </a:endParaRPr>
          </a:p>
        </p:txBody>
      </p:sp>
      <p:sp>
        <p:nvSpPr>
          <p:cNvPr id="24" name="Rectangle 11"/>
          <p:cNvSpPr>
            <a:spLocks noChangeArrowheads="1"/>
          </p:cNvSpPr>
          <p:nvPr/>
        </p:nvSpPr>
        <p:spPr bwMode="gray">
          <a:xfrm>
            <a:off x="3609975" y="2492876"/>
            <a:ext cx="2043113" cy="461665"/>
          </a:xfrm>
          <a:prstGeom prst="rect">
            <a:avLst/>
          </a:prstGeom>
          <a:noFill/>
          <a:ln w="9525" algn="ctr">
            <a:noFill/>
            <a:miter lim="800000"/>
            <a:headEnd/>
            <a:tailEnd/>
          </a:ln>
          <a:effectLst/>
        </p:spPr>
        <p:txBody>
          <a:bodyPr>
            <a:spAutoFit/>
          </a:bodyPr>
          <a:lstStyle/>
          <a:p>
            <a:pPr algn="ctr" eaLnBrk="0" hangingPunct="0"/>
            <a:r>
              <a:rPr lang="zh-CN" altLang="en-US" sz="2400" dirty="0" smtClean="0">
                <a:solidFill>
                  <a:srgbClr val="FFFBFC"/>
                </a:solidFill>
                <a:latin typeface="微软雅黑" pitchFamily="34" charset="-122"/>
                <a:ea typeface="微软雅黑" pitchFamily="34" charset="-122"/>
              </a:rPr>
              <a:t>浮动</a:t>
            </a:r>
            <a:endParaRPr lang="en-US" altLang="zh-CN" sz="2400" dirty="0">
              <a:solidFill>
                <a:srgbClr val="FFFBFC"/>
              </a:solidFill>
              <a:latin typeface="微软雅黑" pitchFamily="34" charset="-122"/>
              <a:ea typeface="微软雅黑" pitchFamily="34" charset="-122"/>
            </a:endParaRPr>
          </a:p>
        </p:txBody>
      </p:sp>
      <p:sp>
        <p:nvSpPr>
          <p:cNvPr id="25" name="Rectangle 12"/>
          <p:cNvSpPr>
            <a:spLocks noChangeArrowheads="1"/>
          </p:cNvSpPr>
          <p:nvPr/>
        </p:nvSpPr>
        <p:spPr bwMode="gray">
          <a:xfrm>
            <a:off x="2643174" y="4809048"/>
            <a:ext cx="1160463" cy="461665"/>
          </a:xfrm>
          <a:prstGeom prst="rect">
            <a:avLst/>
          </a:prstGeom>
          <a:noFill/>
          <a:ln w="9525" algn="ctr">
            <a:noFill/>
            <a:miter lim="800000"/>
            <a:headEnd/>
            <a:tailEnd/>
          </a:ln>
          <a:effectLst/>
        </p:spPr>
        <p:txBody>
          <a:bodyPr>
            <a:spAutoFit/>
          </a:bodyPr>
          <a:lstStyle/>
          <a:p>
            <a:pPr algn="ctr" eaLnBrk="0" hangingPunct="0"/>
            <a:r>
              <a:rPr lang="zh-CN" altLang="en-US" sz="2400" dirty="0" smtClean="0">
                <a:solidFill>
                  <a:srgbClr val="FFFBFC"/>
                </a:solidFill>
                <a:latin typeface="微软雅黑" pitchFamily="34" charset="-122"/>
                <a:ea typeface="微软雅黑" pitchFamily="34" charset="-122"/>
              </a:rPr>
              <a:t>定位</a:t>
            </a:r>
            <a:endParaRPr lang="en-US" altLang="zh-CN" sz="2400" dirty="0" smtClean="0">
              <a:solidFill>
                <a:srgbClr val="FFFBFC"/>
              </a:solidFill>
              <a:latin typeface="微软雅黑" pitchFamily="34" charset="-122"/>
              <a:ea typeface="微软雅黑" pitchFamily="34" charset="-122"/>
            </a:endParaRPr>
          </a:p>
        </p:txBody>
      </p:sp>
      <p:sp>
        <p:nvSpPr>
          <p:cNvPr id="26" name="Rectangle 13"/>
          <p:cNvSpPr>
            <a:spLocks noChangeArrowheads="1"/>
          </p:cNvSpPr>
          <p:nvPr/>
        </p:nvSpPr>
        <p:spPr bwMode="gray">
          <a:xfrm>
            <a:off x="5410200" y="4809048"/>
            <a:ext cx="1160463" cy="461665"/>
          </a:xfrm>
          <a:prstGeom prst="rect">
            <a:avLst/>
          </a:prstGeom>
          <a:noFill/>
          <a:ln w="9525" algn="ctr">
            <a:noFill/>
            <a:miter lim="800000"/>
            <a:headEnd/>
            <a:tailEnd/>
          </a:ln>
          <a:effectLst/>
        </p:spPr>
        <p:txBody>
          <a:bodyPr>
            <a:spAutoFit/>
          </a:bodyPr>
          <a:lstStyle/>
          <a:p>
            <a:pPr algn="ctr" eaLnBrk="0" hangingPunct="0"/>
            <a:r>
              <a:rPr lang="zh-CN" altLang="en-US" sz="2400" dirty="0" smtClean="0">
                <a:solidFill>
                  <a:srgbClr val="FFFBFC"/>
                </a:solidFill>
                <a:latin typeface="微软雅黑" pitchFamily="34" charset="-122"/>
                <a:ea typeface="微软雅黑" pitchFamily="34" charset="-122"/>
              </a:rPr>
              <a:t>盒模型</a:t>
            </a:r>
            <a:endParaRPr lang="en-US" altLang="zh-CN" sz="2400" dirty="0">
              <a:solidFill>
                <a:srgbClr val="FFFBFC"/>
              </a:solidFill>
              <a:latin typeface="微软雅黑" pitchFamily="34" charset="-122"/>
              <a:ea typeface="微软雅黑" pitchFamily="34" charset="-122"/>
            </a:endParaRPr>
          </a:p>
        </p:txBody>
      </p:sp>
      <p:sp>
        <p:nvSpPr>
          <p:cNvPr id="27" name="Text Box 14"/>
          <p:cNvSpPr txBox="1">
            <a:spLocks noChangeArrowheads="1"/>
          </p:cNvSpPr>
          <p:nvPr/>
        </p:nvSpPr>
        <p:spPr bwMode="black">
          <a:xfrm>
            <a:off x="5791200" y="2294448"/>
            <a:ext cx="2209800" cy="307777"/>
          </a:xfrm>
          <a:prstGeom prst="rect">
            <a:avLst/>
          </a:prstGeom>
          <a:noFill/>
          <a:ln w="9525">
            <a:noFill/>
            <a:miter lim="800000"/>
            <a:headEnd/>
            <a:tailEnd/>
          </a:ln>
          <a:effectLst/>
        </p:spPr>
        <p:txBody>
          <a:bodyPr>
            <a:spAutoFit/>
          </a:bodyPr>
          <a:lstStyle/>
          <a:p>
            <a:pPr marL="120650" indent="-120650" eaLnBrk="0" hangingPunct="0">
              <a:buFont typeface="Wingdings" pitchFamily="2" charset="2"/>
              <a:buNone/>
            </a:pPr>
            <a:r>
              <a:rPr lang="en-US" altLang="zh-CN" sz="1400" b="1" dirty="0">
                <a:solidFill>
                  <a:schemeClr val="accent1"/>
                </a:solidFill>
                <a:ea typeface="宋体" charset="-122"/>
              </a:rPr>
              <a:t> </a:t>
            </a:r>
            <a:r>
              <a:rPr lang="zh-CN" altLang="en-US" sz="1400" b="1" dirty="0" smtClean="0">
                <a:solidFill>
                  <a:schemeClr val="accent1"/>
                </a:solidFill>
                <a:ea typeface="宋体" charset="-122"/>
              </a:rPr>
              <a:t>掌握浮动和清理</a:t>
            </a:r>
            <a:endParaRPr lang="en-US" altLang="zh-CN" sz="1400" b="1" dirty="0">
              <a:solidFill>
                <a:schemeClr val="accent1"/>
              </a:solidFill>
              <a:ea typeface="宋体" charset="-122"/>
            </a:endParaRPr>
          </a:p>
        </p:txBody>
      </p:sp>
      <p:sp>
        <p:nvSpPr>
          <p:cNvPr id="29" name="Text Box 16"/>
          <p:cNvSpPr txBox="1">
            <a:spLocks noChangeArrowheads="1"/>
          </p:cNvSpPr>
          <p:nvPr/>
        </p:nvSpPr>
        <p:spPr bwMode="black">
          <a:xfrm>
            <a:off x="6781800" y="4351848"/>
            <a:ext cx="2209800" cy="307777"/>
          </a:xfrm>
          <a:prstGeom prst="rect">
            <a:avLst/>
          </a:prstGeom>
          <a:noFill/>
          <a:ln w="9525">
            <a:noFill/>
            <a:miter lim="800000"/>
            <a:headEnd/>
            <a:tailEnd/>
          </a:ln>
          <a:effectLst/>
        </p:spPr>
        <p:txBody>
          <a:bodyPr>
            <a:spAutoFit/>
          </a:bodyPr>
          <a:lstStyle/>
          <a:p>
            <a:pPr marL="120650" indent="-120650" eaLnBrk="0" hangingPunct="0">
              <a:buFont typeface="Wingdings" pitchFamily="2" charset="2"/>
              <a:buNone/>
            </a:pPr>
            <a:r>
              <a:rPr lang="en-US" altLang="zh-CN" sz="1400" b="1" dirty="0">
                <a:solidFill>
                  <a:schemeClr val="hlink"/>
                </a:solidFill>
                <a:ea typeface="宋体" charset="-122"/>
              </a:rPr>
              <a:t> </a:t>
            </a:r>
            <a:r>
              <a:rPr lang="zh-CN" altLang="en-US" sz="1400" b="1" dirty="0" smtClean="0">
                <a:solidFill>
                  <a:schemeClr val="hlink"/>
                </a:solidFill>
                <a:ea typeface="宋体" charset="-122"/>
              </a:rPr>
              <a:t>掌握盒模型的复杂性</a:t>
            </a:r>
            <a:endParaRPr lang="en-US" altLang="zh-CN" sz="1400" b="1" dirty="0">
              <a:solidFill>
                <a:schemeClr val="hlink"/>
              </a:solidFill>
              <a:ea typeface="宋体" charset="-122"/>
            </a:endParaRPr>
          </a:p>
        </p:txBody>
      </p:sp>
      <p:sp>
        <p:nvSpPr>
          <p:cNvPr id="30" name="Text Box 15"/>
          <p:cNvSpPr txBox="1">
            <a:spLocks noChangeArrowheads="1"/>
          </p:cNvSpPr>
          <p:nvPr/>
        </p:nvSpPr>
        <p:spPr bwMode="black">
          <a:xfrm>
            <a:off x="571472" y="4039110"/>
            <a:ext cx="2209800" cy="523220"/>
          </a:xfrm>
          <a:prstGeom prst="rect">
            <a:avLst/>
          </a:prstGeom>
          <a:noFill/>
          <a:ln w="9525">
            <a:noFill/>
            <a:miter lim="800000"/>
            <a:headEnd/>
            <a:tailEnd/>
          </a:ln>
          <a:effectLst/>
        </p:spPr>
        <p:txBody>
          <a:bodyPr>
            <a:spAutoFit/>
          </a:bodyPr>
          <a:lstStyle/>
          <a:p>
            <a:pPr marL="120650" indent="-120650" eaLnBrk="0" hangingPunct="0">
              <a:buFont typeface="Wingdings" pitchFamily="2" charset="2"/>
              <a:buNone/>
            </a:pPr>
            <a:r>
              <a:rPr lang="en-US" altLang="zh-CN" sz="1400" b="1" dirty="0">
                <a:solidFill>
                  <a:schemeClr val="accent2"/>
                </a:solidFill>
                <a:ea typeface="宋体" charset="-122"/>
              </a:rPr>
              <a:t> </a:t>
            </a:r>
            <a:r>
              <a:rPr lang="zh-CN" altLang="en-US" sz="1400" b="1" dirty="0" smtClean="0">
                <a:solidFill>
                  <a:schemeClr val="accent2"/>
                </a:solidFill>
                <a:ea typeface="宋体" charset="-122"/>
              </a:rPr>
              <a:t>掌握绝对定位和相对定位之间的差异</a:t>
            </a:r>
            <a:endParaRPr lang="en-US" altLang="zh-CN" sz="1400" dirty="0">
              <a:solidFill>
                <a:srgbClr val="1C1C1C"/>
              </a:solidFill>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一、盒模型</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6"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3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盒模型示意图</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428596" y="1571612"/>
            <a:ext cx="4500594" cy="4812635"/>
          </a:xfrm>
          <a:prstGeom prst="rect">
            <a:avLst/>
          </a:prstGeom>
          <a:noFill/>
          <a:ln w="9525">
            <a:noFill/>
            <a:miter lim="800000"/>
            <a:headEnd/>
            <a:tailEnd/>
          </a:ln>
        </p:spPr>
      </p:pic>
      <p:sp>
        <p:nvSpPr>
          <p:cNvPr id="28" name="线形标注 2 27"/>
          <p:cNvSpPr/>
          <p:nvPr/>
        </p:nvSpPr>
        <p:spPr>
          <a:xfrm>
            <a:off x="5286380" y="1071546"/>
            <a:ext cx="3357586" cy="500066"/>
          </a:xfrm>
          <a:prstGeom prst="borderCallout2">
            <a:avLst>
              <a:gd name="adj1" fmla="val 18750"/>
              <a:gd name="adj2" fmla="val -8333"/>
              <a:gd name="adj3" fmla="val 18750"/>
              <a:gd name="adj4" fmla="val -16667"/>
              <a:gd name="adj5" fmla="val 554572"/>
              <a:gd name="adj6" fmla="val -7823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元素的内容</a:t>
            </a:r>
            <a:endParaRPr lang="zh-CN" altLang="en-US" b="1" dirty="0">
              <a:latin typeface="微软雅黑" pitchFamily="34" charset="-122"/>
              <a:ea typeface="微软雅黑" pitchFamily="34" charset="-122"/>
            </a:endParaRPr>
          </a:p>
        </p:txBody>
      </p:sp>
      <p:sp>
        <p:nvSpPr>
          <p:cNvPr id="31" name="线形标注 2 30"/>
          <p:cNvSpPr/>
          <p:nvPr/>
        </p:nvSpPr>
        <p:spPr>
          <a:xfrm>
            <a:off x="5286380" y="1714488"/>
            <a:ext cx="3357586" cy="1785950"/>
          </a:xfrm>
          <a:prstGeom prst="borderCallout2">
            <a:avLst>
              <a:gd name="adj1" fmla="val 18750"/>
              <a:gd name="adj2" fmla="val -8333"/>
              <a:gd name="adj3" fmla="val 18750"/>
              <a:gd name="adj4" fmla="val -16667"/>
              <a:gd name="adj5" fmla="val 117479"/>
              <a:gd name="adj6" fmla="val -4194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内边距</a:t>
            </a:r>
            <a:endParaRPr lang="en-US" altLang="zh-CN" b="1"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内边距出现在内容区域的周围。如果在元素上添加背景，那么背景会应用于由内容和内边距组成的区域。因此，我们常常使用内边距在内容周围创建一个隔离带，使内容不会与背景混在一起。</a:t>
            </a:r>
            <a:endParaRPr lang="zh-CN" altLang="en-US" dirty="0">
              <a:latin typeface="微软雅黑" pitchFamily="34" charset="-122"/>
              <a:ea typeface="微软雅黑" pitchFamily="34" charset="-122"/>
            </a:endParaRPr>
          </a:p>
        </p:txBody>
      </p:sp>
      <p:sp>
        <p:nvSpPr>
          <p:cNvPr id="32" name="线形标注 2 31"/>
          <p:cNvSpPr/>
          <p:nvPr/>
        </p:nvSpPr>
        <p:spPr>
          <a:xfrm>
            <a:off x="5286380" y="3614726"/>
            <a:ext cx="3357586" cy="1171596"/>
          </a:xfrm>
          <a:prstGeom prst="borderCallout2">
            <a:avLst>
              <a:gd name="adj1" fmla="val 18750"/>
              <a:gd name="adj2" fmla="val -8333"/>
              <a:gd name="adj3" fmla="val 18750"/>
              <a:gd name="adj4" fmla="val -16667"/>
              <a:gd name="adj5" fmla="val 19920"/>
              <a:gd name="adj6" fmla="val -3211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边框</a:t>
            </a:r>
            <a:endParaRPr lang="en-US" altLang="zh-CN" b="1"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添加边框会在内边距的区域外加一条线。这些线可以有多种样式，比如实线、虚线或点线。</a:t>
            </a:r>
            <a:endParaRPr lang="zh-CN" altLang="en-US" dirty="0">
              <a:latin typeface="微软雅黑" pitchFamily="34" charset="-122"/>
              <a:ea typeface="微软雅黑" pitchFamily="34" charset="-122"/>
            </a:endParaRPr>
          </a:p>
        </p:txBody>
      </p:sp>
      <p:sp>
        <p:nvSpPr>
          <p:cNvPr id="33" name="线形标注 2 32"/>
          <p:cNvSpPr/>
          <p:nvPr/>
        </p:nvSpPr>
        <p:spPr>
          <a:xfrm>
            <a:off x="5286380" y="4945042"/>
            <a:ext cx="3357586" cy="912850"/>
          </a:xfrm>
          <a:prstGeom prst="borderCallout2">
            <a:avLst>
              <a:gd name="adj1" fmla="val 18750"/>
              <a:gd name="adj2" fmla="val -8333"/>
              <a:gd name="adj3" fmla="val 18750"/>
              <a:gd name="adj4" fmla="val -16667"/>
              <a:gd name="adj5" fmla="val -113214"/>
              <a:gd name="adj6" fmla="val -2341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外边距</a:t>
            </a:r>
            <a:endParaRPr lang="en-US" altLang="zh-CN" b="1"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外边距是透明的。一般使用它控制元素之间的间隔。</a:t>
            </a:r>
            <a:endParaRPr lang="zh-CN" altLang="en-US"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28"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一、盒模型</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428596" y="785794"/>
            <a:ext cx="8215370" cy="914400"/>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zh-CN" altLang="en-US" dirty="0" smtClean="0">
                <a:latin typeface="Courier New" pitchFamily="49" charset="0"/>
                <a:ea typeface="微软雅黑" pitchFamily="34" charset="-122"/>
                <a:cs typeface="Courier New" pitchFamily="49" charset="0"/>
              </a:rPr>
              <a:t>内边距、边框和外边距都是可选的，默认值为零。但是许多元素将由浏览器</a:t>
            </a:r>
            <a:r>
              <a:rPr lang="en-US" altLang="zh-CN" dirty="0" smtClean="0">
                <a:latin typeface="Courier New" pitchFamily="49" charset="0"/>
                <a:ea typeface="微软雅黑" pitchFamily="34" charset="-122"/>
                <a:cs typeface="Courier New" pitchFamily="49" charset="0"/>
              </a:rPr>
              <a:t>/</a:t>
            </a:r>
            <a:r>
              <a:rPr lang="zh-CN" altLang="en-US" dirty="0" smtClean="0">
                <a:latin typeface="Courier New" pitchFamily="49" charset="0"/>
                <a:ea typeface="微软雅黑" pitchFamily="34" charset="-122"/>
                <a:cs typeface="Courier New" pitchFamily="49" charset="0"/>
              </a:rPr>
              <a:t>用户代理样式表设置外边距和内边距。可以通过将元素的</a:t>
            </a:r>
            <a:r>
              <a:rPr lang="en-US" altLang="zh-CN" dirty="0" smtClean="0">
                <a:latin typeface="Courier New" pitchFamily="49" charset="0"/>
                <a:ea typeface="微软雅黑" pitchFamily="34" charset="-122"/>
                <a:cs typeface="Courier New" pitchFamily="49" charset="0"/>
              </a:rPr>
              <a:t>margin</a:t>
            </a:r>
            <a:r>
              <a:rPr lang="zh-CN" altLang="en-US" dirty="0" smtClean="0">
                <a:latin typeface="Courier New" pitchFamily="49" charset="0"/>
                <a:ea typeface="微软雅黑" pitchFamily="34" charset="-122"/>
                <a:cs typeface="Courier New" pitchFamily="49" charset="0"/>
              </a:rPr>
              <a:t>或</a:t>
            </a:r>
            <a:r>
              <a:rPr lang="en-US" altLang="zh-CN" dirty="0" smtClean="0">
                <a:latin typeface="Courier New" pitchFamily="49" charset="0"/>
                <a:ea typeface="微软雅黑" pitchFamily="34" charset="-122"/>
                <a:cs typeface="Courier New" pitchFamily="49" charset="0"/>
              </a:rPr>
              <a:t>padding</a:t>
            </a:r>
            <a:r>
              <a:rPr lang="zh-CN" altLang="en-US" dirty="0" smtClean="0">
                <a:latin typeface="Courier New" pitchFamily="49" charset="0"/>
                <a:ea typeface="微软雅黑" pitchFamily="34" charset="-122"/>
                <a:cs typeface="Courier New" pitchFamily="49" charset="0"/>
              </a:rPr>
              <a:t>设置为零来覆盖这些浏览器样式。</a:t>
            </a:r>
            <a:endParaRPr lang="zh-CN" altLang="en-US" dirty="0">
              <a:latin typeface="Courier New" pitchFamily="49" charset="0"/>
              <a:ea typeface="微软雅黑" pitchFamily="34" charset="-122"/>
              <a:cs typeface="Courier New" pitchFamily="49" charset="0"/>
            </a:endParaRPr>
          </a:p>
        </p:txBody>
      </p:sp>
      <p:sp>
        <p:nvSpPr>
          <p:cNvPr id="11" name="同侧圆角矩形 10"/>
          <p:cNvSpPr/>
          <p:nvPr/>
        </p:nvSpPr>
        <p:spPr>
          <a:xfrm>
            <a:off x="428596" y="1785926"/>
            <a:ext cx="2071702" cy="114300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div{</a:t>
            </a:r>
          </a:p>
          <a:p>
            <a:r>
              <a:rPr lang="en-US" altLang="zh-CN" dirty="0" smtClean="0">
                <a:latin typeface="Courier New" pitchFamily="49" charset="0"/>
                <a:cs typeface="Courier New" pitchFamily="49" charset="0"/>
              </a:rPr>
              <a:t>    margin:0;</a:t>
            </a:r>
          </a:p>
          <a:p>
            <a:r>
              <a:rPr lang="en-US" altLang="zh-CN" dirty="0" smtClean="0">
                <a:latin typeface="Courier New" pitchFamily="49" charset="0"/>
                <a:cs typeface="Courier New" pitchFamily="49" charset="0"/>
              </a:rPr>
              <a:t>    padding:0;</a:t>
            </a:r>
          </a:p>
          <a:p>
            <a:r>
              <a:rPr lang="en-US" altLang="zh-CN" dirty="0" smtClean="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12" name="同侧圆角矩形 11"/>
          <p:cNvSpPr/>
          <p:nvPr/>
        </p:nvSpPr>
        <p:spPr>
          <a:xfrm>
            <a:off x="2676496" y="1785926"/>
            <a:ext cx="2071702" cy="114300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a:t>
            </a:r>
          </a:p>
          <a:p>
            <a:r>
              <a:rPr lang="en-US" altLang="zh-CN" dirty="0" smtClean="0">
                <a:latin typeface="Courier New" pitchFamily="49" charset="0"/>
                <a:cs typeface="Courier New" pitchFamily="49" charset="0"/>
              </a:rPr>
              <a:t>    margin:0;</a:t>
            </a:r>
          </a:p>
          <a:p>
            <a:r>
              <a:rPr lang="en-US" altLang="zh-CN" dirty="0" smtClean="0">
                <a:latin typeface="Courier New" pitchFamily="49" charset="0"/>
                <a:cs typeface="Courier New" pitchFamily="49" charset="0"/>
              </a:rPr>
              <a:t>    padding:0;</a:t>
            </a:r>
          </a:p>
          <a:p>
            <a:r>
              <a:rPr lang="en-US" altLang="zh-CN" dirty="0" smtClean="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17" name="左箭头标注 16"/>
          <p:cNvSpPr/>
          <p:nvPr/>
        </p:nvSpPr>
        <p:spPr>
          <a:xfrm>
            <a:off x="4786314" y="1811326"/>
            <a:ext cx="3929090" cy="1071570"/>
          </a:xfrm>
          <a:prstGeom prst="leftArrowCallout">
            <a:avLst>
              <a:gd name="adj1" fmla="val 33068"/>
              <a:gd name="adj2" fmla="val 35940"/>
              <a:gd name="adj3" fmla="val 44146"/>
              <a:gd name="adj4" fmla="val 84021"/>
            </a:avLst>
          </a:prstGeom>
        </p:spPr>
        <p:style>
          <a:lnRef idx="1">
            <a:schemeClr val="accent1"/>
          </a:lnRef>
          <a:fillRef idx="3">
            <a:schemeClr val="accent1"/>
          </a:fillRef>
          <a:effectRef idx="2">
            <a:schemeClr val="accent1"/>
          </a:effectRef>
          <a:fontRef idx="minor">
            <a:schemeClr val="lt1"/>
          </a:fontRef>
        </p:style>
        <p:txBody>
          <a:bodyPr rtlCol="0" anchor="ctr"/>
          <a:lstStyle/>
          <a:p>
            <a:r>
              <a:rPr lang="zh-CN" altLang="en-US" dirty="0" smtClean="0">
                <a:latin typeface="Courier New" pitchFamily="49" charset="0"/>
                <a:ea typeface="微软雅黑" pitchFamily="34" charset="-122"/>
                <a:cs typeface="Courier New" pitchFamily="49" charset="0"/>
              </a:rPr>
              <a:t>请记住，这种技术不区分元素，所以它对</a:t>
            </a:r>
            <a:r>
              <a:rPr lang="en-US" altLang="zh-CN" dirty="0" smtClean="0">
                <a:latin typeface="Courier New" pitchFamily="49" charset="0"/>
                <a:ea typeface="微软雅黑" pitchFamily="34" charset="-122"/>
                <a:cs typeface="Courier New" pitchFamily="49" charset="0"/>
              </a:rPr>
              <a:t>option</a:t>
            </a:r>
            <a:r>
              <a:rPr lang="zh-CN" altLang="en-US" dirty="0" smtClean="0">
                <a:latin typeface="Courier New" pitchFamily="49" charset="0"/>
                <a:ea typeface="微软雅黑" pitchFamily="34" charset="-122"/>
                <a:cs typeface="Courier New" pitchFamily="49" charset="0"/>
              </a:rPr>
              <a:t>等元素有不利影响。因此，使用全局</a:t>
            </a:r>
            <a:r>
              <a:rPr lang="en-US" altLang="zh-CN" dirty="0" smtClean="0">
                <a:latin typeface="Courier New" pitchFamily="49" charset="0"/>
                <a:ea typeface="微软雅黑" pitchFamily="34" charset="-122"/>
                <a:cs typeface="Courier New" pitchFamily="49" charset="0"/>
              </a:rPr>
              <a:t>reset</a:t>
            </a:r>
            <a:r>
              <a:rPr lang="zh-CN" altLang="en-US" dirty="0" smtClean="0">
                <a:latin typeface="Courier New" pitchFamily="49" charset="0"/>
                <a:ea typeface="微软雅黑" pitchFamily="34" charset="-122"/>
                <a:cs typeface="Courier New" pitchFamily="49" charset="0"/>
              </a:rPr>
              <a:t>把内边距和外边距显式地设置为零可能更安全。</a:t>
            </a:r>
          </a:p>
        </p:txBody>
      </p:sp>
      <p:sp>
        <p:nvSpPr>
          <p:cNvPr id="18" name="对角圆角矩形 17"/>
          <p:cNvSpPr/>
          <p:nvPr/>
        </p:nvSpPr>
        <p:spPr>
          <a:xfrm>
            <a:off x="428596" y="3174984"/>
            <a:ext cx="8286808" cy="1071570"/>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zh-CN" altLang="en-US" dirty="0" smtClean="0">
                <a:latin typeface="Courier New" pitchFamily="49" charset="0"/>
                <a:ea typeface="微软雅黑" pitchFamily="34" charset="-122"/>
                <a:cs typeface="Courier New" pitchFamily="49" charset="0"/>
              </a:rPr>
              <a:t>在</a:t>
            </a:r>
            <a:r>
              <a:rPr lang="en-US" altLang="zh-CN" dirty="0" smtClean="0">
                <a:latin typeface="Courier New" pitchFamily="49" charset="0"/>
                <a:ea typeface="微软雅黑" pitchFamily="34" charset="-122"/>
                <a:cs typeface="Courier New" pitchFamily="49" charset="0"/>
              </a:rPr>
              <a:t>CSS</a:t>
            </a:r>
            <a:r>
              <a:rPr lang="zh-CN" altLang="en-US" dirty="0" smtClean="0">
                <a:latin typeface="Courier New" pitchFamily="49" charset="0"/>
                <a:ea typeface="微软雅黑" pitchFamily="34" charset="-122"/>
                <a:cs typeface="Courier New" pitchFamily="49" charset="0"/>
              </a:rPr>
              <a:t>中，</a:t>
            </a:r>
            <a:r>
              <a:rPr lang="en-US" altLang="zh-CN" dirty="0" smtClean="0">
                <a:latin typeface="Courier New" pitchFamily="49" charset="0"/>
                <a:ea typeface="微软雅黑" pitchFamily="34" charset="-122"/>
                <a:cs typeface="Courier New" pitchFamily="49" charset="0"/>
              </a:rPr>
              <a:t>width</a:t>
            </a:r>
            <a:r>
              <a:rPr lang="zh-CN" altLang="en-US" dirty="0" smtClean="0">
                <a:latin typeface="Courier New" pitchFamily="49" charset="0"/>
                <a:ea typeface="微软雅黑" pitchFamily="34" charset="-122"/>
                <a:cs typeface="Courier New" pitchFamily="49" charset="0"/>
              </a:rPr>
              <a:t>和</a:t>
            </a:r>
            <a:r>
              <a:rPr lang="en-US" altLang="zh-CN" dirty="0" smtClean="0">
                <a:latin typeface="Courier New" pitchFamily="49" charset="0"/>
                <a:ea typeface="微软雅黑" pitchFamily="34" charset="-122"/>
                <a:cs typeface="Courier New" pitchFamily="49" charset="0"/>
              </a:rPr>
              <a:t>height</a:t>
            </a:r>
            <a:r>
              <a:rPr lang="zh-CN" altLang="en-US" dirty="0" smtClean="0">
                <a:latin typeface="Courier New" pitchFamily="49" charset="0"/>
                <a:ea typeface="微软雅黑" pitchFamily="34" charset="-122"/>
                <a:cs typeface="Courier New" pitchFamily="49" charset="0"/>
              </a:rPr>
              <a:t>指的是内容区域的宽度和高度。增加内边距、边框和外边距不会影响内容区域的尺寸，但是会增加元素框的总尺寸。假设框的每个边上有</a:t>
            </a:r>
            <a:r>
              <a:rPr lang="en-US" altLang="zh-CN" dirty="0" smtClean="0">
                <a:latin typeface="Courier New" pitchFamily="49" charset="0"/>
                <a:ea typeface="微软雅黑" pitchFamily="34" charset="-122"/>
                <a:cs typeface="Courier New" pitchFamily="49" charset="0"/>
              </a:rPr>
              <a:t>10</a:t>
            </a:r>
            <a:r>
              <a:rPr lang="zh-CN" altLang="en-US" dirty="0" smtClean="0">
                <a:latin typeface="Courier New" pitchFamily="49" charset="0"/>
                <a:ea typeface="微软雅黑" pitchFamily="34" charset="-122"/>
                <a:cs typeface="Courier New" pitchFamily="49" charset="0"/>
              </a:rPr>
              <a:t>像素的外边距和</a:t>
            </a:r>
            <a:r>
              <a:rPr lang="en-US" altLang="zh-CN" dirty="0" smtClean="0">
                <a:latin typeface="Courier New" pitchFamily="49" charset="0"/>
                <a:ea typeface="微软雅黑" pitchFamily="34" charset="-122"/>
                <a:cs typeface="Courier New" pitchFamily="49" charset="0"/>
              </a:rPr>
              <a:t>5</a:t>
            </a:r>
            <a:r>
              <a:rPr lang="zh-CN" altLang="en-US" dirty="0" smtClean="0">
                <a:latin typeface="Courier New" pitchFamily="49" charset="0"/>
                <a:ea typeface="微软雅黑" pitchFamily="34" charset="-122"/>
                <a:cs typeface="Courier New" pitchFamily="49" charset="0"/>
              </a:rPr>
              <a:t>像素的内边距，如果希望这个框达到</a:t>
            </a:r>
            <a:r>
              <a:rPr lang="en-US" altLang="zh-CN" dirty="0" smtClean="0">
                <a:latin typeface="Courier New" pitchFamily="49" charset="0"/>
                <a:ea typeface="微软雅黑" pitchFamily="34" charset="-122"/>
                <a:cs typeface="Courier New" pitchFamily="49" charset="0"/>
              </a:rPr>
              <a:t>100</a:t>
            </a:r>
            <a:r>
              <a:rPr lang="zh-CN" altLang="en-US" dirty="0" smtClean="0">
                <a:latin typeface="Courier New" pitchFamily="49" charset="0"/>
                <a:ea typeface="微软雅黑" pitchFamily="34" charset="-122"/>
                <a:cs typeface="Courier New" pitchFamily="49" charset="0"/>
              </a:rPr>
              <a:t>像素宽，就需要将内容的宽度设置为</a:t>
            </a:r>
            <a:r>
              <a:rPr lang="en-US" altLang="zh-CN" dirty="0" smtClean="0">
                <a:latin typeface="Courier New" pitchFamily="49" charset="0"/>
                <a:ea typeface="微软雅黑" pitchFamily="34" charset="-122"/>
                <a:cs typeface="Courier New" pitchFamily="49" charset="0"/>
              </a:rPr>
              <a:t>70</a:t>
            </a:r>
            <a:r>
              <a:rPr lang="zh-CN" altLang="en-US" dirty="0" smtClean="0">
                <a:latin typeface="Courier New" pitchFamily="49" charset="0"/>
                <a:ea typeface="微软雅黑" pitchFamily="34" charset="-122"/>
                <a:cs typeface="Courier New" pitchFamily="49" charset="0"/>
              </a:rPr>
              <a:t>像素。</a:t>
            </a:r>
            <a:endParaRPr lang="zh-CN" altLang="en-US" dirty="0">
              <a:latin typeface="Courier New" pitchFamily="49" charset="0"/>
              <a:ea typeface="微软雅黑" pitchFamily="34" charset="-122"/>
              <a:cs typeface="Courier New" pitchFamily="49" charset="0"/>
            </a:endParaRPr>
          </a:p>
        </p:txBody>
      </p:sp>
      <p:sp>
        <p:nvSpPr>
          <p:cNvPr id="19" name="同侧圆角矩形 18"/>
          <p:cNvSpPr/>
          <p:nvPr/>
        </p:nvSpPr>
        <p:spPr>
          <a:xfrm>
            <a:off x="428596" y="4317992"/>
            <a:ext cx="2571768" cy="1539900"/>
          </a:xfrm>
          <a:prstGeom prst="round2SameRect">
            <a:avLst>
              <a:gd name="adj1" fmla="val 5633"/>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myBox</a:t>
            </a:r>
            <a:r>
              <a:rPr lang="en-US" altLang="zh-CN" dirty="0" smtClean="0">
                <a:latin typeface="Courier New" pitchFamily="49" charset="0"/>
                <a:cs typeface="Courier New" pitchFamily="49" charset="0"/>
              </a:rPr>
              <a:t>{</a:t>
            </a:r>
          </a:p>
          <a:p>
            <a:r>
              <a:rPr lang="en-US" altLang="zh-CN" dirty="0" smtClean="0">
                <a:latin typeface="Courier New" pitchFamily="49" charset="0"/>
                <a:cs typeface="Courier New" pitchFamily="49" charset="0"/>
              </a:rPr>
              <a:t>    margin: 10px;</a:t>
            </a:r>
          </a:p>
          <a:p>
            <a:r>
              <a:rPr lang="en-US" altLang="zh-CN" dirty="0" smtClean="0">
                <a:latin typeface="Courier New" pitchFamily="49" charset="0"/>
                <a:cs typeface="Courier New" pitchFamily="49" charset="0"/>
              </a:rPr>
              <a:t>    padding: 5px;</a:t>
            </a:r>
          </a:p>
          <a:p>
            <a:r>
              <a:rPr lang="en-US" altLang="zh-CN" dirty="0" smtClean="0">
                <a:latin typeface="Courier New" pitchFamily="49" charset="0"/>
                <a:cs typeface="Courier New" pitchFamily="49" charset="0"/>
              </a:rPr>
              <a:t>    width: 70px;</a:t>
            </a:r>
          </a:p>
          <a:p>
            <a:r>
              <a:rPr lang="en-US" altLang="zh-CN" dirty="0" smtClean="0">
                <a:latin typeface="Courier New" pitchFamily="49" charset="0"/>
                <a:cs typeface="Courier New" pitchFamily="49" charset="0"/>
              </a:rPr>
              <a:t>}</a:t>
            </a:r>
            <a:endParaRPr lang="zh-CN" altLang="en-US" dirty="0">
              <a:latin typeface="Courier New" pitchFamily="49" charset="0"/>
              <a:cs typeface="Courier New" pitchFamily="49" charset="0"/>
            </a:endParaRPr>
          </a:p>
        </p:txBody>
      </p:sp>
      <p:grpSp>
        <p:nvGrpSpPr>
          <p:cNvPr id="54" name="组合 53"/>
          <p:cNvGrpSpPr/>
          <p:nvPr/>
        </p:nvGrpSpPr>
        <p:grpSpPr>
          <a:xfrm>
            <a:off x="3643306" y="4214818"/>
            <a:ext cx="3000396" cy="2530786"/>
            <a:chOff x="3500430" y="4327214"/>
            <a:chExt cx="3000396" cy="2530786"/>
          </a:xfrm>
        </p:grpSpPr>
        <p:sp>
          <p:nvSpPr>
            <p:cNvPr id="20" name="矩形 19"/>
            <p:cNvSpPr/>
            <p:nvPr/>
          </p:nvSpPr>
          <p:spPr>
            <a:xfrm>
              <a:off x="3571868" y="4587248"/>
              <a:ext cx="2786082" cy="1928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1" name="矩形 20"/>
            <p:cNvSpPr/>
            <p:nvPr/>
          </p:nvSpPr>
          <p:spPr>
            <a:xfrm>
              <a:off x="4000496" y="5000636"/>
              <a:ext cx="1928826" cy="1143008"/>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2" name="矩形 21"/>
            <p:cNvSpPr/>
            <p:nvPr/>
          </p:nvSpPr>
          <p:spPr>
            <a:xfrm>
              <a:off x="4214810" y="5214950"/>
              <a:ext cx="1500198" cy="714380"/>
            </a:xfrm>
            <a:prstGeom prst="rect">
              <a:avLst/>
            </a:prstGeom>
            <a:noFill/>
            <a:ln>
              <a:solidFill>
                <a:schemeClr val="accent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3" name="TextBox 22"/>
            <p:cNvSpPr txBox="1"/>
            <p:nvPr/>
          </p:nvSpPr>
          <p:spPr>
            <a:xfrm>
              <a:off x="4284390" y="4639519"/>
              <a:ext cx="1473480" cy="307777"/>
            </a:xfrm>
            <a:prstGeom prst="rect">
              <a:avLst/>
            </a:prstGeom>
            <a:noFill/>
          </p:spPr>
          <p:txBody>
            <a:bodyPr wrap="none" rtlCol="0">
              <a:spAutoFit/>
            </a:bodyPr>
            <a:lstStyle/>
            <a:p>
              <a:r>
                <a:rPr lang="en-US" altLang="zh-CN" sz="1400" dirty="0" smtClean="0"/>
                <a:t>margin:10px;</a:t>
              </a:r>
              <a:endParaRPr lang="zh-CN" altLang="en-US" sz="1400" dirty="0"/>
            </a:p>
          </p:txBody>
        </p:sp>
        <p:sp>
          <p:nvSpPr>
            <p:cNvPr id="25" name="TextBox 24"/>
            <p:cNvSpPr txBox="1"/>
            <p:nvPr/>
          </p:nvSpPr>
          <p:spPr>
            <a:xfrm>
              <a:off x="4292010" y="4944438"/>
              <a:ext cx="1473480" cy="307777"/>
            </a:xfrm>
            <a:prstGeom prst="rect">
              <a:avLst/>
            </a:prstGeom>
            <a:noFill/>
          </p:spPr>
          <p:txBody>
            <a:bodyPr wrap="none" rtlCol="0">
              <a:spAutoFit/>
            </a:bodyPr>
            <a:lstStyle/>
            <a:p>
              <a:r>
                <a:rPr lang="en-US" altLang="zh-CN" sz="1400" dirty="0" smtClean="0">
                  <a:solidFill>
                    <a:schemeClr val="accent4">
                      <a:lumMod val="10000"/>
                    </a:schemeClr>
                  </a:solidFill>
                </a:rPr>
                <a:t>padding:5px;</a:t>
              </a:r>
              <a:endParaRPr lang="zh-CN" altLang="en-US" sz="1400" dirty="0">
                <a:solidFill>
                  <a:schemeClr val="accent4">
                    <a:lumMod val="10000"/>
                  </a:schemeClr>
                </a:solidFill>
              </a:endParaRPr>
            </a:p>
          </p:txBody>
        </p:sp>
        <p:sp>
          <p:nvSpPr>
            <p:cNvPr id="26" name="TextBox 25"/>
            <p:cNvSpPr txBox="1"/>
            <p:nvPr/>
          </p:nvSpPr>
          <p:spPr>
            <a:xfrm>
              <a:off x="4286248" y="5401638"/>
              <a:ext cx="1366080" cy="307777"/>
            </a:xfrm>
            <a:prstGeom prst="rect">
              <a:avLst/>
            </a:prstGeom>
            <a:noFill/>
          </p:spPr>
          <p:txBody>
            <a:bodyPr wrap="none" rtlCol="0">
              <a:spAutoFit/>
            </a:bodyPr>
            <a:lstStyle/>
            <a:p>
              <a:r>
                <a:rPr lang="en-US" altLang="zh-CN" sz="1400" dirty="0" smtClean="0">
                  <a:solidFill>
                    <a:schemeClr val="accent4">
                      <a:lumMod val="10000"/>
                    </a:schemeClr>
                  </a:solidFill>
                </a:rPr>
                <a:t>width:70px;</a:t>
              </a:r>
              <a:endParaRPr lang="zh-CN" altLang="en-US" sz="1400" dirty="0">
                <a:solidFill>
                  <a:schemeClr val="accent4">
                    <a:lumMod val="10000"/>
                  </a:schemeClr>
                </a:solidFill>
              </a:endParaRPr>
            </a:p>
          </p:txBody>
        </p:sp>
        <p:cxnSp>
          <p:nvCxnSpPr>
            <p:cNvPr id="29" name="直接箭头连接符 28"/>
            <p:cNvCxnSpPr/>
            <p:nvPr/>
          </p:nvCxnSpPr>
          <p:spPr>
            <a:xfrm>
              <a:off x="3571868" y="4544702"/>
              <a:ext cx="2786082"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99622" y="4327214"/>
              <a:ext cx="742511" cy="276999"/>
            </a:xfrm>
            <a:prstGeom prst="rect">
              <a:avLst/>
            </a:prstGeom>
            <a:noFill/>
          </p:spPr>
          <p:txBody>
            <a:bodyPr wrap="none" rtlCol="0">
              <a:spAutoFit/>
            </a:bodyPr>
            <a:lstStyle/>
            <a:p>
              <a:r>
                <a:rPr lang="en-US" altLang="zh-CN" sz="1200" dirty="0" smtClean="0"/>
                <a:t>100px;</a:t>
              </a:r>
              <a:endParaRPr lang="zh-CN" altLang="en-US" sz="1200" dirty="0"/>
            </a:p>
          </p:txBody>
        </p:sp>
        <p:cxnSp>
          <p:nvCxnSpPr>
            <p:cNvPr id="34" name="直接箭头连接符 33"/>
            <p:cNvCxnSpPr/>
            <p:nvPr/>
          </p:nvCxnSpPr>
          <p:spPr>
            <a:xfrm>
              <a:off x="3571868" y="6589712"/>
              <a:ext cx="428628"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996688" y="6589712"/>
              <a:ext cx="233362"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214810" y="6592888"/>
              <a:ext cx="1500198"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5714058" y="6589712"/>
              <a:ext cx="252402"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973138" y="6589712"/>
              <a:ext cx="384812"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500430" y="6596390"/>
              <a:ext cx="571504" cy="261610"/>
            </a:xfrm>
            <a:prstGeom prst="rect">
              <a:avLst/>
            </a:prstGeom>
            <a:noFill/>
          </p:spPr>
          <p:txBody>
            <a:bodyPr wrap="square" rtlCol="0">
              <a:spAutoFit/>
            </a:bodyPr>
            <a:lstStyle/>
            <a:p>
              <a:r>
                <a:rPr lang="en-US" altLang="zh-CN" sz="1100" dirty="0" smtClean="0"/>
                <a:t>10px</a:t>
              </a:r>
              <a:endParaRPr lang="zh-CN" altLang="en-US" sz="1100" dirty="0"/>
            </a:p>
          </p:txBody>
        </p:sp>
        <p:sp>
          <p:nvSpPr>
            <p:cNvPr id="50" name="TextBox 49"/>
            <p:cNvSpPr txBox="1"/>
            <p:nvPr/>
          </p:nvSpPr>
          <p:spPr>
            <a:xfrm>
              <a:off x="3896674" y="6596390"/>
              <a:ext cx="461012" cy="261610"/>
            </a:xfrm>
            <a:prstGeom prst="rect">
              <a:avLst/>
            </a:prstGeom>
            <a:noFill/>
          </p:spPr>
          <p:txBody>
            <a:bodyPr wrap="square" rtlCol="0">
              <a:spAutoFit/>
            </a:bodyPr>
            <a:lstStyle/>
            <a:p>
              <a:r>
                <a:rPr lang="en-US" altLang="zh-CN" sz="1100" dirty="0" smtClean="0"/>
                <a:t>5px</a:t>
              </a:r>
              <a:endParaRPr lang="zh-CN" altLang="en-US" sz="1100" dirty="0"/>
            </a:p>
          </p:txBody>
        </p:sp>
        <p:sp>
          <p:nvSpPr>
            <p:cNvPr id="51" name="TextBox 50"/>
            <p:cNvSpPr txBox="1"/>
            <p:nvPr/>
          </p:nvSpPr>
          <p:spPr>
            <a:xfrm>
              <a:off x="4772974" y="6596390"/>
              <a:ext cx="584844" cy="261610"/>
            </a:xfrm>
            <a:prstGeom prst="rect">
              <a:avLst/>
            </a:prstGeom>
            <a:noFill/>
          </p:spPr>
          <p:txBody>
            <a:bodyPr wrap="square" rtlCol="0">
              <a:spAutoFit/>
            </a:bodyPr>
            <a:lstStyle/>
            <a:p>
              <a:r>
                <a:rPr lang="en-US" altLang="zh-CN" sz="1100" dirty="0" smtClean="0"/>
                <a:t>70px</a:t>
              </a:r>
              <a:endParaRPr lang="zh-CN" altLang="en-US" sz="1100" dirty="0"/>
            </a:p>
          </p:txBody>
        </p:sp>
        <p:sp>
          <p:nvSpPr>
            <p:cNvPr id="52" name="TextBox 51"/>
            <p:cNvSpPr txBox="1"/>
            <p:nvPr/>
          </p:nvSpPr>
          <p:spPr>
            <a:xfrm>
              <a:off x="5641654" y="6596390"/>
              <a:ext cx="461012" cy="261610"/>
            </a:xfrm>
            <a:prstGeom prst="rect">
              <a:avLst/>
            </a:prstGeom>
            <a:noFill/>
          </p:spPr>
          <p:txBody>
            <a:bodyPr wrap="square" rtlCol="0">
              <a:spAutoFit/>
            </a:bodyPr>
            <a:lstStyle/>
            <a:p>
              <a:r>
                <a:rPr lang="en-US" altLang="zh-CN" sz="1100" dirty="0" smtClean="0"/>
                <a:t>5px</a:t>
              </a:r>
              <a:endParaRPr lang="zh-CN" altLang="en-US" sz="1100" dirty="0"/>
            </a:p>
          </p:txBody>
        </p:sp>
        <p:sp>
          <p:nvSpPr>
            <p:cNvPr id="53" name="TextBox 52"/>
            <p:cNvSpPr txBox="1"/>
            <p:nvPr/>
          </p:nvSpPr>
          <p:spPr>
            <a:xfrm>
              <a:off x="5929322" y="6596390"/>
              <a:ext cx="571504" cy="261610"/>
            </a:xfrm>
            <a:prstGeom prst="rect">
              <a:avLst/>
            </a:prstGeom>
            <a:noFill/>
          </p:spPr>
          <p:txBody>
            <a:bodyPr wrap="square" rtlCol="0">
              <a:spAutoFit/>
            </a:bodyPr>
            <a:lstStyle/>
            <a:p>
              <a:r>
                <a:rPr lang="en-US" altLang="zh-CN" sz="1100" dirty="0" smtClean="0"/>
                <a:t>10px</a:t>
              </a:r>
              <a:endParaRPr lang="zh-CN" altLang="en-US" sz="11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11" grpId="0" animBg="1"/>
      <p:bldP spid="12" grpId="0" animBg="1"/>
      <p:bldP spid="17"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一、盒模型</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428596" y="1500174"/>
            <a:ext cx="8215370" cy="1128714"/>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zh-CN" altLang="en-US" dirty="0" smtClean="0">
                <a:latin typeface="Courier New" pitchFamily="49" charset="0"/>
                <a:ea typeface="微软雅黑" pitchFamily="34" charset="-122"/>
                <a:cs typeface="Courier New" pitchFamily="49" charset="0"/>
              </a:rPr>
              <a:t>   令人遗憾的是，</a:t>
            </a:r>
            <a:r>
              <a:rPr lang="en-US" altLang="zh-CN" dirty="0" smtClean="0">
                <a:latin typeface="Courier New" pitchFamily="49" charset="0"/>
                <a:ea typeface="微软雅黑" pitchFamily="34" charset="-122"/>
                <a:cs typeface="Courier New" pitchFamily="49" charset="0"/>
              </a:rPr>
              <a:t>IE</a:t>
            </a:r>
            <a:r>
              <a:rPr lang="zh-CN" altLang="en-US" dirty="0" smtClean="0">
                <a:latin typeface="Courier New" pitchFamily="49" charset="0"/>
                <a:ea typeface="微软雅黑" pitchFamily="34" charset="-122"/>
                <a:cs typeface="Courier New" pitchFamily="49" charset="0"/>
              </a:rPr>
              <a:t>的早期版本，包括</a:t>
            </a:r>
            <a:r>
              <a:rPr lang="en-US" altLang="zh-CN" dirty="0" smtClean="0">
                <a:latin typeface="Courier New" pitchFamily="49" charset="0"/>
                <a:ea typeface="微软雅黑" pitchFamily="34" charset="-122"/>
                <a:cs typeface="Courier New" pitchFamily="49" charset="0"/>
              </a:rPr>
              <a:t>IE6</a:t>
            </a:r>
            <a:r>
              <a:rPr lang="zh-CN" altLang="en-US" dirty="0" smtClean="0">
                <a:latin typeface="Courier New" pitchFamily="49" charset="0"/>
                <a:ea typeface="微软雅黑" pitchFamily="34" charset="-122"/>
                <a:cs typeface="Courier New" pitchFamily="49" charset="0"/>
              </a:rPr>
              <a:t>，在</a:t>
            </a:r>
            <a:r>
              <a:rPr lang="zh-CN" altLang="en-US" dirty="0" smtClean="0">
                <a:solidFill>
                  <a:srgbClr val="FFFF00"/>
                </a:solidFill>
                <a:latin typeface="Courier New" pitchFamily="49" charset="0"/>
                <a:ea typeface="微软雅黑" pitchFamily="34" charset="-122"/>
                <a:cs typeface="Courier New" pitchFamily="49" charset="0"/>
              </a:rPr>
              <a:t>混杂模式</a:t>
            </a:r>
            <a:r>
              <a:rPr lang="zh-CN" altLang="en-US" dirty="0" smtClean="0">
                <a:latin typeface="Courier New" pitchFamily="49" charset="0"/>
                <a:ea typeface="微软雅黑" pitchFamily="34" charset="-122"/>
                <a:cs typeface="Courier New" pitchFamily="49" charset="0"/>
              </a:rPr>
              <a:t>中使用自己的非标准盒模型。这些浏览器的</a:t>
            </a:r>
            <a:r>
              <a:rPr lang="en-US" altLang="zh-CN" dirty="0" smtClean="0">
                <a:latin typeface="Courier New" pitchFamily="49" charset="0"/>
                <a:ea typeface="微软雅黑" pitchFamily="34" charset="-122"/>
                <a:cs typeface="Courier New" pitchFamily="49" charset="0"/>
              </a:rPr>
              <a:t>width</a:t>
            </a:r>
            <a:r>
              <a:rPr lang="zh-CN" altLang="en-US" dirty="0" smtClean="0">
                <a:latin typeface="Courier New" pitchFamily="49" charset="0"/>
                <a:ea typeface="微软雅黑" pitchFamily="34" charset="-122"/>
                <a:cs typeface="Courier New" pitchFamily="49" charset="0"/>
              </a:rPr>
              <a:t>属性不是内容的宽度，而是内容、内边距和边框的宽度总和。</a:t>
            </a:r>
            <a:endParaRPr lang="en-US" altLang="zh-CN" dirty="0" smtClean="0">
              <a:latin typeface="Courier New" pitchFamily="49" charset="0"/>
              <a:ea typeface="微软雅黑" pitchFamily="34" charset="-122"/>
              <a:cs typeface="Courier New" pitchFamily="49" charset="0"/>
            </a:endParaRPr>
          </a:p>
          <a:p>
            <a:r>
              <a:rPr lang="zh-CN" altLang="en-US" dirty="0" smtClean="0">
                <a:latin typeface="Courier New" pitchFamily="49" charset="0"/>
                <a:ea typeface="微软雅黑" pitchFamily="34" charset="-122"/>
                <a:cs typeface="Courier New" pitchFamily="49" charset="0"/>
              </a:rPr>
              <a:t>   目前最好的解决方案是回避这个问题。也就是，不要给元素添加具有指定宽度的内边距，而是尝试将内边距或外边距添加到元素的父元素或子元素中。</a:t>
            </a:r>
            <a:endParaRPr lang="zh-CN" altLang="en-US" dirty="0">
              <a:latin typeface="Courier New" pitchFamily="49" charset="0"/>
              <a:ea typeface="微软雅黑" pitchFamily="34" charset="-122"/>
              <a:cs typeface="Courier New" pitchFamily="49" charset="0"/>
            </a:endParaRPr>
          </a:p>
        </p:txBody>
      </p:sp>
      <p:sp>
        <p:nvSpPr>
          <p:cNvPr id="20" name="矩形 19"/>
          <p:cNvSpPr/>
          <p:nvPr/>
        </p:nvSpPr>
        <p:spPr>
          <a:xfrm>
            <a:off x="2857488" y="3117530"/>
            <a:ext cx="2786082" cy="1928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1" name="矩形 20"/>
          <p:cNvSpPr/>
          <p:nvPr/>
        </p:nvSpPr>
        <p:spPr>
          <a:xfrm>
            <a:off x="3286116" y="3530918"/>
            <a:ext cx="1928826" cy="1143008"/>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2" name="矩形 21"/>
          <p:cNvSpPr/>
          <p:nvPr/>
        </p:nvSpPr>
        <p:spPr>
          <a:xfrm>
            <a:off x="3500430" y="3745232"/>
            <a:ext cx="1500198" cy="714380"/>
          </a:xfrm>
          <a:prstGeom prst="rect">
            <a:avLst/>
          </a:prstGeom>
          <a:noFill/>
          <a:ln>
            <a:solidFill>
              <a:schemeClr val="accent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3" name="TextBox 22"/>
          <p:cNvSpPr txBox="1"/>
          <p:nvPr/>
        </p:nvSpPr>
        <p:spPr>
          <a:xfrm>
            <a:off x="3570010" y="3169801"/>
            <a:ext cx="1473480" cy="307777"/>
          </a:xfrm>
          <a:prstGeom prst="rect">
            <a:avLst/>
          </a:prstGeom>
          <a:noFill/>
        </p:spPr>
        <p:txBody>
          <a:bodyPr wrap="none" rtlCol="0">
            <a:spAutoFit/>
          </a:bodyPr>
          <a:lstStyle/>
          <a:p>
            <a:r>
              <a:rPr lang="en-US" altLang="zh-CN" sz="1400" dirty="0" smtClean="0"/>
              <a:t>margin:10px;</a:t>
            </a:r>
            <a:endParaRPr lang="zh-CN" altLang="en-US" sz="1400" dirty="0"/>
          </a:p>
        </p:txBody>
      </p:sp>
      <p:sp>
        <p:nvSpPr>
          <p:cNvPr id="25" name="TextBox 24"/>
          <p:cNvSpPr txBox="1"/>
          <p:nvPr/>
        </p:nvSpPr>
        <p:spPr>
          <a:xfrm>
            <a:off x="3577630" y="3474720"/>
            <a:ext cx="1473480" cy="307777"/>
          </a:xfrm>
          <a:prstGeom prst="rect">
            <a:avLst/>
          </a:prstGeom>
          <a:noFill/>
        </p:spPr>
        <p:txBody>
          <a:bodyPr wrap="none" rtlCol="0">
            <a:spAutoFit/>
          </a:bodyPr>
          <a:lstStyle/>
          <a:p>
            <a:r>
              <a:rPr lang="en-US" altLang="zh-CN" sz="1400" dirty="0" smtClean="0">
                <a:solidFill>
                  <a:schemeClr val="accent4">
                    <a:lumMod val="10000"/>
                  </a:schemeClr>
                </a:solidFill>
              </a:rPr>
              <a:t>padding:5px;</a:t>
            </a:r>
            <a:endParaRPr lang="zh-CN" altLang="en-US" sz="1400" dirty="0">
              <a:solidFill>
                <a:schemeClr val="accent4">
                  <a:lumMod val="10000"/>
                </a:schemeClr>
              </a:solidFill>
            </a:endParaRPr>
          </a:p>
        </p:txBody>
      </p:sp>
      <p:sp>
        <p:nvSpPr>
          <p:cNvPr id="26" name="TextBox 25"/>
          <p:cNvSpPr txBox="1"/>
          <p:nvPr/>
        </p:nvSpPr>
        <p:spPr>
          <a:xfrm>
            <a:off x="3571868" y="3931920"/>
            <a:ext cx="1366080" cy="307777"/>
          </a:xfrm>
          <a:prstGeom prst="rect">
            <a:avLst/>
          </a:prstGeom>
          <a:noFill/>
        </p:spPr>
        <p:txBody>
          <a:bodyPr wrap="none" rtlCol="0">
            <a:spAutoFit/>
          </a:bodyPr>
          <a:lstStyle/>
          <a:p>
            <a:r>
              <a:rPr lang="en-US" altLang="zh-CN" sz="1400" dirty="0" smtClean="0">
                <a:solidFill>
                  <a:schemeClr val="accent4">
                    <a:lumMod val="10000"/>
                  </a:schemeClr>
                </a:solidFill>
              </a:rPr>
              <a:t>width:60px;</a:t>
            </a:r>
            <a:endParaRPr lang="zh-CN" altLang="en-US" sz="1400" dirty="0">
              <a:solidFill>
                <a:schemeClr val="accent4">
                  <a:lumMod val="10000"/>
                </a:schemeClr>
              </a:solidFill>
            </a:endParaRPr>
          </a:p>
        </p:txBody>
      </p:sp>
      <p:cxnSp>
        <p:nvCxnSpPr>
          <p:cNvPr id="29" name="直接箭头连接符 28"/>
          <p:cNvCxnSpPr/>
          <p:nvPr/>
        </p:nvCxnSpPr>
        <p:spPr>
          <a:xfrm>
            <a:off x="2857488" y="3074984"/>
            <a:ext cx="2786082"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885242" y="2857496"/>
            <a:ext cx="649537" cy="276999"/>
          </a:xfrm>
          <a:prstGeom prst="rect">
            <a:avLst/>
          </a:prstGeom>
          <a:noFill/>
        </p:spPr>
        <p:txBody>
          <a:bodyPr wrap="none" rtlCol="0">
            <a:spAutoFit/>
          </a:bodyPr>
          <a:lstStyle/>
          <a:p>
            <a:r>
              <a:rPr lang="en-US" altLang="zh-CN" sz="1200" dirty="0" smtClean="0"/>
              <a:t>90px;</a:t>
            </a:r>
            <a:endParaRPr lang="zh-CN" altLang="en-US" sz="1200" dirty="0"/>
          </a:p>
        </p:txBody>
      </p:sp>
      <p:cxnSp>
        <p:nvCxnSpPr>
          <p:cNvPr id="34" name="直接箭头连接符 33"/>
          <p:cNvCxnSpPr/>
          <p:nvPr/>
        </p:nvCxnSpPr>
        <p:spPr>
          <a:xfrm>
            <a:off x="2857488" y="5119994"/>
            <a:ext cx="428628"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282308" y="5119994"/>
            <a:ext cx="233362"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500430" y="5123170"/>
            <a:ext cx="1500198"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4999678" y="5119994"/>
            <a:ext cx="252402"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258758" y="5119994"/>
            <a:ext cx="384812" cy="1588"/>
          </a:xfrm>
          <a:prstGeom prst="straightConnector1">
            <a:avLst/>
          </a:prstGeom>
          <a:ln>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786050" y="5126672"/>
            <a:ext cx="571504" cy="261610"/>
          </a:xfrm>
          <a:prstGeom prst="rect">
            <a:avLst/>
          </a:prstGeom>
          <a:noFill/>
        </p:spPr>
        <p:txBody>
          <a:bodyPr wrap="square" rtlCol="0">
            <a:spAutoFit/>
          </a:bodyPr>
          <a:lstStyle/>
          <a:p>
            <a:r>
              <a:rPr lang="en-US" altLang="zh-CN" sz="1100" dirty="0" smtClean="0"/>
              <a:t>10px</a:t>
            </a:r>
            <a:endParaRPr lang="zh-CN" altLang="en-US" sz="1100" dirty="0"/>
          </a:p>
        </p:txBody>
      </p:sp>
      <p:sp>
        <p:nvSpPr>
          <p:cNvPr id="50" name="TextBox 49"/>
          <p:cNvSpPr txBox="1"/>
          <p:nvPr/>
        </p:nvSpPr>
        <p:spPr>
          <a:xfrm>
            <a:off x="3182294" y="5126672"/>
            <a:ext cx="461012" cy="261610"/>
          </a:xfrm>
          <a:prstGeom prst="rect">
            <a:avLst/>
          </a:prstGeom>
          <a:noFill/>
        </p:spPr>
        <p:txBody>
          <a:bodyPr wrap="square" rtlCol="0">
            <a:spAutoFit/>
          </a:bodyPr>
          <a:lstStyle/>
          <a:p>
            <a:r>
              <a:rPr lang="en-US" altLang="zh-CN" sz="1100" dirty="0" smtClean="0"/>
              <a:t>5px</a:t>
            </a:r>
            <a:endParaRPr lang="zh-CN" altLang="en-US" sz="1100" dirty="0"/>
          </a:p>
        </p:txBody>
      </p:sp>
      <p:sp>
        <p:nvSpPr>
          <p:cNvPr id="51" name="TextBox 50"/>
          <p:cNvSpPr txBox="1"/>
          <p:nvPr/>
        </p:nvSpPr>
        <p:spPr>
          <a:xfrm>
            <a:off x="4058594" y="5126672"/>
            <a:ext cx="584844" cy="261610"/>
          </a:xfrm>
          <a:prstGeom prst="rect">
            <a:avLst/>
          </a:prstGeom>
          <a:noFill/>
        </p:spPr>
        <p:txBody>
          <a:bodyPr wrap="square" rtlCol="0">
            <a:spAutoFit/>
          </a:bodyPr>
          <a:lstStyle/>
          <a:p>
            <a:r>
              <a:rPr lang="en-US" altLang="zh-CN" sz="1100" dirty="0" smtClean="0"/>
              <a:t>60px</a:t>
            </a:r>
            <a:endParaRPr lang="zh-CN" altLang="en-US" sz="1100" dirty="0"/>
          </a:p>
        </p:txBody>
      </p:sp>
      <p:sp>
        <p:nvSpPr>
          <p:cNvPr id="52" name="TextBox 51"/>
          <p:cNvSpPr txBox="1"/>
          <p:nvPr/>
        </p:nvSpPr>
        <p:spPr>
          <a:xfrm>
            <a:off x="4927274" y="5126672"/>
            <a:ext cx="461012" cy="261610"/>
          </a:xfrm>
          <a:prstGeom prst="rect">
            <a:avLst/>
          </a:prstGeom>
          <a:noFill/>
        </p:spPr>
        <p:txBody>
          <a:bodyPr wrap="square" rtlCol="0">
            <a:spAutoFit/>
          </a:bodyPr>
          <a:lstStyle/>
          <a:p>
            <a:r>
              <a:rPr lang="en-US" altLang="zh-CN" sz="1100" dirty="0" smtClean="0"/>
              <a:t>5px</a:t>
            </a:r>
            <a:endParaRPr lang="zh-CN" altLang="en-US" sz="1100" dirty="0"/>
          </a:p>
        </p:txBody>
      </p:sp>
      <p:sp>
        <p:nvSpPr>
          <p:cNvPr id="53" name="TextBox 52"/>
          <p:cNvSpPr txBox="1"/>
          <p:nvPr/>
        </p:nvSpPr>
        <p:spPr>
          <a:xfrm>
            <a:off x="5214942" y="5126672"/>
            <a:ext cx="571504" cy="261610"/>
          </a:xfrm>
          <a:prstGeom prst="rect">
            <a:avLst/>
          </a:prstGeom>
          <a:noFill/>
        </p:spPr>
        <p:txBody>
          <a:bodyPr wrap="square" rtlCol="0">
            <a:spAutoFit/>
          </a:bodyPr>
          <a:lstStyle/>
          <a:p>
            <a:r>
              <a:rPr lang="en-US" altLang="zh-CN" sz="1100" dirty="0" smtClean="0"/>
              <a:t>10px</a:t>
            </a:r>
            <a:endParaRPr lang="zh-CN" altLang="en-US" sz="1100" dirty="0"/>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3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IE</a:t>
            </a:r>
            <a:r>
              <a:rPr kumimoji="0" lang="zh-CN" altLang="en-US" sz="43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和盒模型</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一、盒模型</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428596" y="1500174"/>
            <a:ext cx="8215370" cy="928694"/>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zh-CN" altLang="en-US" dirty="0" smtClean="0">
                <a:latin typeface="Courier New" pitchFamily="49" charset="0"/>
                <a:ea typeface="微软雅黑" pitchFamily="34" charset="-122"/>
                <a:cs typeface="Courier New" pitchFamily="49" charset="0"/>
              </a:rPr>
              <a:t>   外边距叠加是个相当简单的概念。但是，在实践中对网页进行布局时，它会造成许多混淆。简单地说，当两个或更多垂直外边距相遇时，它们形成一个外边距。这个外边距的高度等于两个发生叠加的外边距的高度中的较大者。</a:t>
            </a:r>
            <a:endParaRPr lang="zh-CN" altLang="en-US" dirty="0">
              <a:latin typeface="Courier New" pitchFamily="49" charset="0"/>
              <a:ea typeface="微软雅黑" pitchFamily="34" charset="-122"/>
              <a:cs typeface="Courier New" pitchFamily="49" charset="0"/>
            </a:endParaRPr>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dirty="0" smtClean="0">
                <a:solidFill>
                  <a:schemeClr val="bg1"/>
                </a:solidFill>
                <a:latin typeface="微软雅黑" pitchFamily="34" charset="-122"/>
                <a:ea typeface="微软雅黑" pitchFamily="34" charset="-122"/>
                <a:cs typeface="+mj-cs"/>
              </a:rPr>
              <a:t>外边距叠加</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grpSp>
        <p:nvGrpSpPr>
          <p:cNvPr id="58" name="组合 57"/>
          <p:cNvGrpSpPr/>
          <p:nvPr/>
        </p:nvGrpSpPr>
        <p:grpSpPr>
          <a:xfrm>
            <a:off x="571472" y="2500306"/>
            <a:ext cx="4214842" cy="4287811"/>
            <a:chOff x="571472" y="2500306"/>
            <a:chExt cx="4214842" cy="4287811"/>
          </a:xfrm>
        </p:grpSpPr>
        <p:sp>
          <p:nvSpPr>
            <p:cNvPr id="20" name="矩形 19"/>
            <p:cNvSpPr/>
            <p:nvPr/>
          </p:nvSpPr>
          <p:spPr>
            <a:xfrm>
              <a:off x="571472" y="2857496"/>
              <a:ext cx="2786082" cy="1928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1" name="矩形 20"/>
            <p:cNvSpPr/>
            <p:nvPr/>
          </p:nvSpPr>
          <p:spPr>
            <a:xfrm>
              <a:off x="1000100" y="3093820"/>
              <a:ext cx="1928826" cy="1143008"/>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rgbClr val="003300"/>
                  </a:solidFill>
                  <a:latin typeface="Courier New" pitchFamily="49" charset="0"/>
                  <a:ea typeface="微软雅黑" pitchFamily="34" charset="-122"/>
                  <a:cs typeface="Courier New" pitchFamily="49" charset="0"/>
                </a:rPr>
                <a:t>内容区域</a:t>
              </a:r>
            </a:p>
          </p:txBody>
        </p:sp>
        <p:sp>
          <p:nvSpPr>
            <p:cNvPr id="23" name="TextBox 22"/>
            <p:cNvSpPr txBox="1"/>
            <p:nvPr/>
          </p:nvSpPr>
          <p:spPr>
            <a:xfrm>
              <a:off x="1500166" y="2500306"/>
              <a:ext cx="902811"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叠加之前</a:t>
              </a:r>
              <a:endParaRPr lang="zh-CN" altLang="en-US" sz="1400" dirty="0">
                <a:latin typeface="微软雅黑" pitchFamily="34" charset="-122"/>
                <a:ea typeface="微软雅黑" pitchFamily="34" charset="-122"/>
              </a:endParaRPr>
            </a:p>
          </p:txBody>
        </p:sp>
        <p:sp>
          <p:nvSpPr>
            <p:cNvPr id="24" name="TextBox 23"/>
            <p:cNvSpPr txBox="1"/>
            <p:nvPr/>
          </p:nvSpPr>
          <p:spPr>
            <a:xfrm>
              <a:off x="756256" y="4357694"/>
              <a:ext cx="2529860" cy="338554"/>
            </a:xfrm>
            <a:prstGeom prst="rect">
              <a:avLst/>
            </a:prstGeom>
            <a:noFill/>
          </p:spPr>
          <p:txBody>
            <a:bodyPr wrap="none" rtlCol="0">
              <a:spAutoFit/>
            </a:bodyPr>
            <a:lstStyle/>
            <a:p>
              <a:r>
                <a:rPr lang="en-US" altLang="zh-CN" dirty="0" smtClean="0"/>
                <a:t>margin-bottom:30px;</a:t>
              </a:r>
              <a:endParaRPr lang="zh-CN" altLang="en-US" dirty="0"/>
            </a:p>
          </p:txBody>
        </p:sp>
        <p:sp>
          <p:nvSpPr>
            <p:cNvPr id="27" name="矩形 26"/>
            <p:cNvSpPr/>
            <p:nvPr/>
          </p:nvSpPr>
          <p:spPr>
            <a:xfrm>
              <a:off x="571472" y="4859291"/>
              <a:ext cx="2786082" cy="1928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8" name="矩形 27"/>
            <p:cNvSpPr/>
            <p:nvPr/>
          </p:nvSpPr>
          <p:spPr>
            <a:xfrm>
              <a:off x="1000100" y="5214950"/>
              <a:ext cx="1928826" cy="1143008"/>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rgbClr val="003300"/>
                  </a:solidFill>
                  <a:latin typeface="Courier New" pitchFamily="49" charset="0"/>
                  <a:ea typeface="微软雅黑" pitchFamily="34" charset="-122"/>
                  <a:cs typeface="Courier New" pitchFamily="49" charset="0"/>
                </a:rPr>
                <a:t>内容区域</a:t>
              </a:r>
            </a:p>
          </p:txBody>
        </p:sp>
        <p:sp>
          <p:nvSpPr>
            <p:cNvPr id="32" name="TextBox 31"/>
            <p:cNvSpPr txBox="1"/>
            <p:nvPr/>
          </p:nvSpPr>
          <p:spPr>
            <a:xfrm>
              <a:off x="928662" y="4857760"/>
              <a:ext cx="2159566" cy="338554"/>
            </a:xfrm>
            <a:prstGeom prst="rect">
              <a:avLst/>
            </a:prstGeom>
            <a:noFill/>
          </p:spPr>
          <p:txBody>
            <a:bodyPr wrap="none" rtlCol="0">
              <a:spAutoFit/>
            </a:bodyPr>
            <a:lstStyle/>
            <a:p>
              <a:r>
                <a:rPr lang="en-US" altLang="zh-CN" dirty="0" smtClean="0"/>
                <a:t>margin-top:20px;</a:t>
              </a:r>
              <a:endParaRPr lang="zh-CN" altLang="en-US" dirty="0"/>
            </a:p>
          </p:txBody>
        </p:sp>
        <p:sp>
          <p:nvSpPr>
            <p:cNvPr id="39" name="右大括号 38"/>
            <p:cNvSpPr/>
            <p:nvPr/>
          </p:nvSpPr>
          <p:spPr>
            <a:xfrm>
              <a:off x="3428992" y="4286256"/>
              <a:ext cx="357190" cy="857256"/>
            </a:xfrm>
            <a:prstGeom prst="rightBrace">
              <a:avLst>
                <a:gd name="adj1" fmla="val 18965"/>
                <a:gd name="adj2" fmla="val 47804"/>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3857620" y="4209170"/>
              <a:ext cx="928694" cy="1077218"/>
            </a:xfrm>
            <a:prstGeom prst="rect">
              <a:avLst/>
            </a:prstGeom>
            <a:noFill/>
          </p:spPr>
          <p:txBody>
            <a:bodyPr wrap="square" rtlCol="0">
              <a:spAutoFit/>
            </a:bodyPr>
            <a:lstStyle/>
            <a:p>
              <a:r>
                <a:rPr lang="zh-CN" altLang="en-US" dirty="0" smtClean="0"/>
                <a:t>外边距叠加形成一个外边距</a:t>
              </a:r>
              <a:endParaRPr lang="zh-CN" altLang="en-US" dirty="0"/>
            </a:p>
          </p:txBody>
        </p:sp>
      </p:grpSp>
      <p:grpSp>
        <p:nvGrpSpPr>
          <p:cNvPr id="57" name="组合 56"/>
          <p:cNvGrpSpPr/>
          <p:nvPr/>
        </p:nvGrpSpPr>
        <p:grpSpPr>
          <a:xfrm>
            <a:off x="5000628" y="2500306"/>
            <a:ext cx="2786082" cy="3883897"/>
            <a:chOff x="5000628" y="2500306"/>
            <a:chExt cx="2786082" cy="3883897"/>
          </a:xfrm>
        </p:grpSpPr>
        <p:sp>
          <p:nvSpPr>
            <p:cNvPr id="42" name="矩形 41"/>
            <p:cNvSpPr/>
            <p:nvPr/>
          </p:nvSpPr>
          <p:spPr>
            <a:xfrm>
              <a:off x="5000628" y="2857496"/>
              <a:ext cx="2786082" cy="19288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43" name="矩形 42"/>
            <p:cNvSpPr/>
            <p:nvPr/>
          </p:nvSpPr>
          <p:spPr>
            <a:xfrm>
              <a:off x="5429256" y="3093820"/>
              <a:ext cx="1928826" cy="1143008"/>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rgbClr val="003300"/>
                  </a:solidFill>
                  <a:latin typeface="Courier New" pitchFamily="49" charset="0"/>
                  <a:ea typeface="微软雅黑" pitchFamily="34" charset="-122"/>
                  <a:cs typeface="Courier New" pitchFamily="49" charset="0"/>
                </a:rPr>
                <a:t>内容区域</a:t>
              </a:r>
            </a:p>
          </p:txBody>
        </p:sp>
        <p:sp>
          <p:nvSpPr>
            <p:cNvPr id="44" name="TextBox 43"/>
            <p:cNvSpPr txBox="1"/>
            <p:nvPr/>
          </p:nvSpPr>
          <p:spPr>
            <a:xfrm>
              <a:off x="5929322" y="2500306"/>
              <a:ext cx="902811"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叠加之后</a:t>
              </a:r>
              <a:endParaRPr lang="zh-CN" altLang="en-US" sz="1400" dirty="0">
                <a:latin typeface="微软雅黑" pitchFamily="34" charset="-122"/>
                <a:ea typeface="微软雅黑" pitchFamily="34" charset="-122"/>
              </a:endParaRPr>
            </a:p>
          </p:txBody>
        </p:sp>
        <p:sp>
          <p:nvSpPr>
            <p:cNvPr id="45" name="TextBox 44"/>
            <p:cNvSpPr txBox="1"/>
            <p:nvPr/>
          </p:nvSpPr>
          <p:spPr>
            <a:xfrm>
              <a:off x="5185412" y="4357694"/>
              <a:ext cx="2529860" cy="338554"/>
            </a:xfrm>
            <a:prstGeom prst="rect">
              <a:avLst/>
            </a:prstGeom>
            <a:noFill/>
          </p:spPr>
          <p:txBody>
            <a:bodyPr wrap="none" rtlCol="0">
              <a:spAutoFit/>
            </a:bodyPr>
            <a:lstStyle/>
            <a:p>
              <a:r>
                <a:rPr lang="en-US" altLang="zh-CN" dirty="0" smtClean="0"/>
                <a:t>margin-bottom:30px;</a:t>
              </a:r>
              <a:endParaRPr lang="zh-CN" altLang="en-US" dirty="0"/>
            </a:p>
          </p:txBody>
        </p:sp>
        <p:sp>
          <p:nvSpPr>
            <p:cNvPr id="46" name="矩形 45"/>
            <p:cNvSpPr/>
            <p:nvPr/>
          </p:nvSpPr>
          <p:spPr>
            <a:xfrm>
              <a:off x="5000628" y="4811036"/>
              <a:ext cx="2786082" cy="1573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48" name="矩形 47"/>
            <p:cNvSpPr/>
            <p:nvPr/>
          </p:nvSpPr>
          <p:spPr>
            <a:xfrm>
              <a:off x="5429256" y="4811037"/>
              <a:ext cx="1928826" cy="1143008"/>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rgbClr val="003300"/>
                  </a:solidFill>
                  <a:latin typeface="Courier New" pitchFamily="49" charset="0"/>
                  <a:ea typeface="微软雅黑" pitchFamily="34" charset="-122"/>
                  <a:cs typeface="Courier New" pitchFamily="49" charset="0"/>
                </a:rPr>
                <a:t>内容区域</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dirty="0" smtClean="0">
                <a:latin typeface="微软雅黑" pitchFamily="34" charset="-122"/>
                <a:ea typeface="微软雅黑" pitchFamily="34" charset="-122"/>
              </a:rPr>
              <a:t>一、盒模型</a:t>
            </a:r>
            <a:endParaRPr lang="en-GB" altLang="zh-CN" sz="3600" dirty="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10" name="对角圆角矩形 9"/>
          <p:cNvSpPr/>
          <p:nvPr/>
        </p:nvSpPr>
        <p:spPr>
          <a:xfrm>
            <a:off x="428596" y="1500174"/>
            <a:ext cx="8215370" cy="785818"/>
          </a:xfrm>
          <a:prstGeom prst="round2Diag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zh-CN" altLang="en-US" dirty="0" smtClean="0">
                <a:latin typeface="Courier New" pitchFamily="49" charset="0"/>
                <a:ea typeface="微软雅黑" pitchFamily="34" charset="-122"/>
                <a:cs typeface="Courier New" pitchFamily="49" charset="0"/>
              </a:rPr>
              <a:t>   元素的顶外边距与父元素的顶外边距发生叠加。</a:t>
            </a:r>
            <a:endParaRPr lang="zh-CN" altLang="en-US" dirty="0">
              <a:latin typeface="Courier New" pitchFamily="49" charset="0"/>
              <a:ea typeface="微软雅黑" pitchFamily="34" charset="-122"/>
              <a:cs typeface="Courier New" pitchFamily="49" charset="0"/>
            </a:endParaRPr>
          </a:p>
        </p:txBody>
      </p:sp>
      <p:sp>
        <p:nvSpPr>
          <p:cNvPr id="31" name="Rectangle 2"/>
          <p:cNvSpPr txBox="1">
            <a:spLocks noChangeArrowheads="1"/>
          </p:cNvSpPr>
          <p:nvPr/>
        </p:nvSpPr>
        <p:spPr>
          <a:xfrm>
            <a:off x="357158" y="714356"/>
            <a:ext cx="8229600" cy="86836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4300" kern="0" dirty="0" smtClean="0">
                <a:solidFill>
                  <a:schemeClr val="bg1"/>
                </a:solidFill>
                <a:latin typeface="微软雅黑" pitchFamily="34" charset="-122"/>
                <a:ea typeface="微软雅黑" pitchFamily="34" charset="-122"/>
                <a:cs typeface="+mj-cs"/>
              </a:rPr>
              <a:t>外边距叠加</a:t>
            </a:r>
            <a:endParaRPr kumimoji="0" lang="en-US" altLang="zh-CN" sz="43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mj-cs"/>
            </a:endParaRPr>
          </a:p>
        </p:txBody>
      </p:sp>
      <p:grpSp>
        <p:nvGrpSpPr>
          <p:cNvPr id="37" name="组合 36"/>
          <p:cNvGrpSpPr/>
          <p:nvPr/>
        </p:nvGrpSpPr>
        <p:grpSpPr>
          <a:xfrm>
            <a:off x="571472" y="2500306"/>
            <a:ext cx="4643470" cy="2500330"/>
            <a:chOff x="571472" y="2500306"/>
            <a:chExt cx="4643470" cy="2500330"/>
          </a:xfrm>
        </p:grpSpPr>
        <p:sp>
          <p:nvSpPr>
            <p:cNvPr id="20" name="矩形 19"/>
            <p:cNvSpPr/>
            <p:nvPr/>
          </p:nvSpPr>
          <p:spPr>
            <a:xfrm>
              <a:off x="571472" y="2857496"/>
              <a:ext cx="2786082" cy="21431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21" name="矩形 20"/>
            <p:cNvSpPr/>
            <p:nvPr/>
          </p:nvSpPr>
          <p:spPr>
            <a:xfrm>
              <a:off x="1332576" y="3643314"/>
              <a:ext cx="1357322" cy="571504"/>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rgbClr val="003300"/>
                  </a:solidFill>
                  <a:latin typeface="Courier New" pitchFamily="49" charset="0"/>
                  <a:ea typeface="微软雅黑" pitchFamily="34" charset="-122"/>
                  <a:cs typeface="Courier New" pitchFamily="49" charset="0"/>
                </a:rPr>
                <a:t>内容区域</a:t>
              </a:r>
            </a:p>
          </p:txBody>
        </p:sp>
        <p:sp>
          <p:nvSpPr>
            <p:cNvPr id="23" name="TextBox 22"/>
            <p:cNvSpPr txBox="1"/>
            <p:nvPr/>
          </p:nvSpPr>
          <p:spPr>
            <a:xfrm>
              <a:off x="1500166" y="2500306"/>
              <a:ext cx="902811"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叠加之前</a:t>
              </a:r>
              <a:endParaRPr lang="zh-CN" altLang="en-US" sz="1400" dirty="0">
                <a:latin typeface="微软雅黑" pitchFamily="34" charset="-122"/>
                <a:ea typeface="微软雅黑" pitchFamily="34" charset="-122"/>
              </a:endParaRPr>
            </a:p>
          </p:txBody>
        </p:sp>
        <p:sp>
          <p:nvSpPr>
            <p:cNvPr id="24" name="TextBox 23"/>
            <p:cNvSpPr txBox="1"/>
            <p:nvPr/>
          </p:nvSpPr>
          <p:spPr>
            <a:xfrm>
              <a:off x="928662" y="2947570"/>
              <a:ext cx="2159566" cy="338554"/>
            </a:xfrm>
            <a:prstGeom prst="rect">
              <a:avLst/>
            </a:prstGeom>
            <a:noFill/>
          </p:spPr>
          <p:txBody>
            <a:bodyPr wrap="none" rtlCol="0">
              <a:spAutoFit/>
            </a:bodyPr>
            <a:lstStyle/>
            <a:p>
              <a:r>
                <a:rPr lang="en-US" altLang="zh-CN" dirty="0" smtClean="0"/>
                <a:t>margin-top:30px;</a:t>
              </a:r>
              <a:endParaRPr lang="zh-CN" altLang="en-US" dirty="0"/>
            </a:p>
          </p:txBody>
        </p:sp>
        <p:sp>
          <p:nvSpPr>
            <p:cNvPr id="39" name="右大括号 38"/>
            <p:cNvSpPr/>
            <p:nvPr/>
          </p:nvSpPr>
          <p:spPr>
            <a:xfrm>
              <a:off x="3428992" y="2928934"/>
              <a:ext cx="357190" cy="500066"/>
            </a:xfrm>
            <a:prstGeom prst="rightBrace">
              <a:avLst>
                <a:gd name="adj1" fmla="val 18965"/>
                <a:gd name="adj2" fmla="val 47804"/>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3786182" y="2915663"/>
              <a:ext cx="1428760" cy="584775"/>
            </a:xfrm>
            <a:prstGeom prst="rect">
              <a:avLst/>
            </a:prstGeom>
            <a:noFill/>
          </p:spPr>
          <p:txBody>
            <a:bodyPr wrap="square" rtlCol="0">
              <a:spAutoFit/>
            </a:bodyPr>
            <a:lstStyle/>
            <a:p>
              <a:r>
                <a:rPr lang="zh-CN" altLang="en-US" dirty="0" smtClean="0"/>
                <a:t>外边距叠加形成一个外边距</a:t>
              </a:r>
              <a:endParaRPr lang="zh-CN" altLang="en-US" dirty="0"/>
            </a:p>
          </p:txBody>
        </p:sp>
        <p:sp>
          <p:nvSpPr>
            <p:cNvPr id="25" name="矩形 24"/>
            <p:cNvSpPr/>
            <p:nvPr/>
          </p:nvSpPr>
          <p:spPr>
            <a:xfrm>
              <a:off x="938315" y="3357562"/>
              <a:ext cx="2071702" cy="1127941"/>
            </a:xfrm>
            <a:prstGeom prst="rect">
              <a:avLst/>
            </a:prstGeom>
            <a:no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solidFill>
                  <a:srgbClr val="003300"/>
                </a:solidFill>
                <a:latin typeface="Courier New" pitchFamily="49" charset="0"/>
                <a:ea typeface="微软雅黑" pitchFamily="34" charset="-122"/>
                <a:cs typeface="Courier New" pitchFamily="49" charset="0"/>
              </a:endParaRPr>
            </a:p>
          </p:txBody>
        </p:sp>
        <p:sp>
          <p:nvSpPr>
            <p:cNvPr id="26" name="TextBox 25"/>
            <p:cNvSpPr txBox="1"/>
            <p:nvPr/>
          </p:nvSpPr>
          <p:spPr>
            <a:xfrm>
              <a:off x="928662" y="3299254"/>
              <a:ext cx="2159566" cy="338554"/>
            </a:xfrm>
            <a:prstGeom prst="rect">
              <a:avLst/>
            </a:prstGeom>
            <a:noFill/>
          </p:spPr>
          <p:txBody>
            <a:bodyPr wrap="none" rtlCol="0">
              <a:spAutoFit/>
            </a:bodyPr>
            <a:lstStyle/>
            <a:p>
              <a:r>
                <a:rPr lang="en-US" altLang="zh-CN" dirty="0" smtClean="0"/>
                <a:t>margin-top:20px;</a:t>
              </a:r>
              <a:endParaRPr lang="zh-CN" altLang="en-US" dirty="0"/>
            </a:p>
          </p:txBody>
        </p:sp>
      </p:grpSp>
      <p:grpSp>
        <p:nvGrpSpPr>
          <p:cNvPr id="38" name="组合 37"/>
          <p:cNvGrpSpPr/>
          <p:nvPr/>
        </p:nvGrpSpPr>
        <p:grpSpPr>
          <a:xfrm>
            <a:off x="5378251" y="2500306"/>
            <a:ext cx="2786082" cy="2500330"/>
            <a:chOff x="5378251" y="2500306"/>
            <a:chExt cx="2786082" cy="2500330"/>
          </a:xfrm>
        </p:grpSpPr>
        <p:sp>
          <p:nvSpPr>
            <p:cNvPr id="29" name="矩形 28"/>
            <p:cNvSpPr/>
            <p:nvPr/>
          </p:nvSpPr>
          <p:spPr>
            <a:xfrm>
              <a:off x="5378251" y="2857496"/>
              <a:ext cx="2786082" cy="21431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latin typeface="Courier New" pitchFamily="49" charset="0"/>
                <a:ea typeface="微软雅黑" pitchFamily="34" charset="-122"/>
                <a:cs typeface="Courier New" pitchFamily="49" charset="0"/>
              </a:endParaRPr>
            </a:p>
          </p:txBody>
        </p:sp>
        <p:sp>
          <p:nvSpPr>
            <p:cNvPr id="30" name="矩形 29"/>
            <p:cNvSpPr/>
            <p:nvPr/>
          </p:nvSpPr>
          <p:spPr>
            <a:xfrm>
              <a:off x="6139355" y="3357562"/>
              <a:ext cx="1357322" cy="571504"/>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rgbClr val="003300"/>
                  </a:solidFill>
                  <a:latin typeface="Courier New" pitchFamily="49" charset="0"/>
                  <a:ea typeface="微软雅黑" pitchFamily="34" charset="-122"/>
                  <a:cs typeface="Courier New" pitchFamily="49" charset="0"/>
                </a:rPr>
                <a:t>内容区域</a:t>
              </a:r>
            </a:p>
          </p:txBody>
        </p:sp>
        <p:sp>
          <p:nvSpPr>
            <p:cNvPr id="33" name="TextBox 32"/>
            <p:cNvSpPr txBox="1"/>
            <p:nvPr/>
          </p:nvSpPr>
          <p:spPr>
            <a:xfrm>
              <a:off x="5735441" y="2857496"/>
              <a:ext cx="2159566" cy="338554"/>
            </a:xfrm>
            <a:prstGeom prst="rect">
              <a:avLst/>
            </a:prstGeom>
            <a:noFill/>
          </p:spPr>
          <p:txBody>
            <a:bodyPr wrap="none" rtlCol="0">
              <a:spAutoFit/>
            </a:bodyPr>
            <a:lstStyle/>
            <a:p>
              <a:r>
                <a:rPr lang="en-US" altLang="zh-CN" dirty="0" smtClean="0"/>
                <a:t>margin-top:30px;</a:t>
              </a:r>
              <a:endParaRPr lang="zh-CN" altLang="en-US" dirty="0"/>
            </a:p>
          </p:txBody>
        </p:sp>
        <p:sp>
          <p:nvSpPr>
            <p:cNvPr id="34" name="矩形 33"/>
            <p:cNvSpPr/>
            <p:nvPr/>
          </p:nvSpPr>
          <p:spPr>
            <a:xfrm>
              <a:off x="5745094" y="3357562"/>
              <a:ext cx="2071702" cy="928694"/>
            </a:xfrm>
            <a:prstGeom prst="rect">
              <a:avLst/>
            </a:prstGeom>
            <a:no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smtClean="0">
                <a:solidFill>
                  <a:srgbClr val="003300"/>
                </a:solidFill>
                <a:latin typeface="Courier New" pitchFamily="49" charset="0"/>
                <a:ea typeface="微软雅黑" pitchFamily="34" charset="-122"/>
                <a:cs typeface="Courier New" pitchFamily="49" charset="0"/>
              </a:endParaRPr>
            </a:p>
          </p:txBody>
        </p:sp>
        <p:sp>
          <p:nvSpPr>
            <p:cNvPr id="36" name="TextBox 35"/>
            <p:cNvSpPr txBox="1"/>
            <p:nvPr/>
          </p:nvSpPr>
          <p:spPr>
            <a:xfrm>
              <a:off x="6331674" y="2500306"/>
              <a:ext cx="902811"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叠加之后</a:t>
              </a:r>
              <a:endParaRPr lang="zh-CN" altLang="en-US" sz="1400" dirty="0">
                <a:latin typeface="微软雅黑" pitchFamily="34" charset="-122"/>
                <a:ea typeface="微软雅黑"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17410" name="Rectangle 3"/>
          <p:cNvSpPr>
            <a:spLocks noGrp="1" noChangeArrowheads="1"/>
          </p:cNvSpPr>
          <p:nvPr>
            <p:ph type="body" idx="4294967295"/>
          </p:nvPr>
        </p:nvSpPr>
        <p:spPr>
          <a:xfrm>
            <a:off x="314325" y="857250"/>
            <a:ext cx="8002588" cy="5073650"/>
          </a:xfrm>
        </p:spPr>
        <p:txBody>
          <a:bodyPr/>
          <a:lstStyle/>
          <a:p>
            <a:pPr marL="514350" indent="-514350" eaLnBrk="1" hangingPunct="1">
              <a:lnSpc>
                <a:spcPct val="150000"/>
              </a:lnSpc>
              <a:buFontTx/>
              <a:buAutoNum type="ea1JpnChsDbPeriod"/>
            </a:pPr>
            <a:r>
              <a:rPr lang="zh-CN" altLang="en-US" sz="3200" dirty="0" smtClean="0">
                <a:latin typeface="微软雅黑" pitchFamily="34" charset="-122"/>
                <a:ea typeface="微软雅黑" pitchFamily="34" charset="-122"/>
              </a:rPr>
              <a:t>盒模型</a:t>
            </a:r>
          </a:p>
          <a:p>
            <a:pPr marL="514350" indent="-514350" eaLnBrk="1" hangingPunct="1">
              <a:lnSpc>
                <a:spcPct val="150000"/>
              </a:lnSpc>
              <a:buFontTx/>
              <a:buAutoNum type="ea1JpnChsDbPeriod"/>
            </a:pPr>
            <a:r>
              <a:rPr lang="zh-CN" altLang="en-US" sz="3200" dirty="0" smtClean="0">
                <a:solidFill>
                  <a:srgbClr val="FFFF00"/>
                </a:solidFill>
                <a:latin typeface="微软雅黑" pitchFamily="34" charset="-122"/>
                <a:ea typeface="微软雅黑" pitchFamily="34" charset="-122"/>
              </a:rPr>
              <a:t>定位</a:t>
            </a:r>
            <a:endParaRPr lang="en-US" altLang="zh-CN" sz="3200" dirty="0" smtClean="0">
              <a:solidFill>
                <a:srgbClr val="FFFF00"/>
              </a:solidFill>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ICTUREPATH" val="1.PNG"/>
</p:tagLst>
</file>

<file path=ppt/tags/tag2.xml><?xml version="1.0" encoding="utf-8"?>
<p:tagLst xmlns:a="http://schemas.openxmlformats.org/drawingml/2006/main" xmlns:r="http://schemas.openxmlformats.org/officeDocument/2006/relationships" xmlns:p="http://schemas.openxmlformats.org/presentationml/2006/main">
  <p:tag name="PICTUREPATH" val="2.PNG"/>
</p:tagLst>
</file>

<file path=ppt/tags/tag3.xml><?xml version="1.0" encoding="utf-8"?>
<p:tagLst xmlns:a="http://schemas.openxmlformats.org/drawingml/2006/main" xmlns:r="http://schemas.openxmlformats.org/officeDocument/2006/relationships" xmlns:p="http://schemas.openxmlformats.org/presentationml/2006/main">
  <p:tag name="PICTUREPATH" val="4.PNG"/>
</p:tagLst>
</file>

<file path=ppt/tags/tag4.xml><?xml version="1.0" encoding="utf-8"?>
<p:tagLst xmlns:a="http://schemas.openxmlformats.org/drawingml/2006/main" xmlns:r="http://schemas.openxmlformats.org/officeDocument/2006/relationships" xmlns:p="http://schemas.openxmlformats.org/presentationml/2006/main">
  <p:tag name="PICTUREPATH" val="3.PNG"/>
</p:tagLst>
</file>

<file path=ppt/tags/tag5.xml><?xml version="1.0" encoding="utf-8"?>
<p:tagLst xmlns:a="http://schemas.openxmlformats.org/drawingml/2006/main" xmlns:r="http://schemas.openxmlformats.org/officeDocument/2006/relationships" xmlns:p="http://schemas.openxmlformats.org/presentationml/2006/main">
  <p:tag name="PICTUREPATH" val="5.PNG"/>
</p:tagLst>
</file>

<file path=ppt/theme/theme1.xml><?xml version="1.0" encoding="utf-8"?>
<a:theme xmlns:a="http://schemas.openxmlformats.org/drawingml/2006/main" name="blackboard-powerpoint-template">
  <a:themeElements>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fontScheme name="Educ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latin typeface="Courier New" pitchFamily="49" charset="0"/>
            <a:ea typeface="微软雅黑" pitchFamily="34" charset="-122"/>
            <a:cs typeface="Courier New" pitchFamily="49" charset="0"/>
          </a:defRPr>
        </a:defPPr>
      </a:lstStyle>
      <a:style>
        <a:lnRef idx="1">
          <a:schemeClr val="accent1"/>
        </a:lnRef>
        <a:fillRef idx="3">
          <a:schemeClr val="accent1"/>
        </a:fillRef>
        <a:effectRef idx="2">
          <a:schemeClr val="accent1"/>
        </a:effectRef>
        <a:fontRef idx="minor">
          <a:schemeClr val="lt1"/>
        </a:fontRef>
      </a:style>
    </a:spDef>
    <a:lnDef>
      <a:spPr>
        <a:ln w="34925">
          <a:solidFill>
            <a:schemeClr val="accent2">
              <a:lumMod val="40000"/>
              <a:lumOff val="60000"/>
            </a:schemeClr>
          </a:solidFill>
          <a:headEnd type="none" w="lg" len="lg"/>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duc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duc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duc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duc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duc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duc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duc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duc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duc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duc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duc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duc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ducation 13">
        <a:dk1>
          <a:srgbClr val="000000"/>
        </a:dk1>
        <a:lt1>
          <a:srgbClr val="FFFFFF"/>
        </a:lt1>
        <a:dk2>
          <a:srgbClr val="319734"/>
        </a:dk2>
        <a:lt2>
          <a:srgbClr val="000059"/>
        </a:lt2>
        <a:accent1>
          <a:srgbClr val="214697"/>
        </a:accent1>
        <a:accent2>
          <a:srgbClr val="BCC0C1"/>
        </a:accent2>
        <a:accent3>
          <a:srgbClr val="FFFFFF"/>
        </a:accent3>
        <a:accent4>
          <a:srgbClr val="000000"/>
        </a:accent4>
        <a:accent5>
          <a:srgbClr val="ABB0C9"/>
        </a:accent5>
        <a:accent6>
          <a:srgbClr val="AAAEAF"/>
        </a:accent6>
        <a:hlink>
          <a:srgbClr val="D9E3D4"/>
        </a:hlink>
        <a:folHlink>
          <a:srgbClr val="CBF199"/>
        </a:folHlink>
      </a:clrScheme>
      <a:clrMap bg1="lt1" tx1="dk1" bg2="lt2" tx2="dk2" accent1="accent1" accent2="accent2" accent3="accent3" accent4="accent4" accent5="accent5" accent6="accent6" hlink="hlink" folHlink="folHlink"/>
    </a:extraClrScheme>
    <a:extraClrScheme>
      <a:clrScheme name="Education 14">
        <a:dk1>
          <a:srgbClr val="000000"/>
        </a:dk1>
        <a:lt1>
          <a:srgbClr val="FFFFFF"/>
        </a:lt1>
        <a:dk2>
          <a:srgbClr val="FFFFFF"/>
        </a:dk2>
        <a:lt2>
          <a:srgbClr val="969696"/>
        </a:lt2>
        <a:accent1>
          <a:srgbClr val="75B947"/>
        </a:accent1>
        <a:accent2>
          <a:srgbClr val="0099FF"/>
        </a:accent2>
        <a:accent3>
          <a:srgbClr val="FFFFFF"/>
        </a:accent3>
        <a:accent4>
          <a:srgbClr val="000000"/>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blackboard-powerpoint-template</Template>
  <TotalTime>6132</TotalTime>
  <Words>3322</Words>
  <Application>Microsoft Office PowerPoint</Application>
  <PresentationFormat>全屏显示(4:3)</PresentationFormat>
  <Paragraphs>234</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blackboard-powerpoint-template</vt:lpstr>
      <vt:lpstr>幻灯片 1</vt:lpstr>
      <vt:lpstr>提纲</vt:lpstr>
      <vt:lpstr>一、盒模型</vt:lpstr>
      <vt:lpstr>一、盒模型</vt:lpstr>
      <vt:lpstr>一、盒模型</vt:lpstr>
      <vt:lpstr>一、盒模型</vt:lpstr>
      <vt:lpstr>一、盒模型</vt:lpstr>
      <vt:lpstr>一、盒模型</vt:lpstr>
      <vt:lpstr>提纲</vt:lpstr>
      <vt:lpstr>二、定位</vt:lpstr>
      <vt:lpstr>二、定位</vt:lpstr>
      <vt:lpstr>二、定位</vt:lpstr>
      <vt:lpstr>二、定位</vt:lpstr>
      <vt:lpstr>二、定位</vt:lpstr>
      <vt:lpstr>二、定位</vt:lpstr>
      <vt:lpstr>二、定位</vt:lpstr>
      <vt:lpstr>二、定位</vt:lpstr>
      <vt:lpstr>二、定位</vt:lpstr>
      <vt:lpstr>二、定位</vt:lpstr>
      <vt:lpstr>二、定位</vt:lpstr>
      <vt:lpstr>二、定位</vt:lpstr>
    </vt:vector>
  </TitlesOfParts>
  <Company>zhjy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zhjy</dc:creator>
  <cp:lastModifiedBy>felixlu</cp:lastModifiedBy>
  <cp:revision>2136</cp:revision>
  <dcterms:created xsi:type="dcterms:W3CDTF">2012-06-22T12:18:32Z</dcterms:created>
  <dcterms:modified xsi:type="dcterms:W3CDTF">2013-05-14T23:32:21Z</dcterms:modified>
</cp:coreProperties>
</file>