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ags/tag5.xml" ContentType="application/vnd.openxmlformats-officedocument.presentationml.tags+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6" r:id="rId2"/>
    <p:sldId id="292" r:id="rId3"/>
    <p:sldId id="294" r:id="rId4"/>
    <p:sldId id="295" r:id="rId5"/>
    <p:sldId id="297" r:id="rId6"/>
    <p:sldId id="296" r:id="rId7"/>
    <p:sldId id="298" r:id="rId8"/>
    <p:sldId id="299" r:id="rId9"/>
    <p:sldId id="300" r:id="rId10"/>
    <p:sldId id="301" r:id="rId11"/>
    <p:sldId id="302" r:id="rId12"/>
    <p:sldId id="303" r:id="rId13"/>
    <p:sldId id="304" r:id="rId14"/>
    <p:sldId id="305" r:id="rId15"/>
    <p:sldId id="306" r:id="rId16"/>
    <p:sldId id="307" r:id="rId17"/>
    <p:sldId id="289" r:id="rId18"/>
    <p:sldId id="293" r:id="rId19"/>
    <p:sldId id="290" r:id="rId20"/>
    <p:sldId id="308" r:id="rId21"/>
    <p:sldId id="309" r:id="rId22"/>
    <p:sldId id="310" r:id="rId23"/>
    <p:sldId id="311" r:id="rId24"/>
    <p:sldId id="312" r:id="rId25"/>
    <p:sldId id="313" r:id="rId26"/>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00"/>
    <a:srgbClr val="800000"/>
    <a:srgbClr val="FFFF00"/>
    <a:srgbClr val="000000"/>
    <a:srgbClr val="CC0000"/>
    <a:srgbClr val="003300"/>
    <a:srgbClr val="AAC1E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23" autoAdjust="0"/>
    <p:restoredTop sz="96625" autoAdjust="0"/>
  </p:normalViewPr>
  <p:slideViewPr>
    <p:cSldViewPr>
      <p:cViewPr>
        <p:scale>
          <a:sx n="75" d="100"/>
          <a:sy n="75" d="100"/>
        </p:scale>
        <p:origin x="-450" y="48"/>
      </p:cViewPr>
      <p:guideLst>
        <p:guide orient="horz" pos="2160"/>
        <p:guide pos="2880"/>
      </p:guideLst>
    </p:cSldViewPr>
  </p:slideViewPr>
  <p:notesTextViewPr>
    <p:cViewPr>
      <p:scale>
        <a:sx n="100" d="100"/>
        <a:sy n="100" d="100"/>
      </p:scale>
      <p:origin x="0" y="0"/>
    </p:cViewPr>
  </p:notesTextViewPr>
  <p:notesViewPr>
    <p:cSldViewPr>
      <p:cViewPr varScale="1">
        <p:scale>
          <a:sx n="58" d="100"/>
          <a:sy n="58" d="100"/>
        </p:scale>
        <p:origin x="-2580"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ea typeface="+mn-ea"/>
              </a:defRPr>
            </a:lvl1pPr>
          </a:lstStyle>
          <a:p>
            <a:pPr>
              <a:defRPr/>
            </a:pPr>
            <a:fld id="{E207ACB7-829E-4AD9-B03A-90C17D3CF76B}" type="datetimeFigureOut">
              <a:rPr lang="zh-CN" altLang="en-US"/>
              <a:pPr>
                <a:defRPr/>
              </a:pPr>
              <a:t>2013/5/15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ea typeface="+mn-ea"/>
              </a:defRPr>
            </a:lvl1pPr>
          </a:lstStyle>
          <a:p>
            <a:pPr>
              <a:defRPr/>
            </a:pPr>
            <a:fld id="{1AA29754-91D2-459A-9AC5-9F9619CA8F8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mn-ea"/>
              </a:defRPr>
            </a:lvl1pPr>
          </a:lstStyle>
          <a:p>
            <a:pPr>
              <a:defRPr/>
            </a:pPr>
            <a:fld id="{ED80BF41-EC60-4DEB-80BA-632C5C51B7DD}" type="datetimeFigureOut">
              <a:rPr lang="zh-CN" altLang="en-US"/>
              <a:pPr>
                <a:defRPr/>
              </a:pPr>
              <a:t>2013/5/15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mn-ea"/>
              </a:defRPr>
            </a:lvl1pPr>
          </a:lstStyle>
          <a:p>
            <a:pPr>
              <a:defRPr/>
            </a:pPr>
            <a:fld id="{6333ED37-7877-4B8B-9832-F9C347E93AE3}"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png"/><Relationship Id="rId3" Type="http://schemas.openxmlformats.org/officeDocument/2006/relationships/tags" Target="../tags/tag3.xml"/><Relationship Id="rId7" Type="http://schemas.openxmlformats.org/officeDocument/2006/relationships/image" Target="../media/image1.png"/><Relationship Id="rId12" Type="http://schemas.openxmlformats.org/officeDocument/2006/relationships/image" Target="../media/image6.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Master" Target="../slideMasters/slideMaster1.xml"/><Relationship Id="rId11" Type="http://schemas.openxmlformats.org/officeDocument/2006/relationships/image" Target="../media/image5.png"/><Relationship Id="rId5" Type="http://schemas.openxmlformats.org/officeDocument/2006/relationships/tags" Target="../tags/tag5.xml"/><Relationship Id="rId10" Type="http://schemas.openxmlformats.org/officeDocument/2006/relationships/image" Target="../media/image4.png"/><Relationship Id="rId4" Type="http://schemas.openxmlformats.org/officeDocument/2006/relationships/tags" Target="../tags/tag4.xml"/><Relationship Id="rId9"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pic>
        <p:nvPicPr>
          <p:cNvPr id="4" name="Picture 12"/>
          <p:cNvPicPr>
            <a:picLocks noChangeAspect="1" noChangeArrowheads="1"/>
          </p:cNvPicPr>
          <p:nvPr/>
        </p:nvPicPr>
        <p:blipFill>
          <a:blip r:embed="rId7" cstate="print"/>
          <a:srcRect l="398" t="484" r="380" b="461"/>
          <a:stretch>
            <a:fillRect/>
          </a:stretch>
        </p:blipFill>
        <p:spPr bwMode="auto">
          <a:xfrm>
            <a:off x="0" y="0"/>
            <a:ext cx="9144000" cy="6877050"/>
          </a:xfrm>
          <a:prstGeom prst="rect">
            <a:avLst/>
          </a:prstGeom>
          <a:noFill/>
          <a:ln w="9525">
            <a:noFill/>
            <a:miter lim="800000"/>
            <a:headEnd/>
            <a:tailEnd/>
          </a:ln>
        </p:spPr>
      </p:pic>
      <p:pic>
        <p:nvPicPr>
          <p:cNvPr id="5" name="Picture 13"/>
          <p:cNvPicPr>
            <a:picLocks noChangeAspect="1" noChangeArrowheads="1"/>
          </p:cNvPicPr>
          <p:nvPr/>
        </p:nvPicPr>
        <p:blipFill>
          <a:blip r:embed="rId8" cstate="print"/>
          <a:srcRect/>
          <a:stretch>
            <a:fillRect/>
          </a:stretch>
        </p:blipFill>
        <p:spPr bwMode="auto">
          <a:xfrm>
            <a:off x="-17463" y="-3175"/>
            <a:ext cx="9161463" cy="6870700"/>
          </a:xfrm>
          <a:prstGeom prst="rect">
            <a:avLst/>
          </a:prstGeom>
          <a:noFill/>
          <a:ln w="9525">
            <a:noFill/>
            <a:miter lim="800000"/>
            <a:headEnd/>
            <a:tailEnd/>
          </a:ln>
        </p:spPr>
      </p:pic>
      <p:pic>
        <p:nvPicPr>
          <p:cNvPr id="6" name="Picture 19" descr="1"/>
          <p:cNvPicPr>
            <a:picLocks noChangeAspect="1" noChangeArrowheads="1"/>
          </p:cNvPicPr>
          <p:nvPr>
            <p:custDataLst>
              <p:tags r:id="rId1"/>
            </p:custDataLst>
          </p:nvPr>
        </p:nvPicPr>
        <p:blipFill>
          <a:blip r:embed="rId9" cstate="print">
            <a:lum bright="6000"/>
          </a:blip>
          <a:srcRect/>
          <a:stretch>
            <a:fillRect/>
          </a:stretch>
        </p:blipFill>
        <p:spPr bwMode="auto">
          <a:xfrm rot="19724420">
            <a:off x="8243888" y="3284538"/>
            <a:ext cx="1047750" cy="1368425"/>
          </a:xfrm>
          <a:prstGeom prst="rect">
            <a:avLst/>
          </a:prstGeom>
          <a:noFill/>
          <a:ln w="9525" algn="ctr">
            <a:noFill/>
            <a:miter lim="800000"/>
            <a:headEnd/>
            <a:tailEnd/>
          </a:ln>
        </p:spPr>
      </p:pic>
      <p:pic>
        <p:nvPicPr>
          <p:cNvPr id="7" name="Picture 20" descr="2"/>
          <p:cNvPicPr>
            <a:picLocks noChangeAspect="1" noChangeArrowheads="1"/>
          </p:cNvPicPr>
          <p:nvPr>
            <p:custDataLst>
              <p:tags r:id="rId2"/>
            </p:custDataLst>
          </p:nvPr>
        </p:nvPicPr>
        <p:blipFill>
          <a:blip r:embed="rId10" cstate="print">
            <a:lum bright="12000"/>
          </a:blip>
          <a:srcRect/>
          <a:stretch>
            <a:fillRect/>
          </a:stretch>
        </p:blipFill>
        <p:spPr bwMode="auto">
          <a:xfrm rot="2592828">
            <a:off x="7812088" y="4292600"/>
            <a:ext cx="825500" cy="1079500"/>
          </a:xfrm>
          <a:prstGeom prst="rect">
            <a:avLst/>
          </a:prstGeom>
          <a:noFill/>
          <a:ln w="9525" algn="ctr">
            <a:noFill/>
            <a:miter lim="800000"/>
            <a:headEnd/>
            <a:tailEnd/>
          </a:ln>
        </p:spPr>
      </p:pic>
      <p:pic>
        <p:nvPicPr>
          <p:cNvPr id="8" name="Picture 21" descr="4"/>
          <p:cNvPicPr>
            <a:picLocks noChangeAspect="1" noChangeArrowheads="1"/>
          </p:cNvPicPr>
          <p:nvPr>
            <p:custDataLst>
              <p:tags r:id="rId3"/>
            </p:custDataLst>
          </p:nvPr>
        </p:nvPicPr>
        <p:blipFill>
          <a:blip r:embed="rId11" cstate="print">
            <a:lum bright="6000"/>
          </a:blip>
          <a:srcRect/>
          <a:stretch>
            <a:fillRect/>
          </a:stretch>
        </p:blipFill>
        <p:spPr bwMode="auto">
          <a:xfrm rot="18480939">
            <a:off x="8123238" y="5422900"/>
            <a:ext cx="603250" cy="790575"/>
          </a:xfrm>
          <a:prstGeom prst="rect">
            <a:avLst/>
          </a:prstGeom>
          <a:noFill/>
          <a:ln w="9525" algn="ctr">
            <a:noFill/>
            <a:miter lim="800000"/>
            <a:headEnd/>
            <a:tailEnd/>
          </a:ln>
        </p:spPr>
      </p:pic>
      <p:pic>
        <p:nvPicPr>
          <p:cNvPr id="9" name="Picture 22" descr="3"/>
          <p:cNvPicPr>
            <a:picLocks noChangeAspect="1" noChangeArrowheads="1"/>
          </p:cNvPicPr>
          <p:nvPr>
            <p:custDataLst>
              <p:tags r:id="rId4"/>
            </p:custDataLst>
          </p:nvPr>
        </p:nvPicPr>
        <p:blipFill>
          <a:blip r:embed="rId12" cstate="print">
            <a:lum bright="18000"/>
          </a:blip>
          <a:srcRect/>
          <a:stretch>
            <a:fillRect/>
          </a:stretch>
        </p:blipFill>
        <p:spPr bwMode="auto">
          <a:xfrm>
            <a:off x="8613775" y="4824413"/>
            <a:ext cx="711200" cy="933450"/>
          </a:xfrm>
          <a:prstGeom prst="rect">
            <a:avLst/>
          </a:prstGeom>
          <a:noFill/>
          <a:ln w="9525" algn="ctr">
            <a:noFill/>
            <a:miter lim="800000"/>
            <a:headEnd/>
            <a:tailEnd/>
          </a:ln>
        </p:spPr>
      </p:pic>
      <p:pic>
        <p:nvPicPr>
          <p:cNvPr id="10" name="Picture 23" descr="5"/>
          <p:cNvPicPr>
            <a:picLocks noChangeAspect="1" noChangeArrowheads="1"/>
          </p:cNvPicPr>
          <p:nvPr>
            <p:custDataLst>
              <p:tags r:id="rId5"/>
            </p:custDataLst>
          </p:nvPr>
        </p:nvPicPr>
        <p:blipFill>
          <a:blip r:embed="rId13" cstate="print">
            <a:lum bright="12000"/>
          </a:blip>
          <a:srcRect/>
          <a:stretch>
            <a:fillRect/>
          </a:stretch>
        </p:blipFill>
        <p:spPr bwMode="auto">
          <a:xfrm rot="3568906">
            <a:off x="8632825" y="6083300"/>
            <a:ext cx="536575" cy="701675"/>
          </a:xfrm>
          <a:prstGeom prst="rect">
            <a:avLst/>
          </a:prstGeom>
          <a:noFill/>
          <a:ln w="9525" algn="ctr">
            <a:noFill/>
            <a:miter lim="800000"/>
            <a:headEnd/>
            <a:tailEnd/>
          </a:ln>
        </p:spPr>
      </p:pic>
      <p:sp>
        <p:nvSpPr>
          <p:cNvPr id="3075" name="Rectangle 3"/>
          <p:cNvSpPr>
            <a:spLocks noGrp="1" noChangeArrowheads="1"/>
          </p:cNvSpPr>
          <p:nvPr>
            <p:ph type="ctrTitle"/>
          </p:nvPr>
        </p:nvSpPr>
        <p:spPr>
          <a:xfrm>
            <a:off x="363538" y="549275"/>
            <a:ext cx="7448550" cy="1025525"/>
          </a:xfrm>
        </p:spPr>
        <p:txBody>
          <a:bodyPr/>
          <a:lstStyle>
            <a:lvl1pPr>
              <a:defRPr sz="3500"/>
            </a:lvl1pPr>
          </a:lstStyle>
          <a:p>
            <a:r>
              <a:rPr lang="zh-CN" altLang="en-US" smtClean="0"/>
              <a:t>单击此处编辑母版标题样式</a:t>
            </a:r>
            <a:endParaRPr lang="en-GB" altLang="zh-CN"/>
          </a:p>
        </p:txBody>
      </p:sp>
      <p:sp>
        <p:nvSpPr>
          <p:cNvPr id="3076" name="Rectangle 4"/>
          <p:cNvSpPr>
            <a:spLocks noGrp="1" noChangeArrowheads="1"/>
          </p:cNvSpPr>
          <p:nvPr>
            <p:ph type="subTitle" idx="1"/>
          </p:nvPr>
        </p:nvSpPr>
        <p:spPr>
          <a:xfrm>
            <a:off x="363538" y="1792288"/>
            <a:ext cx="7523162" cy="1222375"/>
          </a:xfrm>
        </p:spPr>
        <p:txBody>
          <a:bodyPr anchor="ctr"/>
          <a:lstStyle>
            <a:lvl1pPr marL="0" indent="0">
              <a:buFontTx/>
              <a:buNone/>
              <a:defRPr sz="2800">
                <a:latin typeface="Arial Black" pitchFamily="34" charset="0"/>
              </a:defRPr>
            </a:lvl1pPr>
          </a:lstStyle>
          <a:p>
            <a:r>
              <a:rPr lang="zh-CN" altLang="en-US" smtClean="0"/>
              <a:t>单击此处编辑母版副标题样式</a:t>
            </a:r>
            <a:endParaRPr lang="en-GB" altLang="zh-CN"/>
          </a:p>
        </p:txBody>
      </p:sp>
      <p:sp>
        <p:nvSpPr>
          <p:cNvPr id="11" name="Rectangle 8"/>
          <p:cNvSpPr>
            <a:spLocks noGrp="1" noChangeArrowheads="1"/>
          </p:cNvSpPr>
          <p:nvPr>
            <p:ph type="dt" sz="half" idx="10"/>
          </p:nvPr>
        </p:nvSpPr>
        <p:spPr>
          <a:xfrm>
            <a:off x="2195513" y="6381750"/>
            <a:ext cx="504825" cy="374650"/>
          </a:xfrm>
        </p:spPr>
        <p:txBody>
          <a:bodyPr/>
          <a:lstStyle>
            <a:lvl1pPr>
              <a:defRPr>
                <a:latin typeface="+mn-lt"/>
              </a:defRPr>
            </a:lvl1pPr>
          </a:lstStyle>
          <a:p>
            <a:pPr>
              <a:defRPr/>
            </a:pPr>
            <a:endParaRPr lang="en-GB" altLang="zh-CN"/>
          </a:p>
        </p:txBody>
      </p:sp>
      <p:sp>
        <p:nvSpPr>
          <p:cNvPr id="12" name="Rectangle 9"/>
          <p:cNvSpPr>
            <a:spLocks noGrp="1" noChangeArrowheads="1"/>
          </p:cNvSpPr>
          <p:nvPr>
            <p:ph type="ftr" sz="quarter" idx="11"/>
          </p:nvPr>
        </p:nvSpPr>
        <p:spPr>
          <a:xfrm>
            <a:off x="2805113" y="6381750"/>
            <a:ext cx="509587" cy="374650"/>
          </a:xfrm>
        </p:spPr>
        <p:txBody>
          <a:bodyPr/>
          <a:lstStyle>
            <a:lvl1pPr>
              <a:defRPr>
                <a:latin typeface="+mn-lt"/>
              </a:defRPr>
            </a:lvl1pPr>
          </a:lstStyle>
          <a:p>
            <a:pPr>
              <a:defRPr/>
            </a:pPr>
            <a:endParaRPr lang="en-GB" altLang="zh-CN"/>
          </a:p>
        </p:txBody>
      </p:sp>
      <p:sp>
        <p:nvSpPr>
          <p:cNvPr id="13" name="Rectangle 10"/>
          <p:cNvSpPr>
            <a:spLocks noGrp="1" noChangeArrowheads="1"/>
          </p:cNvSpPr>
          <p:nvPr>
            <p:ph type="sldNum" sz="quarter" idx="12"/>
          </p:nvPr>
        </p:nvSpPr>
        <p:spPr>
          <a:xfrm>
            <a:off x="3421063" y="6381750"/>
            <a:ext cx="358775" cy="374650"/>
          </a:xfrm>
        </p:spPr>
        <p:txBody>
          <a:bodyPr/>
          <a:lstStyle>
            <a:lvl1pPr>
              <a:defRPr>
                <a:latin typeface="+mn-lt"/>
              </a:defRPr>
            </a:lvl1pPr>
          </a:lstStyle>
          <a:p>
            <a:pPr>
              <a:defRPr/>
            </a:pPr>
            <a:fld id="{0EE7CBBD-E387-41AB-AAC8-7587E2A23CD7}" type="slidenum">
              <a:rPr lang="en-GB" altLang="zh-CN"/>
              <a:pPr>
                <a:defRPr/>
              </a:pPr>
              <a:t>‹#›</a:t>
            </a:fld>
            <a:endParaRPr lang="en-GB" altLang="zh-CN"/>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75"/>
                                  </p:iterate>
                                  <p:childTnLst>
                                    <p:set>
                                      <p:cBhvr>
                                        <p:cTn id="6" dur="1" fill="hold">
                                          <p:stCondLst>
                                            <p:cond delay="74"/>
                                          </p:stCondLst>
                                        </p:cTn>
                                        <p:tgtEl>
                                          <p:spTgt spid="30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7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autoUpdateAnimBg="0"/>
      <p:bldP spid="3076" grpId="0" build="p" autoUpdateAnimBg="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zh-CN"/>
          </a:p>
        </p:txBody>
      </p:sp>
      <p:sp>
        <p:nvSpPr>
          <p:cNvPr id="6" name="Rectangle 6"/>
          <p:cNvSpPr>
            <a:spLocks noGrp="1" noChangeArrowheads="1"/>
          </p:cNvSpPr>
          <p:nvPr>
            <p:ph type="sldNum" sz="quarter" idx="12"/>
          </p:nvPr>
        </p:nvSpPr>
        <p:spPr>
          <a:ln/>
        </p:spPr>
        <p:txBody>
          <a:bodyPr/>
          <a:lstStyle>
            <a:lvl1pPr>
              <a:defRPr/>
            </a:lvl1pPr>
          </a:lstStyle>
          <a:p>
            <a:pPr>
              <a:defRPr/>
            </a:pPr>
            <a:fld id="{19C396B4-DD0A-44A0-9E11-B04C606DE75A}" type="slidenum">
              <a:rPr lang="en-GB" altLang="zh-CN"/>
              <a:pPr>
                <a:defRPr/>
              </a:pPr>
              <a:t>‹#›</a:t>
            </a:fld>
            <a:endParaRPr lang="en-GB" altLang="zh-CN"/>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316663" y="201613"/>
            <a:ext cx="2000250" cy="59245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14325" y="201613"/>
            <a:ext cx="5849938" cy="59245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zh-CN"/>
          </a:p>
        </p:txBody>
      </p:sp>
      <p:sp>
        <p:nvSpPr>
          <p:cNvPr id="6" name="Rectangle 6"/>
          <p:cNvSpPr>
            <a:spLocks noGrp="1" noChangeArrowheads="1"/>
          </p:cNvSpPr>
          <p:nvPr>
            <p:ph type="sldNum" sz="quarter" idx="12"/>
          </p:nvPr>
        </p:nvSpPr>
        <p:spPr>
          <a:ln/>
        </p:spPr>
        <p:txBody>
          <a:bodyPr/>
          <a:lstStyle>
            <a:lvl1pPr>
              <a:defRPr/>
            </a:lvl1pPr>
          </a:lstStyle>
          <a:p>
            <a:pPr>
              <a:defRPr/>
            </a:pPr>
            <a:fld id="{CB0EAB27-5B61-4616-8533-CE3135726207}" type="slidenum">
              <a:rPr lang="en-GB" altLang="zh-CN"/>
              <a:pPr>
                <a:defRPr/>
              </a:pPr>
              <a:t>‹#›</a:t>
            </a:fld>
            <a:endParaRPr lang="en-GB" altLang="zh-CN"/>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defRPr>
                <a:latin typeface="微软雅黑" pitchFamily="34" charset="-122"/>
                <a:ea typeface="微软雅黑" pitchFamily="34" charset="-122"/>
              </a:defRPr>
            </a:lvl1pPr>
            <a:lvl2pPr>
              <a:defRPr>
                <a:latin typeface="微软雅黑" pitchFamily="34" charset="-122"/>
                <a:ea typeface="微软雅黑" pitchFamily="34" charset="-122"/>
              </a:defRPr>
            </a:lvl2pPr>
            <a:lvl3pPr>
              <a:defRPr>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zh-CN"/>
          </a:p>
        </p:txBody>
      </p:sp>
      <p:sp>
        <p:nvSpPr>
          <p:cNvPr id="6" name="Rectangle 6"/>
          <p:cNvSpPr>
            <a:spLocks noGrp="1" noChangeArrowheads="1"/>
          </p:cNvSpPr>
          <p:nvPr>
            <p:ph type="sldNum" sz="quarter" idx="12"/>
          </p:nvPr>
        </p:nvSpPr>
        <p:spPr>
          <a:ln/>
        </p:spPr>
        <p:txBody>
          <a:bodyPr/>
          <a:lstStyle>
            <a:lvl1pPr>
              <a:defRPr/>
            </a:lvl1pPr>
          </a:lstStyle>
          <a:p>
            <a:pPr>
              <a:defRPr/>
            </a:pPr>
            <a:fld id="{05DF4A5A-6BA7-48CB-982A-B27E2EF0DB7E}" type="slidenum">
              <a:rPr lang="en-GB" altLang="zh-CN"/>
              <a:pPr>
                <a:defRPr/>
              </a:pPr>
              <a:t>‹#›</a:t>
            </a:fld>
            <a:endParaRPr lang="en-GB" altLang="zh-CN"/>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zh-CN"/>
          </a:p>
        </p:txBody>
      </p:sp>
      <p:sp>
        <p:nvSpPr>
          <p:cNvPr id="6" name="Rectangle 6"/>
          <p:cNvSpPr>
            <a:spLocks noGrp="1" noChangeArrowheads="1"/>
          </p:cNvSpPr>
          <p:nvPr>
            <p:ph type="sldNum" sz="quarter" idx="12"/>
          </p:nvPr>
        </p:nvSpPr>
        <p:spPr>
          <a:ln/>
        </p:spPr>
        <p:txBody>
          <a:bodyPr/>
          <a:lstStyle>
            <a:lvl1pPr>
              <a:defRPr/>
            </a:lvl1pPr>
          </a:lstStyle>
          <a:p>
            <a:pPr>
              <a:defRPr/>
            </a:pPr>
            <a:fld id="{DF0C9C3E-0109-4D6C-9264-03556C855E38}" type="slidenum">
              <a:rPr lang="en-GB" altLang="zh-CN"/>
              <a:pPr>
                <a:defRPr/>
              </a:pPr>
              <a:t>‹#›</a:t>
            </a:fld>
            <a:endParaRPr lang="en-GB" altLang="zh-CN"/>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14325" y="1052513"/>
            <a:ext cx="3924300" cy="5073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391025" y="1052513"/>
            <a:ext cx="3925888" cy="5073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GB"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GB" altLang="zh-CN"/>
          </a:p>
        </p:txBody>
      </p:sp>
      <p:sp>
        <p:nvSpPr>
          <p:cNvPr id="7" name="Rectangle 6"/>
          <p:cNvSpPr>
            <a:spLocks noGrp="1" noChangeArrowheads="1"/>
          </p:cNvSpPr>
          <p:nvPr>
            <p:ph type="sldNum" sz="quarter" idx="12"/>
          </p:nvPr>
        </p:nvSpPr>
        <p:spPr>
          <a:ln/>
        </p:spPr>
        <p:txBody>
          <a:bodyPr/>
          <a:lstStyle>
            <a:lvl1pPr>
              <a:defRPr/>
            </a:lvl1pPr>
          </a:lstStyle>
          <a:p>
            <a:pPr>
              <a:defRPr/>
            </a:pPr>
            <a:fld id="{E582151F-0347-452A-B22F-93840B10C3FB}" type="slidenum">
              <a:rPr lang="en-GB" altLang="zh-CN"/>
              <a:pPr>
                <a:defRPr/>
              </a:pPr>
              <a:t>‹#›</a:t>
            </a:fld>
            <a:endParaRPr lang="en-GB" altLang="zh-CN"/>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GB"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GB" altLang="zh-CN"/>
          </a:p>
        </p:txBody>
      </p:sp>
      <p:sp>
        <p:nvSpPr>
          <p:cNvPr id="9" name="Rectangle 6"/>
          <p:cNvSpPr>
            <a:spLocks noGrp="1" noChangeArrowheads="1"/>
          </p:cNvSpPr>
          <p:nvPr>
            <p:ph type="sldNum" sz="quarter" idx="12"/>
          </p:nvPr>
        </p:nvSpPr>
        <p:spPr>
          <a:ln/>
        </p:spPr>
        <p:txBody>
          <a:bodyPr/>
          <a:lstStyle>
            <a:lvl1pPr>
              <a:defRPr/>
            </a:lvl1pPr>
          </a:lstStyle>
          <a:p>
            <a:pPr>
              <a:defRPr/>
            </a:pPr>
            <a:fld id="{7BC54B74-3F7E-4E53-ABB0-58CE89E88C3C}" type="slidenum">
              <a:rPr lang="en-GB" altLang="zh-CN"/>
              <a:pPr>
                <a:defRPr/>
              </a:pPr>
              <a:t>‹#›</a:t>
            </a:fld>
            <a:endParaRPr lang="en-GB" altLang="zh-CN"/>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GB"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GB" altLang="zh-CN"/>
          </a:p>
        </p:txBody>
      </p:sp>
      <p:sp>
        <p:nvSpPr>
          <p:cNvPr id="5" name="Rectangle 6"/>
          <p:cNvSpPr>
            <a:spLocks noGrp="1" noChangeArrowheads="1"/>
          </p:cNvSpPr>
          <p:nvPr>
            <p:ph type="sldNum" sz="quarter" idx="12"/>
          </p:nvPr>
        </p:nvSpPr>
        <p:spPr>
          <a:ln/>
        </p:spPr>
        <p:txBody>
          <a:bodyPr/>
          <a:lstStyle>
            <a:lvl1pPr>
              <a:defRPr/>
            </a:lvl1pPr>
          </a:lstStyle>
          <a:p>
            <a:pPr>
              <a:defRPr/>
            </a:pPr>
            <a:fld id="{5DDAECC5-C277-4710-A58E-0207C04802D3}" type="slidenum">
              <a:rPr lang="en-GB" altLang="zh-CN"/>
              <a:pPr>
                <a:defRPr/>
              </a:pPr>
              <a:t>‹#›</a:t>
            </a:fld>
            <a:endParaRPr lang="en-GB" altLang="zh-CN"/>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GB" altLang="zh-CN"/>
          </a:p>
        </p:txBody>
      </p:sp>
      <p:sp>
        <p:nvSpPr>
          <p:cNvPr id="4" name="Rectangle 6"/>
          <p:cNvSpPr>
            <a:spLocks noGrp="1" noChangeArrowheads="1"/>
          </p:cNvSpPr>
          <p:nvPr>
            <p:ph type="sldNum" sz="quarter" idx="12"/>
          </p:nvPr>
        </p:nvSpPr>
        <p:spPr>
          <a:ln/>
        </p:spPr>
        <p:txBody>
          <a:bodyPr/>
          <a:lstStyle>
            <a:lvl1pPr>
              <a:defRPr/>
            </a:lvl1pPr>
          </a:lstStyle>
          <a:p>
            <a:pPr>
              <a:defRPr/>
            </a:pPr>
            <a:fld id="{BD470D6B-2BC7-4F13-8F38-6991D9E339E1}" type="slidenum">
              <a:rPr lang="en-GB" altLang="zh-CN"/>
              <a:pPr>
                <a:defRPr/>
              </a:pPr>
              <a:t>‹#›</a:t>
            </a:fld>
            <a:endParaRPr lang="en-GB" altLang="zh-CN"/>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GB"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GB" altLang="zh-CN"/>
          </a:p>
        </p:txBody>
      </p:sp>
      <p:sp>
        <p:nvSpPr>
          <p:cNvPr id="7" name="Rectangle 6"/>
          <p:cNvSpPr>
            <a:spLocks noGrp="1" noChangeArrowheads="1"/>
          </p:cNvSpPr>
          <p:nvPr>
            <p:ph type="sldNum" sz="quarter" idx="12"/>
          </p:nvPr>
        </p:nvSpPr>
        <p:spPr>
          <a:ln/>
        </p:spPr>
        <p:txBody>
          <a:bodyPr/>
          <a:lstStyle>
            <a:lvl1pPr>
              <a:defRPr/>
            </a:lvl1pPr>
          </a:lstStyle>
          <a:p>
            <a:pPr>
              <a:defRPr/>
            </a:pPr>
            <a:fld id="{C56F5995-94F5-4978-8A5E-7F912691050E}" type="slidenum">
              <a:rPr lang="en-GB" altLang="zh-CN"/>
              <a:pPr>
                <a:defRPr/>
              </a:pPr>
              <a:t>‹#›</a:t>
            </a:fld>
            <a:endParaRPr lang="en-GB" altLang="zh-CN"/>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GB"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GB" altLang="zh-CN"/>
          </a:p>
        </p:txBody>
      </p:sp>
      <p:sp>
        <p:nvSpPr>
          <p:cNvPr id="7" name="Rectangle 6"/>
          <p:cNvSpPr>
            <a:spLocks noGrp="1" noChangeArrowheads="1"/>
          </p:cNvSpPr>
          <p:nvPr>
            <p:ph type="sldNum" sz="quarter" idx="12"/>
          </p:nvPr>
        </p:nvSpPr>
        <p:spPr>
          <a:ln/>
        </p:spPr>
        <p:txBody>
          <a:bodyPr/>
          <a:lstStyle>
            <a:lvl1pPr>
              <a:defRPr/>
            </a:lvl1pPr>
          </a:lstStyle>
          <a:p>
            <a:pPr>
              <a:defRPr/>
            </a:pPr>
            <a:fld id="{0CCFF9F1-E7A0-4011-B36D-0E7C0DCEA646}" type="slidenum">
              <a:rPr lang="en-GB" altLang="zh-CN"/>
              <a:pPr>
                <a:defRPr/>
              </a:pPr>
              <a:t>‹#›</a:t>
            </a:fld>
            <a:endParaRPr lang="en-GB" altLang="zh-CN"/>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0"/>
          <p:cNvPicPr>
            <a:picLocks noChangeAspect="1" noChangeArrowheads="1"/>
          </p:cNvPicPr>
          <p:nvPr/>
        </p:nvPicPr>
        <p:blipFill>
          <a:blip r:embed="rId13" cstate="print"/>
          <a:srcRect l="398" t="484" r="380" b="461"/>
          <a:stretch>
            <a:fillRect/>
          </a:stretch>
        </p:blipFill>
        <p:spPr bwMode="auto">
          <a:xfrm>
            <a:off x="0" y="0"/>
            <a:ext cx="9144000" cy="6877050"/>
          </a:xfrm>
          <a:prstGeom prst="rect">
            <a:avLst/>
          </a:prstGeom>
          <a:noFill/>
          <a:ln w="9525">
            <a:noFill/>
            <a:miter lim="800000"/>
            <a:headEnd/>
            <a:tailEnd/>
          </a:ln>
        </p:spPr>
      </p:pic>
      <p:pic>
        <p:nvPicPr>
          <p:cNvPr id="1027" name="Picture 21"/>
          <p:cNvPicPr>
            <a:picLocks noChangeAspect="1" noChangeArrowheads="1"/>
          </p:cNvPicPr>
          <p:nvPr/>
        </p:nvPicPr>
        <p:blipFill>
          <a:blip r:embed="rId14" cstate="print"/>
          <a:srcRect/>
          <a:stretch>
            <a:fillRect/>
          </a:stretch>
        </p:blipFill>
        <p:spPr bwMode="auto">
          <a:xfrm>
            <a:off x="-17463" y="-3175"/>
            <a:ext cx="9161463" cy="6870700"/>
          </a:xfrm>
          <a:prstGeom prst="rect">
            <a:avLst/>
          </a:prstGeom>
          <a:noFill/>
          <a:ln w="9525">
            <a:noFill/>
            <a:miter lim="800000"/>
            <a:headEnd/>
            <a:tailEnd/>
          </a:ln>
        </p:spPr>
      </p:pic>
      <p:sp>
        <p:nvSpPr>
          <p:cNvPr id="2" name="Rectangle 2"/>
          <p:cNvSpPr>
            <a:spLocks noGrp="1" noChangeArrowheads="1"/>
          </p:cNvSpPr>
          <p:nvPr>
            <p:ph type="title"/>
          </p:nvPr>
        </p:nvSpPr>
        <p:spPr bwMode="auto">
          <a:xfrm>
            <a:off x="314325" y="201613"/>
            <a:ext cx="8002588" cy="4381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GB" altLang="zh-CN" smtClean="0"/>
          </a:p>
        </p:txBody>
      </p:sp>
      <p:sp>
        <p:nvSpPr>
          <p:cNvPr id="3" name="Rectangle 3"/>
          <p:cNvSpPr>
            <a:spLocks noGrp="1" noChangeArrowheads="1"/>
          </p:cNvSpPr>
          <p:nvPr>
            <p:ph type="body" idx="1"/>
          </p:nvPr>
        </p:nvSpPr>
        <p:spPr bwMode="auto">
          <a:xfrm>
            <a:off x="314325" y="1052513"/>
            <a:ext cx="8002588" cy="5073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ltLang="zh-CN" smtClean="0"/>
          </a:p>
        </p:txBody>
      </p:sp>
      <p:sp>
        <p:nvSpPr>
          <p:cNvPr id="1028" name="Rectangle 4"/>
          <p:cNvSpPr>
            <a:spLocks noGrp="1" noChangeArrowheads="1"/>
          </p:cNvSpPr>
          <p:nvPr>
            <p:ph type="dt" sz="half" idx="2"/>
          </p:nvPr>
        </p:nvSpPr>
        <p:spPr bwMode="auto">
          <a:xfrm>
            <a:off x="314325" y="6381750"/>
            <a:ext cx="968375" cy="374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solidFill>
                  <a:schemeClr val="bg1"/>
                </a:solidFill>
                <a:latin typeface="+mj-lt"/>
                <a:ea typeface="宋体" charset="-122"/>
              </a:defRPr>
            </a:lvl1pPr>
          </a:lstStyle>
          <a:p>
            <a:pPr>
              <a:defRPr/>
            </a:pPr>
            <a:endParaRPr lang="en-GB" altLang="zh-CN"/>
          </a:p>
        </p:txBody>
      </p:sp>
      <p:sp>
        <p:nvSpPr>
          <p:cNvPr id="1029" name="Rectangle 5"/>
          <p:cNvSpPr>
            <a:spLocks noGrp="1" noChangeArrowheads="1"/>
          </p:cNvSpPr>
          <p:nvPr>
            <p:ph type="ftr" sz="quarter" idx="3"/>
          </p:nvPr>
        </p:nvSpPr>
        <p:spPr bwMode="auto">
          <a:xfrm>
            <a:off x="1862138" y="6381750"/>
            <a:ext cx="977900" cy="374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solidFill>
                  <a:schemeClr val="bg1"/>
                </a:solidFill>
                <a:latin typeface="+mj-lt"/>
                <a:ea typeface="宋体" charset="-122"/>
              </a:defRPr>
            </a:lvl1pPr>
          </a:lstStyle>
          <a:p>
            <a:pPr>
              <a:defRPr/>
            </a:pPr>
            <a:endParaRPr lang="en-GB" altLang="zh-CN"/>
          </a:p>
        </p:txBody>
      </p:sp>
      <p:sp>
        <p:nvSpPr>
          <p:cNvPr id="1030" name="Rectangle 6"/>
          <p:cNvSpPr>
            <a:spLocks noGrp="1" noChangeArrowheads="1"/>
          </p:cNvSpPr>
          <p:nvPr>
            <p:ph type="sldNum" sz="quarter" idx="4"/>
          </p:nvPr>
        </p:nvSpPr>
        <p:spPr bwMode="auto">
          <a:xfrm>
            <a:off x="3421063" y="6381750"/>
            <a:ext cx="688975" cy="374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solidFill>
                  <a:schemeClr val="bg1"/>
                </a:solidFill>
                <a:latin typeface="+mj-lt"/>
                <a:ea typeface="宋体" charset="-122"/>
              </a:defRPr>
            </a:lvl1pPr>
          </a:lstStyle>
          <a:p>
            <a:pPr>
              <a:defRPr/>
            </a:pPr>
            <a:fld id="{ACE12F32-2598-4B5C-AA76-7856CE7E49FA}" type="slidenum">
              <a:rPr lang="en-GB" altLang="zh-CN"/>
              <a:pPr>
                <a:defRPr/>
              </a:pPr>
              <a:t>‹#›</a:t>
            </a:fld>
            <a:endParaRPr lang="en-GB" altLang="zh-CN"/>
          </a:p>
        </p:txBody>
      </p:sp>
      <p:sp>
        <p:nvSpPr>
          <p:cNvPr id="1046" name="Freeform 22"/>
          <p:cNvSpPr>
            <a:spLocks noEditPoints="1"/>
          </p:cNvSpPr>
          <p:nvPr/>
        </p:nvSpPr>
        <p:spPr bwMode="auto">
          <a:xfrm>
            <a:off x="7089775" y="5661025"/>
            <a:ext cx="361950" cy="1095375"/>
          </a:xfrm>
          <a:custGeom>
            <a:avLst/>
            <a:gdLst/>
            <a:ahLst/>
            <a:cxnLst>
              <a:cxn ang="0">
                <a:pos x="471" y="377"/>
              </a:cxn>
              <a:cxn ang="0">
                <a:pos x="474" y="337"/>
              </a:cxn>
              <a:cxn ang="0">
                <a:pos x="427" y="273"/>
              </a:cxn>
              <a:cxn ang="0">
                <a:pos x="378" y="242"/>
              </a:cxn>
              <a:cxn ang="0">
                <a:pos x="293" y="224"/>
              </a:cxn>
              <a:cxn ang="0">
                <a:pos x="280" y="183"/>
              </a:cxn>
              <a:cxn ang="0">
                <a:pos x="244" y="46"/>
              </a:cxn>
              <a:cxn ang="0">
                <a:pos x="203" y="2"/>
              </a:cxn>
              <a:cxn ang="0">
                <a:pos x="173" y="5"/>
              </a:cxn>
              <a:cxn ang="0">
                <a:pos x="129" y="13"/>
              </a:cxn>
              <a:cxn ang="0">
                <a:pos x="87" y="86"/>
              </a:cxn>
              <a:cxn ang="0">
                <a:pos x="84" y="181"/>
              </a:cxn>
              <a:cxn ang="0">
                <a:pos x="91" y="233"/>
              </a:cxn>
              <a:cxn ang="0">
                <a:pos x="82" y="265"/>
              </a:cxn>
              <a:cxn ang="0">
                <a:pos x="81" y="280"/>
              </a:cxn>
              <a:cxn ang="0">
                <a:pos x="82" y="291"/>
              </a:cxn>
              <a:cxn ang="0">
                <a:pos x="59" y="319"/>
              </a:cxn>
              <a:cxn ang="0">
                <a:pos x="23" y="371"/>
              </a:cxn>
              <a:cxn ang="0">
                <a:pos x="12" y="444"/>
              </a:cxn>
              <a:cxn ang="0">
                <a:pos x="28" y="448"/>
              </a:cxn>
              <a:cxn ang="0">
                <a:pos x="23" y="662"/>
              </a:cxn>
              <a:cxn ang="0">
                <a:pos x="3" y="831"/>
              </a:cxn>
              <a:cxn ang="0">
                <a:pos x="15" y="907"/>
              </a:cxn>
              <a:cxn ang="0">
                <a:pos x="62" y="935"/>
              </a:cxn>
              <a:cxn ang="0">
                <a:pos x="60" y="913"/>
              </a:cxn>
              <a:cxn ang="0">
                <a:pos x="81" y="931"/>
              </a:cxn>
              <a:cxn ang="0">
                <a:pos x="107" y="1030"/>
              </a:cxn>
              <a:cxn ang="0">
                <a:pos x="143" y="1148"/>
              </a:cxn>
              <a:cxn ang="0">
                <a:pos x="142" y="1208"/>
              </a:cxn>
              <a:cxn ang="0">
                <a:pos x="168" y="1356"/>
              </a:cxn>
              <a:cxn ang="0">
                <a:pos x="137" y="1429"/>
              </a:cxn>
              <a:cxn ang="0">
                <a:pos x="64" y="1486"/>
              </a:cxn>
              <a:cxn ang="0">
                <a:pos x="67" y="1520"/>
              </a:cxn>
              <a:cxn ang="0">
                <a:pos x="158" y="1507"/>
              </a:cxn>
              <a:cxn ang="0">
                <a:pos x="183" y="1543"/>
              </a:cxn>
              <a:cxn ang="0">
                <a:pos x="220" y="1605"/>
              </a:cxn>
              <a:cxn ang="0">
                <a:pos x="246" y="1642"/>
              </a:cxn>
              <a:cxn ang="0">
                <a:pos x="308" y="1638"/>
              </a:cxn>
              <a:cxn ang="0">
                <a:pos x="302" y="1585"/>
              </a:cxn>
              <a:cxn ang="0">
                <a:pos x="284" y="1523"/>
              </a:cxn>
              <a:cxn ang="0">
                <a:pos x="284" y="1431"/>
              </a:cxn>
              <a:cxn ang="0">
                <a:pos x="287" y="1265"/>
              </a:cxn>
              <a:cxn ang="0">
                <a:pos x="290" y="1137"/>
              </a:cxn>
              <a:cxn ang="0">
                <a:pos x="312" y="1005"/>
              </a:cxn>
              <a:cxn ang="0">
                <a:pos x="341" y="942"/>
              </a:cxn>
              <a:cxn ang="0">
                <a:pos x="379" y="904"/>
              </a:cxn>
              <a:cxn ang="0">
                <a:pos x="397" y="826"/>
              </a:cxn>
              <a:cxn ang="0">
                <a:pos x="406" y="692"/>
              </a:cxn>
              <a:cxn ang="0">
                <a:pos x="413" y="732"/>
              </a:cxn>
              <a:cxn ang="0">
                <a:pos x="455" y="755"/>
              </a:cxn>
              <a:cxn ang="0">
                <a:pos x="445" y="742"/>
              </a:cxn>
              <a:cxn ang="0">
                <a:pos x="431" y="678"/>
              </a:cxn>
              <a:cxn ang="0">
                <a:pos x="479" y="619"/>
              </a:cxn>
              <a:cxn ang="0">
                <a:pos x="536" y="532"/>
              </a:cxn>
              <a:cxn ang="0">
                <a:pos x="527" y="489"/>
              </a:cxn>
              <a:cxn ang="0">
                <a:pos x="35" y="904"/>
              </a:cxn>
              <a:cxn ang="0">
                <a:pos x="34" y="886"/>
              </a:cxn>
              <a:cxn ang="0">
                <a:pos x="287" y="235"/>
              </a:cxn>
              <a:cxn ang="0">
                <a:pos x="287" y="226"/>
              </a:cxn>
              <a:cxn ang="0">
                <a:pos x="284" y="241"/>
              </a:cxn>
              <a:cxn ang="0">
                <a:pos x="339" y="898"/>
              </a:cxn>
              <a:cxn ang="0">
                <a:pos x="490" y="484"/>
              </a:cxn>
              <a:cxn ang="0">
                <a:pos x="534" y="514"/>
              </a:cxn>
            </a:cxnLst>
            <a:rect l="0" t="0" r="r" b="b"/>
            <a:pathLst>
              <a:path w="543" h="1649">
                <a:moveTo>
                  <a:pt x="495" y="475"/>
                </a:moveTo>
                <a:lnTo>
                  <a:pt x="481" y="456"/>
                </a:lnTo>
                <a:lnTo>
                  <a:pt x="481" y="456"/>
                </a:lnTo>
                <a:lnTo>
                  <a:pt x="481" y="446"/>
                </a:lnTo>
                <a:lnTo>
                  <a:pt x="481" y="444"/>
                </a:lnTo>
                <a:lnTo>
                  <a:pt x="483" y="443"/>
                </a:lnTo>
                <a:lnTo>
                  <a:pt x="471" y="377"/>
                </a:lnTo>
                <a:lnTo>
                  <a:pt x="463" y="376"/>
                </a:lnTo>
                <a:lnTo>
                  <a:pt x="463" y="376"/>
                </a:lnTo>
                <a:lnTo>
                  <a:pt x="463" y="371"/>
                </a:lnTo>
                <a:lnTo>
                  <a:pt x="464" y="360"/>
                </a:lnTo>
                <a:lnTo>
                  <a:pt x="468" y="347"/>
                </a:lnTo>
                <a:lnTo>
                  <a:pt x="470" y="341"/>
                </a:lnTo>
                <a:lnTo>
                  <a:pt x="474" y="337"/>
                </a:lnTo>
                <a:lnTo>
                  <a:pt x="474" y="337"/>
                </a:lnTo>
                <a:lnTo>
                  <a:pt x="470" y="326"/>
                </a:lnTo>
                <a:lnTo>
                  <a:pt x="464" y="315"/>
                </a:lnTo>
                <a:lnTo>
                  <a:pt x="456" y="302"/>
                </a:lnTo>
                <a:lnTo>
                  <a:pt x="444" y="287"/>
                </a:lnTo>
                <a:lnTo>
                  <a:pt x="436" y="280"/>
                </a:lnTo>
                <a:lnTo>
                  <a:pt x="427" y="273"/>
                </a:lnTo>
                <a:lnTo>
                  <a:pt x="419" y="266"/>
                </a:lnTo>
                <a:lnTo>
                  <a:pt x="409" y="260"/>
                </a:lnTo>
                <a:lnTo>
                  <a:pt x="397" y="254"/>
                </a:lnTo>
                <a:lnTo>
                  <a:pt x="385" y="249"/>
                </a:lnTo>
                <a:lnTo>
                  <a:pt x="385" y="249"/>
                </a:lnTo>
                <a:lnTo>
                  <a:pt x="381" y="246"/>
                </a:lnTo>
                <a:lnTo>
                  <a:pt x="378" y="242"/>
                </a:lnTo>
                <a:lnTo>
                  <a:pt x="373" y="239"/>
                </a:lnTo>
                <a:lnTo>
                  <a:pt x="366" y="235"/>
                </a:lnTo>
                <a:lnTo>
                  <a:pt x="358" y="233"/>
                </a:lnTo>
                <a:lnTo>
                  <a:pt x="348" y="231"/>
                </a:lnTo>
                <a:lnTo>
                  <a:pt x="336" y="231"/>
                </a:lnTo>
                <a:lnTo>
                  <a:pt x="297" y="235"/>
                </a:lnTo>
                <a:lnTo>
                  <a:pt x="293" y="224"/>
                </a:lnTo>
                <a:lnTo>
                  <a:pt x="287" y="209"/>
                </a:lnTo>
                <a:lnTo>
                  <a:pt x="282" y="195"/>
                </a:lnTo>
                <a:lnTo>
                  <a:pt x="290" y="208"/>
                </a:lnTo>
                <a:lnTo>
                  <a:pt x="295" y="211"/>
                </a:lnTo>
                <a:lnTo>
                  <a:pt x="290" y="204"/>
                </a:lnTo>
                <a:lnTo>
                  <a:pt x="284" y="194"/>
                </a:lnTo>
                <a:lnTo>
                  <a:pt x="280" y="183"/>
                </a:lnTo>
                <a:lnTo>
                  <a:pt x="275" y="170"/>
                </a:lnTo>
                <a:lnTo>
                  <a:pt x="270" y="137"/>
                </a:lnTo>
                <a:lnTo>
                  <a:pt x="263" y="105"/>
                </a:lnTo>
                <a:lnTo>
                  <a:pt x="260" y="88"/>
                </a:lnTo>
                <a:lnTo>
                  <a:pt x="256" y="74"/>
                </a:lnTo>
                <a:lnTo>
                  <a:pt x="250" y="59"/>
                </a:lnTo>
                <a:lnTo>
                  <a:pt x="244" y="46"/>
                </a:lnTo>
                <a:lnTo>
                  <a:pt x="238" y="34"/>
                </a:lnTo>
                <a:lnTo>
                  <a:pt x="233" y="23"/>
                </a:lnTo>
                <a:lnTo>
                  <a:pt x="225" y="15"/>
                </a:lnTo>
                <a:lnTo>
                  <a:pt x="217" y="8"/>
                </a:lnTo>
                <a:lnTo>
                  <a:pt x="212" y="6"/>
                </a:lnTo>
                <a:lnTo>
                  <a:pt x="208" y="3"/>
                </a:lnTo>
                <a:lnTo>
                  <a:pt x="203" y="2"/>
                </a:lnTo>
                <a:lnTo>
                  <a:pt x="198" y="0"/>
                </a:lnTo>
                <a:lnTo>
                  <a:pt x="194" y="0"/>
                </a:lnTo>
                <a:lnTo>
                  <a:pt x="189" y="0"/>
                </a:lnTo>
                <a:lnTo>
                  <a:pt x="183" y="1"/>
                </a:lnTo>
                <a:lnTo>
                  <a:pt x="177" y="3"/>
                </a:lnTo>
                <a:lnTo>
                  <a:pt x="175" y="3"/>
                </a:lnTo>
                <a:lnTo>
                  <a:pt x="173" y="5"/>
                </a:lnTo>
                <a:lnTo>
                  <a:pt x="168" y="3"/>
                </a:lnTo>
                <a:lnTo>
                  <a:pt x="164" y="2"/>
                </a:lnTo>
                <a:lnTo>
                  <a:pt x="158" y="2"/>
                </a:lnTo>
                <a:lnTo>
                  <a:pt x="153" y="2"/>
                </a:lnTo>
                <a:lnTo>
                  <a:pt x="145" y="3"/>
                </a:lnTo>
                <a:lnTo>
                  <a:pt x="137" y="7"/>
                </a:lnTo>
                <a:lnTo>
                  <a:pt x="129" y="13"/>
                </a:lnTo>
                <a:lnTo>
                  <a:pt x="120" y="20"/>
                </a:lnTo>
                <a:lnTo>
                  <a:pt x="113" y="28"/>
                </a:lnTo>
                <a:lnTo>
                  <a:pt x="106" y="38"/>
                </a:lnTo>
                <a:lnTo>
                  <a:pt x="100" y="48"/>
                </a:lnTo>
                <a:lnTo>
                  <a:pt x="95" y="60"/>
                </a:lnTo>
                <a:lnTo>
                  <a:pt x="91" y="72"/>
                </a:lnTo>
                <a:lnTo>
                  <a:pt x="87" y="86"/>
                </a:lnTo>
                <a:lnTo>
                  <a:pt x="84" y="98"/>
                </a:lnTo>
                <a:lnTo>
                  <a:pt x="81" y="112"/>
                </a:lnTo>
                <a:lnTo>
                  <a:pt x="80" y="126"/>
                </a:lnTo>
                <a:lnTo>
                  <a:pt x="79" y="140"/>
                </a:lnTo>
                <a:lnTo>
                  <a:pt x="79" y="150"/>
                </a:lnTo>
                <a:lnTo>
                  <a:pt x="80" y="159"/>
                </a:lnTo>
                <a:lnTo>
                  <a:pt x="84" y="181"/>
                </a:lnTo>
                <a:lnTo>
                  <a:pt x="88" y="202"/>
                </a:lnTo>
                <a:lnTo>
                  <a:pt x="91" y="224"/>
                </a:lnTo>
                <a:lnTo>
                  <a:pt x="85" y="239"/>
                </a:lnTo>
                <a:lnTo>
                  <a:pt x="82" y="244"/>
                </a:lnTo>
                <a:lnTo>
                  <a:pt x="79" y="249"/>
                </a:lnTo>
                <a:lnTo>
                  <a:pt x="82" y="246"/>
                </a:lnTo>
                <a:lnTo>
                  <a:pt x="91" y="233"/>
                </a:lnTo>
                <a:lnTo>
                  <a:pt x="86" y="246"/>
                </a:lnTo>
                <a:lnTo>
                  <a:pt x="81" y="261"/>
                </a:lnTo>
                <a:lnTo>
                  <a:pt x="75" y="274"/>
                </a:lnTo>
                <a:lnTo>
                  <a:pt x="72" y="280"/>
                </a:lnTo>
                <a:lnTo>
                  <a:pt x="69" y="283"/>
                </a:lnTo>
                <a:lnTo>
                  <a:pt x="75" y="275"/>
                </a:lnTo>
                <a:lnTo>
                  <a:pt x="82" y="265"/>
                </a:lnTo>
                <a:lnTo>
                  <a:pt x="91" y="250"/>
                </a:lnTo>
                <a:lnTo>
                  <a:pt x="87" y="262"/>
                </a:lnTo>
                <a:lnTo>
                  <a:pt x="82" y="274"/>
                </a:lnTo>
                <a:lnTo>
                  <a:pt x="77" y="285"/>
                </a:lnTo>
                <a:lnTo>
                  <a:pt x="72" y="292"/>
                </a:lnTo>
                <a:lnTo>
                  <a:pt x="75" y="287"/>
                </a:lnTo>
                <a:lnTo>
                  <a:pt x="81" y="280"/>
                </a:lnTo>
                <a:lnTo>
                  <a:pt x="86" y="272"/>
                </a:lnTo>
                <a:lnTo>
                  <a:pt x="82" y="282"/>
                </a:lnTo>
                <a:lnTo>
                  <a:pt x="79" y="292"/>
                </a:lnTo>
                <a:lnTo>
                  <a:pt x="74" y="300"/>
                </a:lnTo>
                <a:lnTo>
                  <a:pt x="69" y="306"/>
                </a:lnTo>
                <a:lnTo>
                  <a:pt x="75" y="299"/>
                </a:lnTo>
                <a:lnTo>
                  <a:pt x="82" y="291"/>
                </a:lnTo>
                <a:lnTo>
                  <a:pt x="88" y="279"/>
                </a:lnTo>
                <a:lnTo>
                  <a:pt x="86" y="287"/>
                </a:lnTo>
                <a:lnTo>
                  <a:pt x="84" y="292"/>
                </a:lnTo>
                <a:lnTo>
                  <a:pt x="81" y="298"/>
                </a:lnTo>
                <a:lnTo>
                  <a:pt x="75" y="306"/>
                </a:lnTo>
                <a:lnTo>
                  <a:pt x="67" y="313"/>
                </a:lnTo>
                <a:lnTo>
                  <a:pt x="59" y="319"/>
                </a:lnTo>
                <a:lnTo>
                  <a:pt x="52" y="325"/>
                </a:lnTo>
                <a:lnTo>
                  <a:pt x="43" y="332"/>
                </a:lnTo>
                <a:lnTo>
                  <a:pt x="36" y="340"/>
                </a:lnTo>
                <a:lnTo>
                  <a:pt x="34" y="344"/>
                </a:lnTo>
                <a:lnTo>
                  <a:pt x="32" y="348"/>
                </a:lnTo>
                <a:lnTo>
                  <a:pt x="27" y="359"/>
                </a:lnTo>
                <a:lnTo>
                  <a:pt x="23" y="371"/>
                </a:lnTo>
                <a:lnTo>
                  <a:pt x="20" y="381"/>
                </a:lnTo>
                <a:lnTo>
                  <a:pt x="17" y="392"/>
                </a:lnTo>
                <a:lnTo>
                  <a:pt x="14" y="413"/>
                </a:lnTo>
                <a:lnTo>
                  <a:pt x="9" y="437"/>
                </a:lnTo>
                <a:lnTo>
                  <a:pt x="10" y="441"/>
                </a:lnTo>
                <a:lnTo>
                  <a:pt x="12" y="442"/>
                </a:lnTo>
                <a:lnTo>
                  <a:pt x="12" y="444"/>
                </a:lnTo>
                <a:lnTo>
                  <a:pt x="13" y="444"/>
                </a:lnTo>
                <a:lnTo>
                  <a:pt x="16" y="445"/>
                </a:lnTo>
                <a:lnTo>
                  <a:pt x="20" y="445"/>
                </a:lnTo>
                <a:lnTo>
                  <a:pt x="23" y="445"/>
                </a:lnTo>
                <a:lnTo>
                  <a:pt x="27" y="445"/>
                </a:lnTo>
                <a:lnTo>
                  <a:pt x="27" y="446"/>
                </a:lnTo>
                <a:lnTo>
                  <a:pt x="28" y="448"/>
                </a:lnTo>
                <a:lnTo>
                  <a:pt x="28" y="452"/>
                </a:lnTo>
                <a:lnTo>
                  <a:pt x="30" y="519"/>
                </a:lnTo>
                <a:lnTo>
                  <a:pt x="30" y="568"/>
                </a:lnTo>
                <a:lnTo>
                  <a:pt x="30" y="608"/>
                </a:lnTo>
                <a:lnTo>
                  <a:pt x="27" y="647"/>
                </a:lnTo>
                <a:lnTo>
                  <a:pt x="25" y="653"/>
                </a:lnTo>
                <a:lnTo>
                  <a:pt x="23" y="662"/>
                </a:lnTo>
                <a:lnTo>
                  <a:pt x="19" y="678"/>
                </a:lnTo>
                <a:lnTo>
                  <a:pt x="16" y="698"/>
                </a:lnTo>
                <a:lnTo>
                  <a:pt x="14" y="721"/>
                </a:lnTo>
                <a:lnTo>
                  <a:pt x="10" y="769"/>
                </a:lnTo>
                <a:lnTo>
                  <a:pt x="8" y="795"/>
                </a:lnTo>
                <a:lnTo>
                  <a:pt x="4" y="820"/>
                </a:lnTo>
                <a:lnTo>
                  <a:pt x="3" y="831"/>
                </a:lnTo>
                <a:lnTo>
                  <a:pt x="1" y="847"/>
                </a:lnTo>
                <a:lnTo>
                  <a:pt x="0" y="857"/>
                </a:lnTo>
                <a:lnTo>
                  <a:pt x="0" y="866"/>
                </a:lnTo>
                <a:lnTo>
                  <a:pt x="0" y="877"/>
                </a:lnTo>
                <a:lnTo>
                  <a:pt x="1" y="885"/>
                </a:lnTo>
                <a:lnTo>
                  <a:pt x="10" y="900"/>
                </a:lnTo>
                <a:lnTo>
                  <a:pt x="15" y="907"/>
                </a:lnTo>
                <a:lnTo>
                  <a:pt x="22" y="914"/>
                </a:lnTo>
                <a:lnTo>
                  <a:pt x="30" y="922"/>
                </a:lnTo>
                <a:lnTo>
                  <a:pt x="39" y="927"/>
                </a:lnTo>
                <a:lnTo>
                  <a:pt x="45" y="930"/>
                </a:lnTo>
                <a:lnTo>
                  <a:pt x="51" y="932"/>
                </a:lnTo>
                <a:lnTo>
                  <a:pt x="56" y="935"/>
                </a:lnTo>
                <a:lnTo>
                  <a:pt x="62" y="935"/>
                </a:lnTo>
                <a:lnTo>
                  <a:pt x="64" y="933"/>
                </a:lnTo>
                <a:lnTo>
                  <a:pt x="65" y="931"/>
                </a:lnTo>
                <a:lnTo>
                  <a:pt x="65" y="927"/>
                </a:lnTo>
                <a:lnTo>
                  <a:pt x="64" y="923"/>
                </a:lnTo>
                <a:lnTo>
                  <a:pt x="62" y="919"/>
                </a:lnTo>
                <a:lnTo>
                  <a:pt x="61" y="916"/>
                </a:lnTo>
                <a:lnTo>
                  <a:pt x="60" y="913"/>
                </a:lnTo>
                <a:lnTo>
                  <a:pt x="61" y="913"/>
                </a:lnTo>
                <a:lnTo>
                  <a:pt x="66" y="914"/>
                </a:lnTo>
                <a:lnTo>
                  <a:pt x="69" y="916"/>
                </a:lnTo>
                <a:lnTo>
                  <a:pt x="73" y="918"/>
                </a:lnTo>
                <a:lnTo>
                  <a:pt x="75" y="920"/>
                </a:lnTo>
                <a:lnTo>
                  <a:pt x="78" y="924"/>
                </a:lnTo>
                <a:lnTo>
                  <a:pt x="81" y="931"/>
                </a:lnTo>
                <a:lnTo>
                  <a:pt x="84" y="938"/>
                </a:lnTo>
                <a:lnTo>
                  <a:pt x="85" y="946"/>
                </a:lnTo>
                <a:lnTo>
                  <a:pt x="86" y="955"/>
                </a:lnTo>
                <a:lnTo>
                  <a:pt x="88" y="962"/>
                </a:lnTo>
                <a:lnTo>
                  <a:pt x="90" y="969"/>
                </a:lnTo>
                <a:lnTo>
                  <a:pt x="99" y="1000"/>
                </a:lnTo>
                <a:lnTo>
                  <a:pt x="107" y="1030"/>
                </a:lnTo>
                <a:lnTo>
                  <a:pt x="116" y="1062"/>
                </a:lnTo>
                <a:lnTo>
                  <a:pt x="124" y="1095"/>
                </a:lnTo>
                <a:lnTo>
                  <a:pt x="125" y="1102"/>
                </a:lnTo>
                <a:lnTo>
                  <a:pt x="129" y="1112"/>
                </a:lnTo>
                <a:lnTo>
                  <a:pt x="134" y="1127"/>
                </a:lnTo>
                <a:lnTo>
                  <a:pt x="140" y="1143"/>
                </a:lnTo>
                <a:lnTo>
                  <a:pt x="143" y="1148"/>
                </a:lnTo>
                <a:lnTo>
                  <a:pt x="144" y="1157"/>
                </a:lnTo>
                <a:lnTo>
                  <a:pt x="144" y="1161"/>
                </a:lnTo>
                <a:lnTo>
                  <a:pt x="144" y="1165"/>
                </a:lnTo>
                <a:lnTo>
                  <a:pt x="143" y="1176"/>
                </a:lnTo>
                <a:lnTo>
                  <a:pt x="140" y="1185"/>
                </a:lnTo>
                <a:lnTo>
                  <a:pt x="140" y="1195"/>
                </a:lnTo>
                <a:lnTo>
                  <a:pt x="142" y="1208"/>
                </a:lnTo>
                <a:lnTo>
                  <a:pt x="143" y="1219"/>
                </a:lnTo>
                <a:lnTo>
                  <a:pt x="147" y="1244"/>
                </a:lnTo>
                <a:lnTo>
                  <a:pt x="158" y="1294"/>
                </a:lnTo>
                <a:lnTo>
                  <a:pt x="164" y="1319"/>
                </a:lnTo>
                <a:lnTo>
                  <a:pt x="165" y="1330"/>
                </a:lnTo>
                <a:lnTo>
                  <a:pt x="168" y="1343"/>
                </a:lnTo>
                <a:lnTo>
                  <a:pt x="168" y="1356"/>
                </a:lnTo>
                <a:lnTo>
                  <a:pt x="168" y="1369"/>
                </a:lnTo>
                <a:lnTo>
                  <a:pt x="166" y="1381"/>
                </a:lnTo>
                <a:lnTo>
                  <a:pt x="165" y="1395"/>
                </a:lnTo>
                <a:lnTo>
                  <a:pt x="159" y="1405"/>
                </a:lnTo>
                <a:lnTo>
                  <a:pt x="153" y="1413"/>
                </a:lnTo>
                <a:lnTo>
                  <a:pt x="146" y="1421"/>
                </a:lnTo>
                <a:lnTo>
                  <a:pt x="137" y="1429"/>
                </a:lnTo>
                <a:lnTo>
                  <a:pt x="129" y="1436"/>
                </a:lnTo>
                <a:lnTo>
                  <a:pt x="119" y="1443"/>
                </a:lnTo>
                <a:lnTo>
                  <a:pt x="100" y="1455"/>
                </a:lnTo>
                <a:lnTo>
                  <a:pt x="82" y="1468"/>
                </a:lnTo>
                <a:lnTo>
                  <a:pt x="75" y="1473"/>
                </a:lnTo>
                <a:lnTo>
                  <a:pt x="69" y="1479"/>
                </a:lnTo>
                <a:lnTo>
                  <a:pt x="64" y="1486"/>
                </a:lnTo>
                <a:lnTo>
                  <a:pt x="60" y="1495"/>
                </a:lnTo>
                <a:lnTo>
                  <a:pt x="59" y="1498"/>
                </a:lnTo>
                <a:lnTo>
                  <a:pt x="58" y="1503"/>
                </a:lnTo>
                <a:lnTo>
                  <a:pt x="58" y="1508"/>
                </a:lnTo>
                <a:lnTo>
                  <a:pt x="59" y="1511"/>
                </a:lnTo>
                <a:lnTo>
                  <a:pt x="64" y="1516"/>
                </a:lnTo>
                <a:lnTo>
                  <a:pt x="67" y="1520"/>
                </a:lnTo>
                <a:lnTo>
                  <a:pt x="73" y="1522"/>
                </a:lnTo>
                <a:lnTo>
                  <a:pt x="79" y="1523"/>
                </a:lnTo>
                <a:lnTo>
                  <a:pt x="86" y="1523"/>
                </a:lnTo>
                <a:lnTo>
                  <a:pt x="94" y="1523"/>
                </a:lnTo>
                <a:lnTo>
                  <a:pt x="110" y="1520"/>
                </a:lnTo>
                <a:lnTo>
                  <a:pt x="143" y="1510"/>
                </a:lnTo>
                <a:lnTo>
                  <a:pt x="158" y="1507"/>
                </a:lnTo>
                <a:lnTo>
                  <a:pt x="168" y="1504"/>
                </a:lnTo>
                <a:lnTo>
                  <a:pt x="175" y="1504"/>
                </a:lnTo>
                <a:lnTo>
                  <a:pt x="175" y="1512"/>
                </a:lnTo>
                <a:lnTo>
                  <a:pt x="176" y="1520"/>
                </a:lnTo>
                <a:lnTo>
                  <a:pt x="177" y="1525"/>
                </a:lnTo>
                <a:lnTo>
                  <a:pt x="178" y="1531"/>
                </a:lnTo>
                <a:lnTo>
                  <a:pt x="183" y="1543"/>
                </a:lnTo>
                <a:lnTo>
                  <a:pt x="189" y="1553"/>
                </a:lnTo>
                <a:lnTo>
                  <a:pt x="195" y="1562"/>
                </a:lnTo>
                <a:lnTo>
                  <a:pt x="202" y="1570"/>
                </a:lnTo>
                <a:lnTo>
                  <a:pt x="208" y="1577"/>
                </a:lnTo>
                <a:lnTo>
                  <a:pt x="212" y="1587"/>
                </a:lnTo>
                <a:lnTo>
                  <a:pt x="216" y="1595"/>
                </a:lnTo>
                <a:lnTo>
                  <a:pt x="220" y="1605"/>
                </a:lnTo>
                <a:lnTo>
                  <a:pt x="223" y="1613"/>
                </a:lnTo>
                <a:lnTo>
                  <a:pt x="225" y="1621"/>
                </a:lnTo>
                <a:lnTo>
                  <a:pt x="229" y="1628"/>
                </a:lnTo>
                <a:lnTo>
                  <a:pt x="235" y="1635"/>
                </a:lnTo>
                <a:lnTo>
                  <a:pt x="238" y="1638"/>
                </a:lnTo>
                <a:lnTo>
                  <a:pt x="241" y="1641"/>
                </a:lnTo>
                <a:lnTo>
                  <a:pt x="246" y="1642"/>
                </a:lnTo>
                <a:lnTo>
                  <a:pt x="250" y="1645"/>
                </a:lnTo>
                <a:lnTo>
                  <a:pt x="262" y="1648"/>
                </a:lnTo>
                <a:lnTo>
                  <a:pt x="271" y="1649"/>
                </a:lnTo>
                <a:lnTo>
                  <a:pt x="283" y="1649"/>
                </a:lnTo>
                <a:lnTo>
                  <a:pt x="294" y="1648"/>
                </a:lnTo>
                <a:lnTo>
                  <a:pt x="302" y="1642"/>
                </a:lnTo>
                <a:lnTo>
                  <a:pt x="308" y="1638"/>
                </a:lnTo>
                <a:lnTo>
                  <a:pt x="312" y="1633"/>
                </a:lnTo>
                <a:lnTo>
                  <a:pt x="314" y="1627"/>
                </a:lnTo>
                <a:lnTo>
                  <a:pt x="315" y="1620"/>
                </a:lnTo>
                <a:lnTo>
                  <a:pt x="314" y="1613"/>
                </a:lnTo>
                <a:lnTo>
                  <a:pt x="312" y="1606"/>
                </a:lnTo>
                <a:lnTo>
                  <a:pt x="309" y="1599"/>
                </a:lnTo>
                <a:lnTo>
                  <a:pt x="302" y="1585"/>
                </a:lnTo>
                <a:lnTo>
                  <a:pt x="294" y="1569"/>
                </a:lnTo>
                <a:lnTo>
                  <a:pt x="290" y="1562"/>
                </a:lnTo>
                <a:lnTo>
                  <a:pt x="287" y="1554"/>
                </a:lnTo>
                <a:lnTo>
                  <a:pt x="284" y="1547"/>
                </a:lnTo>
                <a:lnTo>
                  <a:pt x="284" y="1538"/>
                </a:lnTo>
                <a:lnTo>
                  <a:pt x="284" y="1531"/>
                </a:lnTo>
                <a:lnTo>
                  <a:pt x="284" y="1523"/>
                </a:lnTo>
                <a:lnTo>
                  <a:pt x="287" y="1508"/>
                </a:lnTo>
                <a:lnTo>
                  <a:pt x="290" y="1491"/>
                </a:lnTo>
                <a:lnTo>
                  <a:pt x="290" y="1483"/>
                </a:lnTo>
                <a:lnTo>
                  <a:pt x="290" y="1473"/>
                </a:lnTo>
                <a:lnTo>
                  <a:pt x="290" y="1463"/>
                </a:lnTo>
                <a:lnTo>
                  <a:pt x="288" y="1452"/>
                </a:lnTo>
                <a:lnTo>
                  <a:pt x="284" y="1431"/>
                </a:lnTo>
                <a:lnTo>
                  <a:pt x="279" y="1408"/>
                </a:lnTo>
                <a:lnTo>
                  <a:pt x="279" y="1397"/>
                </a:lnTo>
                <a:lnTo>
                  <a:pt x="277" y="1385"/>
                </a:lnTo>
                <a:lnTo>
                  <a:pt x="277" y="1366"/>
                </a:lnTo>
                <a:lnTo>
                  <a:pt x="279" y="1347"/>
                </a:lnTo>
                <a:lnTo>
                  <a:pt x="282" y="1307"/>
                </a:lnTo>
                <a:lnTo>
                  <a:pt x="287" y="1265"/>
                </a:lnTo>
                <a:lnTo>
                  <a:pt x="289" y="1245"/>
                </a:lnTo>
                <a:lnTo>
                  <a:pt x="290" y="1225"/>
                </a:lnTo>
                <a:lnTo>
                  <a:pt x="290" y="1203"/>
                </a:lnTo>
                <a:lnTo>
                  <a:pt x="290" y="1179"/>
                </a:lnTo>
                <a:lnTo>
                  <a:pt x="290" y="1158"/>
                </a:lnTo>
                <a:lnTo>
                  <a:pt x="290" y="1146"/>
                </a:lnTo>
                <a:lnTo>
                  <a:pt x="290" y="1137"/>
                </a:lnTo>
                <a:lnTo>
                  <a:pt x="292" y="1128"/>
                </a:lnTo>
                <a:lnTo>
                  <a:pt x="293" y="1121"/>
                </a:lnTo>
                <a:lnTo>
                  <a:pt x="297" y="1105"/>
                </a:lnTo>
                <a:lnTo>
                  <a:pt x="302" y="1091"/>
                </a:lnTo>
                <a:lnTo>
                  <a:pt x="302" y="1082"/>
                </a:lnTo>
                <a:lnTo>
                  <a:pt x="305" y="1075"/>
                </a:lnTo>
                <a:lnTo>
                  <a:pt x="312" y="1005"/>
                </a:lnTo>
                <a:lnTo>
                  <a:pt x="316" y="971"/>
                </a:lnTo>
                <a:lnTo>
                  <a:pt x="319" y="956"/>
                </a:lnTo>
                <a:lnTo>
                  <a:pt x="323" y="940"/>
                </a:lnTo>
                <a:lnTo>
                  <a:pt x="327" y="942"/>
                </a:lnTo>
                <a:lnTo>
                  <a:pt x="332" y="942"/>
                </a:lnTo>
                <a:lnTo>
                  <a:pt x="336" y="942"/>
                </a:lnTo>
                <a:lnTo>
                  <a:pt x="341" y="942"/>
                </a:lnTo>
                <a:lnTo>
                  <a:pt x="345" y="940"/>
                </a:lnTo>
                <a:lnTo>
                  <a:pt x="348" y="939"/>
                </a:lnTo>
                <a:lnTo>
                  <a:pt x="357" y="935"/>
                </a:lnTo>
                <a:lnTo>
                  <a:pt x="364" y="930"/>
                </a:lnTo>
                <a:lnTo>
                  <a:pt x="370" y="923"/>
                </a:lnTo>
                <a:lnTo>
                  <a:pt x="374" y="913"/>
                </a:lnTo>
                <a:lnTo>
                  <a:pt x="379" y="904"/>
                </a:lnTo>
                <a:lnTo>
                  <a:pt x="384" y="894"/>
                </a:lnTo>
                <a:lnTo>
                  <a:pt x="388" y="883"/>
                </a:lnTo>
                <a:lnTo>
                  <a:pt x="391" y="872"/>
                </a:lnTo>
                <a:lnTo>
                  <a:pt x="393" y="861"/>
                </a:lnTo>
                <a:lnTo>
                  <a:pt x="394" y="848"/>
                </a:lnTo>
                <a:lnTo>
                  <a:pt x="396" y="836"/>
                </a:lnTo>
                <a:lnTo>
                  <a:pt x="397" y="826"/>
                </a:lnTo>
                <a:lnTo>
                  <a:pt x="397" y="815"/>
                </a:lnTo>
                <a:lnTo>
                  <a:pt x="396" y="796"/>
                </a:lnTo>
                <a:lnTo>
                  <a:pt x="397" y="777"/>
                </a:lnTo>
                <a:lnTo>
                  <a:pt x="398" y="760"/>
                </a:lnTo>
                <a:lnTo>
                  <a:pt x="400" y="742"/>
                </a:lnTo>
                <a:lnTo>
                  <a:pt x="404" y="708"/>
                </a:lnTo>
                <a:lnTo>
                  <a:pt x="406" y="692"/>
                </a:lnTo>
                <a:lnTo>
                  <a:pt x="406" y="692"/>
                </a:lnTo>
                <a:lnTo>
                  <a:pt x="406" y="715"/>
                </a:lnTo>
                <a:lnTo>
                  <a:pt x="406" y="715"/>
                </a:lnTo>
                <a:lnTo>
                  <a:pt x="407" y="719"/>
                </a:lnTo>
                <a:lnTo>
                  <a:pt x="409" y="724"/>
                </a:lnTo>
                <a:lnTo>
                  <a:pt x="411" y="728"/>
                </a:lnTo>
                <a:lnTo>
                  <a:pt x="413" y="732"/>
                </a:lnTo>
                <a:lnTo>
                  <a:pt x="420" y="740"/>
                </a:lnTo>
                <a:lnTo>
                  <a:pt x="429" y="745"/>
                </a:lnTo>
                <a:lnTo>
                  <a:pt x="438" y="750"/>
                </a:lnTo>
                <a:lnTo>
                  <a:pt x="445" y="754"/>
                </a:lnTo>
                <a:lnTo>
                  <a:pt x="452" y="757"/>
                </a:lnTo>
                <a:lnTo>
                  <a:pt x="452" y="757"/>
                </a:lnTo>
                <a:lnTo>
                  <a:pt x="455" y="755"/>
                </a:lnTo>
                <a:lnTo>
                  <a:pt x="459" y="751"/>
                </a:lnTo>
                <a:lnTo>
                  <a:pt x="461" y="749"/>
                </a:lnTo>
                <a:lnTo>
                  <a:pt x="461" y="747"/>
                </a:lnTo>
                <a:lnTo>
                  <a:pt x="458" y="745"/>
                </a:lnTo>
                <a:lnTo>
                  <a:pt x="452" y="744"/>
                </a:lnTo>
                <a:lnTo>
                  <a:pt x="452" y="744"/>
                </a:lnTo>
                <a:lnTo>
                  <a:pt x="445" y="742"/>
                </a:lnTo>
                <a:lnTo>
                  <a:pt x="439" y="738"/>
                </a:lnTo>
                <a:lnTo>
                  <a:pt x="435" y="732"/>
                </a:lnTo>
                <a:lnTo>
                  <a:pt x="431" y="727"/>
                </a:lnTo>
                <a:lnTo>
                  <a:pt x="426" y="716"/>
                </a:lnTo>
                <a:lnTo>
                  <a:pt x="424" y="710"/>
                </a:lnTo>
                <a:lnTo>
                  <a:pt x="431" y="678"/>
                </a:lnTo>
                <a:lnTo>
                  <a:pt x="431" y="678"/>
                </a:lnTo>
                <a:lnTo>
                  <a:pt x="437" y="676"/>
                </a:lnTo>
                <a:lnTo>
                  <a:pt x="437" y="676"/>
                </a:lnTo>
                <a:lnTo>
                  <a:pt x="444" y="669"/>
                </a:lnTo>
                <a:lnTo>
                  <a:pt x="451" y="660"/>
                </a:lnTo>
                <a:lnTo>
                  <a:pt x="461" y="649"/>
                </a:lnTo>
                <a:lnTo>
                  <a:pt x="470" y="634"/>
                </a:lnTo>
                <a:lnTo>
                  <a:pt x="479" y="619"/>
                </a:lnTo>
                <a:lnTo>
                  <a:pt x="488" y="601"/>
                </a:lnTo>
                <a:lnTo>
                  <a:pt x="495" y="582"/>
                </a:lnTo>
                <a:lnTo>
                  <a:pt x="530" y="581"/>
                </a:lnTo>
                <a:lnTo>
                  <a:pt x="516" y="549"/>
                </a:lnTo>
                <a:lnTo>
                  <a:pt x="516" y="549"/>
                </a:lnTo>
                <a:lnTo>
                  <a:pt x="528" y="540"/>
                </a:lnTo>
                <a:lnTo>
                  <a:pt x="536" y="532"/>
                </a:lnTo>
                <a:lnTo>
                  <a:pt x="541" y="524"/>
                </a:lnTo>
                <a:lnTo>
                  <a:pt x="543" y="517"/>
                </a:lnTo>
                <a:lnTo>
                  <a:pt x="543" y="510"/>
                </a:lnTo>
                <a:lnTo>
                  <a:pt x="541" y="504"/>
                </a:lnTo>
                <a:lnTo>
                  <a:pt x="537" y="498"/>
                </a:lnTo>
                <a:lnTo>
                  <a:pt x="533" y="494"/>
                </a:lnTo>
                <a:lnTo>
                  <a:pt x="527" y="489"/>
                </a:lnTo>
                <a:lnTo>
                  <a:pt x="521" y="485"/>
                </a:lnTo>
                <a:lnTo>
                  <a:pt x="508" y="480"/>
                </a:lnTo>
                <a:lnTo>
                  <a:pt x="495" y="475"/>
                </a:lnTo>
                <a:lnTo>
                  <a:pt x="495" y="475"/>
                </a:lnTo>
                <a:close/>
                <a:moveTo>
                  <a:pt x="43" y="910"/>
                </a:moveTo>
                <a:lnTo>
                  <a:pt x="41" y="909"/>
                </a:lnTo>
                <a:lnTo>
                  <a:pt x="35" y="904"/>
                </a:lnTo>
                <a:lnTo>
                  <a:pt x="32" y="900"/>
                </a:lnTo>
                <a:lnTo>
                  <a:pt x="29" y="897"/>
                </a:lnTo>
                <a:lnTo>
                  <a:pt x="27" y="892"/>
                </a:lnTo>
                <a:lnTo>
                  <a:pt x="26" y="888"/>
                </a:lnTo>
                <a:lnTo>
                  <a:pt x="30" y="886"/>
                </a:lnTo>
                <a:lnTo>
                  <a:pt x="33" y="886"/>
                </a:lnTo>
                <a:lnTo>
                  <a:pt x="34" y="886"/>
                </a:lnTo>
                <a:lnTo>
                  <a:pt x="36" y="888"/>
                </a:lnTo>
                <a:lnTo>
                  <a:pt x="38" y="892"/>
                </a:lnTo>
                <a:lnTo>
                  <a:pt x="40" y="901"/>
                </a:lnTo>
                <a:lnTo>
                  <a:pt x="42" y="906"/>
                </a:lnTo>
                <a:lnTo>
                  <a:pt x="46" y="910"/>
                </a:lnTo>
                <a:lnTo>
                  <a:pt x="43" y="910"/>
                </a:lnTo>
                <a:close/>
                <a:moveTo>
                  <a:pt x="287" y="235"/>
                </a:moveTo>
                <a:lnTo>
                  <a:pt x="287" y="234"/>
                </a:lnTo>
                <a:lnTo>
                  <a:pt x="288" y="235"/>
                </a:lnTo>
                <a:lnTo>
                  <a:pt x="287" y="235"/>
                </a:lnTo>
                <a:close/>
                <a:moveTo>
                  <a:pt x="290" y="227"/>
                </a:moveTo>
                <a:lnTo>
                  <a:pt x="295" y="235"/>
                </a:lnTo>
                <a:lnTo>
                  <a:pt x="290" y="235"/>
                </a:lnTo>
                <a:lnTo>
                  <a:pt x="287" y="226"/>
                </a:lnTo>
                <a:lnTo>
                  <a:pt x="282" y="213"/>
                </a:lnTo>
                <a:lnTo>
                  <a:pt x="290" y="227"/>
                </a:lnTo>
                <a:close/>
                <a:moveTo>
                  <a:pt x="284" y="241"/>
                </a:moveTo>
                <a:lnTo>
                  <a:pt x="287" y="246"/>
                </a:lnTo>
                <a:lnTo>
                  <a:pt x="287" y="249"/>
                </a:lnTo>
                <a:lnTo>
                  <a:pt x="286" y="247"/>
                </a:lnTo>
                <a:lnTo>
                  <a:pt x="284" y="241"/>
                </a:lnTo>
                <a:close/>
                <a:moveTo>
                  <a:pt x="340" y="900"/>
                </a:moveTo>
                <a:lnTo>
                  <a:pt x="339" y="904"/>
                </a:lnTo>
                <a:lnTo>
                  <a:pt x="338" y="907"/>
                </a:lnTo>
                <a:lnTo>
                  <a:pt x="333" y="916"/>
                </a:lnTo>
                <a:lnTo>
                  <a:pt x="327" y="925"/>
                </a:lnTo>
                <a:lnTo>
                  <a:pt x="333" y="911"/>
                </a:lnTo>
                <a:lnTo>
                  <a:pt x="339" y="898"/>
                </a:lnTo>
                <a:lnTo>
                  <a:pt x="340" y="898"/>
                </a:lnTo>
                <a:lnTo>
                  <a:pt x="340" y="900"/>
                </a:lnTo>
                <a:close/>
                <a:moveTo>
                  <a:pt x="508" y="529"/>
                </a:moveTo>
                <a:lnTo>
                  <a:pt x="508" y="529"/>
                </a:lnTo>
                <a:lnTo>
                  <a:pt x="500" y="508"/>
                </a:lnTo>
                <a:lnTo>
                  <a:pt x="490" y="484"/>
                </a:lnTo>
                <a:lnTo>
                  <a:pt x="490" y="484"/>
                </a:lnTo>
                <a:lnTo>
                  <a:pt x="513" y="493"/>
                </a:lnTo>
                <a:lnTo>
                  <a:pt x="520" y="496"/>
                </a:lnTo>
                <a:lnTo>
                  <a:pt x="527" y="501"/>
                </a:lnTo>
                <a:lnTo>
                  <a:pt x="530" y="504"/>
                </a:lnTo>
                <a:lnTo>
                  <a:pt x="533" y="507"/>
                </a:lnTo>
                <a:lnTo>
                  <a:pt x="534" y="510"/>
                </a:lnTo>
                <a:lnTo>
                  <a:pt x="534" y="514"/>
                </a:lnTo>
                <a:lnTo>
                  <a:pt x="533" y="516"/>
                </a:lnTo>
                <a:lnTo>
                  <a:pt x="530" y="519"/>
                </a:lnTo>
                <a:lnTo>
                  <a:pt x="524" y="523"/>
                </a:lnTo>
                <a:lnTo>
                  <a:pt x="516" y="527"/>
                </a:lnTo>
                <a:lnTo>
                  <a:pt x="508" y="529"/>
                </a:lnTo>
                <a:lnTo>
                  <a:pt x="508" y="529"/>
                </a:lnTo>
                <a:close/>
              </a:path>
            </a:pathLst>
          </a:custGeom>
          <a:solidFill>
            <a:schemeClr val="bg1"/>
          </a:solidFill>
          <a:ln w="9525">
            <a:noFill/>
            <a:round/>
            <a:headEnd/>
            <a:tailEnd/>
          </a:ln>
        </p:spPr>
        <p:txBody>
          <a:bodyPr/>
          <a:lstStyle/>
          <a:p>
            <a:pPr>
              <a:defRPr/>
            </a:pPr>
            <a:endParaRPr lang="zh-CN" altLang="en-US">
              <a:ea typeface="+mn-ea"/>
            </a:endParaRPr>
          </a:p>
        </p:txBody>
      </p:sp>
      <p:grpSp>
        <p:nvGrpSpPr>
          <p:cNvPr id="1034" name="Group 23"/>
          <p:cNvGrpSpPr>
            <a:grpSpLocks/>
          </p:cNvGrpSpPr>
          <p:nvPr/>
        </p:nvGrpSpPr>
        <p:grpSpPr bwMode="auto">
          <a:xfrm>
            <a:off x="7885113" y="5416550"/>
            <a:ext cx="1101725" cy="1339850"/>
            <a:chOff x="3920" y="2886"/>
            <a:chExt cx="956" cy="1161"/>
          </a:xfrm>
        </p:grpSpPr>
        <p:sp>
          <p:nvSpPr>
            <p:cNvPr id="1048" name="Freeform 24"/>
            <p:cNvSpPr>
              <a:spLocks noEditPoints="1"/>
            </p:cNvSpPr>
            <p:nvPr userDrawn="1"/>
          </p:nvSpPr>
          <p:spPr bwMode="auto">
            <a:xfrm>
              <a:off x="4346" y="2886"/>
              <a:ext cx="530" cy="1161"/>
            </a:xfrm>
            <a:custGeom>
              <a:avLst/>
              <a:gdLst/>
              <a:ahLst/>
              <a:cxnLst>
                <a:cxn ang="0">
                  <a:pos x="359" y="378"/>
                </a:cxn>
                <a:cxn ang="0">
                  <a:pos x="340" y="15"/>
                </a:cxn>
                <a:cxn ang="0">
                  <a:pos x="145" y="157"/>
                </a:cxn>
                <a:cxn ang="0">
                  <a:pos x="156" y="154"/>
                </a:cxn>
                <a:cxn ang="0">
                  <a:pos x="165" y="156"/>
                </a:cxn>
                <a:cxn ang="0">
                  <a:pos x="167" y="157"/>
                </a:cxn>
                <a:cxn ang="0">
                  <a:pos x="170" y="148"/>
                </a:cxn>
                <a:cxn ang="0">
                  <a:pos x="179" y="139"/>
                </a:cxn>
                <a:cxn ang="0">
                  <a:pos x="184" y="134"/>
                </a:cxn>
                <a:cxn ang="0">
                  <a:pos x="193" y="129"/>
                </a:cxn>
                <a:cxn ang="0">
                  <a:pos x="198" y="129"/>
                </a:cxn>
                <a:cxn ang="0">
                  <a:pos x="198" y="128"/>
                </a:cxn>
                <a:cxn ang="0">
                  <a:pos x="199" y="128"/>
                </a:cxn>
                <a:cxn ang="0">
                  <a:pos x="212" y="126"/>
                </a:cxn>
                <a:cxn ang="0">
                  <a:pos x="219" y="123"/>
                </a:cxn>
                <a:cxn ang="0">
                  <a:pos x="231" y="117"/>
                </a:cxn>
                <a:cxn ang="0">
                  <a:pos x="231" y="117"/>
                </a:cxn>
                <a:cxn ang="0">
                  <a:pos x="238" y="116"/>
                </a:cxn>
                <a:cxn ang="0">
                  <a:pos x="243" y="117"/>
                </a:cxn>
                <a:cxn ang="0">
                  <a:pos x="244" y="119"/>
                </a:cxn>
                <a:cxn ang="0">
                  <a:pos x="242" y="125"/>
                </a:cxn>
                <a:cxn ang="0">
                  <a:pos x="238" y="129"/>
                </a:cxn>
                <a:cxn ang="0">
                  <a:pos x="235" y="131"/>
                </a:cxn>
                <a:cxn ang="0">
                  <a:pos x="222" y="139"/>
                </a:cxn>
                <a:cxn ang="0">
                  <a:pos x="225" y="144"/>
                </a:cxn>
                <a:cxn ang="0">
                  <a:pos x="229" y="162"/>
                </a:cxn>
                <a:cxn ang="0">
                  <a:pos x="227" y="174"/>
                </a:cxn>
                <a:cxn ang="0">
                  <a:pos x="226" y="176"/>
                </a:cxn>
                <a:cxn ang="0">
                  <a:pos x="218" y="181"/>
                </a:cxn>
                <a:cxn ang="0">
                  <a:pos x="204" y="186"/>
                </a:cxn>
                <a:cxn ang="0">
                  <a:pos x="199" y="187"/>
                </a:cxn>
                <a:cxn ang="0">
                  <a:pos x="186" y="190"/>
                </a:cxn>
                <a:cxn ang="0">
                  <a:pos x="179" y="193"/>
                </a:cxn>
                <a:cxn ang="0">
                  <a:pos x="176" y="207"/>
                </a:cxn>
                <a:cxn ang="0">
                  <a:pos x="175" y="213"/>
                </a:cxn>
                <a:cxn ang="0">
                  <a:pos x="174" y="214"/>
                </a:cxn>
                <a:cxn ang="0">
                  <a:pos x="128" y="229"/>
                </a:cxn>
                <a:cxn ang="0">
                  <a:pos x="129" y="493"/>
                </a:cxn>
                <a:cxn ang="0">
                  <a:pos x="0" y="929"/>
                </a:cxn>
                <a:cxn ang="0">
                  <a:pos x="0" y="934"/>
                </a:cxn>
                <a:cxn ang="0">
                  <a:pos x="5" y="938"/>
                </a:cxn>
                <a:cxn ang="0">
                  <a:pos x="7" y="938"/>
                </a:cxn>
                <a:cxn ang="0">
                  <a:pos x="11" y="935"/>
                </a:cxn>
                <a:cxn ang="0">
                  <a:pos x="142" y="494"/>
                </a:cxn>
                <a:cxn ang="0">
                  <a:pos x="238" y="955"/>
                </a:cxn>
                <a:cxn ang="0">
                  <a:pos x="238" y="957"/>
                </a:cxn>
                <a:cxn ang="0">
                  <a:pos x="242" y="961"/>
                </a:cxn>
                <a:cxn ang="0">
                  <a:pos x="244" y="961"/>
                </a:cxn>
                <a:cxn ang="0">
                  <a:pos x="249" y="960"/>
                </a:cxn>
                <a:cxn ang="0">
                  <a:pos x="250" y="955"/>
                </a:cxn>
                <a:cxn ang="0">
                  <a:pos x="339" y="519"/>
                </a:cxn>
                <a:cxn ang="0">
                  <a:pos x="361" y="474"/>
                </a:cxn>
                <a:cxn ang="0">
                  <a:pos x="427" y="865"/>
                </a:cxn>
                <a:cxn ang="0">
                  <a:pos x="429" y="870"/>
                </a:cxn>
                <a:cxn ang="0">
                  <a:pos x="434" y="871"/>
                </a:cxn>
                <a:cxn ang="0">
                  <a:pos x="437" y="870"/>
                </a:cxn>
                <a:cxn ang="0">
                  <a:pos x="439" y="865"/>
                </a:cxn>
                <a:cxn ang="0">
                  <a:pos x="439" y="862"/>
                </a:cxn>
                <a:cxn ang="0">
                  <a:pos x="353" y="421"/>
                </a:cxn>
                <a:cxn ang="0">
                  <a:pos x="347" y="461"/>
                </a:cxn>
              </a:cxnLst>
              <a:rect l="0" t="0" r="r" b="b"/>
              <a:pathLst>
                <a:path w="439" h="961">
                  <a:moveTo>
                    <a:pt x="439" y="862"/>
                  </a:moveTo>
                  <a:lnTo>
                    <a:pt x="359" y="378"/>
                  </a:lnTo>
                  <a:lnTo>
                    <a:pt x="410" y="18"/>
                  </a:lnTo>
                  <a:lnTo>
                    <a:pt x="340" y="15"/>
                  </a:lnTo>
                  <a:lnTo>
                    <a:pt x="180" y="0"/>
                  </a:lnTo>
                  <a:lnTo>
                    <a:pt x="145" y="157"/>
                  </a:lnTo>
                  <a:lnTo>
                    <a:pt x="145" y="157"/>
                  </a:lnTo>
                  <a:lnTo>
                    <a:pt x="156" y="154"/>
                  </a:lnTo>
                  <a:lnTo>
                    <a:pt x="160" y="154"/>
                  </a:lnTo>
                  <a:lnTo>
                    <a:pt x="165" y="156"/>
                  </a:lnTo>
                  <a:lnTo>
                    <a:pt x="165" y="156"/>
                  </a:lnTo>
                  <a:lnTo>
                    <a:pt x="167" y="157"/>
                  </a:lnTo>
                  <a:lnTo>
                    <a:pt x="167" y="157"/>
                  </a:lnTo>
                  <a:lnTo>
                    <a:pt x="170" y="148"/>
                  </a:lnTo>
                  <a:lnTo>
                    <a:pt x="174" y="144"/>
                  </a:lnTo>
                  <a:lnTo>
                    <a:pt x="179" y="139"/>
                  </a:lnTo>
                  <a:lnTo>
                    <a:pt x="179" y="139"/>
                  </a:lnTo>
                  <a:lnTo>
                    <a:pt x="184" y="134"/>
                  </a:lnTo>
                  <a:lnTo>
                    <a:pt x="188" y="130"/>
                  </a:lnTo>
                  <a:lnTo>
                    <a:pt x="193" y="129"/>
                  </a:lnTo>
                  <a:lnTo>
                    <a:pt x="198" y="129"/>
                  </a:lnTo>
                  <a:lnTo>
                    <a:pt x="198" y="129"/>
                  </a:lnTo>
                  <a:lnTo>
                    <a:pt x="198" y="129"/>
                  </a:lnTo>
                  <a:lnTo>
                    <a:pt x="198" y="128"/>
                  </a:lnTo>
                  <a:lnTo>
                    <a:pt x="199" y="128"/>
                  </a:lnTo>
                  <a:lnTo>
                    <a:pt x="199" y="128"/>
                  </a:lnTo>
                  <a:lnTo>
                    <a:pt x="205" y="128"/>
                  </a:lnTo>
                  <a:lnTo>
                    <a:pt x="212" y="126"/>
                  </a:lnTo>
                  <a:lnTo>
                    <a:pt x="219" y="123"/>
                  </a:lnTo>
                  <a:lnTo>
                    <a:pt x="219" y="123"/>
                  </a:lnTo>
                  <a:lnTo>
                    <a:pt x="231" y="117"/>
                  </a:lnTo>
                  <a:lnTo>
                    <a:pt x="231" y="117"/>
                  </a:lnTo>
                  <a:lnTo>
                    <a:pt x="231" y="117"/>
                  </a:lnTo>
                  <a:lnTo>
                    <a:pt x="231" y="117"/>
                  </a:lnTo>
                  <a:lnTo>
                    <a:pt x="231" y="117"/>
                  </a:lnTo>
                  <a:lnTo>
                    <a:pt x="238" y="116"/>
                  </a:lnTo>
                  <a:lnTo>
                    <a:pt x="241" y="116"/>
                  </a:lnTo>
                  <a:lnTo>
                    <a:pt x="243" y="117"/>
                  </a:lnTo>
                  <a:lnTo>
                    <a:pt x="243" y="117"/>
                  </a:lnTo>
                  <a:lnTo>
                    <a:pt x="244" y="119"/>
                  </a:lnTo>
                  <a:lnTo>
                    <a:pt x="244" y="122"/>
                  </a:lnTo>
                  <a:lnTo>
                    <a:pt x="242" y="125"/>
                  </a:lnTo>
                  <a:lnTo>
                    <a:pt x="242" y="125"/>
                  </a:lnTo>
                  <a:lnTo>
                    <a:pt x="238" y="129"/>
                  </a:lnTo>
                  <a:lnTo>
                    <a:pt x="235" y="131"/>
                  </a:lnTo>
                  <a:lnTo>
                    <a:pt x="235" y="131"/>
                  </a:lnTo>
                  <a:lnTo>
                    <a:pt x="230" y="134"/>
                  </a:lnTo>
                  <a:lnTo>
                    <a:pt x="222" y="139"/>
                  </a:lnTo>
                  <a:lnTo>
                    <a:pt x="222" y="139"/>
                  </a:lnTo>
                  <a:lnTo>
                    <a:pt x="225" y="144"/>
                  </a:lnTo>
                  <a:lnTo>
                    <a:pt x="227" y="152"/>
                  </a:lnTo>
                  <a:lnTo>
                    <a:pt x="229" y="162"/>
                  </a:lnTo>
                  <a:lnTo>
                    <a:pt x="229" y="168"/>
                  </a:lnTo>
                  <a:lnTo>
                    <a:pt x="227" y="174"/>
                  </a:lnTo>
                  <a:lnTo>
                    <a:pt x="227" y="175"/>
                  </a:lnTo>
                  <a:lnTo>
                    <a:pt x="226" y="176"/>
                  </a:lnTo>
                  <a:lnTo>
                    <a:pt x="226" y="176"/>
                  </a:lnTo>
                  <a:lnTo>
                    <a:pt x="218" y="181"/>
                  </a:lnTo>
                  <a:lnTo>
                    <a:pt x="209" y="185"/>
                  </a:lnTo>
                  <a:lnTo>
                    <a:pt x="204" y="186"/>
                  </a:lnTo>
                  <a:lnTo>
                    <a:pt x="199" y="187"/>
                  </a:lnTo>
                  <a:lnTo>
                    <a:pt x="199" y="187"/>
                  </a:lnTo>
                  <a:lnTo>
                    <a:pt x="192" y="187"/>
                  </a:lnTo>
                  <a:lnTo>
                    <a:pt x="186" y="190"/>
                  </a:lnTo>
                  <a:lnTo>
                    <a:pt x="181" y="191"/>
                  </a:lnTo>
                  <a:lnTo>
                    <a:pt x="179" y="193"/>
                  </a:lnTo>
                  <a:lnTo>
                    <a:pt x="179" y="193"/>
                  </a:lnTo>
                  <a:lnTo>
                    <a:pt x="176" y="207"/>
                  </a:lnTo>
                  <a:lnTo>
                    <a:pt x="175" y="212"/>
                  </a:lnTo>
                  <a:lnTo>
                    <a:pt x="175" y="213"/>
                  </a:lnTo>
                  <a:lnTo>
                    <a:pt x="174" y="214"/>
                  </a:lnTo>
                  <a:lnTo>
                    <a:pt x="174" y="214"/>
                  </a:lnTo>
                  <a:lnTo>
                    <a:pt x="159" y="219"/>
                  </a:lnTo>
                  <a:lnTo>
                    <a:pt x="128" y="229"/>
                  </a:lnTo>
                  <a:lnTo>
                    <a:pt x="70" y="485"/>
                  </a:lnTo>
                  <a:lnTo>
                    <a:pt x="129" y="493"/>
                  </a:lnTo>
                  <a:lnTo>
                    <a:pt x="0" y="929"/>
                  </a:lnTo>
                  <a:lnTo>
                    <a:pt x="0" y="929"/>
                  </a:lnTo>
                  <a:lnTo>
                    <a:pt x="0" y="932"/>
                  </a:lnTo>
                  <a:lnTo>
                    <a:pt x="0" y="934"/>
                  </a:lnTo>
                  <a:lnTo>
                    <a:pt x="2" y="936"/>
                  </a:lnTo>
                  <a:lnTo>
                    <a:pt x="5" y="938"/>
                  </a:lnTo>
                  <a:lnTo>
                    <a:pt x="5" y="938"/>
                  </a:lnTo>
                  <a:lnTo>
                    <a:pt x="7" y="938"/>
                  </a:lnTo>
                  <a:lnTo>
                    <a:pt x="10" y="936"/>
                  </a:lnTo>
                  <a:lnTo>
                    <a:pt x="11" y="935"/>
                  </a:lnTo>
                  <a:lnTo>
                    <a:pt x="12" y="933"/>
                  </a:lnTo>
                  <a:lnTo>
                    <a:pt x="142" y="494"/>
                  </a:lnTo>
                  <a:lnTo>
                    <a:pt x="258" y="508"/>
                  </a:lnTo>
                  <a:lnTo>
                    <a:pt x="238" y="955"/>
                  </a:lnTo>
                  <a:lnTo>
                    <a:pt x="238" y="955"/>
                  </a:lnTo>
                  <a:lnTo>
                    <a:pt x="238" y="957"/>
                  </a:lnTo>
                  <a:lnTo>
                    <a:pt x="240" y="960"/>
                  </a:lnTo>
                  <a:lnTo>
                    <a:pt x="242" y="961"/>
                  </a:lnTo>
                  <a:lnTo>
                    <a:pt x="244" y="961"/>
                  </a:lnTo>
                  <a:lnTo>
                    <a:pt x="244" y="961"/>
                  </a:lnTo>
                  <a:lnTo>
                    <a:pt x="247" y="961"/>
                  </a:lnTo>
                  <a:lnTo>
                    <a:pt x="249" y="960"/>
                  </a:lnTo>
                  <a:lnTo>
                    <a:pt x="250" y="957"/>
                  </a:lnTo>
                  <a:lnTo>
                    <a:pt x="250" y="955"/>
                  </a:lnTo>
                  <a:lnTo>
                    <a:pt x="271" y="511"/>
                  </a:lnTo>
                  <a:lnTo>
                    <a:pt x="339" y="519"/>
                  </a:lnTo>
                  <a:lnTo>
                    <a:pt x="345" y="473"/>
                  </a:lnTo>
                  <a:lnTo>
                    <a:pt x="361" y="474"/>
                  </a:lnTo>
                  <a:lnTo>
                    <a:pt x="427" y="865"/>
                  </a:lnTo>
                  <a:lnTo>
                    <a:pt x="427" y="865"/>
                  </a:lnTo>
                  <a:lnTo>
                    <a:pt x="427" y="867"/>
                  </a:lnTo>
                  <a:lnTo>
                    <a:pt x="429" y="870"/>
                  </a:lnTo>
                  <a:lnTo>
                    <a:pt x="432" y="871"/>
                  </a:lnTo>
                  <a:lnTo>
                    <a:pt x="434" y="871"/>
                  </a:lnTo>
                  <a:lnTo>
                    <a:pt x="434" y="871"/>
                  </a:lnTo>
                  <a:lnTo>
                    <a:pt x="437" y="870"/>
                  </a:lnTo>
                  <a:lnTo>
                    <a:pt x="438" y="868"/>
                  </a:lnTo>
                  <a:lnTo>
                    <a:pt x="439" y="865"/>
                  </a:lnTo>
                  <a:lnTo>
                    <a:pt x="439" y="862"/>
                  </a:lnTo>
                  <a:lnTo>
                    <a:pt x="439" y="862"/>
                  </a:lnTo>
                  <a:close/>
                  <a:moveTo>
                    <a:pt x="347" y="461"/>
                  </a:moveTo>
                  <a:lnTo>
                    <a:pt x="353" y="421"/>
                  </a:lnTo>
                  <a:lnTo>
                    <a:pt x="360" y="461"/>
                  </a:lnTo>
                  <a:lnTo>
                    <a:pt x="347" y="461"/>
                  </a:lnTo>
                  <a:close/>
                </a:path>
              </a:pathLst>
            </a:custGeom>
            <a:solidFill>
              <a:schemeClr val="bg1"/>
            </a:solidFill>
            <a:ln w="9525">
              <a:noFill/>
              <a:round/>
              <a:headEnd/>
              <a:tailEnd/>
            </a:ln>
          </p:spPr>
          <p:txBody>
            <a:bodyPr/>
            <a:lstStyle/>
            <a:p>
              <a:pPr>
                <a:defRPr/>
              </a:pPr>
              <a:endParaRPr lang="zh-CN" altLang="en-US">
                <a:ea typeface="+mn-ea"/>
              </a:endParaRPr>
            </a:p>
          </p:txBody>
        </p:sp>
        <p:sp>
          <p:nvSpPr>
            <p:cNvPr id="1049" name="Freeform 25"/>
            <p:cNvSpPr>
              <a:spLocks/>
            </p:cNvSpPr>
            <p:nvPr userDrawn="1"/>
          </p:nvSpPr>
          <p:spPr bwMode="auto">
            <a:xfrm>
              <a:off x="3920" y="2894"/>
              <a:ext cx="716" cy="1149"/>
            </a:xfrm>
            <a:custGeom>
              <a:avLst/>
              <a:gdLst/>
              <a:ahLst/>
              <a:cxnLst>
                <a:cxn ang="0">
                  <a:pos x="387" y="239"/>
                </a:cxn>
                <a:cxn ang="0">
                  <a:pos x="523" y="202"/>
                </a:cxn>
                <a:cxn ang="0">
                  <a:pos x="551" y="175"/>
                </a:cxn>
                <a:cxn ang="0">
                  <a:pos x="571" y="135"/>
                </a:cxn>
                <a:cxn ang="0">
                  <a:pos x="584" y="119"/>
                </a:cxn>
                <a:cxn ang="0">
                  <a:pos x="584" y="115"/>
                </a:cxn>
                <a:cxn ang="0">
                  <a:pos x="550" y="127"/>
                </a:cxn>
                <a:cxn ang="0">
                  <a:pos x="527" y="143"/>
                </a:cxn>
                <a:cxn ang="0">
                  <a:pos x="510" y="152"/>
                </a:cxn>
                <a:cxn ang="0">
                  <a:pos x="391" y="178"/>
                </a:cxn>
                <a:cxn ang="0">
                  <a:pos x="318" y="147"/>
                </a:cxn>
                <a:cxn ang="0">
                  <a:pos x="219" y="130"/>
                </a:cxn>
                <a:cxn ang="0">
                  <a:pos x="202" y="51"/>
                </a:cxn>
                <a:cxn ang="0">
                  <a:pos x="167" y="4"/>
                </a:cxn>
                <a:cxn ang="0">
                  <a:pos x="127" y="6"/>
                </a:cxn>
                <a:cxn ang="0">
                  <a:pos x="94" y="51"/>
                </a:cxn>
                <a:cxn ang="0">
                  <a:pos x="100" y="70"/>
                </a:cxn>
                <a:cxn ang="0">
                  <a:pos x="98" y="95"/>
                </a:cxn>
                <a:cxn ang="0">
                  <a:pos x="104" y="100"/>
                </a:cxn>
                <a:cxn ang="0">
                  <a:pos x="106" y="113"/>
                </a:cxn>
                <a:cxn ang="0">
                  <a:pos x="110" y="124"/>
                </a:cxn>
                <a:cxn ang="0">
                  <a:pos x="126" y="147"/>
                </a:cxn>
                <a:cxn ang="0">
                  <a:pos x="55" y="195"/>
                </a:cxn>
                <a:cxn ang="0">
                  <a:pos x="36" y="190"/>
                </a:cxn>
                <a:cxn ang="0">
                  <a:pos x="32" y="206"/>
                </a:cxn>
                <a:cxn ang="0">
                  <a:pos x="15" y="179"/>
                </a:cxn>
                <a:cxn ang="0">
                  <a:pos x="9" y="184"/>
                </a:cxn>
                <a:cxn ang="0">
                  <a:pos x="3" y="189"/>
                </a:cxn>
                <a:cxn ang="0">
                  <a:pos x="2" y="206"/>
                </a:cxn>
                <a:cxn ang="0">
                  <a:pos x="3" y="225"/>
                </a:cxn>
                <a:cxn ang="0">
                  <a:pos x="15" y="247"/>
                </a:cxn>
                <a:cxn ang="0">
                  <a:pos x="11" y="284"/>
                </a:cxn>
                <a:cxn ang="0">
                  <a:pos x="19" y="360"/>
                </a:cxn>
                <a:cxn ang="0">
                  <a:pos x="53" y="357"/>
                </a:cxn>
                <a:cxn ang="0">
                  <a:pos x="98" y="299"/>
                </a:cxn>
                <a:cxn ang="0">
                  <a:pos x="112" y="523"/>
                </a:cxn>
                <a:cxn ang="0">
                  <a:pos x="122" y="618"/>
                </a:cxn>
                <a:cxn ang="0">
                  <a:pos x="121" y="811"/>
                </a:cxn>
                <a:cxn ang="0">
                  <a:pos x="118" y="883"/>
                </a:cxn>
                <a:cxn ang="0">
                  <a:pos x="73" y="910"/>
                </a:cxn>
                <a:cxn ang="0">
                  <a:pos x="83" y="929"/>
                </a:cxn>
                <a:cxn ang="0">
                  <a:pos x="155" y="917"/>
                </a:cxn>
                <a:cxn ang="0">
                  <a:pos x="179" y="911"/>
                </a:cxn>
                <a:cxn ang="0">
                  <a:pos x="183" y="898"/>
                </a:cxn>
                <a:cxn ang="0">
                  <a:pos x="194" y="780"/>
                </a:cxn>
                <a:cxn ang="0">
                  <a:pos x="201" y="582"/>
                </a:cxn>
                <a:cxn ang="0">
                  <a:pos x="219" y="595"/>
                </a:cxn>
                <a:cxn ang="0">
                  <a:pos x="238" y="829"/>
                </a:cxn>
                <a:cxn ang="0">
                  <a:pos x="246" y="893"/>
                </a:cxn>
                <a:cxn ang="0">
                  <a:pos x="213" y="934"/>
                </a:cxn>
                <a:cxn ang="0">
                  <a:pos x="228" y="951"/>
                </a:cxn>
                <a:cxn ang="0">
                  <a:pos x="290" y="932"/>
                </a:cxn>
                <a:cxn ang="0">
                  <a:pos x="304" y="920"/>
                </a:cxn>
                <a:cxn ang="0">
                  <a:pos x="317" y="898"/>
                </a:cxn>
                <a:cxn ang="0">
                  <a:pos x="304" y="739"/>
                </a:cxn>
                <a:cxn ang="0">
                  <a:pos x="293" y="655"/>
                </a:cxn>
                <a:cxn ang="0">
                  <a:pos x="331" y="476"/>
                </a:cxn>
                <a:cxn ang="0">
                  <a:pos x="319" y="248"/>
                </a:cxn>
              </a:cxnLst>
              <a:rect l="0" t="0" r="r" b="b"/>
              <a:pathLst>
                <a:path w="592" h="951">
                  <a:moveTo>
                    <a:pt x="328" y="241"/>
                  </a:moveTo>
                  <a:lnTo>
                    <a:pt x="329" y="240"/>
                  </a:lnTo>
                  <a:lnTo>
                    <a:pt x="330" y="240"/>
                  </a:lnTo>
                  <a:lnTo>
                    <a:pt x="330" y="240"/>
                  </a:lnTo>
                  <a:lnTo>
                    <a:pt x="335" y="242"/>
                  </a:lnTo>
                  <a:lnTo>
                    <a:pt x="340" y="244"/>
                  </a:lnTo>
                  <a:lnTo>
                    <a:pt x="354" y="244"/>
                  </a:lnTo>
                  <a:lnTo>
                    <a:pt x="371" y="241"/>
                  </a:lnTo>
                  <a:lnTo>
                    <a:pt x="387" y="239"/>
                  </a:lnTo>
                  <a:lnTo>
                    <a:pt x="416" y="233"/>
                  </a:lnTo>
                  <a:lnTo>
                    <a:pt x="430" y="229"/>
                  </a:lnTo>
                  <a:lnTo>
                    <a:pt x="430" y="229"/>
                  </a:lnTo>
                  <a:lnTo>
                    <a:pt x="430" y="229"/>
                  </a:lnTo>
                  <a:lnTo>
                    <a:pt x="430" y="229"/>
                  </a:lnTo>
                  <a:lnTo>
                    <a:pt x="442" y="227"/>
                  </a:lnTo>
                  <a:lnTo>
                    <a:pt x="455" y="224"/>
                  </a:lnTo>
                  <a:lnTo>
                    <a:pt x="484" y="216"/>
                  </a:lnTo>
                  <a:lnTo>
                    <a:pt x="523" y="202"/>
                  </a:lnTo>
                  <a:lnTo>
                    <a:pt x="523" y="202"/>
                  </a:lnTo>
                  <a:lnTo>
                    <a:pt x="525" y="196"/>
                  </a:lnTo>
                  <a:lnTo>
                    <a:pt x="526" y="186"/>
                  </a:lnTo>
                  <a:lnTo>
                    <a:pt x="526" y="186"/>
                  </a:lnTo>
                  <a:lnTo>
                    <a:pt x="527" y="183"/>
                  </a:lnTo>
                  <a:lnTo>
                    <a:pt x="529" y="180"/>
                  </a:lnTo>
                  <a:lnTo>
                    <a:pt x="537" y="178"/>
                  </a:lnTo>
                  <a:lnTo>
                    <a:pt x="545" y="175"/>
                  </a:lnTo>
                  <a:lnTo>
                    <a:pt x="551" y="175"/>
                  </a:lnTo>
                  <a:lnTo>
                    <a:pt x="551" y="175"/>
                  </a:lnTo>
                  <a:lnTo>
                    <a:pt x="559" y="174"/>
                  </a:lnTo>
                  <a:lnTo>
                    <a:pt x="566" y="171"/>
                  </a:lnTo>
                  <a:lnTo>
                    <a:pt x="574" y="166"/>
                  </a:lnTo>
                  <a:lnTo>
                    <a:pt x="574" y="166"/>
                  </a:lnTo>
                  <a:lnTo>
                    <a:pt x="576" y="158"/>
                  </a:lnTo>
                  <a:lnTo>
                    <a:pt x="576" y="152"/>
                  </a:lnTo>
                  <a:lnTo>
                    <a:pt x="573" y="141"/>
                  </a:lnTo>
                  <a:lnTo>
                    <a:pt x="571" y="135"/>
                  </a:lnTo>
                  <a:lnTo>
                    <a:pt x="568" y="133"/>
                  </a:lnTo>
                  <a:lnTo>
                    <a:pt x="567" y="130"/>
                  </a:lnTo>
                  <a:lnTo>
                    <a:pt x="570" y="129"/>
                  </a:lnTo>
                  <a:lnTo>
                    <a:pt x="570" y="129"/>
                  </a:lnTo>
                  <a:lnTo>
                    <a:pt x="578" y="123"/>
                  </a:lnTo>
                  <a:lnTo>
                    <a:pt x="583" y="119"/>
                  </a:lnTo>
                  <a:lnTo>
                    <a:pt x="584" y="119"/>
                  </a:lnTo>
                  <a:lnTo>
                    <a:pt x="584" y="119"/>
                  </a:lnTo>
                  <a:lnTo>
                    <a:pt x="584" y="119"/>
                  </a:lnTo>
                  <a:lnTo>
                    <a:pt x="590" y="115"/>
                  </a:lnTo>
                  <a:lnTo>
                    <a:pt x="590" y="115"/>
                  </a:lnTo>
                  <a:lnTo>
                    <a:pt x="592" y="113"/>
                  </a:lnTo>
                  <a:lnTo>
                    <a:pt x="592" y="113"/>
                  </a:lnTo>
                  <a:lnTo>
                    <a:pt x="589" y="113"/>
                  </a:lnTo>
                  <a:lnTo>
                    <a:pt x="584" y="115"/>
                  </a:lnTo>
                  <a:lnTo>
                    <a:pt x="584" y="115"/>
                  </a:lnTo>
                  <a:lnTo>
                    <a:pt x="584" y="115"/>
                  </a:lnTo>
                  <a:lnTo>
                    <a:pt x="584" y="115"/>
                  </a:lnTo>
                  <a:lnTo>
                    <a:pt x="584" y="115"/>
                  </a:lnTo>
                  <a:lnTo>
                    <a:pt x="573" y="119"/>
                  </a:lnTo>
                  <a:lnTo>
                    <a:pt x="573" y="119"/>
                  </a:lnTo>
                  <a:lnTo>
                    <a:pt x="565" y="123"/>
                  </a:lnTo>
                  <a:lnTo>
                    <a:pt x="559" y="126"/>
                  </a:lnTo>
                  <a:lnTo>
                    <a:pt x="555" y="127"/>
                  </a:lnTo>
                  <a:lnTo>
                    <a:pt x="551" y="126"/>
                  </a:lnTo>
                  <a:lnTo>
                    <a:pt x="550" y="127"/>
                  </a:lnTo>
                  <a:lnTo>
                    <a:pt x="550" y="127"/>
                  </a:lnTo>
                  <a:lnTo>
                    <a:pt x="550" y="127"/>
                  </a:lnTo>
                  <a:lnTo>
                    <a:pt x="545" y="127"/>
                  </a:lnTo>
                  <a:lnTo>
                    <a:pt x="542" y="128"/>
                  </a:lnTo>
                  <a:lnTo>
                    <a:pt x="538" y="130"/>
                  </a:lnTo>
                  <a:lnTo>
                    <a:pt x="534" y="135"/>
                  </a:lnTo>
                  <a:lnTo>
                    <a:pt x="534" y="135"/>
                  </a:lnTo>
                  <a:lnTo>
                    <a:pt x="534" y="135"/>
                  </a:lnTo>
                  <a:lnTo>
                    <a:pt x="534" y="135"/>
                  </a:lnTo>
                  <a:lnTo>
                    <a:pt x="527" y="143"/>
                  </a:lnTo>
                  <a:lnTo>
                    <a:pt x="523" y="150"/>
                  </a:lnTo>
                  <a:lnTo>
                    <a:pt x="522" y="155"/>
                  </a:lnTo>
                  <a:lnTo>
                    <a:pt x="521" y="156"/>
                  </a:lnTo>
                  <a:lnTo>
                    <a:pt x="516" y="156"/>
                  </a:lnTo>
                  <a:lnTo>
                    <a:pt x="516" y="156"/>
                  </a:lnTo>
                  <a:lnTo>
                    <a:pt x="516" y="155"/>
                  </a:lnTo>
                  <a:lnTo>
                    <a:pt x="515" y="154"/>
                  </a:lnTo>
                  <a:lnTo>
                    <a:pt x="515" y="154"/>
                  </a:lnTo>
                  <a:lnTo>
                    <a:pt x="510" y="152"/>
                  </a:lnTo>
                  <a:lnTo>
                    <a:pt x="504" y="152"/>
                  </a:lnTo>
                  <a:lnTo>
                    <a:pt x="491" y="156"/>
                  </a:lnTo>
                  <a:lnTo>
                    <a:pt x="491" y="156"/>
                  </a:lnTo>
                  <a:lnTo>
                    <a:pt x="491" y="156"/>
                  </a:lnTo>
                  <a:lnTo>
                    <a:pt x="491" y="156"/>
                  </a:lnTo>
                  <a:lnTo>
                    <a:pt x="424" y="175"/>
                  </a:lnTo>
                  <a:lnTo>
                    <a:pt x="424" y="175"/>
                  </a:lnTo>
                  <a:lnTo>
                    <a:pt x="407" y="178"/>
                  </a:lnTo>
                  <a:lnTo>
                    <a:pt x="391" y="178"/>
                  </a:lnTo>
                  <a:lnTo>
                    <a:pt x="375" y="177"/>
                  </a:lnTo>
                  <a:lnTo>
                    <a:pt x="362" y="173"/>
                  </a:lnTo>
                  <a:lnTo>
                    <a:pt x="351" y="169"/>
                  </a:lnTo>
                  <a:lnTo>
                    <a:pt x="341" y="167"/>
                  </a:lnTo>
                  <a:lnTo>
                    <a:pt x="331" y="162"/>
                  </a:lnTo>
                  <a:lnTo>
                    <a:pt x="331" y="162"/>
                  </a:lnTo>
                  <a:lnTo>
                    <a:pt x="326" y="158"/>
                  </a:lnTo>
                  <a:lnTo>
                    <a:pt x="323" y="154"/>
                  </a:lnTo>
                  <a:lnTo>
                    <a:pt x="318" y="147"/>
                  </a:lnTo>
                  <a:lnTo>
                    <a:pt x="312" y="144"/>
                  </a:lnTo>
                  <a:lnTo>
                    <a:pt x="283" y="134"/>
                  </a:lnTo>
                  <a:lnTo>
                    <a:pt x="283" y="134"/>
                  </a:lnTo>
                  <a:lnTo>
                    <a:pt x="276" y="132"/>
                  </a:lnTo>
                  <a:lnTo>
                    <a:pt x="264" y="130"/>
                  </a:lnTo>
                  <a:lnTo>
                    <a:pt x="246" y="130"/>
                  </a:lnTo>
                  <a:lnTo>
                    <a:pt x="221" y="132"/>
                  </a:lnTo>
                  <a:lnTo>
                    <a:pt x="219" y="132"/>
                  </a:lnTo>
                  <a:lnTo>
                    <a:pt x="219" y="130"/>
                  </a:lnTo>
                  <a:lnTo>
                    <a:pt x="219" y="130"/>
                  </a:lnTo>
                  <a:lnTo>
                    <a:pt x="213" y="123"/>
                  </a:lnTo>
                  <a:lnTo>
                    <a:pt x="207" y="118"/>
                  </a:lnTo>
                  <a:lnTo>
                    <a:pt x="202" y="115"/>
                  </a:lnTo>
                  <a:lnTo>
                    <a:pt x="201" y="113"/>
                  </a:lnTo>
                  <a:lnTo>
                    <a:pt x="201" y="112"/>
                  </a:lnTo>
                  <a:lnTo>
                    <a:pt x="201" y="112"/>
                  </a:lnTo>
                  <a:lnTo>
                    <a:pt x="203" y="74"/>
                  </a:lnTo>
                  <a:lnTo>
                    <a:pt x="202" y="51"/>
                  </a:lnTo>
                  <a:lnTo>
                    <a:pt x="200" y="39"/>
                  </a:lnTo>
                  <a:lnTo>
                    <a:pt x="200" y="36"/>
                  </a:lnTo>
                  <a:lnTo>
                    <a:pt x="200" y="36"/>
                  </a:lnTo>
                  <a:lnTo>
                    <a:pt x="193" y="23"/>
                  </a:lnTo>
                  <a:lnTo>
                    <a:pt x="185" y="14"/>
                  </a:lnTo>
                  <a:lnTo>
                    <a:pt x="182" y="10"/>
                  </a:lnTo>
                  <a:lnTo>
                    <a:pt x="177" y="8"/>
                  </a:lnTo>
                  <a:lnTo>
                    <a:pt x="172" y="5"/>
                  </a:lnTo>
                  <a:lnTo>
                    <a:pt x="167" y="4"/>
                  </a:lnTo>
                  <a:lnTo>
                    <a:pt x="167" y="4"/>
                  </a:lnTo>
                  <a:lnTo>
                    <a:pt x="166" y="4"/>
                  </a:lnTo>
                  <a:lnTo>
                    <a:pt x="166" y="4"/>
                  </a:lnTo>
                  <a:lnTo>
                    <a:pt x="157" y="2"/>
                  </a:lnTo>
                  <a:lnTo>
                    <a:pt x="157" y="2"/>
                  </a:lnTo>
                  <a:lnTo>
                    <a:pt x="152" y="0"/>
                  </a:lnTo>
                  <a:lnTo>
                    <a:pt x="148" y="0"/>
                  </a:lnTo>
                  <a:lnTo>
                    <a:pt x="137" y="3"/>
                  </a:lnTo>
                  <a:lnTo>
                    <a:pt x="127" y="6"/>
                  </a:lnTo>
                  <a:lnTo>
                    <a:pt x="117" y="12"/>
                  </a:lnTo>
                  <a:lnTo>
                    <a:pt x="110" y="17"/>
                  </a:lnTo>
                  <a:lnTo>
                    <a:pt x="104" y="22"/>
                  </a:lnTo>
                  <a:lnTo>
                    <a:pt x="98" y="27"/>
                  </a:lnTo>
                  <a:lnTo>
                    <a:pt x="98" y="27"/>
                  </a:lnTo>
                  <a:lnTo>
                    <a:pt x="96" y="29"/>
                  </a:lnTo>
                  <a:lnTo>
                    <a:pt x="95" y="33"/>
                  </a:lnTo>
                  <a:lnTo>
                    <a:pt x="94" y="42"/>
                  </a:lnTo>
                  <a:lnTo>
                    <a:pt x="94" y="51"/>
                  </a:lnTo>
                  <a:lnTo>
                    <a:pt x="95" y="57"/>
                  </a:lnTo>
                  <a:lnTo>
                    <a:pt x="100" y="67"/>
                  </a:lnTo>
                  <a:lnTo>
                    <a:pt x="100" y="67"/>
                  </a:lnTo>
                  <a:lnTo>
                    <a:pt x="100" y="67"/>
                  </a:lnTo>
                  <a:lnTo>
                    <a:pt x="100" y="68"/>
                  </a:lnTo>
                  <a:lnTo>
                    <a:pt x="100" y="68"/>
                  </a:lnTo>
                  <a:lnTo>
                    <a:pt x="100" y="70"/>
                  </a:lnTo>
                  <a:lnTo>
                    <a:pt x="100" y="70"/>
                  </a:lnTo>
                  <a:lnTo>
                    <a:pt x="100" y="70"/>
                  </a:lnTo>
                  <a:lnTo>
                    <a:pt x="100" y="70"/>
                  </a:lnTo>
                  <a:lnTo>
                    <a:pt x="100" y="70"/>
                  </a:lnTo>
                  <a:lnTo>
                    <a:pt x="100" y="70"/>
                  </a:lnTo>
                  <a:lnTo>
                    <a:pt x="94" y="88"/>
                  </a:lnTo>
                  <a:lnTo>
                    <a:pt x="94" y="88"/>
                  </a:lnTo>
                  <a:lnTo>
                    <a:pt x="95" y="92"/>
                  </a:lnTo>
                  <a:lnTo>
                    <a:pt x="96" y="94"/>
                  </a:lnTo>
                  <a:lnTo>
                    <a:pt x="96" y="94"/>
                  </a:lnTo>
                  <a:lnTo>
                    <a:pt x="98" y="95"/>
                  </a:lnTo>
                  <a:lnTo>
                    <a:pt x="101" y="95"/>
                  </a:lnTo>
                  <a:lnTo>
                    <a:pt x="104" y="95"/>
                  </a:lnTo>
                  <a:lnTo>
                    <a:pt x="104" y="98"/>
                  </a:lnTo>
                  <a:lnTo>
                    <a:pt x="104" y="99"/>
                  </a:lnTo>
                  <a:lnTo>
                    <a:pt x="104" y="99"/>
                  </a:lnTo>
                  <a:lnTo>
                    <a:pt x="104" y="99"/>
                  </a:lnTo>
                  <a:lnTo>
                    <a:pt x="104" y="100"/>
                  </a:lnTo>
                  <a:lnTo>
                    <a:pt x="104" y="100"/>
                  </a:lnTo>
                  <a:lnTo>
                    <a:pt x="104" y="100"/>
                  </a:lnTo>
                  <a:lnTo>
                    <a:pt x="104" y="106"/>
                  </a:lnTo>
                  <a:lnTo>
                    <a:pt x="104" y="109"/>
                  </a:lnTo>
                  <a:lnTo>
                    <a:pt x="105" y="111"/>
                  </a:lnTo>
                  <a:lnTo>
                    <a:pt x="106" y="111"/>
                  </a:lnTo>
                  <a:lnTo>
                    <a:pt x="109" y="111"/>
                  </a:lnTo>
                  <a:lnTo>
                    <a:pt x="107" y="112"/>
                  </a:lnTo>
                  <a:lnTo>
                    <a:pt x="107" y="112"/>
                  </a:lnTo>
                  <a:lnTo>
                    <a:pt x="107" y="112"/>
                  </a:lnTo>
                  <a:lnTo>
                    <a:pt x="106" y="113"/>
                  </a:lnTo>
                  <a:lnTo>
                    <a:pt x="106" y="113"/>
                  </a:lnTo>
                  <a:lnTo>
                    <a:pt x="106" y="113"/>
                  </a:lnTo>
                  <a:lnTo>
                    <a:pt x="106" y="115"/>
                  </a:lnTo>
                  <a:lnTo>
                    <a:pt x="106" y="116"/>
                  </a:lnTo>
                  <a:lnTo>
                    <a:pt x="107" y="117"/>
                  </a:lnTo>
                  <a:lnTo>
                    <a:pt x="107" y="117"/>
                  </a:lnTo>
                  <a:lnTo>
                    <a:pt x="109" y="118"/>
                  </a:lnTo>
                  <a:lnTo>
                    <a:pt x="109" y="118"/>
                  </a:lnTo>
                  <a:lnTo>
                    <a:pt x="110" y="124"/>
                  </a:lnTo>
                  <a:lnTo>
                    <a:pt x="112" y="129"/>
                  </a:lnTo>
                  <a:lnTo>
                    <a:pt x="112" y="129"/>
                  </a:lnTo>
                  <a:lnTo>
                    <a:pt x="113" y="130"/>
                  </a:lnTo>
                  <a:lnTo>
                    <a:pt x="115" y="130"/>
                  </a:lnTo>
                  <a:lnTo>
                    <a:pt x="127" y="132"/>
                  </a:lnTo>
                  <a:lnTo>
                    <a:pt x="127" y="132"/>
                  </a:lnTo>
                  <a:lnTo>
                    <a:pt x="126" y="143"/>
                  </a:lnTo>
                  <a:lnTo>
                    <a:pt x="126" y="146"/>
                  </a:lnTo>
                  <a:lnTo>
                    <a:pt x="126" y="147"/>
                  </a:lnTo>
                  <a:lnTo>
                    <a:pt x="126" y="147"/>
                  </a:lnTo>
                  <a:lnTo>
                    <a:pt x="95" y="164"/>
                  </a:lnTo>
                  <a:lnTo>
                    <a:pt x="75" y="178"/>
                  </a:lnTo>
                  <a:lnTo>
                    <a:pt x="62" y="188"/>
                  </a:lnTo>
                  <a:lnTo>
                    <a:pt x="59" y="190"/>
                  </a:lnTo>
                  <a:lnTo>
                    <a:pt x="59" y="191"/>
                  </a:lnTo>
                  <a:lnTo>
                    <a:pt x="59" y="191"/>
                  </a:lnTo>
                  <a:lnTo>
                    <a:pt x="59" y="191"/>
                  </a:lnTo>
                  <a:lnTo>
                    <a:pt x="55" y="195"/>
                  </a:lnTo>
                  <a:lnTo>
                    <a:pt x="49" y="208"/>
                  </a:lnTo>
                  <a:lnTo>
                    <a:pt x="47" y="212"/>
                  </a:lnTo>
                  <a:lnTo>
                    <a:pt x="44" y="208"/>
                  </a:lnTo>
                  <a:lnTo>
                    <a:pt x="39" y="200"/>
                  </a:lnTo>
                  <a:lnTo>
                    <a:pt x="38" y="200"/>
                  </a:lnTo>
                  <a:lnTo>
                    <a:pt x="38" y="199"/>
                  </a:lnTo>
                  <a:lnTo>
                    <a:pt x="38" y="199"/>
                  </a:lnTo>
                  <a:lnTo>
                    <a:pt x="36" y="190"/>
                  </a:lnTo>
                  <a:lnTo>
                    <a:pt x="36" y="190"/>
                  </a:lnTo>
                  <a:lnTo>
                    <a:pt x="33" y="189"/>
                  </a:lnTo>
                  <a:lnTo>
                    <a:pt x="32" y="189"/>
                  </a:lnTo>
                  <a:lnTo>
                    <a:pt x="32" y="189"/>
                  </a:lnTo>
                  <a:lnTo>
                    <a:pt x="30" y="191"/>
                  </a:lnTo>
                  <a:lnTo>
                    <a:pt x="30" y="194"/>
                  </a:lnTo>
                  <a:lnTo>
                    <a:pt x="30" y="194"/>
                  </a:lnTo>
                  <a:lnTo>
                    <a:pt x="31" y="196"/>
                  </a:lnTo>
                  <a:lnTo>
                    <a:pt x="31" y="196"/>
                  </a:lnTo>
                  <a:lnTo>
                    <a:pt x="32" y="206"/>
                  </a:lnTo>
                  <a:lnTo>
                    <a:pt x="27" y="207"/>
                  </a:lnTo>
                  <a:lnTo>
                    <a:pt x="27" y="207"/>
                  </a:lnTo>
                  <a:lnTo>
                    <a:pt x="22" y="199"/>
                  </a:lnTo>
                  <a:lnTo>
                    <a:pt x="22" y="199"/>
                  </a:lnTo>
                  <a:lnTo>
                    <a:pt x="17" y="192"/>
                  </a:lnTo>
                  <a:lnTo>
                    <a:pt x="17" y="192"/>
                  </a:lnTo>
                  <a:lnTo>
                    <a:pt x="17" y="191"/>
                  </a:lnTo>
                  <a:lnTo>
                    <a:pt x="17" y="191"/>
                  </a:lnTo>
                  <a:lnTo>
                    <a:pt x="15" y="179"/>
                  </a:lnTo>
                  <a:lnTo>
                    <a:pt x="15" y="179"/>
                  </a:lnTo>
                  <a:lnTo>
                    <a:pt x="15" y="179"/>
                  </a:lnTo>
                  <a:lnTo>
                    <a:pt x="15" y="179"/>
                  </a:lnTo>
                  <a:lnTo>
                    <a:pt x="13" y="177"/>
                  </a:lnTo>
                  <a:lnTo>
                    <a:pt x="13" y="177"/>
                  </a:lnTo>
                  <a:lnTo>
                    <a:pt x="13" y="177"/>
                  </a:lnTo>
                  <a:lnTo>
                    <a:pt x="11" y="178"/>
                  </a:lnTo>
                  <a:lnTo>
                    <a:pt x="10" y="180"/>
                  </a:lnTo>
                  <a:lnTo>
                    <a:pt x="9" y="184"/>
                  </a:lnTo>
                  <a:lnTo>
                    <a:pt x="6" y="182"/>
                  </a:lnTo>
                  <a:lnTo>
                    <a:pt x="6" y="182"/>
                  </a:lnTo>
                  <a:lnTo>
                    <a:pt x="5" y="180"/>
                  </a:lnTo>
                  <a:lnTo>
                    <a:pt x="5" y="180"/>
                  </a:lnTo>
                  <a:lnTo>
                    <a:pt x="4" y="183"/>
                  </a:lnTo>
                  <a:lnTo>
                    <a:pt x="3" y="188"/>
                  </a:lnTo>
                  <a:lnTo>
                    <a:pt x="3" y="188"/>
                  </a:lnTo>
                  <a:lnTo>
                    <a:pt x="3" y="189"/>
                  </a:lnTo>
                  <a:lnTo>
                    <a:pt x="3" y="189"/>
                  </a:lnTo>
                  <a:lnTo>
                    <a:pt x="3" y="189"/>
                  </a:lnTo>
                  <a:lnTo>
                    <a:pt x="3" y="189"/>
                  </a:lnTo>
                  <a:lnTo>
                    <a:pt x="3" y="191"/>
                  </a:lnTo>
                  <a:lnTo>
                    <a:pt x="2" y="192"/>
                  </a:lnTo>
                  <a:lnTo>
                    <a:pt x="2" y="192"/>
                  </a:lnTo>
                  <a:lnTo>
                    <a:pt x="0" y="194"/>
                  </a:lnTo>
                  <a:lnTo>
                    <a:pt x="0" y="196"/>
                  </a:lnTo>
                  <a:lnTo>
                    <a:pt x="2" y="206"/>
                  </a:lnTo>
                  <a:lnTo>
                    <a:pt x="2" y="206"/>
                  </a:lnTo>
                  <a:lnTo>
                    <a:pt x="2" y="207"/>
                  </a:lnTo>
                  <a:lnTo>
                    <a:pt x="2" y="207"/>
                  </a:lnTo>
                  <a:lnTo>
                    <a:pt x="0" y="211"/>
                  </a:lnTo>
                  <a:lnTo>
                    <a:pt x="0" y="211"/>
                  </a:lnTo>
                  <a:lnTo>
                    <a:pt x="0" y="217"/>
                  </a:lnTo>
                  <a:lnTo>
                    <a:pt x="2" y="222"/>
                  </a:lnTo>
                  <a:lnTo>
                    <a:pt x="2" y="222"/>
                  </a:lnTo>
                  <a:lnTo>
                    <a:pt x="3" y="225"/>
                  </a:lnTo>
                  <a:lnTo>
                    <a:pt x="3" y="225"/>
                  </a:lnTo>
                  <a:lnTo>
                    <a:pt x="8" y="235"/>
                  </a:lnTo>
                  <a:lnTo>
                    <a:pt x="8" y="235"/>
                  </a:lnTo>
                  <a:lnTo>
                    <a:pt x="10" y="237"/>
                  </a:lnTo>
                  <a:lnTo>
                    <a:pt x="10" y="239"/>
                  </a:lnTo>
                  <a:lnTo>
                    <a:pt x="10" y="239"/>
                  </a:lnTo>
                  <a:lnTo>
                    <a:pt x="10" y="239"/>
                  </a:lnTo>
                  <a:lnTo>
                    <a:pt x="15" y="247"/>
                  </a:lnTo>
                  <a:lnTo>
                    <a:pt x="15" y="247"/>
                  </a:lnTo>
                  <a:lnTo>
                    <a:pt x="15" y="247"/>
                  </a:lnTo>
                  <a:lnTo>
                    <a:pt x="15" y="247"/>
                  </a:lnTo>
                  <a:lnTo>
                    <a:pt x="15" y="247"/>
                  </a:lnTo>
                  <a:lnTo>
                    <a:pt x="16" y="248"/>
                  </a:lnTo>
                  <a:lnTo>
                    <a:pt x="16" y="248"/>
                  </a:lnTo>
                  <a:lnTo>
                    <a:pt x="16" y="248"/>
                  </a:lnTo>
                  <a:lnTo>
                    <a:pt x="20" y="261"/>
                  </a:lnTo>
                  <a:lnTo>
                    <a:pt x="20" y="261"/>
                  </a:lnTo>
                  <a:lnTo>
                    <a:pt x="20" y="262"/>
                  </a:lnTo>
                  <a:lnTo>
                    <a:pt x="11" y="284"/>
                  </a:lnTo>
                  <a:lnTo>
                    <a:pt x="11" y="284"/>
                  </a:lnTo>
                  <a:lnTo>
                    <a:pt x="9" y="301"/>
                  </a:lnTo>
                  <a:lnTo>
                    <a:pt x="8" y="316"/>
                  </a:lnTo>
                  <a:lnTo>
                    <a:pt x="8" y="329"/>
                  </a:lnTo>
                  <a:lnTo>
                    <a:pt x="9" y="338"/>
                  </a:lnTo>
                  <a:lnTo>
                    <a:pt x="10" y="347"/>
                  </a:lnTo>
                  <a:lnTo>
                    <a:pt x="13" y="353"/>
                  </a:lnTo>
                  <a:lnTo>
                    <a:pt x="16" y="357"/>
                  </a:lnTo>
                  <a:lnTo>
                    <a:pt x="19" y="360"/>
                  </a:lnTo>
                  <a:lnTo>
                    <a:pt x="19" y="360"/>
                  </a:lnTo>
                  <a:lnTo>
                    <a:pt x="22" y="363"/>
                  </a:lnTo>
                  <a:lnTo>
                    <a:pt x="26" y="364"/>
                  </a:lnTo>
                  <a:lnTo>
                    <a:pt x="32" y="365"/>
                  </a:lnTo>
                  <a:lnTo>
                    <a:pt x="38" y="364"/>
                  </a:lnTo>
                  <a:lnTo>
                    <a:pt x="42" y="363"/>
                  </a:lnTo>
                  <a:lnTo>
                    <a:pt x="42" y="363"/>
                  </a:lnTo>
                  <a:lnTo>
                    <a:pt x="48" y="360"/>
                  </a:lnTo>
                  <a:lnTo>
                    <a:pt x="53" y="357"/>
                  </a:lnTo>
                  <a:lnTo>
                    <a:pt x="64" y="348"/>
                  </a:lnTo>
                  <a:lnTo>
                    <a:pt x="72" y="338"/>
                  </a:lnTo>
                  <a:lnTo>
                    <a:pt x="79" y="327"/>
                  </a:lnTo>
                  <a:lnTo>
                    <a:pt x="85" y="316"/>
                  </a:lnTo>
                  <a:lnTo>
                    <a:pt x="90" y="308"/>
                  </a:lnTo>
                  <a:lnTo>
                    <a:pt x="94" y="299"/>
                  </a:lnTo>
                  <a:lnTo>
                    <a:pt x="95" y="295"/>
                  </a:lnTo>
                  <a:lnTo>
                    <a:pt x="98" y="299"/>
                  </a:lnTo>
                  <a:lnTo>
                    <a:pt x="98" y="299"/>
                  </a:lnTo>
                  <a:lnTo>
                    <a:pt x="100" y="307"/>
                  </a:lnTo>
                  <a:lnTo>
                    <a:pt x="103" y="316"/>
                  </a:lnTo>
                  <a:lnTo>
                    <a:pt x="106" y="343"/>
                  </a:lnTo>
                  <a:lnTo>
                    <a:pt x="107" y="377"/>
                  </a:lnTo>
                  <a:lnTo>
                    <a:pt x="109" y="414"/>
                  </a:lnTo>
                  <a:lnTo>
                    <a:pt x="109" y="483"/>
                  </a:lnTo>
                  <a:lnTo>
                    <a:pt x="107" y="522"/>
                  </a:lnTo>
                  <a:lnTo>
                    <a:pt x="112" y="523"/>
                  </a:lnTo>
                  <a:lnTo>
                    <a:pt x="112" y="523"/>
                  </a:lnTo>
                  <a:lnTo>
                    <a:pt x="112" y="523"/>
                  </a:lnTo>
                  <a:lnTo>
                    <a:pt x="112" y="523"/>
                  </a:lnTo>
                  <a:lnTo>
                    <a:pt x="113" y="524"/>
                  </a:lnTo>
                  <a:lnTo>
                    <a:pt x="115" y="526"/>
                  </a:lnTo>
                  <a:lnTo>
                    <a:pt x="116" y="531"/>
                  </a:lnTo>
                  <a:lnTo>
                    <a:pt x="117" y="538"/>
                  </a:lnTo>
                  <a:lnTo>
                    <a:pt x="121" y="566"/>
                  </a:lnTo>
                  <a:lnTo>
                    <a:pt x="122" y="618"/>
                  </a:lnTo>
                  <a:lnTo>
                    <a:pt x="122" y="618"/>
                  </a:lnTo>
                  <a:lnTo>
                    <a:pt x="123" y="684"/>
                  </a:lnTo>
                  <a:lnTo>
                    <a:pt x="123" y="729"/>
                  </a:lnTo>
                  <a:lnTo>
                    <a:pt x="123" y="730"/>
                  </a:lnTo>
                  <a:lnTo>
                    <a:pt x="123" y="730"/>
                  </a:lnTo>
                  <a:lnTo>
                    <a:pt x="123" y="730"/>
                  </a:lnTo>
                  <a:lnTo>
                    <a:pt x="121" y="739"/>
                  </a:lnTo>
                  <a:lnTo>
                    <a:pt x="120" y="749"/>
                  </a:lnTo>
                  <a:lnTo>
                    <a:pt x="120" y="779"/>
                  </a:lnTo>
                  <a:lnTo>
                    <a:pt x="121" y="811"/>
                  </a:lnTo>
                  <a:lnTo>
                    <a:pt x="124" y="846"/>
                  </a:lnTo>
                  <a:lnTo>
                    <a:pt x="124" y="847"/>
                  </a:lnTo>
                  <a:lnTo>
                    <a:pt x="123" y="847"/>
                  </a:lnTo>
                  <a:lnTo>
                    <a:pt x="123" y="847"/>
                  </a:lnTo>
                  <a:lnTo>
                    <a:pt x="121" y="853"/>
                  </a:lnTo>
                  <a:lnTo>
                    <a:pt x="120" y="861"/>
                  </a:lnTo>
                  <a:lnTo>
                    <a:pt x="118" y="871"/>
                  </a:lnTo>
                  <a:lnTo>
                    <a:pt x="118" y="882"/>
                  </a:lnTo>
                  <a:lnTo>
                    <a:pt x="118" y="883"/>
                  </a:lnTo>
                  <a:lnTo>
                    <a:pt x="117" y="884"/>
                  </a:lnTo>
                  <a:lnTo>
                    <a:pt x="117" y="884"/>
                  </a:lnTo>
                  <a:lnTo>
                    <a:pt x="100" y="892"/>
                  </a:lnTo>
                  <a:lnTo>
                    <a:pt x="88" y="899"/>
                  </a:lnTo>
                  <a:lnTo>
                    <a:pt x="78" y="905"/>
                  </a:lnTo>
                  <a:lnTo>
                    <a:pt x="73" y="910"/>
                  </a:lnTo>
                  <a:lnTo>
                    <a:pt x="73" y="910"/>
                  </a:lnTo>
                  <a:lnTo>
                    <a:pt x="73" y="910"/>
                  </a:lnTo>
                  <a:lnTo>
                    <a:pt x="73" y="910"/>
                  </a:lnTo>
                  <a:lnTo>
                    <a:pt x="73" y="910"/>
                  </a:lnTo>
                  <a:lnTo>
                    <a:pt x="71" y="914"/>
                  </a:lnTo>
                  <a:lnTo>
                    <a:pt x="70" y="918"/>
                  </a:lnTo>
                  <a:lnTo>
                    <a:pt x="70" y="922"/>
                  </a:lnTo>
                  <a:lnTo>
                    <a:pt x="70" y="922"/>
                  </a:lnTo>
                  <a:lnTo>
                    <a:pt x="72" y="925"/>
                  </a:lnTo>
                  <a:lnTo>
                    <a:pt x="75" y="926"/>
                  </a:lnTo>
                  <a:lnTo>
                    <a:pt x="78" y="928"/>
                  </a:lnTo>
                  <a:lnTo>
                    <a:pt x="83" y="929"/>
                  </a:lnTo>
                  <a:lnTo>
                    <a:pt x="92" y="932"/>
                  </a:lnTo>
                  <a:lnTo>
                    <a:pt x="101" y="932"/>
                  </a:lnTo>
                  <a:lnTo>
                    <a:pt x="113" y="932"/>
                  </a:lnTo>
                  <a:lnTo>
                    <a:pt x="129" y="932"/>
                  </a:lnTo>
                  <a:lnTo>
                    <a:pt x="129" y="932"/>
                  </a:lnTo>
                  <a:lnTo>
                    <a:pt x="135" y="929"/>
                  </a:lnTo>
                  <a:lnTo>
                    <a:pt x="143" y="926"/>
                  </a:lnTo>
                  <a:lnTo>
                    <a:pt x="155" y="917"/>
                  </a:lnTo>
                  <a:lnTo>
                    <a:pt x="155" y="917"/>
                  </a:lnTo>
                  <a:lnTo>
                    <a:pt x="157" y="916"/>
                  </a:lnTo>
                  <a:lnTo>
                    <a:pt x="158" y="916"/>
                  </a:lnTo>
                  <a:lnTo>
                    <a:pt x="160" y="917"/>
                  </a:lnTo>
                  <a:lnTo>
                    <a:pt x="160" y="917"/>
                  </a:lnTo>
                  <a:lnTo>
                    <a:pt x="160" y="918"/>
                  </a:lnTo>
                  <a:lnTo>
                    <a:pt x="160" y="918"/>
                  </a:lnTo>
                  <a:lnTo>
                    <a:pt x="169" y="916"/>
                  </a:lnTo>
                  <a:lnTo>
                    <a:pt x="176" y="915"/>
                  </a:lnTo>
                  <a:lnTo>
                    <a:pt x="179" y="911"/>
                  </a:lnTo>
                  <a:lnTo>
                    <a:pt x="179" y="911"/>
                  </a:lnTo>
                  <a:lnTo>
                    <a:pt x="180" y="909"/>
                  </a:lnTo>
                  <a:lnTo>
                    <a:pt x="182" y="906"/>
                  </a:lnTo>
                  <a:lnTo>
                    <a:pt x="182" y="900"/>
                  </a:lnTo>
                  <a:lnTo>
                    <a:pt x="182" y="900"/>
                  </a:lnTo>
                  <a:lnTo>
                    <a:pt x="182" y="899"/>
                  </a:lnTo>
                  <a:lnTo>
                    <a:pt x="183" y="898"/>
                  </a:lnTo>
                  <a:lnTo>
                    <a:pt x="183" y="898"/>
                  </a:lnTo>
                  <a:lnTo>
                    <a:pt x="183" y="898"/>
                  </a:lnTo>
                  <a:lnTo>
                    <a:pt x="183" y="898"/>
                  </a:lnTo>
                  <a:lnTo>
                    <a:pt x="186" y="893"/>
                  </a:lnTo>
                  <a:lnTo>
                    <a:pt x="189" y="886"/>
                  </a:lnTo>
                  <a:lnTo>
                    <a:pt x="191" y="878"/>
                  </a:lnTo>
                  <a:lnTo>
                    <a:pt x="194" y="870"/>
                  </a:lnTo>
                  <a:lnTo>
                    <a:pt x="196" y="850"/>
                  </a:lnTo>
                  <a:lnTo>
                    <a:pt x="196" y="827"/>
                  </a:lnTo>
                  <a:lnTo>
                    <a:pt x="195" y="804"/>
                  </a:lnTo>
                  <a:lnTo>
                    <a:pt x="194" y="780"/>
                  </a:lnTo>
                  <a:lnTo>
                    <a:pt x="190" y="757"/>
                  </a:lnTo>
                  <a:lnTo>
                    <a:pt x="188" y="737"/>
                  </a:lnTo>
                  <a:lnTo>
                    <a:pt x="186" y="735"/>
                  </a:lnTo>
                  <a:lnTo>
                    <a:pt x="189" y="735"/>
                  </a:lnTo>
                  <a:lnTo>
                    <a:pt x="189" y="735"/>
                  </a:lnTo>
                  <a:lnTo>
                    <a:pt x="188" y="719"/>
                  </a:lnTo>
                  <a:lnTo>
                    <a:pt x="189" y="695"/>
                  </a:lnTo>
                  <a:lnTo>
                    <a:pt x="195" y="636"/>
                  </a:lnTo>
                  <a:lnTo>
                    <a:pt x="201" y="582"/>
                  </a:lnTo>
                  <a:lnTo>
                    <a:pt x="205" y="556"/>
                  </a:lnTo>
                  <a:lnTo>
                    <a:pt x="206" y="552"/>
                  </a:lnTo>
                  <a:lnTo>
                    <a:pt x="208" y="554"/>
                  </a:lnTo>
                  <a:lnTo>
                    <a:pt x="208" y="554"/>
                  </a:lnTo>
                  <a:lnTo>
                    <a:pt x="210" y="555"/>
                  </a:lnTo>
                  <a:lnTo>
                    <a:pt x="211" y="556"/>
                  </a:lnTo>
                  <a:lnTo>
                    <a:pt x="213" y="560"/>
                  </a:lnTo>
                  <a:lnTo>
                    <a:pt x="214" y="567"/>
                  </a:lnTo>
                  <a:lnTo>
                    <a:pt x="219" y="595"/>
                  </a:lnTo>
                  <a:lnTo>
                    <a:pt x="224" y="649"/>
                  </a:lnTo>
                  <a:lnTo>
                    <a:pt x="224" y="649"/>
                  </a:lnTo>
                  <a:lnTo>
                    <a:pt x="229" y="711"/>
                  </a:lnTo>
                  <a:lnTo>
                    <a:pt x="231" y="739"/>
                  </a:lnTo>
                  <a:lnTo>
                    <a:pt x="231" y="739"/>
                  </a:lnTo>
                  <a:lnTo>
                    <a:pt x="230" y="753"/>
                  </a:lnTo>
                  <a:lnTo>
                    <a:pt x="231" y="787"/>
                  </a:lnTo>
                  <a:lnTo>
                    <a:pt x="234" y="808"/>
                  </a:lnTo>
                  <a:lnTo>
                    <a:pt x="238" y="829"/>
                  </a:lnTo>
                  <a:lnTo>
                    <a:pt x="242" y="849"/>
                  </a:lnTo>
                  <a:lnTo>
                    <a:pt x="246" y="858"/>
                  </a:lnTo>
                  <a:lnTo>
                    <a:pt x="250" y="865"/>
                  </a:lnTo>
                  <a:lnTo>
                    <a:pt x="251" y="866"/>
                  </a:lnTo>
                  <a:lnTo>
                    <a:pt x="250" y="867"/>
                  </a:lnTo>
                  <a:lnTo>
                    <a:pt x="250" y="867"/>
                  </a:lnTo>
                  <a:lnTo>
                    <a:pt x="247" y="878"/>
                  </a:lnTo>
                  <a:lnTo>
                    <a:pt x="246" y="887"/>
                  </a:lnTo>
                  <a:lnTo>
                    <a:pt x="246" y="893"/>
                  </a:lnTo>
                  <a:lnTo>
                    <a:pt x="247" y="898"/>
                  </a:lnTo>
                  <a:lnTo>
                    <a:pt x="248" y="899"/>
                  </a:lnTo>
                  <a:lnTo>
                    <a:pt x="247" y="900"/>
                  </a:lnTo>
                  <a:lnTo>
                    <a:pt x="247" y="900"/>
                  </a:lnTo>
                  <a:lnTo>
                    <a:pt x="224" y="921"/>
                  </a:lnTo>
                  <a:lnTo>
                    <a:pt x="217" y="928"/>
                  </a:lnTo>
                  <a:lnTo>
                    <a:pt x="213" y="934"/>
                  </a:lnTo>
                  <a:lnTo>
                    <a:pt x="213" y="934"/>
                  </a:lnTo>
                  <a:lnTo>
                    <a:pt x="213" y="934"/>
                  </a:lnTo>
                  <a:lnTo>
                    <a:pt x="213" y="934"/>
                  </a:lnTo>
                  <a:lnTo>
                    <a:pt x="212" y="939"/>
                  </a:lnTo>
                  <a:lnTo>
                    <a:pt x="212" y="943"/>
                  </a:lnTo>
                  <a:lnTo>
                    <a:pt x="213" y="946"/>
                  </a:lnTo>
                  <a:lnTo>
                    <a:pt x="213" y="946"/>
                  </a:lnTo>
                  <a:lnTo>
                    <a:pt x="216" y="949"/>
                  </a:lnTo>
                  <a:lnTo>
                    <a:pt x="218" y="950"/>
                  </a:lnTo>
                  <a:lnTo>
                    <a:pt x="222" y="951"/>
                  </a:lnTo>
                  <a:lnTo>
                    <a:pt x="228" y="951"/>
                  </a:lnTo>
                  <a:lnTo>
                    <a:pt x="236" y="951"/>
                  </a:lnTo>
                  <a:lnTo>
                    <a:pt x="246" y="949"/>
                  </a:lnTo>
                  <a:lnTo>
                    <a:pt x="258" y="946"/>
                  </a:lnTo>
                  <a:lnTo>
                    <a:pt x="273" y="942"/>
                  </a:lnTo>
                  <a:lnTo>
                    <a:pt x="273" y="942"/>
                  </a:lnTo>
                  <a:lnTo>
                    <a:pt x="278" y="940"/>
                  </a:lnTo>
                  <a:lnTo>
                    <a:pt x="285" y="936"/>
                  </a:lnTo>
                  <a:lnTo>
                    <a:pt x="285" y="936"/>
                  </a:lnTo>
                  <a:lnTo>
                    <a:pt x="290" y="932"/>
                  </a:lnTo>
                  <a:lnTo>
                    <a:pt x="292" y="928"/>
                  </a:lnTo>
                  <a:lnTo>
                    <a:pt x="293" y="925"/>
                  </a:lnTo>
                  <a:lnTo>
                    <a:pt x="292" y="923"/>
                  </a:lnTo>
                  <a:lnTo>
                    <a:pt x="295" y="922"/>
                  </a:lnTo>
                  <a:lnTo>
                    <a:pt x="295" y="922"/>
                  </a:lnTo>
                  <a:lnTo>
                    <a:pt x="295" y="922"/>
                  </a:lnTo>
                  <a:lnTo>
                    <a:pt x="296" y="922"/>
                  </a:lnTo>
                  <a:lnTo>
                    <a:pt x="296" y="922"/>
                  </a:lnTo>
                  <a:lnTo>
                    <a:pt x="304" y="920"/>
                  </a:lnTo>
                  <a:lnTo>
                    <a:pt x="312" y="916"/>
                  </a:lnTo>
                  <a:lnTo>
                    <a:pt x="314" y="914"/>
                  </a:lnTo>
                  <a:lnTo>
                    <a:pt x="317" y="910"/>
                  </a:lnTo>
                  <a:lnTo>
                    <a:pt x="317" y="910"/>
                  </a:lnTo>
                  <a:lnTo>
                    <a:pt x="318" y="905"/>
                  </a:lnTo>
                  <a:lnTo>
                    <a:pt x="317" y="899"/>
                  </a:lnTo>
                  <a:lnTo>
                    <a:pt x="317" y="898"/>
                  </a:lnTo>
                  <a:lnTo>
                    <a:pt x="317" y="898"/>
                  </a:lnTo>
                  <a:lnTo>
                    <a:pt x="317" y="898"/>
                  </a:lnTo>
                  <a:lnTo>
                    <a:pt x="319" y="883"/>
                  </a:lnTo>
                  <a:lnTo>
                    <a:pt x="320" y="865"/>
                  </a:lnTo>
                  <a:lnTo>
                    <a:pt x="319" y="844"/>
                  </a:lnTo>
                  <a:lnTo>
                    <a:pt x="318" y="822"/>
                  </a:lnTo>
                  <a:lnTo>
                    <a:pt x="315" y="801"/>
                  </a:lnTo>
                  <a:lnTo>
                    <a:pt x="312" y="779"/>
                  </a:lnTo>
                  <a:lnTo>
                    <a:pt x="304" y="741"/>
                  </a:lnTo>
                  <a:lnTo>
                    <a:pt x="304" y="741"/>
                  </a:lnTo>
                  <a:lnTo>
                    <a:pt x="304" y="739"/>
                  </a:lnTo>
                  <a:lnTo>
                    <a:pt x="304" y="739"/>
                  </a:lnTo>
                  <a:lnTo>
                    <a:pt x="303" y="736"/>
                  </a:lnTo>
                  <a:lnTo>
                    <a:pt x="303" y="736"/>
                  </a:lnTo>
                  <a:lnTo>
                    <a:pt x="303" y="735"/>
                  </a:lnTo>
                  <a:lnTo>
                    <a:pt x="303" y="735"/>
                  </a:lnTo>
                  <a:lnTo>
                    <a:pt x="300" y="715"/>
                  </a:lnTo>
                  <a:lnTo>
                    <a:pt x="296" y="696"/>
                  </a:lnTo>
                  <a:lnTo>
                    <a:pt x="295" y="675"/>
                  </a:lnTo>
                  <a:lnTo>
                    <a:pt x="293" y="655"/>
                  </a:lnTo>
                  <a:lnTo>
                    <a:pt x="293" y="634"/>
                  </a:lnTo>
                  <a:lnTo>
                    <a:pt x="295" y="614"/>
                  </a:lnTo>
                  <a:lnTo>
                    <a:pt x="297" y="576"/>
                  </a:lnTo>
                  <a:lnTo>
                    <a:pt x="302" y="541"/>
                  </a:lnTo>
                  <a:lnTo>
                    <a:pt x="306" y="515"/>
                  </a:lnTo>
                  <a:lnTo>
                    <a:pt x="311" y="490"/>
                  </a:lnTo>
                  <a:lnTo>
                    <a:pt x="311" y="489"/>
                  </a:lnTo>
                  <a:lnTo>
                    <a:pt x="312" y="489"/>
                  </a:lnTo>
                  <a:lnTo>
                    <a:pt x="331" y="476"/>
                  </a:lnTo>
                  <a:lnTo>
                    <a:pt x="301" y="318"/>
                  </a:lnTo>
                  <a:lnTo>
                    <a:pt x="301" y="318"/>
                  </a:lnTo>
                  <a:lnTo>
                    <a:pt x="301" y="318"/>
                  </a:lnTo>
                  <a:lnTo>
                    <a:pt x="301" y="318"/>
                  </a:lnTo>
                  <a:lnTo>
                    <a:pt x="303" y="297"/>
                  </a:lnTo>
                  <a:lnTo>
                    <a:pt x="306" y="280"/>
                  </a:lnTo>
                  <a:lnTo>
                    <a:pt x="311" y="267"/>
                  </a:lnTo>
                  <a:lnTo>
                    <a:pt x="314" y="256"/>
                  </a:lnTo>
                  <a:lnTo>
                    <a:pt x="319" y="248"/>
                  </a:lnTo>
                  <a:lnTo>
                    <a:pt x="323" y="244"/>
                  </a:lnTo>
                  <a:lnTo>
                    <a:pt x="328" y="241"/>
                  </a:lnTo>
                  <a:lnTo>
                    <a:pt x="328" y="241"/>
                  </a:lnTo>
                  <a:close/>
                </a:path>
              </a:pathLst>
            </a:custGeom>
            <a:solidFill>
              <a:schemeClr val="bg1"/>
            </a:solidFill>
            <a:ln w="9525">
              <a:noFill/>
              <a:round/>
              <a:headEnd/>
              <a:tailEnd/>
            </a:ln>
          </p:spPr>
          <p:txBody>
            <a:bodyPr/>
            <a:lstStyle/>
            <a:p>
              <a:pPr>
                <a:defRPr/>
              </a:pPr>
              <a:endParaRPr lang="zh-CN" altLang="en-US">
                <a:ea typeface="+mn-ea"/>
              </a:endParaRPr>
            </a:p>
          </p:txBody>
        </p:sp>
      </p:grpSp>
      <p:sp>
        <p:nvSpPr>
          <p:cNvPr id="1050" name="Freeform 26"/>
          <p:cNvSpPr>
            <a:spLocks/>
          </p:cNvSpPr>
          <p:nvPr/>
        </p:nvSpPr>
        <p:spPr bwMode="auto">
          <a:xfrm flipH="1">
            <a:off x="7507288" y="5546725"/>
            <a:ext cx="304800" cy="1209675"/>
          </a:xfrm>
          <a:custGeom>
            <a:avLst/>
            <a:gdLst/>
            <a:ahLst/>
            <a:cxnLst>
              <a:cxn ang="0">
                <a:pos x="336" y="291"/>
              </a:cxn>
              <a:cxn ang="0">
                <a:pos x="283" y="252"/>
              </a:cxn>
              <a:cxn ang="0">
                <a:pos x="228" y="247"/>
              </a:cxn>
              <a:cxn ang="0">
                <a:pos x="215" y="218"/>
              </a:cxn>
              <a:cxn ang="0">
                <a:pos x="231" y="232"/>
              </a:cxn>
              <a:cxn ang="0">
                <a:pos x="229" y="221"/>
              </a:cxn>
              <a:cxn ang="0">
                <a:pos x="247" y="210"/>
              </a:cxn>
              <a:cxn ang="0">
                <a:pos x="234" y="196"/>
              </a:cxn>
              <a:cxn ang="0">
                <a:pos x="232" y="174"/>
              </a:cxn>
              <a:cxn ang="0">
                <a:pos x="237" y="171"/>
              </a:cxn>
              <a:cxn ang="0">
                <a:pos x="246" y="172"/>
              </a:cxn>
              <a:cxn ang="0">
                <a:pos x="237" y="156"/>
              </a:cxn>
              <a:cxn ang="0">
                <a:pos x="237" y="137"/>
              </a:cxn>
              <a:cxn ang="0">
                <a:pos x="252" y="153"/>
              </a:cxn>
              <a:cxn ang="0">
                <a:pos x="246" y="102"/>
              </a:cxn>
              <a:cxn ang="0">
                <a:pos x="220" y="55"/>
              </a:cxn>
              <a:cxn ang="0">
                <a:pos x="200" y="23"/>
              </a:cxn>
              <a:cxn ang="0">
                <a:pos x="156" y="1"/>
              </a:cxn>
              <a:cxn ang="0">
                <a:pos x="125" y="4"/>
              </a:cxn>
              <a:cxn ang="0">
                <a:pos x="89" y="13"/>
              </a:cxn>
              <a:cxn ang="0">
                <a:pos x="52" y="50"/>
              </a:cxn>
              <a:cxn ang="0">
                <a:pos x="50" y="67"/>
              </a:cxn>
              <a:cxn ang="0">
                <a:pos x="47" y="109"/>
              </a:cxn>
              <a:cxn ang="0">
                <a:pos x="52" y="150"/>
              </a:cxn>
              <a:cxn ang="0">
                <a:pos x="52" y="183"/>
              </a:cxn>
              <a:cxn ang="0">
                <a:pos x="59" y="190"/>
              </a:cxn>
              <a:cxn ang="0">
                <a:pos x="63" y="218"/>
              </a:cxn>
              <a:cxn ang="0">
                <a:pos x="72" y="206"/>
              </a:cxn>
              <a:cxn ang="0">
                <a:pos x="85" y="247"/>
              </a:cxn>
              <a:cxn ang="0">
                <a:pos x="95" y="243"/>
              </a:cxn>
              <a:cxn ang="0">
                <a:pos x="108" y="255"/>
              </a:cxn>
              <a:cxn ang="0">
                <a:pos x="112" y="257"/>
              </a:cxn>
              <a:cxn ang="0">
                <a:pos x="120" y="261"/>
              </a:cxn>
              <a:cxn ang="0">
                <a:pos x="110" y="327"/>
              </a:cxn>
              <a:cxn ang="0">
                <a:pos x="55" y="384"/>
              </a:cxn>
              <a:cxn ang="0">
                <a:pos x="40" y="457"/>
              </a:cxn>
              <a:cxn ang="0">
                <a:pos x="49" y="518"/>
              </a:cxn>
              <a:cxn ang="0">
                <a:pos x="44" y="748"/>
              </a:cxn>
              <a:cxn ang="0">
                <a:pos x="26" y="828"/>
              </a:cxn>
              <a:cxn ang="0">
                <a:pos x="34" y="883"/>
              </a:cxn>
              <a:cxn ang="0">
                <a:pos x="33" y="1005"/>
              </a:cxn>
              <a:cxn ang="0">
                <a:pos x="47" y="1178"/>
              </a:cxn>
              <a:cxn ang="0">
                <a:pos x="69" y="1351"/>
              </a:cxn>
              <a:cxn ang="0">
                <a:pos x="81" y="1447"/>
              </a:cxn>
              <a:cxn ang="0">
                <a:pos x="65" y="1477"/>
              </a:cxn>
              <a:cxn ang="0">
                <a:pos x="1" y="1504"/>
              </a:cxn>
              <a:cxn ang="0">
                <a:pos x="12" y="1523"/>
              </a:cxn>
              <a:cxn ang="0">
                <a:pos x="125" y="1520"/>
              </a:cxn>
              <a:cxn ang="0">
                <a:pos x="168" y="1549"/>
              </a:cxn>
              <a:cxn ang="0">
                <a:pos x="219" y="1585"/>
              </a:cxn>
              <a:cxn ang="0">
                <a:pos x="257" y="1575"/>
              </a:cxn>
              <a:cxn ang="0">
                <a:pos x="276" y="1542"/>
              </a:cxn>
              <a:cxn ang="0">
                <a:pos x="271" y="1479"/>
              </a:cxn>
              <a:cxn ang="0">
                <a:pos x="291" y="1377"/>
              </a:cxn>
              <a:cxn ang="0">
                <a:pos x="299" y="915"/>
              </a:cxn>
              <a:cxn ang="0">
                <a:pos x="342" y="777"/>
              </a:cxn>
              <a:cxn ang="0">
                <a:pos x="356" y="727"/>
              </a:cxn>
              <a:cxn ang="0">
                <a:pos x="393" y="588"/>
              </a:cxn>
              <a:cxn ang="0">
                <a:pos x="396" y="512"/>
              </a:cxn>
            </a:cxnLst>
            <a:rect l="0" t="0" r="r" b="b"/>
            <a:pathLst>
              <a:path w="400" h="1585">
                <a:moveTo>
                  <a:pt x="396" y="512"/>
                </a:moveTo>
                <a:lnTo>
                  <a:pt x="388" y="469"/>
                </a:lnTo>
                <a:lnTo>
                  <a:pt x="400" y="460"/>
                </a:lnTo>
                <a:lnTo>
                  <a:pt x="357" y="339"/>
                </a:lnTo>
                <a:lnTo>
                  <a:pt x="346" y="314"/>
                </a:lnTo>
                <a:lnTo>
                  <a:pt x="336" y="291"/>
                </a:lnTo>
                <a:lnTo>
                  <a:pt x="328" y="281"/>
                </a:lnTo>
                <a:lnTo>
                  <a:pt x="318" y="270"/>
                </a:lnTo>
                <a:lnTo>
                  <a:pt x="306" y="263"/>
                </a:lnTo>
                <a:lnTo>
                  <a:pt x="294" y="256"/>
                </a:lnTo>
                <a:lnTo>
                  <a:pt x="289" y="254"/>
                </a:lnTo>
                <a:lnTo>
                  <a:pt x="283" y="252"/>
                </a:lnTo>
                <a:lnTo>
                  <a:pt x="271" y="251"/>
                </a:lnTo>
                <a:lnTo>
                  <a:pt x="259" y="252"/>
                </a:lnTo>
                <a:lnTo>
                  <a:pt x="247" y="252"/>
                </a:lnTo>
                <a:lnTo>
                  <a:pt x="238" y="254"/>
                </a:lnTo>
                <a:lnTo>
                  <a:pt x="238" y="254"/>
                </a:lnTo>
                <a:lnTo>
                  <a:pt x="228" y="247"/>
                </a:lnTo>
                <a:lnTo>
                  <a:pt x="221" y="238"/>
                </a:lnTo>
                <a:lnTo>
                  <a:pt x="218" y="235"/>
                </a:lnTo>
                <a:lnTo>
                  <a:pt x="216" y="230"/>
                </a:lnTo>
                <a:lnTo>
                  <a:pt x="215" y="224"/>
                </a:lnTo>
                <a:lnTo>
                  <a:pt x="215" y="218"/>
                </a:lnTo>
                <a:lnTo>
                  <a:pt x="215" y="218"/>
                </a:lnTo>
                <a:lnTo>
                  <a:pt x="220" y="216"/>
                </a:lnTo>
                <a:lnTo>
                  <a:pt x="220" y="216"/>
                </a:lnTo>
                <a:lnTo>
                  <a:pt x="222" y="222"/>
                </a:lnTo>
                <a:lnTo>
                  <a:pt x="225" y="228"/>
                </a:lnTo>
                <a:lnTo>
                  <a:pt x="228" y="230"/>
                </a:lnTo>
                <a:lnTo>
                  <a:pt x="231" y="232"/>
                </a:lnTo>
                <a:lnTo>
                  <a:pt x="233" y="232"/>
                </a:lnTo>
                <a:lnTo>
                  <a:pt x="235" y="232"/>
                </a:lnTo>
                <a:lnTo>
                  <a:pt x="240" y="231"/>
                </a:lnTo>
                <a:lnTo>
                  <a:pt x="240" y="231"/>
                </a:lnTo>
                <a:lnTo>
                  <a:pt x="234" y="226"/>
                </a:lnTo>
                <a:lnTo>
                  <a:pt x="229" y="221"/>
                </a:lnTo>
                <a:lnTo>
                  <a:pt x="226" y="212"/>
                </a:lnTo>
                <a:lnTo>
                  <a:pt x="224" y="203"/>
                </a:lnTo>
                <a:lnTo>
                  <a:pt x="224" y="203"/>
                </a:lnTo>
                <a:lnTo>
                  <a:pt x="237" y="209"/>
                </a:lnTo>
                <a:lnTo>
                  <a:pt x="245" y="210"/>
                </a:lnTo>
                <a:lnTo>
                  <a:pt x="247" y="210"/>
                </a:lnTo>
                <a:lnTo>
                  <a:pt x="250" y="209"/>
                </a:lnTo>
                <a:lnTo>
                  <a:pt x="253" y="206"/>
                </a:lnTo>
                <a:lnTo>
                  <a:pt x="253" y="206"/>
                </a:lnTo>
                <a:lnTo>
                  <a:pt x="242" y="202"/>
                </a:lnTo>
                <a:lnTo>
                  <a:pt x="238" y="198"/>
                </a:lnTo>
                <a:lnTo>
                  <a:pt x="234" y="196"/>
                </a:lnTo>
                <a:lnTo>
                  <a:pt x="234" y="196"/>
                </a:lnTo>
                <a:lnTo>
                  <a:pt x="232" y="191"/>
                </a:lnTo>
                <a:lnTo>
                  <a:pt x="229" y="186"/>
                </a:lnTo>
                <a:lnTo>
                  <a:pt x="231" y="180"/>
                </a:lnTo>
                <a:lnTo>
                  <a:pt x="232" y="174"/>
                </a:lnTo>
                <a:lnTo>
                  <a:pt x="232" y="174"/>
                </a:lnTo>
                <a:lnTo>
                  <a:pt x="235" y="178"/>
                </a:lnTo>
                <a:lnTo>
                  <a:pt x="239" y="180"/>
                </a:lnTo>
                <a:lnTo>
                  <a:pt x="246" y="184"/>
                </a:lnTo>
                <a:lnTo>
                  <a:pt x="246" y="184"/>
                </a:lnTo>
                <a:lnTo>
                  <a:pt x="240" y="178"/>
                </a:lnTo>
                <a:lnTo>
                  <a:pt x="237" y="171"/>
                </a:lnTo>
                <a:lnTo>
                  <a:pt x="234" y="164"/>
                </a:lnTo>
                <a:lnTo>
                  <a:pt x="233" y="157"/>
                </a:lnTo>
                <a:lnTo>
                  <a:pt x="233" y="157"/>
                </a:lnTo>
                <a:lnTo>
                  <a:pt x="235" y="161"/>
                </a:lnTo>
                <a:lnTo>
                  <a:pt x="239" y="166"/>
                </a:lnTo>
                <a:lnTo>
                  <a:pt x="246" y="172"/>
                </a:lnTo>
                <a:lnTo>
                  <a:pt x="259" y="180"/>
                </a:lnTo>
                <a:lnTo>
                  <a:pt x="259" y="180"/>
                </a:lnTo>
                <a:lnTo>
                  <a:pt x="253" y="176"/>
                </a:lnTo>
                <a:lnTo>
                  <a:pt x="246" y="171"/>
                </a:lnTo>
                <a:lnTo>
                  <a:pt x="241" y="164"/>
                </a:lnTo>
                <a:lnTo>
                  <a:pt x="237" y="156"/>
                </a:lnTo>
                <a:lnTo>
                  <a:pt x="237" y="156"/>
                </a:lnTo>
                <a:lnTo>
                  <a:pt x="253" y="169"/>
                </a:lnTo>
                <a:lnTo>
                  <a:pt x="253" y="169"/>
                </a:lnTo>
                <a:lnTo>
                  <a:pt x="246" y="159"/>
                </a:lnTo>
                <a:lnTo>
                  <a:pt x="241" y="148"/>
                </a:lnTo>
                <a:lnTo>
                  <a:pt x="237" y="137"/>
                </a:lnTo>
                <a:lnTo>
                  <a:pt x="234" y="122"/>
                </a:lnTo>
                <a:lnTo>
                  <a:pt x="234" y="122"/>
                </a:lnTo>
                <a:lnTo>
                  <a:pt x="239" y="128"/>
                </a:lnTo>
                <a:lnTo>
                  <a:pt x="242" y="135"/>
                </a:lnTo>
                <a:lnTo>
                  <a:pt x="252" y="153"/>
                </a:lnTo>
                <a:lnTo>
                  <a:pt x="252" y="153"/>
                </a:lnTo>
                <a:lnTo>
                  <a:pt x="240" y="124"/>
                </a:lnTo>
                <a:lnTo>
                  <a:pt x="235" y="108"/>
                </a:lnTo>
                <a:lnTo>
                  <a:pt x="232" y="92"/>
                </a:lnTo>
                <a:lnTo>
                  <a:pt x="232" y="92"/>
                </a:lnTo>
                <a:lnTo>
                  <a:pt x="239" y="98"/>
                </a:lnTo>
                <a:lnTo>
                  <a:pt x="246" y="102"/>
                </a:lnTo>
                <a:lnTo>
                  <a:pt x="260" y="111"/>
                </a:lnTo>
                <a:lnTo>
                  <a:pt x="260" y="111"/>
                </a:lnTo>
                <a:lnTo>
                  <a:pt x="251" y="100"/>
                </a:lnTo>
                <a:lnTo>
                  <a:pt x="240" y="88"/>
                </a:lnTo>
                <a:lnTo>
                  <a:pt x="231" y="73"/>
                </a:lnTo>
                <a:lnTo>
                  <a:pt x="220" y="55"/>
                </a:lnTo>
                <a:lnTo>
                  <a:pt x="220" y="55"/>
                </a:lnTo>
                <a:lnTo>
                  <a:pt x="227" y="60"/>
                </a:lnTo>
                <a:lnTo>
                  <a:pt x="233" y="63"/>
                </a:lnTo>
                <a:lnTo>
                  <a:pt x="233" y="63"/>
                </a:lnTo>
                <a:lnTo>
                  <a:pt x="200" y="23"/>
                </a:lnTo>
                <a:lnTo>
                  <a:pt x="200" y="23"/>
                </a:lnTo>
                <a:lnTo>
                  <a:pt x="194" y="15"/>
                </a:lnTo>
                <a:lnTo>
                  <a:pt x="187" y="9"/>
                </a:lnTo>
                <a:lnTo>
                  <a:pt x="180" y="4"/>
                </a:lnTo>
                <a:lnTo>
                  <a:pt x="173" y="1"/>
                </a:lnTo>
                <a:lnTo>
                  <a:pt x="164" y="0"/>
                </a:lnTo>
                <a:lnTo>
                  <a:pt x="156" y="1"/>
                </a:lnTo>
                <a:lnTo>
                  <a:pt x="148" y="4"/>
                </a:lnTo>
                <a:lnTo>
                  <a:pt x="138" y="10"/>
                </a:lnTo>
                <a:lnTo>
                  <a:pt x="138" y="10"/>
                </a:lnTo>
                <a:lnTo>
                  <a:pt x="135" y="7"/>
                </a:lnTo>
                <a:lnTo>
                  <a:pt x="130" y="4"/>
                </a:lnTo>
                <a:lnTo>
                  <a:pt x="125" y="4"/>
                </a:lnTo>
                <a:lnTo>
                  <a:pt x="122" y="4"/>
                </a:lnTo>
                <a:lnTo>
                  <a:pt x="112" y="5"/>
                </a:lnTo>
                <a:lnTo>
                  <a:pt x="103" y="9"/>
                </a:lnTo>
                <a:lnTo>
                  <a:pt x="103" y="9"/>
                </a:lnTo>
                <a:lnTo>
                  <a:pt x="96" y="10"/>
                </a:lnTo>
                <a:lnTo>
                  <a:pt x="89" y="13"/>
                </a:lnTo>
                <a:lnTo>
                  <a:pt x="83" y="15"/>
                </a:lnTo>
                <a:lnTo>
                  <a:pt x="78" y="18"/>
                </a:lnTo>
                <a:lnTo>
                  <a:pt x="69" y="28"/>
                </a:lnTo>
                <a:lnTo>
                  <a:pt x="60" y="39"/>
                </a:lnTo>
                <a:lnTo>
                  <a:pt x="60" y="39"/>
                </a:lnTo>
                <a:lnTo>
                  <a:pt x="52" y="50"/>
                </a:lnTo>
                <a:lnTo>
                  <a:pt x="47" y="61"/>
                </a:lnTo>
                <a:lnTo>
                  <a:pt x="44" y="70"/>
                </a:lnTo>
                <a:lnTo>
                  <a:pt x="44" y="79"/>
                </a:lnTo>
                <a:lnTo>
                  <a:pt x="44" y="79"/>
                </a:lnTo>
                <a:lnTo>
                  <a:pt x="46" y="72"/>
                </a:lnTo>
                <a:lnTo>
                  <a:pt x="50" y="67"/>
                </a:lnTo>
                <a:lnTo>
                  <a:pt x="53" y="65"/>
                </a:lnTo>
                <a:lnTo>
                  <a:pt x="56" y="65"/>
                </a:lnTo>
                <a:lnTo>
                  <a:pt x="56" y="65"/>
                </a:lnTo>
                <a:lnTo>
                  <a:pt x="53" y="75"/>
                </a:lnTo>
                <a:lnTo>
                  <a:pt x="51" y="87"/>
                </a:lnTo>
                <a:lnTo>
                  <a:pt x="47" y="109"/>
                </a:lnTo>
                <a:lnTo>
                  <a:pt x="46" y="132"/>
                </a:lnTo>
                <a:lnTo>
                  <a:pt x="46" y="153"/>
                </a:lnTo>
                <a:lnTo>
                  <a:pt x="46" y="153"/>
                </a:lnTo>
                <a:lnTo>
                  <a:pt x="50" y="115"/>
                </a:lnTo>
                <a:lnTo>
                  <a:pt x="50" y="115"/>
                </a:lnTo>
                <a:lnTo>
                  <a:pt x="52" y="150"/>
                </a:lnTo>
                <a:lnTo>
                  <a:pt x="52" y="150"/>
                </a:lnTo>
                <a:lnTo>
                  <a:pt x="53" y="158"/>
                </a:lnTo>
                <a:lnTo>
                  <a:pt x="55" y="164"/>
                </a:lnTo>
                <a:lnTo>
                  <a:pt x="55" y="171"/>
                </a:lnTo>
                <a:lnTo>
                  <a:pt x="53" y="177"/>
                </a:lnTo>
                <a:lnTo>
                  <a:pt x="52" y="183"/>
                </a:lnTo>
                <a:lnTo>
                  <a:pt x="50" y="187"/>
                </a:lnTo>
                <a:lnTo>
                  <a:pt x="44" y="196"/>
                </a:lnTo>
                <a:lnTo>
                  <a:pt x="44" y="196"/>
                </a:lnTo>
                <a:lnTo>
                  <a:pt x="57" y="183"/>
                </a:lnTo>
                <a:lnTo>
                  <a:pt x="57" y="183"/>
                </a:lnTo>
                <a:lnTo>
                  <a:pt x="59" y="190"/>
                </a:lnTo>
                <a:lnTo>
                  <a:pt x="59" y="190"/>
                </a:lnTo>
                <a:lnTo>
                  <a:pt x="63" y="184"/>
                </a:lnTo>
                <a:lnTo>
                  <a:pt x="63" y="184"/>
                </a:lnTo>
                <a:lnTo>
                  <a:pt x="65" y="196"/>
                </a:lnTo>
                <a:lnTo>
                  <a:pt x="65" y="208"/>
                </a:lnTo>
                <a:lnTo>
                  <a:pt x="63" y="218"/>
                </a:lnTo>
                <a:lnTo>
                  <a:pt x="60" y="229"/>
                </a:lnTo>
                <a:lnTo>
                  <a:pt x="60" y="229"/>
                </a:lnTo>
                <a:lnTo>
                  <a:pt x="64" y="226"/>
                </a:lnTo>
                <a:lnTo>
                  <a:pt x="66" y="223"/>
                </a:lnTo>
                <a:lnTo>
                  <a:pt x="70" y="216"/>
                </a:lnTo>
                <a:lnTo>
                  <a:pt x="72" y="206"/>
                </a:lnTo>
                <a:lnTo>
                  <a:pt x="73" y="198"/>
                </a:lnTo>
                <a:lnTo>
                  <a:pt x="73" y="198"/>
                </a:lnTo>
                <a:lnTo>
                  <a:pt x="78" y="210"/>
                </a:lnTo>
                <a:lnTo>
                  <a:pt x="83" y="222"/>
                </a:lnTo>
                <a:lnTo>
                  <a:pt x="85" y="234"/>
                </a:lnTo>
                <a:lnTo>
                  <a:pt x="85" y="247"/>
                </a:lnTo>
                <a:lnTo>
                  <a:pt x="85" y="247"/>
                </a:lnTo>
                <a:lnTo>
                  <a:pt x="86" y="249"/>
                </a:lnTo>
                <a:lnTo>
                  <a:pt x="86" y="249"/>
                </a:lnTo>
                <a:lnTo>
                  <a:pt x="92" y="250"/>
                </a:lnTo>
                <a:lnTo>
                  <a:pt x="92" y="250"/>
                </a:lnTo>
                <a:lnTo>
                  <a:pt x="95" y="243"/>
                </a:lnTo>
                <a:lnTo>
                  <a:pt x="101" y="241"/>
                </a:lnTo>
                <a:lnTo>
                  <a:pt x="101" y="241"/>
                </a:lnTo>
                <a:lnTo>
                  <a:pt x="102" y="247"/>
                </a:lnTo>
                <a:lnTo>
                  <a:pt x="103" y="254"/>
                </a:lnTo>
                <a:lnTo>
                  <a:pt x="103" y="254"/>
                </a:lnTo>
                <a:lnTo>
                  <a:pt x="108" y="255"/>
                </a:lnTo>
                <a:lnTo>
                  <a:pt x="108" y="255"/>
                </a:lnTo>
                <a:lnTo>
                  <a:pt x="110" y="251"/>
                </a:lnTo>
                <a:lnTo>
                  <a:pt x="110" y="251"/>
                </a:lnTo>
                <a:lnTo>
                  <a:pt x="110" y="256"/>
                </a:lnTo>
                <a:lnTo>
                  <a:pt x="110" y="256"/>
                </a:lnTo>
                <a:lnTo>
                  <a:pt x="112" y="257"/>
                </a:lnTo>
                <a:lnTo>
                  <a:pt x="112" y="257"/>
                </a:lnTo>
                <a:lnTo>
                  <a:pt x="114" y="251"/>
                </a:lnTo>
                <a:lnTo>
                  <a:pt x="114" y="251"/>
                </a:lnTo>
                <a:lnTo>
                  <a:pt x="116" y="258"/>
                </a:lnTo>
                <a:lnTo>
                  <a:pt x="116" y="258"/>
                </a:lnTo>
                <a:lnTo>
                  <a:pt x="120" y="261"/>
                </a:lnTo>
                <a:lnTo>
                  <a:pt x="121" y="261"/>
                </a:lnTo>
                <a:lnTo>
                  <a:pt x="92" y="294"/>
                </a:lnTo>
                <a:lnTo>
                  <a:pt x="122" y="307"/>
                </a:lnTo>
                <a:lnTo>
                  <a:pt x="120" y="309"/>
                </a:lnTo>
                <a:lnTo>
                  <a:pt x="115" y="319"/>
                </a:lnTo>
                <a:lnTo>
                  <a:pt x="110" y="327"/>
                </a:lnTo>
                <a:lnTo>
                  <a:pt x="102" y="334"/>
                </a:lnTo>
                <a:lnTo>
                  <a:pt x="86" y="348"/>
                </a:lnTo>
                <a:lnTo>
                  <a:pt x="71" y="362"/>
                </a:lnTo>
                <a:lnTo>
                  <a:pt x="65" y="369"/>
                </a:lnTo>
                <a:lnTo>
                  <a:pt x="59" y="376"/>
                </a:lnTo>
                <a:lnTo>
                  <a:pt x="55" y="384"/>
                </a:lnTo>
                <a:lnTo>
                  <a:pt x="52" y="392"/>
                </a:lnTo>
                <a:lnTo>
                  <a:pt x="50" y="402"/>
                </a:lnTo>
                <a:lnTo>
                  <a:pt x="50" y="402"/>
                </a:lnTo>
                <a:lnTo>
                  <a:pt x="46" y="419"/>
                </a:lnTo>
                <a:lnTo>
                  <a:pt x="44" y="437"/>
                </a:lnTo>
                <a:lnTo>
                  <a:pt x="40" y="457"/>
                </a:lnTo>
                <a:lnTo>
                  <a:pt x="39" y="477"/>
                </a:lnTo>
                <a:lnTo>
                  <a:pt x="39" y="496"/>
                </a:lnTo>
                <a:lnTo>
                  <a:pt x="40" y="504"/>
                </a:lnTo>
                <a:lnTo>
                  <a:pt x="43" y="510"/>
                </a:lnTo>
                <a:lnTo>
                  <a:pt x="45" y="515"/>
                </a:lnTo>
                <a:lnTo>
                  <a:pt x="49" y="518"/>
                </a:lnTo>
                <a:lnTo>
                  <a:pt x="47" y="544"/>
                </a:lnTo>
                <a:lnTo>
                  <a:pt x="45" y="593"/>
                </a:lnTo>
                <a:lnTo>
                  <a:pt x="44" y="618"/>
                </a:lnTo>
                <a:lnTo>
                  <a:pt x="44" y="645"/>
                </a:lnTo>
                <a:lnTo>
                  <a:pt x="45" y="697"/>
                </a:lnTo>
                <a:lnTo>
                  <a:pt x="44" y="748"/>
                </a:lnTo>
                <a:lnTo>
                  <a:pt x="43" y="772"/>
                </a:lnTo>
                <a:lnTo>
                  <a:pt x="39" y="795"/>
                </a:lnTo>
                <a:lnTo>
                  <a:pt x="38" y="801"/>
                </a:lnTo>
                <a:lnTo>
                  <a:pt x="36" y="805"/>
                </a:lnTo>
                <a:lnTo>
                  <a:pt x="31" y="817"/>
                </a:lnTo>
                <a:lnTo>
                  <a:pt x="26" y="828"/>
                </a:lnTo>
                <a:lnTo>
                  <a:pt x="23" y="834"/>
                </a:lnTo>
                <a:lnTo>
                  <a:pt x="23" y="840"/>
                </a:lnTo>
                <a:lnTo>
                  <a:pt x="23" y="846"/>
                </a:lnTo>
                <a:lnTo>
                  <a:pt x="24" y="853"/>
                </a:lnTo>
                <a:lnTo>
                  <a:pt x="30" y="868"/>
                </a:lnTo>
                <a:lnTo>
                  <a:pt x="34" y="883"/>
                </a:lnTo>
                <a:lnTo>
                  <a:pt x="37" y="899"/>
                </a:lnTo>
                <a:lnTo>
                  <a:pt x="38" y="913"/>
                </a:lnTo>
                <a:lnTo>
                  <a:pt x="38" y="928"/>
                </a:lnTo>
                <a:lnTo>
                  <a:pt x="36" y="958"/>
                </a:lnTo>
                <a:lnTo>
                  <a:pt x="33" y="989"/>
                </a:lnTo>
                <a:lnTo>
                  <a:pt x="33" y="1005"/>
                </a:lnTo>
                <a:lnTo>
                  <a:pt x="32" y="1021"/>
                </a:lnTo>
                <a:lnTo>
                  <a:pt x="34" y="1051"/>
                </a:lnTo>
                <a:lnTo>
                  <a:pt x="37" y="1082"/>
                </a:lnTo>
                <a:lnTo>
                  <a:pt x="42" y="1114"/>
                </a:lnTo>
                <a:lnTo>
                  <a:pt x="45" y="1146"/>
                </a:lnTo>
                <a:lnTo>
                  <a:pt x="47" y="1178"/>
                </a:lnTo>
                <a:lnTo>
                  <a:pt x="49" y="1211"/>
                </a:lnTo>
                <a:lnTo>
                  <a:pt x="52" y="1273"/>
                </a:lnTo>
                <a:lnTo>
                  <a:pt x="55" y="1291"/>
                </a:lnTo>
                <a:lnTo>
                  <a:pt x="60" y="1311"/>
                </a:lnTo>
                <a:lnTo>
                  <a:pt x="65" y="1330"/>
                </a:lnTo>
                <a:lnTo>
                  <a:pt x="69" y="1351"/>
                </a:lnTo>
                <a:lnTo>
                  <a:pt x="70" y="1366"/>
                </a:lnTo>
                <a:lnTo>
                  <a:pt x="71" y="1382"/>
                </a:lnTo>
                <a:lnTo>
                  <a:pt x="72" y="1416"/>
                </a:lnTo>
                <a:lnTo>
                  <a:pt x="75" y="1429"/>
                </a:lnTo>
                <a:lnTo>
                  <a:pt x="78" y="1442"/>
                </a:lnTo>
                <a:lnTo>
                  <a:pt x="81" y="1447"/>
                </a:lnTo>
                <a:lnTo>
                  <a:pt x="84" y="1453"/>
                </a:lnTo>
                <a:lnTo>
                  <a:pt x="88" y="1457"/>
                </a:lnTo>
                <a:lnTo>
                  <a:pt x="94" y="1459"/>
                </a:lnTo>
                <a:lnTo>
                  <a:pt x="85" y="1466"/>
                </a:lnTo>
                <a:lnTo>
                  <a:pt x="76" y="1472"/>
                </a:lnTo>
                <a:lnTo>
                  <a:pt x="65" y="1477"/>
                </a:lnTo>
                <a:lnTo>
                  <a:pt x="53" y="1481"/>
                </a:lnTo>
                <a:lnTo>
                  <a:pt x="30" y="1487"/>
                </a:lnTo>
                <a:lnTo>
                  <a:pt x="17" y="1491"/>
                </a:lnTo>
                <a:lnTo>
                  <a:pt x="5" y="1494"/>
                </a:lnTo>
                <a:lnTo>
                  <a:pt x="3" y="1499"/>
                </a:lnTo>
                <a:lnTo>
                  <a:pt x="1" y="1504"/>
                </a:lnTo>
                <a:lnTo>
                  <a:pt x="0" y="1509"/>
                </a:lnTo>
                <a:lnTo>
                  <a:pt x="1" y="1511"/>
                </a:lnTo>
                <a:lnTo>
                  <a:pt x="1" y="1515"/>
                </a:lnTo>
                <a:lnTo>
                  <a:pt x="1" y="1517"/>
                </a:lnTo>
                <a:lnTo>
                  <a:pt x="5" y="1520"/>
                </a:lnTo>
                <a:lnTo>
                  <a:pt x="12" y="1523"/>
                </a:lnTo>
                <a:lnTo>
                  <a:pt x="19" y="1525"/>
                </a:lnTo>
                <a:lnTo>
                  <a:pt x="30" y="1526"/>
                </a:lnTo>
                <a:lnTo>
                  <a:pt x="43" y="1528"/>
                </a:lnTo>
                <a:lnTo>
                  <a:pt x="68" y="1528"/>
                </a:lnTo>
                <a:lnTo>
                  <a:pt x="97" y="1524"/>
                </a:lnTo>
                <a:lnTo>
                  <a:pt x="125" y="1520"/>
                </a:lnTo>
                <a:lnTo>
                  <a:pt x="150" y="1515"/>
                </a:lnTo>
                <a:lnTo>
                  <a:pt x="161" y="1511"/>
                </a:lnTo>
                <a:lnTo>
                  <a:pt x="169" y="1507"/>
                </a:lnTo>
                <a:lnTo>
                  <a:pt x="167" y="1522"/>
                </a:lnTo>
                <a:lnTo>
                  <a:pt x="167" y="1536"/>
                </a:lnTo>
                <a:lnTo>
                  <a:pt x="168" y="1549"/>
                </a:lnTo>
                <a:lnTo>
                  <a:pt x="173" y="1558"/>
                </a:lnTo>
                <a:lnTo>
                  <a:pt x="179" y="1568"/>
                </a:lnTo>
                <a:lnTo>
                  <a:pt x="188" y="1575"/>
                </a:lnTo>
                <a:lnTo>
                  <a:pt x="196" y="1581"/>
                </a:lnTo>
                <a:lnTo>
                  <a:pt x="209" y="1583"/>
                </a:lnTo>
                <a:lnTo>
                  <a:pt x="219" y="1585"/>
                </a:lnTo>
                <a:lnTo>
                  <a:pt x="225" y="1585"/>
                </a:lnTo>
                <a:lnTo>
                  <a:pt x="231" y="1583"/>
                </a:lnTo>
                <a:lnTo>
                  <a:pt x="239" y="1583"/>
                </a:lnTo>
                <a:lnTo>
                  <a:pt x="245" y="1581"/>
                </a:lnTo>
                <a:lnTo>
                  <a:pt x="251" y="1577"/>
                </a:lnTo>
                <a:lnTo>
                  <a:pt x="257" y="1575"/>
                </a:lnTo>
                <a:lnTo>
                  <a:pt x="261" y="1571"/>
                </a:lnTo>
                <a:lnTo>
                  <a:pt x="265" y="1567"/>
                </a:lnTo>
                <a:lnTo>
                  <a:pt x="270" y="1561"/>
                </a:lnTo>
                <a:lnTo>
                  <a:pt x="272" y="1556"/>
                </a:lnTo>
                <a:lnTo>
                  <a:pt x="273" y="1550"/>
                </a:lnTo>
                <a:lnTo>
                  <a:pt x="276" y="1542"/>
                </a:lnTo>
                <a:lnTo>
                  <a:pt x="276" y="1526"/>
                </a:lnTo>
                <a:lnTo>
                  <a:pt x="274" y="1509"/>
                </a:lnTo>
                <a:lnTo>
                  <a:pt x="271" y="1489"/>
                </a:lnTo>
                <a:lnTo>
                  <a:pt x="270" y="1485"/>
                </a:lnTo>
                <a:lnTo>
                  <a:pt x="270" y="1483"/>
                </a:lnTo>
                <a:lnTo>
                  <a:pt x="271" y="1479"/>
                </a:lnTo>
                <a:lnTo>
                  <a:pt x="272" y="1478"/>
                </a:lnTo>
                <a:lnTo>
                  <a:pt x="283" y="1471"/>
                </a:lnTo>
                <a:lnTo>
                  <a:pt x="284" y="1470"/>
                </a:lnTo>
                <a:lnTo>
                  <a:pt x="286" y="1465"/>
                </a:lnTo>
                <a:lnTo>
                  <a:pt x="289" y="1444"/>
                </a:lnTo>
                <a:lnTo>
                  <a:pt x="291" y="1377"/>
                </a:lnTo>
                <a:lnTo>
                  <a:pt x="293" y="1296"/>
                </a:lnTo>
                <a:lnTo>
                  <a:pt x="297" y="1224"/>
                </a:lnTo>
                <a:lnTo>
                  <a:pt x="299" y="1169"/>
                </a:lnTo>
                <a:lnTo>
                  <a:pt x="299" y="1117"/>
                </a:lnTo>
                <a:lnTo>
                  <a:pt x="299" y="1016"/>
                </a:lnTo>
                <a:lnTo>
                  <a:pt x="299" y="915"/>
                </a:lnTo>
                <a:lnTo>
                  <a:pt x="302" y="863"/>
                </a:lnTo>
                <a:lnTo>
                  <a:pt x="304" y="809"/>
                </a:lnTo>
                <a:lnTo>
                  <a:pt x="310" y="803"/>
                </a:lnTo>
                <a:lnTo>
                  <a:pt x="316" y="796"/>
                </a:lnTo>
                <a:lnTo>
                  <a:pt x="335" y="784"/>
                </a:lnTo>
                <a:lnTo>
                  <a:pt x="342" y="777"/>
                </a:lnTo>
                <a:lnTo>
                  <a:pt x="348" y="771"/>
                </a:lnTo>
                <a:lnTo>
                  <a:pt x="354" y="763"/>
                </a:lnTo>
                <a:lnTo>
                  <a:pt x="355" y="759"/>
                </a:lnTo>
                <a:lnTo>
                  <a:pt x="356" y="757"/>
                </a:lnTo>
                <a:lnTo>
                  <a:pt x="355" y="742"/>
                </a:lnTo>
                <a:lnTo>
                  <a:pt x="356" y="727"/>
                </a:lnTo>
                <a:lnTo>
                  <a:pt x="357" y="713"/>
                </a:lnTo>
                <a:lnTo>
                  <a:pt x="358" y="701"/>
                </a:lnTo>
                <a:lnTo>
                  <a:pt x="364" y="677"/>
                </a:lnTo>
                <a:lnTo>
                  <a:pt x="371" y="655"/>
                </a:lnTo>
                <a:lnTo>
                  <a:pt x="387" y="610"/>
                </a:lnTo>
                <a:lnTo>
                  <a:pt x="393" y="588"/>
                </a:lnTo>
                <a:lnTo>
                  <a:pt x="396" y="563"/>
                </a:lnTo>
                <a:lnTo>
                  <a:pt x="400" y="557"/>
                </a:lnTo>
                <a:lnTo>
                  <a:pt x="400" y="550"/>
                </a:lnTo>
                <a:lnTo>
                  <a:pt x="400" y="538"/>
                </a:lnTo>
                <a:lnTo>
                  <a:pt x="397" y="525"/>
                </a:lnTo>
                <a:lnTo>
                  <a:pt x="396" y="512"/>
                </a:lnTo>
                <a:close/>
              </a:path>
            </a:pathLst>
          </a:custGeom>
          <a:solidFill>
            <a:schemeClr val="bg1"/>
          </a:solidFill>
          <a:ln w="9525">
            <a:noFill/>
            <a:round/>
            <a:headEnd/>
            <a:tailEnd/>
          </a:ln>
        </p:spPr>
        <p:txBody>
          <a:bodyPr/>
          <a:lstStyle/>
          <a:p>
            <a:pPr>
              <a:defRPr/>
            </a:pPr>
            <a:endParaRPr lang="zh-CN" altLang="en-US">
              <a:ea typeface="+mn-ea"/>
            </a:endParaRPr>
          </a:p>
        </p:txBody>
      </p:sp>
    </p:spTree>
  </p:cSld>
  <p:clrMap bg1="lt1" tx1="dk1" bg2="lt2" tx2="dk2" accent1="accent1" accent2="accent2" accent3="accent3" accent4="accent4" accent5="accent5" accent6="accent6" hlink="hlink" folHlink="folHlink"/>
  <p:sldLayoutIdLst>
    <p:sldLayoutId id="2147483660"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iterate type="lt">
                                    <p:tmPct val="4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txStyles>
    <p:titleStyle>
      <a:lvl1pPr algn="l" rtl="0" eaLnBrk="0" fontAlgn="base" hangingPunct="0">
        <a:spcBef>
          <a:spcPct val="0"/>
        </a:spcBef>
        <a:spcAft>
          <a:spcPct val="0"/>
        </a:spcAft>
        <a:defRPr sz="2600">
          <a:solidFill>
            <a:schemeClr val="bg1"/>
          </a:solidFill>
          <a:latin typeface="+mj-lt"/>
          <a:ea typeface="+mj-ea"/>
          <a:cs typeface="+mj-cs"/>
        </a:defRPr>
      </a:lvl1pPr>
      <a:lvl2pPr algn="l" rtl="0" eaLnBrk="0" fontAlgn="base" hangingPunct="0">
        <a:spcBef>
          <a:spcPct val="0"/>
        </a:spcBef>
        <a:spcAft>
          <a:spcPct val="0"/>
        </a:spcAft>
        <a:defRPr sz="2600">
          <a:solidFill>
            <a:schemeClr val="bg1"/>
          </a:solidFill>
          <a:latin typeface="Arial Black" pitchFamily="34" charset="0"/>
        </a:defRPr>
      </a:lvl2pPr>
      <a:lvl3pPr algn="l" rtl="0" eaLnBrk="0" fontAlgn="base" hangingPunct="0">
        <a:spcBef>
          <a:spcPct val="0"/>
        </a:spcBef>
        <a:spcAft>
          <a:spcPct val="0"/>
        </a:spcAft>
        <a:defRPr sz="2600">
          <a:solidFill>
            <a:schemeClr val="bg1"/>
          </a:solidFill>
          <a:latin typeface="Arial Black" pitchFamily="34" charset="0"/>
        </a:defRPr>
      </a:lvl3pPr>
      <a:lvl4pPr algn="l" rtl="0" eaLnBrk="0" fontAlgn="base" hangingPunct="0">
        <a:spcBef>
          <a:spcPct val="0"/>
        </a:spcBef>
        <a:spcAft>
          <a:spcPct val="0"/>
        </a:spcAft>
        <a:defRPr sz="2600">
          <a:solidFill>
            <a:schemeClr val="bg1"/>
          </a:solidFill>
          <a:latin typeface="Arial Black" pitchFamily="34" charset="0"/>
        </a:defRPr>
      </a:lvl4pPr>
      <a:lvl5pPr algn="l" rtl="0" eaLnBrk="0" fontAlgn="base" hangingPunct="0">
        <a:spcBef>
          <a:spcPct val="0"/>
        </a:spcBef>
        <a:spcAft>
          <a:spcPct val="0"/>
        </a:spcAft>
        <a:defRPr sz="2600">
          <a:solidFill>
            <a:schemeClr val="bg1"/>
          </a:solidFill>
          <a:latin typeface="Arial Black" pitchFamily="34" charset="0"/>
        </a:defRPr>
      </a:lvl5pPr>
      <a:lvl6pPr marL="457200" algn="l" rtl="0" eaLnBrk="1" fontAlgn="base" hangingPunct="1">
        <a:spcBef>
          <a:spcPct val="0"/>
        </a:spcBef>
        <a:spcAft>
          <a:spcPct val="0"/>
        </a:spcAft>
        <a:defRPr sz="2600">
          <a:solidFill>
            <a:schemeClr val="bg1"/>
          </a:solidFill>
          <a:latin typeface="Arial Black" pitchFamily="34" charset="0"/>
        </a:defRPr>
      </a:lvl6pPr>
      <a:lvl7pPr marL="914400" algn="l" rtl="0" eaLnBrk="1" fontAlgn="base" hangingPunct="1">
        <a:spcBef>
          <a:spcPct val="0"/>
        </a:spcBef>
        <a:spcAft>
          <a:spcPct val="0"/>
        </a:spcAft>
        <a:defRPr sz="2600">
          <a:solidFill>
            <a:schemeClr val="bg1"/>
          </a:solidFill>
          <a:latin typeface="Arial Black" pitchFamily="34" charset="0"/>
        </a:defRPr>
      </a:lvl7pPr>
      <a:lvl8pPr marL="1371600" algn="l" rtl="0" eaLnBrk="1" fontAlgn="base" hangingPunct="1">
        <a:spcBef>
          <a:spcPct val="0"/>
        </a:spcBef>
        <a:spcAft>
          <a:spcPct val="0"/>
        </a:spcAft>
        <a:defRPr sz="2600">
          <a:solidFill>
            <a:schemeClr val="bg1"/>
          </a:solidFill>
          <a:latin typeface="Arial Black" pitchFamily="34" charset="0"/>
        </a:defRPr>
      </a:lvl8pPr>
      <a:lvl9pPr marL="1828800" algn="l" rtl="0" eaLnBrk="1" fontAlgn="base" hangingPunct="1">
        <a:spcBef>
          <a:spcPct val="0"/>
        </a:spcBef>
        <a:spcAft>
          <a:spcPct val="0"/>
        </a:spcAft>
        <a:defRPr sz="2600">
          <a:solidFill>
            <a:schemeClr val="bg1"/>
          </a:solidFill>
          <a:latin typeface="Arial Black" pitchFamily="34" charset="0"/>
        </a:defRPr>
      </a:lvl9pPr>
    </p:titleStyle>
    <p:bodyStyle>
      <a:lvl1pPr marL="342900" indent="-342900" algn="l" rtl="0" eaLnBrk="0" fontAlgn="base" hangingPunct="0">
        <a:spcBef>
          <a:spcPct val="20000"/>
        </a:spcBef>
        <a:spcAft>
          <a:spcPct val="0"/>
        </a:spcAft>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har char="–"/>
        <a:defRPr sz="2400" b="1">
          <a:solidFill>
            <a:schemeClr val="bg1"/>
          </a:solidFill>
          <a:latin typeface="+mn-lt"/>
        </a:defRPr>
      </a:lvl2pPr>
      <a:lvl3pPr marL="1143000" indent="-228600" algn="l" rtl="0" eaLnBrk="0" fontAlgn="base" hangingPunct="0">
        <a:spcBef>
          <a:spcPct val="20000"/>
        </a:spcBef>
        <a:spcAft>
          <a:spcPct val="0"/>
        </a:spcAft>
        <a:buChar char="•"/>
        <a:defRPr sz="2400" b="1">
          <a:solidFill>
            <a:schemeClr val="bg1"/>
          </a:solidFill>
          <a:latin typeface="+mn-lt"/>
        </a:defRPr>
      </a:lvl3pPr>
      <a:lvl4pPr marL="1600200" indent="-228600" algn="l" rtl="0" eaLnBrk="0" fontAlgn="base" hangingPunct="0">
        <a:spcBef>
          <a:spcPct val="20000"/>
        </a:spcBef>
        <a:spcAft>
          <a:spcPct val="0"/>
        </a:spcAft>
        <a:buChar char="–"/>
        <a:defRPr sz="2400" b="1">
          <a:solidFill>
            <a:schemeClr val="bg1"/>
          </a:solidFill>
          <a:latin typeface="+mn-lt"/>
        </a:defRPr>
      </a:lvl4pPr>
      <a:lvl5pPr marL="2057400" indent="-228600" algn="l" rtl="0" eaLnBrk="0" fontAlgn="base" hangingPunct="0">
        <a:spcBef>
          <a:spcPct val="20000"/>
        </a:spcBef>
        <a:spcAft>
          <a:spcPct val="0"/>
        </a:spcAft>
        <a:buChar char="»"/>
        <a:defRPr sz="2400" b="1">
          <a:solidFill>
            <a:schemeClr val="bg1"/>
          </a:solidFill>
          <a:latin typeface="+mn-lt"/>
        </a:defRPr>
      </a:lvl5pPr>
      <a:lvl6pPr marL="2514600" indent="-228600" algn="l" rtl="0" eaLnBrk="1" fontAlgn="base" hangingPunct="1">
        <a:spcBef>
          <a:spcPct val="20000"/>
        </a:spcBef>
        <a:spcAft>
          <a:spcPct val="0"/>
        </a:spcAft>
        <a:buChar char="»"/>
        <a:defRPr sz="2400" b="1">
          <a:solidFill>
            <a:schemeClr val="bg1"/>
          </a:solidFill>
          <a:latin typeface="+mn-lt"/>
        </a:defRPr>
      </a:lvl6pPr>
      <a:lvl7pPr marL="2971800" indent="-228600" algn="l" rtl="0" eaLnBrk="1" fontAlgn="base" hangingPunct="1">
        <a:spcBef>
          <a:spcPct val="20000"/>
        </a:spcBef>
        <a:spcAft>
          <a:spcPct val="0"/>
        </a:spcAft>
        <a:buChar char="»"/>
        <a:defRPr sz="2400" b="1">
          <a:solidFill>
            <a:schemeClr val="bg1"/>
          </a:solidFill>
          <a:latin typeface="+mn-lt"/>
        </a:defRPr>
      </a:lvl7pPr>
      <a:lvl8pPr marL="3429000" indent="-228600" algn="l" rtl="0" eaLnBrk="1" fontAlgn="base" hangingPunct="1">
        <a:spcBef>
          <a:spcPct val="20000"/>
        </a:spcBef>
        <a:spcAft>
          <a:spcPct val="0"/>
        </a:spcAft>
        <a:buChar char="»"/>
        <a:defRPr sz="2400" b="1">
          <a:solidFill>
            <a:schemeClr val="bg1"/>
          </a:solidFill>
          <a:latin typeface="+mn-lt"/>
        </a:defRPr>
      </a:lvl8pPr>
      <a:lvl9pPr marL="3886200" indent="-228600" algn="l" rtl="0" eaLnBrk="1" fontAlgn="base" hangingPunct="1">
        <a:spcBef>
          <a:spcPct val="20000"/>
        </a:spcBef>
        <a:spcAft>
          <a:spcPct val="0"/>
        </a:spcAft>
        <a:buChar char="»"/>
        <a:defRPr sz="2400" b="1">
          <a:solidFill>
            <a:schemeClr val="bg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1" name="Rectangle 3"/>
          <p:cNvSpPr>
            <a:spLocks noGrp="1" noChangeArrowheads="1"/>
          </p:cNvSpPr>
          <p:nvPr>
            <p:ph type="subTitle" idx="1"/>
          </p:nvPr>
        </p:nvSpPr>
        <p:spPr>
          <a:xfrm>
            <a:off x="363538" y="1792288"/>
            <a:ext cx="8423275" cy="1222375"/>
          </a:xfrm>
        </p:spPr>
        <p:txBody>
          <a:bodyPr/>
          <a:lstStyle/>
          <a:p>
            <a:pPr eaLnBrk="1" hangingPunct="1"/>
            <a:r>
              <a:rPr lang="en-US" altLang="zh-CN" sz="3600" smtClean="0">
                <a:latin typeface="微软雅黑" pitchFamily="34" charset="-122"/>
                <a:ea typeface="微软雅黑" pitchFamily="34" charset="-122"/>
              </a:rPr>
              <a:t>CSS</a:t>
            </a:r>
            <a:r>
              <a:rPr lang="zh-CN" altLang="en-US" sz="3600" smtClean="0">
                <a:latin typeface="微软雅黑" pitchFamily="34" charset="-122"/>
                <a:ea typeface="微软雅黑" pitchFamily="34" charset="-122"/>
              </a:rPr>
              <a:t>高级教程</a:t>
            </a:r>
            <a:endParaRPr lang="en-US" altLang="zh-CN" sz="3600" smtClean="0">
              <a:latin typeface="微软雅黑" pitchFamily="34" charset="-122"/>
              <a:ea typeface="微软雅黑" pitchFamily="34" charset="-122"/>
            </a:endParaRPr>
          </a:p>
          <a:p>
            <a:pPr eaLnBrk="1" hangingPunct="1"/>
            <a:r>
              <a:rPr lang="en-US" altLang="zh-CN" sz="5400" smtClean="0">
                <a:latin typeface="微软雅黑" pitchFamily="34" charset="-122"/>
                <a:ea typeface="微软雅黑" pitchFamily="34" charset="-122"/>
              </a:rPr>
              <a:t>bug</a:t>
            </a:r>
            <a:r>
              <a:rPr lang="zh-CN" altLang="en-US" sz="5400" smtClean="0">
                <a:latin typeface="微软雅黑" pitchFamily="34" charset="-122"/>
                <a:ea typeface="微软雅黑" pitchFamily="34" charset="-122"/>
              </a:rPr>
              <a:t>和修复</a:t>
            </a:r>
            <a:r>
              <a:rPr lang="en-US" altLang="zh-CN" sz="5400" smtClean="0">
                <a:latin typeface="微软雅黑" pitchFamily="34" charset="-122"/>
                <a:ea typeface="微软雅黑" pitchFamily="34" charset="-122"/>
              </a:rPr>
              <a:t>bug</a:t>
            </a:r>
            <a:endParaRPr lang="en-US" altLang="zh-CN" sz="2400" smtClean="0">
              <a:latin typeface="微软雅黑" pitchFamily="34" charset="-122"/>
              <a:ea typeface="微软雅黑" pitchFamily="34" charset="-122"/>
            </a:endParaRPr>
          </a:p>
        </p:txBody>
      </p:sp>
      <p:sp>
        <p:nvSpPr>
          <p:cNvPr id="15362" name="TextBox 6"/>
          <p:cNvSpPr txBox="1">
            <a:spLocks noChangeArrowheads="1"/>
          </p:cNvSpPr>
          <p:nvPr/>
        </p:nvSpPr>
        <p:spPr bwMode="auto">
          <a:xfrm>
            <a:off x="6296025" y="5500688"/>
            <a:ext cx="2012950" cy="1187450"/>
          </a:xfrm>
          <a:prstGeom prst="rect">
            <a:avLst/>
          </a:prstGeom>
          <a:noFill/>
          <a:ln w="9525">
            <a:noFill/>
            <a:miter lim="800000"/>
            <a:headEnd/>
            <a:tailEnd/>
          </a:ln>
        </p:spPr>
        <p:txBody>
          <a:bodyPr wrap="none">
            <a:spAutoFit/>
          </a:bodyPr>
          <a:lstStyle/>
          <a:p>
            <a:pPr algn="ctr">
              <a:lnSpc>
                <a:spcPct val="150000"/>
              </a:lnSpc>
            </a:pPr>
            <a:r>
              <a:rPr lang="zh-CN" altLang="en-US" sz="2400">
                <a:latin typeface="微软雅黑" pitchFamily="34" charset="-122"/>
                <a:ea typeface="微软雅黑" pitchFamily="34" charset="-122"/>
              </a:rPr>
              <a:t>八维广告学院</a:t>
            </a:r>
            <a:endParaRPr lang="en-US" altLang="zh-CN" sz="2400">
              <a:latin typeface="微软雅黑" pitchFamily="34" charset="-122"/>
              <a:ea typeface="微软雅黑" pitchFamily="34" charset="-122"/>
            </a:endParaRPr>
          </a:p>
          <a:p>
            <a:pPr algn="ctr">
              <a:lnSpc>
                <a:spcPct val="150000"/>
              </a:lnSpc>
            </a:pPr>
            <a:r>
              <a:rPr lang="en-US" altLang="zh-CN" sz="2400">
                <a:latin typeface="微软雅黑" pitchFamily="34" charset="-122"/>
                <a:ea typeface="微软雅黑" pitchFamily="34" charset="-122"/>
              </a:rPr>
              <a:t>2012</a:t>
            </a:r>
            <a:r>
              <a:rPr lang="zh-CN" altLang="en-US" sz="2400">
                <a:latin typeface="微软雅黑" pitchFamily="34" charset="-122"/>
                <a:ea typeface="微软雅黑" pitchFamily="34" charset="-122"/>
              </a:rPr>
              <a:t>年</a:t>
            </a:r>
            <a:r>
              <a:rPr lang="en-US" altLang="zh-CN" sz="2400">
                <a:latin typeface="微软雅黑" pitchFamily="34" charset="-122"/>
                <a:ea typeface="微软雅黑" pitchFamily="34" charset="-122"/>
              </a:rPr>
              <a:t>10</a:t>
            </a:r>
            <a:r>
              <a:rPr lang="zh-CN" altLang="en-US" sz="2400">
                <a:latin typeface="微软雅黑" pitchFamily="34" charset="-122"/>
                <a:ea typeface="微软雅黑" pitchFamily="34" charset="-122"/>
              </a:rPr>
              <a:t>月</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314325" y="142875"/>
            <a:ext cx="8002588" cy="438150"/>
          </a:xfrm>
        </p:spPr>
        <p:txBody>
          <a:bodyPr/>
          <a:lstStyle/>
          <a:p>
            <a:pPr eaLnBrk="1" hangingPunct="1"/>
            <a:r>
              <a:rPr lang="zh-CN" altLang="en-US" sz="3600" smtClean="0">
                <a:latin typeface="微软雅黑" pitchFamily="34" charset="-122"/>
                <a:ea typeface="微软雅黑" pitchFamily="34" charset="-122"/>
              </a:rPr>
              <a:t>二、捕捉</a:t>
            </a:r>
            <a:r>
              <a:rPr lang="en-US" altLang="zh-CN" sz="3600" smtClean="0">
                <a:latin typeface="微软雅黑" pitchFamily="34" charset="-122"/>
                <a:ea typeface="微软雅黑" pitchFamily="34" charset="-122"/>
              </a:rPr>
              <a:t>bug</a:t>
            </a:r>
            <a:r>
              <a:rPr lang="zh-CN" altLang="en-US" sz="3600" smtClean="0">
                <a:latin typeface="微软雅黑" pitchFamily="34" charset="-122"/>
                <a:ea typeface="微软雅黑" pitchFamily="34" charset="-122"/>
              </a:rPr>
              <a:t>的基本知识</a:t>
            </a:r>
            <a:endParaRPr lang="zh-CN" altLang="en-GB" sz="3600" smtClean="0">
              <a:latin typeface="微软雅黑" pitchFamily="34" charset="-122"/>
              <a:ea typeface="微软雅黑" pitchFamily="34" charset="-122"/>
            </a:endParaRPr>
          </a:p>
        </p:txBody>
      </p:sp>
      <p:sp>
        <p:nvSpPr>
          <p:cNvPr id="12292" name="Freeform 4"/>
          <p:cNvSpPr>
            <a:spLocks/>
          </p:cNvSpPr>
          <p:nvPr/>
        </p:nvSpPr>
        <p:spPr bwMode="auto">
          <a:xfrm>
            <a:off x="-17463" y="649288"/>
            <a:ext cx="8424863" cy="563562"/>
          </a:xfrm>
          <a:custGeom>
            <a:avLst/>
            <a:gdLst>
              <a:gd name="T0" fmla="*/ 0 w 5307"/>
              <a:gd name="T1" fmla="*/ 2147483647 h 355"/>
              <a:gd name="T2" fmla="*/ 2147483647 w 5307"/>
              <a:gd name="T3" fmla="*/ 2147483647 h 355"/>
              <a:gd name="T4" fmla="*/ 2147483647 w 5307"/>
              <a:gd name="T5" fmla="*/ 2147483647 h 355"/>
              <a:gd name="T6" fmla="*/ 2147483647 w 5307"/>
              <a:gd name="T7" fmla="*/ 2147483647 h 355"/>
              <a:gd name="T8" fmla="*/ 2147483647 w 5307"/>
              <a:gd name="T9" fmla="*/ 2147483647 h 355"/>
              <a:gd name="T10" fmla="*/ 2147483647 w 5307"/>
              <a:gd name="T11" fmla="*/ 2147483647 h 355"/>
              <a:gd name="T12" fmla="*/ 2147483647 w 5307"/>
              <a:gd name="T13" fmla="*/ 2147483647 h 355"/>
              <a:gd name="T14" fmla="*/ 2147483647 w 5307"/>
              <a:gd name="T15" fmla="*/ 2147483647 h 355"/>
              <a:gd name="T16" fmla="*/ 0 60000 65536"/>
              <a:gd name="T17" fmla="*/ 0 60000 65536"/>
              <a:gd name="T18" fmla="*/ 0 60000 65536"/>
              <a:gd name="T19" fmla="*/ 0 60000 65536"/>
              <a:gd name="T20" fmla="*/ 0 60000 65536"/>
              <a:gd name="T21" fmla="*/ 0 60000 65536"/>
              <a:gd name="T22" fmla="*/ 0 60000 65536"/>
              <a:gd name="T23" fmla="*/ 0 60000 65536"/>
              <a:gd name="T24" fmla="*/ 0 w 5307"/>
              <a:gd name="T25" fmla="*/ 0 h 355"/>
              <a:gd name="T26" fmla="*/ 5307 w 5307"/>
              <a:gd name="T27" fmla="*/ 355 h 35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p:spPr>
        <p:txBody>
          <a:bodyPr/>
          <a:lstStyle/>
          <a:p>
            <a:endParaRPr lang="zh-CN" altLang="en-US"/>
          </a:p>
        </p:txBody>
      </p:sp>
      <p:sp>
        <p:nvSpPr>
          <p:cNvPr id="21510" name="AutoShape 6"/>
          <p:cNvSpPr>
            <a:spLocks noChangeArrowheads="1"/>
          </p:cNvSpPr>
          <p:nvPr/>
        </p:nvSpPr>
        <p:spPr bwMode="auto">
          <a:xfrm>
            <a:off x="409575" y="1519238"/>
            <a:ext cx="8005763" cy="1693862"/>
          </a:xfrm>
          <a:prstGeom prst="roundRect">
            <a:avLst>
              <a:gd name="adj" fmla="val 2977"/>
            </a:avLst>
          </a:prstGeom>
          <a:solidFill>
            <a:srgbClr val="008AE7"/>
          </a:solidFill>
          <a:ln w="38100" algn="ctr">
            <a:solidFill>
              <a:schemeClr val="bg1"/>
            </a:solidFill>
            <a:round/>
            <a:headEnd/>
            <a:tailEnd/>
          </a:ln>
          <a:effectLst>
            <a:outerShdw dist="20000" dir="5400000" rotWithShape="0">
              <a:srgbClr val="000000">
                <a:alpha val="37999"/>
              </a:srgbClr>
            </a:outerShdw>
          </a:effectLst>
        </p:spPr>
        <p:txBody>
          <a:bodyPr anchor="ctr">
            <a:spAutoFit/>
          </a:bodyPr>
          <a:lstStyle/>
          <a:p>
            <a:pPr>
              <a:lnSpc>
                <a:spcPct val="140000"/>
              </a:lnSpc>
              <a:defRPr/>
            </a:pPr>
            <a:r>
              <a:rPr lang="zh-CN" altLang="en-US">
                <a:latin typeface="Courier New" pitchFamily="49" charset="0"/>
                <a:ea typeface="微软雅黑" pitchFamily="34" charset="-122"/>
              </a:rPr>
              <a:t>   知道问题的根源，对于实现正确的解决方案是非常有利的。因为给站点应用</a:t>
            </a:r>
            <a:r>
              <a:rPr lang="en-US" altLang="zh-CN">
                <a:latin typeface="Courier New" pitchFamily="49" charset="0"/>
                <a:ea typeface="微软雅黑" pitchFamily="34" charset="-122"/>
              </a:rPr>
              <a:t>CSS</a:t>
            </a:r>
            <a:r>
              <a:rPr lang="zh-CN" altLang="en-US">
                <a:latin typeface="Courier New" pitchFamily="49" charset="0"/>
                <a:ea typeface="微软雅黑" pitchFamily="34" charset="-122"/>
              </a:rPr>
              <a:t>样式有许多方式，最容易的解决方案是干脆回避这个问题。如果外边距导致了问题，那么可以考虑用内边距来代替。如果一种</a:t>
            </a:r>
            <a:r>
              <a:rPr lang="en-US" altLang="zh-CN">
                <a:latin typeface="Courier New" pitchFamily="49" charset="0"/>
                <a:ea typeface="微软雅黑" pitchFamily="34" charset="-122"/>
              </a:rPr>
              <a:t>HTML</a:t>
            </a:r>
            <a:r>
              <a:rPr lang="zh-CN" altLang="en-US">
                <a:latin typeface="Courier New" pitchFamily="49" charset="0"/>
                <a:ea typeface="微软雅黑" pitchFamily="34" charset="-122"/>
              </a:rPr>
              <a:t>元素组合导致了问题，那么可以考虑换一种组合。</a:t>
            </a:r>
          </a:p>
        </p:txBody>
      </p:sp>
      <p:sp>
        <p:nvSpPr>
          <p:cNvPr id="7" name="内容占位符 5"/>
          <p:cNvSpPr>
            <a:spLocks/>
          </p:cNvSpPr>
          <p:nvPr/>
        </p:nvSpPr>
        <p:spPr bwMode="auto">
          <a:xfrm>
            <a:off x="179388" y="695325"/>
            <a:ext cx="8615362" cy="2662238"/>
          </a:xfrm>
          <a:prstGeom prst="rect">
            <a:avLst/>
          </a:prstGeom>
          <a:noFill/>
          <a:ln w="9525">
            <a:noFill/>
            <a:miter lim="800000"/>
            <a:headEnd/>
            <a:tailEnd/>
          </a:ln>
        </p:spPr>
        <p:txBody>
          <a:bodyPr/>
          <a:lstStyle/>
          <a:p>
            <a:pPr marL="342900" indent="-342900">
              <a:lnSpc>
                <a:spcPct val="150000"/>
              </a:lnSpc>
              <a:spcBef>
                <a:spcPct val="20000"/>
              </a:spcBef>
              <a:buFontTx/>
              <a:buChar char="•"/>
            </a:pPr>
            <a:r>
              <a:rPr lang="zh-CN" altLang="en-US" sz="2400">
                <a:solidFill>
                  <a:schemeClr val="bg1"/>
                </a:solidFill>
                <a:latin typeface="微软雅黑" pitchFamily="34" charset="-122"/>
                <a:ea typeface="微软雅黑" pitchFamily="34" charset="-122"/>
              </a:rPr>
              <a:t>修复问题，而不是修复症状</a:t>
            </a:r>
          </a:p>
          <a:p>
            <a:pPr marL="342900" indent="-342900">
              <a:lnSpc>
                <a:spcPct val="150000"/>
              </a:lnSpc>
              <a:spcBef>
                <a:spcPct val="20000"/>
              </a:spcBef>
            </a:pPr>
            <a:endParaRPr lang="zh-CN" altLang="en-US" sz="2400">
              <a:solidFill>
                <a:schemeClr val="bg1"/>
              </a:solidFill>
              <a:latin typeface="微软雅黑" pitchFamily="34" charset="-122"/>
              <a:ea typeface="微软雅黑"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 calcmode="lin" valueType="num">
                                      <p:cBhvr additive="base">
                                        <p:cTn id="18"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P spid="7"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314325" y="142875"/>
            <a:ext cx="8002588" cy="438150"/>
          </a:xfrm>
        </p:spPr>
        <p:txBody>
          <a:bodyPr/>
          <a:lstStyle/>
          <a:p>
            <a:pPr eaLnBrk="1" hangingPunct="1"/>
            <a:r>
              <a:rPr lang="zh-CN" altLang="en-US" sz="3600" smtClean="0">
                <a:latin typeface="微软雅黑" pitchFamily="34" charset="-122"/>
                <a:ea typeface="微软雅黑" pitchFamily="34" charset="-122"/>
              </a:rPr>
              <a:t>提纲</a:t>
            </a:r>
            <a:endParaRPr lang="en-GB" altLang="zh-CN" sz="3600" smtClean="0">
              <a:latin typeface="微软雅黑" pitchFamily="34" charset="-122"/>
              <a:ea typeface="微软雅黑" pitchFamily="34" charset="-122"/>
            </a:endParaRPr>
          </a:p>
        </p:txBody>
      </p:sp>
      <p:sp>
        <p:nvSpPr>
          <p:cNvPr id="25602" name="Rectangle 3"/>
          <p:cNvSpPr>
            <a:spLocks noGrp="1" noChangeArrowheads="1"/>
          </p:cNvSpPr>
          <p:nvPr>
            <p:ph type="body" idx="4294967295"/>
          </p:nvPr>
        </p:nvSpPr>
        <p:spPr>
          <a:xfrm>
            <a:off x="314325" y="857250"/>
            <a:ext cx="8002588" cy="5073650"/>
          </a:xfrm>
        </p:spPr>
        <p:txBody>
          <a:bodyPr/>
          <a:lstStyle/>
          <a:p>
            <a:pPr marL="514350" indent="-514350" eaLnBrk="1" hangingPunct="1">
              <a:lnSpc>
                <a:spcPct val="150000"/>
              </a:lnSpc>
              <a:buFontTx/>
              <a:buAutoNum type="ea1JpnChsDbPeriod"/>
            </a:pPr>
            <a:r>
              <a:rPr lang="zh-CN" altLang="en-US" sz="3200" smtClean="0">
                <a:solidFill>
                  <a:schemeClr val="tx1"/>
                </a:solidFill>
                <a:latin typeface="微软雅黑" pitchFamily="34" charset="-122"/>
                <a:ea typeface="微软雅黑" pitchFamily="34" charset="-122"/>
              </a:rPr>
              <a:t>捕捉</a:t>
            </a:r>
            <a:r>
              <a:rPr lang="en-US" altLang="zh-CN" sz="3200" smtClean="0">
                <a:solidFill>
                  <a:schemeClr val="tx1"/>
                </a:solidFill>
                <a:latin typeface="微软雅黑" pitchFamily="34" charset="-122"/>
                <a:ea typeface="微软雅黑" pitchFamily="34" charset="-122"/>
              </a:rPr>
              <a:t>bug</a:t>
            </a:r>
          </a:p>
          <a:p>
            <a:pPr marL="514350" indent="-514350" eaLnBrk="1" hangingPunct="1">
              <a:lnSpc>
                <a:spcPct val="150000"/>
              </a:lnSpc>
              <a:buFontTx/>
              <a:buAutoNum type="ea1JpnChsDbPeriod"/>
            </a:pPr>
            <a:r>
              <a:rPr lang="zh-CN" altLang="en-US" sz="3200" smtClean="0">
                <a:solidFill>
                  <a:schemeClr val="tx1"/>
                </a:solidFill>
                <a:latin typeface="微软雅黑" pitchFamily="34" charset="-122"/>
                <a:ea typeface="微软雅黑" pitchFamily="34" charset="-122"/>
              </a:rPr>
              <a:t>捕捉</a:t>
            </a:r>
            <a:r>
              <a:rPr lang="en-US" altLang="zh-CN" sz="3200" smtClean="0">
                <a:solidFill>
                  <a:schemeClr val="tx1"/>
                </a:solidFill>
                <a:latin typeface="微软雅黑" pitchFamily="34" charset="-122"/>
                <a:ea typeface="微软雅黑" pitchFamily="34" charset="-122"/>
              </a:rPr>
              <a:t>bug</a:t>
            </a:r>
            <a:r>
              <a:rPr lang="zh-CN" altLang="en-US" sz="3200" smtClean="0">
                <a:solidFill>
                  <a:schemeClr val="tx1"/>
                </a:solidFill>
                <a:latin typeface="微软雅黑" pitchFamily="34" charset="-122"/>
                <a:ea typeface="微软雅黑" pitchFamily="34" charset="-122"/>
              </a:rPr>
              <a:t>的基本知识</a:t>
            </a:r>
          </a:p>
          <a:p>
            <a:pPr marL="514350" indent="-514350" eaLnBrk="1" hangingPunct="1">
              <a:lnSpc>
                <a:spcPct val="150000"/>
              </a:lnSpc>
              <a:buFontTx/>
              <a:buAutoNum type="ea1JpnChsDbPeriod"/>
            </a:pPr>
            <a:r>
              <a:rPr lang="zh-CN" altLang="en-US" sz="3200" smtClean="0">
                <a:solidFill>
                  <a:srgbClr val="FFFF00"/>
                </a:solidFill>
                <a:latin typeface="微软雅黑" pitchFamily="34" charset="-122"/>
                <a:ea typeface="微软雅黑" pitchFamily="34" charset="-122"/>
              </a:rPr>
              <a:t>拥有布局</a:t>
            </a:r>
          </a:p>
          <a:p>
            <a:pPr marL="514350" indent="-514350" eaLnBrk="1" hangingPunct="1">
              <a:lnSpc>
                <a:spcPct val="150000"/>
              </a:lnSpc>
              <a:buFontTx/>
              <a:buAutoNum type="ea1JpnChsDbPeriod"/>
            </a:pPr>
            <a:r>
              <a:rPr lang="zh-CN" altLang="en-US" sz="3200" smtClean="0">
                <a:latin typeface="微软雅黑" pitchFamily="34" charset="-122"/>
                <a:ea typeface="微软雅黑" pitchFamily="34" charset="-122"/>
              </a:rPr>
              <a:t>解决方法</a:t>
            </a:r>
          </a:p>
          <a:p>
            <a:pPr marL="514350" indent="-514350" eaLnBrk="1" hangingPunct="1">
              <a:lnSpc>
                <a:spcPct val="150000"/>
              </a:lnSpc>
              <a:buFontTx/>
              <a:buAutoNum type="ea1JpnChsDbPeriod"/>
            </a:pPr>
            <a:r>
              <a:rPr lang="zh-CN" altLang="en-US" sz="3200" smtClean="0">
                <a:latin typeface="微软雅黑" pitchFamily="34" charset="-122"/>
                <a:ea typeface="微软雅黑" pitchFamily="34" charset="-122"/>
              </a:rPr>
              <a:t>常见的</a:t>
            </a:r>
            <a:r>
              <a:rPr lang="en-US" altLang="zh-CN" sz="3200" smtClean="0">
                <a:latin typeface="微软雅黑" pitchFamily="34" charset="-122"/>
                <a:ea typeface="微软雅黑" pitchFamily="34" charset="-122"/>
              </a:rPr>
              <a:t>bug</a:t>
            </a:r>
            <a:r>
              <a:rPr lang="zh-CN" altLang="en-US" sz="3200" smtClean="0">
                <a:latin typeface="微软雅黑" pitchFamily="34" charset="-122"/>
                <a:ea typeface="微软雅黑" pitchFamily="34" charset="-122"/>
              </a:rPr>
              <a:t>及其修复方法</a:t>
            </a:r>
          </a:p>
        </p:txBody>
      </p:sp>
      <p:sp>
        <p:nvSpPr>
          <p:cNvPr id="12292" name="Freeform 4"/>
          <p:cNvSpPr>
            <a:spLocks/>
          </p:cNvSpPr>
          <p:nvPr/>
        </p:nvSpPr>
        <p:spPr bwMode="auto">
          <a:xfrm>
            <a:off x="-17463" y="649288"/>
            <a:ext cx="8424863" cy="563562"/>
          </a:xfrm>
          <a:custGeom>
            <a:avLst/>
            <a:gdLst>
              <a:gd name="T0" fmla="*/ 0 w 5307"/>
              <a:gd name="T1" fmla="*/ 2147483647 h 355"/>
              <a:gd name="T2" fmla="*/ 2147483647 w 5307"/>
              <a:gd name="T3" fmla="*/ 2147483647 h 355"/>
              <a:gd name="T4" fmla="*/ 2147483647 w 5307"/>
              <a:gd name="T5" fmla="*/ 2147483647 h 355"/>
              <a:gd name="T6" fmla="*/ 2147483647 w 5307"/>
              <a:gd name="T7" fmla="*/ 2147483647 h 355"/>
              <a:gd name="T8" fmla="*/ 2147483647 w 5307"/>
              <a:gd name="T9" fmla="*/ 2147483647 h 355"/>
              <a:gd name="T10" fmla="*/ 2147483647 w 5307"/>
              <a:gd name="T11" fmla="*/ 2147483647 h 355"/>
              <a:gd name="T12" fmla="*/ 2147483647 w 5307"/>
              <a:gd name="T13" fmla="*/ 2147483647 h 355"/>
              <a:gd name="T14" fmla="*/ 2147483647 w 5307"/>
              <a:gd name="T15" fmla="*/ 2147483647 h 355"/>
              <a:gd name="T16" fmla="*/ 0 60000 65536"/>
              <a:gd name="T17" fmla="*/ 0 60000 65536"/>
              <a:gd name="T18" fmla="*/ 0 60000 65536"/>
              <a:gd name="T19" fmla="*/ 0 60000 65536"/>
              <a:gd name="T20" fmla="*/ 0 60000 65536"/>
              <a:gd name="T21" fmla="*/ 0 60000 65536"/>
              <a:gd name="T22" fmla="*/ 0 60000 65536"/>
              <a:gd name="T23" fmla="*/ 0 60000 65536"/>
              <a:gd name="T24" fmla="*/ 0 w 5307"/>
              <a:gd name="T25" fmla="*/ 0 h 355"/>
              <a:gd name="T26" fmla="*/ 5307 w 5307"/>
              <a:gd name="T27" fmla="*/ 355 h 35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p:spPr>
        <p:txBody>
          <a:bodyPr/>
          <a:lstStyle/>
          <a:p>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314325" y="142875"/>
            <a:ext cx="8002588" cy="438150"/>
          </a:xfrm>
        </p:spPr>
        <p:txBody>
          <a:bodyPr/>
          <a:lstStyle/>
          <a:p>
            <a:pPr eaLnBrk="1" hangingPunct="1"/>
            <a:r>
              <a:rPr lang="zh-CN" altLang="en-US" sz="3600" smtClean="0">
                <a:latin typeface="微软雅黑" pitchFamily="34" charset="-122"/>
                <a:ea typeface="微软雅黑" pitchFamily="34" charset="-122"/>
              </a:rPr>
              <a:t>三、拥有布局</a:t>
            </a:r>
            <a:endParaRPr lang="zh-CN" altLang="en-GB" sz="3600" smtClean="0">
              <a:latin typeface="微软雅黑" pitchFamily="34" charset="-122"/>
              <a:ea typeface="微软雅黑" pitchFamily="34" charset="-122"/>
            </a:endParaRPr>
          </a:p>
        </p:txBody>
      </p:sp>
      <p:sp>
        <p:nvSpPr>
          <p:cNvPr id="12292" name="Freeform 4"/>
          <p:cNvSpPr>
            <a:spLocks/>
          </p:cNvSpPr>
          <p:nvPr/>
        </p:nvSpPr>
        <p:spPr bwMode="auto">
          <a:xfrm>
            <a:off x="-17463" y="649288"/>
            <a:ext cx="8424863" cy="563562"/>
          </a:xfrm>
          <a:custGeom>
            <a:avLst/>
            <a:gdLst>
              <a:gd name="T0" fmla="*/ 0 w 5307"/>
              <a:gd name="T1" fmla="*/ 2147483647 h 355"/>
              <a:gd name="T2" fmla="*/ 2147483647 w 5307"/>
              <a:gd name="T3" fmla="*/ 2147483647 h 355"/>
              <a:gd name="T4" fmla="*/ 2147483647 w 5307"/>
              <a:gd name="T5" fmla="*/ 2147483647 h 355"/>
              <a:gd name="T6" fmla="*/ 2147483647 w 5307"/>
              <a:gd name="T7" fmla="*/ 2147483647 h 355"/>
              <a:gd name="T8" fmla="*/ 2147483647 w 5307"/>
              <a:gd name="T9" fmla="*/ 2147483647 h 355"/>
              <a:gd name="T10" fmla="*/ 2147483647 w 5307"/>
              <a:gd name="T11" fmla="*/ 2147483647 h 355"/>
              <a:gd name="T12" fmla="*/ 2147483647 w 5307"/>
              <a:gd name="T13" fmla="*/ 2147483647 h 355"/>
              <a:gd name="T14" fmla="*/ 2147483647 w 5307"/>
              <a:gd name="T15" fmla="*/ 2147483647 h 355"/>
              <a:gd name="T16" fmla="*/ 0 60000 65536"/>
              <a:gd name="T17" fmla="*/ 0 60000 65536"/>
              <a:gd name="T18" fmla="*/ 0 60000 65536"/>
              <a:gd name="T19" fmla="*/ 0 60000 65536"/>
              <a:gd name="T20" fmla="*/ 0 60000 65536"/>
              <a:gd name="T21" fmla="*/ 0 60000 65536"/>
              <a:gd name="T22" fmla="*/ 0 60000 65536"/>
              <a:gd name="T23" fmla="*/ 0 60000 65536"/>
              <a:gd name="T24" fmla="*/ 0 w 5307"/>
              <a:gd name="T25" fmla="*/ 0 h 355"/>
              <a:gd name="T26" fmla="*/ 5307 w 5307"/>
              <a:gd name="T27" fmla="*/ 355 h 35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p:spPr>
        <p:txBody>
          <a:bodyPr/>
          <a:lstStyle/>
          <a:p>
            <a:endParaRPr lang="zh-CN" altLang="en-US"/>
          </a:p>
        </p:txBody>
      </p:sp>
      <p:sp>
        <p:nvSpPr>
          <p:cNvPr id="21510" name="AutoShape 6"/>
          <p:cNvSpPr>
            <a:spLocks noChangeArrowheads="1"/>
          </p:cNvSpPr>
          <p:nvPr/>
        </p:nvSpPr>
        <p:spPr bwMode="auto">
          <a:xfrm>
            <a:off x="395288" y="1341438"/>
            <a:ext cx="8012112" cy="2084387"/>
          </a:xfrm>
          <a:prstGeom prst="roundRect">
            <a:avLst>
              <a:gd name="adj" fmla="val 2977"/>
            </a:avLst>
          </a:prstGeom>
          <a:solidFill>
            <a:srgbClr val="008AE7"/>
          </a:solidFill>
          <a:ln w="38100" algn="ctr">
            <a:solidFill>
              <a:schemeClr val="bg1"/>
            </a:solidFill>
            <a:round/>
            <a:headEnd/>
            <a:tailEnd/>
          </a:ln>
          <a:effectLst>
            <a:outerShdw dist="20000" dir="5400000" rotWithShape="0">
              <a:srgbClr val="000000">
                <a:alpha val="37999"/>
              </a:srgbClr>
            </a:outerShdw>
          </a:effectLst>
        </p:spPr>
        <p:txBody>
          <a:bodyPr anchor="ctr">
            <a:spAutoFit/>
          </a:bodyPr>
          <a:lstStyle/>
          <a:p>
            <a:pPr>
              <a:lnSpc>
                <a:spcPct val="140000"/>
              </a:lnSpc>
              <a:defRPr/>
            </a:pPr>
            <a:r>
              <a:rPr lang="zh-CN" altLang="en-US">
                <a:latin typeface="Courier New" pitchFamily="49" charset="0"/>
                <a:ea typeface="微软雅黑" pitchFamily="34" charset="-122"/>
              </a:rPr>
              <a:t>   我们都知道浏览器有</a:t>
            </a:r>
            <a:r>
              <a:rPr lang="en-US" altLang="zh-CN">
                <a:latin typeface="Courier New" pitchFamily="49" charset="0"/>
                <a:ea typeface="微软雅黑" pitchFamily="34" charset="-122"/>
              </a:rPr>
              <a:t>bug</a:t>
            </a:r>
            <a:r>
              <a:rPr lang="zh-CN" altLang="en-US">
                <a:latin typeface="Courier New" pitchFamily="49" charset="0"/>
                <a:ea typeface="微软雅黑" pitchFamily="34" charset="-122"/>
              </a:rPr>
              <a:t>，而且</a:t>
            </a:r>
            <a:r>
              <a:rPr lang="en-US" altLang="zh-CN">
                <a:latin typeface="Courier New" pitchFamily="49" charset="0"/>
                <a:ea typeface="微软雅黑" pitchFamily="34" charset="-122"/>
              </a:rPr>
              <a:t>Windows</a:t>
            </a:r>
            <a:r>
              <a:rPr lang="zh-CN" altLang="en-US">
                <a:latin typeface="Courier New" pitchFamily="49" charset="0"/>
                <a:ea typeface="微软雅黑" pitchFamily="34" charset="-122"/>
              </a:rPr>
              <a:t>上的</a:t>
            </a:r>
            <a:r>
              <a:rPr lang="en-US" altLang="zh-CN">
                <a:latin typeface="Courier New" pitchFamily="49" charset="0"/>
                <a:ea typeface="微软雅黑" pitchFamily="34" charset="-122"/>
              </a:rPr>
              <a:t>IE6</a:t>
            </a:r>
            <a:r>
              <a:rPr lang="zh-CN" altLang="en-US">
                <a:latin typeface="Courier New" pitchFamily="49" charset="0"/>
                <a:ea typeface="微软雅黑" pitchFamily="34" charset="-122"/>
              </a:rPr>
              <a:t>的</a:t>
            </a:r>
            <a:r>
              <a:rPr lang="en-US" altLang="zh-CN">
                <a:latin typeface="Courier New" pitchFamily="49" charset="0"/>
                <a:ea typeface="微软雅黑" pitchFamily="34" charset="-122"/>
              </a:rPr>
              <a:t>bug</a:t>
            </a:r>
            <a:r>
              <a:rPr lang="zh-CN" altLang="en-US">
                <a:latin typeface="Courier New" pitchFamily="49" charset="0"/>
                <a:ea typeface="微软雅黑" pitchFamily="34" charset="-122"/>
              </a:rPr>
              <a:t>似乎比大多数浏览器都多。</a:t>
            </a:r>
            <a:r>
              <a:rPr lang="en-US" altLang="zh-CN">
                <a:latin typeface="Courier New" pitchFamily="49" charset="0"/>
                <a:ea typeface="微软雅黑" pitchFamily="34" charset="-122"/>
              </a:rPr>
              <a:t>IE</a:t>
            </a:r>
            <a:r>
              <a:rPr lang="zh-CN" altLang="en-US">
                <a:latin typeface="Courier New" pitchFamily="49" charset="0"/>
                <a:ea typeface="微软雅黑" pitchFamily="34" charset="-122"/>
              </a:rPr>
              <a:t>的表现与其他浏览器不同的原因之一是，显示引擎是用一个称为</a:t>
            </a:r>
            <a:r>
              <a:rPr lang="zh-CN" altLang="en-US">
                <a:solidFill>
                  <a:srgbClr val="FFFF00"/>
                </a:solidFill>
                <a:latin typeface="Courier New" pitchFamily="49" charset="0"/>
                <a:ea typeface="微软雅黑" pitchFamily="34" charset="-122"/>
              </a:rPr>
              <a:t>布局（</a:t>
            </a:r>
            <a:r>
              <a:rPr lang="en-US" altLang="zh-CN">
                <a:solidFill>
                  <a:srgbClr val="FFFF00"/>
                </a:solidFill>
                <a:latin typeface="Courier New" pitchFamily="49" charset="0"/>
                <a:ea typeface="微软雅黑" pitchFamily="34" charset="-122"/>
              </a:rPr>
              <a:t>layout</a:t>
            </a:r>
            <a:r>
              <a:rPr lang="zh-CN" altLang="en-US">
                <a:solidFill>
                  <a:srgbClr val="FFFF00"/>
                </a:solidFill>
                <a:latin typeface="Courier New" pitchFamily="49" charset="0"/>
                <a:ea typeface="微软雅黑" pitchFamily="34" charset="-122"/>
              </a:rPr>
              <a:t>）</a:t>
            </a:r>
            <a:r>
              <a:rPr lang="zh-CN" altLang="en-US">
                <a:latin typeface="Courier New" pitchFamily="49" charset="0"/>
                <a:ea typeface="微软雅黑" pitchFamily="34" charset="-122"/>
              </a:rPr>
              <a:t>的内部概念。因为布局是一个专门针对显示引擎内部工作方式的概念，所以一般情况下不需要了解他。但是，布局问题是许多</a:t>
            </a:r>
            <a:r>
              <a:rPr lang="en-US" altLang="zh-CN">
                <a:latin typeface="Courier New" pitchFamily="49" charset="0"/>
                <a:ea typeface="微软雅黑" pitchFamily="34" charset="-122"/>
              </a:rPr>
              <a:t>IE/Win</a:t>
            </a:r>
            <a:r>
              <a:rPr lang="zh-CN" altLang="en-US">
                <a:latin typeface="Courier New" pitchFamily="49" charset="0"/>
                <a:ea typeface="微软雅黑" pitchFamily="34" charset="-122"/>
              </a:rPr>
              <a:t>显示</a:t>
            </a:r>
            <a:r>
              <a:rPr lang="en-US" altLang="zh-CN">
                <a:latin typeface="Courier New" pitchFamily="49" charset="0"/>
                <a:ea typeface="微软雅黑" pitchFamily="34" charset="-122"/>
              </a:rPr>
              <a:t>bug</a:t>
            </a:r>
            <a:r>
              <a:rPr lang="zh-CN" altLang="en-US">
                <a:latin typeface="Courier New" pitchFamily="49" charset="0"/>
                <a:ea typeface="微软雅黑" pitchFamily="34" charset="-122"/>
              </a:rPr>
              <a:t>的根源，所以理解这个概念以及如何影响</a:t>
            </a:r>
            <a:r>
              <a:rPr lang="en-US" altLang="zh-CN">
                <a:latin typeface="Courier New" pitchFamily="49" charset="0"/>
                <a:ea typeface="微软雅黑" pitchFamily="34" charset="-122"/>
              </a:rPr>
              <a:t>CSS</a:t>
            </a:r>
            <a:r>
              <a:rPr lang="zh-CN" altLang="en-US">
                <a:latin typeface="Courier New" pitchFamily="49" charset="0"/>
                <a:ea typeface="微软雅黑" pitchFamily="34" charset="-122"/>
              </a:rPr>
              <a:t>是有帮助的。</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314325" y="142875"/>
            <a:ext cx="8002588" cy="438150"/>
          </a:xfrm>
        </p:spPr>
        <p:txBody>
          <a:bodyPr/>
          <a:lstStyle/>
          <a:p>
            <a:pPr eaLnBrk="1" hangingPunct="1"/>
            <a:r>
              <a:rPr lang="zh-CN" altLang="en-US" sz="3600" smtClean="0">
                <a:latin typeface="微软雅黑" pitchFamily="34" charset="-122"/>
                <a:ea typeface="微软雅黑" pitchFamily="34" charset="-122"/>
              </a:rPr>
              <a:t>三、拥有布局</a:t>
            </a:r>
            <a:endParaRPr lang="zh-CN" altLang="en-GB" sz="3600" smtClean="0">
              <a:latin typeface="微软雅黑" pitchFamily="34" charset="-122"/>
              <a:ea typeface="微软雅黑" pitchFamily="34" charset="-122"/>
            </a:endParaRPr>
          </a:p>
        </p:txBody>
      </p:sp>
      <p:sp>
        <p:nvSpPr>
          <p:cNvPr id="12292" name="Freeform 4"/>
          <p:cNvSpPr>
            <a:spLocks/>
          </p:cNvSpPr>
          <p:nvPr/>
        </p:nvSpPr>
        <p:spPr bwMode="auto">
          <a:xfrm>
            <a:off x="-17463" y="649288"/>
            <a:ext cx="8424863" cy="563562"/>
          </a:xfrm>
          <a:custGeom>
            <a:avLst/>
            <a:gdLst>
              <a:gd name="T0" fmla="*/ 0 w 5307"/>
              <a:gd name="T1" fmla="*/ 2147483647 h 355"/>
              <a:gd name="T2" fmla="*/ 2147483647 w 5307"/>
              <a:gd name="T3" fmla="*/ 2147483647 h 355"/>
              <a:gd name="T4" fmla="*/ 2147483647 w 5307"/>
              <a:gd name="T5" fmla="*/ 2147483647 h 355"/>
              <a:gd name="T6" fmla="*/ 2147483647 w 5307"/>
              <a:gd name="T7" fmla="*/ 2147483647 h 355"/>
              <a:gd name="T8" fmla="*/ 2147483647 w 5307"/>
              <a:gd name="T9" fmla="*/ 2147483647 h 355"/>
              <a:gd name="T10" fmla="*/ 2147483647 w 5307"/>
              <a:gd name="T11" fmla="*/ 2147483647 h 355"/>
              <a:gd name="T12" fmla="*/ 2147483647 w 5307"/>
              <a:gd name="T13" fmla="*/ 2147483647 h 355"/>
              <a:gd name="T14" fmla="*/ 2147483647 w 5307"/>
              <a:gd name="T15" fmla="*/ 2147483647 h 355"/>
              <a:gd name="T16" fmla="*/ 0 60000 65536"/>
              <a:gd name="T17" fmla="*/ 0 60000 65536"/>
              <a:gd name="T18" fmla="*/ 0 60000 65536"/>
              <a:gd name="T19" fmla="*/ 0 60000 65536"/>
              <a:gd name="T20" fmla="*/ 0 60000 65536"/>
              <a:gd name="T21" fmla="*/ 0 60000 65536"/>
              <a:gd name="T22" fmla="*/ 0 60000 65536"/>
              <a:gd name="T23" fmla="*/ 0 60000 65536"/>
              <a:gd name="T24" fmla="*/ 0 w 5307"/>
              <a:gd name="T25" fmla="*/ 0 h 355"/>
              <a:gd name="T26" fmla="*/ 5307 w 5307"/>
              <a:gd name="T27" fmla="*/ 355 h 35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p:spPr>
        <p:txBody>
          <a:bodyPr/>
          <a:lstStyle/>
          <a:p>
            <a:endParaRPr lang="zh-CN" altLang="en-US"/>
          </a:p>
        </p:txBody>
      </p:sp>
      <p:sp>
        <p:nvSpPr>
          <p:cNvPr id="21510" name="AutoShape 6"/>
          <p:cNvSpPr>
            <a:spLocks noChangeArrowheads="1"/>
          </p:cNvSpPr>
          <p:nvPr/>
        </p:nvSpPr>
        <p:spPr bwMode="auto">
          <a:xfrm>
            <a:off x="395288" y="1208088"/>
            <a:ext cx="8059737" cy="5467350"/>
          </a:xfrm>
          <a:prstGeom prst="roundRect">
            <a:avLst>
              <a:gd name="adj" fmla="val 2227"/>
            </a:avLst>
          </a:prstGeom>
          <a:solidFill>
            <a:srgbClr val="008AE7"/>
          </a:solidFill>
          <a:ln w="38100" algn="ctr">
            <a:solidFill>
              <a:schemeClr val="bg1"/>
            </a:solidFill>
            <a:round/>
            <a:headEnd/>
            <a:tailEnd/>
          </a:ln>
          <a:effectLst>
            <a:outerShdw dist="20000" dir="5400000" rotWithShape="0">
              <a:srgbClr val="000000">
                <a:alpha val="37999"/>
              </a:srgbClr>
            </a:outerShdw>
          </a:effectLst>
        </p:spPr>
        <p:txBody>
          <a:bodyPr anchor="ctr">
            <a:spAutoFit/>
          </a:bodyPr>
          <a:lstStyle/>
          <a:p>
            <a:pPr>
              <a:lnSpc>
                <a:spcPct val="110000"/>
              </a:lnSpc>
              <a:defRPr/>
            </a:pPr>
            <a:r>
              <a:rPr lang="zh-CN" altLang="en-US" sz="1500" dirty="0">
                <a:latin typeface="Courier New" pitchFamily="49" charset="0"/>
                <a:ea typeface="微软雅黑" pitchFamily="34" charset="-122"/>
              </a:rPr>
              <a:t>   </a:t>
            </a:r>
            <a:r>
              <a:rPr lang="en-US" altLang="zh-CN" sz="1500" dirty="0">
                <a:latin typeface="Courier New" pitchFamily="49" charset="0"/>
                <a:ea typeface="微软雅黑" pitchFamily="34" charset="-122"/>
              </a:rPr>
              <a:t>Windows</a:t>
            </a:r>
            <a:r>
              <a:rPr lang="zh-CN" altLang="en-US" sz="1500" dirty="0">
                <a:latin typeface="Courier New" pitchFamily="49" charset="0"/>
                <a:ea typeface="微软雅黑" pitchFamily="34" charset="-122"/>
              </a:rPr>
              <a:t>上的</a:t>
            </a:r>
            <a:r>
              <a:rPr lang="en-US" altLang="zh-CN" sz="1500" dirty="0">
                <a:latin typeface="Courier New" pitchFamily="49" charset="0"/>
                <a:ea typeface="微软雅黑" pitchFamily="34" charset="-122"/>
              </a:rPr>
              <a:t>IE</a:t>
            </a:r>
            <a:r>
              <a:rPr lang="zh-CN" altLang="en-US" sz="1500" dirty="0">
                <a:latin typeface="Courier New" pitchFamily="49" charset="0"/>
                <a:ea typeface="微软雅黑" pitchFamily="34" charset="-122"/>
              </a:rPr>
              <a:t>使用布局概念来控制元素的尺寸和定位。那些“拥有布局”（</a:t>
            </a:r>
            <a:r>
              <a:rPr lang="en-US" altLang="zh-CN" sz="1500" dirty="0">
                <a:latin typeface="Courier New" pitchFamily="49" charset="0"/>
                <a:ea typeface="微软雅黑" pitchFamily="34" charset="-122"/>
              </a:rPr>
              <a:t>have layout</a:t>
            </a:r>
            <a:r>
              <a:rPr lang="zh-CN" altLang="en-US" sz="1500" dirty="0">
                <a:latin typeface="Courier New" pitchFamily="49" charset="0"/>
                <a:ea typeface="微软雅黑" pitchFamily="34" charset="-122"/>
              </a:rPr>
              <a:t>）的元素负责本身及其子元素的尺寸设置和定位。如果一个元素“没有拥有布局”，那么它的尺寸和位置由最近的拥有布局的祖先元素控制。</a:t>
            </a:r>
            <a:r>
              <a:rPr lang="en-US" altLang="zh-CN" sz="1500" dirty="0">
                <a:latin typeface="Courier New" pitchFamily="49" charset="0"/>
                <a:ea typeface="微软雅黑" pitchFamily="34" charset="-122"/>
              </a:rPr>
              <a:t>IE</a:t>
            </a:r>
            <a:r>
              <a:rPr lang="zh-CN" altLang="en-US" sz="1500" dirty="0">
                <a:latin typeface="Courier New" pitchFamily="49" charset="0"/>
                <a:ea typeface="微软雅黑" pitchFamily="34" charset="-122"/>
              </a:rPr>
              <a:t>显示引擎利用布局概念减少它的处理开销。</a:t>
            </a:r>
          </a:p>
          <a:p>
            <a:pPr>
              <a:lnSpc>
                <a:spcPct val="110000"/>
              </a:lnSpc>
              <a:defRPr/>
            </a:pPr>
            <a:r>
              <a:rPr lang="zh-CN" altLang="en-US" sz="1500" dirty="0">
                <a:latin typeface="Courier New" pitchFamily="49" charset="0"/>
                <a:ea typeface="微软雅黑" pitchFamily="34" charset="-122"/>
              </a:rPr>
              <a:t>   在默认情况下拥有布局的元素包括：</a:t>
            </a:r>
          </a:p>
          <a:p>
            <a:pPr>
              <a:lnSpc>
                <a:spcPct val="110000"/>
              </a:lnSpc>
              <a:defRPr/>
            </a:pPr>
            <a:r>
              <a:rPr lang="zh-CN" altLang="en-US" sz="1500" dirty="0">
                <a:latin typeface="Courier New" pitchFamily="49" charset="0"/>
                <a:ea typeface="微软雅黑" pitchFamily="34" charset="-122"/>
              </a:rPr>
              <a:t>   </a:t>
            </a:r>
            <a:r>
              <a:rPr lang="en-US" altLang="zh-CN" sz="1500" dirty="0">
                <a:latin typeface="Courier New" pitchFamily="49" charset="0"/>
                <a:ea typeface="微软雅黑" pitchFamily="34" charset="-122"/>
              </a:rPr>
              <a:t>body</a:t>
            </a:r>
            <a:r>
              <a:rPr lang="zh-CN" altLang="en-US" sz="1500" dirty="0">
                <a:latin typeface="Courier New" pitchFamily="49" charset="0"/>
                <a:ea typeface="微软雅黑" pitchFamily="34" charset="-122"/>
              </a:rPr>
              <a:t>、</a:t>
            </a:r>
            <a:r>
              <a:rPr lang="en-US" altLang="zh-CN" sz="1500" dirty="0">
                <a:latin typeface="Courier New" pitchFamily="49" charset="0"/>
                <a:ea typeface="微软雅黑" pitchFamily="34" charset="-122"/>
              </a:rPr>
              <a:t>html(</a:t>
            </a:r>
            <a:r>
              <a:rPr lang="zh-CN" altLang="en-US" sz="1500" dirty="0">
                <a:latin typeface="Courier New" pitchFamily="49" charset="0"/>
                <a:ea typeface="微软雅黑" pitchFamily="34" charset="-122"/>
              </a:rPr>
              <a:t>标准模式中</a:t>
            </a:r>
            <a:r>
              <a:rPr lang="en-US" altLang="zh-CN" sz="1500" dirty="0">
                <a:latin typeface="Courier New" pitchFamily="49" charset="0"/>
                <a:ea typeface="微软雅黑" pitchFamily="34" charset="-122"/>
              </a:rPr>
              <a:t>)</a:t>
            </a:r>
            <a:r>
              <a:rPr lang="zh-CN" altLang="en-US" sz="1500" dirty="0">
                <a:latin typeface="Courier New" pitchFamily="49" charset="0"/>
                <a:ea typeface="微软雅黑" pitchFamily="34" charset="-122"/>
              </a:rPr>
              <a:t>、</a:t>
            </a:r>
            <a:r>
              <a:rPr lang="en-US" altLang="zh-CN" sz="1500" dirty="0">
                <a:latin typeface="Courier New" pitchFamily="49" charset="0"/>
                <a:ea typeface="微软雅黑" pitchFamily="34" charset="-122"/>
              </a:rPr>
              <a:t>table</a:t>
            </a:r>
            <a:r>
              <a:rPr lang="zh-CN" altLang="en-US" sz="1500" dirty="0">
                <a:latin typeface="Courier New" pitchFamily="49" charset="0"/>
                <a:ea typeface="微软雅黑" pitchFamily="34" charset="-122"/>
              </a:rPr>
              <a:t>、</a:t>
            </a:r>
            <a:r>
              <a:rPr lang="en-US" altLang="zh-CN" sz="1500" dirty="0" err="1">
                <a:latin typeface="Courier New" pitchFamily="49" charset="0"/>
                <a:ea typeface="微软雅黑" pitchFamily="34" charset="-122"/>
              </a:rPr>
              <a:t>tr</a:t>
            </a:r>
            <a:r>
              <a:rPr lang="zh-CN" altLang="en-US" sz="1500" dirty="0">
                <a:latin typeface="Courier New" pitchFamily="49" charset="0"/>
                <a:ea typeface="微软雅黑" pitchFamily="34" charset="-122"/>
              </a:rPr>
              <a:t>、</a:t>
            </a:r>
            <a:r>
              <a:rPr lang="en-US" altLang="zh-CN" sz="1500" dirty="0">
                <a:latin typeface="Courier New" pitchFamily="49" charset="0"/>
                <a:ea typeface="微软雅黑" pitchFamily="34" charset="-122"/>
              </a:rPr>
              <a:t>td</a:t>
            </a:r>
            <a:r>
              <a:rPr lang="zh-CN" altLang="en-US" sz="1500" dirty="0">
                <a:latin typeface="Courier New" pitchFamily="49" charset="0"/>
                <a:ea typeface="微软雅黑" pitchFamily="34" charset="-122"/>
              </a:rPr>
              <a:t>、</a:t>
            </a:r>
            <a:r>
              <a:rPr lang="en-US" altLang="zh-CN" sz="1500" dirty="0" err="1">
                <a:latin typeface="Courier New" pitchFamily="49" charset="0"/>
                <a:ea typeface="微软雅黑" pitchFamily="34" charset="-122"/>
              </a:rPr>
              <a:t>img</a:t>
            </a:r>
            <a:r>
              <a:rPr lang="zh-CN" altLang="en-US" sz="1500" dirty="0">
                <a:latin typeface="Courier New" pitchFamily="49" charset="0"/>
                <a:ea typeface="微软雅黑" pitchFamily="34" charset="-122"/>
              </a:rPr>
              <a:t>、</a:t>
            </a:r>
            <a:r>
              <a:rPr lang="en-US" altLang="zh-CN" sz="1500" dirty="0">
                <a:latin typeface="Courier New" pitchFamily="49" charset="0"/>
                <a:ea typeface="微软雅黑" pitchFamily="34" charset="-122"/>
              </a:rPr>
              <a:t>hr</a:t>
            </a:r>
            <a:r>
              <a:rPr lang="zh-CN" altLang="en-US" sz="1500" dirty="0">
                <a:latin typeface="Courier New" pitchFamily="49" charset="0"/>
                <a:ea typeface="微软雅黑" pitchFamily="34" charset="-122"/>
              </a:rPr>
              <a:t>、</a:t>
            </a:r>
            <a:r>
              <a:rPr lang="en-US" altLang="zh-CN" sz="1500" dirty="0">
                <a:latin typeface="Courier New" pitchFamily="49" charset="0"/>
                <a:ea typeface="微软雅黑" pitchFamily="34" charset="-122"/>
              </a:rPr>
              <a:t>input</a:t>
            </a:r>
            <a:r>
              <a:rPr lang="zh-CN" altLang="en-US" sz="1500" dirty="0">
                <a:latin typeface="Courier New" pitchFamily="49" charset="0"/>
                <a:ea typeface="微软雅黑" pitchFamily="34" charset="-122"/>
              </a:rPr>
              <a:t>、</a:t>
            </a:r>
            <a:r>
              <a:rPr lang="en-US" altLang="zh-CN" sz="1500" dirty="0">
                <a:latin typeface="Courier New" pitchFamily="49" charset="0"/>
                <a:ea typeface="微软雅黑" pitchFamily="34" charset="-122"/>
              </a:rPr>
              <a:t>select</a:t>
            </a:r>
            <a:r>
              <a:rPr lang="zh-CN" altLang="en-US" sz="1500" dirty="0">
                <a:latin typeface="Courier New" pitchFamily="49" charset="0"/>
                <a:ea typeface="微软雅黑" pitchFamily="34" charset="-122"/>
              </a:rPr>
              <a:t>、</a:t>
            </a:r>
            <a:r>
              <a:rPr lang="en-US" altLang="zh-CN" sz="1500" dirty="0" err="1">
                <a:latin typeface="Courier New" pitchFamily="49" charset="0"/>
                <a:ea typeface="微软雅黑" pitchFamily="34" charset="-122"/>
              </a:rPr>
              <a:t>textarea</a:t>
            </a:r>
            <a:r>
              <a:rPr lang="zh-CN" altLang="en-US" sz="1500" dirty="0">
                <a:latin typeface="Courier New" pitchFamily="49" charset="0"/>
                <a:ea typeface="微软雅黑" pitchFamily="34" charset="-122"/>
              </a:rPr>
              <a:t>、</a:t>
            </a:r>
            <a:r>
              <a:rPr lang="en-US" altLang="zh-CN" sz="1500" dirty="0">
                <a:latin typeface="Courier New" pitchFamily="49" charset="0"/>
                <a:ea typeface="微软雅黑" pitchFamily="34" charset="-122"/>
              </a:rPr>
              <a:t>button</a:t>
            </a:r>
            <a:r>
              <a:rPr lang="zh-CN" altLang="en-US" sz="1500" dirty="0">
                <a:latin typeface="Courier New" pitchFamily="49" charset="0"/>
                <a:ea typeface="微软雅黑" pitchFamily="34" charset="-122"/>
              </a:rPr>
              <a:t>、</a:t>
            </a:r>
            <a:r>
              <a:rPr lang="en-US" altLang="zh-CN" sz="1500" dirty="0" err="1">
                <a:latin typeface="Courier New" pitchFamily="49" charset="0"/>
                <a:ea typeface="微软雅黑" pitchFamily="34" charset="-122"/>
              </a:rPr>
              <a:t>iframe</a:t>
            </a:r>
            <a:r>
              <a:rPr lang="zh-CN" altLang="en-US" sz="1500" dirty="0">
                <a:latin typeface="Courier New" pitchFamily="49" charset="0"/>
                <a:ea typeface="微软雅黑" pitchFamily="34" charset="-122"/>
              </a:rPr>
              <a:t>、</a:t>
            </a:r>
            <a:r>
              <a:rPr lang="en-US" altLang="zh-CN" sz="1500" dirty="0">
                <a:latin typeface="Courier New" pitchFamily="49" charset="0"/>
                <a:ea typeface="微软雅黑" pitchFamily="34" charset="-122"/>
              </a:rPr>
              <a:t>embed</a:t>
            </a:r>
            <a:r>
              <a:rPr lang="zh-CN" altLang="en-US" sz="1500" dirty="0">
                <a:latin typeface="Courier New" pitchFamily="49" charset="0"/>
                <a:ea typeface="微软雅黑" pitchFamily="34" charset="-122"/>
              </a:rPr>
              <a:t>、</a:t>
            </a:r>
            <a:r>
              <a:rPr lang="en-US" altLang="zh-CN" sz="1500" dirty="0">
                <a:latin typeface="Courier New" pitchFamily="49" charset="0"/>
                <a:ea typeface="微软雅黑" pitchFamily="34" charset="-122"/>
              </a:rPr>
              <a:t>object</a:t>
            </a:r>
            <a:r>
              <a:rPr lang="zh-CN" altLang="en-US" sz="1500" dirty="0">
                <a:latin typeface="Courier New" pitchFamily="49" charset="0"/>
                <a:ea typeface="微软雅黑" pitchFamily="34" charset="-122"/>
              </a:rPr>
              <a:t>、</a:t>
            </a:r>
            <a:r>
              <a:rPr lang="en-US" altLang="zh-CN" sz="1500" dirty="0">
                <a:latin typeface="Courier New" pitchFamily="49" charset="0"/>
                <a:ea typeface="微软雅黑" pitchFamily="34" charset="-122"/>
              </a:rPr>
              <a:t>marquee</a:t>
            </a:r>
          </a:p>
          <a:p>
            <a:pPr>
              <a:lnSpc>
                <a:spcPct val="110000"/>
              </a:lnSpc>
              <a:defRPr/>
            </a:pPr>
            <a:r>
              <a:rPr lang="en-US" altLang="zh-CN" sz="1500" dirty="0">
                <a:latin typeface="Courier New" pitchFamily="49" charset="0"/>
                <a:ea typeface="微软雅黑" pitchFamily="34" charset="-122"/>
              </a:rPr>
              <a:t>   </a:t>
            </a:r>
            <a:r>
              <a:rPr lang="zh-CN" altLang="en-US" sz="1500" dirty="0">
                <a:latin typeface="Courier New" pitchFamily="49" charset="0"/>
                <a:ea typeface="微软雅黑" pitchFamily="34" charset="-122"/>
              </a:rPr>
              <a:t>布局概念是</a:t>
            </a:r>
            <a:r>
              <a:rPr lang="en-US" altLang="zh-CN" sz="1500" dirty="0">
                <a:latin typeface="Courier New" pitchFamily="49" charset="0"/>
                <a:ea typeface="微软雅黑" pitchFamily="34" charset="-122"/>
              </a:rPr>
              <a:t>Windows</a:t>
            </a:r>
            <a:r>
              <a:rPr lang="zh-CN" altLang="en-US" sz="1500" dirty="0">
                <a:latin typeface="Courier New" pitchFamily="49" charset="0"/>
                <a:ea typeface="微软雅黑" pitchFamily="34" charset="-122"/>
              </a:rPr>
              <a:t>上的</a:t>
            </a:r>
            <a:r>
              <a:rPr lang="en-US" altLang="zh-CN" sz="1500" dirty="0">
                <a:latin typeface="Courier New" pitchFamily="49" charset="0"/>
                <a:ea typeface="微软雅黑" pitchFamily="34" charset="-122"/>
              </a:rPr>
              <a:t>IE</a:t>
            </a:r>
            <a:r>
              <a:rPr lang="zh-CN" altLang="en-US" sz="1500" dirty="0">
                <a:latin typeface="Courier New" pitchFamily="49" charset="0"/>
                <a:ea typeface="微软雅黑" pitchFamily="34" charset="-122"/>
              </a:rPr>
              <a:t>特有属性，而且它不是</a:t>
            </a:r>
            <a:r>
              <a:rPr lang="en-US" altLang="zh-CN" sz="1500" dirty="0">
                <a:latin typeface="Courier New" pitchFamily="49" charset="0"/>
                <a:ea typeface="微软雅黑" pitchFamily="34" charset="-122"/>
              </a:rPr>
              <a:t>CSS</a:t>
            </a:r>
            <a:r>
              <a:rPr lang="zh-CN" altLang="en-US" sz="1500" dirty="0">
                <a:latin typeface="Courier New" pitchFamily="49" charset="0"/>
                <a:ea typeface="微软雅黑" pitchFamily="34" charset="-122"/>
              </a:rPr>
              <a:t>属性。尽管设置某些</a:t>
            </a:r>
            <a:r>
              <a:rPr lang="en-US" altLang="zh-CN" sz="1500" dirty="0">
                <a:latin typeface="Courier New" pitchFamily="49" charset="0"/>
                <a:ea typeface="微软雅黑" pitchFamily="34" charset="-122"/>
              </a:rPr>
              <a:t>CSS</a:t>
            </a:r>
            <a:r>
              <a:rPr lang="zh-CN" altLang="en-US" sz="1500" dirty="0">
                <a:latin typeface="Courier New" pitchFamily="49" charset="0"/>
                <a:ea typeface="微软雅黑" pitchFamily="34" charset="-122"/>
              </a:rPr>
              <a:t>属性会使元素拥有布局，但是在</a:t>
            </a:r>
            <a:r>
              <a:rPr lang="en-US" altLang="zh-CN" sz="1500" dirty="0">
                <a:latin typeface="Courier New" pitchFamily="49" charset="0"/>
                <a:ea typeface="微软雅黑" pitchFamily="34" charset="-122"/>
              </a:rPr>
              <a:t>CSS</a:t>
            </a:r>
            <a:r>
              <a:rPr lang="zh-CN" altLang="en-US" sz="1500" dirty="0">
                <a:latin typeface="Courier New" pitchFamily="49" charset="0"/>
                <a:ea typeface="微软雅黑" pitchFamily="34" charset="-122"/>
              </a:rPr>
              <a:t>中无法显示的设置布局。可以使用</a:t>
            </a:r>
            <a:r>
              <a:rPr lang="en-US" altLang="zh-CN" sz="1500" dirty="0">
                <a:latin typeface="Courier New" pitchFamily="49" charset="0"/>
                <a:ea typeface="微软雅黑" pitchFamily="34" charset="-122"/>
              </a:rPr>
              <a:t>JavaScript</a:t>
            </a:r>
            <a:r>
              <a:rPr lang="zh-CN" altLang="en-US" sz="1500" dirty="0">
                <a:latin typeface="Courier New" pitchFamily="49" charset="0"/>
                <a:ea typeface="微软雅黑" pitchFamily="34" charset="-122"/>
              </a:rPr>
              <a:t>函数</a:t>
            </a:r>
            <a:r>
              <a:rPr lang="en-US" altLang="zh-CN" sz="1500" dirty="0" err="1">
                <a:solidFill>
                  <a:srgbClr val="FFFF00"/>
                </a:solidFill>
                <a:latin typeface="Courier New" pitchFamily="49" charset="0"/>
                <a:ea typeface="微软雅黑" pitchFamily="34" charset="-122"/>
              </a:rPr>
              <a:t>hasLayout</a:t>
            </a:r>
            <a:r>
              <a:rPr lang="zh-CN" altLang="en-US" sz="1500" dirty="0">
                <a:latin typeface="Courier New" pitchFamily="49" charset="0"/>
                <a:ea typeface="微软雅黑" pitchFamily="34" charset="-122"/>
              </a:rPr>
              <a:t>查看一个元素是否拥有布局。</a:t>
            </a:r>
          </a:p>
          <a:p>
            <a:pPr>
              <a:lnSpc>
                <a:spcPct val="110000"/>
              </a:lnSpc>
              <a:defRPr/>
            </a:pPr>
            <a:r>
              <a:rPr lang="zh-CN" altLang="en-US" sz="1500" dirty="0">
                <a:latin typeface="Courier New" pitchFamily="49" charset="0"/>
                <a:ea typeface="微软雅黑" pitchFamily="34" charset="-122"/>
              </a:rPr>
              <a:t>   </a:t>
            </a:r>
            <a:r>
              <a:rPr lang="zh-CN" altLang="en-US" sz="1500" dirty="0">
                <a:solidFill>
                  <a:srgbClr val="FFFF00"/>
                </a:solidFill>
                <a:latin typeface="Courier New" pitchFamily="49" charset="0"/>
                <a:ea typeface="微软雅黑" pitchFamily="34" charset="-122"/>
              </a:rPr>
              <a:t>设置以下</a:t>
            </a:r>
            <a:r>
              <a:rPr lang="en-US" altLang="zh-CN" sz="1500" dirty="0">
                <a:solidFill>
                  <a:srgbClr val="FFFF00"/>
                </a:solidFill>
                <a:latin typeface="Courier New" pitchFamily="49" charset="0"/>
                <a:ea typeface="微软雅黑" pitchFamily="34" charset="-122"/>
              </a:rPr>
              <a:t>CSS</a:t>
            </a:r>
            <a:r>
              <a:rPr lang="zh-CN" altLang="en-US" sz="1500" dirty="0">
                <a:solidFill>
                  <a:srgbClr val="FFFF00"/>
                </a:solidFill>
                <a:latin typeface="Courier New" pitchFamily="49" charset="0"/>
                <a:ea typeface="微软雅黑" pitchFamily="34" charset="-122"/>
              </a:rPr>
              <a:t>属性会自动地使元素拥有布局。</a:t>
            </a:r>
          </a:p>
          <a:p>
            <a:pPr>
              <a:lnSpc>
                <a:spcPct val="110000"/>
              </a:lnSpc>
              <a:defRPr/>
            </a:pPr>
            <a:r>
              <a:rPr lang="zh-CN" altLang="en-US" sz="1500" dirty="0">
                <a:latin typeface="Courier New" pitchFamily="49" charset="0"/>
                <a:ea typeface="微软雅黑" pitchFamily="34" charset="-122"/>
              </a:rPr>
              <a:t>   </a:t>
            </a:r>
            <a:r>
              <a:rPr lang="en-US" altLang="zh-CN" sz="1500" dirty="0">
                <a:latin typeface="Courier New" pitchFamily="49" charset="0"/>
                <a:ea typeface="微软雅黑" pitchFamily="34" charset="-122"/>
              </a:rPr>
              <a:t>float: left</a:t>
            </a:r>
            <a:r>
              <a:rPr lang="zh-CN" altLang="en-US" sz="1500" dirty="0">
                <a:latin typeface="Courier New" pitchFamily="49" charset="0"/>
                <a:ea typeface="微软雅黑" pitchFamily="34" charset="-122"/>
              </a:rPr>
              <a:t>或</a:t>
            </a:r>
            <a:r>
              <a:rPr lang="en-US" altLang="zh-CN" sz="1500" dirty="0">
                <a:latin typeface="Courier New" pitchFamily="49" charset="0"/>
                <a:ea typeface="微软雅黑" pitchFamily="34" charset="-122"/>
              </a:rPr>
              <a:t>right</a:t>
            </a:r>
          </a:p>
          <a:p>
            <a:pPr>
              <a:lnSpc>
                <a:spcPct val="110000"/>
              </a:lnSpc>
              <a:defRPr/>
            </a:pPr>
            <a:r>
              <a:rPr lang="en-US" altLang="zh-CN" sz="1500" dirty="0">
                <a:latin typeface="Courier New" pitchFamily="49" charset="0"/>
                <a:ea typeface="微软雅黑" pitchFamily="34" charset="-122"/>
              </a:rPr>
              <a:t>   display: inline-block</a:t>
            </a:r>
          </a:p>
          <a:p>
            <a:pPr>
              <a:lnSpc>
                <a:spcPct val="110000"/>
              </a:lnSpc>
              <a:defRPr/>
            </a:pPr>
            <a:r>
              <a:rPr lang="en-US" altLang="zh-CN" sz="1500" dirty="0">
                <a:latin typeface="Courier New" pitchFamily="49" charset="0"/>
                <a:ea typeface="微软雅黑" pitchFamily="34" charset="-122"/>
              </a:rPr>
              <a:t>   width: </a:t>
            </a:r>
            <a:r>
              <a:rPr lang="zh-CN" altLang="en-US" sz="1500" dirty="0">
                <a:latin typeface="Courier New" pitchFamily="49" charset="0"/>
                <a:ea typeface="微软雅黑" pitchFamily="34" charset="-122"/>
              </a:rPr>
              <a:t>任何值</a:t>
            </a:r>
          </a:p>
          <a:p>
            <a:pPr>
              <a:lnSpc>
                <a:spcPct val="110000"/>
              </a:lnSpc>
              <a:defRPr/>
            </a:pPr>
            <a:r>
              <a:rPr lang="zh-CN" altLang="en-US" sz="1500" dirty="0">
                <a:latin typeface="Courier New" pitchFamily="49" charset="0"/>
                <a:ea typeface="微软雅黑" pitchFamily="34" charset="-122"/>
              </a:rPr>
              <a:t>   </a:t>
            </a:r>
            <a:r>
              <a:rPr lang="en-US" altLang="zh-CN" sz="1500" dirty="0">
                <a:latin typeface="Courier New" pitchFamily="49" charset="0"/>
                <a:ea typeface="微软雅黑" pitchFamily="34" charset="-122"/>
              </a:rPr>
              <a:t>height: </a:t>
            </a:r>
            <a:r>
              <a:rPr lang="zh-CN" altLang="en-US" sz="1500" dirty="0">
                <a:latin typeface="Courier New" pitchFamily="49" charset="0"/>
                <a:ea typeface="微软雅黑" pitchFamily="34" charset="-122"/>
              </a:rPr>
              <a:t>任何值</a:t>
            </a:r>
          </a:p>
          <a:p>
            <a:pPr>
              <a:lnSpc>
                <a:spcPct val="110000"/>
              </a:lnSpc>
              <a:defRPr/>
            </a:pPr>
            <a:r>
              <a:rPr lang="zh-CN" altLang="en-US" sz="1500" dirty="0">
                <a:latin typeface="Courier New" pitchFamily="49" charset="0"/>
                <a:ea typeface="微软雅黑" pitchFamily="34" charset="-122"/>
              </a:rPr>
              <a:t>   </a:t>
            </a:r>
            <a:r>
              <a:rPr lang="en-US" altLang="zh-CN" sz="1500" dirty="0">
                <a:latin typeface="Courier New" pitchFamily="49" charset="0"/>
                <a:ea typeface="微软雅黑" pitchFamily="34" charset="-122"/>
              </a:rPr>
              <a:t>zoom: </a:t>
            </a:r>
            <a:r>
              <a:rPr lang="zh-CN" altLang="en-US" sz="1500" dirty="0">
                <a:latin typeface="Courier New" pitchFamily="49" charset="0"/>
                <a:ea typeface="微软雅黑" pitchFamily="34" charset="-122"/>
              </a:rPr>
              <a:t>任何值（</a:t>
            </a:r>
            <a:r>
              <a:rPr lang="en-US" altLang="zh-CN" sz="1500" dirty="0">
                <a:latin typeface="Courier New" pitchFamily="49" charset="0"/>
                <a:ea typeface="微软雅黑" pitchFamily="34" charset="-122"/>
              </a:rPr>
              <a:t>Microsoft</a:t>
            </a:r>
            <a:r>
              <a:rPr lang="zh-CN" altLang="en-US" sz="1500" dirty="0">
                <a:latin typeface="Courier New" pitchFamily="49" charset="0"/>
                <a:ea typeface="微软雅黑" pitchFamily="34" charset="-122"/>
              </a:rPr>
              <a:t>属性</a:t>
            </a:r>
            <a:r>
              <a:rPr lang="en-US" altLang="zh-CN" sz="1500" dirty="0">
                <a:latin typeface="Courier New" pitchFamily="49" charset="0"/>
                <a:ea typeface="微软雅黑" pitchFamily="34" charset="-122"/>
              </a:rPr>
              <a:t>——</a:t>
            </a:r>
            <a:r>
              <a:rPr lang="zh-CN" altLang="en-US" sz="1500" dirty="0">
                <a:latin typeface="Courier New" pitchFamily="49" charset="0"/>
                <a:ea typeface="微软雅黑" pitchFamily="34" charset="-122"/>
              </a:rPr>
              <a:t>不能通过验证）</a:t>
            </a:r>
          </a:p>
          <a:p>
            <a:pPr>
              <a:lnSpc>
                <a:spcPct val="110000"/>
              </a:lnSpc>
              <a:defRPr/>
            </a:pPr>
            <a:r>
              <a:rPr lang="zh-CN" altLang="en-US" sz="1500" dirty="0">
                <a:latin typeface="Courier New" pitchFamily="49" charset="0"/>
                <a:ea typeface="微软雅黑" pitchFamily="34" charset="-122"/>
              </a:rPr>
              <a:t>   </a:t>
            </a:r>
            <a:r>
              <a:rPr lang="en-US" altLang="zh-CN" sz="1500" dirty="0">
                <a:latin typeface="Courier New" pitchFamily="49" charset="0"/>
                <a:ea typeface="微软雅黑" pitchFamily="34" charset="-122"/>
              </a:rPr>
              <a:t>writing-mode: </a:t>
            </a:r>
            <a:r>
              <a:rPr lang="en-US" altLang="zh-CN" sz="1500" dirty="0" err="1">
                <a:latin typeface="Courier New" pitchFamily="49" charset="0"/>
                <a:ea typeface="微软雅黑" pitchFamily="34" charset="-122"/>
              </a:rPr>
              <a:t>tb-rl</a:t>
            </a:r>
            <a:r>
              <a:rPr lang="en-US" altLang="zh-CN" sz="1500" dirty="0">
                <a:latin typeface="Courier New" pitchFamily="49" charset="0"/>
                <a:ea typeface="微软雅黑" pitchFamily="34" charset="-122"/>
              </a:rPr>
              <a:t> </a:t>
            </a:r>
            <a:r>
              <a:rPr lang="zh-CN" altLang="en-US" sz="1500" dirty="0">
                <a:latin typeface="微软雅黑" pitchFamily="34" charset="-122"/>
                <a:ea typeface="微软雅黑" pitchFamily="34" charset="-122"/>
              </a:rPr>
              <a:t>（</a:t>
            </a:r>
            <a:r>
              <a:rPr lang="en-US" altLang="zh-CN" sz="1500" dirty="0">
                <a:latin typeface="微软雅黑" pitchFamily="34" charset="-122"/>
                <a:ea typeface="微软雅黑" pitchFamily="34" charset="-122"/>
              </a:rPr>
              <a:t>Microsoft</a:t>
            </a:r>
            <a:r>
              <a:rPr lang="zh-CN" altLang="en-US" sz="1500" dirty="0">
                <a:latin typeface="微软雅黑" pitchFamily="34" charset="-122"/>
                <a:ea typeface="微软雅黑" pitchFamily="34" charset="-122"/>
              </a:rPr>
              <a:t>属性</a:t>
            </a:r>
            <a:r>
              <a:rPr lang="en-US" altLang="zh-CN" sz="1500" dirty="0">
                <a:latin typeface="微软雅黑" pitchFamily="34" charset="-122"/>
                <a:ea typeface="微软雅黑" pitchFamily="34" charset="-122"/>
              </a:rPr>
              <a:t>——</a:t>
            </a:r>
            <a:r>
              <a:rPr lang="zh-CN" altLang="en-US" sz="1500" dirty="0">
                <a:latin typeface="微软雅黑" pitchFamily="34" charset="-122"/>
                <a:ea typeface="微软雅黑" pitchFamily="34" charset="-122"/>
              </a:rPr>
              <a:t>不能通过验证）</a:t>
            </a:r>
          </a:p>
          <a:p>
            <a:pPr>
              <a:lnSpc>
                <a:spcPct val="110000"/>
              </a:lnSpc>
              <a:defRPr/>
            </a:pPr>
            <a:r>
              <a:rPr lang="en-US" altLang="zh-CN" sz="1500" dirty="0">
                <a:solidFill>
                  <a:srgbClr val="FFFF00"/>
                </a:solidFill>
                <a:latin typeface="Courier New" pitchFamily="49" charset="0"/>
                <a:ea typeface="微软雅黑" pitchFamily="34" charset="-122"/>
              </a:rPr>
              <a:t>   </a:t>
            </a:r>
            <a:r>
              <a:rPr lang="zh-CN" altLang="en-US" sz="1500" dirty="0">
                <a:solidFill>
                  <a:srgbClr val="FFFF00"/>
                </a:solidFill>
                <a:latin typeface="Courier New" pitchFamily="49" charset="0"/>
                <a:ea typeface="微软雅黑" pitchFamily="34" charset="-122"/>
              </a:rPr>
              <a:t>在</a:t>
            </a:r>
            <a:r>
              <a:rPr lang="en-US" altLang="zh-CN" sz="1500" dirty="0">
                <a:solidFill>
                  <a:srgbClr val="FFFF00"/>
                </a:solidFill>
                <a:latin typeface="Courier New" pitchFamily="49" charset="0"/>
                <a:ea typeface="微软雅黑" pitchFamily="34" charset="-122"/>
              </a:rPr>
              <a:t>IE7</a:t>
            </a:r>
            <a:r>
              <a:rPr lang="zh-CN" altLang="en-US" sz="1500" dirty="0">
                <a:solidFill>
                  <a:srgbClr val="FFFF00"/>
                </a:solidFill>
                <a:latin typeface="Courier New" pitchFamily="49" charset="0"/>
                <a:ea typeface="微软雅黑" pitchFamily="34" charset="-122"/>
              </a:rPr>
              <a:t>中，以下属性也成了布</a:t>
            </a:r>
            <a:r>
              <a:rPr lang="zh-CN" altLang="en-US" sz="1500" dirty="0" smtClean="0">
                <a:solidFill>
                  <a:srgbClr val="FFFF00"/>
                </a:solidFill>
                <a:latin typeface="Courier New" pitchFamily="49" charset="0"/>
                <a:ea typeface="微软雅黑" pitchFamily="34" charset="-122"/>
              </a:rPr>
              <a:t>局触发</a:t>
            </a:r>
            <a:r>
              <a:rPr lang="zh-CN" altLang="en-US" sz="1500" dirty="0">
                <a:solidFill>
                  <a:srgbClr val="FFFF00"/>
                </a:solidFill>
                <a:latin typeface="Courier New" pitchFamily="49" charset="0"/>
                <a:ea typeface="微软雅黑" pitchFamily="34" charset="-122"/>
              </a:rPr>
              <a:t>器：</a:t>
            </a:r>
          </a:p>
          <a:p>
            <a:pPr>
              <a:lnSpc>
                <a:spcPct val="110000"/>
              </a:lnSpc>
              <a:defRPr/>
            </a:pPr>
            <a:r>
              <a:rPr lang="zh-CN" altLang="en-US" sz="1500" dirty="0">
                <a:latin typeface="Courier New" pitchFamily="49" charset="0"/>
                <a:ea typeface="微软雅黑" pitchFamily="34" charset="-122"/>
              </a:rPr>
              <a:t>   </a:t>
            </a:r>
            <a:r>
              <a:rPr lang="en-US" altLang="zh-CN" sz="1500" dirty="0">
                <a:latin typeface="Courier New" pitchFamily="49" charset="0"/>
                <a:ea typeface="微软雅黑" pitchFamily="34" charset="-122"/>
              </a:rPr>
              <a:t>overflow: hidden</a:t>
            </a:r>
            <a:r>
              <a:rPr lang="zh-CN" altLang="en-US" sz="1500" dirty="0">
                <a:latin typeface="Courier New" pitchFamily="49" charset="0"/>
                <a:ea typeface="微软雅黑" pitchFamily="34" charset="-122"/>
              </a:rPr>
              <a:t>、</a:t>
            </a:r>
            <a:r>
              <a:rPr lang="en-US" altLang="zh-CN" sz="1500" dirty="0">
                <a:latin typeface="Courier New" pitchFamily="49" charset="0"/>
                <a:ea typeface="微软雅黑" pitchFamily="34" charset="-122"/>
              </a:rPr>
              <a:t>scroll</a:t>
            </a:r>
            <a:r>
              <a:rPr lang="zh-CN" altLang="en-US" sz="1500" dirty="0">
                <a:latin typeface="Courier New" pitchFamily="49" charset="0"/>
                <a:ea typeface="微软雅黑" pitchFamily="34" charset="-122"/>
              </a:rPr>
              <a:t>或</a:t>
            </a:r>
            <a:r>
              <a:rPr lang="en-US" altLang="zh-CN" sz="1500" dirty="0">
                <a:latin typeface="Courier New" pitchFamily="49" charset="0"/>
                <a:ea typeface="微软雅黑" pitchFamily="34" charset="-122"/>
              </a:rPr>
              <a:t>auto</a:t>
            </a:r>
          </a:p>
          <a:p>
            <a:pPr>
              <a:lnSpc>
                <a:spcPct val="110000"/>
              </a:lnSpc>
              <a:defRPr/>
            </a:pPr>
            <a:r>
              <a:rPr lang="en-US" altLang="zh-CN" sz="1500" dirty="0">
                <a:latin typeface="Courier New" pitchFamily="49" charset="0"/>
                <a:ea typeface="微软雅黑" pitchFamily="34" charset="-122"/>
              </a:rPr>
              <a:t>   min-width:</a:t>
            </a:r>
            <a:r>
              <a:rPr lang="zh-CN" altLang="en-US" sz="1500" dirty="0">
                <a:latin typeface="Courier New" pitchFamily="49" charset="0"/>
                <a:ea typeface="微软雅黑" pitchFamily="34" charset="-122"/>
              </a:rPr>
              <a:t>任何值</a:t>
            </a:r>
          </a:p>
          <a:p>
            <a:pPr>
              <a:lnSpc>
                <a:spcPct val="110000"/>
              </a:lnSpc>
              <a:defRPr/>
            </a:pPr>
            <a:r>
              <a:rPr lang="zh-CN" altLang="en-US" sz="1500" dirty="0">
                <a:latin typeface="Courier New" pitchFamily="49" charset="0"/>
                <a:ea typeface="微软雅黑" pitchFamily="34" charset="-122"/>
              </a:rPr>
              <a:t>   </a:t>
            </a:r>
            <a:r>
              <a:rPr lang="en-US" altLang="zh-CN" sz="1500" dirty="0">
                <a:latin typeface="Courier New" pitchFamily="49" charset="0"/>
                <a:ea typeface="微软雅黑" pitchFamily="34" charset="-122"/>
              </a:rPr>
              <a:t>max-width: </a:t>
            </a:r>
            <a:r>
              <a:rPr lang="zh-CN" altLang="en-US" sz="1500" dirty="0">
                <a:latin typeface="Courier New" pitchFamily="49" charset="0"/>
                <a:ea typeface="微软雅黑" pitchFamily="34" charset="-122"/>
              </a:rPr>
              <a:t>除</a:t>
            </a:r>
            <a:r>
              <a:rPr lang="en-US" altLang="zh-CN" sz="1500" dirty="0">
                <a:latin typeface="Courier New" pitchFamily="49" charset="0"/>
                <a:ea typeface="微软雅黑" pitchFamily="34" charset="-122"/>
              </a:rPr>
              <a:t>none</a:t>
            </a:r>
            <a:r>
              <a:rPr lang="zh-CN" altLang="en-US" sz="1500" dirty="0">
                <a:latin typeface="Courier New" pitchFamily="49" charset="0"/>
                <a:ea typeface="微软雅黑" pitchFamily="34" charset="-122"/>
              </a:rPr>
              <a:t>之外任何值</a:t>
            </a:r>
            <a:endParaRPr lang="en-US" altLang="zh-CN" sz="1500" dirty="0">
              <a:latin typeface="Courier New" pitchFamily="49" charset="0"/>
              <a:ea typeface="微软雅黑" pitchFamily="34" charset="-122"/>
            </a:endParaRPr>
          </a:p>
        </p:txBody>
      </p:sp>
      <p:sp>
        <p:nvSpPr>
          <p:cNvPr id="27652" name="内容占位符 5"/>
          <p:cNvSpPr>
            <a:spLocks/>
          </p:cNvSpPr>
          <p:nvPr/>
        </p:nvSpPr>
        <p:spPr bwMode="auto">
          <a:xfrm>
            <a:off x="179388" y="549275"/>
            <a:ext cx="8615362" cy="2662238"/>
          </a:xfrm>
          <a:prstGeom prst="rect">
            <a:avLst/>
          </a:prstGeom>
          <a:noFill/>
          <a:ln w="9525">
            <a:noFill/>
            <a:miter lim="800000"/>
            <a:headEnd/>
            <a:tailEnd/>
          </a:ln>
        </p:spPr>
        <p:txBody>
          <a:bodyPr/>
          <a:lstStyle/>
          <a:p>
            <a:pPr marL="342900" indent="-342900">
              <a:lnSpc>
                <a:spcPct val="150000"/>
              </a:lnSpc>
              <a:spcBef>
                <a:spcPct val="20000"/>
              </a:spcBef>
              <a:buFontTx/>
              <a:buChar char="•"/>
            </a:pPr>
            <a:r>
              <a:rPr lang="zh-CN" altLang="en-US" sz="2400">
                <a:solidFill>
                  <a:schemeClr val="bg1"/>
                </a:solidFill>
                <a:latin typeface="微软雅黑" pitchFamily="34" charset="-122"/>
                <a:ea typeface="微软雅黑" pitchFamily="34" charset="-122"/>
              </a:rPr>
              <a:t>什么是布局</a:t>
            </a:r>
          </a:p>
          <a:p>
            <a:pPr marL="342900" indent="-342900">
              <a:lnSpc>
                <a:spcPct val="150000"/>
              </a:lnSpc>
              <a:spcBef>
                <a:spcPct val="20000"/>
              </a:spcBef>
            </a:pPr>
            <a:endParaRPr lang="zh-CN" altLang="en-US" sz="2400">
              <a:solidFill>
                <a:schemeClr val="bg1"/>
              </a:solidFill>
              <a:latin typeface="微软雅黑" pitchFamily="34" charset="-122"/>
              <a:ea typeface="微软雅黑"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314325" y="142875"/>
            <a:ext cx="8002588" cy="438150"/>
          </a:xfrm>
        </p:spPr>
        <p:txBody>
          <a:bodyPr/>
          <a:lstStyle/>
          <a:p>
            <a:pPr eaLnBrk="1" hangingPunct="1"/>
            <a:r>
              <a:rPr lang="zh-CN" altLang="en-US" sz="3600" smtClean="0">
                <a:latin typeface="微软雅黑" pitchFamily="34" charset="-122"/>
                <a:ea typeface="微软雅黑" pitchFamily="34" charset="-122"/>
              </a:rPr>
              <a:t>三、拥有布局</a:t>
            </a:r>
            <a:endParaRPr lang="zh-CN" altLang="en-GB" sz="3600" smtClean="0">
              <a:latin typeface="微软雅黑" pitchFamily="34" charset="-122"/>
              <a:ea typeface="微软雅黑" pitchFamily="34" charset="-122"/>
            </a:endParaRPr>
          </a:p>
        </p:txBody>
      </p:sp>
      <p:sp>
        <p:nvSpPr>
          <p:cNvPr id="12292" name="Freeform 4"/>
          <p:cNvSpPr>
            <a:spLocks/>
          </p:cNvSpPr>
          <p:nvPr/>
        </p:nvSpPr>
        <p:spPr bwMode="auto">
          <a:xfrm>
            <a:off x="-17463" y="649288"/>
            <a:ext cx="8424863" cy="563562"/>
          </a:xfrm>
          <a:custGeom>
            <a:avLst/>
            <a:gdLst>
              <a:gd name="T0" fmla="*/ 0 w 5307"/>
              <a:gd name="T1" fmla="*/ 2147483647 h 355"/>
              <a:gd name="T2" fmla="*/ 2147483647 w 5307"/>
              <a:gd name="T3" fmla="*/ 2147483647 h 355"/>
              <a:gd name="T4" fmla="*/ 2147483647 w 5307"/>
              <a:gd name="T5" fmla="*/ 2147483647 h 355"/>
              <a:gd name="T6" fmla="*/ 2147483647 w 5307"/>
              <a:gd name="T7" fmla="*/ 2147483647 h 355"/>
              <a:gd name="T8" fmla="*/ 2147483647 w 5307"/>
              <a:gd name="T9" fmla="*/ 2147483647 h 355"/>
              <a:gd name="T10" fmla="*/ 2147483647 w 5307"/>
              <a:gd name="T11" fmla="*/ 2147483647 h 355"/>
              <a:gd name="T12" fmla="*/ 2147483647 w 5307"/>
              <a:gd name="T13" fmla="*/ 2147483647 h 355"/>
              <a:gd name="T14" fmla="*/ 2147483647 w 5307"/>
              <a:gd name="T15" fmla="*/ 2147483647 h 355"/>
              <a:gd name="T16" fmla="*/ 0 60000 65536"/>
              <a:gd name="T17" fmla="*/ 0 60000 65536"/>
              <a:gd name="T18" fmla="*/ 0 60000 65536"/>
              <a:gd name="T19" fmla="*/ 0 60000 65536"/>
              <a:gd name="T20" fmla="*/ 0 60000 65536"/>
              <a:gd name="T21" fmla="*/ 0 60000 65536"/>
              <a:gd name="T22" fmla="*/ 0 60000 65536"/>
              <a:gd name="T23" fmla="*/ 0 60000 65536"/>
              <a:gd name="T24" fmla="*/ 0 w 5307"/>
              <a:gd name="T25" fmla="*/ 0 h 355"/>
              <a:gd name="T26" fmla="*/ 5307 w 5307"/>
              <a:gd name="T27" fmla="*/ 355 h 35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p:spPr>
        <p:txBody>
          <a:bodyPr/>
          <a:lstStyle/>
          <a:p>
            <a:endParaRPr lang="zh-CN" altLang="en-US"/>
          </a:p>
        </p:txBody>
      </p:sp>
      <p:sp>
        <p:nvSpPr>
          <p:cNvPr id="28675" name="内容占位符 5"/>
          <p:cNvSpPr>
            <a:spLocks/>
          </p:cNvSpPr>
          <p:nvPr/>
        </p:nvSpPr>
        <p:spPr bwMode="auto">
          <a:xfrm>
            <a:off x="179388" y="766763"/>
            <a:ext cx="8615362" cy="790575"/>
          </a:xfrm>
          <a:prstGeom prst="rect">
            <a:avLst/>
          </a:prstGeom>
          <a:noFill/>
          <a:ln w="9525" algn="ctr">
            <a:noFill/>
            <a:miter lim="800000"/>
            <a:headEnd/>
            <a:tailEnd/>
          </a:ln>
        </p:spPr>
        <p:txBody>
          <a:bodyPr/>
          <a:lstStyle/>
          <a:p>
            <a:pPr marL="342900" indent="-342900">
              <a:lnSpc>
                <a:spcPct val="150000"/>
              </a:lnSpc>
              <a:spcBef>
                <a:spcPct val="20000"/>
              </a:spcBef>
              <a:buFontTx/>
              <a:buChar char="•"/>
            </a:pPr>
            <a:r>
              <a:rPr lang="zh-CN" altLang="en-US" sz="2400">
                <a:solidFill>
                  <a:schemeClr val="bg1"/>
                </a:solidFill>
                <a:latin typeface="微软雅黑" pitchFamily="34" charset="-122"/>
                <a:ea typeface="微软雅黑" pitchFamily="34" charset="-122"/>
              </a:rPr>
              <a:t>布局的效果</a:t>
            </a:r>
          </a:p>
          <a:p>
            <a:pPr marL="342900" indent="-342900">
              <a:lnSpc>
                <a:spcPct val="150000"/>
              </a:lnSpc>
              <a:spcBef>
                <a:spcPct val="20000"/>
              </a:spcBef>
              <a:buFontTx/>
              <a:buChar char="•"/>
            </a:pPr>
            <a:endParaRPr lang="zh-CN" altLang="en-US" sz="2400">
              <a:solidFill>
                <a:schemeClr val="bg1"/>
              </a:solidFill>
              <a:latin typeface="微软雅黑" pitchFamily="34" charset="-122"/>
              <a:ea typeface="微软雅黑" pitchFamily="34" charset="-122"/>
            </a:endParaRPr>
          </a:p>
        </p:txBody>
      </p:sp>
      <p:sp>
        <p:nvSpPr>
          <p:cNvPr id="21510" name="AutoShape 6"/>
          <p:cNvSpPr>
            <a:spLocks noChangeArrowheads="1"/>
          </p:cNvSpPr>
          <p:nvPr/>
        </p:nvSpPr>
        <p:spPr bwMode="auto">
          <a:xfrm>
            <a:off x="395288" y="1500188"/>
            <a:ext cx="8262937" cy="4983162"/>
          </a:xfrm>
          <a:prstGeom prst="roundRect">
            <a:avLst>
              <a:gd name="adj" fmla="val 1866"/>
            </a:avLst>
          </a:prstGeom>
          <a:solidFill>
            <a:srgbClr val="008AE7"/>
          </a:solidFill>
          <a:ln w="38100" algn="ctr">
            <a:solidFill>
              <a:schemeClr val="bg1"/>
            </a:solidFill>
            <a:round/>
            <a:headEnd/>
            <a:tailEnd/>
          </a:ln>
          <a:effectLst>
            <a:outerShdw dist="20000" dir="5400000" rotWithShape="0">
              <a:srgbClr val="000000">
                <a:alpha val="37999"/>
              </a:srgbClr>
            </a:outerShdw>
          </a:effectLst>
        </p:spPr>
        <p:txBody>
          <a:bodyPr anchor="ctr">
            <a:spAutoFit/>
          </a:bodyPr>
          <a:lstStyle/>
          <a:p>
            <a:pPr>
              <a:lnSpc>
                <a:spcPct val="140000"/>
              </a:lnSpc>
              <a:defRPr/>
            </a:pPr>
            <a:r>
              <a:rPr lang="en-US" altLang="zh-CN" sz="1600">
                <a:latin typeface="Courier New" pitchFamily="49" charset="0"/>
                <a:ea typeface="微软雅黑" pitchFamily="34" charset="-122"/>
              </a:rPr>
              <a:t>1</a:t>
            </a:r>
            <a:r>
              <a:rPr lang="zh-CN" altLang="en-US" sz="1600">
                <a:latin typeface="Courier New" pitchFamily="49" charset="0"/>
                <a:ea typeface="微软雅黑" pitchFamily="34" charset="-122"/>
              </a:rPr>
              <a:t>、如果一个文本段落靠着一个浮动元素，那么我们期望文本围绕这个元素。但是，在</a:t>
            </a:r>
            <a:r>
              <a:rPr lang="en-US" altLang="zh-CN" sz="1600">
                <a:latin typeface="Courier New" pitchFamily="49" charset="0"/>
                <a:ea typeface="微软雅黑" pitchFamily="34" charset="-122"/>
              </a:rPr>
              <a:t>Windows</a:t>
            </a:r>
            <a:r>
              <a:rPr lang="zh-CN" altLang="en-US" sz="1600">
                <a:latin typeface="Courier New" pitchFamily="49" charset="0"/>
                <a:ea typeface="微软雅黑" pitchFamily="34" charset="-122"/>
              </a:rPr>
              <a:t>上的</a:t>
            </a:r>
            <a:r>
              <a:rPr lang="en-US" altLang="zh-CN" sz="1600">
                <a:latin typeface="Courier New" pitchFamily="49" charset="0"/>
                <a:ea typeface="微软雅黑" pitchFamily="34" charset="-122"/>
              </a:rPr>
              <a:t>IE</a:t>
            </a:r>
            <a:r>
              <a:rPr lang="zh-CN" altLang="en-US" sz="1600">
                <a:latin typeface="Courier New" pitchFamily="49" charset="0"/>
                <a:ea typeface="微软雅黑" pitchFamily="34" charset="-122"/>
              </a:rPr>
              <a:t>和更低版本中，如果段落拥有布局</a:t>
            </a:r>
            <a:r>
              <a:rPr lang="en-US" altLang="zh-CN" sz="1600">
                <a:latin typeface="Courier New" pitchFamily="49" charset="0"/>
                <a:ea typeface="微软雅黑" pitchFamily="34" charset="-122"/>
              </a:rPr>
              <a:t>(</a:t>
            </a:r>
            <a:r>
              <a:rPr lang="zh-CN" altLang="en-US" sz="1600">
                <a:latin typeface="Courier New" pitchFamily="49" charset="0"/>
                <a:ea typeface="微软雅黑" pitchFamily="34" charset="-122"/>
              </a:rPr>
              <a:t>例如，由于设置了高度</a:t>
            </a:r>
            <a:r>
              <a:rPr lang="en-US" altLang="zh-CN" sz="1600">
                <a:latin typeface="Courier New" pitchFamily="49" charset="0"/>
                <a:ea typeface="微软雅黑" pitchFamily="34" charset="-122"/>
              </a:rPr>
              <a:t>)</a:t>
            </a:r>
            <a:r>
              <a:rPr lang="zh-CN" altLang="en-US" sz="1600">
                <a:latin typeface="Courier New" pitchFamily="49" charset="0"/>
                <a:ea typeface="微软雅黑" pitchFamily="34" charset="-122"/>
              </a:rPr>
              <a:t>，那么它就被限制为矩形，因此阻止文本围绕浮动元素。</a:t>
            </a:r>
          </a:p>
          <a:p>
            <a:pPr>
              <a:lnSpc>
                <a:spcPct val="140000"/>
              </a:lnSpc>
              <a:defRPr/>
            </a:pPr>
            <a:r>
              <a:rPr lang="en-US" altLang="zh-CN" sz="1600">
                <a:latin typeface="Courier New" pitchFamily="49" charset="0"/>
                <a:ea typeface="微软雅黑" pitchFamily="34" charset="-122"/>
              </a:rPr>
              <a:t>2</a:t>
            </a:r>
            <a:r>
              <a:rPr lang="zh-CN" altLang="en-US" sz="1600">
                <a:latin typeface="Courier New" pitchFamily="49" charset="0"/>
                <a:ea typeface="微软雅黑" pitchFamily="34" charset="-122"/>
              </a:rPr>
              <a:t>、如果元素的内容变得比元素本身大，那么我们希望内容溢出到元素外。但是，在</a:t>
            </a:r>
            <a:r>
              <a:rPr lang="en-US" altLang="zh-CN" sz="1600">
                <a:latin typeface="Courier New" pitchFamily="49" charset="0"/>
                <a:ea typeface="微软雅黑" pitchFamily="34" charset="-122"/>
              </a:rPr>
              <a:t>IE6</a:t>
            </a:r>
            <a:r>
              <a:rPr lang="zh-CN" altLang="en-US" sz="1600">
                <a:latin typeface="Courier New" pitchFamily="49" charset="0"/>
                <a:ea typeface="微软雅黑" pitchFamily="34" charset="-122"/>
              </a:rPr>
              <a:t>和更低版本中，拥有布局的元素会错误地扩展以便适应内容的尺寸。</a:t>
            </a:r>
          </a:p>
          <a:p>
            <a:pPr>
              <a:lnSpc>
                <a:spcPct val="140000"/>
              </a:lnSpc>
              <a:defRPr/>
            </a:pPr>
            <a:r>
              <a:rPr lang="en-US" altLang="zh-CN" sz="1600">
                <a:latin typeface="Courier New" pitchFamily="49" charset="0"/>
                <a:ea typeface="微软雅黑" pitchFamily="34" charset="-122"/>
              </a:rPr>
              <a:t>3</a:t>
            </a:r>
            <a:r>
              <a:rPr lang="zh-CN" altLang="en-US" sz="1600">
                <a:latin typeface="Courier New" pitchFamily="49" charset="0"/>
                <a:ea typeface="微软雅黑" pitchFamily="34" charset="-122"/>
              </a:rPr>
              <a:t>、拥有布局的元素不会收缩。</a:t>
            </a:r>
          </a:p>
          <a:p>
            <a:pPr>
              <a:lnSpc>
                <a:spcPct val="140000"/>
              </a:lnSpc>
              <a:defRPr/>
            </a:pPr>
            <a:r>
              <a:rPr lang="en-US" altLang="zh-CN" sz="1600">
                <a:latin typeface="Courier New" pitchFamily="49" charset="0"/>
                <a:ea typeface="微软雅黑" pitchFamily="34" charset="-122"/>
              </a:rPr>
              <a:t>4</a:t>
            </a:r>
            <a:r>
              <a:rPr lang="zh-CN" altLang="en-US" sz="1600">
                <a:latin typeface="Courier New" pitchFamily="49" charset="0"/>
                <a:ea typeface="微软雅黑" pitchFamily="34" charset="-122"/>
              </a:rPr>
              <a:t>、布局元素对浮动进行自动清理。</a:t>
            </a:r>
          </a:p>
          <a:p>
            <a:pPr>
              <a:lnSpc>
                <a:spcPct val="140000"/>
              </a:lnSpc>
              <a:defRPr/>
            </a:pPr>
            <a:r>
              <a:rPr lang="en-US" altLang="zh-CN" sz="1600">
                <a:latin typeface="Courier New" pitchFamily="49" charset="0"/>
                <a:ea typeface="微软雅黑" pitchFamily="34" charset="-122"/>
              </a:rPr>
              <a:t>5</a:t>
            </a:r>
            <a:r>
              <a:rPr lang="zh-CN" altLang="en-US" sz="1600">
                <a:latin typeface="Courier New" pitchFamily="49" charset="0"/>
                <a:ea typeface="微软雅黑" pitchFamily="34" charset="-122"/>
              </a:rPr>
              <a:t>、相对定位的元素没有布局。</a:t>
            </a:r>
          </a:p>
          <a:p>
            <a:pPr>
              <a:lnSpc>
                <a:spcPct val="140000"/>
              </a:lnSpc>
              <a:defRPr/>
            </a:pPr>
            <a:r>
              <a:rPr lang="en-US" altLang="zh-CN" sz="1600">
                <a:latin typeface="Courier New" pitchFamily="49" charset="0"/>
                <a:ea typeface="微软雅黑" pitchFamily="34" charset="-122"/>
              </a:rPr>
              <a:t>6</a:t>
            </a:r>
            <a:r>
              <a:rPr lang="zh-CN" altLang="en-US" sz="1600">
                <a:latin typeface="Courier New" pitchFamily="49" charset="0"/>
                <a:ea typeface="微软雅黑" pitchFamily="34" charset="-122"/>
              </a:rPr>
              <a:t>、在拥有布局的元素之间外边距不会叠加。</a:t>
            </a:r>
          </a:p>
          <a:p>
            <a:pPr>
              <a:lnSpc>
                <a:spcPct val="140000"/>
              </a:lnSpc>
              <a:defRPr/>
            </a:pPr>
            <a:r>
              <a:rPr lang="en-US" altLang="zh-CN" sz="1600">
                <a:latin typeface="Courier New" pitchFamily="49" charset="0"/>
                <a:ea typeface="微软雅黑" pitchFamily="34" charset="-122"/>
              </a:rPr>
              <a:t>7</a:t>
            </a:r>
            <a:r>
              <a:rPr lang="zh-CN" altLang="en-US" sz="1600">
                <a:latin typeface="Courier New" pitchFamily="49" charset="0"/>
                <a:ea typeface="微软雅黑" pitchFamily="34" charset="-122"/>
              </a:rPr>
              <a:t>、在没有布局的块级元素上，单击区域只覆盖文本。</a:t>
            </a:r>
          </a:p>
          <a:p>
            <a:pPr>
              <a:lnSpc>
                <a:spcPct val="140000"/>
              </a:lnSpc>
              <a:defRPr/>
            </a:pPr>
            <a:r>
              <a:rPr lang="en-US" altLang="zh-CN" sz="1600">
                <a:latin typeface="Courier New" pitchFamily="49" charset="0"/>
                <a:ea typeface="微软雅黑" pitchFamily="34" charset="-122"/>
              </a:rPr>
              <a:t>8</a:t>
            </a:r>
            <a:r>
              <a:rPr lang="zh-CN" altLang="en-US" sz="1600">
                <a:latin typeface="Courier New" pitchFamily="49" charset="0"/>
                <a:ea typeface="微软雅黑" pitchFamily="34" charset="-122"/>
              </a:rPr>
              <a:t>、在滚动时，列表上的背景图像间隙地显示和消失。</a:t>
            </a:r>
          </a:p>
          <a:p>
            <a:pPr>
              <a:lnSpc>
                <a:spcPct val="140000"/>
              </a:lnSpc>
              <a:defRPr/>
            </a:pPr>
            <a:r>
              <a:rPr lang="zh-CN" altLang="en-US" sz="1600">
                <a:latin typeface="Courier New" pitchFamily="49" charset="0"/>
                <a:ea typeface="微软雅黑" pitchFamily="34" charset="-122"/>
              </a:rPr>
              <a:t>   </a:t>
            </a:r>
            <a:r>
              <a:rPr lang="zh-CN" altLang="en-US" sz="1600">
                <a:solidFill>
                  <a:srgbClr val="FFFF00"/>
                </a:solidFill>
                <a:latin typeface="Courier New" pitchFamily="49" charset="0"/>
                <a:ea typeface="微软雅黑" pitchFamily="34" charset="-122"/>
              </a:rPr>
              <a:t>你会注意到</a:t>
            </a:r>
            <a:r>
              <a:rPr lang="en-US" altLang="zh-CN" sz="1600">
                <a:solidFill>
                  <a:srgbClr val="FFFF00"/>
                </a:solidFill>
                <a:latin typeface="Courier New" pitchFamily="49" charset="0"/>
                <a:ea typeface="微软雅黑" pitchFamily="34" charset="-122"/>
              </a:rPr>
              <a:t>IE</a:t>
            </a:r>
            <a:r>
              <a:rPr lang="zh-CN" altLang="en-US" sz="1600">
                <a:solidFill>
                  <a:srgbClr val="FFFF00"/>
                </a:solidFill>
                <a:latin typeface="Courier New" pitchFamily="49" charset="0"/>
                <a:ea typeface="微软雅黑" pitchFamily="34" charset="-122"/>
              </a:rPr>
              <a:t>的许多修复方法都是涉及通过设置属性迫使元素拥有布局。实际上，如果遇到一个</a:t>
            </a:r>
            <a:r>
              <a:rPr lang="en-US" altLang="zh-CN" sz="1600">
                <a:solidFill>
                  <a:srgbClr val="FFFF00"/>
                </a:solidFill>
                <a:latin typeface="Courier New" pitchFamily="49" charset="0"/>
                <a:ea typeface="微软雅黑" pitchFamily="34" charset="-122"/>
              </a:rPr>
              <a:t>IE bug</a:t>
            </a:r>
            <a:r>
              <a:rPr lang="zh-CN" altLang="en-US" sz="1600">
                <a:solidFill>
                  <a:srgbClr val="FFFF00"/>
                </a:solidFill>
                <a:latin typeface="Courier New" pitchFamily="49" charset="0"/>
                <a:ea typeface="微软雅黑" pitchFamily="34" charset="-122"/>
              </a:rPr>
              <a:t>，首先应该做的一件事情就是尝试通过应用规则迫使元素拥有布局，看看这是否可以修复问题。</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314325" y="142875"/>
            <a:ext cx="8002588" cy="438150"/>
          </a:xfrm>
        </p:spPr>
        <p:txBody>
          <a:bodyPr/>
          <a:lstStyle/>
          <a:p>
            <a:pPr eaLnBrk="1" hangingPunct="1"/>
            <a:r>
              <a:rPr lang="zh-CN" altLang="en-US" sz="3600" smtClean="0">
                <a:latin typeface="微软雅黑" pitchFamily="34" charset="-122"/>
                <a:ea typeface="微软雅黑" pitchFamily="34" charset="-122"/>
              </a:rPr>
              <a:t>提纲</a:t>
            </a:r>
            <a:endParaRPr lang="en-GB" altLang="zh-CN" sz="3600" smtClean="0">
              <a:latin typeface="微软雅黑" pitchFamily="34" charset="-122"/>
              <a:ea typeface="微软雅黑" pitchFamily="34" charset="-122"/>
            </a:endParaRPr>
          </a:p>
        </p:txBody>
      </p:sp>
      <p:sp>
        <p:nvSpPr>
          <p:cNvPr id="29698" name="Rectangle 3"/>
          <p:cNvSpPr>
            <a:spLocks noGrp="1" noChangeArrowheads="1"/>
          </p:cNvSpPr>
          <p:nvPr>
            <p:ph type="body" idx="4294967295"/>
          </p:nvPr>
        </p:nvSpPr>
        <p:spPr>
          <a:xfrm>
            <a:off x="314325" y="857250"/>
            <a:ext cx="8002588" cy="5073650"/>
          </a:xfrm>
        </p:spPr>
        <p:txBody>
          <a:bodyPr/>
          <a:lstStyle/>
          <a:p>
            <a:pPr marL="514350" indent="-514350" eaLnBrk="1" hangingPunct="1">
              <a:lnSpc>
                <a:spcPct val="150000"/>
              </a:lnSpc>
              <a:buFontTx/>
              <a:buAutoNum type="ea1JpnChsDbPeriod"/>
            </a:pPr>
            <a:r>
              <a:rPr lang="zh-CN" altLang="en-US" sz="3200" smtClean="0">
                <a:solidFill>
                  <a:schemeClr val="tx1"/>
                </a:solidFill>
                <a:latin typeface="微软雅黑" pitchFamily="34" charset="-122"/>
                <a:ea typeface="微软雅黑" pitchFamily="34" charset="-122"/>
              </a:rPr>
              <a:t>捕捉</a:t>
            </a:r>
            <a:r>
              <a:rPr lang="en-US" altLang="zh-CN" sz="3200" smtClean="0">
                <a:solidFill>
                  <a:schemeClr val="tx1"/>
                </a:solidFill>
                <a:latin typeface="微软雅黑" pitchFamily="34" charset="-122"/>
                <a:ea typeface="微软雅黑" pitchFamily="34" charset="-122"/>
              </a:rPr>
              <a:t>bug</a:t>
            </a:r>
          </a:p>
          <a:p>
            <a:pPr marL="514350" indent="-514350" eaLnBrk="1" hangingPunct="1">
              <a:lnSpc>
                <a:spcPct val="150000"/>
              </a:lnSpc>
              <a:buFontTx/>
              <a:buAutoNum type="ea1JpnChsDbPeriod"/>
            </a:pPr>
            <a:r>
              <a:rPr lang="zh-CN" altLang="en-US" sz="3200" smtClean="0">
                <a:solidFill>
                  <a:schemeClr val="tx1"/>
                </a:solidFill>
                <a:latin typeface="微软雅黑" pitchFamily="34" charset="-122"/>
                <a:ea typeface="微软雅黑" pitchFamily="34" charset="-122"/>
              </a:rPr>
              <a:t>捕捉</a:t>
            </a:r>
            <a:r>
              <a:rPr lang="en-US" altLang="zh-CN" sz="3200" smtClean="0">
                <a:solidFill>
                  <a:schemeClr val="tx1"/>
                </a:solidFill>
                <a:latin typeface="微软雅黑" pitchFamily="34" charset="-122"/>
                <a:ea typeface="微软雅黑" pitchFamily="34" charset="-122"/>
              </a:rPr>
              <a:t>bug</a:t>
            </a:r>
            <a:r>
              <a:rPr lang="zh-CN" altLang="en-US" sz="3200" smtClean="0">
                <a:solidFill>
                  <a:schemeClr val="tx1"/>
                </a:solidFill>
                <a:latin typeface="微软雅黑" pitchFamily="34" charset="-122"/>
                <a:ea typeface="微软雅黑" pitchFamily="34" charset="-122"/>
              </a:rPr>
              <a:t>的基本知识</a:t>
            </a:r>
          </a:p>
          <a:p>
            <a:pPr marL="514350" indent="-514350" eaLnBrk="1" hangingPunct="1">
              <a:lnSpc>
                <a:spcPct val="150000"/>
              </a:lnSpc>
              <a:buFontTx/>
              <a:buAutoNum type="ea1JpnChsDbPeriod"/>
            </a:pPr>
            <a:r>
              <a:rPr lang="zh-CN" altLang="en-US" sz="3200" smtClean="0">
                <a:solidFill>
                  <a:schemeClr val="tx1"/>
                </a:solidFill>
                <a:latin typeface="微软雅黑" pitchFamily="34" charset="-122"/>
                <a:ea typeface="微软雅黑" pitchFamily="34" charset="-122"/>
              </a:rPr>
              <a:t>拥有布局</a:t>
            </a:r>
          </a:p>
          <a:p>
            <a:pPr marL="514350" indent="-514350" eaLnBrk="1" hangingPunct="1">
              <a:lnSpc>
                <a:spcPct val="150000"/>
              </a:lnSpc>
              <a:buFontTx/>
              <a:buAutoNum type="ea1JpnChsDbPeriod"/>
            </a:pPr>
            <a:r>
              <a:rPr lang="zh-CN" altLang="en-US" sz="3200" smtClean="0">
                <a:solidFill>
                  <a:srgbClr val="FFFF00"/>
                </a:solidFill>
                <a:latin typeface="微软雅黑" pitchFamily="34" charset="-122"/>
                <a:ea typeface="微软雅黑" pitchFamily="34" charset="-122"/>
              </a:rPr>
              <a:t>解决方法</a:t>
            </a:r>
          </a:p>
          <a:p>
            <a:pPr marL="514350" indent="-514350" eaLnBrk="1" hangingPunct="1">
              <a:lnSpc>
                <a:spcPct val="150000"/>
              </a:lnSpc>
              <a:buFontTx/>
              <a:buAutoNum type="ea1JpnChsDbPeriod"/>
            </a:pPr>
            <a:r>
              <a:rPr lang="zh-CN" altLang="en-US" sz="3200" smtClean="0">
                <a:latin typeface="微软雅黑" pitchFamily="34" charset="-122"/>
                <a:ea typeface="微软雅黑" pitchFamily="34" charset="-122"/>
              </a:rPr>
              <a:t>常见的</a:t>
            </a:r>
            <a:r>
              <a:rPr lang="en-US" altLang="zh-CN" sz="3200" smtClean="0">
                <a:latin typeface="微软雅黑" pitchFamily="34" charset="-122"/>
                <a:ea typeface="微软雅黑" pitchFamily="34" charset="-122"/>
              </a:rPr>
              <a:t>bug</a:t>
            </a:r>
            <a:r>
              <a:rPr lang="zh-CN" altLang="en-US" sz="3200" smtClean="0">
                <a:latin typeface="微软雅黑" pitchFamily="34" charset="-122"/>
                <a:ea typeface="微软雅黑" pitchFamily="34" charset="-122"/>
              </a:rPr>
              <a:t>及其修复方法</a:t>
            </a:r>
          </a:p>
        </p:txBody>
      </p:sp>
      <p:sp>
        <p:nvSpPr>
          <p:cNvPr id="12292" name="Freeform 4"/>
          <p:cNvSpPr>
            <a:spLocks/>
          </p:cNvSpPr>
          <p:nvPr/>
        </p:nvSpPr>
        <p:spPr bwMode="auto">
          <a:xfrm>
            <a:off x="-17463" y="649288"/>
            <a:ext cx="8424863" cy="563562"/>
          </a:xfrm>
          <a:custGeom>
            <a:avLst/>
            <a:gdLst>
              <a:gd name="T0" fmla="*/ 0 w 5307"/>
              <a:gd name="T1" fmla="*/ 2147483647 h 355"/>
              <a:gd name="T2" fmla="*/ 2147483647 w 5307"/>
              <a:gd name="T3" fmla="*/ 2147483647 h 355"/>
              <a:gd name="T4" fmla="*/ 2147483647 w 5307"/>
              <a:gd name="T5" fmla="*/ 2147483647 h 355"/>
              <a:gd name="T6" fmla="*/ 2147483647 w 5307"/>
              <a:gd name="T7" fmla="*/ 2147483647 h 355"/>
              <a:gd name="T8" fmla="*/ 2147483647 w 5307"/>
              <a:gd name="T9" fmla="*/ 2147483647 h 355"/>
              <a:gd name="T10" fmla="*/ 2147483647 w 5307"/>
              <a:gd name="T11" fmla="*/ 2147483647 h 355"/>
              <a:gd name="T12" fmla="*/ 2147483647 w 5307"/>
              <a:gd name="T13" fmla="*/ 2147483647 h 355"/>
              <a:gd name="T14" fmla="*/ 2147483647 w 5307"/>
              <a:gd name="T15" fmla="*/ 2147483647 h 355"/>
              <a:gd name="T16" fmla="*/ 0 60000 65536"/>
              <a:gd name="T17" fmla="*/ 0 60000 65536"/>
              <a:gd name="T18" fmla="*/ 0 60000 65536"/>
              <a:gd name="T19" fmla="*/ 0 60000 65536"/>
              <a:gd name="T20" fmla="*/ 0 60000 65536"/>
              <a:gd name="T21" fmla="*/ 0 60000 65536"/>
              <a:gd name="T22" fmla="*/ 0 60000 65536"/>
              <a:gd name="T23" fmla="*/ 0 60000 65536"/>
              <a:gd name="T24" fmla="*/ 0 w 5307"/>
              <a:gd name="T25" fmla="*/ 0 h 355"/>
              <a:gd name="T26" fmla="*/ 5307 w 5307"/>
              <a:gd name="T27" fmla="*/ 355 h 35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p:spPr>
        <p:txBody>
          <a:bodyPr/>
          <a:lstStyle/>
          <a:p>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314325" y="142875"/>
            <a:ext cx="8002588" cy="438150"/>
          </a:xfrm>
        </p:spPr>
        <p:txBody>
          <a:bodyPr/>
          <a:lstStyle/>
          <a:p>
            <a:pPr eaLnBrk="1" hangingPunct="1"/>
            <a:r>
              <a:rPr lang="zh-CN" altLang="en-US" sz="3600" smtClean="0">
                <a:latin typeface="微软雅黑" pitchFamily="34" charset="-122"/>
                <a:ea typeface="微软雅黑" pitchFamily="34" charset="-122"/>
              </a:rPr>
              <a:t>四、解决方法</a:t>
            </a:r>
            <a:endParaRPr lang="zh-CN" altLang="en-GB" sz="3600" smtClean="0">
              <a:latin typeface="微软雅黑" pitchFamily="34" charset="-122"/>
              <a:ea typeface="微软雅黑" pitchFamily="34" charset="-122"/>
            </a:endParaRPr>
          </a:p>
        </p:txBody>
      </p:sp>
      <p:sp>
        <p:nvSpPr>
          <p:cNvPr id="12292" name="Freeform 4"/>
          <p:cNvSpPr>
            <a:spLocks/>
          </p:cNvSpPr>
          <p:nvPr/>
        </p:nvSpPr>
        <p:spPr bwMode="auto">
          <a:xfrm>
            <a:off x="-17463" y="649288"/>
            <a:ext cx="8424863" cy="563562"/>
          </a:xfrm>
          <a:custGeom>
            <a:avLst/>
            <a:gdLst>
              <a:gd name="T0" fmla="*/ 0 w 5307"/>
              <a:gd name="T1" fmla="*/ 2147483647 h 355"/>
              <a:gd name="T2" fmla="*/ 2147483647 w 5307"/>
              <a:gd name="T3" fmla="*/ 2147483647 h 355"/>
              <a:gd name="T4" fmla="*/ 2147483647 w 5307"/>
              <a:gd name="T5" fmla="*/ 2147483647 h 355"/>
              <a:gd name="T6" fmla="*/ 2147483647 w 5307"/>
              <a:gd name="T7" fmla="*/ 2147483647 h 355"/>
              <a:gd name="T8" fmla="*/ 2147483647 w 5307"/>
              <a:gd name="T9" fmla="*/ 2147483647 h 355"/>
              <a:gd name="T10" fmla="*/ 2147483647 w 5307"/>
              <a:gd name="T11" fmla="*/ 2147483647 h 355"/>
              <a:gd name="T12" fmla="*/ 2147483647 w 5307"/>
              <a:gd name="T13" fmla="*/ 2147483647 h 355"/>
              <a:gd name="T14" fmla="*/ 2147483647 w 5307"/>
              <a:gd name="T15" fmla="*/ 2147483647 h 355"/>
              <a:gd name="T16" fmla="*/ 0 60000 65536"/>
              <a:gd name="T17" fmla="*/ 0 60000 65536"/>
              <a:gd name="T18" fmla="*/ 0 60000 65536"/>
              <a:gd name="T19" fmla="*/ 0 60000 65536"/>
              <a:gd name="T20" fmla="*/ 0 60000 65536"/>
              <a:gd name="T21" fmla="*/ 0 60000 65536"/>
              <a:gd name="T22" fmla="*/ 0 60000 65536"/>
              <a:gd name="T23" fmla="*/ 0 60000 65536"/>
              <a:gd name="T24" fmla="*/ 0 w 5307"/>
              <a:gd name="T25" fmla="*/ 0 h 355"/>
              <a:gd name="T26" fmla="*/ 5307 w 5307"/>
              <a:gd name="T27" fmla="*/ 355 h 35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p:spPr>
        <p:txBody>
          <a:bodyPr/>
          <a:lstStyle/>
          <a:p>
            <a:endParaRPr lang="zh-CN" altLang="en-US"/>
          </a:p>
        </p:txBody>
      </p:sp>
      <p:sp>
        <p:nvSpPr>
          <p:cNvPr id="30723" name="内容占位符 5"/>
          <p:cNvSpPr>
            <a:spLocks/>
          </p:cNvSpPr>
          <p:nvPr/>
        </p:nvSpPr>
        <p:spPr bwMode="auto">
          <a:xfrm>
            <a:off x="179388" y="549275"/>
            <a:ext cx="8615362" cy="790575"/>
          </a:xfrm>
          <a:prstGeom prst="rect">
            <a:avLst/>
          </a:prstGeom>
          <a:noFill/>
          <a:ln w="9525">
            <a:noFill/>
            <a:miter lim="800000"/>
            <a:headEnd/>
            <a:tailEnd/>
          </a:ln>
        </p:spPr>
        <p:txBody>
          <a:bodyPr/>
          <a:lstStyle/>
          <a:p>
            <a:pPr marL="342900" indent="-342900">
              <a:lnSpc>
                <a:spcPct val="150000"/>
              </a:lnSpc>
              <a:spcBef>
                <a:spcPct val="20000"/>
              </a:spcBef>
              <a:buFontTx/>
              <a:buChar char="•"/>
            </a:pPr>
            <a:r>
              <a:rPr lang="en-US" altLang="zh-CN" sz="2400">
                <a:solidFill>
                  <a:schemeClr val="bg1"/>
                </a:solidFill>
                <a:latin typeface="微软雅黑" pitchFamily="34" charset="-122"/>
                <a:ea typeface="微软雅黑" pitchFamily="34" charset="-122"/>
              </a:rPr>
              <a:t>IE</a:t>
            </a:r>
            <a:r>
              <a:rPr lang="zh-CN" altLang="en-US" sz="2400">
                <a:solidFill>
                  <a:schemeClr val="bg1"/>
                </a:solidFill>
                <a:latin typeface="微软雅黑" pitchFamily="34" charset="-122"/>
                <a:ea typeface="微软雅黑" pitchFamily="34" charset="-122"/>
              </a:rPr>
              <a:t>条件注释</a:t>
            </a:r>
          </a:p>
          <a:p>
            <a:pPr marL="342900" indent="-342900">
              <a:lnSpc>
                <a:spcPct val="150000"/>
              </a:lnSpc>
              <a:spcBef>
                <a:spcPct val="20000"/>
              </a:spcBef>
            </a:pPr>
            <a:endParaRPr lang="zh-CN" altLang="en-US" sz="2400">
              <a:solidFill>
                <a:schemeClr val="bg1"/>
              </a:solidFill>
              <a:latin typeface="微软雅黑" pitchFamily="34" charset="-122"/>
              <a:ea typeface="微软雅黑" pitchFamily="34" charset="-122"/>
            </a:endParaRPr>
          </a:p>
        </p:txBody>
      </p:sp>
      <p:sp>
        <p:nvSpPr>
          <p:cNvPr id="8" name="矩形 7"/>
          <p:cNvSpPr/>
          <p:nvPr/>
        </p:nvSpPr>
        <p:spPr>
          <a:xfrm>
            <a:off x="323850" y="1196975"/>
            <a:ext cx="8424863" cy="54721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1600" dirty="0">
                <a:solidFill>
                  <a:schemeClr val="tx1"/>
                </a:solidFill>
                <a:latin typeface="Courier New" pitchFamily="49" charset="0"/>
                <a:ea typeface="宋体" charset="-122"/>
              </a:rPr>
              <a:t>&lt;link </a:t>
            </a:r>
            <a:r>
              <a:rPr lang="en-US" altLang="zh-CN" sz="1600" dirty="0" err="1">
                <a:solidFill>
                  <a:schemeClr val="tx1"/>
                </a:solidFill>
                <a:latin typeface="Courier New" pitchFamily="49" charset="0"/>
                <a:ea typeface="宋体" charset="-122"/>
              </a:rPr>
              <a:t>rel</a:t>
            </a:r>
            <a:r>
              <a:rPr lang="en-US" altLang="zh-CN" sz="1600" dirty="0">
                <a:solidFill>
                  <a:schemeClr val="tx1"/>
                </a:solidFill>
                <a:latin typeface="Courier New" pitchFamily="49" charset="0"/>
                <a:ea typeface="宋体" charset="-122"/>
              </a:rPr>
              <a:t>="</a:t>
            </a:r>
            <a:r>
              <a:rPr lang="en-US" altLang="zh-CN" sz="1600" dirty="0" err="1">
                <a:solidFill>
                  <a:schemeClr val="tx1"/>
                </a:solidFill>
                <a:latin typeface="Courier New" pitchFamily="49" charset="0"/>
                <a:ea typeface="宋体" charset="-122"/>
              </a:rPr>
              <a:t>stylesheet</a:t>
            </a:r>
            <a:r>
              <a:rPr lang="en-US" altLang="zh-CN" sz="1600" dirty="0">
                <a:solidFill>
                  <a:schemeClr val="tx1"/>
                </a:solidFill>
                <a:latin typeface="Courier New" pitchFamily="49" charset="0"/>
                <a:ea typeface="宋体" charset="-122"/>
              </a:rPr>
              <a:t>" type="text/</a:t>
            </a:r>
            <a:r>
              <a:rPr lang="en-US" altLang="zh-CN" sz="1600" dirty="0" err="1">
                <a:solidFill>
                  <a:schemeClr val="tx1"/>
                </a:solidFill>
                <a:latin typeface="Courier New" pitchFamily="49" charset="0"/>
                <a:ea typeface="宋体" charset="-122"/>
              </a:rPr>
              <a:t>css</a:t>
            </a:r>
            <a:r>
              <a:rPr lang="en-US" altLang="zh-CN" sz="1600" dirty="0">
                <a:solidFill>
                  <a:schemeClr val="tx1"/>
                </a:solidFill>
                <a:latin typeface="Courier New" pitchFamily="49" charset="0"/>
                <a:ea typeface="宋体" charset="-122"/>
              </a:rPr>
              <a:t>" </a:t>
            </a:r>
            <a:r>
              <a:rPr lang="en-US" altLang="zh-CN" sz="1600" dirty="0" err="1">
                <a:solidFill>
                  <a:schemeClr val="tx1"/>
                </a:solidFill>
                <a:latin typeface="Courier New" pitchFamily="49" charset="0"/>
                <a:ea typeface="宋体" charset="-122"/>
              </a:rPr>
              <a:t>href</a:t>
            </a:r>
            <a:r>
              <a:rPr lang="en-US" altLang="zh-CN" sz="1600" dirty="0">
                <a:solidFill>
                  <a:schemeClr val="tx1"/>
                </a:solidFill>
                <a:latin typeface="Courier New" pitchFamily="49" charset="0"/>
                <a:ea typeface="宋体" charset="-122"/>
              </a:rPr>
              <a:t>="</a:t>
            </a:r>
            <a:r>
              <a:rPr lang="en-US" altLang="zh-CN" sz="1600" dirty="0" err="1">
                <a:solidFill>
                  <a:schemeClr val="tx1"/>
                </a:solidFill>
                <a:latin typeface="Courier New" pitchFamily="49" charset="0"/>
                <a:ea typeface="宋体" charset="-122"/>
              </a:rPr>
              <a:t>css</a:t>
            </a:r>
            <a:r>
              <a:rPr lang="en-US" altLang="zh-CN" sz="1600" dirty="0">
                <a:solidFill>
                  <a:schemeClr val="tx1"/>
                </a:solidFill>
                <a:latin typeface="Courier New" pitchFamily="49" charset="0"/>
                <a:ea typeface="宋体" charset="-122"/>
              </a:rPr>
              <a:t>/style.css" media="screen" </a:t>
            </a:r>
            <a:r>
              <a:rPr lang="en-US" altLang="zh-CN" sz="1600" dirty="0" smtClean="0">
                <a:solidFill>
                  <a:schemeClr val="tx1"/>
                </a:solidFill>
                <a:latin typeface="Courier New" pitchFamily="49" charset="0"/>
                <a:ea typeface="宋体" charset="-122"/>
              </a:rPr>
              <a:t>/&gt;</a:t>
            </a:r>
            <a:r>
              <a:rPr lang="en-US" altLang="zh-CN" sz="1600" dirty="0">
                <a:solidFill>
                  <a:schemeClr val="tx1"/>
                </a:solidFill>
                <a:latin typeface="Courier New" pitchFamily="49" charset="0"/>
                <a:ea typeface="宋体" charset="-122"/>
              </a:rPr>
              <a:t/>
            </a:r>
            <a:br>
              <a:rPr lang="en-US" altLang="zh-CN" sz="1600" dirty="0">
                <a:solidFill>
                  <a:schemeClr val="tx1"/>
                </a:solidFill>
                <a:latin typeface="Courier New" pitchFamily="49" charset="0"/>
                <a:ea typeface="宋体" charset="-122"/>
              </a:rPr>
            </a:br>
            <a:r>
              <a:rPr lang="en-US" altLang="zh-CN" sz="1600" dirty="0">
                <a:solidFill>
                  <a:schemeClr val="tx1"/>
                </a:solidFill>
                <a:latin typeface="Courier New" pitchFamily="49" charset="0"/>
                <a:ea typeface="宋体" charset="-122"/>
              </a:rPr>
              <a:t>&lt;!--[if IE 6]&gt;</a:t>
            </a:r>
            <a:br>
              <a:rPr lang="en-US" altLang="zh-CN" sz="1600" dirty="0">
                <a:solidFill>
                  <a:schemeClr val="tx1"/>
                </a:solidFill>
                <a:latin typeface="Courier New" pitchFamily="49" charset="0"/>
                <a:ea typeface="宋体" charset="-122"/>
              </a:rPr>
            </a:br>
            <a:r>
              <a:rPr lang="en-US" altLang="zh-CN" sz="1600" dirty="0">
                <a:solidFill>
                  <a:schemeClr val="tx1"/>
                </a:solidFill>
                <a:latin typeface="Courier New" pitchFamily="49" charset="0"/>
                <a:ea typeface="宋体" charset="-122"/>
              </a:rPr>
              <a:t>    &lt;link </a:t>
            </a:r>
            <a:r>
              <a:rPr lang="en-US" altLang="zh-CN" sz="1600" dirty="0" err="1">
                <a:solidFill>
                  <a:schemeClr val="tx1"/>
                </a:solidFill>
                <a:latin typeface="Courier New" pitchFamily="49" charset="0"/>
                <a:ea typeface="宋体" charset="-122"/>
              </a:rPr>
              <a:t>rel</a:t>
            </a:r>
            <a:r>
              <a:rPr lang="en-US" altLang="zh-CN" sz="1600" dirty="0">
                <a:solidFill>
                  <a:schemeClr val="tx1"/>
                </a:solidFill>
                <a:latin typeface="Courier New" pitchFamily="49" charset="0"/>
                <a:ea typeface="宋体" charset="-122"/>
              </a:rPr>
              <a:t>="</a:t>
            </a:r>
            <a:r>
              <a:rPr lang="en-US" altLang="zh-CN" sz="1600" dirty="0" err="1">
                <a:solidFill>
                  <a:schemeClr val="tx1"/>
                </a:solidFill>
                <a:latin typeface="Courier New" pitchFamily="49" charset="0"/>
                <a:ea typeface="宋体" charset="-122"/>
              </a:rPr>
              <a:t>stylesheet</a:t>
            </a:r>
            <a:r>
              <a:rPr lang="en-US" altLang="zh-CN" sz="1600" dirty="0">
                <a:solidFill>
                  <a:schemeClr val="tx1"/>
                </a:solidFill>
                <a:latin typeface="Courier New" pitchFamily="49" charset="0"/>
                <a:ea typeface="宋体" charset="-122"/>
              </a:rPr>
              <a:t>" type="text/</a:t>
            </a:r>
            <a:r>
              <a:rPr lang="en-US" altLang="zh-CN" sz="1600" dirty="0" err="1">
                <a:solidFill>
                  <a:schemeClr val="tx1"/>
                </a:solidFill>
                <a:latin typeface="Courier New" pitchFamily="49" charset="0"/>
                <a:ea typeface="宋体" charset="-122"/>
              </a:rPr>
              <a:t>css</a:t>
            </a:r>
            <a:r>
              <a:rPr lang="en-US" altLang="zh-CN" sz="1600" dirty="0">
                <a:solidFill>
                  <a:schemeClr val="tx1"/>
                </a:solidFill>
                <a:latin typeface="Courier New" pitchFamily="49" charset="0"/>
                <a:ea typeface="宋体" charset="-122"/>
              </a:rPr>
              <a:t>" </a:t>
            </a:r>
            <a:r>
              <a:rPr lang="en-US" altLang="zh-CN" sz="1600" dirty="0" err="1">
                <a:solidFill>
                  <a:schemeClr val="tx1"/>
                </a:solidFill>
                <a:latin typeface="Courier New" pitchFamily="49" charset="0"/>
                <a:ea typeface="宋体" charset="-122"/>
              </a:rPr>
              <a:t>href</a:t>
            </a:r>
            <a:r>
              <a:rPr lang="en-US" altLang="zh-CN" sz="1600" dirty="0">
                <a:solidFill>
                  <a:schemeClr val="tx1"/>
                </a:solidFill>
                <a:latin typeface="Courier New" pitchFamily="49" charset="0"/>
                <a:ea typeface="宋体" charset="-122"/>
              </a:rPr>
              <a:t>="</a:t>
            </a:r>
            <a:r>
              <a:rPr lang="en-US" altLang="zh-CN" sz="1600" dirty="0" err="1">
                <a:solidFill>
                  <a:schemeClr val="tx1"/>
                </a:solidFill>
                <a:latin typeface="Courier New" pitchFamily="49" charset="0"/>
                <a:ea typeface="宋体" charset="-122"/>
              </a:rPr>
              <a:t>css</a:t>
            </a:r>
            <a:r>
              <a:rPr lang="en-US" altLang="zh-CN" sz="1600" dirty="0">
                <a:solidFill>
                  <a:schemeClr val="tx1"/>
                </a:solidFill>
                <a:latin typeface="Courier New" pitchFamily="49" charset="0"/>
                <a:ea typeface="宋体" charset="-122"/>
              </a:rPr>
              <a:t>/IE6style.css" media="screen" /&gt;</a:t>
            </a:r>
            <a:br>
              <a:rPr lang="en-US" altLang="zh-CN" sz="1600" dirty="0">
                <a:solidFill>
                  <a:schemeClr val="tx1"/>
                </a:solidFill>
                <a:latin typeface="Courier New" pitchFamily="49" charset="0"/>
                <a:ea typeface="宋体" charset="-122"/>
              </a:rPr>
            </a:br>
            <a:r>
              <a:rPr lang="en-US" altLang="zh-CN" sz="1600" dirty="0">
                <a:solidFill>
                  <a:schemeClr val="tx1"/>
                </a:solidFill>
                <a:latin typeface="Courier New" pitchFamily="49" charset="0"/>
                <a:ea typeface="宋体" charset="-122"/>
              </a:rPr>
              <a:t>&lt;![</a:t>
            </a:r>
            <a:r>
              <a:rPr lang="en-US" altLang="zh-CN" sz="1600" dirty="0" err="1">
                <a:solidFill>
                  <a:schemeClr val="tx1"/>
                </a:solidFill>
                <a:latin typeface="Courier New" pitchFamily="49" charset="0"/>
                <a:ea typeface="宋体" charset="-122"/>
              </a:rPr>
              <a:t>endif</a:t>
            </a:r>
            <a:r>
              <a:rPr lang="en-US" altLang="zh-CN" sz="1600" dirty="0" smtClean="0">
                <a:solidFill>
                  <a:schemeClr val="tx1"/>
                </a:solidFill>
                <a:latin typeface="Courier New" pitchFamily="49" charset="0"/>
                <a:ea typeface="宋体" charset="-122"/>
              </a:rPr>
              <a:t>]--&gt;</a:t>
            </a:r>
            <a:r>
              <a:rPr lang="en-US" altLang="zh-CN" sz="1600" dirty="0">
                <a:solidFill>
                  <a:schemeClr val="tx1"/>
                </a:solidFill>
                <a:latin typeface="Courier New" pitchFamily="49" charset="0"/>
                <a:ea typeface="宋体" charset="-122"/>
              </a:rPr>
              <a:t/>
            </a:r>
            <a:br>
              <a:rPr lang="en-US" altLang="zh-CN" sz="1600" dirty="0">
                <a:solidFill>
                  <a:schemeClr val="tx1"/>
                </a:solidFill>
                <a:latin typeface="Courier New" pitchFamily="49" charset="0"/>
                <a:ea typeface="宋体" charset="-122"/>
              </a:rPr>
            </a:br>
            <a:r>
              <a:rPr lang="en-US" altLang="zh-CN" sz="1600" dirty="0">
                <a:solidFill>
                  <a:schemeClr val="tx1"/>
                </a:solidFill>
                <a:latin typeface="Courier New" pitchFamily="49" charset="0"/>
                <a:ea typeface="宋体" charset="-122"/>
              </a:rPr>
              <a:t>&lt;!--[if IE 7]&gt;</a:t>
            </a:r>
            <a:br>
              <a:rPr lang="en-US" altLang="zh-CN" sz="1600" dirty="0">
                <a:solidFill>
                  <a:schemeClr val="tx1"/>
                </a:solidFill>
                <a:latin typeface="Courier New" pitchFamily="49" charset="0"/>
                <a:ea typeface="宋体" charset="-122"/>
              </a:rPr>
            </a:br>
            <a:r>
              <a:rPr lang="en-US" altLang="zh-CN" sz="1600" dirty="0">
                <a:solidFill>
                  <a:schemeClr val="tx1"/>
                </a:solidFill>
                <a:latin typeface="Courier New" pitchFamily="49" charset="0"/>
                <a:ea typeface="宋体" charset="-122"/>
              </a:rPr>
              <a:t>    &lt;link </a:t>
            </a:r>
            <a:r>
              <a:rPr lang="en-US" altLang="zh-CN" sz="1600" dirty="0" err="1">
                <a:solidFill>
                  <a:schemeClr val="tx1"/>
                </a:solidFill>
                <a:latin typeface="Courier New" pitchFamily="49" charset="0"/>
                <a:ea typeface="宋体" charset="-122"/>
              </a:rPr>
              <a:t>rel</a:t>
            </a:r>
            <a:r>
              <a:rPr lang="en-US" altLang="zh-CN" sz="1600" dirty="0">
                <a:solidFill>
                  <a:schemeClr val="tx1"/>
                </a:solidFill>
                <a:latin typeface="Courier New" pitchFamily="49" charset="0"/>
                <a:ea typeface="宋体" charset="-122"/>
              </a:rPr>
              <a:t>="</a:t>
            </a:r>
            <a:r>
              <a:rPr lang="en-US" altLang="zh-CN" sz="1600" dirty="0" err="1">
                <a:solidFill>
                  <a:schemeClr val="tx1"/>
                </a:solidFill>
                <a:latin typeface="Courier New" pitchFamily="49" charset="0"/>
                <a:ea typeface="宋体" charset="-122"/>
              </a:rPr>
              <a:t>stylesheet</a:t>
            </a:r>
            <a:r>
              <a:rPr lang="en-US" altLang="zh-CN" sz="1600" dirty="0">
                <a:solidFill>
                  <a:schemeClr val="tx1"/>
                </a:solidFill>
                <a:latin typeface="Courier New" pitchFamily="49" charset="0"/>
                <a:ea typeface="宋体" charset="-122"/>
              </a:rPr>
              <a:t>" type="text/</a:t>
            </a:r>
            <a:r>
              <a:rPr lang="en-US" altLang="zh-CN" sz="1600" dirty="0" err="1">
                <a:solidFill>
                  <a:schemeClr val="tx1"/>
                </a:solidFill>
                <a:latin typeface="Courier New" pitchFamily="49" charset="0"/>
                <a:ea typeface="宋体" charset="-122"/>
              </a:rPr>
              <a:t>css</a:t>
            </a:r>
            <a:r>
              <a:rPr lang="en-US" altLang="zh-CN" sz="1600" dirty="0">
                <a:solidFill>
                  <a:schemeClr val="tx1"/>
                </a:solidFill>
                <a:latin typeface="Courier New" pitchFamily="49" charset="0"/>
                <a:ea typeface="宋体" charset="-122"/>
              </a:rPr>
              <a:t>" </a:t>
            </a:r>
            <a:r>
              <a:rPr lang="en-US" altLang="zh-CN" sz="1600" dirty="0" err="1">
                <a:solidFill>
                  <a:schemeClr val="tx1"/>
                </a:solidFill>
                <a:latin typeface="Courier New" pitchFamily="49" charset="0"/>
                <a:ea typeface="宋体" charset="-122"/>
              </a:rPr>
              <a:t>href</a:t>
            </a:r>
            <a:r>
              <a:rPr lang="en-US" altLang="zh-CN" sz="1600" dirty="0">
                <a:solidFill>
                  <a:schemeClr val="tx1"/>
                </a:solidFill>
                <a:latin typeface="Courier New" pitchFamily="49" charset="0"/>
                <a:ea typeface="宋体" charset="-122"/>
              </a:rPr>
              <a:t>="</a:t>
            </a:r>
            <a:r>
              <a:rPr lang="en-US" altLang="zh-CN" sz="1600" dirty="0" err="1">
                <a:solidFill>
                  <a:schemeClr val="tx1"/>
                </a:solidFill>
                <a:latin typeface="Courier New" pitchFamily="49" charset="0"/>
                <a:ea typeface="宋体" charset="-122"/>
              </a:rPr>
              <a:t>css</a:t>
            </a:r>
            <a:r>
              <a:rPr lang="en-US" altLang="zh-CN" sz="1600" dirty="0">
                <a:solidFill>
                  <a:schemeClr val="tx1"/>
                </a:solidFill>
                <a:latin typeface="Courier New" pitchFamily="49" charset="0"/>
                <a:ea typeface="宋体" charset="-122"/>
              </a:rPr>
              <a:t>/IE7style.css" media="screen" /&gt;</a:t>
            </a:r>
            <a:br>
              <a:rPr lang="en-US" altLang="zh-CN" sz="1600" dirty="0">
                <a:solidFill>
                  <a:schemeClr val="tx1"/>
                </a:solidFill>
                <a:latin typeface="Courier New" pitchFamily="49" charset="0"/>
                <a:ea typeface="宋体" charset="-122"/>
              </a:rPr>
            </a:br>
            <a:r>
              <a:rPr lang="en-US" altLang="zh-CN" sz="1600" dirty="0">
                <a:solidFill>
                  <a:schemeClr val="tx1"/>
                </a:solidFill>
                <a:latin typeface="Courier New" pitchFamily="49" charset="0"/>
                <a:ea typeface="宋体" charset="-122"/>
              </a:rPr>
              <a:t>&lt;![</a:t>
            </a:r>
            <a:r>
              <a:rPr lang="en-US" altLang="zh-CN" sz="1600" dirty="0" err="1">
                <a:solidFill>
                  <a:schemeClr val="tx1"/>
                </a:solidFill>
                <a:latin typeface="Courier New" pitchFamily="49" charset="0"/>
                <a:ea typeface="宋体" charset="-122"/>
              </a:rPr>
              <a:t>endif</a:t>
            </a:r>
            <a:r>
              <a:rPr lang="en-US" altLang="zh-CN" sz="1600" dirty="0" smtClean="0">
                <a:solidFill>
                  <a:schemeClr val="tx1"/>
                </a:solidFill>
                <a:latin typeface="Courier New" pitchFamily="49" charset="0"/>
                <a:ea typeface="宋体" charset="-122"/>
              </a:rPr>
              <a:t>]--&gt;</a:t>
            </a:r>
            <a:r>
              <a:rPr lang="en-US" altLang="zh-CN" sz="1600" dirty="0">
                <a:solidFill>
                  <a:schemeClr val="tx1"/>
                </a:solidFill>
                <a:latin typeface="Courier New" pitchFamily="49" charset="0"/>
                <a:ea typeface="宋体" charset="-122"/>
              </a:rPr>
              <a:t/>
            </a:r>
            <a:br>
              <a:rPr lang="en-US" altLang="zh-CN" sz="1600" dirty="0">
                <a:solidFill>
                  <a:schemeClr val="tx1"/>
                </a:solidFill>
                <a:latin typeface="Courier New" pitchFamily="49" charset="0"/>
                <a:ea typeface="宋体" charset="-122"/>
              </a:rPr>
            </a:br>
            <a:r>
              <a:rPr lang="en-US" altLang="zh-CN" sz="1600" dirty="0">
                <a:solidFill>
                  <a:schemeClr val="tx1"/>
                </a:solidFill>
                <a:latin typeface="Courier New" pitchFamily="49" charset="0"/>
                <a:ea typeface="宋体" charset="-122"/>
              </a:rPr>
              <a:t>&lt;!--[if </a:t>
            </a:r>
            <a:r>
              <a:rPr lang="en-US" altLang="zh-CN" sz="1600" dirty="0" err="1">
                <a:solidFill>
                  <a:schemeClr val="tx1"/>
                </a:solidFill>
                <a:latin typeface="Courier New" pitchFamily="49" charset="0"/>
                <a:ea typeface="宋体" charset="-122"/>
              </a:rPr>
              <a:t>lt</a:t>
            </a:r>
            <a:r>
              <a:rPr lang="en-US" altLang="zh-CN" sz="1600" dirty="0">
                <a:solidFill>
                  <a:schemeClr val="tx1"/>
                </a:solidFill>
                <a:latin typeface="Courier New" pitchFamily="49" charset="0"/>
                <a:ea typeface="宋体" charset="-122"/>
              </a:rPr>
              <a:t> IE 6]&gt;</a:t>
            </a:r>
            <a:br>
              <a:rPr lang="en-US" altLang="zh-CN" sz="1600" dirty="0">
                <a:solidFill>
                  <a:schemeClr val="tx1"/>
                </a:solidFill>
                <a:latin typeface="Courier New" pitchFamily="49" charset="0"/>
                <a:ea typeface="宋体" charset="-122"/>
              </a:rPr>
            </a:br>
            <a:r>
              <a:rPr lang="en-US" altLang="zh-CN" sz="1600" dirty="0">
                <a:solidFill>
                  <a:schemeClr val="tx1"/>
                </a:solidFill>
                <a:latin typeface="Courier New" pitchFamily="49" charset="0"/>
                <a:ea typeface="宋体" charset="-122"/>
              </a:rPr>
              <a:t>   &lt;link </a:t>
            </a:r>
            <a:r>
              <a:rPr lang="en-US" altLang="zh-CN" sz="1600" dirty="0" err="1">
                <a:solidFill>
                  <a:schemeClr val="tx1"/>
                </a:solidFill>
                <a:latin typeface="Courier New" pitchFamily="49" charset="0"/>
                <a:ea typeface="宋体" charset="-122"/>
              </a:rPr>
              <a:t>rel</a:t>
            </a:r>
            <a:r>
              <a:rPr lang="en-US" altLang="zh-CN" sz="1600" dirty="0">
                <a:solidFill>
                  <a:schemeClr val="tx1"/>
                </a:solidFill>
                <a:latin typeface="Courier New" pitchFamily="49" charset="0"/>
                <a:ea typeface="宋体" charset="-122"/>
              </a:rPr>
              <a:t>="</a:t>
            </a:r>
            <a:r>
              <a:rPr lang="en-US" altLang="zh-CN" sz="1600" dirty="0" err="1">
                <a:solidFill>
                  <a:schemeClr val="tx1"/>
                </a:solidFill>
                <a:latin typeface="Courier New" pitchFamily="49" charset="0"/>
                <a:ea typeface="宋体" charset="-122"/>
              </a:rPr>
              <a:t>stylesheet</a:t>
            </a:r>
            <a:r>
              <a:rPr lang="en-US" altLang="zh-CN" sz="1600" dirty="0">
                <a:solidFill>
                  <a:schemeClr val="tx1"/>
                </a:solidFill>
                <a:latin typeface="Courier New" pitchFamily="49" charset="0"/>
                <a:ea typeface="宋体" charset="-122"/>
              </a:rPr>
              <a:t>" type="text/</a:t>
            </a:r>
            <a:r>
              <a:rPr lang="en-US" altLang="zh-CN" sz="1600" dirty="0" err="1">
                <a:solidFill>
                  <a:schemeClr val="tx1"/>
                </a:solidFill>
                <a:latin typeface="Courier New" pitchFamily="49" charset="0"/>
                <a:ea typeface="宋体" charset="-122"/>
              </a:rPr>
              <a:t>css</a:t>
            </a:r>
            <a:r>
              <a:rPr lang="en-US" altLang="zh-CN" sz="1600" dirty="0">
                <a:solidFill>
                  <a:schemeClr val="tx1"/>
                </a:solidFill>
                <a:latin typeface="Courier New" pitchFamily="49" charset="0"/>
                <a:ea typeface="宋体" charset="-122"/>
              </a:rPr>
              <a:t>" </a:t>
            </a:r>
            <a:r>
              <a:rPr lang="en-US" altLang="zh-CN" sz="1600" dirty="0" err="1">
                <a:solidFill>
                  <a:schemeClr val="tx1"/>
                </a:solidFill>
                <a:latin typeface="Courier New" pitchFamily="49" charset="0"/>
                <a:ea typeface="宋体" charset="-122"/>
              </a:rPr>
              <a:t>href</a:t>
            </a:r>
            <a:r>
              <a:rPr lang="en-US" altLang="zh-CN" sz="1600" dirty="0">
                <a:solidFill>
                  <a:schemeClr val="tx1"/>
                </a:solidFill>
                <a:latin typeface="Courier New" pitchFamily="49" charset="0"/>
                <a:ea typeface="宋体" charset="-122"/>
              </a:rPr>
              <a:t>="</a:t>
            </a:r>
            <a:r>
              <a:rPr lang="en-US" altLang="zh-CN" sz="1600" dirty="0" err="1">
                <a:solidFill>
                  <a:schemeClr val="tx1"/>
                </a:solidFill>
                <a:latin typeface="Courier New" pitchFamily="49" charset="0"/>
                <a:ea typeface="宋体" charset="-122"/>
              </a:rPr>
              <a:t>css</a:t>
            </a:r>
            <a:r>
              <a:rPr lang="en-US" altLang="zh-CN" sz="1600" dirty="0">
                <a:solidFill>
                  <a:schemeClr val="tx1"/>
                </a:solidFill>
                <a:latin typeface="Courier New" pitchFamily="49" charset="0"/>
                <a:ea typeface="宋体" charset="-122"/>
              </a:rPr>
              <a:t>/IE5x.css" media="screen" /&gt;</a:t>
            </a:r>
          </a:p>
          <a:p>
            <a:pPr>
              <a:defRPr/>
            </a:pPr>
            <a:r>
              <a:rPr lang="en-US" altLang="zh-CN" sz="1600" dirty="0">
                <a:solidFill>
                  <a:schemeClr val="tx1"/>
                </a:solidFill>
                <a:latin typeface="Courier New" pitchFamily="49" charset="0"/>
                <a:ea typeface="宋体" charset="-122"/>
              </a:rPr>
              <a:t>&lt;![</a:t>
            </a:r>
            <a:r>
              <a:rPr lang="en-US" altLang="zh-CN" sz="1600" dirty="0" err="1">
                <a:solidFill>
                  <a:schemeClr val="tx1"/>
                </a:solidFill>
                <a:latin typeface="Courier New" pitchFamily="49" charset="0"/>
                <a:ea typeface="宋体" charset="-122"/>
              </a:rPr>
              <a:t>endif</a:t>
            </a:r>
            <a:r>
              <a:rPr lang="en-US" altLang="zh-CN" sz="1600" dirty="0" smtClean="0">
                <a:solidFill>
                  <a:schemeClr val="tx1"/>
                </a:solidFill>
                <a:latin typeface="Courier New" pitchFamily="49" charset="0"/>
                <a:ea typeface="宋体" charset="-122"/>
              </a:rPr>
              <a:t>]--&gt;</a:t>
            </a:r>
            <a:endParaRPr lang="en-US" altLang="zh-CN" sz="1600" dirty="0">
              <a:solidFill>
                <a:schemeClr val="tx1"/>
              </a:solidFill>
              <a:latin typeface="Courier New" pitchFamily="49" charset="0"/>
              <a:ea typeface="宋体" charset="-122"/>
            </a:endParaRPr>
          </a:p>
          <a:p>
            <a:pPr>
              <a:defRPr/>
            </a:pPr>
            <a:r>
              <a:rPr lang="en-US" altLang="zh-CN" sz="1600" dirty="0">
                <a:solidFill>
                  <a:schemeClr val="tx1"/>
                </a:solidFill>
                <a:latin typeface="Courier New" pitchFamily="49" charset="0"/>
                <a:ea typeface="宋体" charset="-122"/>
              </a:rPr>
              <a:t>&lt;!--[if </a:t>
            </a:r>
            <a:r>
              <a:rPr lang="en-US" altLang="zh-CN" sz="1600" dirty="0" err="1">
                <a:solidFill>
                  <a:schemeClr val="tx1"/>
                </a:solidFill>
                <a:latin typeface="Courier New" pitchFamily="49" charset="0"/>
                <a:ea typeface="宋体" charset="-122"/>
              </a:rPr>
              <a:t>gte</a:t>
            </a:r>
            <a:r>
              <a:rPr lang="en-US" altLang="zh-CN" sz="1600" dirty="0">
                <a:solidFill>
                  <a:schemeClr val="tx1"/>
                </a:solidFill>
                <a:latin typeface="Courier New" pitchFamily="49" charset="0"/>
                <a:ea typeface="宋体" charset="-122"/>
              </a:rPr>
              <a:t> IE 8]&gt;</a:t>
            </a:r>
            <a:br>
              <a:rPr lang="en-US" altLang="zh-CN" sz="1600" dirty="0">
                <a:solidFill>
                  <a:schemeClr val="tx1"/>
                </a:solidFill>
                <a:latin typeface="Courier New" pitchFamily="49" charset="0"/>
                <a:ea typeface="宋体" charset="-122"/>
              </a:rPr>
            </a:br>
            <a:r>
              <a:rPr lang="en-US" altLang="zh-CN" sz="1600" dirty="0">
                <a:solidFill>
                  <a:schemeClr val="tx1"/>
                </a:solidFill>
                <a:latin typeface="Courier New" pitchFamily="49" charset="0"/>
                <a:ea typeface="宋体" charset="-122"/>
              </a:rPr>
              <a:t>   &lt;link </a:t>
            </a:r>
            <a:r>
              <a:rPr lang="en-US" altLang="zh-CN" sz="1600" dirty="0" err="1">
                <a:solidFill>
                  <a:schemeClr val="tx1"/>
                </a:solidFill>
                <a:latin typeface="Courier New" pitchFamily="49" charset="0"/>
                <a:ea typeface="宋体" charset="-122"/>
              </a:rPr>
              <a:t>rel</a:t>
            </a:r>
            <a:r>
              <a:rPr lang="en-US" altLang="zh-CN" sz="1600" dirty="0">
                <a:solidFill>
                  <a:schemeClr val="tx1"/>
                </a:solidFill>
                <a:latin typeface="Courier New" pitchFamily="49" charset="0"/>
                <a:ea typeface="宋体" charset="-122"/>
              </a:rPr>
              <a:t>="</a:t>
            </a:r>
            <a:r>
              <a:rPr lang="en-US" altLang="zh-CN" sz="1600" dirty="0" err="1">
                <a:solidFill>
                  <a:schemeClr val="tx1"/>
                </a:solidFill>
                <a:latin typeface="Courier New" pitchFamily="49" charset="0"/>
                <a:ea typeface="宋体" charset="-122"/>
              </a:rPr>
              <a:t>stylesheet</a:t>
            </a:r>
            <a:r>
              <a:rPr lang="en-US" altLang="zh-CN" sz="1600" dirty="0">
                <a:solidFill>
                  <a:schemeClr val="tx1"/>
                </a:solidFill>
                <a:latin typeface="Courier New" pitchFamily="49" charset="0"/>
                <a:ea typeface="宋体" charset="-122"/>
              </a:rPr>
              <a:t>" type="text/</a:t>
            </a:r>
            <a:r>
              <a:rPr lang="en-US" altLang="zh-CN" sz="1600" dirty="0" err="1">
                <a:solidFill>
                  <a:schemeClr val="tx1"/>
                </a:solidFill>
                <a:latin typeface="Courier New" pitchFamily="49" charset="0"/>
                <a:ea typeface="宋体" charset="-122"/>
              </a:rPr>
              <a:t>css</a:t>
            </a:r>
            <a:r>
              <a:rPr lang="en-US" altLang="zh-CN" sz="1600" dirty="0">
                <a:solidFill>
                  <a:schemeClr val="tx1"/>
                </a:solidFill>
                <a:latin typeface="Courier New" pitchFamily="49" charset="0"/>
                <a:ea typeface="宋体" charset="-122"/>
              </a:rPr>
              <a:t>" </a:t>
            </a:r>
            <a:r>
              <a:rPr lang="en-US" altLang="zh-CN" sz="1600" dirty="0" err="1">
                <a:solidFill>
                  <a:schemeClr val="tx1"/>
                </a:solidFill>
                <a:latin typeface="Courier New" pitchFamily="49" charset="0"/>
                <a:ea typeface="宋体" charset="-122"/>
              </a:rPr>
              <a:t>href</a:t>
            </a:r>
            <a:r>
              <a:rPr lang="en-US" altLang="zh-CN" sz="1600" dirty="0">
                <a:solidFill>
                  <a:schemeClr val="tx1"/>
                </a:solidFill>
                <a:latin typeface="Courier New" pitchFamily="49" charset="0"/>
                <a:ea typeface="宋体" charset="-122"/>
              </a:rPr>
              <a:t>="</a:t>
            </a:r>
            <a:r>
              <a:rPr lang="en-US" altLang="zh-CN" sz="1600" dirty="0" err="1">
                <a:solidFill>
                  <a:schemeClr val="tx1"/>
                </a:solidFill>
                <a:latin typeface="Courier New" pitchFamily="49" charset="0"/>
                <a:ea typeface="宋体" charset="-122"/>
              </a:rPr>
              <a:t>css</a:t>
            </a:r>
            <a:r>
              <a:rPr lang="en-US" altLang="zh-CN" sz="1600" dirty="0">
                <a:solidFill>
                  <a:schemeClr val="tx1"/>
                </a:solidFill>
                <a:latin typeface="Courier New" pitchFamily="49" charset="0"/>
                <a:ea typeface="宋体" charset="-122"/>
              </a:rPr>
              <a:t>/IE8style.css" media="screen" /&gt;</a:t>
            </a:r>
          </a:p>
          <a:p>
            <a:pPr>
              <a:defRPr/>
            </a:pPr>
            <a:r>
              <a:rPr lang="en-US" altLang="zh-CN" sz="1600" dirty="0">
                <a:solidFill>
                  <a:schemeClr val="tx1"/>
                </a:solidFill>
                <a:latin typeface="Courier New" pitchFamily="49" charset="0"/>
                <a:ea typeface="宋体" charset="-122"/>
              </a:rPr>
              <a:t>&lt;![</a:t>
            </a:r>
            <a:r>
              <a:rPr lang="en-US" altLang="zh-CN" sz="1600" dirty="0" err="1">
                <a:solidFill>
                  <a:schemeClr val="tx1"/>
                </a:solidFill>
                <a:latin typeface="Courier New" pitchFamily="49" charset="0"/>
                <a:ea typeface="宋体" charset="-122"/>
              </a:rPr>
              <a:t>endif</a:t>
            </a:r>
            <a:r>
              <a:rPr lang="en-US" altLang="zh-CN" sz="1600" dirty="0" smtClean="0">
                <a:solidFill>
                  <a:schemeClr val="tx1"/>
                </a:solidFill>
                <a:latin typeface="Courier New" pitchFamily="49" charset="0"/>
                <a:ea typeface="宋体" charset="-122"/>
              </a:rPr>
              <a:t>]--&gt;</a:t>
            </a:r>
            <a:endParaRPr lang="en-US" altLang="zh-CN" sz="1600" dirty="0">
              <a:solidFill>
                <a:schemeClr val="tx1"/>
              </a:solidFill>
              <a:latin typeface="Courier New" pitchFamily="49" charset="0"/>
              <a:ea typeface="宋体" charset="-122"/>
            </a:endParaRPr>
          </a:p>
          <a:p>
            <a:pPr>
              <a:defRPr/>
            </a:pPr>
            <a:r>
              <a:rPr lang="en-US" altLang="zh-CN" sz="1600" dirty="0">
                <a:solidFill>
                  <a:schemeClr val="tx1"/>
                </a:solidFill>
                <a:latin typeface="Courier New" pitchFamily="49" charset="0"/>
                <a:ea typeface="宋体" charset="-122"/>
              </a:rPr>
              <a:t>&lt;!--[if !IE]&gt;</a:t>
            </a:r>
            <a:br>
              <a:rPr lang="en-US" altLang="zh-CN" sz="1600" dirty="0">
                <a:solidFill>
                  <a:schemeClr val="tx1"/>
                </a:solidFill>
                <a:latin typeface="Courier New" pitchFamily="49" charset="0"/>
                <a:ea typeface="宋体" charset="-122"/>
              </a:rPr>
            </a:br>
            <a:r>
              <a:rPr lang="en-US" altLang="zh-CN" sz="1600" dirty="0">
                <a:solidFill>
                  <a:schemeClr val="tx1"/>
                </a:solidFill>
                <a:latin typeface="Courier New" pitchFamily="49" charset="0"/>
                <a:ea typeface="宋体" charset="-122"/>
              </a:rPr>
              <a:t>   &lt;link </a:t>
            </a:r>
            <a:r>
              <a:rPr lang="en-US" altLang="zh-CN" sz="1600" dirty="0" err="1">
                <a:solidFill>
                  <a:schemeClr val="tx1"/>
                </a:solidFill>
                <a:latin typeface="Courier New" pitchFamily="49" charset="0"/>
                <a:ea typeface="宋体" charset="-122"/>
              </a:rPr>
              <a:t>rel</a:t>
            </a:r>
            <a:r>
              <a:rPr lang="en-US" altLang="zh-CN" sz="1600" dirty="0">
                <a:solidFill>
                  <a:schemeClr val="tx1"/>
                </a:solidFill>
                <a:latin typeface="Courier New" pitchFamily="49" charset="0"/>
                <a:ea typeface="宋体" charset="-122"/>
              </a:rPr>
              <a:t>="</a:t>
            </a:r>
            <a:r>
              <a:rPr lang="en-US" altLang="zh-CN" sz="1600" dirty="0" err="1">
                <a:solidFill>
                  <a:schemeClr val="tx1"/>
                </a:solidFill>
                <a:latin typeface="Courier New" pitchFamily="49" charset="0"/>
                <a:ea typeface="宋体" charset="-122"/>
              </a:rPr>
              <a:t>stylesheet</a:t>
            </a:r>
            <a:r>
              <a:rPr lang="en-US" altLang="zh-CN" sz="1600" dirty="0">
                <a:solidFill>
                  <a:schemeClr val="tx1"/>
                </a:solidFill>
                <a:latin typeface="Courier New" pitchFamily="49" charset="0"/>
                <a:ea typeface="宋体" charset="-122"/>
              </a:rPr>
              <a:t>" type="text/</a:t>
            </a:r>
            <a:r>
              <a:rPr lang="en-US" altLang="zh-CN" sz="1600" dirty="0" err="1">
                <a:solidFill>
                  <a:schemeClr val="tx1"/>
                </a:solidFill>
                <a:latin typeface="Courier New" pitchFamily="49" charset="0"/>
                <a:ea typeface="宋体" charset="-122"/>
              </a:rPr>
              <a:t>css</a:t>
            </a:r>
            <a:r>
              <a:rPr lang="en-US" altLang="zh-CN" sz="1600" dirty="0">
                <a:solidFill>
                  <a:schemeClr val="tx1"/>
                </a:solidFill>
                <a:latin typeface="Courier New" pitchFamily="49" charset="0"/>
                <a:ea typeface="宋体" charset="-122"/>
              </a:rPr>
              <a:t>" </a:t>
            </a:r>
            <a:r>
              <a:rPr lang="en-US" altLang="zh-CN" sz="1600" dirty="0" err="1">
                <a:solidFill>
                  <a:schemeClr val="tx1"/>
                </a:solidFill>
                <a:latin typeface="Courier New" pitchFamily="49" charset="0"/>
                <a:ea typeface="宋体" charset="-122"/>
              </a:rPr>
              <a:t>href</a:t>
            </a:r>
            <a:r>
              <a:rPr lang="en-US" altLang="zh-CN" sz="1600" dirty="0">
                <a:solidFill>
                  <a:schemeClr val="tx1"/>
                </a:solidFill>
                <a:latin typeface="Courier New" pitchFamily="49" charset="0"/>
                <a:ea typeface="宋体" charset="-122"/>
              </a:rPr>
              <a:t>="</a:t>
            </a:r>
            <a:r>
              <a:rPr lang="en-US" altLang="zh-CN" sz="1600" dirty="0" err="1">
                <a:solidFill>
                  <a:schemeClr val="tx1"/>
                </a:solidFill>
                <a:latin typeface="Courier New" pitchFamily="49" charset="0"/>
                <a:ea typeface="宋体" charset="-122"/>
              </a:rPr>
              <a:t>css</a:t>
            </a:r>
            <a:r>
              <a:rPr lang="en-US" altLang="zh-CN" sz="1600" dirty="0">
                <a:solidFill>
                  <a:schemeClr val="tx1"/>
                </a:solidFill>
                <a:latin typeface="Courier New" pitchFamily="49" charset="0"/>
                <a:ea typeface="宋体" charset="-122"/>
              </a:rPr>
              <a:t>/advanced.css" media="screen" /&gt;</a:t>
            </a:r>
          </a:p>
          <a:p>
            <a:pPr>
              <a:defRPr/>
            </a:pPr>
            <a:r>
              <a:rPr lang="en-US" altLang="zh-CN" sz="1600" dirty="0">
                <a:solidFill>
                  <a:schemeClr val="tx1"/>
                </a:solidFill>
                <a:latin typeface="Courier New" pitchFamily="49" charset="0"/>
                <a:ea typeface="宋体" charset="-122"/>
              </a:rPr>
              <a:t>&lt;![</a:t>
            </a:r>
            <a:r>
              <a:rPr lang="en-US" altLang="zh-CN" sz="1600" dirty="0" err="1">
                <a:solidFill>
                  <a:schemeClr val="tx1"/>
                </a:solidFill>
                <a:latin typeface="Courier New" pitchFamily="49" charset="0"/>
                <a:ea typeface="宋体" charset="-122"/>
              </a:rPr>
              <a:t>endif</a:t>
            </a:r>
            <a:r>
              <a:rPr lang="en-US" altLang="zh-CN" sz="1600" dirty="0">
                <a:solidFill>
                  <a:schemeClr val="tx1"/>
                </a:solidFill>
                <a:latin typeface="Courier New" pitchFamily="49" charset="0"/>
                <a:ea typeface="宋体" charset="-122"/>
              </a:rPr>
              <a:t>]--&gt;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314325" y="142875"/>
            <a:ext cx="8002588" cy="438150"/>
          </a:xfrm>
        </p:spPr>
        <p:txBody>
          <a:bodyPr/>
          <a:lstStyle/>
          <a:p>
            <a:pPr eaLnBrk="1" hangingPunct="1"/>
            <a:r>
              <a:rPr lang="zh-CN" altLang="en-US" sz="3600" smtClean="0">
                <a:latin typeface="微软雅黑" pitchFamily="34" charset="-122"/>
                <a:ea typeface="微软雅黑" pitchFamily="34" charset="-122"/>
              </a:rPr>
              <a:t>四、解决方法</a:t>
            </a:r>
            <a:endParaRPr lang="en-GB" altLang="zh-CN" sz="3600" smtClean="0">
              <a:latin typeface="微软雅黑" pitchFamily="34" charset="-122"/>
              <a:ea typeface="微软雅黑" pitchFamily="34" charset="-122"/>
            </a:endParaRPr>
          </a:p>
        </p:txBody>
      </p:sp>
      <p:sp>
        <p:nvSpPr>
          <p:cNvPr id="12292" name="Freeform 4"/>
          <p:cNvSpPr>
            <a:spLocks/>
          </p:cNvSpPr>
          <p:nvPr/>
        </p:nvSpPr>
        <p:spPr bwMode="auto">
          <a:xfrm>
            <a:off x="-17463" y="649288"/>
            <a:ext cx="8424863" cy="563562"/>
          </a:xfrm>
          <a:custGeom>
            <a:avLst/>
            <a:gdLst>
              <a:gd name="T0" fmla="*/ 0 w 5307"/>
              <a:gd name="T1" fmla="*/ 2147483647 h 355"/>
              <a:gd name="T2" fmla="*/ 2147483647 w 5307"/>
              <a:gd name="T3" fmla="*/ 2147483647 h 355"/>
              <a:gd name="T4" fmla="*/ 2147483647 w 5307"/>
              <a:gd name="T5" fmla="*/ 2147483647 h 355"/>
              <a:gd name="T6" fmla="*/ 2147483647 w 5307"/>
              <a:gd name="T7" fmla="*/ 2147483647 h 355"/>
              <a:gd name="T8" fmla="*/ 2147483647 w 5307"/>
              <a:gd name="T9" fmla="*/ 2147483647 h 355"/>
              <a:gd name="T10" fmla="*/ 2147483647 w 5307"/>
              <a:gd name="T11" fmla="*/ 2147483647 h 355"/>
              <a:gd name="T12" fmla="*/ 2147483647 w 5307"/>
              <a:gd name="T13" fmla="*/ 2147483647 h 355"/>
              <a:gd name="T14" fmla="*/ 2147483647 w 5307"/>
              <a:gd name="T15" fmla="*/ 2147483647 h 355"/>
              <a:gd name="T16" fmla="*/ 0 60000 65536"/>
              <a:gd name="T17" fmla="*/ 0 60000 65536"/>
              <a:gd name="T18" fmla="*/ 0 60000 65536"/>
              <a:gd name="T19" fmla="*/ 0 60000 65536"/>
              <a:gd name="T20" fmla="*/ 0 60000 65536"/>
              <a:gd name="T21" fmla="*/ 0 60000 65536"/>
              <a:gd name="T22" fmla="*/ 0 60000 65536"/>
              <a:gd name="T23" fmla="*/ 0 60000 65536"/>
              <a:gd name="T24" fmla="*/ 0 w 5307"/>
              <a:gd name="T25" fmla="*/ 0 h 355"/>
              <a:gd name="T26" fmla="*/ 5307 w 5307"/>
              <a:gd name="T27" fmla="*/ 355 h 35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p:spPr>
        <p:txBody>
          <a:bodyPr/>
          <a:lstStyle/>
          <a:p>
            <a:endParaRPr lang="zh-CN" altLang="en-US"/>
          </a:p>
        </p:txBody>
      </p:sp>
      <p:sp>
        <p:nvSpPr>
          <p:cNvPr id="8" name="矩形 7"/>
          <p:cNvSpPr/>
          <p:nvPr/>
        </p:nvSpPr>
        <p:spPr>
          <a:xfrm>
            <a:off x="323850" y="1484313"/>
            <a:ext cx="8424863" cy="511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1400">
                <a:solidFill>
                  <a:schemeClr val="tx1"/>
                </a:solidFill>
                <a:latin typeface="Courier New" pitchFamily="49" charset="0"/>
                <a:ea typeface="宋体" charset="-122"/>
              </a:rPr>
              <a:t>&lt;!--[if ie 6]&gt; </a:t>
            </a:r>
            <a:br>
              <a:rPr lang="en-US" altLang="zh-CN" sz="1400">
                <a:solidFill>
                  <a:schemeClr val="tx1"/>
                </a:solidFill>
                <a:latin typeface="Courier New" pitchFamily="49" charset="0"/>
                <a:ea typeface="宋体" charset="-122"/>
              </a:rPr>
            </a:br>
            <a:r>
              <a:rPr lang="en-US" altLang="zh-CN" sz="1400">
                <a:solidFill>
                  <a:schemeClr val="tx1"/>
                </a:solidFill>
                <a:latin typeface="Courier New" pitchFamily="49" charset="0"/>
                <a:ea typeface="宋体" charset="-122"/>
              </a:rPr>
              <a:t>&lt;style&gt; </a:t>
            </a:r>
            <a:br>
              <a:rPr lang="en-US" altLang="zh-CN" sz="1400">
                <a:solidFill>
                  <a:schemeClr val="tx1"/>
                </a:solidFill>
                <a:latin typeface="Courier New" pitchFamily="49" charset="0"/>
                <a:ea typeface="宋体" charset="-122"/>
              </a:rPr>
            </a:br>
            <a:r>
              <a:rPr lang="en-US" altLang="zh-CN" sz="1400">
                <a:solidFill>
                  <a:schemeClr val="tx1"/>
                </a:solidFill>
                <a:latin typeface="Courier New" pitchFamily="49" charset="0"/>
                <a:ea typeface="宋体" charset="-122"/>
              </a:rPr>
              <a:t>&lt;!-- </a:t>
            </a:r>
            <a:br>
              <a:rPr lang="en-US" altLang="zh-CN" sz="1400">
                <a:solidFill>
                  <a:schemeClr val="tx1"/>
                </a:solidFill>
                <a:latin typeface="Courier New" pitchFamily="49" charset="0"/>
                <a:ea typeface="宋体" charset="-122"/>
              </a:rPr>
            </a:br>
            <a:r>
              <a:rPr lang="en-US" altLang="zh-CN" sz="1400">
                <a:solidFill>
                  <a:schemeClr val="tx1"/>
                </a:solidFill>
                <a:latin typeface="Courier New" pitchFamily="49" charset="0"/>
                <a:ea typeface="宋体" charset="-122"/>
              </a:rPr>
              <a:t>#warp{ padding-bottom:11px;} </a:t>
            </a:r>
            <a:br>
              <a:rPr lang="en-US" altLang="zh-CN" sz="1400">
                <a:solidFill>
                  <a:schemeClr val="tx1"/>
                </a:solidFill>
                <a:latin typeface="Courier New" pitchFamily="49" charset="0"/>
                <a:ea typeface="宋体" charset="-122"/>
              </a:rPr>
            </a:br>
            <a:r>
              <a:rPr lang="en-US" altLang="zh-CN" sz="1400">
                <a:solidFill>
                  <a:schemeClr val="tx1"/>
                </a:solidFill>
                <a:latin typeface="Courier New" pitchFamily="49" charset="0"/>
                <a:ea typeface="宋体" charset="-122"/>
              </a:rPr>
              <a:t>--&gt; </a:t>
            </a:r>
            <a:br>
              <a:rPr lang="en-US" altLang="zh-CN" sz="1400">
                <a:solidFill>
                  <a:schemeClr val="tx1"/>
                </a:solidFill>
                <a:latin typeface="Courier New" pitchFamily="49" charset="0"/>
                <a:ea typeface="宋体" charset="-122"/>
              </a:rPr>
            </a:br>
            <a:r>
              <a:rPr lang="en-US" altLang="zh-CN" sz="1400">
                <a:solidFill>
                  <a:schemeClr val="tx1"/>
                </a:solidFill>
                <a:latin typeface="Courier New" pitchFamily="49" charset="0"/>
                <a:ea typeface="宋体" charset="-122"/>
              </a:rPr>
              <a:t>&lt;/style&gt; </a:t>
            </a:r>
            <a:br>
              <a:rPr lang="en-US" altLang="zh-CN" sz="1400">
                <a:solidFill>
                  <a:schemeClr val="tx1"/>
                </a:solidFill>
                <a:latin typeface="Courier New" pitchFamily="49" charset="0"/>
                <a:ea typeface="宋体" charset="-122"/>
              </a:rPr>
            </a:br>
            <a:r>
              <a:rPr lang="en-US" altLang="zh-CN" sz="1400">
                <a:solidFill>
                  <a:schemeClr val="tx1"/>
                </a:solidFill>
                <a:latin typeface="Courier New" pitchFamily="49" charset="0"/>
                <a:ea typeface="宋体" charset="-122"/>
              </a:rPr>
              <a:t>&lt;![endif]--&gt; </a:t>
            </a:r>
          </a:p>
          <a:p>
            <a:pPr>
              <a:defRPr/>
            </a:pPr>
            <a:r>
              <a:rPr lang="en-US" altLang="zh-CN" sz="1400">
                <a:solidFill>
                  <a:schemeClr val="tx1"/>
                </a:solidFill>
                <a:latin typeface="Courier New" pitchFamily="49" charset="0"/>
                <a:ea typeface="宋体" charset="-122"/>
              </a:rPr>
              <a:t/>
            </a:r>
            <a:br>
              <a:rPr lang="en-US" altLang="zh-CN" sz="1400">
                <a:solidFill>
                  <a:schemeClr val="tx1"/>
                </a:solidFill>
                <a:latin typeface="Courier New" pitchFamily="49" charset="0"/>
                <a:ea typeface="宋体" charset="-122"/>
              </a:rPr>
            </a:br>
            <a:r>
              <a:rPr lang="en-US" altLang="zh-CN" sz="1400">
                <a:solidFill>
                  <a:schemeClr val="tx1"/>
                </a:solidFill>
                <a:latin typeface="Courier New" pitchFamily="49" charset="0"/>
                <a:ea typeface="宋体" charset="-122"/>
              </a:rPr>
              <a:t>&lt;!--[if ie 7]&gt; </a:t>
            </a:r>
            <a:br>
              <a:rPr lang="en-US" altLang="zh-CN" sz="1400">
                <a:solidFill>
                  <a:schemeClr val="tx1"/>
                </a:solidFill>
                <a:latin typeface="Courier New" pitchFamily="49" charset="0"/>
                <a:ea typeface="宋体" charset="-122"/>
              </a:rPr>
            </a:br>
            <a:r>
              <a:rPr lang="en-US" altLang="zh-CN" sz="1400">
                <a:solidFill>
                  <a:schemeClr val="tx1"/>
                </a:solidFill>
                <a:latin typeface="Courier New" pitchFamily="49" charset="0"/>
                <a:ea typeface="宋体" charset="-122"/>
              </a:rPr>
              <a:t>&lt;style&gt; </a:t>
            </a:r>
            <a:br>
              <a:rPr lang="en-US" altLang="zh-CN" sz="1400">
                <a:solidFill>
                  <a:schemeClr val="tx1"/>
                </a:solidFill>
                <a:latin typeface="Courier New" pitchFamily="49" charset="0"/>
                <a:ea typeface="宋体" charset="-122"/>
              </a:rPr>
            </a:br>
            <a:r>
              <a:rPr lang="en-US" altLang="zh-CN" sz="1400">
                <a:solidFill>
                  <a:schemeClr val="tx1"/>
                </a:solidFill>
                <a:latin typeface="Courier New" pitchFamily="49" charset="0"/>
                <a:ea typeface="宋体" charset="-122"/>
              </a:rPr>
              <a:t>&lt;!-- </a:t>
            </a:r>
            <a:br>
              <a:rPr lang="en-US" altLang="zh-CN" sz="1400">
                <a:solidFill>
                  <a:schemeClr val="tx1"/>
                </a:solidFill>
                <a:latin typeface="Courier New" pitchFamily="49" charset="0"/>
                <a:ea typeface="宋体" charset="-122"/>
              </a:rPr>
            </a:br>
            <a:r>
              <a:rPr lang="en-US" altLang="zh-CN" sz="1400">
                <a:solidFill>
                  <a:schemeClr val="tx1"/>
                </a:solidFill>
                <a:latin typeface="Courier New" pitchFamily="49" charset="0"/>
                <a:ea typeface="宋体" charset="-122"/>
              </a:rPr>
              <a:t>#warp{ padding-bottom:11px;} </a:t>
            </a:r>
            <a:br>
              <a:rPr lang="en-US" altLang="zh-CN" sz="1400">
                <a:solidFill>
                  <a:schemeClr val="tx1"/>
                </a:solidFill>
                <a:latin typeface="Courier New" pitchFamily="49" charset="0"/>
                <a:ea typeface="宋体" charset="-122"/>
              </a:rPr>
            </a:br>
            <a:r>
              <a:rPr lang="en-US" altLang="zh-CN" sz="1400">
                <a:solidFill>
                  <a:schemeClr val="tx1"/>
                </a:solidFill>
                <a:latin typeface="Courier New" pitchFamily="49" charset="0"/>
                <a:ea typeface="宋体" charset="-122"/>
              </a:rPr>
              <a:t>--&gt; </a:t>
            </a:r>
            <a:br>
              <a:rPr lang="en-US" altLang="zh-CN" sz="1400">
                <a:solidFill>
                  <a:schemeClr val="tx1"/>
                </a:solidFill>
                <a:latin typeface="Courier New" pitchFamily="49" charset="0"/>
                <a:ea typeface="宋体" charset="-122"/>
              </a:rPr>
            </a:br>
            <a:r>
              <a:rPr lang="en-US" altLang="zh-CN" sz="1400">
                <a:solidFill>
                  <a:schemeClr val="tx1"/>
                </a:solidFill>
                <a:latin typeface="Courier New" pitchFamily="49" charset="0"/>
                <a:ea typeface="宋体" charset="-122"/>
              </a:rPr>
              <a:t>&lt;/style&gt; </a:t>
            </a:r>
            <a:br>
              <a:rPr lang="en-US" altLang="zh-CN" sz="1400">
                <a:solidFill>
                  <a:schemeClr val="tx1"/>
                </a:solidFill>
                <a:latin typeface="Courier New" pitchFamily="49" charset="0"/>
                <a:ea typeface="宋体" charset="-122"/>
              </a:rPr>
            </a:br>
            <a:r>
              <a:rPr lang="en-US" altLang="zh-CN" sz="1400">
                <a:solidFill>
                  <a:schemeClr val="tx1"/>
                </a:solidFill>
                <a:latin typeface="Courier New" pitchFamily="49" charset="0"/>
                <a:ea typeface="宋体" charset="-122"/>
              </a:rPr>
              <a:t>&lt;![endif]--&gt; </a:t>
            </a:r>
            <a:br>
              <a:rPr lang="en-US" altLang="zh-CN" sz="1400">
                <a:solidFill>
                  <a:schemeClr val="tx1"/>
                </a:solidFill>
                <a:latin typeface="Courier New" pitchFamily="49" charset="0"/>
                <a:ea typeface="宋体" charset="-122"/>
              </a:rPr>
            </a:br>
            <a:endParaRPr lang="en-US" altLang="zh-CN" sz="1400">
              <a:solidFill>
                <a:schemeClr val="tx1"/>
              </a:solidFill>
              <a:latin typeface="Courier New" pitchFamily="49" charset="0"/>
              <a:ea typeface="宋体" charset="-122"/>
            </a:endParaRPr>
          </a:p>
          <a:p>
            <a:pPr>
              <a:defRPr/>
            </a:pPr>
            <a:r>
              <a:rPr lang="en-US" altLang="zh-CN" sz="1400">
                <a:solidFill>
                  <a:schemeClr val="tx1"/>
                </a:solidFill>
                <a:latin typeface="Courier New" pitchFamily="49" charset="0"/>
                <a:ea typeface="宋体" charset="-122"/>
              </a:rPr>
              <a:t>&lt;!--[if ie 8]&gt; </a:t>
            </a:r>
            <a:br>
              <a:rPr lang="en-US" altLang="zh-CN" sz="1400">
                <a:solidFill>
                  <a:schemeClr val="tx1"/>
                </a:solidFill>
                <a:latin typeface="Courier New" pitchFamily="49" charset="0"/>
                <a:ea typeface="宋体" charset="-122"/>
              </a:rPr>
            </a:br>
            <a:r>
              <a:rPr lang="en-US" altLang="zh-CN" sz="1400">
                <a:solidFill>
                  <a:schemeClr val="tx1"/>
                </a:solidFill>
                <a:latin typeface="Courier New" pitchFamily="49" charset="0"/>
                <a:ea typeface="宋体" charset="-122"/>
              </a:rPr>
              <a:t>&lt;style&gt; </a:t>
            </a:r>
            <a:br>
              <a:rPr lang="en-US" altLang="zh-CN" sz="1400">
                <a:solidFill>
                  <a:schemeClr val="tx1"/>
                </a:solidFill>
                <a:latin typeface="Courier New" pitchFamily="49" charset="0"/>
                <a:ea typeface="宋体" charset="-122"/>
              </a:rPr>
            </a:br>
            <a:r>
              <a:rPr lang="en-US" altLang="zh-CN" sz="1400">
                <a:solidFill>
                  <a:schemeClr val="tx1"/>
                </a:solidFill>
                <a:latin typeface="Courier New" pitchFamily="49" charset="0"/>
                <a:ea typeface="宋体" charset="-122"/>
              </a:rPr>
              <a:t>&lt;!-- </a:t>
            </a:r>
            <a:br>
              <a:rPr lang="en-US" altLang="zh-CN" sz="1400">
                <a:solidFill>
                  <a:schemeClr val="tx1"/>
                </a:solidFill>
                <a:latin typeface="Courier New" pitchFamily="49" charset="0"/>
                <a:ea typeface="宋体" charset="-122"/>
              </a:rPr>
            </a:br>
            <a:r>
              <a:rPr lang="en-US" altLang="zh-CN" sz="1400">
                <a:solidFill>
                  <a:schemeClr val="tx1"/>
                </a:solidFill>
                <a:latin typeface="Courier New" pitchFamily="49" charset="0"/>
                <a:ea typeface="宋体" charset="-122"/>
              </a:rPr>
              <a:t>#warp{ padding-bottom:11px;} </a:t>
            </a:r>
            <a:br>
              <a:rPr lang="en-US" altLang="zh-CN" sz="1400">
                <a:solidFill>
                  <a:schemeClr val="tx1"/>
                </a:solidFill>
                <a:latin typeface="Courier New" pitchFamily="49" charset="0"/>
                <a:ea typeface="宋体" charset="-122"/>
              </a:rPr>
            </a:br>
            <a:r>
              <a:rPr lang="en-US" altLang="zh-CN" sz="1400">
                <a:solidFill>
                  <a:schemeClr val="tx1"/>
                </a:solidFill>
                <a:latin typeface="Courier New" pitchFamily="49" charset="0"/>
                <a:ea typeface="宋体" charset="-122"/>
              </a:rPr>
              <a:t>--&gt; </a:t>
            </a:r>
            <a:br>
              <a:rPr lang="en-US" altLang="zh-CN" sz="1400">
                <a:solidFill>
                  <a:schemeClr val="tx1"/>
                </a:solidFill>
                <a:latin typeface="Courier New" pitchFamily="49" charset="0"/>
                <a:ea typeface="宋体" charset="-122"/>
              </a:rPr>
            </a:br>
            <a:r>
              <a:rPr lang="en-US" altLang="zh-CN" sz="1400">
                <a:solidFill>
                  <a:schemeClr val="tx1"/>
                </a:solidFill>
                <a:latin typeface="Courier New" pitchFamily="49" charset="0"/>
                <a:ea typeface="宋体" charset="-122"/>
              </a:rPr>
              <a:t>&lt;/style&gt; </a:t>
            </a:r>
            <a:br>
              <a:rPr lang="en-US" altLang="zh-CN" sz="1400">
                <a:solidFill>
                  <a:schemeClr val="tx1"/>
                </a:solidFill>
                <a:latin typeface="Courier New" pitchFamily="49" charset="0"/>
                <a:ea typeface="宋体" charset="-122"/>
              </a:rPr>
            </a:br>
            <a:r>
              <a:rPr lang="en-US" altLang="zh-CN" sz="1400">
                <a:solidFill>
                  <a:schemeClr val="tx1"/>
                </a:solidFill>
                <a:latin typeface="Courier New" pitchFamily="49" charset="0"/>
                <a:ea typeface="宋体" charset="-122"/>
              </a:rPr>
              <a:t>&lt;![endif]--&gt;</a:t>
            </a:r>
            <a:r>
              <a:rPr lang="en-US" altLang="zh-CN" sz="1600">
                <a:solidFill>
                  <a:schemeClr val="tx1"/>
                </a:solidFill>
                <a:latin typeface="Courier New" pitchFamily="49" charset="0"/>
                <a:ea typeface="宋体" charset="-122"/>
              </a:rPr>
              <a:t> </a:t>
            </a:r>
          </a:p>
        </p:txBody>
      </p:sp>
      <p:sp>
        <p:nvSpPr>
          <p:cNvPr id="31748" name="内容占位符 5"/>
          <p:cNvSpPr>
            <a:spLocks/>
          </p:cNvSpPr>
          <p:nvPr/>
        </p:nvSpPr>
        <p:spPr bwMode="auto">
          <a:xfrm>
            <a:off x="179388" y="695325"/>
            <a:ext cx="8615362" cy="2662238"/>
          </a:xfrm>
          <a:prstGeom prst="rect">
            <a:avLst/>
          </a:prstGeom>
          <a:noFill/>
          <a:ln w="9525">
            <a:noFill/>
            <a:miter lim="800000"/>
            <a:headEnd/>
            <a:tailEnd/>
          </a:ln>
        </p:spPr>
        <p:txBody>
          <a:bodyPr/>
          <a:lstStyle/>
          <a:p>
            <a:pPr marL="342900" indent="-342900">
              <a:lnSpc>
                <a:spcPct val="150000"/>
              </a:lnSpc>
              <a:spcBef>
                <a:spcPct val="20000"/>
              </a:spcBef>
              <a:buFontTx/>
              <a:buChar char="•"/>
            </a:pPr>
            <a:r>
              <a:rPr lang="zh-CN" altLang="en-US" sz="2400">
                <a:solidFill>
                  <a:schemeClr val="bg1"/>
                </a:solidFill>
                <a:latin typeface="微软雅黑" pitchFamily="34" charset="-122"/>
                <a:ea typeface="微软雅黑" pitchFamily="34" charset="-122"/>
              </a:rPr>
              <a:t>注释</a:t>
            </a:r>
            <a:r>
              <a:rPr lang="en-US" altLang="zh-CN" sz="2400">
                <a:solidFill>
                  <a:schemeClr val="bg1"/>
                </a:solidFill>
                <a:latin typeface="微软雅黑" pitchFamily="34" charset="-122"/>
                <a:ea typeface="微软雅黑" pitchFamily="34" charset="-122"/>
              </a:rPr>
              <a:t>CSS</a:t>
            </a:r>
            <a:r>
              <a:rPr lang="zh-CN" altLang="en-US" sz="2400">
                <a:solidFill>
                  <a:schemeClr val="bg1"/>
                </a:solidFill>
                <a:latin typeface="微软雅黑" pitchFamily="34" charset="-122"/>
                <a:ea typeface="微软雅黑" pitchFamily="34" charset="-122"/>
              </a:rPr>
              <a:t>内容</a:t>
            </a:r>
          </a:p>
          <a:p>
            <a:pPr marL="342900" indent="-342900">
              <a:lnSpc>
                <a:spcPct val="150000"/>
              </a:lnSpc>
              <a:spcBef>
                <a:spcPct val="20000"/>
              </a:spcBef>
            </a:pPr>
            <a:endParaRPr lang="zh-CN" altLang="en-US" sz="2400">
              <a:solidFill>
                <a:schemeClr val="bg1"/>
              </a:solidFill>
              <a:latin typeface="微软雅黑" pitchFamily="34" charset="-122"/>
              <a:ea typeface="微软雅黑"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314325" y="142875"/>
            <a:ext cx="8002588" cy="438150"/>
          </a:xfrm>
        </p:spPr>
        <p:txBody>
          <a:bodyPr/>
          <a:lstStyle/>
          <a:p>
            <a:pPr eaLnBrk="1" hangingPunct="1"/>
            <a:r>
              <a:rPr lang="zh-CN" altLang="en-US" sz="3600" smtClean="0">
                <a:latin typeface="微软雅黑" pitchFamily="34" charset="-122"/>
                <a:ea typeface="微软雅黑" pitchFamily="34" charset="-122"/>
              </a:rPr>
              <a:t>四、解决方法</a:t>
            </a:r>
            <a:endParaRPr lang="en-GB" altLang="zh-CN" sz="3600" smtClean="0">
              <a:latin typeface="微软雅黑" pitchFamily="34" charset="-122"/>
              <a:ea typeface="微软雅黑" pitchFamily="34" charset="-122"/>
            </a:endParaRPr>
          </a:p>
        </p:txBody>
      </p:sp>
      <p:sp>
        <p:nvSpPr>
          <p:cNvPr id="12292" name="Freeform 4"/>
          <p:cNvSpPr>
            <a:spLocks/>
          </p:cNvSpPr>
          <p:nvPr/>
        </p:nvSpPr>
        <p:spPr bwMode="auto">
          <a:xfrm>
            <a:off x="-17463" y="649288"/>
            <a:ext cx="8424863" cy="563562"/>
          </a:xfrm>
          <a:custGeom>
            <a:avLst/>
            <a:gdLst>
              <a:gd name="T0" fmla="*/ 0 w 5307"/>
              <a:gd name="T1" fmla="*/ 2147483647 h 355"/>
              <a:gd name="T2" fmla="*/ 2147483647 w 5307"/>
              <a:gd name="T3" fmla="*/ 2147483647 h 355"/>
              <a:gd name="T4" fmla="*/ 2147483647 w 5307"/>
              <a:gd name="T5" fmla="*/ 2147483647 h 355"/>
              <a:gd name="T6" fmla="*/ 2147483647 w 5307"/>
              <a:gd name="T7" fmla="*/ 2147483647 h 355"/>
              <a:gd name="T8" fmla="*/ 2147483647 w 5307"/>
              <a:gd name="T9" fmla="*/ 2147483647 h 355"/>
              <a:gd name="T10" fmla="*/ 2147483647 w 5307"/>
              <a:gd name="T11" fmla="*/ 2147483647 h 355"/>
              <a:gd name="T12" fmla="*/ 2147483647 w 5307"/>
              <a:gd name="T13" fmla="*/ 2147483647 h 355"/>
              <a:gd name="T14" fmla="*/ 2147483647 w 5307"/>
              <a:gd name="T15" fmla="*/ 2147483647 h 355"/>
              <a:gd name="T16" fmla="*/ 0 60000 65536"/>
              <a:gd name="T17" fmla="*/ 0 60000 65536"/>
              <a:gd name="T18" fmla="*/ 0 60000 65536"/>
              <a:gd name="T19" fmla="*/ 0 60000 65536"/>
              <a:gd name="T20" fmla="*/ 0 60000 65536"/>
              <a:gd name="T21" fmla="*/ 0 60000 65536"/>
              <a:gd name="T22" fmla="*/ 0 60000 65536"/>
              <a:gd name="T23" fmla="*/ 0 60000 65536"/>
              <a:gd name="T24" fmla="*/ 0 w 5307"/>
              <a:gd name="T25" fmla="*/ 0 h 355"/>
              <a:gd name="T26" fmla="*/ 5307 w 5307"/>
              <a:gd name="T27" fmla="*/ 355 h 35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p:spPr>
        <p:txBody>
          <a:bodyPr/>
          <a:lstStyle/>
          <a:p>
            <a:endParaRPr lang="zh-CN" altLang="en-US"/>
          </a:p>
        </p:txBody>
      </p:sp>
      <p:sp>
        <p:nvSpPr>
          <p:cNvPr id="8" name="矩形 7"/>
          <p:cNvSpPr/>
          <p:nvPr/>
        </p:nvSpPr>
        <p:spPr>
          <a:xfrm>
            <a:off x="395288" y="1195388"/>
            <a:ext cx="7959725" cy="2305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1600" dirty="0">
                <a:solidFill>
                  <a:schemeClr val="tx1"/>
                </a:solidFill>
                <a:latin typeface="Courier New" pitchFamily="49" charset="0"/>
                <a:ea typeface="宋体" charset="-122"/>
              </a:rPr>
              <a:t>selector{ </a:t>
            </a:r>
            <a:br>
              <a:rPr lang="en-US" altLang="zh-CN" sz="1600" dirty="0">
                <a:solidFill>
                  <a:schemeClr val="tx1"/>
                </a:solidFill>
                <a:latin typeface="Courier New" pitchFamily="49" charset="0"/>
                <a:ea typeface="宋体" charset="-122"/>
              </a:rPr>
            </a:br>
            <a:r>
              <a:rPr lang="en-US" altLang="zh-CN" sz="1600" dirty="0">
                <a:solidFill>
                  <a:schemeClr val="tx1"/>
                </a:solidFill>
                <a:latin typeface="Courier New" pitchFamily="49" charset="0"/>
                <a:ea typeface="宋体" charset="-122"/>
              </a:rPr>
              <a:t>    </a:t>
            </a:r>
            <a:r>
              <a:rPr lang="en-US" altLang="zh-CN" sz="1600" dirty="0" err="1">
                <a:solidFill>
                  <a:schemeClr val="tx1"/>
                </a:solidFill>
                <a:latin typeface="Courier New" pitchFamily="49" charset="0"/>
                <a:ea typeface="宋体" charset="-122"/>
              </a:rPr>
              <a:t>property:value</a:t>
            </a:r>
            <a:r>
              <a:rPr lang="en-US" altLang="zh-CN" sz="1600" dirty="0">
                <a:solidFill>
                  <a:schemeClr val="tx1"/>
                </a:solidFill>
                <a:latin typeface="Courier New" pitchFamily="49" charset="0"/>
                <a:ea typeface="宋体" charset="-122"/>
              </a:rPr>
              <a:t>; /* </a:t>
            </a:r>
            <a:r>
              <a:rPr lang="zh-CN" altLang="en-US" sz="1600" dirty="0">
                <a:solidFill>
                  <a:schemeClr val="tx1"/>
                </a:solidFill>
                <a:latin typeface="Courier New" pitchFamily="49" charset="0"/>
                <a:ea typeface="宋体" charset="-122"/>
              </a:rPr>
              <a:t>所有浏览器 *</a:t>
            </a:r>
            <a:r>
              <a:rPr lang="en-US" altLang="zh-CN" sz="1600" dirty="0">
                <a:solidFill>
                  <a:schemeClr val="tx1"/>
                </a:solidFill>
                <a:latin typeface="Courier New" pitchFamily="49" charset="0"/>
                <a:ea typeface="宋体" charset="-122"/>
              </a:rPr>
              <a:t>/ </a:t>
            </a:r>
            <a:br>
              <a:rPr lang="en-US" altLang="zh-CN" sz="1600" dirty="0">
                <a:solidFill>
                  <a:schemeClr val="tx1"/>
                </a:solidFill>
                <a:latin typeface="Courier New" pitchFamily="49" charset="0"/>
                <a:ea typeface="宋体" charset="-122"/>
              </a:rPr>
            </a:br>
            <a:r>
              <a:rPr lang="en-US" altLang="zh-CN" sz="1600" dirty="0">
                <a:solidFill>
                  <a:schemeClr val="tx1"/>
                </a:solidFill>
                <a:latin typeface="Courier New" pitchFamily="49" charset="0"/>
                <a:ea typeface="宋体" charset="-122"/>
              </a:rPr>
              <a:t>    </a:t>
            </a:r>
            <a:r>
              <a:rPr lang="en-US" altLang="zh-CN" sz="1600" dirty="0" err="1">
                <a:solidFill>
                  <a:schemeClr val="tx1"/>
                </a:solidFill>
                <a:latin typeface="Courier New" pitchFamily="49" charset="0"/>
                <a:ea typeface="宋体" charset="-122"/>
              </a:rPr>
              <a:t>property:value</a:t>
            </a:r>
            <a:r>
              <a:rPr lang="en-US" altLang="zh-CN" sz="1600" dirty="0">
                <a:solidFill>
                  <a:schemeClr val="tx1"/>
                </a:solidFill>
                <a:latin typeface="Courier New" pitchFamily="49" charset="0"/>
                <a:ea typeface="宋体" charset="-122"/>
              </a:rPr>
              <a:t>\9; /* </a:t>
            </a:r>
            <a:r>
              <a:rPr lang="zh-CN" altLang="en-US" sz="1600" dirty="0">
                <a:solidFill>
                  <a:schemeClr val="tx1"/>
                </a:solidFill>
                <a:latin typeface="Courier New" pitchFamily="49" charset="0"/>
                <a:ea typeface="宋体" charset="-122"/>
              </a:rPr>
              <a:t>所有</a:t>
            </a:r>
            <a:r>
              <a:rPr lang="en-US" altLang="zh-CN" sz="1600" dirty="0">
                <a:solidFill>
                  <a:schemeClr val="tx1"/>
                </a:solidFill>
                <a:latin typeface="Courier New" pitchFamily="49" charset="0"/>
                <a:ea typeface="宋体" charset="-122"/>
              </a:rPr>
              <a:t>IE</a:t>
            </a:r>
            <a:r>
              <a:rPr lang="zh-CN" altLang="en-US" sz="1600" dirty="0">
                <a:solidFill>
                  <a:schemeClr val="tx1"/>
                </a:solidFill>
                <a:latin typeface="Courier New" pitchFamily="49" charset="0"/>
                <a:ea typeface="宋体" charset="-122"/>
              </a:rPr>
              <a:t>浏览器 *</a:t>
            </a:r>
            <a:r>
              <a:rPr lang="en-US" altLang="zh-CN" sz="1600" dirty="0">
                <a:solidFill>
                  <a:schemeClr val="tx1"/>
                </a:solidFill>
                <a:latin typeface="Courier New" pitchFamily="49" charset="0"/>
                <a:ea typeface="宋体" charset="-122"/>
              </a:rPr>
              <a:t>/ </a:t>
            </a:r>
            <a:br>
              <a:rPr lang="en-US" altLang="zh-CN" sz="1600" dirty="0">
                <a:solidFill>
                  <a:schemeClr val="tx1"/>
                </a:solidFill>
                <a:latin typeface="Courier New" pitchFamily="49" charset="0"/>
                <a:ea typeface="宋体" charset="-122"/>
              </a:rPr>
            </a:br>
            <a:r>
              <a:rPr lang="en-US" altLang="zh-CN" sz="1600" dirty="0">
                <a:solidFill>
                  <a:schemeClr val="tx1"/>
                </a:solidFill>
                <a:latin typeface="Courier New" pitchFamily="49" charset="0"/>
                <a:ea typeface="宋体" charset="-122"/>
              </a:rPr>
              <a:t>    </a:t>
            </a:r>
            <a:r>
              <a:rPr lang="en-US" altLang="zh-CN" sz="1600" dirty="0" err="1">
                <a:solidFill>
                  <a:schemeClr val="tx1"/>
                </a:solidFill>
                <a:latin typeface="Courier New" pitchFamily="49" charset="0"/>
                <a:ea typeface="宋体" charset="-122"/>
              </a:rPr>
              <a:t>property:value</a:t>
            </a:r>
            <a:r>
              <a:rPr lang="en-US" altLang="zh-CN" sz="1600" dirty="0">
                <a:solidFill>
                  <a:schemeClr val="tx1"/>
                </a:solidFill>
                <a:latin typeface="Courier New" pitchFamily="49" charset="0"/>
                <a:ea typeface="宋体" charset="-122"/>
              </a:rPr>
              <a:t>\0; /* IE8+</a:t>
            </a:r>
            <a:r>
              <a:rPr lang="zh-CN" altLang="en-US" sz="1600" dirty="0">
                <a:solidFill>
                  <a:schemeClr val="tx1"/>
                </a:solidFill>
                <a:latin typeface="Courier New" pitchFamily="49" charset="0"/>
                <a:ea typeface="宋体" charset="-122"/>
              </a:rPr>
              <a:t>浏览器 *</a:t>
            </a:r>
            <a:r>
              <a:rPr lang="en-US" altLang="zh-CN" sz="1600" dirty="0">
                <a:solidFill>
                  <a:schemeClr val="tx1"/>
                </a:solidFill>
                <a:latin typeface="Courier New" pitchFamily="49" charset="0"/>
                <a:ea typeface="宋体" charset="-122"/>
              </a:rPr>
              <a:t>/ </a:t>
            </a:r>
          </a:p>
          <a:p>
            <a:pPr>
              <a:defRPr/>
            </a:pPr>
            <a:r>
              <a:rPr lang="en-US" altLang="zh-CN" sz="1600" dirty="0">
                <a:solidFill>
                  <a:schemeClr val="tx1"/>
                </a:solidFill>
                <a:latin typeface="Courier New" pitchFamily="49" charset="0"/>
                <a:ea typeface="宋体" charset="-122"/>
              </a:rPr>
              <a:t>    +</a:t>
            </a:r>
            <a:r>
              <a:rPr lang="en-US" altLang="zh-CN" sz="1600" dirty="0" err="1">
                <a:solidFill>
                  <a:schemeClr val="tx1"/>
                </a:solidFill>
                <a:latin typeface="Courier New" pitchFamily="49" charset="0"/>
                <a:ea typeface="宋体" charset="-122"/>
              </a:rPr>
              <a:t>property:value</a:t>
            </a:r>
            <a:r>
              <a:rPr lang="en-US" altLang="zh-CN" sz="1600" dirty="0">
                <a:solidFill>
                  <a:schemeClr val="tx1"/>
                </a:solidFill>
                <a:latin typeface="Courier New" pitchFamily="49" charset="0"/>
                <a:ea typeface="宋体" charset="-122"/>
              </a:rPr>
              <a:t>; </a:t>
            </a:r>
          </a:p>
          <a:p>
            <a:pPr>
              <a:defRPr/>
            </a:pPr>
            <a:r>
              <a:rPr lang="en-US" altLang="zh-CN" sz="1600" dirty="0">
                <a:solidFill>
                  <a:schemeClr val="tx1"/>
                </a:solidFill>
                <a:latin typeface="Courier New" pitchFamily="49" charset="0"/>
                <a:ea typeface="宋体" charset="-122"/>
              </a:rPr>
              <a:t>     /* </a:t>
            </a:r>
            <a:r>
              <a:rPr lang="en-US" altLang="zh-CN" sz="1600" dirty="0" smtClean="0">
                <a:solidFill>
                  <a:schemeClr val="tx1"/>
                </a:solidFill>
                <a:latin typeface="Courier New" pitchFamily="49" charset="0"/>
                <a:ea typeface="宋体" charset="-122"/>
              </a:rPr>
              <a:t>IE7) </a:t>
            </a:r>
            <a:r>
              <a:rPr lang="en-US" altLang="zh-CN" sz="1600" dirty="0">
                <a:solidFill>
                  <a:schemeClr val="tx1"/>
                </a:solidFill>
                <a:latin typeface="Courier New" pitchFamily="49" charset="0"/>
                <a:ea typeface="宋体" charset="-122"/>
              </a:rPr>
              <a:t>*/  </a:t>
            </a:r>
            <a:r>
              <a:rPr lang="en-US" altLang="zh-CN" sz="1600" dirty="0" smtClean="0">
                <a:solidFill>
                  <a:schemeClr val="tx1"/>
                </a:solidFill>
                <a:latin typeface="Courier New" pitchFamily="49" charset="0"/>
                <a:ea typeface="宋体" charset="-122"/>
              </a:rPr>
              <a:t>(!,@,#,$,%,^,&amp;,(,),|,~,*,+,/,?,&gt;,&lt;,=)(</a:t>
            </a:r>
            <a:r>
              <a:rPr lang="en-US" altLang="zh-CN" sz="1600" dirty="0" smtClean="0">
                <a:solidFill>
                  <a:srgbClr val="FFFF00"/>
                </a:solidFill>
                <a:latin typeface="Courier New" pitchFamily="49" charset="0"/>
                <a:ea typeface="宋体" charset="-122"/>
              </a:rPr>
              <a:t>-,\,_,</a:t>
            </a:r>
            <a:r>
              <a:rPr lang="zh-CN" altLang="en-US" sz="1600" dirty="0" smtClean="0">
                <a:solidFill>
                  <a:srgbClr val="FFFF00"/>
                </a:solidFill>
                <a:latin typeface="Courier New" pitchFamily="49" charset="0"/>
                <a:ea typeface="宋体" charset="-122"/>
              </a:rPr>
              <a:t>数字，字母，汉字</a:t>
            </a:r>
            <a:r>
              <a:rPr lang="en-US" altLang="zh-CN" sz="1600" dirty="0">
                <a:solidFill>
                  <a:schemeClr val="tx1"/>
                </a:solidFill>
                <a:latin typeface="Courier New" pitchFamily="49" charset="0"/>
                <a:ea typeface="宋体" charset="-122"/>
              </a:rPr>
              <a:t/>
            </a:r>
            <a:br>
              <a:rPr lang="en-US" altLang="zh-CN" sz="1600" dirty="0">
                <a:solidFill>
                  <a:schemeClr val="tx1"/>
                </a:solidFill>
                <a:latin typeface="Courier New" pitchFamily="49" charset="0"/>
                <a:ea typeface="宋体" charset="-122"/>
              </a:rPr>
            </a:br>
            <a:r>
              <a:rPr lang="en-US" altLang="zh-CN" sz="1600" dirty="0">
                <a:solidFill>
                  <a:schemeClr val="tx1"/>
                </a:solidFill>
                <a:latin typeface="Courier New" pitchFamily="49" charset="0"/>
                <a:ea typeface="宋体" charset="-122"/>
              </a:rPr>
              <a:t>    _</a:t>
            </a:r>
            <a:r>
              <a:rPr lang="en-US" altLang="zh-CN" sz="1600" dirty="0" err="1">
                <a:solidFill>
                  <a:schemeClr val="tx1"/>
                </a:solidFill>
                <a:latin typeface="Courier New" pitchFamily="49" charset="0"/>
                <a:ea typeface="宋体" charset="-122"/>
              </a:rPr>
              <a:t>property:value</a:t>
            </a:r>
            <a:r>
              <a:rPr lang="en-US" altLang="zh-CN" sz="1600" dirty="0">
                <a:solidFill>
                  <a:schemeClr val="tx1"/>
                </a:solidFill>
                <a:latin typeface="Courier New" pitchFamily="49" charset="0"/>
                <a:ea typeface="宋体" charset="-122"/>
              </a:rPr>
              <a:t>; /* IE6 */</a:t>
            </a:r>
          </a:p>
          <a:p>
            <a:pPr>
              <a:defRPr/>
            </a:pPr>
            <a:r>
              <a:rPr lang="en-US" altLang="zh-CN" sz="1600" dirty="0">
                <a:solidFill>
                  <a:schemeClr val="tx1"/>
                </a:solidFill>
                <a:latin typeface="Courier New" pitchFamily="49" charset="0"/>
                <a:ea typeface="宋体" charset="-122"/>
              </a:rPr>
              <a:t>}</a:t>
            </a:r>
          </a:p>
        </p:txBody>
      </p:sp>
      <p:sp>
        <p:nvSpPr>
          <p:cNvPr id="2" name="矩形 7"/>
          <p:cNvSpPr/>
          <p:nvPr/>
        </p:nvSpPr>
        <p:spPr>
          <a:xfrm>
            <a:off x="395288" y="3644900"/>
            <a:ext cx="3816350" cy="931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a:solidFill>
                  <a:schemeClr val="tx1"/>
                </a:solidFill>
                <a:latin typeface="Courier New" pitchFamily="49" charset="0"/>
                <a:ea typeface="宋体" charset="-122"/>
              </a:rPr>
              <a:t>//</a:t>
            </a:r>
            <a:r>
              <a:rPr lang="zh-CN" altLang="en-US">
                <a:solidFill>
                  <a:schemeClr val="tx1"/>
                </a:solidFill>
                <a:latin typeface="Courier New" pitchFamily="49" charset="0"/>
                <a:ea typeface="宋体" charset="-122"/>
              </a:rPr>
              <a:t>区别</a:t>
            </a:r>
            <a:r>
              <a:rPr lang="en-US" altLang="zh-CN">
                <a:solidFill>
                  <a:schemeClr val="tx1"/>
                </a:solidFill>
                <a:latin typeface="Courier New" pitchFamily="49" charset="0"/>
                <a:ea typeface="宋体" charset="-122"/>
              </a:rPr>
              <a:t>IE6</a:t>
            </a:r>
            <a:r>
              <a:rPr lang="zh-CN" altLang="en-US">
                <a:solidFill>
                  <a:schemeClr val="tx1"/>
                </a:solidFill>
                <a:latin typeface="Courier New" pitchFamily="49" charset="0"/>
                <a:ea typeface="宋体" charset="-122"/>
              </a:rPr>
              <a:t>、</a:t>
            </a:r>
            <a:r>
              <a:rPr lang="en-US" altLang="zh-CN">
                <a:solidFill>
                  <a:schemeClr val="tx1"/>
                </a:solidFill>
                <a:latin typeface="Courier New" pitchFamily="49" charset="0"/>
                <a:ea typeface="宋体" charset="-122"/>
              </a:rPr>
              <a:t>7</a:t>
            </a:r>
            <a:r>
              <a:rPr lang="zh-CN" altLang="en-US">
                <a:solidFill>
                  <a:schemeClr val="tx1"/>
                </a:solidFill>
                <a:latin typeface="Courier New" pitchFamily="49" charset="0"/>
                <a:ea typeface="宋体" charset="-122"/>
              </a:rPr>
              <a:t>与</a:t>
            </a:r>
            <a:r>
              <a:rPr lang="en-US" altLang="zh-CN">
                <a:solidFill>
                  <a:schemeClr val="tx1"/>
                </a:solidFill>
                <a:latin typeface="Courier New" pitchFamily="49" charset="0"/>
                <a:ea typeface="宋体" charset="-122"/>
              </a:rPr>
              <a:t>FF/IE8</a:t>
            </a:r>
            <a:r>
              <a:rPr lang="en-US" altLang="zh-CN">
                <a:solidFill>
                  <a:schemeClr val="tx1"/>
                </a:solidFill>
                <a:ea typeface="宋体" charset="-122"/>
              </a:rPr>
              <a:t> </a:t>
            </a:r>
            <a:endParaRPr lang="en-US" altLang="zh-CN">
              <a:solidFill>
                <a:schemeClr val="tx1"/>
              </a:solidFill>
              <a:latin typeface="Courier New" pitchFamily="49" charset="0"/>
              <a:ea typeface="宋体" charset="-122"/>
            </a:endParaRPr>
          </a:p>
          <a:p>
            <a:pPr>
              <a:defRPr/>
            </a:pPr>
            <a:r>
              <a:rPr lang="en-US" altLang="zh-CN">
                <a:solidFill>
                  <a:schemeClr val="tx1"/>
                </a:solidFill>
                <a:latin typeface="Courier New" pitchFamily="49" charset="0"/>
                <a:ea typeface="宋体" charset="-122"/>
              </a:rPr>
              <a:t>background:blue;</a:t>
            </a:r>
          </a:p>
          <a:p>
            <a:pPr>
              <a:defRPr/>
            </a:pPr>
            <a:r>
              <a:rPr lang="en-US" altLang="zh-CN">
                <a:solidFill>
                  <a:schemeClr val="tx1"/>
                </a:solidFill>
                <a:latin typeface="Courier New" pitchFamily="49" charset="0"/>
                <a:ea typeface="宋体" charset="-122"/>
              </a:rPr>
              <a:t>*background:orange;</a:t>
            </a:r>
            <a:r>
              <a:rPr lang="en-US" altLang="zh-CN">
                <a:solidFill>
                  <a:schemeClr val="tx1"/>
                </a:solidFill>
                <a:ea typeface="宋体" charset="-122"/>
              </a:rPr>
              <a:t> </a:t>
            </a:r>
          </a:p>
        </p:txBody>
      </p:sp>
      <p:sp>
        <p:nvSpPr>
          <p:cNvPr id="3" name="矩形 7"/>
          <p:cNvSpPr/>
          <p:nvPr/>
        </p:nvSpPr>
        <p:spPr>
          <a:xfrm>
            <a:off x="4500563" y="3644900"/>
            <a:ext cx="3816350" cy="931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a:solidFill>
                  <a:schemeClr val="tx1"/>
                </a:solidFill>
                <a:latin typeface="Courier New" pitchFamily="49" charset="0"/>
                <a:ea typeface="宋体" charset="-122"/>
              </a:rPr>
              <a:t>//</a:t>
            </a:r>
            <a:r>
              <a:rPr lang="zh-CN" altLang="en-US">
                <a:solidFill>
                  <a:schemeClr val="tx1"/>
                </a:solidFill>
                <a:latin typeface="Courier New" pitchFamily="49" charset="0"/>
                <a:ea typeface="宋体" charset="-122"/>
              </a:rPr>
              <a:t>区别</a:t>
            </a:r>
            <a:r>
              <a:rPr lang="en-US" altLang="zh-CN">
                <a:solidFill>
                  <a:schemeClr val="tx1"/>
                </a:solidFill>
                <a:latin typeface="Courier New" pitchFamily="49" charset="0"/>
                <a:ea typeface="宋体" charset="-122"/>
              </a:rPr>
              <a:t>IE6</a:t>
            </a:r>
            <a:r>
              <a:rPr lang="zh-CN" altLang="en-US">
                <a:solidFill>
                  <a:schemeClr val="tx1"/>
                </a:solidFill>
                <a:latin typeface="Courier New" pitchFamily="49" charset="0"/>
                <a:ea typeface="宋体" charset="-122"/>
              </a:rPr>
              <a:t>与</a:t>
            </a:r>
            <a:r>
              <a:rPr lang="en-US" altLang="zh-CN">
                <a:solidFill>
                  <a:schemeClr val="tx1"/>
                </a:solidFill>
                <a:latin typeface="Courier New" pitchFamily="49" charset="0"/>
                <a:ea typeface="宋体" charset="-122"/>
              </a:rPr>
              <a:t>IE7/IE8/FF</a:t>
            </a:r>
          </a:p>
          <a:p>
            <a:pPr>
              <a:defRPr/>
            </a:pPr>
            <a:r>
              <a:rPr lang="en-US" altLang="zh-CN">
                <a:solidFill>
                  <a:schemeClr val="tx1"/>
                </a:solidFill>
                <a:latin typeface="Courier New" pitchFamily="49" charset="0"/>
                <a:ea typeface="宋体" charset="-122"/>
              </a:rPr>
              <a:t>background:green;</a:t>
            </a:r>
          </a:p>
          <a:p>
            <a:pPr>
              <a:defRPr/>
            </a:pPr>
            <a:r>
              <a:rPr lang="en-US" altLang="zh-CN">
                <a:solidFill>
                  <a:schemeClr val="tx1"/>
                </a:solidFill>
                <a:latin typeface="Courier New" pitchFamily="49" charset="0"/>
                <a:ea typeface="宋体" charset="-122"/>
              </a:rPr>
              <a:t>_background:blue; </a:t>
            </a:r>
          </a:p>
        </p:txBody>
      </p:sp>
      <p:sp>
        <p:nvSpPr>
          <p:cNvPr id="4" name="矩形 7"/>
          <p:cNvSpPr/>
          <p:nvPr/>
        </p:nvSpPr>
        <p:spPr>
          <a:xfrm>
            <a:off x="395288" y="4724400"/>
            <a:ext cx="4608512" cy="2016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a:solidFill>
                  <a:schemeClr val="tx1"/>
                </a:solidFill>
                <a:latin typeface="Courier New" pitchFamily="49" charset="0"/>
                <a:ea typeface="宋体" charset="-122"/>
              </a:rPr>
              <a:t>//</a:t>
            </a:r>
            <a:r>
              <a:rPr lang="zh-CN" altLang="en-US">
                <a:solidFill>
                  <a:schemeClr val="tx1"/>
                </a:solidFill>
                <a:latin typeface="Courier New" pitchFamily="49" charset="0"/>
                <a:ea typeface="宋体" charset="-122"/>
              </a:rPr>
              <a:t>区别</a:t>
            </a:r>
            <a:r>
              <a:rPr lang="en-US" altLang="zh-CN">
                <a:solidFill>
                  <a:schemeClr val="tx1"/>
                </a:solidFill>
                <a:latin typeface="Courier New" pitchFamily="49" charset="0"/>
                <a:ea typeface="宋体" charset="-122"/>
              </a:rPr>
              <a:t>FF/IE8</a:t>
            </a:r>
            <a:r>
              <a:rPr lang="zh-CN" altLang="en-US">
                <a:solidFill>
                  <a:schemeClr val="tx1"/>
                </a:solidFill>
                <a:latin typeface="Courier New" pitchFamily="49" charset="0"/>
                <a:ea typeface="宋体" charset="-122"/>
              </a:rPr>
              <a:t>和</a:t>
            </a:r>
            <a:r>
              <a:rPr lang="en-US" altLang="zh-CN">
                <a:solidFill>
                  <a:schemeClr val="tx1"/>
                </a:solidFill>
                <a:latin typeface="Courier New" pitchFamily="49" charset="0"/>
                <a:ea typeface="宋体" charset="-122"/>
              </a:rPr>
              <a:t>IE6/7</a:t>
            </a:r>
            <a:r>
              <a:rPr lang="zh-CN" altLang="en-US">
                <a:solidFill>
                  <a:schemeClr val="tx1"/>
                </a:solidFill>
                <a:ea typeface="宋体" charset="-122"/>
              </a:rPr>
              <a:t> </a:t>
            </a:r>
            <a:r>
              <a:rPr lang="en-US" altLang="zh-CN">
                <a:solidFill>
                  <a:schemeClr val="tx1"/>
                </a:solidFill>
                <a:ea typeface="宋体" charset="-122"/>
              </a:rPr>
              <a:t> </a:t>
            </a:r>
            <a:endParaRPr lang="en-US" altLang="zh-CN">
              <a:solidFill>
                <a:schemeClr val="tx1"/>
              </a:solidFill>
              <a:latin typeface="Courier New" pitchFamily="49" charset="0"/>
              <a:ea typeface="宋体" charset="-122"/>
            </a:endParaRPr>
          </a:p>
          <a:p>
            <a:pPr>
              <a:defRPr/>
            </a:pPr>
            <a:r>
              <a:rPr lang="en-US" altLang="zh-CN">
                <a:solidFill>
                  <a:schemeClr val="tx1"/>
                </a:solidFill>
                <a:latin typeface="Courier New" pitchFamily="49" charset="0"/>
                <a:ea typeface="宋体" charset="-122"/>
              </a:rPr>
              <a:t>background:orange;</a:t>
            </a:r>
          </a:p>
          <a:p>
            <a:pPr>
              <a:defRPr/>
            </a:pPr>
            <a:r>
              <a:rPr lang="en-US" altLang="zh-CN">
                <a:solidFill>
                  <a:schemeClr val="tx1"/>
                </a:solidFill>
                <a:latin typeface="Courier New" pitchFamily="49" charset="0"/>
                <a:ea typeface="宋体" charset="-122"/>
              </a:rPr>
              <a:t>+background:green;</a:t>
            </a:r>
          </a:p>
          <a:p>
            <a:pPr>
              <a:defRPr/>
            </a:pPr>
            <a:r>
              <a:rPr lang="en-US" altLang="zh-CN">
                <a:solidFill>
                  <a:schemeClr val="tx1"/>
                </a:solidFill>
                <a:latin typeface="Courier New" pitchFamily="49" charset="0"/>
                <a:ea typeface="宋体" charset="-122"/>
              </a:rPr>
              <a:t>-background:blue;  </a:t>
            </a:r>
            <a:r>
              <a:rPr lang="zh-CN" altLang="en-US">
                <a:solidFill>
                  <a:schemeClr val="tx1"/>
                </a:solidFill>
                <a:latin typeface="Courier New" pitchFamily="49" charset="0"/>
                <a:ea typeface="宋体" charset="-122"/>
              </a:rPr>
              <a:t>或</a:t>
            </a:r>
          </a:p>
          <a:p>
            <a:pPr>
              <a:defRPr/>
            </a:pPr>
            <a:r>
              <a:rPr lang="en-US" altLang="zh-CN">
                <a:solidFill>
                  <a:schemeClr val="tx1"/>
                </a:solidFill>
                <a:latin typeface="Courier New" pitchFamily="49" charset="0"/>
                <a:ea typeface="宋体" charset="-122"/>
              </a:rPr>
              <a:t>background:orange;</a:t>
            </a:r>
          </a:p>
          <a:p>
            <a:pPr>
              <a:defRPr/>
            </a:pPr>
            <a:r>
              <a:rPr lang="en-US" altLang="zh-CN">
                <a:solidFill>
                  <a:schemeClr val="tx1"/>
                </a:solidFill>
                <a:latin typeface="Courier New" pitchFamily="49" charset="0"/>
                <a:ea typeface="宋体" charset="-122"/>
              </a:rPr>
              <a:t>*background:green!important;</a:t>
            </a:r>
          </a:p>
          <a:p>
            <a:pPr>
              <a:defRPr/>
            </a:pPr>
            <a:r>
              <a:rPr lang="en-US" altLang="zh-CN">
                <a:solidFill>
                  <a:schemeClr val="tx1"/>
                </a:solidFill>
                <a:latin typeface="Courier New" pitchFamily="49" charset="0"/>
                <a:ea typeface="宋体" charset="-122"/>
              </a:rPr>
              <a:t>*background:blue; </a:t>
            </a:r>
            <a:endParaRPr lang="zh-CN" altLang="en-US">
              <a:solidFill>
                <a:schemeClr val="tx1"/>
              </a:solidFill>
              <a:latin typeface="Courier New" pitchFamily="49" charset="0"/>
              <a:ea typeface="宋体" charset="-122"/>
            </a:endParaRPr>
          </a:p>
        </p:txBody>
      </p:sp>
      <p:sp>
        <p:nvSpPr>
          <p:cNvPr id="32775" name="内容占位符 5"/>
          <p:cNvSpPr>
            <a:spLocks/>
          </p:cNvSpPr>
          <p:nvPr/>
        </p:nvSpPr>
        <p:spPr bwMode="auto">
          <a:xfrm>
            <a:off x="179388" y="549275"/>
            <a:ext cx="8615362" cy="790575"/>
          </a:xfrm>
          <a:prstGeom prst="rect">
            <a:avLst/>
          </a:prstGeom>
          <a:noFill/>
          <a:ln w="9525">
            <a:noFill/>
            <a:miter lim="800000"/>
            <a:headEnd/>
            <a:tailEnd/>
          </a:ln>
        </p:spPr>
        <p:txBody>
          <a:bodyPr/>
          <a:lstStyle/>
          <a:p>
            <a:pPr marL="342900" indent="-342900">
              <a:lnSpc>
                <a:spcPct val="150000"/>
              </a:lnSpc>
              <a:spcBef>
                <a:spcPct val="20000"/>
              </a:spcBef>
              <a:buFontTx/>
              <a:buChar char="•"/>
            </a:pPr>
            <a:r>
              <a:rPr lang="zh-CN" altLang="en-US" sz="2400">
                <a:solidFill>
                  <a:schemeClr val="bg1"/>
                </a:solidFill>
                <a:latin typeface="微软雅黑" pitchFamily="34" charset="-122"/>
                <a:ea typeface="微软雅黑" pitchFamily="34" charset="-122"/>
              </a:rPr>
              <a:t>区别现代浏览器，</a:t>
            </a:r>
            <a:r>
              <a:rPr lang="en-US" altLang="zh-CN" sz="2400">
                <a:solidFill>
                  <a:schemeClr val="bg1"/>
                </a:solidFill>
                <a:latin typeface="微软雅黑" pitchFamily="34" charset="-122"/>
                <a:ea typeface="微软雅黑" pitchFamily="34" charset="-122"/>
              </a:rPr>
              <a:t>IE8</a:t>
            </a:r>
            <a:r>
              <a:rPr lang="zh-CN" altLang="en-US" sz="2400">
                <a:solidFill>
                  <a:schemeClr val="bg1"/>
                </a:solidFill>
                <a:latin typeface="微软雅黑" pitchFamily="34" charset="-122"/>
                <a:ea typeface="微软雅黑" pitchFamily="34" charset="-122"/>
              </a:rPr>
              <a:t>，</a:t>
            </a:r>
            <a:r>
              <a:rPr lang="en-US" altLang="zh-CN" sz="2400">
                <a:solidFill>
                  <a:schemeClr val="bg1"/>
                </a:solidFill>
                <a:latin typeface="微软雅黑" pitchFamily="34" charset="-122"/>
                <a:ea typeface="微软雅黑" pitchFamily="34" charset="-122"/>
              </a:rPr>
              <a:t>IE7</a:t>
            </a:r>
            <a:r>
              <a:rPr lang="zh-CN" altLang="en-US" sz="2400">
                <a:solidFill>
                  <a:schemeClr val="bg1"/>
                </a:solidFill>
                <a:latin typeface="微软雅黑" pitchFamily="34" charset="-122"/>
                <a:ea typeface="微软雅黑" pitchFamily="34" charset="-122"/>
              </a:rPr>
              <a:t>，</a:t>
            </a:r>
            <a:r>
              <a:rPr lang="en-US" altLang="zh-CN" sz="2400">
                <a:solidFill>
                  <a:schemeClr val="bg1"/>
                </a:solidFill>
                <a:latin typeface="微软雅黑" pitchFamily="34" charset="-122"/>
                <a:ea typeface="微软雅黑" pitchFamily="34" charset="-122"/>
              </a:rPr>
              <a:t>IE6</a:t>
            </a:r>
          </a:p>
          <a:p>
            <a:pPr marL="342900" indent="-342900">
              <a:lnSpc>
                <a:spcPct val="150000"/>
              </a:lnSpc>
              <a:spcBef>
                <a:spcPct val="20000"/>
              </a:spcBef>
            </a:pPr>
            <a:endParaRPr lang="zh-CN" altLang="en-US" sz="2400">
              <a:solidFill>
                <a:schemeClr val="bg1"/>
              </a:solidFill>
              <a:latin typeface="微软雅黑" pitchFamily="34" charset="-122"/>
              <a:ea typeface="微软雅黑"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314325" y="142875"/>
            <a:ext cx="8002588" cy="438150"/>
          </a:xfrm>
        </p:spPr>
        <p:txBody>
          <a:bodyPr/>
          <a:lstStyle/>
          <a:p>
            <a:pPr eaLnBrk="1" hangingPunct="1"/>
            <a:r>
              <a:rPr lang="zh-CN" altLang="en-US" sz="3600" smtClean="0">
                <a:latin typeface="微软雅黑" pitchFamily="34" charset="-122"/>
                <a:ea typeface="微软雅黑" pitchFamily="34" charset="-122"/>
              </a:rPr>
              <a:t>四、解决方法</a:t>
            </a:r>
            <a:endParaRPr lang="en-GB" altLang="zh-CN" sz="3600" smtClean="0">
              <a:latin typeface="微软雅黑" pitchFamily="34" charset="-122"/>
              <a:ea typeface="微软雅黑" pitchFamily="34" charset="-122"/>
            </a:endParaRPr>
          </a:p>
        </p:txBody>
      </p:sp>
      <p:sp>
        <p:nvSpPr>
          <p:cNvPr id="12292" name="Freeform 4"/>
          <p:cNvSpPr>
            <a:spLocks/>
          </p:cNvSpPr>
          <p:nvPr/>
        </p:nvSpPr>
        <p:spPr bwMode="auto">
          <a:xfrm>
            <a:off x="-17463" y="649288"/>
            <a:ext cx="8424863" cy="563562"/>
          </a:xfrm>
          <a:custGeom>
            <a:avLst/>
            <a:gdLst>
              <a:gd name="T0" fmla="*/ 0 w 5307"/>
              <a:gd name="T1" fmla="*/ 2147483647 h 355"/>
              <a:gd name="T2" fmla="*/ 2147483647 w 5307"/>
              <a:gd name="T3" fmla="*/ 2147483647 h 355"/>
              <a:gd name="T4" fmla="*/ 2147483647 w 5307"/>
              <a:gd name="T5" fmla="*/ 2147483647 h 355"/>
              <a:gd name="T6" fmla="*/ 2147483647 w 5307"/>
              <a:gd name="T7" fmla="*/ 2147483647 h 355"/>
              <a:gd name="T8" fmla="*/ 2147483647 w 5307"/>
              <a:gd name="T9" fmla="*/ 2147483647 h 355"/>
              <a:gd name="T10" fmla="*/ 2147483647 w 5307"/>
              <a:gd name="T11" fmla="*/ 2147483647 h 355"/>
              <a:gd name="T12" fmla="*/ 2147483647 w 5307"/>
              <a:gd name="T13" fmla="*/ 2147483647 h 355"/>
              <a:gd name="T14" fmla="*/ 2147483647 w 5307"/>
              <a:gd name="T15" fmla="*/ 2147483647 h 355"/>
              <a:gd name="T16" fmla="*/ 0 60000 65536"/>
              <a:gd name="T17" fmla="*/ 0 60000 65536"/>
              <a:gd name="T18" fmla="*/ 0 60000 65536"/>
              <a:gd name="T19" fmla="*/ 0 60000 65536"/>
              <a:gd name="T20" fmla="*/ 0 60000 65536"/>
              <a:gd name="T21" fmla="*/ 0 60000 65536"/>
              <a:gd name="T22" fmla="*/ 0 60000 65536"/>
              <a:gd name="T23" fmla="*/ 0 60000 65536"/>
              <a:gd name="T24" fmla="*/ 0 w 5307"/>
              <a:gd name="T25" fmla="*/ 0 h 355"/>
              <a:gd name="T26" fmla="*/ 5307 w 5307"/>
              <a:gd name="T27" fmla="*/ 355 h 35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p:spPr>
        <p:txBody>
          <a:bodyPr/>
          <a:lstStyle/>
          <a:p>
            <a:endParaRPr lang="zh-CN" altLang="en-US"/>
          </a:p>
        </p:txBody>
      </p:sp>
      <p:sp>
        <p:nvSpPr>
          <p:cNvPr id="8" name="矩形 7"/>
          <p:cNvSpPr/>
          <p:nvPr/>
        </p:nvSpPr>
        <p:spPr>
          <a:xfrm>
            <a:off x="323850" y="1412875"/>
            <a:ext cx="8424863" cy="1225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smtClean="0">
                <a:solidFill>
                  <a:schemeClr val="tx1"/>
                </a:solidFill>
                <a:latin typeface="Courier New" pitchFamily="49" charset="0"/>
                <a:ea typeface="宋体" charset="-122"/>
              </a:rPr>
              <a:t>&lt;style&gt;</a:t>
            </a:r>
            <a:endParaRPr lang="en-US" altLang="zh-CN" dirty="0">
              <a:solidFill>
                <a:schemeClr val="tx1"/>
              </a:solidFill>
              <a:latin typeface="Courier New" pitchFamily="49" charset="0"/>
              <a:ea typeface="宋体" charset="-122"/>
            </a:endParaRPr>
          </a:p>
          <a:p>
            <a:pPr>
              <a:defRPr/>
            </a:pPr>
            <a:r>
              <a:rPr lang="en-US" altLang="zh-CN" dirty="0">
                <a:solidFill>
                  <a:schemeClr val="tx1"/>
                </a:solidFill>
                <a:latin typeface="Courier New" pitchFamily="49" charset="0"/>
                <a:ea typeface="宋体" charset="-122"/>
              </a:rPr>
              <a:t>   </a:t>
            </a:r>
            <a:r>
              <a:rPr lang="en-US" altLang="zh-CN" dirty="0" err="1">
                <a:solidFill>
                  <a:schemeClr val="tx1"/>
                </a:solidFill>
                <a:latin typeface="Courier New" pitchFamily="49" charset="0"/>
                <a:ea typeface="宋体" charset="-122"/>
              </a:rPr>
              <a:t>color:red</a:t>
            </a:r>
            <a:r>
              <a:rPr lang="en-US" altLang="zh-CN" dirty="0">
                <a:solidFill>
                  <a:schemeClr val="tx1"/>
                </a:solidFill>
                <a:latin typeface="Courier New" pitchFamily="49" charset="0"/>
                <a:ea typeface="宋体" charset="-122"/>
              </a:rPr>
              <a:t> !important; /*IE7</a:t>
            </a:r>
            <a:r>
              <a:rPr lang="zh-CN" altLang="en-US" dirty="0">
                <a:solidFill>
                  <a:schemeClr val="tx1"/>
                </a:solidFill>
                <a:latin typeface="Courier New" pitchFamily="49" charset="0"/>
                <a:ea typeface="宋体" charset="-122"/>
              </a:rPr>
              <a:t>、</a:t>
            </a:r>
            <a:r>
              <a:rPr lang="en-US" altLang="zh-CN" dirty="0">
                <a:solidFill>
                  <a:schemeClr val="tx1"/>
                </a:solidFill>
                <a:latin typeface="Courier New" pitchFamily="49" charset="0"/>
                <a:ea typeface="宋体" charset="-122"/>
              </a:rPr>
              <a:t>FF</a:t>
            </a:r>
            <a:r>
              <a:rPr lang="zh-CN" altLang="en-US" dirty="0">
                <a:solidFill>
                  <a:schemeClr val="tx1"/>
                </a:solidFill>
                <a:latin typeface="Courier New" pitchFamily="49" charset="0"/>
                <a:ea typeface="宋体" charset="-122"/>
              </a:rPr>
              <a:t>、</a:t>
            </a:r>
            <a:r>
              <a:rPr lang="en-US" altLang="zh-CN" dirty="0">
                <a:solidFill>
                  <a:schemeClr val="tx1"/>
                </a:solidFill>
                <a:latin typeface="Courier New" pitchFamily="49" charset="0"/>
                <a:ea typeface="宋体" charset="-122"/>
              </a:rPr>
              <a:t>OP</a:t>
            </a:r>
            <a:r>
              <a:rPr lang="zh-CN" altLang="en-US" dirty="0">
                <a:solidFill>
                  <a:schemeClr val="tx1"/>
                </a:solidFill>
                <a:latin typeface="Courier New" pitchFamily="49" charset="0"/>
                <a:ea typeface="宋体" charset="-122"/>
              </a:rPr>
              <a:t>等显示红色文字*</a:t>
            </a:r>
            <a:r>
              <a:rPr lang="en-US" altLang="zh-CN" dirty="0">
                <a:solidFill>
                  <a:schemeClr val="tx1"/>
                </a:solidFill>
                <a:latin typeface="Courier New" pitchFamily="49" charset="0"/>
                <a:ea typeface="宋体" charset="-122"/>
              </a:rPr>
              <a:t>/</a:t>
            </a:r>
          </a:p>
          <a:p>
            <a:pPr>
              <a:defRPr/>
            </a:pPr>
            <a:r>
              <a:rPr lang="en-US" altLang="zh-CN" dirty="0">
                <a:solidFill>
                  <a:schemeClr val="tx1"/>
                </a:solidFill>
                <a:latin typeface="Courier New" pitchFamily="49" charset="0"/>
                <a:ea typeface="宋体" charset="-122"/>
              </a:rPr>
              <a:t>   </a:t>
            </a:r>
            <a:r>
              <a:rPr lang="en-US" altLang="zh-CN" dirty="0" err="1">
                <a:solidFill>
                  <a:schemeClr val="tx1"/>
                </a:solidFill>
                <a:latin typeface="Courier New" pitchFamily="49" charset="0"/>
                <a:ea typeface="宋体" charset="-122"/>
              </a:rPr>
              <a:t>color:green</a:t>
            </a:r>
            <a:r>
              <a:rPr lang="en-US" altLang="zh-CN" dirty="0">
                <a:solidFill>
                  <a:schemeClr val="tx1"/>
                </a:solidFill>
                <a:latin typeface="Courier New" pitchFamily="49" charset="0"/>
                <a:ea typeface="宋体" charset="-122"/>
              </a:rPr>
              <a:t>; /*IE6</a:t>
            </a:r>
            <a:r>
              <a:rPr lang="zh-CN" altLang="en-US" dirty="0">
                <a:solidFill>
                  <a:schemeClr val="tx1"/>
                </a:solidFill>
                <a:latin typeface="Courier New" pitchFamily="49" charset="0"/>
                <a:ea typeface="宋体" charset="-122"/>
              </a:rPr>
              <a:t>显示绿色文字*</a:t>
            </a:r>
            <a:r>
              <a:rPr lang="en-US" altLang="zh-CN" dirty="0">
                <a:solidFill>
                  <a:schemeClr val="tx1"/>
                </a:solidFill>
                <a:latin typeface="Courier New" pitchFamily="49" charset="0"/>
                <a:ea typeface="宋体" charset="-122"/>
              </a:rPr>
              <a:t>/</a:t>
            </a:r>
          </a:p>
          <a:p>
            <a:pPr>
              <a:defRPr/>
            </a:pPr>
            <a:r>
              <a:rPr lang="en-US" altLang="zh-CN" dirty="0" smtClean="0">
                <a:solidFill>
                  <a:schemeClr val="tx1"/>
                </a:solidFill>
                <a:latin typeface="Courier New" pitchFamily="49" charset="0"/>
                <a:ea typeface="宋体" charset="-122"/>
              </a:rPr>
              <a:t>&lt;/style&gt;</a:t>
            </a:r>
            <a:endParaRPr lang="en-US" altLang="zh-CN" dirty="0">
              <a:solidFill>
                <a:schemeClr val="tx1"/>
              </a:solidFill>
              <a:latin typeface="Courier New" pitchFamily="49" charset="0"/>
              <a:ea typeface="宋体" charset="-122"/>
            </a:endParaRPr>
          </a:p>
        </p:txBody>
      </p:sp>
      <p:sp>
        <p:nvSpPr>
          <p:cNvPr id="2" name="矩形 7"/>
          <p:cNvSpPr/>
          <p:nvPr/>
        </p:nvSpPr>
        <p:spPr>
          <a:xfrm>
            <a:off x="323850" y="2781300"/>
            <a:ext cx="8424863" cy="1800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smtClean="0">
                <a:solidFill>
                  <a:schemeClr val="tx1"/>
                </a:solidFill>
                <a:latin typeface="Courier New" pitchFamily="49" charset="0"/>
                <a:ea typeface="宋体" charset="-122"/>
              </a:rPr>
              <a:t>&lt;style&gt;</a:t>
            </a:r>
            <a:endParaRPr lang="en-US" altLang="zh-CN" dirty="0">
              <a:solidFill>
                <a:schemeClr val="tx1"/>
              </a:solidFill>
              <a:latin typeface="Courier New" pitchFamily="49" charset="0"/>
              <a:ea typeface="宋体" charset="-122"/>
            </a:endParaRPr>
          </a:p>
          <a:p>
            <a:pPr>
              <a:defRPr/>
            </a:pPr>
            <a:r>
              <a:rPr lang="en-US" altLang="zh-CN" dirty="0">
                <a:solidFill>
                  <a:schemeClr val="tx1"/>
                </a:solidFill>
                <a:latin typeface="Courier New" pitchFamily="49" charset="0"/>
                <a:ea typeface="宋体" charset="-122"/>
              </a:rPr>
              <a:t>   </a:t>
            </a:r>
            <a:r>
              <a:rPr lang="en-US" altLang="zh-CN" dirty="0" err="1">
                <a:solidFill>
                  <a:schemeClr val="tx1"/>
                </a:solidFill>
                <a:latin typeface="Courier New" pitchFamily="49" charset="0"/>
                <a:ea typeface="宋体" charset="-122"/>
              </a:rPr>
              <a:t>color:red</a:t>
            </a:r>
            <a:r>
              <a:rPr lang="en-US" altLang="zh-CN" dirty="0">
                <a:solidFill>
                  <a:schemeClr val="tx1"/>
                </a:solidFill>
                <a:latin typeface="Courier New" pitchFamily="49" charset="0"/>
                <a:ea typeface="宋体" charset="-122"/>
              </a:rPr>
              <a:t> !important; /*IE7</a:t>
            </a:r>
            <a:r>
              <a:rPr lang="zh-CN" altLang="en-US" dirty="0">
                <a:solidFill>
                  <a:schemeClr val="tx1"/>
                </a:solidFill>
                <a:latin typeface="Courier New" pitchFamily="49" charset="0"/>
                <a:ea typeface="宋体" charset="-122"/>
              </a:rPr>
              <a:t>、</a:t>
            </a:r>
            <a:r>
              <a:rPr lang="en-US" altLang="zh-CN" dirty="0">
                <a:solidFill>
                  <a:schemeClr val="tx1"/>
                </a:solidFill>
                <a:latin typeface="Courier New" pitchFamily="49" charset="0"/>
                <a:ea typeface="宋体" charset="-122"/>
              </a:rPr>
              <a:t>FF</a:t>
            </a:r>
            <a:r>
              <a:rPr lang="zh-CN" altLang="en-US" dirty="0">
                <a:solidFill>
                  <a:schemeClr val="tx1"/>
                </a:solidFill>
                <a:latin typeface="Courier New" pitchFamily="49" charset="0"/>
                <a:ea typeface="宋体" charset="-122"/>
              </a:rPr>
              <a:t>、</a:t>
            </a:r>
            <a:r>
              <a:rPr lang="en-US" altLang="zh-CN" dirty="0">
                <a:solidFill>
                  <a:schemeClr val="tx1"/>
                </a:solidFill>
                <a:latin typeface="Courier New" pitchFamily="49" charset="0"/>
                <a:ea typeface="宋体" charset="-122"/>
              </a:rPr>
              <a:t>OP</a:t>
            </a:r>
            <a:r>
              <a:rPr lang="zh-CN" altLang="en-US" dirty="0">
                <a:solidFill>
                  <a:schemeClr val="tx1"/>
                </a:solidFill>
                <a:latin typeface="Courier New" pitchFamily="49" charset="0"/>
                <a:ea typeface="宋体" charset="-122"/>
              </a:rPr>
              <a:t>等显示红色文字*</a:t>
            </a:r>
            <a:r>
              <a:rPr lang="en-US" altLang="zh-CN" dirty="0">
                <a:solidFill>
                  <a:schemeClr val="tx1"/>
                </a:solidFill>
                <a:latin typeface="Courier New" pitchFamily="49" charset="0"/>
                <a:ea typeface="宋体" charset="-122"/>
              </a:rPr>
              <a:t>/</a:t>
            </a:r>
          </a:p>
          <a:p>
            <a:pPr>
              <a:defRPr/>
            </a:pPr>
            <a:r>
              <a:rPr lang="en-US" altLang="zh-CN" dirty="0" smtClean="0">
                <a:solidFill>
                  <a:schemeClr val="tx1"/>
                </a:solidFill>
                <a:latin typeface="Courier New" pitchFamily="49" charset="0"/>
                <a:ea typeface="宋体" charset="-122"/>
              </a:rPr>
              <a:t>&lt;/style&gt;</a:t>
            </a:r>
            <a:endParaRPr lang="en-US" altLang="zh-CN" dirty="0">
              <a:solidFill>
                <a:schemeClr val="tx1"/>
              </a:solidFill>
              <a:latin typeface="Courier New" pitchFamily="49" charset="0"/>
              <a:ea typeface="宋体" charset="-122"/>
            </a:endParaRPr>
          </a:p>
          <a:p>
            <a:pPr>
              <a:defRPr/>
            </a:pPr>
            <a:r>
              <a:rPr lang="en-US" altLang="zh-CN" dirty="0" smtClean="0">
                <a:solidFill>
                  <a:schemeClr val="tx1"/>
                </a:solidFill>
                <a:latin typeface="Courier New" pitchFamily="49" charset="0"/>
                <a:ea typeface="宋体" charset="-122"/>
              </a:rPr>
              <a:t>&lt;style&gt;</a:t>
            </a:r>
            <a:endParaRPr lang="en-US" altLang="zh-CN" dirty="0">
              <a:solidFill>
                <a:schemeClr val="tx1"/>
              </a:solidFill>
              <a:latin typeface="Courier New" pitchFamily="49" charset="0"/>
              <a:ea typeface="宋体" charset="-122"/>
            </a:endParaRPr>
          </a:p>
          <a:p>
            <a:pPr>
              <a:defRPr/>
            </a:pPr>
            <a:r>
              <a:rPr lang="en-US" altLang="zh-CN" dirty="0">
                <a:solidFill>
                  <a:schemeClr val="tx1"/>
                </a:solidFill>
                <a:latin typeface="Courier New" pitchFamily="49" charset="0"/>
                <a:ea typeface="宋体" charset="-122"/>
              </a:rPr>
              <a:t>   </a:t>
            </a:r>
            <a:r>
              <a:rPr lang="en-US" altLang="zh-CN" dirty="0" err="1">
                <a:solidFill>
                  <a:schemeClr val="tx1"/>
                </a:solidFill>
                <a:latin typeface="Courier New" pitchFamily="49" charset="0"/>
                <a:ea typeface="宋体" charset="-122"/>
              </a:rPr>
              <a:t>color:green</a:t>
            </a:r>
            <a:r>
              <a:rPr lang="en-US" altLang="zh-CN" dirty="0">
                <a:solidFill>
                  <a:schemeClr val="tx1"/>
                </a:solidFill>
                <a:latin typeface="Courier New" pitchFamily="49" charset="0"/>
                <a:ea typeface="宋体" charset="-122"/>
              </a:rPr>
              <a:t>; /*IE6</a:t>
            </a:r>
            <a:r>
              <a:rPr lang="zh-CN" altLang="en-US" dirty="0">
                <a:solidFill>
                  <a:schemeClr val="tx1"/>
                </a:solidFill>
                <a:latin typeface="Courier New" pitchFamily="49" charset="0"/>
                <a:ea typeface="宋体" charset="-122"/>
              </a:rPr>
              <a:t>显示忽略绿色，而显示红色文字*</a:t>
            </a:r>
            <a:r>
              <a:rPr lang="en-US" altLang="zh-CN" dirty="0">
                <a:solidFill>
                  <a:schemeClr val="tx1"/>
                </a:solidFill>
                <a:latin typeface="Courier New" pitchFamily="49" charset="0"/>
                <a:ea typeface="宋体" charset="-122"/>
              </a:rPr>
              <a:t>/</a:t>
            </a:r>
          </a:p>
          <a:p>
            <a:pPr>
              <a:defRPr/>
            </a:pPr>
            <a:r>
              <a:rPr lang="en-US" altLang="zh-CN" smtClean="0">
                <a:solidFill>
                  <a:schemeClr val="tx1"/>
                </a:solidFill>
                <a:latin typeface="Courier New" pitchFamily="49" charset="0"/>
                <a:ea typeface="宋体" charset="-122"/>
              </a:rPr>
              <a:t>&lt;/style&gt;</a:t>
            </a:r>
            <a:endParaRPr lang="en-US" altLang="zh-CN" dirty="0">
              <a:solidFill>
                <a:schemeClr val="tx1"/>
              </a:solidFill>
              <a:latin typeface="Courier New" pitchFamily="49" charset="0"/>
              <a:ea typeface="宋体" charset="-122"/>
            </a:endParaRPr>
          </a:p>
        </p:txBody>
      </p:sp>
      <p:sp>
        <p:nvSpPr>
          <p:cNvPr id="33797" name="内容占位符 5"/>
          <p:cNvSpPr>
            <a:spLocks/>
          </p:cNvSpPr>
          <p:nvPr/>
        </p:nvSpPr>
        <p:spPr bwMode="auto">
          <a:xfrm>
            <a:off x="179388" y="695325"/>
            <a:ext cx="8615362" cy="2662238"/>
          </a:xfrm>
          <a:prstGeom prst="rect">
            <a:avLst/>
          </a:prstGeom>
          <a:noFill/>
          <a:ln w="9525">
            <a:noFill/>
            <a:miter lim="800000"/>
            <a:headEnd/>
            <a:tailEnd/>
          </a:ln>
        </p:spPr>
        <p:txBody>
          <a:bodyPr/>
          <a:lstStyle/>
          <a:p>
            <a:pPr marL="342900" indent="-342900">
              <a:lnSpc>
                <a:spcPct val="150000"/>
              </a:lnSpc>
              <a:spcBef>
                <a:spcPct val="20000"/>
              </a:spcBef>
              <a:buFontTx/>
              <a:buChar char="•"/>
            </a:pPr>
            <a:r>
              <a:rPr lang="en-US" altLang="zh-CN" sz="2400">
                <a:solidFill>
                  <a:schemeClr val="bg1"/>
                </a:solidFill>
                <a:latin typeface="微软雅黑" pitchFamily="34" charset="-122"/>
                <a:ea typeface="微软雅黑" pitchFamily="34" charset="-122"/>
              </a:rPr>
              <a:t>IE6</a:t>
            </a:r>
            <a:r>
              <a:rPr lang="zh-CN" altLang="en-US" sz="2400">
                <a:solidFill>
                  <a:schemeClr val="bg1"/>
                </a:solidFill>
                <a:latin typeface="微软雅黑" pitchFamily="34" charset="-122"/>
                <a:ea typeface="微软雅黑" pitchFamily="34" charset="-122"/>
              </a:rPr>
              <a:t>与</a:t>
            </a:r>
            <a:r>
              <a:rPr lang="en-US" altLang="zh-CN" sz="2400">
                <a:solidFill>
                  <a:schemeClr val="bg1"/>
                </a:solidFill>
                <a:latin typeface="微软雅黑" pitchFamily="34" charset="-122"/>
                <a:ea typeface="微软雅黑" pitchFamily="34" charset="-122"/>
              </a:rPr>
              <a:t>!important</a:t>
            </a:r>
          </a:p>
          <a:p>
            <a:pPr marL="342900" indent="-342900">
              <a:lnSpc>
                <a:spcPct val="150000"/>
              </a:lnSpc>
              <a:spcBef>
                <a:spcPct val="20000"/>
              </a:spcBef>
            </a:pPr>
            <a:endParaRPr lang="zh-CN" altLang="en-US" sz="2400">
              <a:solidFill>
                <a:schemeClr val="bg1"/>
              </a:solidFill>
              <a:latin typeface="微软雅黑" pitchFamily="34" charset="-122"/>
              <a:ea typeface="微软雅黑"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314325" y="142875"/>
            <a:ext cx="8002588" cy="438150"/>
          </a:xfrm>
        </p:spPr>
        <p:txBody>
          <a:bodyPr/>
          <a:lstStyle/>
          <a:p>
            <a:pPr eaLnBrk="1" hangingPunct="1"/>
            <a:r>
              <a:rPr lang="zh-CN" altLang="en-US" sz="3600" smtClean="0">
                <a:latin typeface="微软雅黑" pitchFamily="34" charset="-122"/>
                <a:ea typeface="微软雅黑" pitchFamily="34" charset="-122"/>
              </a:rPr>
              <a:t>提纲</a:t>
            </a:r>
            <a:endParaRPr lang="en-GB" altLang="zh-CN" sz="3600" smtClean="0">
              <a:latin typeface="微软雅黑" pitchFamily="34" charset="-122"/>
              <a:ea typeface="微软雅黑" pitchFamily="34" charset="-122"/>
            </a:endParaRPr>
          </a:p>
        </p:txBody>
      </p:sp>
      <p:sp>
        <p:nvSpPr>
          <p:cNvPr id="16386" name="Rectangle 3"/>
          <p:cNvSpPr>
            <a:spLocks noGrp="1" noChangeArrowheads="1"/>
          </p:cNvSpPr>
          <p:nvPr>
            <p:ph type="body" idx="4294967295"/>
          </p:nvPr>
        </p:nvSpPr>
        <p:spPr>
          <a:xfrm>
            <a:off x="314325" y="857250"/>
            <a:ext cx="8002588" cy="5073650"/>
          </a:xfrm>
        </p:spPr>
        <p:txBody>
          <a:bodyPr/>
          <a:lstStyle/>
          <a:p>
            <a:pPr marL="514350" indent="-514350" eaLnBrk="1" hangingPunct="1">
              <a:lnSpc>
                <a:spcPct val="150000"/>
              </a:lnSpc>
              <a:buFontTx/>
              <a:buAutoNum type="ea1JpnChsDbPeriod"/>
            </a:pPr>
            <a:r>
              <a:rPr lang="zh-CN" altLang="en-US" sz="3200" dirty="0" smtClean="0">
                <a:solidFill>
                  <a:srgbClr val="FFFF00"/>
                </a:solidFill>
                <a:latin typeface="微软雅黑" pitchFamily="34" charset="-122"/>
                <a:ea typeface="微软雅黑" pitchFamily="34" charset="-122"/>
              </a:rPr>
              <a:t>捕捉</a:t>
            </a:r>
            <a:r>
              <a:rPr lang="en-US" altLang="zh-CN" sz="3200" dirty="0" smtClean="0">
                <a:solidFill>
                  <a:srgbClr val="FFFF00"/>
                </a:solidFill>
                <a:latin typeface="微软雅黑" pitchFamily="34" charset="-122"/>
                <a:ea typeface="微软雅黑" pitchFamily="34" charset="-122"/>
              </a:rPr>
              <a:t>bug</a:t>
            </a:r>
          </a:p>
          <a:p>
            <a:pPr marL="514350" indent="-514350" eaLnBrk="1" hangingPunct="1">
              <a:lnSpc>
                <a:spcPct val="150000"/>
              </a:lnSpc>
              <a:buFontTx/>
              <a:buAutoNum type="ea1JpnChsDbPeriod"/>
            </a:pPr>
            <a:r>
              <a:rPr lang="zh-CN" altLang="en-US" sz="3200" dirty="0" smtClean="0">
                <a:latin typeface="微软雅黑" pitchFamily="34" charset="-122"/>
                <a:ea typeface="微软雅黑" pitchFamily="34" charset="-122"/>
              </a:rPr>
              <a:t>捕捉</a:t>
            </a:r>
            <a:r>
              <a:rPr lang="en-US" altLang="zh-CN" sz="3200" dirty="0" smtClean="0">
                <a:latin typeface="微软雅黑" pitchFamily="34" charset="-122"/>
                <a:ea typeface="微软雅黑" pitchFamily="34" charset="-122"/>
              </a:rPr>
              <a:t>bug</a:t>
            </a:r>
            <a:r>
              <a:rPr lang="zh-CN" altLang="en-US" sz="3200" dirty="0" smtClean="0">
                <a:latin typeface="微软雅黑" pitchFamily="34" charset="-122"/>
                <a:ea typeface="微软雅黑" pitchFamily="34" charset="-122"/>
              </a:rPr>
              <a:t>的基本知识</a:t>
            </a:r>
          </a:p>
          <a:p>
            <a:pPr marL="514350" indent="-514350" eaLnBrk="1" hangingPunct="1">
              <a:lnSpc>
                <a:spcPct val="150000"/>
              </a:lnSpc>
              <a:buFontTx/>
              <a:buAutoNum type="ea1JpnChsDbPeriod"/>
            </a:pPr>
            <a:r>
              <a:rPr lang="zh-CN" altLang="en-US" sz="3200" dirty="0" smtClean="0">
                <a:latin typeface="微软雅黑" pitchFamily="34" charset="-122"/>
                <a:ea typeface="微软雅黑" pitchFamily="34" charset="-122"/>
              </a:rPr>
              <a:t>拥有布局</a:t>
            </a:r>
          </a:p>
          <a:p>
            <a:pPr marL="514350" indent="-514350" eaLnBrk="1" hangingPunct="1">
              <a:lnSpc>
                <a:spcPct val="150000"/>
              </a:lnSpc>
              <a:buFontTx/>
              <a:buAutoNum type="ea1JpnChsDbPeriod"/>
            </a:pPr>
            <a:r>
              <a:rPr lang="zh-CN" altLang="en-US" sz="3200" dirty="0" smtClean="0">
                <a:latin typeface="微软雅黑" pitchFamily="34" charset="-122"/>
                <a:ea typeface="微软雅黑" pitchFamily="34" charset="-122"/>
              </a:rPr>
              <a:t>解决方法</a:t>
            </a:r>
          </a:p>
          <a:p>
            <a:pPr marL="514350" indent="-514350" eaLnBrk="1" hangingPunct="1">
              <a:lnSpc>
                <a:spcPct val="150000"/>
              </a:lnSpc>
              <a:buFontTx/>
              <a:buAutoNum type="ea1JpnChsDbPeriod"/>
            </a:pPr>
            <a:r>
              <a:rPr lang="zh-CN" altLang="en-US" sz="3200" dirty="0" smtClean="0">
                <a:latin typeface="微软雅黑" pitchFamily="34" charset="-122"/>
                <a:ea typeface="微软雅黑" pitchFamily="34" charset="-122"/>
              </a:rPr>
              <a:t>常见的</a:t>
            </a:r>
            <a:r>
              <a:rPr lang="en-US" altLang="zh-CN" sz="3200" dirty="0" smtClean="0">
                <a:latin typeface="微软雅黑" pitchFamily="34" charset="-122"/>
                <a:ea typeface="微软雅黑" pitchFamily="34" charset="-122"/>
              </a:rPr>
              <a:t>bug</a:t>
            </a:r>
            <a:r>
              <a:rPr lang="zh-CN" altLang="en-US" sz="3200" dirty="0" smtClean="0">
                <a:latin typeface="微软雅黑" pitchFamily="34" charset="-122"/>
                <a:ea typeface="微软雅黑" pitchFamily="34" charset="-122"/>
              </a:rPr>
              <a:t>及其修复方法</a:t>
            </a:r>
          </a:p>
        </p:txBody>
      </p:sp>
      <p:sp>
        <p:nvSpPr>
          <p:cNvPr id="12292" name="Freeform 4"/>
          <p:cNvSpPr>
            <a:spLocks/>
          </p:cNvSpPr>
          <p:nvPr/>
        </p:nvSpPr>
        <p:spPr bwMode="auto">
          <a:xfrm>
            <a:off x="-17463" y="649288"/>
            <a:ext cx="8424863" cy="563562"/>
          </a:xfrm>
          <a:custGeom>
            <a:avLst/>
            <a:gdLst>
              <a:gd name="T0" fmla="*/ 0 w 5307"/>
              <a:gd name="T1" fmla="*/ 2147483647 h 355"/>
              <a:gd name="T2" fmla="*/ 2147483647 w 5307"/>
              <a:gd name="T3" fmla="*/ 2147483647 h 355"/>
              <a:gd name="T4" fmla="*/ 2147483647 w 5307"/>
              <a:gd name="T5" fmla="*/ 2147483647 h 355"/>
              <a:gd name="T6" fmla="*/ 2147483647 w 5307"/>
              <a:gd name="T7" fmla="*/ 2147483647 h 355"/>
              <a:gd name="T8" fmla="*/ 2147483647 w 5307"/>
              <a:gd name="T9" fmla="*/ 2147483647 h 355"/>
              <a:gd name="T10" fmla="*/ 2147483647 w 5307"/>
              <a:gd name="T11" fmla="*/ 2147483647 h 355"/>
              <a:gd name="T12" fmla="*/ 2147483647 w 5307"/>
              <a:gd name="T13" fmla="*/ 2147483647 h 355"/>
              <a:gd name="T14" fmla="*/ 2147483647 w 5307"/>
              <a:gd name="T15" fmla="*/ 2147483647 h 355"/>
              <a:gd name="T16" fmla="*/ 0 60000 65536"/>
              <a:gd name="T17" fmla="*/ 0 60000 65536"/>
              <a:gd name="T18" fmla="*/ 0 60000 65536"/>
              <a:gd name="T19" fmla="*/ 0 60000 65536"/>
              <a:gd name="T20" fmla="*/ 0 60000 65536"/>
              <a:gd name="T21" fmla="*/ 0 60000 65536"/>
              <a:gd name="T22" fmla="*/ 0 60000 65536"/>
              <a:gd name="T23" fmla="*/ 0 60000 65536"/>
              <a:gd name="T24" fmla="*/ 0 w 5307"/>
              <a:gd name="T25" fmla="*/ 0 h 355"/>
              <a:gd name="T26" fmla="*/ 5307 w 5307"/>
              <a:gd name="T27" fmla="*/ 355 h 35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p:spPr>
        <p:txBody>
          <a:bodyPr/>
          <a:lstStyle/>
          <a:p>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314325" y="142875"/>
            <a:ext cx="8002588" cy="438150"/>
          </a:xfrm>
        </p:spPr>
        <p:txBody>
          <a:bodyPr/>
          <a:lstStyle/>
          <a:p>
            <a:pPr eaLnBrk="1" hangingPunct="1"/>
            <a:r>
              <a:rPr lang="zh-CN" altLang="en-US" sz="3600" smtClean="0">
                <a:latin typeface="微软雅黑" pitchFamily="34" charset="-122"/>
                <a:ea typeface="微软雅黑" pitchFamily="34" charset="-122"/>
              </a:rPr>
              <a:t>提纲</a:t>
            </a:r>
            <a:endParaRPr lang="en-GB" altLang="zh-CN" sz="3600" smtClean="0">
              <a:latin typeface="微软雅黑" pitchFamily="34" charset="-122"/>
              <a:ea typeface="微软雅黑" pitchFamily="34" charset="-122"/>
            </a:endParaRPr>
          </a:p>
        </p:txBody>
      </p:sp>
      <p:sp>
        <p:nvSpPr>
          <p:cNvPr id="34818" name="Rectangle 3"/>
          <p:cNvSpPr>
            <a:spLocks noGrp="1" noChangeArrowheads="1"/>
          </p:cNvSpPr>
          <p:nvPr>
            <p:ph type="body" idx="4294967295"/>
          </p:nvPr>
        </p:nvSpPr>
        <p:spPr>
          <a:xfrm>
            <a:off x="314325" y="857250"/>
            <a:ext cx="8002588" cy="5073650"/>
          </a:xfrm>
        </p:spPr>
        <p:txBody>
          <a:bodyPr/>
          <a:lstStyle/>
          <a:p>
            <a:pPr marL="514350" indent="-514350" eaLnBrk="1" hangingPunct="1">
              <a:lnSpc>
                <a:spcPct val="150000"/>
              </a:lnSpc>
              <a:buFontTx/>
              <a:buAutoNum type="ea1JpnChsDbPeriod"/>
            </a:pPr>
            <a:r>
              <a:rPr lang="zh-CN" altLang="en-US" sz="3200" smtClean="0">
                <a:solidFill>
                  <a:schemeClr val="tx1"/>
                </a:solidFill>
                <a:latin typeface="微软雅黑" pitchFamily="34" charset="-122"/>
                <a:ea typeface="微软雅黑" pitchFamily="34" charset="-122"/>
              </a:rPr>
              <a:t>捕捉</a:t>
            </a:r>
            <a:r>
              <a:rPr lang="en-US" altLang="zh-CN" sz="3200" smtClean="0">
                <a:solidFill>
                  <a:schemeClr val="tx1"/>
                </a:solidFill>
                <a:latin typeface="微软雅黑" pitchFamily="34" charset="-122"/>
                <a:ea typeface="微软雅黑" pitchFamily="34" charset="-122"/>
              </a:rPr>
              <a:t>bug</a:t>
            </a:r>
          </a:p>
          <a:p>
            <a:pPr marL="514350" indent="-514350" eaLnBrk="1" hangingPunct="1">
              <a:lnSpc>
                <a:spcPct val="150000"/>
              </a:lnSpc>
              <a:buFontTx/>
              <a:buAutoNum type="ea1JpnChsDbPeriod"/>
            </a:pPr>
            <a:r>
              <a:rPr lang="zh-CN" altLang="en-US" sz="3200" smtClean="0">
                <a:solidFill>
                  <a:schemeClr val="tx1"/>
                </a:solidFill>
                <a:latin typeface="微软雅黑" pitchFamily="34" charset="-122"/>
                <a:ea typeface="微软雅黑" pitchFamily="34" charset="-122"/>
              </a:rPr>
              <a:t>捕捉</a:t>
            </a:r>
            <a:r>
              <a:rPr lang="en-US" altLang="zh-CN" sz="3200" smtClean="0">
                <a:solidFill>
                  <a:schemeClr val="tx1"/>
                </a:solidFill>
                <a:latin typeface="微软雅黑" pitchFamily="34" charset="-122"/>
                <a:ea typeface="微软雅黑" pitchFamily="34" charset="-122"/>
              </a:rPr>
              <a:t>bug</a:t>
            </a:r>
            <a:r>
              <a:rPr lang="zh-CN" altLang="en-US" sz="3200" smtClean="0">
                <a:solidFill>
                  <a:schemeClr val="tx1"/>
                </a:solidFill>
                <a:latin typeface="微软雅黑" pitchFamily="34" charset="-122"/>
                <a:ea typeface="微软雅黑" pitchFamily="34" charset="-122"/>
              </a:rPr>
              <a:t>的基本知识</a:t>
            </a:r>
          </a:p>
          <a:p>
            <a:pPr marL="514350" indent="-514350" eaLnBrk="1" hangingPunct="1">
              <a:lnSpc>
                <a:spcPct val="150000"/>
              </a:lnSpc>
              <a:buFontTx/>
              <a:buAutoNum type="ea1JpnChsDbPeriod"/>
            </a:pPr>
            <a:r>
              <a:rPr lang="zh-CN" altLang="en-US" sz="3200" smtClean="0">
                <a:solidFill>
                  <a:schemeClr val="tx1"/>
                </a:solidFill>
                <a:latin typeface="微软雅黑" pitchFamily="34" charset="-122"/>
                <a:ea typeface="微软雅黑" pitchFamily="34" charset="-122"/>
              </a:rPr>
              <a:t>拥有布局</a:t>
            </a:r>
          </a:p>
          <a:p>
            <a:pPr marL="514350" indent="-514350" eaLnBrk="1" hangingPunct="1">
              <a:lnSpc>
                <a:spcPct val="150000"/>
              </a:lnSpc>
              <a:buFontTx/>
              <a:buAutoNum type="ea1JpnChsDbPeriod"/>
            </a:pPr>
            <a:r>
              <a:rPr lang="zh-CN" altLang="en-US" sz="3200" smtClean="0">
                <a:solidFill>
                  <a:schemeClr val="tx1"/>
                </a:solidFill>
                <a:latin typeface="微软雅黑" pitchFamily="34" charset="-122"/>
                <a:ea typeface="微软雅黑" pitchFamily="34" charset="-122"/>
              </a:rPr>
              <a:t>解决方法</a:t>
            </a:r>
          </a:p>
          <a:p>
            <a:pPr marL="514350" indent="-514350" eaLnBrk="1" hangingPunct="1">
              <a:lnSpc>
                <a:spcPct val="150000"/>
              </a:lnSpc>
              <a:buFontTx/>
              <a:buAutoNum type="ea1JpnChsDbPeriod"/>
            </a:pPr>
            <a:r>
              <a:rPr lang="zh-CN" altLang="en-US" sz="3200" smtClean="0">
                <a:solidFill>
                  <a:srgbClr val="FFFF00"/>
                </a:solidFill>
                <a:latin typeface="微软雅黑" pitchFamily="34" charset="-122"/>
                <a:ea typeface="微软雅黑" pitchFamily="34" charset="-122"/>
              </a:rPr>
              <a:t>常见的</a:t>
            </a:r>
            <a:r>
              <a:rPr lang="en-US" altLang="zh-CN" sz="3200" smtClean="0">
                <a:solidFill>
                  <a:srgbClr val="FFFF00"/>
                </a:solidFill>
                <a:latin typeface="微软雅黑" pitchFamily="34" charset="-122"/>
                <a:ea typeface="微软雅黑" pitchFamily="34" charset="-122"/>
              </a:rPr>
              <a:t>bug</a:t>
            </a:r>
            <a:r>
              <a:rPr lang="zh-CN" altLang="en-US" sz="3200" smtClean="0">
                <a:solidFill>
                  <a:srgbClr val="FFFF00"/>
                </a:solidFill>
                <a:latin typeface="微软雅黑" pitchFamily="34" charset="-122"/>
                <a:ea typeface="微软雅黑" pitchFamily="34" charset="-122"/>
              </a:rPr>
              <a:t>及其修复方法</a:t>
            </a:r>
          </a:p>
        </p:txBody>
      </p:sp>
      <p:sp>
        <p:nvSpPr>
          <p:cNvPr id="12292" name="Freeform 4"/>
          <p:cNvSpPr>
            <a:spLocks/>
          </p:cNvSpPr>
          <p:nvPr/>
        </p:nvSpPr>
        <p:spPr bwMode="auto">
          <a:xfrm>
            <a:off x="-17463" y="649288"/>
            <a:ext cx="8424863" cy="563562"/>
          </a:xfrm>
          <a:custGeom>
            <a:avLst/>
            <a:gdLst>
              <a:gd name="T0" fmla="*/ 0 w 5307"/>
              <a:gd name="T1" fmla="*/ 2147483647 h 355"/>
              <a:gd name="T2" fmla="*/ 2147483647 w 5307"/>
              <a:gd name="T3" fmla="*/ 2147483647 h 355"/>
              <a:gd name="T4" fmla="*/ 2147483647 w 5307"/>
              <a:gd name="T5" fmla="*/ 2147483647 h 355"/>
              <a:gd name="T6" fmla="*/ 2147483647 w 5307"/>
              <a:gd name="T7" fmla="*/ 2147483647 h 355"/>
              <a:gd name="T8" fmla="*/ 2147483647 w 5307"/>
              <a:gd name="T9" fmla="*/ 2147483647 h 355"/>
              <a:gd name="T10" fmla="*/ 2147483647 w 5307"/>
              <a:gd name="T11" fmla="*/ 2147483647 h 355"/>
              <a:gd name="T12" fmla="*/ 2147483647 w 5307"/>
              <a:gd name="T13" fmla="*/ 2147483647 h 355"/>
              <a:gd name="T14" fmla="*/ 2147483647 w 5307"/>
              <a:gd name="T15" fmla="*/ 2147483647 h 355"/>
              <a:gd name="T16" fmla="*/ 0 60000 65536"/>
              <a:gd name="T17" fmla="*/ 0 60000 65536"/>
              <a:gd name="T18" fmla="*/ 0 60000 65536"/>
              <a:gd name="T19" fmla="*/ 0 60000 65536"/>
              <a:gd name="T20" fmla="*/ 0 60000 65536"/>
              <a:gd name="T21" fmla="*/ 0 60000 65536"/>
              <a:gd name="T22" fmla="*/ 0 60000 65536"/>
              <a:gd name="T23" fmla="*/ 0 60000 65536"/>
              <a:gd name="T24" fmla="*/ 0 w 5307"/>
              <a:gd name="T25" fmla="*/ 0 h 355"/>
              <a:gd name="T26" fmla="*/ 5307 w 5307"/>
              <a:gd name="T27" fmla="*/ 355 h 35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p:spPr>
        <p:txBody>
          <a:bodyPr/>
          <a:lstStyle/>
          <a:p>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314325" y="142875"/>
            <a:ext cx="8002588" cy="438150"/>
          </a:xfrm>
        </p:spPr>
        <p:txBody>
          <a:bodyPr/>
          <a:lstStyle/>
          <a:p>
            <a:pPr eaLnBrk="1" hangingPunct="1"/>
            <a:r>
              <a:rPr lang="zh-CN" altLang="en-US" sz="3600" smtClean="0">
                <a:latin typeface="微软雅黑" pitchFamily="34" charset="-122"/>
                <a:ea typeface="微软雅黑" pitchFamily="34" charset="-122"/>
              </a:rPr>
              <a:t>五、常见的</a:t>
            </a:r>
            <a:r>
              <a:rPr lang="en-US" altLang="zh-CN" sz="3600" smtClean="0">
                <a:latin typeface="微软雅黑" pitchFamily="34" charset="-122"/>
                <a:ea typeface="微软雅黑" pitchFamily="34" charset="-122"/>
              </a:rPr>
              <a:t>bug</a:t>
            </a:r>
            <a:r>
              <a:rPr lang="zh-CN" altLang="en-US" sz="3600" smtClean="0">
                <a:latin typeface="微软雅黑" pitchFamily="34" charset="-122"/>
                <a:ea typeface="微软雅黑" pitchFamily="34" charset="-122"/>
              </a:rPr>
              <a:t>及修复方法</a:t>
            </a:r>
            <a:endParaRPr lang="zh-CN" altLang="en-GB" sz="3600" smtClean="0">
              <a:latin typeface="微软雅黑" pitchFamily="34" charset="-122"/>
              <a:ea typeface="微软雅黑" pitchFamily="34" charset="-122"/>
            </a:endParaRPr>
          </a:p>
        </p:txBody>
      </p:sp>
      <p:sp>
        <p:nvSpPr>
          <p:cNvPr id="12292" name="Freeform 4"/>
          <p:cNvSpPr>
            <a:spLocks/>
          </p:cNvSpPr>
          <p:nvPr/>
        </p:nvSpPr>
        <p:spPr bwMode="auto">
          <a:xfrm>
            <a:off x="-17463" y="649288"/>
            <a:ext cx="8424863" cy="563562"/>
          </a:xfrm>
          <a:custGeom>
            <a:avLst/>
            <a:gdLst>
              <a:gd name="T0" fmla="*/ 0 w 5307"/>
              <a:gd name="T1" fmla="*/ 2147483647 h 355"/>
              <a:gd name="T2" fmla="*/ 2147483647 w 5307"/>
              <a:gd name="T3" fmla="*/ 2147483647 h 355"/>
              <a:gd name="T4" fmla="*/ 2147483647 w 5307"/>
              <a:gd name="T5" fmla="*/ 2147483647 h 355"/>
              <a:gd name="T6" fmla="*/ 2147483647 w 5307"/>
              <a:gd name="T7" fmla="*/ 2147483647 h 355"/>
              <a:gd name="T8" fmla="*/ 2147483647 w 5307"/>
              <a:gd name="T9" fmla="*/ 2147483647 h 355"/>
              <a:gd name="T10" fmla="*/ 2147483647 w 5307"/>
              <a:gd name="T11" fmla="*/ 2147483647 h 355"/>
              <a:gd name="T12" fmla="*/ 2147483647 w 5307"/>
              <a:gd name="T13" fmla="*/ 2147483647 h 355"/>
              <a:gd name="T14" fmla="*/ 2147483647 w 5307"/>
              <a:gd name="T15" fmla="*/ 2147483647 h 355"/>
              <a:gd name="T16" fmla="*/ 0 60000 65536"/>
              <a:gd name="T17" fmla="*/ 0 60000 65536"/>
              <a:gd name="T18" fmla="*/ 0 60000 65536"/>
              <a:gd name="T19" fmla="*/ 0 60000 65536"/>
              <a:gd name="T20" fmla="*/ 0 60000 65536"/>
              <a:gd name="T21" fmla="*/ 0 60000 65536"/>
              <a:gd name="T22" fmla="*/ 0 60000 65536"/>
              <a:gd name="T23" fmla="*/ 0 60000 65536"/>
              <a:gd name="T24" fmla="*/ 0 w 5307"/>
              <a:gd name="T25" fmla="*/ 0 h 355"/>
              <a:gd name="T26" fmla="*/ 5307 w 5307"/>
              <a:gd name="T27" fmla="*/ 355 h 35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p:spPr>
        <p:txBody>
          <a:bodyPr/>
          <a:lstStyle/>
          <a:p>
            <a:endParaRPr lang="zh-CN" altLang="en-US"/>
          </a:p>
        </p:txBody>
      </p:sp>
      <p:sp>
        <p:nvSpPr>
          <p:cNvPr id="35843" name="内容占位符 5"/>
          <p:cNvSpPr>
            <a:spLocks/>
          </p:cNvSpPr>
          <p:nvPr/>
        </p:nvSpPr>
        <p:spPr bwMode="auto">
          <a:xfrm>
            <a:off x="179388" y="765175"/>
            <a:ext cx="8615362" cy="790575"/>
          </a:xfrm>
          <a:prstGeom prst="rect">
            <a:avLst/>
          </a:prstGeom>
          <a:noFill/>
          <a:ln w="9525">
            <a:noFill/>
            <a:miter lim="800000"/>
            <a:headEnd/>
            <a:tailEnd/>
          </a:ln>
        </p:spPr>
        <p:txBody>
          <a:bodyPr/>
          <a:lstStyle/>
          <a:p>
            <a:pPr marL="342900" indent="-342900">
              <a:lnSpc>
                <a:spcPct val="150000"/>
              </a:lnSpc>
              <a:spcBef>
                <a:spcPct val="20000"/>
              </a:spcBef>
              <a:buFontTx/>
              <a:buChar char="•"/>
            </a:pPr>
            <a:r>
              <a:rPr lang="zh-CN" altLang="en-US" sz="2400">
                <a:solidFill>
                  <a:schemeClr val="bg1"/>
                </a:solidFill>
                <a:latin typeface="微软雅黑" pitchFamily="34" charset="-122"/>
                <a:ea typeface="微软雅黑" pitchFamily="34" charset="-122"/>
              </a:rPr>
              <a:t>双外边距浮动</a:t>
            </a:r>
            <a:r>
              <a:rPr lang="en-US" altLang="zh-CN" sz="2400">
                <a:solidFill>
                  <a:schemeClr val="bg1"/>
                </a:solidFill>
                <a:latin typeface="微软雅黑" pitchFamily="34" charset="-122"/>
                <a:ea typeface="微软雅黑" pitchFamily="34" charset="-122"/>
              </a:rPr>
              <a:t>bug</a:t>
            </a:r>
          </a:p>
          <a:p>
            <a:pPr marL="342900" indent="-342900">
              <a:lnSpc>
                <a:spcPct val="150000"/>
              </a:lnSpc>
              <a:spcBef>
                <a:spcPct val="20000"/>
              </a:spcBef>
            </a:pPr>
            <a:endParaRPr lang="zh-CN" altLang="en-US" sz="2400">
              <a:solidFill>
                <a:schemeClr val="bg1"/>
              </a:solidFill>
              <a:latin typeface="微软雅黑" pitchFamily="34" charset="-122"/>
              <a:ea typeface="微软雅黑" pitchFamily="34" charset="-122"/>
            </a:endParaRPr>
          </a:p>
        </p:txBody>
      </p:sp>
      <p:sp>
        <p:nvSpPr>
          <p:cNvPr id="21510" name="AutoShape 6"/>
          <p:cNvSpPr>
            <a:spLocks noChangeArrowheads="1"/>
          </p:cNvSpPr>
          <p:nvPr/>
        </p:nvSpPr>
        <p:spPr bwMode="auto">
          <a:xfrm>
            <a:off x="404813" y="1557338"/>
            <a:ext cx="7993062" cy="912812"/>
          </a:xfrm>
          <a:prstGeom prst="roundRect">
            <a:avLst>
              <a:gd name="adj" fmla="val 2977"/>
            </a:avLst>
          </a:prstGeom>
          <a:solidFill>
            <a:srgbClr val="008AE7"/>
          </a:solidFill>
          <a:ln w="38100" algn="ctr">
            <a:solidFill>
              <a:schemeClr val="bg1"/>
            </a:solidFill>
            <a:round/>
            <a:headEnd/>
            <a:tailEnd/>
          </a:ln>
          <a:effectLst>
            <a:outerShdw dist="20000" dir="5400000" rotWithShape="0">
              <a:srgbClr val="000000">
                <a:alpha val="37999"/>
              </a:srgbClr>
            </a:outerShdw>
          </a:effectLst>
        </p:spPr>
        <p:txBody>
          <a:bodyPr anchor="ctr">
            <a:spAutoFit/>
          </a:bodyPr>
          <a:lstStyle/>
          <a:p>
            <a:pPr>
              <a:lnSpc>
                <a:spcPct val="140000"/>
              </a:lnSpc>
              <a:defRPr/>
            </a:pPr>
            <a:r>
              <a:rPr lang="zh-CN" altLang="en-US">
                <a:latin typeface="Courier New" pitchFamily="49" charset="0"/>
                <a:ea typeface="微软雅黑" pitchFamily="34" charset="-122"/>
              </a:rPr>
              <a:t>最常见且最容易发现的一个</a:t>
            </a:r>
            <a:r>
              <a:rPr lang="en-US" altLang="zh-CN">
                <a:latin typeface="Courier New" pitchFamily="49" charset="0"/>
                <a:ea typeface="微软雅黑" pitchFamily="34" charset="-122"/>
              </a:rPr>
              <a:t>bug</a:t>
            </a:r>
            <a:r>
              <a:rPr lang="zh-CN" altLang="en-US">
                <a:latin typeface="Courier New" pitchFamily="49" charset="0"/>
                <a:ea typeface="微软雅黑" pitchFamily="34" charset="-122"/>
              </a:rPr>
              <a:t>是</a:t>
            </a:r>
            <a:r>
              <a:rPr lang="en-US" altLang="zh-CN">
                <a:latin typeface="Courier New" pitchFamily="49" charset="0"/>
                <a:ea typeface="微软雅黑" pitchFamily="34" charset="-122"/>
              </a:rPr>
              <a:t>IE6</a:t>
            </a:r>
            <a:r>
              <a:rPr lang="zh-CN" altLang="en-US">
                <a:latin typeface="Courier New" pitchFamily="49" charset="0"/>
                <a:ea typeface="微软雅黑" pitchFamily="34" charset="-122"/>
              </a:rPr>
              <a:t>和最低版本中的双外边距浮动</a:t>
            </a:r>
            <a:r>
              <a:rPr lang="en-US" altLang="zh-CN">
                <a:latin typeface="Courier New" pitchFamily="49" charset="0"/>
                <a:ea typeface="微软雅黑" pitchFamily="34" charset="-122"/>
              </a:rPr>
              <a:t>bug</a:t>
            </a:r>
            <a:r>
              <a:rPr lang="zh-CN" altLang="en-US">
                <a:latin typeface="Courier New" pitchFamily="49" charset="0"/>
                <a:ea typeface="微软雅黑" pitchFamily="34" charset="-122"/>
              </a:rPr>
              <a:t>。顾名思义，这个</a:t>
            </a:r>
            <a:r>
              <a:rPr lang="en-US" altLang="zh-CN">
                <a:latin typeface="Courier New" pitchFamily="49" charset="0"/>
                <a:ea typeface="微软雅黑" pitchFamily="34" charset="-122"/>
              </a:rPr>
              <a:t>Windows bug</a:t>
            </a:r>
            <a:r>
              <a:rPr lang="zh-CN" altLang="en-US">
                <a:latin typeface="Courier New" pitchFamily="49" charset="0"/>
                <a:ea typeface="微软雅黑" pitchFamily="34" charset="-122"/>
              </a:rPr>
              <a:t>使任何浮动元素上的外边距加倍。</a:t>
            </a:r>
          </a:p>
        </p:txBody>
      </p:sp>
      <p:sp>
        <p:nvSpPr>
          <p:cNvPr id="35845" name="Text Box 7"/>
          <p:cNvSpPr txBox="1">
            <a:spLocks noChangeArrowheads="1"/>
          </p:cNvSpPr>
          <p:nvPr/>
        </p:nvSpPr>
        <p:spPr bwMode="auto">
          <a:xfrm>
            <a:off x="611188" y="2997200"/>
            <a:ext cx="3600450" cy="641350"/>
          </a:xfrm>
          <a:prstGeom prst="rect">
            <a:avLst/>
          </a:prstGeom>
          <a:noFill/>
          <a:ln w="9525">
            <a:noFill/>
            <a:miter lim="800000"/>
            <a:headEnd/>
            <a:tailEnd/>
          </a:ln>
        </p:spPr>
        <p:txBody>
          <a:bodyPr>
            <a:spAutoFit/>
          </a:bodyPr>
          <a:lstStyle/>
          <a:p>
            <a:r>
              <a:rPr lang="en-US" altLang="zh-CN">
                <a:latin typeface="微软雅黑" pitchFamily="34" charset="-122"/>
                <a:ea typeface="微软雅黑" pitchFamily="34" charset="-122"/>
              </a:rPr>
              <a:t>Windows</a:t>
            </a:r>
            <a:r>
              <a:rPr lang="zh-CN" altLang="en-US">
                <a:latin typeface="微软雅黑" pitchFamily="34" charset="-122"/>
                <a:ea typeface="微软雅黑" pitchFamily="34" charset="-122"/>
              </a:rPr>
              <a:t>上的</a:t>
            </a:r>
            <a:r>
              <a:rPr lang="en-US" altLang="zh-CN">
                <a:latin typeface="微软雅黑" pitchFamily="34" charset="-122"/>
                <a:ea typeface="微软雅黑" pitchFamily="34" charset="-122"/>
              </a:rPr>
              <a:t>IE6</a:t>
            </a:r>
            <a:r>
              <a:rPr lang="zh-CN" altLang="en-US">
                <a:latin typeface="微软雅黑" pitchFamily="34" charset="-122"/>
                <a:ea typeface="微软雅黑" pitchFamily="34" charset="-122"/>
              </a:rPr>
              <a:t>及更低版本使浮动元素上的外边距加倍</a:t>
            </a:r>
          </a:p>
        </p:txBody>
      </p:sp>
      <p:grpSp>
        <p:nvGrpSpPr>
          <p:cNvPr id="35846" name="Group 15"/>
          <p:cNvGrpSpPr>
            <a:grpSpLocks/>
          </p:cNvGrpSpPr>
          <p:nvPr/>
        </p:nvGrpSpPr>
        <p:grpSpPr bwMode="auto">
          <a:xfrm>
            <a:off x="684213" y="3717925"/>
            <a:ext cx="3527425" cy="2303463"/>
            <a:chOff x="431" y="2478"/>
            <a:chExt cx="2222" cy="1451"/>
          </a:xfrm>
        </p:grpSpPr>
        <p:sp>
          <p:nvSpPr>
            <p:cNvPr id="35856" name="Rectangle 8"/>
            <p:cNvSpPr>
              <a:spLocks noChangeArrowheads="1"/>
            </p:cNvSpPr>
            <p:nvPr/>
          </p:nvSpPr>
          <p:spPr bwMode="auto">
            <a:xfrm>
              <a:off x="431" y="2478"/>
              <a:ext cx="2222" cy="1451"/>
            </a:xfrm>
            <a:prstGeom prst="rect">
              <a:avLst/>
            </a:prstGeom>
            <a:noFill/>
            <a:ln w="28575">
              <a:solidFill>
                <a:schemeClr val="tx1"/>
              </a:solidFill>
              <a:prstDash val="dash"/>
              <a:miter lim="800000"/>
              <a:headEnd/>
              <a:tailEnd/>
            </a:ln>
          </p:spPr>
          <p:txBody>
            <a:bodyPr wrap="none" anchor="ctr"/>
            <a:lstStyle/>
            <a:p>
              <a:endParaRPr lang="zh-CN" altLang="en-US"/>
            </a:p>
          </p:txBody>
        </p:sp>
        <p:sp>
          <p:nvSpPr>
            <p:cNvPr id="35857" name="Rectangle 9"/>
            <p:cNvSpPr>
              <a:spLocks noChangeArrowheads="1"/>
            </p:cNvSpPr>
            <p:nvPr/>
          </p:nvSpPr>
          <p:spPr bwMode="auto">
            <a:xfrm>
              <a:off x="431" y="2478"/>
              <a:ext cx="1088" cy="771"/>
            </a:xfrm>
            <a:prstGeom prst="rect">
              <a:avLst/>
            </a:prstGeom>
            <a:solidFill>
              <a:schemeClr val="accent1"/>
            </a:solidFill>
            <a:ln w="9525">
              <a:noFill/>
              <a:miter lim="800000"/>
              <a:headEnd/>
              <a:tailEnd/>
            </a:ln>
          </p:spPr>
          <p:txBody>
            <a:bodyPr wrap="none" anchor="ctr"/>
            <a:lstStyle/>
            <a:p>
              <a:endParaRPr lang="zh-CN" altLang="en-US"/>
            </a:p>
          </p:txBody>
        </p:sp>
        <p:sp>
          <p:nvSpPr>
            <p:cNvPr id="35858" name="Line 10"/>
            <p:cNvSpPr>
              <a:spLocks noChangeShapeType="1"/>
            </p:cNvSpPr>
            <p:nvPr/>
          </p:nvSpPr>
          <p:spPr bwMode="auto">
            <a:xfrm flipH="1">
              <a:off x="884" y="2840"/>
              <a:ext cx="318" cy="0"/>
            </a:xfrm>
            <a:prstGeom prst="line">
              <a:avLst/>
            </a:prstGeom>
            <a:noFill/>
            <a:ln w="9525">
              <a:solidFill>
                <a:schemeClr val="tx1"/>
              </a:solidFill>
              <a:round/>
              <a:headEnd/>
              <a:tailEnd type="triangle" w="lg" len="lg"/>
            </a:ln>
          </p:spPr>
          <p:txBody>
            <a:bodyPr/>
            <a:lstStyle/>
            <a:p>
              <a:endParaRPr lang="zh-CN" altLang="en-US"/>
            </a:p>
          </p:txBody>
        </p:sp>
        <p:sp>
          <p:nvSpPr>
            <p:cNvPr id="35859" name="Line 11"/>
            <p:cNvSpPr>
              <a:spLocks noChangeShapeType="1"/>
            </p:cNvSpPr>
            <p:nvPr/>
          </p:nvSpPr>
          <p:spPr bwMode="auto">
            <a:xfrm>
              <a:off x="431" y="3339"/>
              <a:ext cx="1088" cy="0"/>
            </a:xfrm>
            <a:prstGeom prst="line">
              <a:avLst/>
            </a:prstGeom>
            <a:noFill/>
            <a:ln w="9525">
              <a:solidFill>
                <a:schemeClr val="tx1"/>
              </a:solidFill>
              <a:round/>
              <a:headEnd type="triangle" w="med" len="med"/>
              <a:tailEnd type="triangle" w="med" len="med"/>
            </a:ln>
          </p:spPr>
          <p:txBody>
            <a:bodyPr/>
            <a:lstStyle/>
            <a:p>
              <a:endParaRPr lang="zh-CN" altLang="en-US"/>
            </a:p>
          </p:txBody>
        </p:sp>
        <p:sp>
          <p:nvSpPr>
            <p:cNvPr id="35860" name="Text Box 12"/>
            <p:cNvSpPr txBox="1">
              <a:spLocks noChangeArrowheads="1"/>
            </p:cNvSpPr>
            <p:nvPr/>
          </p:nvSpPr>
          <p:spPr bwMode="auto">
            <a:xfrm>
              <a:off x="748" y="3385"/>
              <a:ext cx="454" cy="231"/>
            </a:xfrm>
            <a:prstGeom prst="rect">
              <a:avLst/>
            </a:prstGeom>
            <a:noFill/>
            <a:ln w="9525">
              <a:noFill/>
              <a:miter lim="800000"/>
              <a:headEnd/>
              <a:tailEnd/>
            </a:ln>
          </p:spPr>
          <p:txBody>
            <a:bodyPr>
              <a:spAutoFit/>
            </a:bodyPr>
            <a:lstStyle/>
            <a:p>
              <a:r>
                <a:rPr lang="en-US" altLang="zh-CN"/>
                <a:t>40px</a:t>
              </a:r>
            </a:p>
          </p:txBody>
        </p:sp>
        <p:sp>
          <p:nvSpPr>
            <p:cNvPr id="35861" name="Rectangle 13"/>
            <p:cNvSpPr>
              <a:spLocks noChangeArrowheads="1"/>
            </p:cNvSpPr>
            <p:nvPr/>
          </p:nvSpPr>
          <p:spPr bwMode="auto">
            <a:xfrm>
              <a:off x="1519" y="2478"/>
              <a:ext cx="1134" cy="771"/>
            </a:xfrm>
            <a:prstGeom prst="rect">
              <a:avLst/>
            </a:prstGeom>
            <a:solidFill>
              <a:schemeClr val="hlink"/>
            </a:solidFill>
            <a:ln w="9525">
              <a:noFill/>
              <a:miter lim="800000"/>
              <a:headEnd/>
              <a:tailEnd/>
            </a:ln>
          </p:spPr>
          <p:txBody>
            <a:bodyPr wrap="none" anchor="ctr"/>
            <a:lstStyle/>
            <a:p>
              <a:pPr algn="ctr"/>
              <a:r>
                <a:rPr lang="zh-CN" altLang="en-US"/>
                <a:t>内容区域</a:t>
              </a:r>
            </a:p>
          </p:txBody>
        </p:sp>
        <p:sp>
          <p:nvSpPr>
            <p:cNvPr id="35862" name="Text Box 14"/>
            <p:cNvSpPr txBox="1">
              <a:spLocks noChangeArrowheads="1"/>
            </p:cNvSpPr>
            <p:nvPr/>
          </p:nvSpPr>
          <p:spPr bwMode="auto">
            <a:xfrm>
              <a:off x="1565" y="3294"/>
              <a:ext cx="1088" cy="366"/>
            </a:xfrm>
            <a:prstGeom prst="rect">
              <a:avLst/>
            </a:prstGeom>
            <a:noFill/>
            <a:ln w="9525">
              <a:noFill/>
              <a:miter lim="800000"/>
              <a:headEnd/>
              <a:tailEnd/>
            </a:ln>
          </p:spPr>
          <p:txBody>
            <a:bodyPr>
              <a:spAutoFit/>
            </a:bodyPr>
            <a:lstStyle/>
            <a:p>
              <a:r>
                <a:rPr lang="en-US" altLang="zh-CN" sz="1600"/>
                <a:t>float:left;</a:t>
              </a:r>
            </a:p>
            <a:p>
              <a:r>
                <a:rPr lang="en-US" altLang="zh-CN" sz="1600"/>
                <a:t>margin-left:20px;</a:t>
              </a:r>
            </a:p>
          </p:txBody>
        </p:sp>
      </p:grpSp>
      <p:sp>
        <p:nvSpPr>
          <p:cNvPr id="35847" name="Text Box 16"/>
          <p:cNvSpPr txBox="1">
            <a:spLocks noChangeArrowheads="1"/>
          </p:cNvSpPr>
          <p:nvPr/>
        </p:nvSpPr>
        <p:spPr bwMode="auto">
          <a:xfrm>
            <a:off x="4592638" y="2997200"/>
            <a:ext cx="3600450" cy="641350"/>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设置</a:t>
            </a:r>
            <a:r>
              <a:rPr lang="en-US" altLang="zh-CN">
                <a:latin typeface="微软雅黑" pitchFamily="34" charset="-122"/>
                <a:ea typeface="微软雅黑" pitchFamily="34" charset="-122"/>
              </a:rPr>
              <a:t>display:inline</a:t>
            </a:r>
            <a:r>
              <a:rPr lang="zh-CN" altLang="en-US">
                <a:latin typeface="微软雅黑" pitchFamily="34" charset="-122"/>
                <a:ea typeface="微软雅黑" pitchFamily="34" charset="-122"/>
              </a:rPr>
              <a:t>会修复这个</a:t>
            </a:r>
            <a:r>
              <a:rPr lang="en-US" altLang="zh-CN">
                <a:latin typeface="微软雅黑" pitchFamily="34" charset="-122"/>
                <a:ea typeface="微软雅黑" pitchFamily="34" charset="-122"/>
              </a:rPr>
              <a:t>bug</a:t>
            </a:r>
          </a:p>
        </p:txBody>
      </p:sp>
      <p:grpSp>
        <p:nvGrpSpPr>
          <p:cNvPr id="35848" name="Group 25"/>
          <p:cNvGrpSpPr>
            <a:grpSpLocks/>
          </p:cNvGrpSpPr>
          <p:nvPr/>
        </p:nvGrpSpPr>
        <p:grpSpPr bwMode="auto">
          <a:xfrm>
            <a:off x="4500563" y="3716338"/>
            <a:ext cx="3527425" cy="2303462"/>
            <a:chOff x="2835" y="2341"/>
            <a:chExt cx="2222" cy="1451"/>
          </a:xfrm>
        </p:grpSpPr>
        <p:sp>
          <p:nvSpPr>
            <p:cNvPr id="35849" name="Rectangle 18"/>
            <p:cNvSpPr>
              <a:spLocks noChangeArrowheads="1"/>
            </p:cNvSpPr>
            <p:nvPr/>
          </p:nvSpPr>
          <p:spPr bwMode="auto">
            <a:xfrm>
              <a:off x="2835" y="2341"/>
              <a:ext cx="2222" cy="1451"/>
            </a:xfrm>
            <a:prstGeom prst="rect">
              <a:avLst/>
            </a:prstGeom>
            <a:noFill/>
            <a:ln w="28575">
              <a:solidFill>
                <a:schemeClr val="tx1"/>
              </a:solidFill>
              <a:prstDash val="dash"/>
              <a:miter lim="800000"/>
              <a:headEnd/>
              <a:tailEnd/>
            </a:ln>
          </p:spPr>
          <p:txBody>
            <a:bodyPr wrap="none" anchor="ctr"/>
            <a:lstStyle/>
            <a:p>
              <a:endParaRPr lang="zh-CN" altLang="en-US"/>
            </a:p>
          </p:txBody>
        </p:sp>
        <p:sp>
          <p:nvSpPr>
            <p:cNvPr id="35850" name="Rectangle 19"/>
            <p:cNvSpPr>
              <a:spLocks noChangeArrowheads="1"/>
            </p:cNvSpPr>
            <p:nvPr/>
          </p:nvSpPr>
          <p:spPr bwMode="auto">
            <a:xfrm>
              <a:off x="2835" y="2341"/>
              <a:ext cx="544" cy="771"/>
            </a:xfrm>
            <a:prstGeom prst="rect">
              <a:avLst/>
            </a:prstGeom>
            <a:solidFill>
              <a:schemeClr val="accent1"/>
            </a:solidFill>
            <a:ln w="9525">
              <a:noFill/>
              <a:miter lim="800000"/>
              <a:headEnd/>
              <a:tailEnd/>
            </a:ln>
          </p:spPr>
          <p:txBody>
            <a:bodyPr wrap="none" anchor="ctr"/>
            <a:lstStyle/>
            <a:p>
              <a:endParaRPr lang="zh-CN" altLang="en-US"/>
            </a:p>
          </p:txBody>
        </p:sp>
        <p:sp>
          <p:nvSpPr>
            <p:cNvPr id="35851" name="Line 20"/>
            <p:cNvSpPr>
              <a:spLocks noChangeShapeType="1"/>
            </p:cNvSpPr>
            <p:nvPr/>
          </p:nvSpPr>
          <p:spPr bwMode="auto">
            <a:xfrm flipH="1">
              <a:off x="2971" y="2704"/>
              <a:ext cx="318" cy="0"/>
            </a:xfrm>
            <a:prstGeom prst="line">
              <a:avLst/>
            </a:prstGeom>
            <a:noFill/>
            <a:ln w="9525">
              <a:solidFill>
                <a:schemeClr val="tx1"/>
              </a:solidFill>
              <a:round/>
              <a:headEnd/>
              <a:tailEnd type="triangle" w="lg" len="lg"/>
            </a:ln>
          </p:spPr>
          <p:txBody>
            <a:bodyPr/>
            <a:lstStyle/>
            <a:p>
              <a:endParaRPr lang="zh-CN" altLang="en-US"/>
            </a:p>
          </p:txBody>
        </p:sp>
        <p:sp>
          <p:nvSpPr>
            <p:cNvPr id="35852" name="Line 21"/>
            <p:cNvSpPr>
              <a:spLocks noChangeShapeType="1"/>
            </p:cNvSpPr>
            <p:nvPr/>
          </p:nvSpPr>
          <p:spPr bwMode="auto">
            <a:xfrm>
              <a:off x="2835" y="3203"/>
              <a:ext cx="544" cy="0"/>
            </a:xfrm>
            <a:prstGeom prst="line">
              <a:avLst/>
            </a:prstGeom>
            <a:noFill/>
            <a:ln w="9525">
              <a:solidFill>
                <a:schemeClr val="tx1"/>
              </a:solidFill>
              <a:round/>
              <a:headEnd type="triangle" w="med" len="med"/>
              <a:tailEnd type="triangle" w="med" len="med"/>
            </a:ln>
          </p:spPr>
          <p:txBody>
            <a:bodyPr/>
            <a:lstStyle/>
            <a:p>
              <a:endParaRPr lang="zh-CN" altLang="en-US"/>
            </a:p>
          </p:txBody>
        </p:sp>
        <p:sp>
          <p:nvSpPr>
            <p:cNvPr id="35853" name="Text Box 22"/>
            <p:cNvSpPr txBox="1">
              <a:spLocks noChangeArrowheads="1"/>
            </p:cNvSpPr>
            <p:nvPr/>
          </p:nvSpPr>
          <p:spPr bwMode="auto">
            <a:xfrm>
              <a:off x="2925" y="3249"/>
              <a:ext cx="454" cy="231"/>
            </a:xfrm>
            <a:prstGeom prst="rect">
              <a:avLst/>
            </a:prstGeom>
            <a:noFill/>
            <a:ln w="9525">
              <a:noFill/>
              <a:miter lim="800000"/>
              <a:headEnd/>
              <a:tailEnd/>
            </a:ln>
          </p:spPr>
          <p:txBody>
            <a:bodyPr>
              <a:spAutoFit/>
            </a:bodyPr>
            <a:lstStyle/>
            <a:p>
              <a:r>
                <a:rPr lang="en-US" altLang="zh-CN"/>
                <a:t>20px</a:t>
              </a:r>
            </a:p>
          </p:txBody>
        </p:sp>
        <p:sp>
          <p:nvSpPr>
            <p:cNvPr id="35854" name="Rectangle 23"/>
            <p:cNvSpPr>
              <a:spLocks noChangeArrowheads="1"/>
            </p:cNvSpPr>
            <p:nvPr/>
          </p:nvSpPr>
          <p:spPr bwMode="auto">
            <a:xfrm>
              <a:off x="3379" y="2341"/>
              <a:ext cx="1134" cy="771"/>
            </a:xfrm>
            <a:prstGeom prst="rect">
              <a:avLst/>
            </a:prstGeom>
            <a:solidFill>
              <a:schemeClr val="hlink"/>
            </a:solidFill>
            <a:ln w="9525">
              <a:noFill/>
              <a:miter lim="800000"/>
              <a:headEnd/>
              <a:tailEnd/>
            </a:ln>
          </p:spPr>
          <p:txBody>
            <a:bodyPr wrap="none" anchor="ctr"/>
            <a:lstStyle/>
            <a:p>
              <a:pPr algn="ctr"/>
              <a:r>
                <a:rPr lang="zh-CN" altLang="en-US"/>
                <a:t>内容区域</a:t>
              </a:r>
            </a:p>
          </p:txBody>
        </p:sp>
        <p:sp>
          <p:nvSpPr>
            <p:cNvPr id="35855" name="Text Box 24"/>
            <p:cNvSpPr txBox="1">
              <a:spLocks noChangeArrowheads="1"/>
            </p:cNvSpPr>
            <p:nvPr/>
          </p:nvSpPr>
          <p:spPr bwMode="auto">
            <a:xfrm>
              <a:off x="3424" y="3158"/>
              <a:ext cx="1088" cy="520"/>
            </a:xfrm>
            <a:prstGeom prst="rect">
              <a:avLst/>
            </a:prstGeom>
            <a:noFill/>
            <a:ln w="9525">
              <a:noFill/>
              <a:miter lim="800000"/>
              <a:headEnd/>
              <a:tailEnd/>
            </a:ln>
          </p:spPr>
          <p:txBody>
            <a:bodyPr>
              <a:spAutoFit/>
            </a:bodyPr>
            <a:lstStyle/>
            <a:p>
              <a:r>
                <a:rPr lang="en-US" altLang="zh-CN" sz="1600"/>
                <a:t>float:left;</a:t>
              </a:r>
            </a:p>
            <a:p>
              <a:r>
                <a:rPr lang="en-US" altLang="zh-CN" sz="1600"/>
                <a:t>display:inline;</a:t>
              </a:r>
            </a:p>
            <a:p>
              <a:r>
                <a:rPr lang="en-US" altLang="zh-CN" sz="1600"/>
                <a:t>margin-left:20px;</a:t>
              </a: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314325" y="142875"/>
            <a:ext cx="8002588" cy="438150"/>
          </a:xfrm>
        </p:spPr>
        <p:txBody>
          <a:bodyPr/>
          <a:lstStyle/>
          <a:p>
            <a:pPr eaLnBrk="1" hangingPunct="1"/>
            <a:r>
              <a:rPr lang="zh-CN" altLang="en-US" sz="3600" smtClean="0">
                <a:latin typeface="微软雅黑" pitchFamily="34" charset="-122"/>
                <a:ea typeface="微软雅黑" pitchFamily="34" charset="-122"/>
              </a:rPr>
              <a:t>五、常见的</a:t>
            </a:r>
            <a:r>
              <a:rPr lang="en-US" altLang="zh-CN" sz="3600" smtClean="0">
                <a:latin typeface="微软雅黑" pitchFamily="34" charset="-122"/>
                <a:ea typeface="微软雅黑" pitchFamily="34" charset="-122"/>
              </a:rPr>
              <a:t>bug</a:t>
            </a:r>
            <a:r>
              <a:rPr lang="zh-CN" altLang="en-US" sz="3600" smtClean="0">
                <a:latin typeface="微软雅黑" pitchFamily="34" charset="-122"/>
                <a:ea typeface="微软雅黑" pitchFamily="34" charset="-122"/>
              </a:rPr>
              <a:t>及修复方法</a:t>
            </a:r>
            <a:endParaRPr lang="zh-CN" altLang="en-GB" sz="3600" smtClean="0">
              <a:latin typeface="微软雅黑" pitchFamily="34" charset="-122"/>
              <a:ea typeface="微软雅黑" pitchFamily="34" charset="-122"/>
            </a:endParaRPr>
          </a:p>
        </p:txBody>
      </p:sp>
      <p:sp>
        <p:nvSpPr>
          <p:cNvPr id="12292" name="Freeform 4"/>
          <p:cNvSpPr>
            <a:spLocks/>
          </p:cNvSpPr>
          <p:nvPr/>
        </p:nvSpPr>
        <p:spPr bwMode="auto">
          <a:xfrm>
            <a:off x="-17463" y="649288"/>
            <a:ext cx="8424863" cy="563562"/>
          </a:xfrm>
          <a:custGeom>
            <a:avLst/>
            <a:gdLst>
              <a:gd name="T0" fmla="*/ 0 w 5307"/>
              <a:gd name="T1" fmla="*/ 2147483647 h 355"/>
              <a:gd name="T2" fmla="*/ 2147483647 w 5307"/>
              <a:gd name="T3" fmla="*/ 2147483647 h 355"/>
              <a:gd name="T4" fmla="*/ 2147483647 w 5307"/>
              <a:gd name="T5" fmla="*/ 2147483647 h 355"/>
              <a:gd name="T6" fmla="*/ 2147483647 w 5307"/>
              <a:gd name="T7" fmla="*/ 2147483647 h 355"/>
              <a:gd name="T8" fmla="*/ 2147483647 w 5307"/>
              <a:gd name="T9" fmla="*/ 2147483647 h 355"/>
              <a:gd name="T10" fmla="*/ 2147483647 w 5307"/>
              <a:gd name="T11" fmla="*/ 2147483647 h 355"/>
              <a:gd name="T12" fmla="*/ 2147483647 w 5307"/>
              <a:gd name="T13" fmla="*/ 2147483647 h 355"/>
              <a:gd name="T14" fmla="*/ 2147483647 w 5307"/>
              <a:gd name="T15" fmla="*/ 2147483647 h 355"/>
              <a:gd name="T16" fmla="*/ 0 60000 65536"/>
              <a:gd name="T17" fmla="*/ 0 60000 65536"/>
              <a:gd name="T18" fmla="*/ 0 60000 65536"/>
              <a:gd name="T19" fmla="*/ 0 60000 65536"/>
              <a:gd name="T20" fmla="*/ 0 60000 65536"/>
              <a:gd name="T21" fmla="*/ 0 60000 65536"/>
              <a:gd name="T22" fmla="*/ 0 60000 65536"/>
              <a:gd name="T23" fmla="*/ 0 60000 65536"/>
              <a:gd name="T24" fmla="*/ 0 w 5307"/>
              <a:gd name="T25" fmla="*/ 0 h 355"/>
              <a:gd name="T26" fmla="*/ 5307 w 5307"/>
              <a:gd name="T27" fmla="*/ 355 h 35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p:spPr>
        <p:txBody>
          <a:bodyPr/>
          <a:lstStyle/>
          <a:p>
            <a:endParaRPr lang="zh-CN" altLang="en-US"/>
          </a:p>
        </p:txBody>
      </p:sp>
      <p:sp>
        <p:nvSpPr>
          <p:cNvPr id="36867" name="内容占位符 5"/>
          <p:cNvSpPr>
            <a:spLocks/>
          </p:cNvSpPr>
          <p:nvPr/>
        </p:nvSpPr>
        <p:spPr bwMode="auto">
          <a:xfrm>
            <a:off x="179388" y="765175"/>
            <a:ext cx="8615362" cy="790575"/>
          </a:xfrm>
          <a:prstGeom prst="rect">
            <a:avLst/>
          </a:prstGeom>
          <a:noFill/>
          <a:ln w="9525">
            <a:noFill/>
            <a:miter lim="800000"/>
            <a:headEnd/>
            <a:tailEnd/>
          </a:ln>
        </p:spPr>
        <p:txBody>
          <a:bodyPr/>
          <a:lstStyle/>
          <a:p>
            <a:pPr marL="342900" indent="-342900">
              <a:lnSpc>
                <a:spcPct val="150000"/>
              </a:lnSpc>
              <a:spcBef>
                <a:spcPct val="20000"/>
              </a:spcBef>
              <a:buFontTx/>
              <a:buChar char="•"/>
            </a:pPr>
            <a:r>
              <a:rPr lang="en-US" altLang="zh-CN" sz="2400">
                <a:solidFill>
                  <a:schemeClr val="bg1"/>
                </a:solidFill>
                <a:latin typeface="微软雅黑" pitchFamily="34" charset="-122"/>
                <a:ea typeface="微软雅黑" pitchFamily="34" charset="-122"/>
              </a:rPr>
              <a:t>3</a:t>
            </a:r>
            <a:r>
              <a:rPr lang="zh-CN" altLang="en-US" sz="2400">
                <a:solidFill>
                  <a:schemeClr val="bg1"/>
                </a:solidFill>
                <a:latin typeface="微软雅黑" pitchFamily="34" charset="-122"/>
                <a:ea typeface="微软雅黑" pitchFamily="34" charset="-122"/>
              </a:rPr>
              <a:t>像素文本偏移</a:t>
            </a:r>
            <a:r>
              <a:rPr lang="en-US" altLang="zh-CN" sz="2400">
                <a:solidFill>
                  <a:schemeClr val="bg1"/>
                </a:solidFill>
                <a:latin typeface="微软雅黑" pitchFamily="34" charset="-122"/>
                <a:ea typeface="微软雅黑" pitchFamily="34" charset="-122"/>
              </a:rPr>
              <a:t>bug</a:t>
            </a:r>
          </a:p>
          <a:p>
            <a:pPr marL="342900" indent="-342900">
              <a:lnSpc>
                <a:spcPct val="150000"/>
              </a:lnSpc>
              <a:spcBef>
                <a:spcPct val="20000"/>
              </a:spcBef>
            </a:pPr>
            <a:endParaRPr lang="zh-CN" altLang="en-US" sz="2400">
              <a:solidFill>
                <a:schemeClr val="bg1"/>
              </a:solidFill>
              <a:latin typeface="微软雅黑" pitchFamily="34" charset="-122"/>
              <a:ea typeface="微软雅黑" pitchFamily="34" charset="-122"/>
            </a:endParaRPr>
          </a:p>
        </p:txBody>
      </p:sp>
      <p:sp>
        <p:nvSpPr>
          <p:cNvPr id="21510" name="AutoShape 6"/>
          <p:cNvSpPr>
            <a:spLocks noChangeArrowheads="1"/>
          </p:cNvSpPr>
          <p:nvPr/>
        </p:nvSpPr>
        <p:spPr bwMode="auto">
          <a:xfrm>
            <a:off x="404813" y="1557338"/>
            <a:ext cx="7993062" cy="912812"/>
          </a:xfrm>
          <a:prstGeom prst="roundRect">
            <a:avLst>
              <a:gd name="adj" fmla="val 2977"/>
            </a:avLst>
          </a:prstGeom>
          <a:solidFill>
            <a:srgbClr val="008AE7"/>
          </a:solidFill>
          <a:ln w="38100" algn="ctr">
            <a:solidFill>
              <a:schemeClr val="bg1"/>
            </a:solidFill>
            <a:round/>
            <a:headEnd/>
            <a:tailEnd/>
          </a:ln>
          <a:effectLst>
            <a:outerShdw dist="20000" dir="5400000" rotWithShape="0">
              <a:srgbClr val="000000">
                <a:alpha val="37999"/>
              </a:srgbClr>
            </a:outerShdw>
          </a:effectLst>
        </p:spPr>
        <p:txBody>
          <a:bodyPr anchor="ctr">
            <a:spAutoFit/>
          </a:bodyPr>
          <a:lstStyle/>
          <a:p>
            <a:pPr>
              <a:lnSpc>
                <a:spcPct val="140000"/>
              </a:lnSpc>
              <a:defRPr/>
            </a:pPr>
            <a:r>
              <a:rPr lang="en-US" altLang="zh-CN">
                <a:latin typeface="Courier New" pitchFamily="49" charset="0"/>
                <a:ea typeface="微软雅黑" pitchFamily="34" charset="-122"/>
              </a:rPr>
              <a:t>Windows</a:t>
            </a:r>
            <a:r>
              <a:rPr lang="zh-CN" altLang="en-US">
                <a:latin typeface="Courier New" pitchFamily="49" charset="0"/>
                <a:ea typeface="微软雅黑" pitchFamily="34" charset="-122"/>
              </a:rPr>
              <a:t>上</a:t>
            </a:r>
            <a:r>
              <a:rPr lang="en-US" altLang="zh-CN">
                <a:latin typeface="Courier New" pitchFamily="49" charset="0"/>
                <a:ea typeface="微软雅黑" pitchFamily="34" charset="-122"/>
              </a:rPr>
              <a:t>IE5</a:t>
            </a:r>
            <a:r>
              <a:rPr lang="zh-CN" altLang="en-US">
                <a:latin typeface="Courier New" pitchFamily="49" charset="0"/>
                <a:ea typeface="微软雅黑" pitchFamily="34" charset="-122"/>
              </a:rPr>
              <a:t>和</a:t>
            </a:r>
            <a:r>
              <a:rPr lang="en-US" altLang="zh-CN">
                <a:latin typeface="Courier New" pitchFamily="49" charset="0"/>
                <a:ea typeface="微软雅黑" pitchFamily="34" charset="-122"/>
              </a:rPr>
              <a:t>IE6</a:t>
            </a:r>
            <a:r>
              <a:rPr lang="zh-CN" altLang="en-US">
                <a:latin typeface="Courier New" pitchFamily="49" charset="0"/>
                <a:ea typeface="微软雅黑" pitchFamily="34" charset="-122"/>
              </a:rPr>
              <a:t>上另一个非常常见的</a:t>
            </a:r>
            <a:r>
              <a:rPr lang="en-US" altLang="zh-CN">
                <a:latin typeface="Courier New" pitchFamily="49" charset="0"/>
                <a:ea typeface="微软雅黑" pitchFamily="34" charset="-122"/>
              </a:rPr>
              <a:t>bug</a:t>
            </a:r>
            <a:r>
              <a:rPr lang="zh-CN" altLang="en-US">
                <a:latin typeface="Courier New" pitchFamily="49" charset="0"/>
                <a:ea typeface="微软雅黑" pitchFamily="34" charset="-122"/>
              </a:rPr>
              <a:t>是</a:t>
            </a:r>
            <a:r>
              <a:rPr lang="en-US" altLang="zh-CN">
                <a:latin typeface="Courier New" pitchFamily="49" charset="0"/>
                <a:ea typeface="微软雅黑" pitchFamily="34" charset="-122"/>
              </a:rPr>
              <a:t>3</a:t>
            </a:r>
            <a:r>
              <a:rPr lang="zh-CN" altLang="en-US">
                <a:latin typeface="Courier New" pitchFamily="49" charset="0"/>
                <a:ea typeface="微软雅黑" pitchFamily="34" charset="-122"/>
              </a:rPr>
              <a:t>像素文本偏移</a:t>
            </a:r>
            <a:r>
              <a:rPr lang="en-US" altLang="zh-CN">
                <a:latin typeface="Courier New" pitchFamily="49" charset="0"/>
                <a:ea typeface="微软雅黑" pitchFamily="34" charset="-122"/>
              </a:rPr>
              <a:t>bug</a:t>
            </a:r>
            <a:r>
              <a:rPr lang="zh-CN" altLang="en-US">
                <a:latin typeface="Courier New" pitchFamily="49" charset="0"/>
                <a:ea typeface="微软雅黑" pitchFamily="34" charset="-122"/>
              </a:rPr>
              <a:t>。当文本与一个浮动元素相邻时，这个</a:t>
            </a:r>
            <a:r>
              <a:rPr lang="en-US" altLang="zh-CN">
                <a:latin typeface="Courier New" pitchFamily="49" charset="0"/>
                <a:ea typeface="微软雅黑" pitchFamily="34" charset="-122"/>
              </a:rPr>
              <a:t>bug</a:t>
            </a:r>
            <a:r>
              <a:rPr lang="zh-CN" altLang="en-US">
                <a:latin typeface="Courier New" pitchFamily="49" charset="0"/>
                <a:ea typeface="微软雅黑" pitchFamily="34" charset="-122"/>
              </a:rPr>
              <a:t>就会表现出来。</a:t>
            </a:r>
          </a:p>
        </p:txBody>
      </p:sp>
      <p:grpSp>
        <p:nvGrpSpPr>
          <p:cNvPr id="36869" name="Group 26"/>
          <p:cNvGrpSpPr>
            <a:grpSpLocks/>
          </p:cNvGrpSpPr>
          <p:nvPr/>
        </p:nvGrpSpPr>
        <p:grpSpPr bwMode="auto">
          <a:xfrm>
            <a:off x="468313" y="2781300"/>
            <a:ext cx="5543550" cy="2735263"/>
            <a:chOff x="295" y="1752"/>
            <a:chExt cx="3492" cy="1723"/>
          </a:xfrm>
        </p:grpSpPr>
        <p:sp>
          <p:nvSpPr>
            <p:cNvPr id="36873" name="Rectangle 8"/>
            <p:cNvSpPr>
              <a:spLocks noChangeArrowheads="1"/>
            </p:cNvSpPr>
            <p:nvPr/>
          </p:nvSpPr>
          <p:spPr bwMode="auto">
            <a:xfrm>
              <a:off x="295" y="1752"/>
              <a:ext cx="3492" cy="1723"/>
            </a:xfrm>
            <a:prstGeom prst="rect">
              <a:avLst/>
            </a:prstGeom>
            <a:noFill/>
            <a:ln w="28575">
              <a:solidFill>
                <a:schemeClr val="tx1"/>
              </a:solidFill>
              <a:prstDash val="dash"/>
              <a:miter lim="800000"/>
              <a:headEnd/>
              <a:tailEnd/>
            </a:ln>
          </p:spPr>
          <p:txBody>
            <a:bodyPr wrap="none" anchor="ctr"/>
            <a:lstStyle/>
            <a:p>
              <a:endParaRPr lang="zh-CN" altLang="en-US"/>
            </a:p>
          </p:txBody>
        </p:sp>
        <p:sp>
          <p:nvSpPr>
            <p:cNvPr id="36874" name="Rectangle 9"/>
            <p:cNvSpPr>
              <a:spLocks noChangeArrowheads="1"/>
            </p:cNvSpPr>
            <p:nvPr/>
          </p:nvSpPr>
          <p:spPr bwMode="auto">
            <a:xfrm>
              <a:off x="295" y="1752"/>
              <a:ext cx="1088" cy="771"/>
            </a:xfrm>
            <a:prstGeom prst="rect">
              <a:avLst/>
            </a:prstGeom>
            <a:solidFill>
              <a:schemeClr val="accent1"/>
            </a:solidFill>
            <a:ln w="9525">
              <a:solidFill>
                <a:schemeClr val="folHlink"/>
              </a:solidFill>
              <a:miter lim="800000"/>
              <a:headEnd/>
              <a:tailEnd/>
            </a:ln>
          </p:spPr>
          <p:txBody>
            <a:bodyPr wrap="none" anchor="ctr"/>
            <a:lstStyle/>
            <a:p>
              <a:endParaRPr lang="zh-CN" altLang="en-US"/>
            </a:p>
          </p:txBody>
        </p:sp>
        <p:sp>
          <p:nvSpPr>
            <p:cNvPr id="36875" name="Line 10"/>
            <p:cNvSpPr>
              <a:spLocks noChangeShapeType="1"/>
            </p:cNvSpPr>
            <p:nvPr/>
          </p:nvSpPr>
          <p:spPr bwMode="auto">
            <a:xfrm flipH="1">
              <a:off x="657" y="1979"/>
              <a:ext cx="318" cy="0"/>
            </a:xfrm>
            <a:prstGeom prst="line">
              <a:avLst/>
            </a:prstGeom>
            <a:noFill/>
            <a:ln w="9525">
              <a:solidFill>
                <a:schemeClr val="tx1"/>
              </a:solidFill>
              <a:round/>
              <a:headEnd/>
              <a:tailEnd type="triangle" w="lg" len="lg"/>
            </a:ln>
          </p:spPr>
          <p:txBody>
            <a:bodyPr/>
            <a:lstStyle/>
            <a:p>
              <a:endParaRPr lang="zh-CN" altLang="en-US"/>
            </a:p>
          </p:txBody>
        </p:sp>
        <p:sp>
          <p:nvSpPr>
            <p:cNvPr id="36876" name="Text Box 12"/>
            <p:cNvSpPr txBox="1">
              <a:spLocks noChangeArrowheads="1"/>
            </p:cNvSpPr>
            <p:nvPr/>
          </p:nvSpPr>
          <p:spPr bwMode="auto">
            <a:xfrm>
              <a:off x="295" y="2568"/>
              <a:ext cx="1044" cy="750"/>
            </a:xfrm>
            <a:prstGeom prst="rect">
              <a:avLst/>
            </a:prstGeom>
            <a:noFill/>
            <a:ln w="9525">
              <a:noFill/>
              <a:miter lim="800000"/>
              <a:headEnd/>
              <a:tailEnd/>
            </a:ln>
          </p:spPr>
          <p:txBody>
            <a:bodyPr>
              <a:spAutoFit/>
            </a:bodyPr>
            <a:lstStyle/>
            <a:p>
              <a:r>
                <a:rPr lang="zh-CN" altLang="en-US"/>
                <a:t>在与浮动元素相邻的地方出现莫名其妙的</a:t>
              </a:r>
              <a:r>
                <a:rPr lang="en-US" altLang="zh-CN"/>
                <a:t>3</a:t>
              </a:r>
              <a:r>
                <a:rPr lang="zh-CN" altLang="en-US"/>
                <a:t>像素间隙</a:t>
              </a:r>
            </a:p>
          </p:txBody>
        </p:sp>
        <p:sp>
          <p:nvSpPr>
            <p:cNvPr id="36877" name="Rectangle 13"/>
            <p:cNvSpPr>
              <a:spLocks noChangeArrowheads="1"/>
            </p:cNvSpPr>
            <p:nvPr/>
          </p:nvSpPr>
          <p:spPr bwMode="auto">
            <a:xfrm>
              <a:off x="1383" y="1752"/>
              <a:ext cx="2398" cy="1206"/>
            </a:xfrm>
            <a:prstGeom prst="rect">
              <a:avLst/>
            </a:prstGeom>
            <a:solidFill>
              <a:schemeClr val="hlink"/>
            </a:solidFill>
            <a:ln w="9525">
              <a:solidFill>
                <a:schemeClr val="folHlink"/>
              </a:solidFill>
              <a:miter lim="800000"/>
              <a:headEnd/>
              <a:tailEnd/>
            </a:ln>
          </p:spPr>
          <p:txBody>
            <a:bodyPr wrap="none" anchor="ctr"/>
            <a:lstStyle/>
            <a:p>
              <a:pPr algn="ctr"/>
              <a:endParaRPr lang="zh-CN" altLang="en-US"/>
            </a:p>
          </p:txBody>
        </p:sp>
        <p:sp>
          <p:nvSpPr>
            <p:cNvPr id="36878" name="Text Box 14"/>
            <p:cNvSpPr txBox="1">
              <a:spLocks noChangeArrowheads="1"/>
            </p:cNvSpPr>
            <p:nvPr/>
          </p:nvSpPr>
          <p:spPr bwMode="auto">
            <a:xfrm>
              <a:off x="3152" y="3158"/>
              <a:ext cx="499" cy="212"/>
            </a:xfrm>
            <a:prstGeom prst="rect">
              <a:avLst/>
            </a:prstGeom>
            <a:noFill/>
            <a:ln w="9525">
              <a:noFill/>
              <a:miter lim="800000"/>
              <a:headEnd/>
              <a:tailEnd/>
            </a:ln>
          </p:spPr>
          <p:txBody>
            <a:bodyPr>
              <a:spAutoFit/>
            </a:bodyPr>
            <a:lstStyle/>
            <a:p>
              <a:r>
                <a:rPr lang="zh-CN" altLang="en-US" sz="1600"/>
                <a:t>行框</a:t>
              </a:r>
            </a:p>
          </p:txBody>
        </p:sp>
        <p:sp>
          <p:nvSpPr>
            <p:cNvPr id="36879" name="Text Box 12"/>
            <p:cNvSpPr txBox="1">
              <a:spLocks noChangeArrowheads="1"/>
            </p:cNvSpPr>
            <p:nvPr/>
          </p:nvSpPr>
          <p:spPr bwMode="auto">
            <a:xfrm>
              <a:off x="340" y="2069"/>
              <a:ext cx="952" cy="212"/>
            </a:xfrm>
            <a:prstGeom prst="rect">
              <a:avLst/>
            </a:prstGeom>
            <a:noFill/>
            <a:ln w="9525">
              <a:noFill/>
              <a:miter lim="800000"/>
              <a:headEnd/>
              <a:tailEnd/>
            </a:ln>
          </p:spPr>
          <p:txBody>
            <a:bodyPr>
              <a:spAutoFit/>
            </a:bodyPr>
            <a:lstStyle/>
            <a:p>
              <a:r>
                <a:rPr lang="en-US" altLang="zh-CN" sz="1600">
                  <a:latin typeface="Courier New" pitchFamily="49" charset="0"/>
                </a:rPr>
                <a:t>float:left;</a:t>
              </a:r>
            </a:p>
          </p:txBody>
        </p:sp>
        <p:sp>
          <p:nvSpPr>
            <p:cNvPr id="36880" name="Rectangle 15"/>
            <p:cNvSpPr>
              <a:spLocks noChangeArrowheads="1"/>
            </p:cNvSpPr>
            <p:nvPr/>
          </p:nvSpPr>
          <p:spPr bwMode="auto">
            <a:xfrm>
              <a:off x="1394" y="1773"/>
              <a:ext cx="2369" cy="371"/>
            </a:xfrm>
            <a:prstGeom prst="rect">
              <a:avLst/>
            </a:prstGeom>
            <a:solidFill>
              <a:schemeClr val="accent1"/>
            </a:solidFill>
            <a:ln w="9525">
              <a:solidFill>
                <a:schemeClr val="folHlink"/>
              </a:solidFill>
              <a:prstDash val="dashDot"/>
              <a:miter lim="800000"/>
              <a:headEnd/>
              <a:tailEnd/>
            </a:ln>
          </p:spPr>
          <p:txBody>
            <a:bodyPr wrap="none" anchor="ctr"/>
            <a:lstStyle/>
            <a:p>
              <a:pPr algn="ctr"/>
              <a:r>
                <a:rPr lang="en-US" altLang="zh-CN"/>
                <a:t>Lorem ipsum dolor sit amet,</a:t>
              </a:r>
            </a:p>
          </p:txBody>
        </p:sp>
        <p:sp>
          <p:nvSpPr>
            <p:cNvPr id="36881" name="Rectangle 16"/>
            <p:cNvSpPr>
              <a:spLocks noChangeArrowheads="1"/>
            </p:cNvSpPr>
            <p:nvPr/>
          </p:nvSpPr>
          <p:spPr bwMode="auto">
            <a:xfrm>
              <a:off x="1394" y="2157"/>
              <a:ext cx="2369" cy="371"/>
            </a:xfrm>
            <a:prstGeom prst="rect">
              <a:avLst/>
            </a:prstGeom>
            <a:solidFill>
              <a:schemeClr val="accent1"/>
            </a:solidFill>
            <a:ln w="9525">
              <a:solidFill>
                <a:schemeClr val="folHlink"/>
              </a:solidFill>
              <a:prstDash val="dashDot"/>
              <a:miter lim="800000"/>
              <a:headEnd/>
              <a:tailEnd/>
            </a:ln>
          </p:spPr>
          <p:txBody>
            <a:bodyPr wrap="none" anchor="ctr"/>
            <a:lstStyle/>
            <a:p>
              <a:pPr algn="ctr"/>
              <a:r>
                <a:rPr lang="en-US" altLang="zh-CN"/>
                <a:t>consecteuer adipiscing elit.</a:t>
              </a:r>
            </a:p>
          </p:txBody>
        </p:sp>
        <p:sp>
          <p:nvSpPr>
            <p:cNvPr id="36882" name="Rectangle 17"/>
            <p:cNvSpPr>
              <a:spLocks noChangeArrowheads="1"/>
            </p:cNvSpPr>
            <p:nvPr/>
          </p:nvSpPr>
          <p:spPr bwMode="auto">
            <a:xfrm>
              <a:off x="1394" y="2539"/>
              <a:ext cx="2369" cy="371"/>
            </a:xfrm>
            <a:prstGeom prst="rect">
              <a:avLst/>
            </a:prstGeom>
            <a:solidFill>
              <a:schemeClr val="accent1"/>
            </a:solidFill>
            <a:ln w="9525">
              <a:solidFill>
                <a:schemeClr val="folHlink"/>
              </a:solidFill>
              <a:prstDash val="dashDot"/>
              <a:miter lim="800000"/>
              <a:headEnd/>
              <a:tailEnd/>
            </a:ln>
          </p:spPr>
          <p:txBody>
            <a:bodyPr wrap="none" anchor="ctr"/>
            <a:lstStyle/>
            <a:p>
              <a:pPr algn="ctr"/>
              <a:r>
                <a:rPr lang="en-US" altLang="zh-CN"/>
                <a:t>Set sit amet on submit only you pa zi</a:t>
              </a:r>
            </a:p>
          </p:txBody>
        </p:sp>
        <p:sp>
          <p:nvSpPr>
            <p:cNvPr id="36883" name="Rectangle 18"/>
            <p:cNvSpPr>
              <a:spLocks noChangeArrowheads="1"/>
            </p:cNvSpPr>
            <p:nvPr/>
          </p:nvSpPr>
          <p:spPr bwMode="auto">
            <a:xfrm>
              <a:off x="1399" y="1797"/>
              <a:ext cx="181" cy="318"/>
            </a:xfrm>
            <a:prstGeom prst="rect">
              <a:avLst/>
            </a:prstGeom>
            <a:solidFill>
              <a:srgbClr val="99CCFF"/>
            </a:solidFill>
            <a:ln w="9525">
              <a:noFill/>
              <a:miter lim="800000"/>
              <a:headEnd/>
              <a:tailEnd/>
            </a:ln>
          </p:spPr>
          <p:txBody>
            <a:bodyPr wrap="none" anchor="ctr"/>
            <a:lstStyle/>
            <a:p>
              <a:endParaRPr lang="zh-CN" altLang="en-US"/>
            </a:p>
          </p:txBody>
        </p:sp>
        <p:sp>
          <p:nvSpPr>
            <p:cNvPr id="36884" name="Rectangle 21"/>
            <p:cNvSpPr>
              <a:spLocks noChangeArrowheads="1"/>
            </p:cNvSpPr>
            <p:nvPr/>
          </p:nvSpPr>
          <p:spPr bwMode="auto">
            <a:xfrm>
              <a:off x="1399" y="2173"/>
              <a:ext cx="181" cy="318"/>
            </a:xfrm>
            <a:prstGeom prst="rect">
              <a:avLst/>
            </a:prstGeom>
            <a:solidFill>
              <a:srgbClr val="99CCFF"/>
            </a:solidFill>
            <a:ln w="9525">
              <a:noFill/>
              <a:miter lim="800000"/>
              <a:headEnd/>
              <a:tailEnd/>
            </a:ln>
          </p:spPr>
          <p:txBody>
            <a:bodyPr wrap="none" anchor="ctr"/>
            <a:lstStyle/>
            <a:p>
              <a:endParaRPr lang="zh-CN" altLang="en-US"/>
            </a:p>
          </p:txBody>
        </p:sp>
        <p:sp>
          <p:nvSpPr>
            <p:cNvPr id="36885" name="Line 23"/>
            <p:cNvSpPr>
              <a:spLocks noChangeShapeType="1"/>
            </p:cNvSpPr>
            <p:nvPr/>
          </p:nvSpPr>
          <p:spPr bwMode="auto">
            <a:xfrm flipV="1">
              <a:off x="1247" y="1933"/>
              <a:ext cx="227" cy="726"/>
            </a:xfrm>
            <a:prstGeom prst="line">
              <a:avLst/>
            </a:prstGeom>
            <a:noFill/>
            <a:ln w="9525">
              <a:solidFill>
                <a:schemeClr val="tx1"/>
              </a:solidFill>
              <a:round/>
              <a:headEnd/>
              <a:tailEnd type="triangle" w="med" len="med"/>
            </a:ln>
          </p:spPr>
          <p:txBody>
            <a:bodyPr/>
            <a:lstStyle/>
            <a:p>
              <a:endParaRPr lang="zh-CN" altLang="en-US"/>
            </a:p>
          </p:txBody>
        </p:sp>
        <p:sp>
          <p:nvSpPr>
            <p:cNvPr id="36886" name="Line 24"/>
            <p:cNvSpPr>
              <a:spLocks noChangeShapeType="1"/>
            </p:cNvSpPr>
            <p:nvPr/>
          </p:nvSpPr>
          <p:spPr bwMode="auto">
            <a:xfrm flipV="1">
              <a:off x="1247" y="2341"/>
              <a:ext cx="227" cy="318"/>
            </a:xfrm>
            <a:prstGeom prst="line">
              <a:avLst/>
            </a:prstGeom>
            <a:noFill/>
            <a:ln w="9525">
              <a:solidFill>
                <a:schemeClr val="tx1"/>
              </a:solidFill>
              <a:round/>
              <a:headEnd/>
              <a:tailEnd type="triangle" w="med" len="med"/>
            </a:ln>
          </p:spPr>
          <p:txBody>
            <a:bodyPr/>
            <a:lstStyle/>
            <a:p>
              <a:endParaRPr lang="zh-CN" altLang="en-US"/>
            </a:p>
          </p:txBody>
        </p:sp>
        <p:sp>
          <p:nvSpPr>
            <p:cNvPr id="36887" name="Line 25"/>
            <p:cNvSpPr>
              <a:spLocks noChangeShapeType="1"/>
            </p:cNvSpPr>
            <p:nvPr/>
          </p:nvSpPr>
          <p:spPr bwMode="auto">
            <a:xfrm flipH="1" flipV="1">
              <a:off x="2925" y="2931"/>
              <a:ext cx="409" cy="272"/>
            </a:xfrm>
            <a:prstGeom prst="line">
              <a:avLst/>
            </a:prstGeom>
            <a:noFill/>
            <a:ln w="9525">
              <a:solidFill>
                <a:schemeClr val="tx1"/>
              </a:solidFill>
              <a:round/>
              <a:headEnd/>
              <a:tailEnd type="triangle" w="med" len="med"/>
            </a:ln>
          </p:spPr>
          <p:txBody>
            <a:bodyPr/>
            <a:lstStyle/>
            <a:p>
              <a:endParaRPr lang="zh-CN" altLang="en-US"/>
            </a:p>
          </p:txBody>
        </p:sp>
      </p:grpSp>
      <p:sp>
        <p:nvSpPr>
          <p:cNvPr id="3" name="矩形 7"/>
          <p:cNvSpPr/>
          <p:nvPr/>
        </p:nvSpPr>
        <p:spPr>
          <a:xfrm>
            <a:off x="6156325" y="2781300"/>
            <a:ext cx="2808288" cy="2735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a:solidFill>
                  <a:schemeClr val="tx1"/>
                </a:solidFill>
                <a:latin typeface="Courier New" pitchFamily="49" charset="0"/>
                <a:ea typeface="宋体" charset="-122"/>
              </a:rPr>
              <a:t>.myFloat{</a:t>
            </a:r>
          </a:p>
          <a:p>
            <a:pPr>
              <a:defRPr/>
            </a:pPr>
            <a:r>
              <a:rPr lang="en-US" altLang="zh-CN">
                <a:solidFill>
                  <a:schemeClr val="tx1"/>
                </a:solidFill>
                <a:latin typeface="Courier New" pitchFamily="49" charset="0"/>
                <a:ea typeface="宋体" charset="-122"/>
              </a:rPr>
              <a:t>  float:left;</a:t>
            </a:r>
          </a:p>
          <a:p>
            <a:pPr>
              <a:defRPr/>
            </a:pPr>
            <a:r>
              <a:rPr lang="en-US" altLang="zh-CN">
                <a:solidFill>
                  <a:schemeClr val="tx1"/>
                </a:solidFill>
                <a:latin typeface="Courier New" pitchFamily="49" charset="0"/>
                <a:ea typeface="宋体" charset="-122"/>
              </a:rPr>
              <a:t>  width:200px;</a:t>
            </a:r>
          </a:p>
          <a:p>
            <a:pPr>
              <a:defRPr/>
            </a:pPr>
            <a:r>
              <a:rPr lang="en-US" altLang="zh-CN">
                <a:solidFill>
                  <a:schemeClr val="tx1"/>
                </a:solidFill>
                <a:latin typeface="Courier New" pitchFamily="49" charset="0"/>
                <a:ea typeface="宋体" charset="-122"/>
              </a:rPr>
              <a:t>} </a:t>
            </a:r>
          </a:p>
          <a:p>
            <a:pPr>
              <a:defRPr/>
            </a:pPr>
            <a:endParaRPr lang="en-US" altLang="zh-CN">
              <a:solidFill>
                <a:schemeClr val="tx1"/>
              </a:solidFill>
              <a:latin typeface="Courier New" pitchFamily="49" charset="0"/>
              <a:ea typeface="宋体" charset="-122"/>
            </a:endParaRPr>
          </a:p>
          <a:p>
            <a:pPr>
              <a:defRPr/>
            </a:pPr>
            <a:r>
              <a:rPr lang="en-US" altLang="zh-CN">
                <a:solidFill>
                  <a:schemeClr val="tx1"/>
                </a:solidFill>
                <a:latin typeface="Courier New" pitchFamily="49" charset="0"/>
                <a:ea typeface="宋体" charset="-122"/>
              </a:rPr>
              <a:t>P{</a:t>
            </a:r>
          </a:p>
          <a:p>
            <a:pPr>
              <a:defRPr/>
            </a:pPr>
            <a:r>
              <a:rPr lang="en-US" altLang="zh-CN">
                <a:solidFill>
                  <a:schemeClr val="tx1"/>
                </a:solidFill>
                <a:latin typeface="Courier New" pitchFamily="49" charset="0"/>
                <a:ea typeface="宋体" charset="-122"/>
              </a:rPr>
              <a:t>  margin-left:200px;</a:t>
            </a:r>
          </a:p>
          <a:p>
            <a:pPr>
              <a:defRPr/>
            </a:pPr>
            <a:r>
              <a:rPr lang="en-US" altLang="zh-CN">
                <a:solidFill>
                  <a:schemeClr val="tx1"/>
                </a:solidFill>
                <a:latin typeface="Courier New" pitchFamily="49" charset="0"/>
                <a:ea typeface="宋体" charset="-122"/>
              </a:rPr>
              <a:t>}</a:t>
            </a:r>
          </a:p>
        </p:txBody>
      </p:sp>
      <p:sp>
        <p:nvSpPr>
          <p:cNvPr id="2" name="矩形 7"/>
          <p:cNvSpPr/>
          <p:nvPr/>
        </p:nvSpPr>
        <p:spPr>
          <a:xfrm>
            <a:off x="468313" y="5589588"/>
            <a:ext cx="3095625" cy="12239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a:solidFill>
                  <a:schemeClr val="tx1"/>
                </a:solidFill>
                <a:latin typeface="Courier New" pitchFamily="49" charset="0"/>
                <a:ea typeface="宋体" charset="-122"/>
              </a:rPr>
              <a:t>.myFloat{</a:t>
            </a:r>
          </a:p>
          <a:p>
            <a:pPr>
              <a:defRPr/>
            </a:pPr>
            <a:r>
              <a:rPr lang="en-US" altLang="zh-CN">
                <a:solidFill>
                  <a:schemeClr val="tx1"/>
                </a:solidFill>
                <a:latin typeface="Courier New" pitchFamily="49" charset="0"/>
                <a:ea typeface="宋体" charset="-122"/>
              </a:rPr>
              <a:t>  margin-right:-3px;</a:t>
            </a:r>
          </a:p>
          <a:p>
            <a:pPr>
              <a:defRPr/>
            </a:pPr>
            <a:r>
              <a:rPr lang="en-US" altLang="zh-CN">
                <a:solidFill>
                  <a:schemeClr val="tx1"/>
                </a:solidFill>
                <a:latin typeface="Courier New" pitchFamily="49" charset="0"/>
                <a:ea typeface="宋体" charset="-122"/>
              </a:rPr>
              <a:t>} </a:t>
            </a:r>
          </a:p>
        </p:txBody>
      </p:sp>
      <p:sp>
        <p:nvSpPr>
          <p:cNvPr id="4" name="矩形 7"/>
          <p:cNvSpPr/>
          <p:nvPr/>
        </p:nvSpPr>
        <p:spPr>
          <a:xfrm>
            <a:off x="3681413" y="5589588"/>
            <a:ext cx="3095625" cy="12239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a:solidFill>
                  <a:schemeClr val="tx1"/>
                </a:solidFill>
                <a:latin typeface="Courier New" pitchFamily="49" charset="0"/>
                <a:ea typeface="宋体" charset="-122"/>
              </a:rPr>
              <a:t>p{</a:t>
            </a:r>
          </a:p>
          <a:p>
            <a:pPr>
              <a:defRPr/>
            </a:pPr>
            <a:r>
              <a:rPr lang="en-US" altLang="zh-CN">
                <a:solidFill>
                  <a:schemeClr val="tx1"/>
                </a:solidFill>
                <a:latin typeface="Courier New" pitchFamily="49" charset="0"/>
                <a:ea typeface="宋体" charset="-122"/>
              </a:rPr>
              <a:t>  height:1%;</a:t>
            </a:r>
          </a:p>
          <a:p>
            <a:pPr>
              <a:defRPr/>
            </a:pPr>
            <a:r>
              <a:rPr lang="en-US" altLang="zh-CN">
                <a:solidFill>
                  <a:schemeClr val="tx1"/>
                </a:solidFill>
                <a:latin typeface="Courier New" pitchFamily="49" charset="0"/>
                <a:ea typeface="宋体" charset="-122"/>
              </a:rPr>
              <a:t>  margin-left:0;</a:t>
            </a:r>
          </a:p>
          <a:p>
            <a:pPr>
              <a:defRPr/>
            </a:pPr>
            <a:r>
              <a:rPr lang="en-US" altLang="zh-CN">
                <a:solidFill>
                  <a:schemeClr val="tx1"/>
                </a:solidFill>
                <a:latin typeface="Courier New" pitchFamily="49" charset="0"/>
                <a:ea typeface="宋体" charset="-122"/>
              </a:rPr>
              <a:t>}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314325" y="142875"/>
            <a:ext cx="8002588" cy="438150"/>
          </a:xfrm>
        </p:spPr>
        <p:txBody>
          <a:bodyPr/>
          <a:lstStyle/>
          <a:p>
            <a:pPr eaLnBrk="1" hangingPunct="1"/>
            <a:r>
              <a:rPr lang="zh-CN" altLang="en-US" sz="3600" smtClean="0">
                <a:latin typeface="微软雅黑" pitchFamily="34" charset="-122"/>
                <a:ea typeface="微软雅黑" pitchFamily="34" charset="-122"/>
              </a:rPr>
              <a:t>五、常见的</a:t>
            </a:r>
            <a:r>
              <a:rPr lang="en-US" altLang="zh-CN" sz="3600" smtClean="0">
                <a:latin typeface="微软雅黑" pitchFamily="34" charset="-122"/>
                <a:ea typeface="微软雅黑" pitchFamily="34" charset="-122"/>
              </a:rPr>
              <a:t>bug</a:t>
            </a:r>
            <a:r>
              <a:rPr lang="zh-CN" altLang="en-US" sz="3600" smtClean="0">
                <a:latin typeface="微软雅黑" pitchFamily="34" charset="-122"/>
                <a:ea typeface="微软雅黑" pitchFamily="34" charset="-122"/>
              </a:rPr>
              <a:t>及修复方法</a:t>
            </a:r>
            <a:endParaRPr lang="zh-CN" altLang="en-GB" sz="3600" smtClean="0">
              <a:latin typeface="微软雅黑" pitchFamily="34" charset="-122"/>
              <a:ea typeface="微软雅黑" pitchFamily="34" charset="-122"/>
            </a:endParaRPr>
          </a:p>
        </p:txBody>
      </p:sp>
      <p:sp>
        <p:nvSpPr>
          <p:cNvPr id="12292" name="Freeform 4"/>
          <p:cNvSpPr>
            <a:spLocks/>
          </p:cNvSpPr>
          <p:nvPr/>
        </p:nvSpPr>
        <p:spPr bwMode="auto">
          <a:xfrm>
            <a:off x="-17463" y="649288"/>
            <a:ext cx="8424863" cy="563562"/>
          </a:xfrm>
          <a:custGeom>
            <a:avLst/>
            <a:gdLst>
              <a:gd name="T0" fmla="*/ 0 w 5307"/>
              <a:gd name="T1" fmla="*/ 2147483647 h 355"/>
              <a:gd name="T2" fmla="*/ 2147483647 w 5307"/>
              <a:gd name="T3" fmla="*/ 2147483647 h 355"/>
              <a:gd name="T4" fmla="*/ 2147483647 w 5307"/>
              <a:gd name="T5" fmla="*/ 2147483647 h 355"/>
              <a:gd name="T6" fmla="*/ 2147483647 w 5307"/>
              <a:gd name="T7" fmla="*/ 2147483647 h 355"/>
              <a:gd name="T8" fmla="*/ 2147483647 w 5307"/>
              <a:gd name="T9" fmla="*/ 2147483647 h 355"/>
              <a:gd name="T10" fmla="*/ 2147483647 w 5307"/>
              <a:gd name="T11" fmla="*/ 2147483647 h 355"/>
              <a:gd name="T12" fmla="*/ 2147483647 w 5307"/>
              <a:gd name="T13" fmla="*/ 2147483647 h 355"/>
              <a:gd name="T14" fmla="*/ 2147483647 w 5307"/>
              <a:gd name="T15" fmla="*/ 2147483647 h 355"/>
              <a:gd name="T16" fmla="*/ 0 60000 65536"/>
              <a:gd name="T17" fmla="*/ 0 60000 65536"/>
              <a:gd name="T18" fmla="*/ 0 60000 65536"/>
              <a:gd name="T19" fmla="*/ 0 60000 65536"/>
              <a:gd name="T20" fmla="*/ 0 60000 65536"/>
              <a:gd name="T21" fmla="*/ 0 60000 65536"/>
              <a:gd name="T22" fmla="*/ 0 60000 65536"/>
              <a:gd name="T23" fmla="*/ 0 60000 65536"/>
              <a:gd name="T24" fmla="*/ 0 w 5307"/>
              <a:gd name="T25" fmla="*/ 0 h 355"/>
              <a:gd name="T26" fmla="*/ 5307 w 5307"/>
              <a:gd name="T27" fmla="*/ 355 h 35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p:spPr>
        <p:txBody>
          <a:bodyPr/>
          <a:lstStyle/>
          <a:p>
            <a:endParaRPr lang="zh-CN" altLang="en-US"/>
          </a:p>
        </p:txBody>
      </p:sp>
      <p:sp>
        <p:nvSpPr>
          <p:cNvPr id="37891" name="内容占位符 5"/>
          <p:cNvSpPr>
            <a:spLocks/>
          </p:cNvSpPr>
          <p:nvPr/>
        </p:nvSpPr>
        <p:spPr bwMode="auto">
          <a:xfrm>
            <a:off x="179388" y="765175"/>
            <a:ext cx="8615362" cy="790575"/>
          </a:xfrm>
          <a:prstGeom prst="rect">
            <a:avLst/>
          </a:prstGeom>
          <a:noFill/>
          <a:ln w="9525">
            <a:noFill/>
            <a:miter lim="800000"/>
            <a:headEnd/>
            <a:tailEnd/>
          </a:ln>
        </p:spPr>
        <p:txBody>
          <a:bodyPr/>
          <a:lstStyle/>
          <a:p>
            <a:pPr marL="342900" indent="-342900">
              <a:lnSpc>
                <a:spcPct val="150000"/>
              </a:lnSpc>
              <a:spcBef>
                <a:spcPct val="20000"/>
              </a:spcBef>
              <a:buFontTx/>
              <a:buChar char="•"/>
            </a:pPr>
            <a:r>
              <a:rPr lang="en-US" altLang="zh-CN" sz="2400">
                <a:solidFill>
                  <a:schemeClr val="bg1"/>
                </a:solidFill>
                <a:latin typeface="微软雅黑" pitchFamily="34" charset="-122"/>
                <a:ea typeface="微软雅黑" pitchFamily="34" charset="-122"/>
              </a:rPr>
              <a:t>IE6</a:t>
            </a:r>
            <a:r>
              <a:rPr lang="zh-CN" altLang="en-US" sz="2400">
                <a:solidFill>
                  <a:schemeClr val="bg1"/>
                </a:solidFill>
                <a:latin typeface="微软雅黑" pitchFamily="34" charset="-122"/>
                <a:ea typeface="微软雅黑" pitchFamily="34" charset="-122"/>
              </a:rPr>
              <a:t>的重复字符</a:t>
            </a:r>
            <a:r>
              <a:rPr lang="en-US" altLang="zh-CN" sz="2400">
                <a:solidFill>
                  <a:schemeClr val="bg1"/>
                </a:solidFill>
                <a:latin typeface="微软雅黑" pitchFamily="34" charset="-122"/>
                <a:ea typeface="微软雅黑" pitchFamily="34" charset="-122"/>
              </a:rPr>
              <a:t>bug</a:t>
            </a:r>
          </a:p>
          <a:p>
            <a:pPr marL="342900" indent="-342900">
              <a:lnSpc>
                <a:spcPct val="150000"/>
              </a:lnSpc>
              <a:spcBef>
                <a:spcPct val="20000"/>
              </a:spcBef>
            </a:pPr>
            <a:endParaRPr lang="zh-CN" altLang="en-US" sz="2400">
              <a:solidFill>
                <a:schemeClr val="bg1"/>
              </a:solidFill>
              <a:latin typeface="微软雅黑" pitchFamily="34" charset="-122"/>
              <a:ea typeface="微软雅黑" pitchFamily="34" charset="-122"/>
            </a:endParaRPr>
          </a:p>
        </p:txBody>
      </p:sp>
      <p:sp>
        <p:nvSpPr>
          <p:cNvPr id="21510" name="AutoShape 6"/>
          <p:cNvSpPr>
            <a:spLocks noChangeArrowheads="1"/>
          </p:cNvSpPr>
          <p:nvPr/>
        </p:nvSpPr>
        <p:spPr bwMode="auto">
          <a:xfrm>
            <a:off x="404813" y="1557338"/>
            <a:ext cx="7993062" cy="912812"/>
          </a:xfrm>
          <a:prstGeom prst="roundRect">
            <a:avLst>
              <a:gd name="adj" fmla="val 2977"/>
            </a:avLst>
          </a:prstGeom>
          <a:solidFill>
            <a:srgbClr val="008AE7"/>
          </a:solidFill>
          <a:ln w="38100" algn="ctr">
            <a:solidFill>
              <a:schemeClr val="bg1"/>
            </a:solidFill>
            <a:round/>
            <a:headEnd/>
            <a:tailEnd/>
          </a:ln>
          <a:effectLst>
            <a:outerShdw dist="20000" dir="5400000" rotWithShape="0">
              <a:srgbClr val="000000">
                <a:alpha val="37999"/>
              </a:srgbClr>
            </a:outerShdw>
          </a:effectLst>
        </p:spPr>
        <p:txBody>
          <a:bodyPr anchor="ctr">
            <a:spAutoFit/>
          </a:bodyPr>
          <a:lstStyle/>
          <a:p>
            <a:pPr>
              <a:lnSpc>
                <a:spcPct val="140000"/>
              </a:lnSpc>
              <a:defRPr/>
            </a:pPr>
            <a:r>
              <a:rPr lang="zh-CN" altLang="en-US">
                <a:latin typeface="Courier New" pitchFamily="49" charset="0"/>
                <a:ea typeface="微软雅黑" pitchFamily="34" charset="-122"/>
              </a:rPr>
              <a:t>另一个设计浮动元素的奇快的</a:t>
            </a:r>
            <a:r>
              <a:rPr lang="en-US" altLang="zh-CN">
                <a:latin typeface="Courier New" pitchFamily="49" charset="0"/>
                <a:ea typeface="微软雅黑" pitchFamily="34" charset="-122"/>
              </a:rPr>
              <a:t>bug</a:t>
            </a:r>
            <a:r>
              <a:rPr lang="zh-CN" altLang="en-US">
                <a:latin typeface="Courier New" pitchFamily="49" charset="0"/>
                <a:ea typeface="微软雅黑" pitchFamily="34" charset="-122"/>
              </a:rPr>
              <a:t>是</a:t>
            </a:r>
            <a:r>
              <a:rPr lang="en-US" altLang="zh-CN">
                <a:latin typeface="Courier New" pitchFamily="49" charset="0"/>
                <a:ea typeface="微软雅黑" pitchFamily="34" charset="-122"/>
              </a:rPr>
              <a:t>IE6</a:t>
            </a:r>
            <a:r>
              <a:rPr lang="zh-CN" altLang="en-US">
                <a:latin typeface="Courier New" pitchFamily="49" charset="0"/>
                <a:ea typeface="微软雅黑" pitchFamily="34" charset="-122"/>
              </a:rPr>
              <a:t>的重复字符</a:t>
            </a:r>
            <a:r>
              <a:rPr lang="en-US" altLang="zh-CN">
                <a:latin typeface="Courier New" pitchFamily="49" charset="0"/>
                <a:ea typeface="微软雅黑" pitchFamily="34" charset="-122"/>
              </a:rPr>
              <a:t>bug</a:t>
            </a:r>
            <a:r>
              <a:rPr lang="zh-CN" altLang="en-US">
                <a:latin typeface="Courier New" pitchFamily="49" charset="0"/>
                <a:ea typeface="微软雅黑" pitchFamily="34" charset="-122"/>
              </a:rPr>
              <a:t>。在某些情况下，一系列浮动元素的最后一个元素中的最后几个字母会在浮动元素下面重复出现。</a:t>
            </a:r>
            <a:endParaRPr lang="en-US" altLang="zh-CN">
              <a:latin typeface="Courier New" pitchFamily="49" charset="0"/>
              <a:ea typeface="微软雅黑" pitchFamily="34" charset="-122"/>
            </a:endParaRPr>
          </a:p>
        </p:txBody>
      </p:sp>
      <p:sp>
        <p:nvSpPr>
          <p:cNvPr id="3" name="矩形 7"/>
          <p:cNvSpPr/>
          <p:nvPr/>
        </p:nvSpPr>
        <p:spPr>
          <a:xfrm>
            <a:off x="5148263" y="2636838"/>
            <a:ext cx="3816350" cy="2735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1600">
                <a:solidFill>
                  <a:schemeClr val="tx1"/>
                </a:solidFill>
                <a:latin typeface="Courier New" pitchFamily="49" charset="0"/>
                <a:ea typeface="宋体" charset="-122"/>
              </a:rPr>
              <a:t>&lt;div id=“content”&gt;</a:t>
            </a:r>
          </a:p>
          <a:p>
            <a:pPr>
              <a:defRPr/>
            </a:pPr>
            <a:r>
              <a:rPr lang="en-US" altLang="zh-CN" sz="1600">
                <a:solidFill>
                  <a:schemeClr val="tx1"/>
                </a:solidFill>
                <a:latin typeface="Courier New" pitchFamily="49" charset="0"/>
                <a:ea typeface="宋体" charset="-122"/>
              </a:rPr>
              <a:t> &lt;!-- mainContent --&gt;</a:t>
            </a:r>
          </a:p>
          <a:p>
            <a:pPr>
              <a:defRPr/>
            </a:pPr>
            <a:r>
              <a:rPr lang="en-US" altLang="zh-CN" sz="1600">
                <a:solidFill>
                  <a:schemeClr val="tx1"/>
                </a:solidFill>
                <a:latin typeface="Courier New" pitchFamily="49" charset="0"/>
                <a:ea typeface="宋体" charset="-122"/>
              </a:rPr>
              <a:t> &lt;div id=“mainContent”&gt;</a:t>
            </a:r>
          </a:p>
          <a:p>
            <a:pPr>
              <a:defRPr/>
            </a:pPr>
            <a:r>
              <a:rPr lang="en-US" altLang="zh-CN" sz="1600">
                <a:solidFill>
                  <a:schemeClr val="tx1"/>
                </a:solidFill>
                <a:latin typeface="Courier New" pitchFamily="49" charset="0"/>
                <a:ea typeface="宋体" charset="-122"/>
              </a:rPr>
              <a:t>  ……</a:t>
            </a:r>
          </a:p>
          <a:p>
            <a:pPr>
              <a:defRPr/>
            </a:pPr>
            <a:r>
              <a:rPr lang="en-US" altLang="zh-CN" sz="1600">
                <a:solidFill>
                  <a:schemeClr val="tx1"/>
                </a:solidFill>
                <a:latin typeface="Courier New" pitchFamily="49" charset="0"/>
                <a:ea typeface="宋体" charset="-122"/>
              </a:rPr>
              <a:t> &lt;/div&gt;&lt;!—end mainConent--&gt;</a:t>
            </a:r>
          </a:p>
          <a:p>
            <a:pPr>
              <a:defRPr/>
            </a:pPr>
            <a:r>
              <a:rPr lang="en-US" altLang="zh-CN" sz="1600">
                <a:solidFill>
                  <a:schemeClr val="tx1"/>
                </a:solidFill>
                <a:latin typeface="Courier New" pitchFamily="49" charset="0"/>
                <a:ea typeface="宋体" charset="-122"/>
              </a:rPr>
              <a:t> &lt;!-- secondaryContent --&gt;</a:t>
            </a:r>
          </a:p>
          <a:p>
            <a:pPr>
              <a:defRPr/>
            </a:pPr>
            <a:r>
              <a:rPr lang="en-US" altLang="zh-CN" sz="1600">
                <a:solidFill>
                  <a:schemeClr val="tx1"/>
                </a:solidFill>
                <a:latin typeface="Courier New" pitchFamily="49" charset="0"/>
                <a:ea typeface="宋体" charset="-122"/>
              </a:rPr>
              <a:t> &lt;div id=“secondaryContent”&gt;</a:t>
            </a:r>
          </a:p>
          <a:p>
            <a:pPr>
              <a:defRPr/>
            </a:pPr>
            <a:r>
              <a:rPr lang="en-US" altLang="zh-CN" sz="1600">
                <a:solidFill>
                  <a:schemeClr val="tx1"/>
                </a:solidFill>
                <a:latin typeface="Courier New" pitchFamily="49" charset="0"/>
                <a:ea typeface="宋体" charset="-122"/>
              </a:rPr>
              <a:t>  ……</a:t>
            </a:r>
          </a:p>
          <a:p>
            <a:pPr>
              <a:defRPr/>
            </a:pPr>
            <a:r>
              <a:rPr lang="en-US" altLang="zh-CN" sz="1600">
                <a:solidFill>
                  <a:schemeClr val="tx1"/>
                </a:solidFill>
                <a:latin typeface="Courier New" pitchFamily="49" charset="0"/>
                <a:ea typeface="宋体" charset="-122"/>
              </a:rPr>
              <a:t> &lt;/div&gt;</a:t>
            </a:r>
          </a:p>
          <a:p>
            <a:pPr>
              <a:defRPr/>
            </a:pPr>
            <a:r>
              <a:rPr lang="en-US" altLang="zh-CN" sz="1600">
                <a:solidFill>
                  <a:schemeClr val="tx1"/>
                </a:solidFill>
                <a:latin typeface="Courier New" pitchFamily="49" charset="0"/>
                <a:ea typeface="宋体" charset="-122"/>
              </a:rPr>
              <a:t>&lt;/div&gt;</a:t>
            </a:r>
          </a:p>
        </p:txBody>
      </p:sp>
      <p:grpSp>
        <p:nvGrpSpPr>
          <p:cNvPr id="37894" name="Group 33"/>
          <p:cNvGrpSpPr>
            <a:grpSpLocks/>
          </p:cNvGrpSpPr>
          <p:nvPr/>
        </p:nvGrpSpPr>
        <p:grpSpPr bwMode="auto">
          <a:xfrm>
            <a:off x="323850" y="2636838"/>
            <a:ext cx="4702175" cy="3024187"/>
            <a:chOff x="204" y="1661"/>
            <a:chExt cx="2962" cy="1905"/>
          </a:xfrm>
        </p:grpSpPr>
        <p:sp>
          <p:nvSpPr>
            <p:cNvPr id="37896" name="Rectangle 25"/>
            <p:cNvSpPr>
              <a:spLocks noChangeArrowheads="1"/>
            </p:cNvSpPr>
            <p:nvPr/>
          </p:nvSpPr>
          <p:spPr bwMode="auto">
            <a:xfrm>
              <a:off x="204" y="1661"/>
              <a:ext cx="2948" cy="1905"/>
            </a:xfrm>
            <a:prstGeom prst="rect">
              <a:avLst/>
            </a:prstGeom>
            <a:noFill/>
            <a:ln w="9525">
              <a:solidFill>
                <a:schemeClr val="tx1"/>
              </a:solidFill>
              <a:prstDash val="dash"/>
              <a:miter lim="800000"/>
              <a:headEnd/>
              <a:tailEnd/>
            </a:ln>
          </p:spPr>
          <p:txBody>
            <a:bodyPr wrap="none" anchor="ctr"/>
            <a:lstStyle/>
            <a:p>
              <a:endParaRPr lang="zh-CN" altLang="en-US"/>
            </a:p>
          </p:txBody>
        </p:sp>
        <p:sp>
          <p:nvSpPr>
            <p:cNvPr id="37897" name="Rectangle 26"/>
            <p:cNvSpPr>
              <a:spLocks noChangeArrowheads="1"/>
            </p:cNvSpPr>
            <p:nvPr/>
          </p:nvSpPr>
          <p:spPr bwMode="auto">
            <a:xfrm>
              <a:off x="249" y="1846"/>
              <a:ext cx="1859" cy="1448"/>
            </a:xfrm>
            <a:prstGeom prst="rect">
              <a:avLst/>
            </a:prstGeom>
            <a:solidFill>
              <a:schemeClr val="accent1"/>
            </a:solidFill>
            <a:ln w="9525">
              <a:solidFill>
                <a:schemeClr val="tx1"/>
              </a:solidFill>
              <a:miter lim="800000"/>
              <a:headEnd/>
              <a:tailEnd/>
            </a:ln>
          </p:spPr>
          <p:txBody>
            <a:bodyPr anchor="ctr">
              <a:spAutoFit/>
            </a:bodyPr>
            <a:lstStyle/>
            <a:p>
              <a:r>
                <a:rPr lang="en-US" altLang="zh-CN"/>
                <a:t>Sun exploding through clouds, Wahroona, Western Australia Sun exploding through clouds, Wahroona, Western Australia Sun exploding through clouds, Wahroona, Western Australia</a:t>
              </a:r>
              <a:endParaRPr lang="zh-CN" altLang="en-US"/>
            </a:p>
          </p:txBody>
        </p:sp>
        <p:sp>
          <p:nvSpPr>
            <p:cNvPr id="37898" name="Rectangle 27"/>
            <p:cNvSpPr>
              <a:spLocks noChangeArrowheads="1"/>
            </p:cNvSpPr>
            <p:nvPr/>
          </p:nvSpPr>
          <p:spPr bwMode="auto">
            <a:xfrm>
              <a:off x="2200" y="1836"/>
              <a:ext cx="907" cy="1102"/>
            </a:xfrm>
            <a:prstGeom prst="rect">
              <a:avLst/>
            </a:prstGeom>
            <a:solidFill>
              <a:schemeClr val="accent1"/>
            </a:solidFill>
            <a:ln w="9525">
              <a:solidFill>
                <a:schemeClr val="tx1"/>
              </a:solidFill>
              <a:miter lim="800000"/>
              <a:headEnd/>
              <a:tailEnd/>
            </a:ln>
          </p:spPr>
          <p:txBody>
            <a:bodyPr anchor="ctr">
              <a:spAutoFit/>
            </a:bodyPr>
            <a:lstStyle/>
            <a:p>
              <a:r>
                <a:rPr lang="en-US" altLang="zh-CN"/>
                <a:t>San Fransisco Mountains looking across Flagstaff</a:t>
              </a:r>
              <a:endParaRPr lang="zh-CN" altLang="en-US"/>
            </a:p>
          </p:txBody>
        </p:sp>
        <p:sp>
          <p:nvSpPr>
            <p:cNvPr id="37899" name="Text Box 28"/>
            <p:cNvSpPr txBox="1">
              <a:spLocks noChangeArrowheads="1"/>
            </p:cNvSpPr>
            <p:nvPr/>
          </p:nvSpPr>
          <p:spPr bwMode="auto">
            <a:xfrm>
              <a:off x="2142" y="2927"/>
              <a:ext cx="196" cy="231"/>
            </a:xfrm>
            <a:prstGeom prst="rect">
              <a:avLst/>
            </a:prstGeom>
            <a:noFill/>
            <a:ln w="9525">
              <a:noFill/>
              <a:miter lim="800000"/>
              <a:headEnd/>
              <a:tailEnd/>
            </a:ln>
          </p:spPr>
          <p:txBody>
            <a:bodyPr wrap="none">
              <a:spAutoFit/>
            </a:bodyPr>
            <a:lstStyle/>
            <a:p>
              <a:r>
                <a:rPr lang="en-US" altLang="zh-CN"/>
                <a:t>ff</a:t>
              </a:r>
            </a:p>
          </p:txBody>
        </p:sp>
        <p:sp>
          <p:nvSpPr>
            <p:cNvPr id="37900" name="Text Box 29"/>
            <p:cNvSpPr txBox="1">
              <a:spLocks noChangeArrowheads="1"/>
            </p:cNvSpPr>
            <p:nvPr/>
          </p:nvSpPr>
          <p:spPr bwMode="auto">
            <a:xfrm>
              <a:off x="1610" y="3294"/>
              <a:ext cx="1556" cy="231"/>
            </a:xfrm>
            <a:prstGeom prst="rect">
              <a:avLst/>
            </a:prstGeom>
            <a:noFill/>
            <a:ln w="9525">
              <a:noFill/>
              <a:miter lim="800000"/>
              <a:headEnd/>
              <a:tailEnd/>
            </a:ln>
          </p:spPr>
          <p:txBody>
            <a:bodyPr wrap="none">
              <a:spAutoFit/>
            </a:bodyPr>
            <a:lstStyle/>
            <a:p>
              <a:r>
                <a:rPr lang="zh-CN" altLang="en-US"/>
                <a:t>最后几个字符重复出现</a:t>
              </a:r>
            </a:p>
          </p:txBody>
        </p:sp>
        <p:sp>
          <p:nvSpPr>
            <p:cNvPr id="37901" name="Line 30"/>
            <p:cNvSpPr>
              <a:spLocks noChangeShapeType="1"/>
            </p:cNvSpPr>
            <p:nvPr/>
          </p:nvSpPr>
          <p:spPr bwMode="auto">
            <a:xfrm flipH="1" flipV="1">
              <a:off x="2290" y="3113"/>
              <a:ext cx="272" cy="226"/>
            </a:xfrm>
            <a:prstGeom prst="line">
              <a:avLst/>
            </a:prstGeom>
            <a:noFill/>
            <a:ln w="9525">
              <a:solidFill>
                <a:schemeClr val="tx1"/>
              </a:solidFill>
              <a:round/>
              <a:headEnd/>
              <a:tailEnd type="triangle" w="med" len="med"/>
            </a:ln>
          </p:spPr>
          <p:txBody>
            <a:bodyPr/>
            <a:lstStyle/>
            <a:p>
              <a:endParaRPr lang="zh-CN" altLang="en-US"/>
            </a:p>
          </p:txBody>
        </p:sp>
        <p:sp>
          <p:nvSpPr>
            <p:cNvPr id="37902" name="Line 32"/>
            <p:cNvSpPr>
              <a:spLocks noChangeShapeType="1"/>
            </p:cNvSpPr>
            <p:nvPr/>
          </p:nvSpPr>
          <p:spPr bwMode="auto">
            <a:xfrm flipV="1">
              <a:off x="2562" y="2886"/>
              <a:ext cx="182" cy="453"/>
            </a:xfrm>
            <a:prstGeom prst="line">
              <a:avLst/>
            </a:prstGeom>
            <a:noFill/>
            <a:ln w="9525">
              <a:solidFill>
                <a:schemeClr val="tx1"/>
              </a:solidFill>
              <a:round/>
              <a:headEnd/>
              <a:tailEnd type="triangle" w="med" len="med"/>
            </a:ln>
          </p:spPr>
          <p:txBody>
            <a:bodyPr/>
            <a:lstStyle/>
            <a:p>
              <a:endParaRPr lang="zh-CN" altLang="en-US"/>
            </a:p>
          </p:txBody>
        </p:sp>
      </p:grpSp>
      <p:sp>
        <p:nvSpPr>
          <p:cNvPr id="2" name="AutoShape 6"/>
          <p:cNvSpPr>
            <a:spLocks noChangeArrowheads="1"/>
          </p:cNvSpPr>
          <p:nvPr/>
        </p:nvSpPr>
        <p:spPr bwMode="auto">
          <a:xfrm>
            <a:off x="404813" y="5735638"/>
            <a:ext cx="8345487" cy="1041400"/>
          </a:xfrm>
          <a:prstGeom prst="roundRect">
            <a:avLst>
              <a:gd name="adj" fmla="val 2977"/>
            </a:avLst>
          </a:prstGeom>
          <a:solidFill>
            <a:srgbClr val="008AE7"/>
          </a:solidFill>
          <a:ln w="38100" algn="ctr">
            <a:solidFill>
              <a:schemeClr val="bg1"/>
            </a:solidFill>
            <a:round/>
            <a:headEnd/>
            <a:tailEnd/>
          </a:ln>
          <a:effectLst>
            <a:outerShdw dist="20000" dir="5400000" rotWithShape="0">
              <a:srgbClr val="000000">
                <a:alpha val="37999"/>
              </a:srgbClr>
            </a:outerShdw>
          </a:effectLst>
        </p:spPr>
        <p:txBody>
          <a:bodyPr anchor="ctr">
            <a:spAutoFit/>
          </a:bodyPr>
          <a:lstStyle/>
          <a:p>
            <a:pPr>
              <a:lnSpc>
                <a:spcPct val="140000"/>
              </a:lnSpc>
              <a:defRPr/>
            </a:pPr>
            <a:r>
              <a:rPr lang="zh-CN" altLang="en-US" sz="1400">
                <a:latin typeface="Courier New" pitchFamily="49" charset="0"/>
                <a:ea typeface="微软雅黑" pitchFamily="34" charset="-122"/>
              </a:rPr>
              <a:t>奇怪的是，这个</a:t>
            </a:r>
            <a:r>
              <a:rPr lang="en-US" altLang="zh-CN" sz="1400">
                <a:latin typeface="Courier New" pitchFamily="49" charset="0"/>
                <a:ea typeface="微软雅黑" pitchFamily="34" charset="-122"/>
              </a:rPr>
              <a:t>bug</a:t>
            </a:r>
            <a:r>
              <a:rPr lang="zh-CN" altLang="en-US" sz="1400">
                <a:latin typeface="Courier New" pitchFamily="49" charset="0"/>
                <a:ea typeface="微软雅黑" pitchFamily="34" charset="-122"/>
              </a:rPr>
              <a:t>似乎与前面的</a:t>
            </a:r>
            <a:r>
              <a:rPr lang="en-US" altLang="zh-CN" sz="1400">
                <a:latin typeface="Courier New" pitchFamily="49" charset="0"/>
                <a:ea typeface="微软雅黑" pitchFamily="34" charset="-122"/>
              </a:rPr>
              <a:t>3</a:t>
            </a:r>
            <a:r>
              <a:rPr lang="zh-CN" altLang="en-US" sz="1400">
                <a:latin typeface="Courier New" pitchFamily="49" charset="0"/>
                <a:ea typeface="微软雅黑" pitchFamily="34" charset="-122"/>
              </a:rPr>
              <a:t>像素文本偏移</a:t>
            </a:r>
            <a:r>
              <a:rPr lang="en-US" altLang="zh-CN" sz="1400">
                <a:latin typeface="Courier New" pitchFamily="49" charset="0"/>
                <a:ea typeface="微软雅黑" pitchFamily="34" charset="-122"/>
              </a:rPr>
              <a:t>bug</a:t>
            </a:r>
            <a:r>
              <a:rPr lang="zh-CN" altLang="en-US" sz="1400">
                <a:latin typeface="Courier New" pitchFamily="49" charset="0"/>
                <a:ea typeface="微软雅黑" pitchFamily="34" charset="-122"/>
              </a:rPr>
              <a:t>相关。为了修复这个</a:t>
            </a:r>
            <a:r>
              <a:rPr lang="en-US" altLang="zh-CN" sz="1400">
                <a:latin typeface="Courier New" pitchFamily="49" charset="0"/>
                <a:ea typeface="微软雅黑" pitchFamily="34" charset="-122"/>
              </a:rPr>
              <a:t>bug,</a:t>
            </a:r>
            <a:r>
              <a:rPr lang="zh-CN" altLang="en-US" sz="1400">
                <a:latin typeface="Courier New" pitchFamily="49" charset="0"/>
                <a:ea typeface="微软雅黑" pitchFamily="34" charset="-122"/>
              </a:rPr>
              <a:t>可以通过设置负的右边距从最后一个浮动元素上去掉</a:t>
            </a:r>
            <a:r>
              <a:rPr lang="en-US" altLang="zh-CN" sz="1400">
                <a:latin typeface="Courier New" pitchFamily="49" charset="0"/>
                <a:ea typeface="微软雅黑" pitchFamily="34" charset="-122"/>
              </a:rPr>
              <a:t>3</a:t>
            </a:r>
            <a:r>
              <a:rPr lang="zh-CN" altLang="en-US" sz="1400">
                <a:latin typeface="Courier New" pitchFamily="49" charset="0"/>
                <a:ea typeface="微软雅黑" pitchFamily="34" charset="-122"/>
              </a:rPr>
              <a:t>像素，或者使容器扩大</a:t>
            </a:r>
            <a:r>
              <a:rPr lang="en-US" altLang="zh-CN" sz="1400">
                <a:latin typeface="Courier New" pitchFamily="49" charset="0"/>
                <a:ea typeface="微软雅黑" pitchFamily="34" charset="-122"/>
              </a:rPr>
              <a:t>3</a:t>
            </a:r>
            <a:r>
              <a:rPr lang="zh-CN" altLang="en-US" sz="1400">
                <a:latin typeface="Courier New" pitchFamily="49" charset="0"/>
                <a:ea typeface="微软雅黑" pitchFamily="34" charset="-122"/>
              </a:rPr>
              <a:t>像素。但是这两种方法在</a:t>
            </a:r>
            <a:r>
              <a:rPr lang="en-US" altLang="zh-CN" sz="1400">
                <a:latin typeface="Courier New" pitchFamily="49" charset="0"/>
                <a:ea typeface="微软雅黑" pitchFamily="34" charset="-122"/>
              </a:rPr>
              <a:t>IE7</a:t>
            </a:r>
            <a:r>
              <a:rPr lang="zh-CN" altLang="en-US" sz="1400">
                <a:latin typeface="Courier New" pitchFamily="49" charset="0"/>
                <a:ea typeface="微软雅黑" pitchFamily="34" charset="-122"/>
              </a:rPr>
              <a:t>中造成问题，</a:t>
            </a:r>
            <a:r>
              <a:rPr lang="en-US" altLang="zh-CN" sz="1400">
                <a:latin typeface="Courier New" pitchFamily="49" charset="0"/>
                <a:ea typeface="微软雅黑" pitchFamily="34" charset="-122"/>
              </a:rPr>
              <a:t>IE7</a:t>
            </a:r>
            <a:r>
              <a:rPr lang="zh-CN" altLang="en-US" sz="1400">
                <a:latin typeface="Courier New" pitchFamily="49" charset="0"/>
                <a:ea typeface="微软雅黑" pitchFamily="34" charset="-122"/>
              </a:rPr>
              <a:t>可能没有这个</a:t>
            </a:r>
            <a:r>
              <a:rPr lang="en-US" altLang="zh-CN" sz="1400">
                <a:latin typeface="Courier New" pitchFamily="49" charset="0"/>
                <a:ea typeface="微软雅黑" pitchFamily="34" charset="-122"/>
              </a:rPr>
              <a:t>bug</a:t>
            </a:r>
            <a:r>
              <a:rPr lang="zh-CN" altLang="en-US" sz="1400">
                <a:latin typeface="Courier New" pitchFamily="49" charset="0"/>
                <a:ea typeface="微软雅黑" pitchFamily="34" charset="-122"/>
              </a:rPr>
              <a:t>。因此，避免这个</a:t>
            </a:r>
            <a:r>
              <a:rPr lang="en-US" altLang="zh-CN" sz="1400">
                <a:latin typeface="Courier New" pitchFamily="49" charset="0"/>
                <a:ea typeface="微软雅黑" pitchFamily="34" charset="-122"/>
              </a:rPr>
              <a:t>bug</a:t>
            </a:r>
            <a:r>
              <a:rPr lang="zh-CN" altLang="en-US" sz="1400">
                <a:latin typeface="Courier New" pitchFamily="49" charset="0"/>
                <a:ea typeface="微软雅黑" pitchFamily="34" charset="-122"/>
              </a:rPr>
              <a:t>最容易、最安全的方法是从</a:t>
            </a:r>
            <a:r>
              <a:rPr lang="en-US" altLang="zh-CN" sz="1400">
                <a:latin typeface="Courier New" pitchFamily="49" charset="0"/>
                <a:ea typeface="微软雅黑" pitchFamily="34" charset="-122"/>
              </a:rPr>
              <a:t>HTML</a:t>
            </a:r>
            <a:r>
              <a:rPr lang="zh-CN" altLang="en-US" sz="1400">
                <a:latin typeface="Courier New" pitchFamily="49" charset="0"/>
                <a:ea typeface="微软雅黑" pitchFamily="34" charset="-122"/>
              </a:rPr>
              <a:t>代码中删除注释。</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314325" y="142875"/>
            <a:ext cx="8002588" cy="438150"/>
          </a:xfrm>
        </p:spPr>
        <p:txBody>
          <a:bodyPr/>
          <a:lstStyle/>
          <a:p>
            <a:pPr eaLnBrk="1" hangingPunct="1"/>
            <a:r>
              <a:rPr lang="zh-CN" altLang="en-US" sz="3600" smtClean="0">
                <a:latin typeface="微软雅黑" pitchFamily="34" charset="-122"/>
                <a:ea typeface="微软雅黑" pitchFamily="34" charset="-122"/>
              </a:rPr>
              <a:t>五、常见的</a:t>
            </a:r>
            <a:r>
              <a:rPr lang="en-US" altLang="zh-CN" sz="3600" smtClean="0">
                <a:latin typeface="微软雅黑" pitchFamily="34" charset="-122"/>
                <a:ea typeface="微软雅黑" pitchFamily="34" charset="-122"/>
              </a:rPr>
              <a:t>bug</a:t>
            </a:r>
            <a:r>
              <a:rPr lang="zh-CN" altLang="en-US" sz="3600" smtClean="0">
                <a:latin typeface="微软雅黑" pitchFamily="34" charset="-122"/>
                <a:ea typeface="微软雅黑" pitchFamily="34" charset="-122"/>
              </a:rPr>
              <a:t>及修复方法</a:t>
            </a:r>
            <a:endParaRPr lang="zh-CN" altLang="en-GB" sz="3600" smtClean="0">
              <a:latin typeface="微软雅黑" pitchFamily="34" charset="-122"/>
              <a:ea typeface="微软雅黑" pitchFamily="34" charset="-122"/>
            </a:endParaRPr>
          </a:p>
        </p:txBody>
      </p:sp>
      <p:sp>
        <p:nvSpPr>
          <p:cNvPr id="12292" name="Freeform 4"/>
          <p:cNvSpPr>
            <a:spLocks/>
          </p:cNvSpPr>
          <p:nvPr/>
        </p:nvSpPr>
        <p:spPr bwMode="auto">
          <a:xfrm>
            <a:off x="-17463" y="649288"/>
            <a:ext cx="8424863" cy="563562"/>
          </a:xfrm>
          <a:custGeom>
            <a:avLst/>
            <a:gdLst>
              <a:gd name="T0" fmla="*/ 0 w 5307"/>
              <a:gd name="T1" fmla="*/ 2147483647 h 355"/>
              <a:gd name="T2" fmla="*/ 2147483647 w 5307"/>
              <a:gd name="T3" fmla="*/ 2147483647 h 355"/>
              <a:gd name="T4" fmla="*/ 2147483647 w 5307"/>
              <a:gd name="T5" fmla="*/ 2147483647 h 355"/>
              <a:gd name="T6" fmla="*/ 2147483647 w 5307"/>
              <a:gd name="T7" fmla="*/ 2147483647 h 355"/>
              <a:gd name="T8" fmla="*/ 2147483647 w 5307"/>
              <a:gd name="T9" fmla="*/ 2147483647 h 355"/>
              <a:gd name="T10" fmla="*/ 2147483647 w 5307"/>
              <a:gd name="T11" fmla="*/ 2147483647 h 355"/>
              <a:gd name="T12" fmla="*/ 2147483647 w 5307"/>
              <a:gd name="T13" fmla="*/ 2147483647 h 355"/>
              <a:gd name="T14" fmla="*/ 2147483647 w 5307"/>
              <a:gd name="T15" fmla="*/ 2147483647 h 355"/>
              <a:gd name="T16" fmla="*/ 0 60000 65536"/>
              <a:gd name="T17" fmla="*/ 0 60000 65536"/>
              <a:gd name="T18" fmla="*/ 0 60000 65536"/>
              <a:gd name="T19" fmla="*/ 0 60000 65536"/>
              <a:gd name="T20" fmla="*/ 0 60000 65536"/>
              <a:gd name="T21" fmla="*/ 0 60000 65536"/>
              <a:gd name="T22" fmla="*/ 0 60000 65536"/>
              <a:gd name="T23" fmla="*/ 0 60000 65536"/>
              <a:gd name="T24" fmla="*/ 0 w 5307"/>
              <a:gd name="T25" fmla="*/ 0 h 355"/>
              <a:gd name="T26" fmla="*/ 5307 w 5307"/>
              <a:gd name="T27" fmla="*/ 355 h 35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p:spPr>
        <p:txBody>
          <a:bodyPr/>
          <a:lstStyle/>
          <a:p>
            <a:endParaRPr lang="zh-CN" altLang="en-US"/>
          </a:p>
        </p:txBody>
      </p:sp>
      <p:sp>
        <p:nvSpPr>
          <p:cNvPr id="38915" name="内容占位符 5"/>
          <p:cNvSpPr>
            <a:spLocks/>
          </p:cNvSpPr>
          <p:nvPr/>
        </p:nvSpPr>
        <p:spPr bwMode="auto">
          <a:xfrm>
            <a:off x="179388" y="765175"/>
            <a:ext cx="8615362" cy="790575"/>
          </a:xfrm>
          <a:prstGeom prst="rect">
            <a:avLst/>
          </a:prstGeom>
          <a:noFill/>
          <a:ln w="9525">
            <a:noFill/>
            <a:miter lim="800000"/>
            <a:headEnd/>
            <a:tailEnd/>
          </a:ln>
        </p:spPr>
        <p:txBody>
          <a:bodyPr/>
          <a:lstStyle/>
          <a:p>
            <a:pPr marL="342900" indent="-342900">
              <a:lnSpc>
                <a:spcPct val="150000"/>
              </a:lnSpc>
              <a:spcBef>
                <a:spcPct val="20000"/>
              </a:spcBef>
              <a:buFontTx/>
              <a:buChar char="•"/>
            </a:pPr>
            <a:r>
              <a:rPr lang="en-US" altLang="zh-CN" sz="2400">
                <a:solidFill>
                  <a:schemeClr val="bg1"/>
                </a:solidFill>
                <a:latin typeface="微软雅黑" pitchFamily="34" charset="-122"/>
                <a:ea typeface="微软雅黑" pitchFamily="34" charset="-122"/>
              </a:rPr>
              <a:t>IE6</a:t>
            </a:r>
            <a:r>
              <a:rPr lang="zh-CN" altLang="en-US" sz="2400">
                <a:solidFill>
                  <a:schemeClr val="bg1"/>
                </a:solidFill>
                <a:latin typeface="微软雅黑" pitchFamily="34" charset="-122"/>
                <a:ea typeface="微软雅黑" pitchFamily="34" charset="-122"/>
              </a:rPr>
              <a:t>的“躲猫猫</a:t>
            </a:r>
            <a:r>
              <a:rPr lang="en-US" altLang="zh-CN" sz="2400">
                <a:solidFill>
                  <a:schemeClr val="bg1"/>
                </a:solidFill>
                <a:latin typeface="微软雅黑" pitchFamily="34" charset="-122"/>
                <a:ea typeface="微软雅黑" pitchFamily="34" charset="-122"/>
              </a:rPr>
              <a:t>”bug</a:t>
            </a:r>
          </a:p>
          <a:p>
            <a:pPr marL="342900" indent="-342900">
              <a:lnSpc>
                <a:spcPct val="150000"/>
              </a:lnSpc>
              <a:spcBef>
                <a:spcPct val="20000"/>
              </a:spcBef>
            </a:pPr>
            <a:endParaRPr lang="zh-CN" altLang="en-US" sz="2400">
              <a:solidFill>
                <a:schemeClr val="bg1"/>
              </a:solidFill>
              <a:latin typeface="微软雅黑" pitchFamily="34" charset="-122"/>
              <a:ea typeface="微软雅黑" pitchFamily="34" charset="-122"/>
            </a:endParaRPr>
          </a:p>
        </p:txBody>
      </p:sp>
      <p:sp>
        <p:nvSpPr>
          <p:cNvPr id="21510" name="AutoShape 6"/>
          <p:cNvSpPr>
            <a:spLocks noChangeArrowheads="1"/>
          </p:cNvSpPr>
          <p:nvPr/>
        </p:nvSpPr>
        <p:spPr bwMode="auto">
          <a:xfrm>
            <a:off x="395288" y="1412875"/>
            <a:ext cx="8569325" cy="1169988"/>
          </a:xfrm>
          <a:prstGeom prst="roundRect">
            <a:avLst>
              <a:gd name="adj" fmla="val 2977"/>
            </a:avLst>
          </a:prstGeom>
          <a:solidFill>
            <a:srgbClr val="008AE7"/>
          </a:solidFill>
          <a:ln w="38100" algn="ctr">
            <a:solidFill>
              <a:schemeClr val="bg1"/>
            </a:solidFill>
            <a:round/>
            <a:headEnd/>
            <a:tailEnd/>
          </a:ln>
          <a:effectLst>
            <a:outerShdw dist="20000" dir="5400000" rotWithShape="0">
              <a:srgbClr val="000000">
                <a:alpha val="37999"/>
              </a:srgbClr>
            </a:outerShdw>
          </a:effectLst>
        </p:spPr>
        <p:txBody>
          <a:bodyPr anchor="ctr">
            <a:spAutoFit/>
          </a:bodyPr>
          <a:lstStyle/>
          <a:p>
            <a:pPr>
              <a:lnSpc>
                <a:spcPct val="140000"/>
              </a:lnSpc>
              <a:defRPr/>
            </a:pPr>
            <a:r>
              <a:rPr lang="zh-CN" altLang="en-US" sz="1200">
                <a:latin typeface="Courier New" pitchFamily="49" charset="0"/>
                <a:ea typeface="微软雅黑" pitchFamily="34" charset="-122"/>
              </a:rPr>
              <a:t>另一个奇怪而且很烦人的</a:t>
            </a:r>
            <a:r>
              <a:rPr lang="en-US" altLang="zh-CN" sz="1200">
                <a:latin typeface="Courier New" pitchFamily="49" charset="0"/>
                <a:ea typeface="微软雅黑" pitchFamily="34" charset="-122"/>
              </a:rPr>
              <a:t>bug</a:t>
            </a:r>
            <a:r>
              <a:rPr lang="zh-CN" altLang="en-US" sz="1200">
                <a:latin typeface="Courier New" pitchFamily="49" charset="0"/>
                <a:ea typeface="微软雅黑" pitchFamily="34" charset="-122"/>
              </a:rPr>
              <a:t>是</a:t>
            </a:r>
            <a:r>
              <a:rPr lang="en-US" altLang="zh-CN" sz="1200">
                <a:latin typeface="Courier New" pitchFamily="49" charset="0"/>
                <a:ea typeface="微软雅黑" pitchFamily="34" charset="-122"/>
              </a:rPr>
              <a:t>IE6</a:t>
            </a:r>
            <a:r>
              <a:rPr lang="zh-CN" altLang="en-US" sz="1200">
                <a:latin typeface="Courier New" pitchFamily="49" charset="0"/>
                <a:ea typeface="微软雅黑" pitchFamily="34" charset="-122"/>
              </a:rPr>
              <a:t>的“躲猫猫”</a:t>
            </a:r>
            <a:r>
              <a:rPr lang="en-US" altLang="zh-CN" sz="1200">
                <a:latin typeface="Courier New" pitchFamily="49" charset="0"/>
                <a:ea typeface="微软雅黑" pitchFamily="34" charset="-122"/>
              </a:rPr>
              <a:t>bug,</a:t>
            </a:r>
            <a:r>
              <a:rPr lang="zh-CN" altLang="en-US" sz="1200">
                <a:latin typeface="Courier New" pitchFamily="49" charset="0"/>
                <a:ea typeface="微软雅黑" pitchFamily="34" charset="-122"/>
              </a:rPr>
              <a:t>只所以起这个名称是因为在某些条件下文本看起来消失了，只有在重新加载页面时才再度出现。出现这个</a:t>
            </a:r>
            <a:r>
              <a:rPr lang="en-US" altLang="zh-CN" sz="1200">
                <a:latin typeface="Courier New" pitchFamily="49" charset="0"/>
                <a:ea typeface="微软雅黑" pitchFamily="34" charset="-122"/>
              </a:rPr>
              <a:t>bug</a:t>
            </a:r>
            <a:r>
              <a:rPr lang="zh-CN" altLang="en-US" sz="1200">
                <a:latin typeface="Courier New" pitchFamily="49" charset="0"/>
                <a:ea typeface="微软雅黑" pitchFamily="34" charset="-122"/>
              </a:rPr>
              <a:t>的条件是：一个浮动元素后面跟着一些非浮动元素，然后是一个清理元素，所有这些元素都包含在一个设置了背景颜色或图像的父元素中。如果清理元素碰到了浮动元素，那么中间的非浮动元素看起来消失了，隐藏到了父元素的背景颜色或图像后面，只有在刷新页面时才重新出现。</a:t>
            </a:r>
          </a:p>
        </p:txBody>
      </p:sp>
      <p:sp>
        <p:nvSpPr>
          <p:cNvPr id="2" name="AutoShape 6"/>
          <p:cNvSpPr>
            <a:spLocks noChangeArrowheads="1"/>
          </p:cNvSpPr>
          <p:nvPr/>
        </p:nvSpPr>
        <p:spPr bwMode="auto">
          <a:xfrm>
            <a:off x="395288" y="5816600"/>
            <a:ext cx="8566150" cy="911225"/>
          </a:xfrm>
          <a:prstGeom prst="roundRect">
            <a:avLst>
              <a:gd name="adj" fmla="val 2977"/>
            </a:avLst>
          </a:prstGeom>
          <a:solidFill>
            <a:srgbClr val="008AE7"/>
          </a:solidFill>
          <a:ln w="38100" algn="ctr">
            <a:solidFill>
              <a:schemeClr val="bg1"/>
            </a:solidFill>
            <a:round/>
            <a:headEnd/>
            <a:tailEnd/>
          </a:ln>
          <a:effectLst>
            <a:outerShdw dist="20000" dir="5400000" rotWithShape="0">
              <a:srgbClr val="000000">
                <a:alpha val="37999"/>
              </a:srgbClr>
            </a:outerShdw>
          </a:effectLst>
        </p:spPr>
        <p:txBody>
          <a:bodyPr anchor="ctr">
            <a:spAutoFit/>
          </a:bodyPr>
          <a:lstStyle/>
          <a:p>
            <a:pPr>
              <a:lnSpc>
                <a:spcPct val="140000"/>
              </a:lnSpc>
              <a:defRPr/>
            </a:pPr>
            <a:r>
              <a:rPr lang="zh-CN" altLang="en-US" sz="1200">
                <a:latin typeface="Courier New" pitchFamily="49" charset="0"/>
                <a:ea typeface="微软雅黑" pitchFamily="34" charset="-122"/>
              </a:rPr>
              <a:t>好在有许多方法可以解决这个</a:t>
            </a:r>
            <a:r>
              <a:rPr lang="en-US" altLang="zh-CN" sz="1200">
                <a:latin typeface="Courier New" pitchFamily="49" charset="0"/>
                <a:ea typeface="微软雅黑" pitchFamily="34" charset="-122"/>
              </a:rPr>
              <a:t>bug</a:t>
            </a:r>
            <a:r>
              <a:rPr lang="zh-CN" altLang="en-US" sz="1200">
                <a:latin typeface="Courier New" pitchFamily="49" charset="0"/>
                <a:ea typeface="微软雅黑" pitchFamily="34" charset="-122"/>
              </a:rPr>
              <a:t>。最容易的方法可能是去掉父元素上的背景颜色或图像。但是，这个常常是不可行的。另一个方法是避免清理元素与浮动元素接触。如果容器元素应用了特定的尺寸，那么这个</a:t>
            </a:r>
            <a:r>
              <a:rPr lang="en-US" altLang="zh-CN" sz="1200">
                <a:latin typeface="Courier New" pitchFamily="49" charset="0"/>
                <a:ea typeface="微软雅黑" pitchFamily="34" charset="-122"/>
              </a:rPr>
              <a:t>bug</a:t>
            </a:r>
            <a:r>
              <a:rPr lang="zh-CN" altLang="en-US" sz="1200">
                <a:latin typeface="Courier New" pitchFamily="49" charset="0"/>
                <a:ea typeface="微软雅黑" pitchFamily="34" charset="-122"/>
              </a:rPr>
              <a:t>似乎就不会出现了。如果给容器指定行高，这个</a:t>
            </a:r>
            <a:r>
              <a:rPr lang="en-US" altLang="zh-CN" sz="1200">
                <a:latin typeface="Courier New" pitchFamily="49" charset="0"/>
                <a:ea typeface="微软雅黑" pitchFamily="34" charset="-122"/>
              </a:rPr>
              <a:t>bug</a:t>
            </a:r>
            <a:r>
              <a:rPr lang="zh-CN" altLang="en-US" sz="1200">
                <a:latin typeface="Courier New" pitchFamily="49" charset="0"/>
                <a:ea typeface="微软雅黑" pitchFamily="34" charset="-122"/>
              </a:rPr>
              <a:t>也不会出现。最后，将浮动元素和容器元素的</a:t>
            </a:r>
            <a:r>
              <a:rPr lang="en-US" altLang="zh-CN" sz="1200">
                <a:latin typeface="Courier New" pitchFamily="49" charset="0"/>
                <a:ea typeface="微软雅黑" pitchFamily="34" charset="-122"/>
              </a:rPr>
              <a:t>position</a:t>
            </a:r>
            <a:r>
              <a:rPr lang="zh-CN" altLang="en-US" sz="1200">
                <a:latin typeface="Courier New" pitchFamily="49" charset="0"/>
                <a:ea typeface="微软雅黑" pitchFamily="34" charset="-122"/>
              </a:rPr>
              <a:t>属性设置为</a:t>
            </a:r>
            <a:r>
              <a:rPr lang="en-US" altLang="zh-CN" sz="1200">
                <a:latin typeface="Courier New" pitchFamily="49" charset="0"/>
                <a:ea typeface="微软雅黑" pitchFamily="34" charset="-122"/>
              </a:rPr>
              <a:t>relative</a:t>
            </a:r>
            <a:r>
              <a:rPr lang="zh-CN" altLang="en-US" sz="1200">
                <a:latin typeface="Courier New" pitchFamily="49" charset="0"/>
                <a:ea typeface="微软雅黑" pitchFamily="34" charset="-122"/>
              </a:rPr>
              <a:t>也会减轻这个问题。</a:t>
            </a:r>
          </a:p>
        </p:txBody>
      </p:sp>
      <p:grpSp>
        <p:nvGrpSpPr>
          <p:cNvPr id="38918" name="Group 37"/>
          <p:cNvGrpSpPr>
            <a:grpSpLocks/>
          </p:cNvGrpSpPr>
          <p:nvPr/>
        </p:nvGrpSpPr>
        <p:grpSpPr bwMode="auto">
          <a:xfrm>
            <a:off x="519113" y="2781300"/>
            <a:ext cx="3836987" cy="2879725"/>
            <a:chOff x="327" y="1752"/>
            <a:chExt cx="2417" cy="1814"/>
          </a:xfrm>
        </p:grpSpPr>
        <p:sp>
          <p:nvSpPr>
            <p:cNvPr id="38930" name="Rectangle 16"/>
            <p:cNvSpPr>
              <a:spLocks noChangeArrowheads="1"/>
            </p:cNvSpPr>
            <p:nvPr/>
          </p:nvSpPr>
          <p:spPr bwMode="auto">
            <a:xfrm>
              <a:off x="340" y="2115"/>
              <a:ext cx="2313" cy="1451"/>
            </a:xfrm>
            <a:prstGeom prst="rect">
              <a:avLst/>
            </a:prstGeom>
            <a:solidFill>
              <a:schemeClr val="accent1"/>
            </a:solidFill>
            <a:ln w="9525">
              <a:solidFill>
                <a:schemeClr val="tx1"/>
              </a:solidFill>
              <a:prstDash val="dash"/>
              <a:miter lim="800000"/>
              <a:headEnd/>
              <a:tailEnd/>
            </a:ln>
          </p:spPr>
          <p:txBody>
            <a:bodyPr wrap="none" anchor="ctr"/>
            <a:lstStyle/>
            <a:p>
              <a:pPr algn="ctr"/>
              <a:endParaRPr lang="zh-CN" altLang="en-US"/>
            </a:p>
          </p:txBody>
        </p:sp>
        <p:sp>
          <p:nvSpPr>
            <p:cNvPr id="38931" name="Rectangle 21"/>
            <p:cNvSpPr>
              <a:spLocks noChangeArrowheads="1"/>
            </p:cNvSpPr>
            <p:nvPr/>
          </p:nvSpPr>
          <p:spPr bwMode="auto">
            <a:xfrm>
              <a:off x="1292" y="2205"/>
              <a:ext cx="1316" cy="318"/>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8932" name="Rectangle 17"/>
            <p:cNvSpPr>
              <a:spLocks noChangeArrowheads="1"/>
            </p:cNvSpPr>
            <p:nvPr/>
          </p:nvSpPr>
          <p:spPr bwMode="auto">
            <a:xfrm>
              <a:off x="476" y="2205"/>
              <a:ext cx="816" cy="726"/>
            </a:xfrm>
            <a:prstGeom prst="rect">
              <a:avLst/>
            </a:prstGeom>
            <a:solidFill>
              <a:srgbClr val="CCFFCC"/>
            </a:solidFill>
            <a:ln w="9525">
              <a:solidFill>
                <a:schemeClr val="tx1"/>
              </a:solidFill>
              <a:miter lim="800000"/>
              <a:headEnd/>
              <a:tailEnd/>
            </a:ln>
          </p:spPr>
          <p:txBody>
            <a:bodyPr wrap="none" anchor="ctr"/>
            <a:lstStyle/>
            <a:p>
              <a:pPr algn="ctr"/>
              <a:r>
                <a:rPr lang="zh-CN" altLang="en-US" sz="1600">
                  <a:solidFill>
                    <a:srgbClr val="000000"/>
                  </a:solidFill>
                  <a:ea typeface="微软雅黑" pitchFamily="34" charset="-122"/>
                </a:rPr>
                <a:t>浮动元素</a:t>
              </a:r>
            </a:p>
          </p:txBody>
        </p:sp>
        <p:sp>
          <p:nvSpPr>
            <p:cNvPr id="38933" name="Line 20"/>
            <p:cNvSpPr>
              <a:spLocks noChangeShapeType="1"/>
            </p:cNvSpPr>
            <p:nvPr/>
          </p:nvSpPr>
          <p:spPr bwMode="auto">
            <a:xfrm flipH="1">
              <a:off x="748" y="2795"/>
              <a:ext cx="227" cy="0"/>
            </a:xfrm>
            <a:prstGeom prst="line">
              <a:avLst/>
            </a:prstGeom>
            <a:noFill/>
            <a:ln w="38100">
              <a:solidFill>
                <a:srgbClr val="000000"/>
              </a:solidFill>
              <a:round/>
              <a:headEnd/>
              <a:tailEnd type="stealth" w="lg" len="lg"/>
            </a:ln>
          </p:spPr>
          <p:txBody>
            <a:bodyPr/>
            <a:lstStyle/>
            <a:p>
              <a:endParaRPr lang="zh-CN" altLang="en-US"/>
            </a:p>
          </p:txBody>
        </p:sp>
        <p:sp>
          <p:nvSpPr>
            <p:cNvPr id="38934" name="Line 22"/>
            <p:cNvSpPr>
              <a:spLocks noChangeShapeType="1"/>
            </p:cNvSpPr>
            <p:nvPr/>
          </p:nvSpPr>
          <p:spPr bwMode="auto">
            <a:xfrm>
              <a:off x="1346" y="2264"/>
              <a:ext cx="1224" cy="0"/>
            </a:xfrm>
            <a:prstGeom prst="line">
              <a:avLst/>
            </a:prstGeom>
            <a:noFill/>
            <a:ln w="9525">
              <a:solidFill>
                <a:schemeClr val="tx1"/>
              </a:solidFill>
              <a:round/>
              <a:headEnd/>
              <a:tailEnd/>
            </a:ln>
          </p:spPr>
          <p:txBody>
            <a:bodyPr/>
            <a:lstStyle/>
            <a:p>
              <a:endParaRPr lang="zh-CN" altLang="en-US"/>
            </a:p>
          </p:txBody>
        </p:sp>
        <p:sp>
          <p:nvSpPr>
            <p:cNvPr id="38935" name="Line 23"/>
            <p:cNvSpPr>
              <a:spLocks noChangeShapeType="1"/>
            </p:cNvSpPr>
            <p:nvPr/>
          </p:nvSpPr>
          <p:spPr bwMode="auto">
            <a:xfrm>
              <a:off x="1338" y="2325"/>
              <a:ext cx="1224" cy="0"/>
            </a:xfrm>
            <a:prstGeom prst="line">
              <a:avLst/>
            </a:prstGeom>
            <a:noFill/>
            <a:ln w="9525">
              <a:solidFill>
                <a:schemeClr val="tx1"/>
              </a:solidFill>
              <a:round/>
              <a:headEnd/>
              <a:tailEnd/>
            </a:ln>
          </p:spPr>
          <p:txBody>
            <a:bodyPr/>
            <a:lstStyle/>
            <a:p>
              <a:endParaRPr lang="zh-CN" altLang="en-US"/>
            </a:p>
          </p:txBody>
        </p:sp>
        <p:sp>
          <p:nvSpPr>
            <p:cNvPr id="38936" name="Rectangle 28"/>
            <p:cNvSpPr>
              <a:spLocks noChangeArrowheads="1"/>
            </p:cNvSpPr>
            <p:nvPr/>
          </p:nvSpPr>
          <p:spPr bwMode="auto">
            <a:xfrm>
              <a:off x="1292" y="2568"/>
              <a:ext cx="1316" cy="318"/>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8937" name="Line 29"/>
            <p:cNvSpPr>
              <a:spLocks noChangeShapeType="1"/>
            </p:cNvSpPr>
            <p:nvPr/>
          </p:nvSpPr>
          <p:spPr bwMode="auto">
            <a:xfrm>
              <a:off x="1346" y="2638"/>
              <a:ext cx="1224" cy="0"/>
            </a:xfrm>
            <a:prstGeom prst="line">
              <a:avLst/>
            </a:prstGeom>
            <a:noFill/>
            <a:ln w="9525">
              <a:solidFill>
                <a:schemeClr val="tx1"/>
              </a:solidFill>
              <a:round/>
              <a:headEnd/>
              <a:tailEnd/>
            </a:ln>
          </p:spPr>
          <p:txBody>
            <a:bodyPr/>
            <a:lstStyle/>
            <a:p>
              <a:endParaRPr lang="zh-CN" altLang="en-US"/>
            </a:p>
          </p:txBody>
        </p:sp>
        <p:sp>
          <p:nvSpPr>
            <p:cNvPr id="38938" name="Line 30"/>
            <p:cNvSpPr>
              <a:spLocks noChangeShapeType="1"/>
            </p:cNvSpPr>
            <p:nvPr/>
          </p:nvSpPr>
          <p:spPr bwMode="auto">
            <a:xfrm>
              <a:off x="1346" y="2696"/>
              <a:ext cx="1224" cy="0"/>
            </a:xfrm>
            <a:prstGeom prst="line">
              <a:avLst/>
            </a:prstGeom>
            <a:noFill/>
            <a:ln w="9525">
              <a:solidFill>
                <a:schemeClr val="tx1"/>
              </a:solidFill>
              <a:round/>
              <a:headEnd/>
              <a:tailEnd/>
            </a:ln>
          </p:spPr>
          <p:txBody>
            <a:bodyPr/>
            <a:lstStyle/>
            <a:p>
              <a:endParaRPr lang="zh-CN" altLang="en-US"/>
            </a:p>
          </p:txBody>
        </p:sp>
        <p:sp>
          <p:nvSpPr>
            <p:cNvPr id="38939" name="Line 31"/>
            <p:cNvSpPr>
              <a:spLocks noChangeShapeType="1"/>
            </p:cNvSpPr>
            <p:nvPr/>
          </p:nvSpPr>
          <p:spPr bwMode="auto">
            <a:xfrm>
              <a:off x="1338" y="2747"/>
              <a:ext cx="1224" cy="0"/>
            </a:xfrm>
            <a:prstGeom prst="line">
              <a:avLst/>
            </a:prstGeom>
            <a:noFill/>
            <a:ln w="9525">
              <a:solidFill>
                <a:schemeClr val="tx1"/>
              </a:solidFill>
              <a:round/>
              <a:headEnd/>
              <a:tailEnd/>
            </a:ln>
          </p:spPr>
          <p:txBody>
            <a:bodyPr/>
            <a:lstStyle/>
            <a:p>
              <a:endParaRPr lang="zh-CN" altLang="en-US"/>
            </a:p>
          </p:txBody>
        </p:sp>
        <p:sp>
          <p:nvSpPr>
            <p:cNvPr id="38940" name="Line 32"/>
            <p:cNvSpPr>
              <a:spLocks noChangeShapeType="1"/>
            </p:cNvSpPr>
            <p:nvPr/>
          </p:nvSpPr>
          <p:spPr bwMode="auto">
            <a:xfrm>
              <a:off x="1335" y="2803"/>
              <a:ext cx="1224" cy="0"/>
            </a:xfrm>
            <a:prstGeom prst="line">
              <a:avLst/>
            </a:prstGeom>
            <a:noFill/>
            <a:ln w="9525">
              <a:solidFill>
                <a:schemeClr val="tx1"/>
              </a:solidFill>
              <a:round/>
              <a:headEnd/>
              <a:tailEnd/>
            </a:ln>
          </p:spPr>
          <p:txBody>
            <a:bodyPr/>
            <a:lstStyle/>
            <a:p>
              <a:endParaRPr lang="zh-CN" altLang="en-US"/>
            </a:p>
          </p:txBody>
        </p:sp>
        <p:sp>
          <p:nvSpPr>
            <p:cNvPr id="38941" name="Line 24"/>
            <p:cNvSpPr>
              <a:spLocks noChangeShapeType="1"/>
            </p:cNvSpPr>
            <p:nvPr/>
          </p:nvSpPr>
          <p:spPr bwMode="auto">
            <a:xfrm>
              <a:off x="1343" y="2379"/>
              <a:ext cx="1224" cy="0"/>
            </a:xfrm>
            <a:prstGeom prst="line">
              <a:avLst/>
            </a:prstGeom>
            <a:noFill/>
            <a:ln w="9525">
              <a:solidFill>
                <a:schemeClr val="tx1"/>
              </a:solidFill>
              <a:round/>
              <a:headEnd/>
              <a:tailEnd/>
            </a:ln>
          </p:spPr>
          <p:txBody>
            <a:bodyPr/>
            <a:lstStyle/>
            <a:p>
              <a:endParaRPr lang="zh-CN" altLang="en-US"/>
            </a:p>
          </p:txBody>
        </p:sp>
        <p:sp>
          <p:nvSpPr>
            <p:cNvPr id="38942" name="Line 25"/>
            <p:cNvSpPr>
              <a:spLocks noChangeShapeType="1"/>
            </p:cNvSpPr>
            <p:nvPr/>
          </p:nvSpPr>
          <p:spPr bwMode="auto">
            <a:xfrm>
              <a:off x="1343" y="2440"/>
              <a:ext cx="1224" cy="0"/>
            </a:xfrm>
            <a:prstGeom prst="line">
              <a:avLst/>
            </a:prstGeom>
            <a:noFill/>
            <a:ln w="9525">
              <a:solidFill>
                <a:schemeClr val="tx1"/>
              </a:solidFill>
              <a:round/>
              <a:headEnd/>
              <a:tailEnd/>
            </a:ln>
          </p:spPr>
          <p:txBody>
            <a:bodyPr/>
            <a:lstStyle/>
            <a:p>
              <a:endParaRPr lang="zh-CN" altLang="en-US"/>
            </a:p>
          </p:txBody>
        </p:sp>
        <p:sp>
          <p:nvSpPr>
            <p:cNvPr id="38943" name="Rectangle 33"/>
            <p:cNvSpPr>
              <a:spLocks noChangeArrowheads="1"/>
            </p:cNvSpPr>
            <p:nvPr/>
          </p:nvSpPr>
          <p:spPr bwMode="auto">
            <a:xfrm>
              <a:off x="476" y="2976"/>
              <a:ext cx="2116" cy="181"/>
            </a:xfrm>
            <a:prstGeom prst="rect">
              <a:avLst/>
            </a:prstGeom>
            <a:solidFill>
              <a:srgbClr val="CCFFFF"/>
            </a:solidFill>
            <a:ln w="9525">
              <a:solidFill>
                <a:schemeClr val="tx1"/>
              </a:solidFill>
              <a:miter lim="800000"/>
              <a:headEnd/>
              <a:tailEnd/>
            </a:ln>
          </p:spPr>
          <p:txBody>
            <a:bodyPr wrap="none" anchor="ctr"/>
            <a:lstStyle/>
            <a:p>
              <a:pPr algn="ctr"/>
              <a:r>
                <a:rPr lang="zh-CN" altLang="en-US" sz="1600">
                  <a:solidFill>
                    <a:srgbClr val="000000"/>
                  </a:solidFill>
                  <a:ea typeface="微软雅黑" pitchFamily="34" charset="-122"/>
                </a:rPr>
                <a:t>被清理的元素</a:t>
              </a:r>
            </a:p>
          </p:txBody>
        </p:sp>
        <p:sp>
          <p:nvSpPr>
            <p:cNvPr id="38944" name="Text Box 35"/>
            <p:cNvSpPr txBox="1">
              <a:spLocks noChangeArrowheads="1"/>
            </p:cNvSpPr>
            <p:nvPr/>
          </p:nvSpPr>
          <p:spPr bwMode="auto">
            <a:xfrm>
              <a:off x="431" y="3200"/>
              <a:ext cx="1451" cy="366"/>
            </a:xfrm>
            <a:prstGeom prst="rect">
              <a:avLst/>
            </a:prstGeom>
            <a:noFill/>
            <a:ln w="9525">
              <a:noFill/>
              <a:miter lim="800000"/>
              <a:headEnd/>
              <a:tailEnd/>
            </a:ln>
          </p:spPr>
          <p:txBody>
            <a:bodyPr wrap="none">
              <a:spAutoFit/>
            </a:bodyPr>
            <a:lstStyle/>
            <a:p>
              <a:r>
                <a:rPr lang="zh-CN" altLang="en-US" sz="1600">
                  <a:latin typeface="微软雅黑" pitchFamily="34" charset="-122"/>
                  <a:ea typeface="微软雅黑" pitchFamily="34" charset="-122"/>
                </a:rPr>
                <a:t>设置了背景颜色</a:t>
              </a:r>
              <a:r>
                <a:rPr lang="en-US" altLang="zh-CN" sz="1600">
                  <a:latin typeface="微软雅黑" pitchFamily="34" charset="-122"/>
                  <a:ea typeface="微软雅黑" pitchFamily="34" charset="-122"/>
                </a:rPr>
                <a:t>/</a:t>
              </a:r>
              <a:r>
                <a:rPr lang="zh-CN" altLang="en-US" sz="1600">
                  <a:latin typeface="微软雅黑" pitchFamily="34" charset="-122"/>
                  <a:ea typeface="微软雅黑" pitchFamily="34" charset="-122"/>
                </a:rPr>
                <a:t>图像，</a:t>
              </a:r>
            </a:p>
            <a:p>
              <a:r>
                <a:rPr lang="zh-CN" altLang="en-US" sz="1600">
                  <a:latin typeface="微软雅黑" pitchFamily="34" charset="-122"/>
                  <a:ea typeface="微软雅黑" pitchFamily="34" charset="-122"/>
                </a:rPr>
                <a:t>没有设置宽度或高度</a:t>
              </a:r>
            </a:p>
          </p:txBody>
        </p:sp>
        <p:sp>
          <p:nvSpPr>
            <p:cNvPr id="38945" name="Text Box 36"/>
            <p:cNvSpPr txBox="1">
              <a:spLocks noChangeArrowheads="1"/>
            </p:cNvSpPr>
            <p:nvPr/>
          </p:nvSpPr>
          <p:spPr bwMode="auto">
            <a:xfrm>
              <a:off x="327" y="1752"/>
              <a:ext cx="2417" cy="326"/>
            </a:xfrm>
            <a:prstGeom prst="rect">
              <a:avLst/>
            </a:prstGeom>
            <a:noFill/>
            <a:ln w="9525">
              <a:noFill/>
              <a:miter lim="800000"/>
              <a:headEnd/>
              <a:tailEnd/>
            </a:ln>
          </p:spPr>
          <p:txBody>
            <a:bodyPr>
              <a:spAutoFit/>
            </a:bodyPr>
            <a:lstStyle/>
            <a:p>
              <a:r>
                <a:rPr lang="zh-CN" altLang="en-US" sz="1400"/>
                <a:t>内容出现在浮动元素旁边，后面是一个被清理的元素</a:t>
              </a:r>
            </a:p>
          </p:txBody>
        </p:sp>
      </p:grpSp>
      <p:grpSp>
        <p:nvGrpSpPr>
          <p:cNvPr id="38919" name="Group 57"/>
          <p:cNvGrpSpPr>
            <a:grpSpLocks/>
          </p:cNvGrpSpPr>
          <p:nvPr/>
        </p:nvGrpSpPr>
        <p:grpSpPr bwMode="auto">
          <a:xfrm>
            <a:off x="4643438" y="2781300"/>
            <a:ext cx="3836987" cy="2879725"/>
            <a:chOff x="2925" y="1752"/>
            <a:chExt cx="2417" cy="1814"/>
          </a:xfrm>
        </p:grpSpPr>
        <p:sp>
          <p:nvSpPr>
            <p:cNvPr id="38920" name="Rectangle 39"/>
            <p:cNvSpPr>
              <a:spLocks noChangeArrowheads="1"/>
            </p:cNvSpPr>
            <p:nvPr/>
          </p:nvSpPr>
          <p:spPr bwMode="auto">
            <a:xfrm>
              <a:off x="2938" y="2115"/>
              <a:ext cx="2313" cy="1451"/>
            </a:xfrm>
            <a:prstGeom prst="rect">
              <a:avLst/>
            </a:prstGeom>
            <a:solidFill>
              <a:schemeClr val="accent1"/>
            </a:solidFill>
            <a:ln w="9525">
              <a:solidFill>
                <a:schemeClr val="tx1"/>
              </a:solidFill>
              <a:prstDash val="dash"/>
              <a:miter lim="800000"/>
              <a:headEnd/>
              <a:tailEnd/>
            </a:ln>
          </p:spPr>
          <p:txBody>
            <a:bodyPr wrap="none" anchor="ctr"/>
            <a:lstStyle/>
            <a:p>
              <a:pPr algn="ctr"/>
              <a:endParaRPr lang="zh-CN" altLang="en-US"/>
            </a:p>
          </p:txBody>
        </p:sp>
        <p:sp>
          <p:nvSpPr>
            <p:cNvPr id="38921" name="Rectangle 40"/>
            <p:cNvSpPr>
              <a:spLocks noChangeArrowheads="1"/>
            </p:cNvSpPr>
            <p:nvPr/>
          </p:nvSpPr>
          <p:spPr bwMode="auto">
            <a:xfrm>
              <a:off x="3890" y="2205"/>
              <a:ext cx="1316" cy="318"/>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8922" name="Rectangle 41"/>
            <p:cNvSpPr>
              <a:spLocks noChangeArrowheads="1"/>
            </p:cNvSpPr>
            <p:nvPr/>
          </p:nvSpPr>
          <p:spPr bwMode="auto">
            <a:xfrm>
              <a:off x="3074" y="2205"/>
              <a:ext cx="816" cy="726"/>
            </a:xfrm>
            <a:prstGeom prst="rect">
              <a:avLst/>
            </a:prstGeom>
            <a:solidFill>
              <a:srgbClr val="CCFFCC"/>
            </a:solidFill>
            <a:ln w="9525">
              <a:solidFill>
                <a:schemeClr val="tx1"/>
              </a:solidFill>
              <a:miter lim="800000"/>
              <a:headEnd/>
              <a:tailEnd/>
            </a:ln>
          </p:spPr>
          <p:txBody>
            <a:bodyPr wrap="none" anchor="ctr"/>
            <a:lstStyle/>
            <a:p>
              <a:pPr algn="ctr"/>
              <a:r>
                <a:rPr lang="zh-CN" altLang="en-US" sz="1600">
                  <a:solidFill>
                    <a:srgbClr val="000000"/>
                  </a:solidFill>
                  <a:ea typeface="微软雅黑" pitchFamily="34" charset="-122"/>
                </a:rPr>
                <a:t>浮动元素</a:t>
              </a:r>
            </a:p>
          </p:txBody>
        </p:sp>
        <p:sp>
          <p:nvSpPr>
            <p:cNvPr id="38923" name="Line 42"/>
            <p:cNvSpPr>
              <a:spLocks noChangeShapeType="1"/>
            </p:cNvSpPr>
            <p:nvPr/>
          </p:nvSpPr>
          <p:spPr bwMode="auto">
            <a:xfrm flipH="1">
              <a:off x="3346" y="2795"/>
              <a:ext cx="227" cy="0"/>
            </a:xfrm>
            <a:prstGeom prst="line">
              <a:avLst/>
            </a:prstGeom>
            <a:noFill/>
            <a:ln w="38100">
              <a:solidFill>
                <a:srgbClr val="000000"/>
              </a:solidFill>
              <a:round/>
              <a:headEnd/>
              <a:tailEnd type="stealth" w="lg" len="lg"/>
            </a:ln>
          </p:spPr>
          <p:txBody>
            <a:bodyPr/>
            <a:lstStyle/>
            <a:p>
              <a:endParaRPr lang="zh-CN" altLang="en-US"/>
            </a:p>
          </p:txBody>
        </p:sp>
        <p:sp>
          <p:nvSpPr>
            <p:cNvPr id="38924" name="Rectangle 45"/>
            <p:cNvSpPr>
              <a:spLocks noChangeArrowheads="1"/>
            </p:cNvSpPr>
            <p:nvPr/>
          </p:nvSpPr>
          <p:spPr bwMode="auto">
            <a:xfrm>
              <a:off x="3890" y="2568"/>
              <a:ext cx="1316" cy="318"/>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8925" name="Rectangle 52"/>
            <p:cNvSpPr>
              <a:spLocks noChangeArrowheads="1"/>
            </p:cNvSpPr>
            <p:nvPr/>
          </p:nvSpPr>
          <p:spPr bwMode="auto">
            <a:xfrm>
              <a:off x="3074" y="2976"/>
              <a:ext cx="2116" cy="181"/>
            </a:xfrm>
            <a:prstGeom prst="rect">
              <a:avLst/>
            </a:prstGeom>
            <a:solidFill>
              <a:srgbClr val="CCFFFF"/>
            </a:solidFill>
            <a:ln w="9525">
              <a:solidFill>
                <a:schemeClr val="tx1"/>
              </a:solidFill>
              <a:miter lim="800000"/>
              <a:headEnd/>
              <a:tailEnd/>
            </a:ln>
          </p:spPr>
          <p:txBody>
            <a:bodyPr wrap="none" anchor="ctr"/>
            <a:lstStyle/>
            <a:p>
              <a:pPr algn="ctr"/>
              <a:r>
                <a:rPr lang="zh-CN" altLang="en-US" sz="1600">
                  <a:solidFill>
                    <a:srgbClr val="000000"/>
                  </a:solidFill>
                  <a:ea typeface="微软雅黑" pitchFamily="34" charset="-122"/>
                </a:rPr>
                <a:t>被清理的元素</a:t>
              </a:r>
            </a:p>
          </p:txBody>
        </p:sp>
        <p:sp>
          <p:nvSpPr>
            <p:cNvPr id="38926" name="Text Box 53"/>
            <p:cNvSpPr txBox="1">
              <a:spLocks noChangeArrowheads="1"/>
            </p:cNvSpPr>
            <p:nvPr/>
          </p:nvSpPr>
          <p:spPr bwMode="auto">
            <a:xfrm>
              <a:off x="3029" y="3200"/>
              <a:ext cx="1451" cy="366"/>
            </a:xfrm>
            <a:prstGeom prst="rect">
              <a:avLst/>
            </a:prstGeom>
            <a:noFill/>
            <a:ln w="9525">
              <a:noFill/>
              <a:miter lim="800000"/>
              <a:headEnd/>
              <a:tailEnd/>
            </a:ln>
          </p:spPr>
          <p:txBody>
            <a:bodyPr wrap="none">
              <a:spAutoFit/>
            </a:bodyPr>
            <a:lstStyle/>
            <a:p>
              <a:r>
                <a:rPr lang="zh-CN" altLang="en-US" sz="1600">
                  <a:latin typeface="微软雅黑" pitchFamily="34" charset="-122"/>
                  <a:ea typeface="微软雅黑" pitchFamily="34" charset="-122"/>
                </a:rPr>
                <a:t>设置了背景颜色</a:t>
              </a:r>
              <a:r>
                <a:rPr lang="en-US" altLang="zh-CN" sz="1600">
                  <a:latin typeface="微软雅黑" pitchFamily="34" charset="-122"/>
                  <a:ea typeface="微软雅黑" pitchFamily="34" charset="-122"/>
                </a:rPr>
                <a:t>/</a:t>
              </a:r>
              <a:r>
                <a:rPr lang="zh-CN" altLang="en-US" sz="1600">
                  <a:latin typeface="微软雅黑" pitchFamily="34" charset="-122"/>
                  <a:ea typeface="微软雅黑" pitchFamily="34" charset="-122"/>
                </a:rPr>
                <a:t>图像，</a:t>
              </a:r>
            </a:p>
            <a:p>
              <a:r>
                <a:rPr lang="zh-CN" altLang="en-US" sz="1600">
                  <a:latin typeface="微软雅黑" pitchFamily="34" charset="-122"/>
                  <a:ea typeface="微软雅黑" pitchFamily="34" charset="-122"/>
                </a:rPr>
                <a:t>没有设置宽度或高度</a:t>
              </a:r>
            </a:p>
          </p:txBody>
        </p:sp>
        <p:sp>
          <p:nvSpPr>
            <p:cNvPr id="38927" name="Text Box 54"/>
            <p:cNvSpPr txBox="1">
              <a:spLocks noChangeArrowheads="1"/>
            </p:cNvSpPr>
            <p:nvPr/>
          </p:nvSpPr>
          <p:spPr bwMode="auto">
            <a:xfrm>
              <a:off x="2925" y="1752"/>
              <a:ext cx="2417" cy="326"/>
            </a:xfrm>
            <a:prstGeom prst="rect">
              <a:avLst/>
            </a:prstGeom>
            <a:noFill/>
            <a:ln w="9525">
              <a:noFill/>
              <a:miter lim="800000"/>
              <a:headEnd/>
              <a:tailEnd/>
            </a:ln>
          </p:spPr>
          <p:txBody>
            <a:bodyPr>
              <a:spAutoFit/>
            </a:bodyPr>
            <a:lstStyle/>
            <a:p>
              <a:r>
                <a:rPr lang="zh-CN" altLang="en-US" sz="1400"/>
                <a:t>内容在</a:t>
              </a:r>
              <a:r>
                <a:rPr lang="en-US" altLang="zh-CN" sz="1400"/>
                <a:t>IE6</a:t>
              </a:r>
              <a:r>
                <a:rPr lang="zh-CN" altLang="en-US" sz="1400"/>
                <a:t>中消失，但是如果刷新页面就会重新出现</a:t>
              </a:r>
            </a:p>
          </p:txBody>
        </p:sp>
        <p:sp>
          <p:nvSpPr>
            <p:cNvPr id="38928" name="Line 55"/>
            <p:cNvSpPr>
              <a:spLocks noChangeShapeType="1"/>
            </p:cNvSpPr>
            <p:nvPr/>
          </p:nvSpPr>
          <p:spPr bwMode="auto">
            <a:xfrm>
              <a:off x="3198" y="1979"/>
              <a:ext cx="1179" cy="272"/>
            </a:xfrm>
            <a:prstGeom prst="line">
              <a:avLst/>
            </a:prstGeom>
            <a:noFill/>
            <a:ln w="9525">
              <a:solidFill>
                <a:srgbClr val="000000"/>
              </a:solidFill>
              <a:round/>
              <a:headEnd/>
              <a:tailEnd type="triangle" w="med" len="med"/>
            </a:ln>
          </p:spPr>
          <p:txBody>
            <a:bodyPr/>
            <a:lstStyle/>
            <a:p>
              <a:endParaRPr lang="zh-CN" altLang="en-US"/>
            </a:p>
          </p:txBody>
        </p:sp>
        <p:sp>
          <p:nvSpPr>
            <p:cNvPr id="38929" name="Line 56"/>
            <p:cNvSpPr>
              <a:spLocks noChangeShapeType="1"/>
            </p:cNvSpPr>
            <p:nvPr/>
          </p:nvSpPr>
          <p:spPr bwMode="auto">
            <a:xfrm>
              <a:off x="3198" y="1979"/>
              <a:ext cx="1315" cy="771"/>
            </a:xfrm>
            <a:prstGeom prst="line">
              <a:avLst/>
            </a:prstGeom>
            <a:noFill/>
            <a:ln w="9525">
              <a:solidFill>
                <a:srgbClr val="000000"/>
              </a:solidFill>
              <a:round/>
              <a:headEnd/>
              <a:tailEnd type="triangle" w="med" len="med"/>
            </a:ln>
          </p:spPr>
          <p:txBody>
            <a:bodyPr/>
            <a:lstStyle/>
            <a:p>
              <a:endParaRPr lang="zh-CN" altLang="en-US"/>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314325" y="142875"/>
            <a:ext cx="8002588" cy="438150"/>
          </a:xfrm>
        </p:spPr>
        <p:txBody>
          <a:bodyPr/>
          <a:lstStyle/>
          <a:p>
            <a:pPr eaLnBrk="1" hangingPunct="1"/>
            <a:r>
              <a:rPr lang="zh-CN" altLang="en-US" sz="3600" smtClean="0">
                <a:latin typeface="微软雅黑" pitchFamily="34" charset="-122"/>
                <a:ea typeface="微软雅黑" pitchFamily="34" charset="-122"/>
              </a:rPr>
              <a:t>五、常见的</a:t>
            </a:r>
            <a:r>
              <a:rPr lang="en-US" altLang="zh-CN" sz="3600" smtClean="0">
                <a:latin typeface="微软雅黑" pitchFamily="34" charset="-122"/>
                <a:ea typeface="微软雅黑" pitchFamily="34" charset="-122"/>
              </a:rPr>
              <a:t>bug</a:t>
            </a:r>
            <a:r>
              <a:rPr lang="zh-CN" altLang="en-US" sz="3600" smtClean="0">
                <a:latin typeface="微软雅黑" pitchFamily="34" charset="-122"/>
                <a:ea typeface="微软雅黑" pitchFamily="34" charset="-122"/>
              </a:rPr>
              <a:t>及修复方法</a:t>
            </a:r>
            <a:endParaRPr lang="zh-CN" altLang="en-GB" sz="3600" smtClean="0">
              <a:latin typeface="微软雅黑" pitchFamily="34" charset="-122"/>
              <a:ea typeface="微软雅黑" pitchFamily="34" charset="-122"/>
            </a:endParaRPr>
          </a:p>
        </p:txBody>
      </p:sp>
      <p:sp>
        <p:nvSpPr>
          <p:cNvPr id="12292" name="Freeform 4"/>
          <p:cNvSpPr>
            <a:spLocks/>
          </p:cNvSpPr>
          <p:nvPr/>
        </p:nvSpPr>
        <p:spPr bwMode="auto">
          <a:xfrm>
            <a:off x="-17463" y="649288"/>
            <a:ext cx="8424863" cy="563562"/>
          </a:xfrm>
          <a:custGeom>
            <a:avLst/>
            <a:gdLst>
              <a:gd name="T0" fmla="*/ 0 w 5307"/>
              <a:gd name="T1" fmla="*/ 2147483647 h 355"/>
              <a:gd name="T2" fmla="*/ 2147483647 w 5307"/>
              <a:gd name="T3" fmla="*/ 2147483647 h 355"/>
              <a:gd name="T4" fmla="*/ 2147483647 w 5307"/>
              <a:gd name="T5" fmla="*/ 2147483647 h 355"/>
              <a:gd name="T6" fmla="*/ 2147483647 w 5307"/>
              <a:gd name="T7" fmla="*/ 2147483647 h 355"/>
              <a:gd name="T8" fmla="*/ 2147483647 w 5307"/>
              <a:gd name="T9" fmla="*/ 2147483647 h 355"/>
              <a:gd name="T10" fmla="*/ 2147483647 w 5307"/>
              <a:gd name="T11" fmla="*/ 2147483647 h 355"/>
              <a:gd name="T12" fmla="*/ 2147483647 w 5307"/>
              <a:gd name="T13" fmla="*/ 2147483647 h 355"/>
              <a:gd name="T14" fmla="*/ 2147483647 w 5307"/>
              <a:gd name="T15" fmla="*/ 2147483647 h 355"/>
              <a:gd name="T16" fmla="*/ 0 60000 65536"/>
              <a:gd name="T17" fmla="*/ 0 60000 65536"/>
              <a:gd name="T18" fmla="*/ 0 60000 65536"/>
              <a:gd name="T19" fmla="*/ 0 60000 65536"/>
              <a:gd name="T20" fmla="*/ 0 60000 65536"/>
              <a:gd name="T21" fmla="*/ 0 60000 65536"/>
              <a:gd name="T22" fmla="*/ 0 60000 65536"/>
              <a:gd name="T23" fmla="*/ 0 60000 65536"/>
              <a:gd name="T24" fmla="*/ 0 w 5307"/>
              <a:gd name="T25" fmla="*/ 0 h 355"/>
              <a:gd name="T26" fmla="*/ 5307 w 5307"/>
              <a:gd name="T27" fmla="*/ 355 h 35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p:spPr>
        <p:txBody>
          <a:bodyPr/>
          <a:lstStyle/>
          <a:p>
            <a:endParaRPr lang="zh-CN" altLang="en-US"/>
          </a:p>
        </p:txBody>
      </p:sp>
      <p:sp>
        <p:nvSpPr>
          <p:cNvPr id="39939" name="内容占位符 5"/>
          <p:cNvSpPr>
            <a:spLocks/>
          </p:cNvSpPr>
          <p:nvPr/>
        </p:nvSpPr>
        <p:spPr bwMode="auto">
          <a:xfrm>
            <a:off x="179388" y="692150"/>
            <a:ext cx="8615362" cy="790575"/>
          </a:xfrm>
          <a:prstGeom prst="rect">
            <a:avLst/>
          </a:prstGeom>
          <a:noFill/>
          <a:ln w="9525">
            <a:noFill/>
            <a:miter lim="800000"/>
            <a:headEnd/>
            <a:tailEnd/>
          </a:ln>
        </p:spPr>
        <p:txBody>
          <a:bodyPr/>
          <a:lstStyle/>
          <a:p>
            <a:pPr marL="342900" indent="-342900">
              <a:lnSpc>
                <a:spcPct val="150000"/>
              </a:lnSpc>
              <a:spcBef>
                <a:spcPct val="20000"/>
              </a:spcBef>
              <a:buFontTx/>
              <a:buChar char="•"/>
            </a:pPr>
            <a:r>
              <a:rPr lang="zh-CN" altLang="en-US" sz="2400" dirty="0">
                <a:solidFill>
                  <a:schemeClr val="bg1"/>
                </a:solidFill>
                <a:latin typeface="微软雅黑" pitchFamily="34" charset="-122"/>
                <a:ea typeface="微软雅黑" pitchFamily="34" charset="-122"/>
              </a:rPr>
              <a:t>相对容器中的决定定位</a:t>
            </a:r>
          </a:p>
        </p:txBody>
      </p:sp>
      <p:sp>
        <p:nvSpPr>
          <p:cNvPr id="21510" name="AutoShape 6"/>
          <p:cNvSpPr>
            <a:spLocks noChangeArrowheads="1"/>
          </p:cNvSpPr>
          <p:nvPr/>
        </p:nvSpPr>
        <p:spPr bwMode="auto">
          <a:xfrm>
            <a:off x="396875" y="1430325"/>
            <a:ext cx="8566150" cy="876324"/>
          </a:xfrm>
          <a:prstGeom prst="roundRect">
            <a:avLst>
              <a:gd name="adj" fmla="val 2977"/>
            </a:avLst>
          </a:prstGeom>
          <a:solidFill>
            <a:srgbClr val="008AE7"/>
          </a:solidFill>
          <a:ln w="38100" algn="ctr">
            <a:solidFill>
              <a:schemeClr val="bg1"/>
            </a:solidFill>
            <a:round/>
            <a:headEnd/>
            <a:tailEnd/>
          </a:ln>
          <a:effectLst>
            <a:outerShdw dist="20000" dir="5400000" rotWithShape="0">
              <a:srgbClr val="000000">
                <a:alpha val="37999"/>
              </a:srgbClr>
            </a:outerShdw>
          </a:effectLst>
        </p:spPr>
        <p:txBody>
          <a:bodyPr anchor="ctr">
            <a:spAutoFit/>
          </a:bodyPr>
          <a:lstStyle/>
          <a:p>
            <a:pPr>
              <a:lnSpc>
                <a:spcPct val="140000"/>
              </a:lnSpc>
              <a:defRPr/>
            </a:pPr>
            <a:r>
              <a:rPr lang="zh-CN" altLang="en-US" sz="1200" dirty="0">
                <a:latin typeface="Courier New" pitchFamily="49" charset="0"/>
                <a:ea typeface="微软雅黑" pitchFamily="34" charset="-122"/>
              </a:rPr>
              <a:t>将绝对定位的元素嵌套在相对容器中是很有用的。但是，</a:t>
            </a:r>
            <a:r>
              <a:rPr lang="en-US" altLang="zh-CN" sz="1200" smtClean="0">
                <a:latin typeface="Courier New" pitchFamily="49" charset="0"/>
                <a:ea typeface="微软雅黑" pitchFamily="34" charset="-122"/>
              </a:rPr>
              <a:t>IE5.5</a:t>
            </a:r>
            <a:r>
              <a:rPr lang="zh-CN" altLang="en-US" sz="1200" smtClean="0">
                <a:latin typeface="Courier New" pitchFamily="49" charset="0"/>
                <a:ea typeface="微软雅黑" pitchFamily="34" charset="-122"/>
              </a:rPr>
              <a:t>更</a:t>
            </a:r>
            <a:r>
              <a:rPr lang="zh-CN" altLang="en-US" sz="1200" dirty="0">
                <a:latin typeface="Courier New" pitchFamily="49" charset="0"/>
                <a:ea typeface="微软雅黑" pitchFamily="34" charset="-122"/>
              </a:rPr>
              <a:t>低版本在使用这种技术时有许多</a:t>
            </a:r>
            <a:r>
              <a:rPr lang="en-US" altLang="zh-CN" sz="1200" dirty="0">
                <a:latin typeface="Courier New" pitchFamily="49" charset="0"/>
                <a:ea typeface="微软雅黑" pitchFamily="34" charset="-122"/>
              </a:rPr>
              <a:t>bug</a:t>
            </a:r>
            <a:r>
              <a:rPr lang="zh-CN" altLang="en-US" sz="1200" dirty="0">
                <a:latin typeface="Courier New" pitchFamily="49" charset="0"/>
                <a:ea typeface="微软雅黑" pitchFamily="34" charset="-122"/>
              </a:rPr>
              <a:t>。这些</a:t>
            </a:r>
            <a:r>
              <a:rPr lang="en-US" altLang="zh-CN" sz="1200" dirty="0">
                <a:latin typeface="Courier New" pitchFamily="49" charset="0"/>
                <a:ea typeface="微软雅黑" pitchFamily="34" charset="-122"/>
              </a:rPr>
              <a:t>bug</a:t>
            </a:r>
            <a:r>
              <a:rPr lang="zh-CN" altLang="en-US" sz="1200" dirty="0">
                <a:latin typeface="Courier New" pitchFamily="49" charset="0"/>
                <a:ea typeface="微软雅黑" pitchFamily="34" charset="-122"/>
              </a:rPr>
              <a:t>的原因在于相对定位的元素没有获得</a:t>
            </a:r>
            <a:r>
              <a:rPr lang="en-US" altLang="zh-CN" sz="1200" dirty="0">
                <a:latin typeface="Courier New" pitchFamily="49" charset="0"/>
                <a:ea typeface="微软雅黑" pitchFamily="34" charset="-122"/>
              </a:rPr>
              <a:t>IE/Win</a:t>
            </a:r>
            <a:r>
              <a:rPr lang="zh-CN" altLang="en-US" sz="1200" dirty="0">
                <a:latin typeface="Courier New" pitchFamily="49" charset="0"/>
                <a:ea typeface="微软雅黑" pitchFamily="34" charset="-122"/>
              </a:rPr>
              <a:t>的内部的</a:t>
            </a:r>
            <a:r>
              <a:rPr lang="en-US" altLang="zh-CN" sz="1200" dirty="0" err="1">
                <a:latin typeface="Courier New" pitchFamily="49" charset="0"/>
                <a:ea typeface="微软雅黑" pitchFamily="34" charset="-122"/>
              </a:rPr>
              <a:t>hasLayout</a:t>
            </a:r>
            <a:r>
              <a:rPr lang="zh-CN" altLang="en-US" sz="1200" dirty="0">
                <a:latin typeface="Courier New" pitchFamily="49" charset="0"/>
                <a:ea typeface="微软雅黑" pitchFamily="34" charset="-122"/>
              </a:rPr>
              <a:t>属性。因此，它们不创建新的定位上下文，所有绝对定位元素相对于视口进行的。</a:t>
            </a:r>
          </a:p>
        </p:txBody>
      </p:sp>
      <p:sp>
        <p:nvSpPr>
          <p:cNvPr id="2" name="AutoShape 6"/>
          <p:cNvSpPr>
            <a:spLocks noChangeArrowheads="1"/>
          </p:cNvSpPr>
          <p:nvPr/>
        </p:nvSpPr>
        <p:spPr bwMode="auto">
          <a:xfrm>
            <a:off x="392113" y="5373688"/>
            <a:ext cx="8574087" cy="1430337"/>
          </a:xfrm>
          <a:prstGeom prst="roundRect">
            <a:avLst>
              <a:gd name="adj" fmla="val 2977"/>
            </a:avLst>
          </a:prstGeom>
          <a:solidFill>
            <a:srgbClr val="008AE7"/>
          </a:solidFill>
          <a:ln w="38100" algn="ctr">
            <a:solidFill>
              <a:schemeClr val="bg1"/>
            </a:solidFill>
            <a:round/>
            <a:headEnd/>
            <a:tailEnd/>
          </a:ln>
          <a:effectLst>
            <a:outerShdw dist="20000" dir="5400000" rotWithShape="0">
              <a:srgbClr val="000000">
                <a:alpha val="37999"/>
              </a:srgbClr>
            </a:outerShdw>
          </a:effectLst>
        </p:spPr>
        <p:txBody>
          <a:bodyPr anchor="ctr">
            <a:spAutoFit/>
          </a:bodyPr>
          <a:lstStyle/>
          <a:p>
            <a:pPr>
              <a:lnSpc>
                <a:spcPct val="140000"/>
              </a:lnSpc>
              <a:defRPr/>
            </a:pPr>
            <a:r>
              <a:rPr lang="zh-CN" altLang="en-US" sz="1200">
                <a:latin typeface="Courier New" pitchFamily="49" charset="0"/>
                <a:ea typeface="微软雅黑" pitchFamily="34" charset="-122"/>
              </a:rPr>
              <a:t>   为了使</a:t>
            </a:r>
            <a:r>
              <a:rPr lang="en-US" altLang="zh-CN" sz="1200">
                <a:latin typeface="Courier New" pitchFamily="49" charset="0"/>
                <a:ea typeface="微软雅黑" pitchFamily="34" charset="-122"/>
              </a:rPr>
              <a:t>Windows</a:t>
            </a:r>
            <a:r>
              <a:rPr lang="zh-CN" altLang="en-US" sz="1200">
                <a:latin typeface="Courier New" pitchFamily="49" charset="0"/>
                <a:ea typeface="微软雅黑" pitchFamily="34" charset="-122"/>
              </a:rPr>
              <a:t>上的</a:t>
            </a:r>
            <a:r>
              <a:rPr lang="en-US" altLang="zh-CN" sz="1200">
                <a:latin typeface="Courier New" pitchFamily="49" charset="0"/>
                <a:ea typeface="微软雅黑" pitchFamily="34" charset="-122"/>
              </a:rPr>
              <a:t>IE6</a:t>
            </a:r>
            <a:r>
              <a:rPr lang="zh-CN" altLang="en-US" sz="1200">
                <a:latin typeface="Courier New" pitchFamily="49" charset="0"/>
                <a:ea typeface="微软雅黑" pitchFamily="34" charset="-122"/>
              </a:rPr>
              <a:t>和更低版本表现正确，需要迫使相对定位的容器拥有布局。一种方法是在容器上显式地设置</a:t>
            </a:r>
            <a:r>
              <a:rPr lang="en-US" altLang="zh-CN" sz="1200">
                <a:latin typeface="Courier New" pitchFamily="49" charset="0"/>
                <a:ea typeface="微软雅黑" pitchFamily="34" charset="-122"/>
              </a:rPr>
              <a:t>width</a:t>
            </a:r>
            <a:r>
              <a:rPr lang="zh-CN" altLang="en-US" sz="1200">
                <a:latin typeface="Courier New" pitchFamily="49" charset="0"/>
                <a:ea typeface="微软雅黑" pitchFamily="34" charset="-122"/>
              </a:rPr>
              <a:t>和</a:t>
            </a:r>
            <a:r>
              <a:rPr lang="en-US" altLang="zh-CN" sz="1200">
                <a:latin typeface="Courier New" pitchFamily="49" charset="0"/>
                <a:ea typeface="微软雅黑" pitchFamily="34" charset="-122"/>
              </a:rPr>
              <a:t>height</a:t>
            </a:r>
            <a:r>
              <a:rPr lang="zh-CN" altLang="en-US" sz="1200">
                <a:latin typeface="Courier New" pitchFamily="49" charset="0"/>
                <a:ea typeface="微软雅黑" pitchFamily="34" charset="-122"/>
              </a:rPr>
              <a:t>。但是，我们常常希望在不知道容器的</a:t>
            </a:r>
            <a:r>
              <a:rPr lang="en-US" altLang="zh-CN" sz="1200">
                <a:latin typeface="Courier New" pitchFamily="49" charset="0"/>
                <a:ea typeface="微软雅黑" pitchFamily="34" charset="-122"/>
              </a:rPr>
              <a:t>width</a:t>
            </a:r>
            <a:r>
              <a:rPr lang="zh-CN" altLang="en-US" sz="1200">
                <a:latin typeface="Courier New" pitchFamily="49" charset="0"/>
                <a:ea typeface="微软雅黑" pitchFamily="34" charset="-122"/>
              </a:rPr>
              <a:t>和</a:t>
            </a:r>
            <a:r>
              <a:rPr lang="en-US" altLang="zh-CN" sz="1200">
                <a:latin typeface="Courier New" pitchFamily="49" charset="0"/>
                <a:ea typeface="微软雅黑" pitchFamily="34" charset="-122"/>
              </a:rPr>
              <a:t>height</a:t>
            </a:r>
            <a:r>
              <a:rPr lang="zh-CN" altLang="en-US" sz="1200">
                <a:latin typeface="Courier New" pitchFamily="49" charset="0"/>
                <a:ea typeface="微软雅黑" pitchFamily="34" charset="-122"/>
              </a:rPr>
              <a:t>的情况下，或者在需要这些属性保持灵活的情况下使用这种技术。</a:t>
            </a:r>
          </a:p>
          <a:p>
            <a:pPr>
              <a:lnSpc>
                <a:spcPct val="140000"/>
              </a:lnSpc>
              <a:defRPr/>
            </a:pPr>
            <a:r>
              <a:rPr lang="zh-CN" altLang="en-US" sz="1200">
                <a:latin typeface="Courier New" pitchFamily="49" charset="0"/>
                <a:ea typeface="微软雅黑" pitchFamily="34" charset="-122"/>
              </a:rPr>
              <a:t>   我们可以使用条件注释过滤</a:t>
            </a:r>
            <a:r>
              <a:rPr lang="en-US" altLang="zh-CN" sz="1200">
                <a:latin typeface="Courier New" pitchFamily="49" charset="0"/>
                <a:ea typeface="微软雅黑" pitchFamily="34" charset="-122"/>
              </a:rPr>
              <a:t>IE5</a:t>
            </a:r>
            <a:r>
              <a:rPr lang="zh-CN" altLang="en-US" sz="1200">
                <a:latin typeface="Courier New" pitchFamily="49" charset="0"/>
                <a:ea typeface="微软雅黑" pitchFamily="34" charset="-122"/>
              </a:rPr>
              <a:t>和</a:t>
            </a:r>
            <a:r>
              <a:rPr lang="en-US" altLang="zh-CN" sz="1200">
                <a:latin typeface="Courier New" pitchFamily="49" charset="0"/>
                <a:ea typeface="微软雅黑" pitchFamily="34" charset="-122"/>
              </a:rPr>
              <a:t>IE6</a:t>
            </a:r>
            <a:r>
              <a:rPr lang="zh-CN" altLang="en-US" sz="1200">
                <a:latin typeface="Courier New" pitchFamily="49" charset="0"/>
                <a:ea typeface="微软雅黑" pitchFamily="34" charset="-122"/>
              </a:rPr>
              <a:t>，为容器布局提供一个任意的高度。这会让容器拥有布局，但是因为</a:t>
            </a:r>
            <a:r>
              <a:rPr lang="en-US" altLang="zh-CN" sz="1200">
                <a:latin typeface="Courier New" pitchFamily="49" charset="0"/>
                <a:ea typeface="微软雅黑" pitchFamily="34" charset="-122"/>
              </a:rPr>
              <a:t>IE6</a:t>
            </a:r>
            <a:r>
              <a:rPr lang="zh-CN" altLang="en-US" sz="1200">
                <a:latin typeface="Courier New" pitchFamily="49" charset="0"/>
                <a:ea typeface="微软雅黑" pitchFamily="34" charset="-122"/>
              </a:rPr>
              <a:t>和更低版本中的元素会不正确地扩展以适应它们的内容，所以设置小的高度不会影响实际高度。</a:t>
            </a:r>
          </a:p>
        </p:txBody>
      </p:sp>
      <p:sp>
        <p:nvSpPr>
          <p:cNvPr id="39942" name="Rectangle 35"/>
          <p:cNvSpPr>
            <a:spLocks noChangeArrowheads="1"/>
          </p:cNvSpPr>
          <p:nvPr/>
        </p:nvSpPr>
        <p:spPr bwMode="auto">
          <a:xfrm>
            <a:off x="395288" y="2420938"/>
            <a:ext cx="6337300" cy="2879725"/>
          </a:xfrm>
          <a:prstGeom prst="rect">
            <a:avLst/>
          </a:prstGeom>
          <a:noFill/>
          <a:ln w="9525">
            <a:solidFill>
              <a:schemeClr val="tx1"/>
            </a:solidFill>
            <a:prstDash val="dash"/>
            <a:miter lim="800000"/>
            <a:headEnd/>
            <a:tailEnd/>
          </a:ln>
        </p:spPr>
        <p:txBody>
          <a:bodyPr wrap="none" anchor="ctr"/>
          <a:lstStyle/>
          <a:p>
            <a:endParaRPr lang="zh-CN" altLang="en-US"/>
          </a:p>
        </p:txBody>
      </p:sp>
      <p:sp>
        <p:nvSpPr>
          <p:cNvPr id="39943" name="Rectangle 36"/>
          <p:cNvSpPr>
            <a:spLocks noChangeArrowheads="1"/>
          </p:cNvSpPr>
          <p:nvPr/>
        </p:nvSpPr>
        <p:spPr bwMode="auto">
          <a:xfrm>
            <a:off x="539750" y="2565400"/>
            <a:ext cx="4392613" cy="1439863"/>
          </a:xfrm>
          <a:prstGeom prst="rect">
            <a:avLst/>
          </a:prstGeom>
          <a:noFill/>
          <a:ln w="9525">
            <a:solidFill>
              <a:schemeClr val="tx1"/>
            </a:solidFill>
            <a:miter lim="800000"/>
            <a:headEnd/>
            <a:tailEnd/>
          </a:ln>
        </p:spPr>
        <p:txBody>
          <a:bodyPr wrap="none" anchor="ctr"/>
          <a:lstStyle/>
          <a:p>
            <a:endParaRPr lang="zh-CN" altLang="en-US"/>
          </a:p>
        </p:txBody>
      </p:sp>
      <p:sp>
        <p:nvSpPr>
          <p:cNvPr id="39944" name="Rectangle 37"/>
          <p:cNvSpPr>
            <a:spLocks noChangeArrowheads="1"/>
          </p:cNvSpPr>
          <p:nvPr/>
        </p:nvSpPr>
        <p:spPr bwMode="auto">
          <a:xfrm>
            <a:off x="611188" y="2636838"/>
            <a:ext cx="1008062" cy="431800"/>
          </a:xfrm>
          <a:prstGeom prst="rect">
            <a:avLst/>
          </a:prstGeom>
          <a:solidFill>
            <a:schemeClr val="accent1"/>
          </a:solidFill>
          <a:ln w="9525">
            <a:solidFill>
              <a:schemeClr val="tx1"/>
            </a:solidFill>
            <a:miter lim="800000"/>
            <a:headEnd/>
            <a:tailEnd/>
          </a:ln>
        </p:spPr>
        <p:txBody>
          <a:bodyPr wrap="none" anchor="ctr"/>
          <a:lstStyle/>
          <a:p>
            <a:r>
              <a:rPr lang="en-US" altLang="zh-CN" sz="1400"/>
              <a:t>top:0;</a:t>
            </a:r>
          </a:p>
          <a:p>
            <a:r>
              <a:rPr lang="en-US" altLang="zh-CN" sz="1400"/>
              <a:t>left:0;</a:t>
            </a:r>
          </a:p>
        </p:txBody>
      </p:sp>
      <p:sp>
        <p:nvSpPr>
          <p:cNvPr id="39945" name="Rectangle 38"/>
          <p:cNvSpPr>
            <a:spLocks noChangeArrowheads="1"/>
          </p:cNvSpPr>
          <p:nvPr/>
        </p:nvSpPr>
        <p:spPr bwMode="auto">
          <a:xfrm>
            <a:off x="3849688" y="2636838"/>
            <a:ext cx="1008062" cy="431800"/>
          </a:xfrm>
          <a:prstGeom prst="rect">
            <a:avLst/>
          </a:prstGeom>
          <a:solidFill>
            <a:schemeClr val="accent1"/>
          </a:solidFill>
          <a:ln w="9525">
            <a:solidFill>
              <a:schemeClr val="tx1"/>
            </a:solidFill>
            <a:prstDash val="dash"/>
            <a:miter lim="800000"/>
            <a:headEnd/>
            <a:tailEnd/>
          </a:ln>
        </p:spPr>
        <p:txBody>
          <a:bodyPr wrap="none" anchor="ctr"/>
          <a:lstStyle/>
          <a:p>
            <a:r>
              <a:rPr lang="en-US" altLang="zh-CN" sz="1400"/>
              <a:t>top:0;</a:t>
            </a:r>
          </a:p>
          <a:p>
            <a:r>
              <a:rPr lang="en-US" altLang="zh-CN" sz="1400"/>
              <a:t>right:0;</a:t>
            </a:r>
          </a:p>
        </p:txBody>
      </p:sp>
      <p:sp>
        <p:nvSpPr>
          <p:cNvPr id="39946" name="Rectangle 39"/>
          <p:cNvSpPr>
            <a:spLocks noChangeArrowheads="1"/>
          </p:cNvSpPr>
          <p:nvPr/>
        </p:nvSpPr>
        <p:spPr bwMode="auto">
          <a:xfrm>
            <a:off x="3849688" y="3487738"/>
            <a:ext cx="1008062" cy="431800"/>
          </a:xfrm>
          <a:prstGeom prst="rect">
            <a:avLst/>
          </a:prstGeom>
          <a:solidFill>
            <a:schemeClr val="accent1"/>
          </a:solidFill>
          <a:ln w="9525">
            <a:solidFill>
              <a:schemeClr val="tx1"/>
            </a:solidFill>
            <a:prstDash val="dash"/>
            <a:miter lim="800000"/>
            <a:headEnd/>
            <a:tailEnd/>
          </a:ln>
        </p:spPr>
        <p:txBody>
          <a:bodyPr wrap="none" anchor="ctr"/>
          <a:lstStyle/>
          <a:p>
            <a:r>
              <a:rPr lang="en-US" altLang="zh-CN" sz="1400"/>
              <a:t>bottom:0;</a:t>
            </a:r>
          </a:p>
          <a:p>
            <a:r>
              <a:rPr lang="en-US" altLang="zh-CN" sz="1400"/>
              <a:t>right:0;</a:t>
            </a:r>
          </a:p>
        </p:txBody>
      </p:sp>
      <p:sp>
        <p:nvSpPr>
          <p:cNvPr id="39947" name="Rectangle 40"/>
          <p:cNvSpPr>
            <a:spLocks noChangeArrowheads="1"/>
          </p:cNvSpPr>
          <p:nvPr/>
        </p:nvSpPr>
        <p:spPr bwMode="auto">
          <a:xfrm>
            <a:off x="611188" y="3487738"/>
            <a:ext cx="1008062" cy="431800"/>
          </a:xfrm>
          <a:prstGeom prst="rect">
            <a:avLst/>
          </a:prstGeom>
          <a:solidFill>
            <a:schemeClr val="accent1"/>
          </a:solidFill>
          <a:ln w="9525">
            <a:solidFill>
              <a:schemeClr val="tx1"/>
            </a:solidFill>
            <a:prstDash val="dash"/>
            <a:miter lim="800000"/>
            <a:headEnd/>
            <a:tailEnd/>
          </a:ln>
        </p:spPr>
        <p:txBody>
          <a:bodyPr wrap="none" anchor="ctr"/>
          <a:lstStyle/>
          <a:p>
            <a:r>
              <a:rPr lang="en-US" altLang="zh-CN" sz="1400"/>
              <a:t>bottom:0;</a:t>
            </a:r>
          </a:p>
          <a:p>
            <a:r>
              <a:rPr lang="en-US" altLang="zh-CN" sz="1400"/>
              <a:t>left:0;</a:t>
            </a:r>
          </a:p>
        </p:txBody>
      </p:sp>
      <p:sp>
        <p:nvSpPr>
          <p:cNvPr id="39948" name="Text Box 41"/>
          <p:cNvSpPr txBox="1">
            <a:spLocks noChangeArrowheads="1"/>
          </p:cNvSpPr>
          <p:nvPr/>
        </p:nvSpPr>
        <p:spPr bwMode="auto">
          <a:xfrm>
            <a:off x="1851025" y="3133725"/>
            <a:ext cx="1784350" cy="366713"/>
          </a:xfrm>
          <a:prstGeom prst="rect">
            <a:avLst/>
          </a:prstGeom>
          <a:noFill/>
          <a:ln w="9525">
            <a:noFill/>
            <a:miter lim="800000"/>
            <a:headEnd/>
            <a:tailEnd/>
          </a:ln>
        </p:spPr>
        <p:txBody>
          <a:bodyPr wrap="none">
            <a:spAutoFit/>
          </a:bodyPr>
          <a:lstStyle/>
          <a:p>
            <a:r>
              <a:rPr lang="zh-CN" altLang="en-US">
                <a:ea typeface="微软雅黑" pitchFamily="34" charset="-122"/>
              </a:rPr>
              <a:t>绝对定位的元素</a:t>
            </a:r>
          </a:p>
        </p:txBody>
      </p:sp>
      <p:sp>
        <p:nvSpPr>
          <p:cNvPr id="39949" name="Rectangle 42"/>
          <p:cNvSpPr>
            <a:spLocks noChangeArrowheads="1"/>
          </p:cNvSpPr>
          <p:nvPr/>
        </p:nvSpPr>
        <p:spPr bwMode="auto">
          <a:xfrm>
            <a:off x="611188" y="4770438"/>
            <a:ext cx="1008062" cy="431800"/>
          </a:xfrm>
          <a:prstGeom prst="rect">
            <a:avLst/>
          </a:prstGeom>
          <a:solidFill>
            <a:schemeClr val="accent1"/>
          </a:solidFill>
          <a:ln w="9525">
            <a:solidFill>
              <a:schemeClr val="tx1"/>
            </a:solidFill>
            <a:prstDash val="dash"/>
            <a:miter lim="800000"/>
            <a:headEnd/>
            <a:tailEnd/>
          </a:ln>
        </p:spPr>
        <p:txBody>
          <a:bodyPr wrap="none" anchor="ctr"/>
          <a:lstStyle/>
          <a:p>
            <a:r>
              <a:rPr lang="en-US" altLang="zh-CN" sz="1400"/>
              <a:t>bottom:0;</a:t>
            </a:r>
          </a:p>
          <a:p>
            <a:r>
              <a:rPr lang="en-US" altLang="zh-CN" sz="1400"/>
              <a:t>left:0;</a:t>
            </a:r>
          </a:p>
        </p:txBody>
      </p:sp>
      <p:sp>
        <p:nvSpPr>
          <p:cNvPr id="39950" name="Rectangle 43"/>
          <p:cNvSpPr>
            <a:spLocks noChangeArrowheads="1"/>
          </p:cNvSpPr>
          <p:nvPr/>
        </p:nvSpPr>
        <p:spPr bwMode="auto">
          <a:xfrm>
            <a:off x="5580063" y="4745038"/>
            <a:ext cx="1008062" cy="431800"/>
          </a:xfrm>
          <a:prstGeom prst="rect">
            <a:avLst/>
          </a:prstGeom>
          <a:solidFill>
            <a:schemeClr val="accent1"/>
          </a:solidFill>
          <a:ln w="9525">
            <a:solidFill>
              <a:schemeClr val="tx1"/>
            </a:solidFill>
            <a:prstDash val="dash"/>
            <a:miter lim="800000"/>
            <a:headEnd/>
            <a:tailEnd/>
          </a:ln>
        </p:spPr>
        <p:txBody>
          <a:bodyPr wrap="none" anchor="ctr"/>
          <a:lstStyle/>
          <a:p>
            <a:r>
              <a:rPr lang="en-US" altLang="zh-CN" sz="1400"/>
              <a:t>bottom:0;</a:t>
            </a:r>
          </a:p>
          <a:p>
            <a:r>
              <a:rPr lang="en-US" altLang="zh-CN" sz="1400"/>
              <a:t>right:0;</a:t>
            </a:r>
          </a:p>
        </p:txBody>
      </p:sp>
      <p:sp>
        <p:nvSpPr>
          <p:cNvPr id="39951" name="Line 44"/>
          <p:cNvSpPr>
            <a:spLocks noChangeShapeType="1"/>
          </p:cNvSpPr>
          <p:nvPr/>
        </p:nvSpPr>
        <p:spPr bwMode="auto">
          <a:xfrm>
            <a:off x="1042988" y="3933825"/>
            <a:ext cx="0" cy="790575"/>
          </a:xfrm>
          <a:prstGeom prst="line">
            <a:avLst/>
          </a:prstGeom>
          <a:noFill/>
          <a:ln w="28575">
            <a:solidFill>
              <a:schemeClr val="tx1"/>
            </a:solidFill>
            <a:prstDash val="dash"/>
            <a:round/>
            <a:headEnd/>
            <a:tailEnd type="triangle" w="med" len="med"/>
          </a:ln>
        </p:spPr>
        <p:txBody>
          <a:bodyPr/>
          <a:lstStyle/>
          <a:p>
            <a:endParaRPr lang="zh-CN" altLang="en-US"/>
          </a:p>
        </p:txBody>
      </p:sp>
      <p:sp>
        <p:nvSpPr>
          <p:cNvPr id="39952" name="Line 45"/>
          <p:cNvSpPr>
            <a:spLocks noChangeShapeType="1"/>
          </p:cNvSpPr>
          <p:nvPr/>
        </p:nvSpPr>
        <p:spPr bwMode="auto">
          <a:xfrm>
            <a:off x="4787900" y="3933825"/>
            <a:ext cx="1368425" cy="790575"/>
          </a:xfrm>
          <a:prstGeom prst="line">
            <a:avLst/>
          </a:prstGeom>
          <a:noFill/>
          <a:ln w="28575">
            <a:solidFill>
              <a:schemeClr val="tx1"/>
            </a:solidFill>
            <a:prstDash val="dash"/>
            <a:round/>
            <a:headEnd/>
            <a:tailEnd type="triangle" w="med" len="med"/>
          </a:ln>
        </p:spPr>
        <p:txBody>
          <a:bodyPr/>
          <a:lstStyle/>
          <a:p>
            <a:endParaRPr lang="zh-CN" altLang="en-US"/>
          </a:p>
        </p:txBody>
      </p:sp>
      <p:sp>
        <p:nvSpPr>
          <p:cNvPr id="39953" name="Text Box 46"/>
          <p:cNvSpPr txBox="1">
            <a:spLocks noChangeArrowheads="1"/>
          </p:cNvSpPr>
          <p:nvPr/>
        </p:nvSpPr>
        <p:spPr bwMode="auto">
          <a:xfrm>
            <a:off x="3132138" y="4149725"/>
            <a:ext cx="1784350" cy="366713"/>
          </a:xfrm>
          <a:prstGeom prst="rect">
            <a:avLst/>
          </a:prstGeom>
          <a:noFill/>
          <a:ln w="9525">
            <a:noFill/>
            <a:miter lim="800000"/>
            <a:headEnd/>
            <a:tailEnd/>
          </a:ln>
        </p:spPr>
        <p:txBody>
          <a:bodyPr wrap="none">
            <a:spAutoFit/>
          </a:bodyPr>
          <a:lstStyle/>
          <a:p>
            <a:r>
              <a:rPr lang="zh-CN" altLang="en-US">
                <a:ea typeface="微软雅黑" pitchFamily="34" charset="-122"/>
              </a:rPr>
              <a:t>相对定位的元素</a:t>
            </a:r>
          </a:p>
        </p:txBody>
      </p:sp>
      <p:sp>
        <p:nvSpPr>
          <p:cNvPr id="39954" name="Rectangle 47"/>
          <p:cNvSpPr>
            <a:spLocks noChangeArrowheads="1"/>
          </p:cNvSpPr>
          <p:nvPr/>
        </p:nvSpPr>
        <p:spPr bwMode="auto">
          <a:xfrm>
            <a:off x="5640388" y="2636838"/>
            <a:ext cx="1008062" cy="431800"/>
          </a:xfrm>
          <a:prstGeom prst="rect">
            <a:avLst/>
          </a:prstGeom>
          <a:solidFill>
            <a:schemeClr val="accent1"/>
          </a:solidFill>
          <a:ln w="9525">
            <a:solidFill>
              <a:schemeClr val="tx1"/>
            </a:solidFill>
            <a:prstDash val="dash"/>
            <a:miter lim="800000"/>
            <a:headEnd/>
            <a:tailEnd/>
          </a:ln>
        </p:spPr>
        <p:txBody>
          <a:bodyPr wrap="none" anchor="ctr"/>
          <a:lstStyle/>
          <a:p>
            <a:r>
              <a:rPr lang="en-US" altLang="zh-CN" sz="1400"/>
              <a:t>top:0;</a:t>
            </a:r>
          </a:p>
          <a:p>
            <a:r>
              <a:rPr lang="en-US" altLang="zh-CN" sz="1400"/>
              <a:t>right:0;</a:t>
            </a:r>
          </a:p>
        </p:txBody>
      </p:sp>
      <p:sp>
        <p:nvSpPr>
          <p:cNvPr id="39955" name="Line 48"/>
          <p:cNvSpPr>
            <a:spLocks noChangeShapeType="1"/>
          </p:cNvSpPr>
          <p:nvPr/>
        </p:nvSpPr>
        <p:spPr bwMode="auto">
          <a:xfrm>
            <a:off x="4859338" y="2852738"/>
            <a:ext cx="720725" cy="0"/>
          </a:xfrm>
          <a:prstGeom prst="line">
            <a:avLst/>
          </a:prstGeom>
          <a:noFill/>
          <a:ln w="28575">
            <a:solidFill>
              <a:schemeClr val="tx1"/>
            </a:solidFill>
            <a:prstDash val="dash"/>
            <a:round/>
            <a:headEnd/>
            <a:tailEnd type="triangle" w="med" len="med"/>
          </a:ln>
        </p:spPr>
        <p:txBody>
          <a:bodyPr/>
          <a:lstStyle/>
          <a:p>
            <a:endParaRPr lang="zh-CN" altLang="en-US"/>
          </a:p>
        </p:txBody>
      </p:sp>
      <p:sp>
        <p:nvSpPr>
          <p:cNvPr id="39956" name="Text Box 49"/>
          <p:cNvSpPr txBox="1">
            <a:spLocks noChangeArrowheads="1"/>
          </p:cNvSpPr>
          <p:nvPr/>
        </p:nvSpPr>
        <p:spPr bwMode="auto">
          <a:xfrm>
            <a:off x="1743075" y="4686300"/>
            <a:ext cx="2684463" cy="581025"/>
          </a:xfrm>
          <a:prstGeom prst="rect">
            <a:avLst/>
          </a:prstGeom>
          <a:noFill/>
          <a:ln w="9525">
            <a:noFill/>
            <a:miter lim="800000"/>
            <a:headEnd/>
            <a:tailEnd/>
          </a:ln>
        </p:spPr>
        <p:txBody>
          <a:bodyPr>
            <a:spAutoFit/>
          </a:bodyPr>
          <a:lstStyle/>
          <a:p>
            <a:r>
              <a:rPr lang="en-US" altLang="zh-CN" sz="1600">
                <a:latin typeface="微软雅黑" pitchFamily="34" charset="-122"/>
                <a:ea typeface="微软雅黑" pitchFamily="34" charset="-122"/>
              </a:rPr>
              <a:t>IE5.x</a:t>
            </a:r>
            <a:r>
              <a:rPr lang="zh-CN" altLang="en-US" sz="1600">
                <a:latin typeface="微软雅黑" pitchFamily="34" charset="-122"/>
                <a:ea typeface="微软雅黑" pitchFamily="34" charset="-122"/>
              </a:rPr>
              <a:t>错误地相对于视口对框进行定位</a:t>
            </a:r>
          </a:p>
        </p:txBody>
      </p:sp>
      <p:sp>
        <p:nvSpPr>
          <p:cNvPr id="3" name="矩形 7"/>
          <p:cNvSpPr/>
          <p:nvPr/>
        </p:nvSpPr>
        <p:spPr>
          <a:xfrm>
            <a:off x="6948488" y="2420938"/>
            <a:ext cx="1871662" cy="2735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a:solidFill>
                  <a:schemeClr val="tx1"/>
                </a:solidFill>
                <a:latin typeface="Courier New" pitchFamily="49" charset="0"/>
                <a:ea typeface="宋体" charset="-122"/>
              </a:rPr>
              <a:t>.container{</a:t>
            </a:r>
          </a:p>
          <a:p>
            <a:pPr>
              <a:defRPr/>
            </a:pPr>
            <a:r>
              <a:rPr lang="en-US" altLang="zh-CN">
                <a:solidFill>
                  <a:schemeClr val="tx1"/>
                </a:solidFill>
                <a:latin typeface="Courier New" pitchFamily="49" charset="0"/>
                <a:ea typeface="宋体" charset="-122"/>
              </a:rPr>
              <a:t>  height:1%</a:t>
            </a:r>
          </a:p>
          <a:p>
            <a:pPr>
              <a:defRPr/>
            </a:pPr>
            <a:r>
              <a:rPr lang="en-US" altLang="zh-CN">
                <a:solidFill>
                  <a:schemeClr val="tx1"/>
                </a:solidFill>
                <a:latin typeface="Courier New" pitchFamily="49" charset="0"/>
                <a:ea typeface="宋体" charset="-122"/>
              </a:rPr>
              <a: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314325" y="142875"/>
            <a:ext cx="8002588" cy="438150"/>
          </a:xfrm>
        </p:spPr>
        <p:txBody>
          <a:bodyPr/>
          <a:lstStyle/>
          <a:p>
            <a:pPr eaLnBrk="1" hangingPunct="1"/>
            <a:r>
              <a:rPr lang="zh-CN" altLang="en-US" sz="3600" smtClean="0">
                <a:latin typeface="微软雅黑" pitchFamily="34" charset="-122"/>
                <a:ea typeface="微软雅黑" pitchFamily="34" charset="-122"/>
              </a:rPr>
              <a:t>一、捕捉</a:t>
            </a:r>
            <a:r>
              <a:rPr lang="en-US" altLang="zh-CN" sz="3600" smtClean="0">
                <a:latin typeface="微软雅黑" pitchFamily="34" charset="-122"/>
                <a:ea typeface="微软雅黑" pitchFamily="34" charset="-122"/>
              </a:rPr>
              <a:t>bug</a:t>
            </a:r>
            <a:endParaRPr lang="en-GB" altLang="zh-CN" sz="3600" smtClean="0">
              <a:latin typeface="微软雅黑" pitchFamily="34" charset="-122"/>
              <a:ea typeface="微软雅黑" pitchFamily="34" charset="-122"/>
            </a:endParaRPr>
          </a:p>
        </p:txBody>
      </p:sp>
      <p:sp>
        <p:nvSpPr>
          <p:cNvPr id="12292" name="Freeform 4"/>
          <p:cNvSpPr>
            <a:spLocks/>
          </p:cNvSpPr>
          <p:nvPr/>
        </p:nvSpPr>
        <p:spPr bwMode="auto">
          <a:xfrm>
            <a:off x="-17463" y="649288"/>
            <a:ext cx="8424863" cy="563562"/>
          </a:xfrm>
          <a:custGeom>
            <a:avLst/>
            <a:gdLst>
              <a:gd name="T0" fmla="*/ 0 w 5307"/>
              <a:gd name="T1" fmla="*/ 2147483647 h 355"/>
              <a:gd name="T2" fmla="*/ 2147483647 w 5307"/>
              <a:gd name="T3" fmla="*/ 2147483647 h 355"/>
              <a:gd name="T4" fmla="*/ 2147483647 w 5307"/>
              <a:gd name="T5" fmla="*/ 2147483647 h 355"/>
              <a:gd name="T6" fmla="*/ 2147483647 w 5307"/>
              <a:gd name="T7" fmla="*/ 2147483647 h 355"/>
              <a:gd name="T8" fmla="*/ 2147483647 w 5307"/>
              <a:gd name="T9" fmla="*/ 2147483647 h 355"/>
              <a:gd name="T10" fmla="*/ 2147483647 w 5307"/>
              <a:gd name="T11" fmla="*/ 2147483647 h 355"/>
              <a:gd name="T12" fmla="*/ 2147483647 w 5307"/>
              <a:gd name="T13" fmla="*/ 2147483647 h 355"/>
              <a:gd name="T14" fmla="*/ 2147483647 w 5307"/>
              <a:gd name="T15" fmla="*/ 2147483647 h 355"/>
              <a:gd name="T16" fmla="*/ 0 60000 65536"/>
              <a:gd name="T17" fmla="*/ 0 60000 65536"/>
              <a:gd name="T18" fmla="*/ 0 60000 65536"/>
              <a:gd name="T19" fmla="*/ 0 60000 65536"/>
              <a:gd name="T20" fmla="*/ 0 60000 65536"/>
              <a:gd name="T21" fmla="*/ 0 60000 65536"/>
              <a:gd name="T22" fmla="*/ 0 60000 65536"/>
              <a:gd name="T23" fmla="*/ 0 60000 65536"/>
              <a:gd name="T24" fmla="*/ 0 w 5307"/>
              <a:gd name="T25" fmla="*/ 0 h 355"/>
              <a:gd name="T26" fmla="*/ 5307 w 5307"/>
              <a:gd name="T27" fmla="*/ 355 h 35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p:spPr>
        <p:txBody>
          <a:bodyPr/>
          <a:lstStyle/>
          <a:p>
            <a:endParaRPr lang="zh-CN" altLang="en-US"/>
          </a:p>
        </p:txBody>
      </p:sp>
      <p:sp>
        <p:nvSpPr>
          <p:cNvPr id="21510" name="AutoShape 6"/>
          <p:cNvSpPr>
            <a:spLocks noChangeArrowheads="1"/>
          </p:cNvSpPr>
          <p:nvPr/>
        </p:nvSpPr>
        <p:spPr bwMode="auto">
          <a:xfrm>
            <a:off x="395288" y="981075"/>
            <a:ext cx="8277225" cy="5103813"/>
          </a:xfrm>
          <a:prstGeom prst="roundRect">
            <a:avLst>
              <a:gd name="adj" fmla="val 2977"/>
            </a:avLst>
          </a:prstGeom>
          <a:solidFill>
            <a:srgbClr val="008AE7"/>
          </a:solidFill>
          <a:ln w="38100" algn="ctr">
            <a:solidFill>
              <a:schemeClr val="bg1"/>
            </a:solidFill>
            <a:round/>
            <a:headEnd/>
            <a:tailEnd/>
          </a:ln>
          <a:effectLst>
            <a:outerShdw dist="20000" dir="5400000" rotWithShape="0">
              <a:srgbClr val="000000">
                <a:alpha val="37999"/>
              </a:srgbClr>
            </a:outerShdw>
          </a:effectLst>
        </p:spPr>
        <p:txBody>
          <a:bodyPr anchor="ctr">
            <a:spAutoFit/>
          </a:bodyPr>
          <a:lstStyle/>
          <a:p>
            <a:pPr>
              <a:lnSpc>
                <a:spcPct val="140000"/>
              </a:lnSpc>
              <a:defRPr/>
            </a:pPr>
            <a:r>
              <a:rPr lang="zh-CN" altLang="en-US" dirty="0">
                <a:latin typeface="Courier New" pitchFamily="49" charset="0"/>
                <a:ea typeface="微软雅黑" pitchFamily="34" charset="-122"/>
              </a:rPr>
              <a:t>   浏览器</a:t>
            </a:r>
            <a:r>
              <a:rPr lang="en-US" altLang="zh-CN" dirty="0">
                <a:latin typeface="Courier New" pitchFamily="49" charset="0"/>
                <a:ea typeface="微软雅黑" pitchFamily="34" charset="-122"/>
              </a:rPr>
              <a:t>bug</a:t>
            </a:r>
            <a:r>
              <a:rPr lang="zh-CN" altLang="en-US" dirty="0">
                <a:latin typeface="Courier New" pitchFamily="49" charset="0"/>
                <a:ea typeface="微软雅黑" pitchFamily="34" charset="-122"/>
              </a:rPr>
              <a:t>和不一致的显示方式是大多数</a:t>
            </a:r>
            <a:r>
              <a:rPr lang="en-US" altLang="zh-CN" dirty="0">
                <a:latin typeface="Courier New" pitchFamily="49" charset="0"/>
                <a:ea typeface="微软雅黑" pitchFamily="34" charset="-122"/>
              </a:rPr>
              <a:t>CSS</a:t>
            </a:r>
            <a:r>
              <a:rPr lang="zh-CN" altLang="en-US" dirty="0">
                <a:latin typeface="Courier New" pitchFamily="49" charset="0"/>
                <a:ea typeface="微软雅黑" pitchFamily="34" charset="-122"/>
              </a:rPr>
              <a:t>开发人员面临的主要难题。“</a:t>
            </a:r>
            <a:r>
              <a:rPr lang="en-US" altLang="zh-CN" dirty="0">
                <a:latin typeface="Courier New" pitchFamily="49" charset="0"/>
                <a:ea typeface="微软雅黑" pitchFamily="34" charset="-122"/>
              </a:rPr>
              <a:t>CSS</a:t>
            </a:r>
            <a:r>
              <a:rPr lang="zh-CN" altLang="en-US" dirty="0">
                <a:latin typeface="Courier New" pitchFamily="49" charset="0"/>
                <a:ea typeface="微软雅黑" pitchFamily="34" charset="-122"/>
              </a:rPr>
              <a:t>难以掌握”的误解并不来源于语言本身，而是由于为了让站点在老式浏览器上工作正常需要采取很多措施。</a:t>
            </a:r>
          </a:p>
          <a:p>
            <a:pPr>
              <a:lnSpc>
                <a:spcPct val="140000"/>
              </a:lnSpc>
              <a:spcBef>
                <a:spcPct val="50000"/>
              </a:spcBef>
              <a:spcAft>
                <a:spcPct val="50000"/>
              </a:spcAft>
              <a:defRPr/>
            </a:pPr>
            <a:r>
              <a:rPr lang="zh-CN" altLang="en-US" dirty="0">
                <a:latin typeface="Courier New" pitchFamily="49" charset="0"/>
                <a:ea typeface="微软雅黑" pitchFamily="34" charset="-122"/>
              </a:rPr>
              <a:t>   关于</a:t>
            </a:r>
            <a:r>
              <a:rPr lang="en-US" altLang="zh-CN" dirty="0">
                <a:latin typeface="Courier New" pitchFamily="49" charset="0"/>
                <a:ea typeface="微软雅黑" pitchFamily="34" charset="-122"/>
              </a:rPr>
              <a:t>bug</a:t>
            </a:r>
            <a:r>
              <a:rPr lang="zh-CN" altLang="en-US" dirty="0">
                <a:latin typeface="Courier New" pitchFamily="49" charset="0"/>
                <a:ea typeface="微软雅黑" pitchFamily="34" charset="-122"/>
              </a:rPr>
              <a:t>的信息很难找到，而且又缺乏文档记录，因此</a:t>
            </a:r>
            <a:r>
              <a:rPr lang="en-US" altLang="zh-CN" dirty="0">
                <a:latin typeface="Courier New" pitchFamily="49" charset="0"/>
                <a:ea typeface="微软雅黑" pitchFamily="34" charset="-122"/>
              </a:rPr>
              <a:t>bug</a:t>
            </a:r>
            <a:r>
              <a:rPr lang="zh-CN" altLang="en-US" dirty="0">
                <a:latin typeface="Courier New" pitchFamily="49" charset="0"/>
                <a:ea typeface="微软雅黑" pitchFamily="34" charset="-122"/>
              </a:rPr>
              <a:t>常常被误解。许多人把</a:t>
            </a:r>
            <a:r>
              <a:rPr lang="en-US" altLang="zh-CN" dirty="0">
                <a:latin typeface="Courier New" pitchFamily="49" charset="0"/>
                <a:ea typeface="微软雅黑" pitchFamily="34" charset="-122"/>
              </a:rPr>
              <a:t>hack</a:t>
            </a:r>
            <a:r>
              <a:rPr lang="zh-CN" altLang="en-US" dirty="0">
                <a:latin typeface="Courier New" pitchFamily="49" charset="0"/>
                <a:ea typeface="微软雅黑" pitchFamily="34" charset="-122"/>
              </a:rPr>
              <a:t>看做魔法子弹，认为它们就像神秘的咒语一样，当应用于代码时，它们会神奇地修复破碎的布局。</a:t>
            </a:r>
            <a:r>
              <a:rPr lang="en-US" altLang="zh-CN" dirty="0">
                <a:latin typeface="Courier New" pitchFamily="49" charset="0"/>
                <a:ea typeface="微软雅黑" pitchFamily="34" charset="-122"/>
              </a:rPr>
              <a:t>hack</a:t>
            </a:r>
            <a:r>
              <a:rPr lang="zh-CN" altLang="en-US" dirty="0">
                <a:latin typeface="Courier New" pitchFamily="49" charset="0"/>
                <a:ea typeface="微软雅黑" pitchFamily="34" charset="-122"/>
              </a:rPr>
              <a:t>的确是有力的工具，但是要谨慎地使用，而且一般是作为最后的手段来使用。更为重要的技能是跟踪、隔离和识别</a:t>
            </a:r>
            <a:r>
              <a:rPr lang="en-US" altLang="zh-CN" dirty="0">
                <a:latin typeface="Courier New" pitchFamily="49" charset="0"/>
                <a:ea typeface="微软雅黑" pitchFamily="34" charset="-122"/>
              </a:rPr>
              <a:t>bug</a:t>
            </a:r>
            <a:r>
              <a:rPr lang="zh-CN" altLang="en-US" dirty="0">
                <a:latin typeface="Courier New" pitchFamily="49" charset="0"/>
                <a:ea typeface="微软雅黑" pitchFamily="34" charset="-122"/>
              </a:rPr>
              <a:t>。</a:t>
            </a:r>
          </a:p>
          <a:p>
            <a:pPr>
              <a:lnSpc>
                <a:spcPct val="140000"/>
              </a:lnSpc>
              <a:defRPr/>
            </a:pPr>
            <a:r>
              <a:rPr lang="zh-CN" altLang="en-US" dirty="0">
                <a:latin typeface="Courier New" pitchFamily="49" charset="0"/>
                <a:ea typeface="微软雅黑" pitchFamily="34" charset="-122"/>
              </a:rPr>
              <a:t>   我们都知道浏览器是有</a:t>
            </a:r>
            <a:r>
              <a:rPr lang="en-US" altLang="zh-CN" dirty="0">
                <a:latin typeface="Courier New" pitchFamily="49" charset="0"/>
                <a:ea typeface="微软雅黑" pitchFamily="34" charset="-122"/>
              </a:rPr>
              <a:t>bug</a:t>
            </a:r>
            <a:r>
              <a:rPr lang="zh-CN" altLang="en-US" dirty="0">
                <a:latin typeface="Courier New" pitchFamily="49" charset="0"/>
                <a:ea typeface="微软雅黑" pitchFamily="34" charset="-122"/>
              </a:rPr>
              <a:t>的，</a:t>
            </a:r>
            <a:r>
              <a:rPr lang="zh-CN" altLang="en-US">
                <a:latin typeface="Courier New" pitchFamily="49" charset="0"/>
                <a:ea typeface="微软雅黑" pitchFamily="34" charset="-122"/>
              </a:rPr>
              <a:t>而</a:t>
            </a:r>
            <a:r>
              <a:rPr lang="zh-CN" altLang="en-US" smtClean="0">
                <a:latin typeface="Courier New" pitchFamily="49" charset="0"/>
                <a:ea typeface="微软雅黑" pitchFamily="34" charset="-122"/>
              </a:rPr>
              <a:t>且有的</a:t>
            </a:r>
            <a:r>
              <a:rPr lang="zh-CN" altLang="en-US" dirty="0">
                <a:latin typeface="Courier New" pitchFamily="49" charset="0"/>
                <a:ea typeface="微软雅黑" pitchFamily="34" charset="-122"/>
              </a:rPr>
              <a:t>浏览器多，有的浏览器少。当</a:t>
            </a:r>
            <a:r>
              <a:rPr lang="en-US" altLang="zh-CN" dirty="0">
                <a:latin typeface="Courier New" pitchFamily="49" charset="0"/>
                <a:ea typeface="微软雅黑" pitchFamily="34" charset="-122"/>
              </a:rPr>
              <a:t>CSS</a:t>
            </a:r>
            <a:r>
              <a:rPr lang="zh-CN" altLang="en-US" dirty="0">
                <a:latin typeface="Courier New" pitchFamily="49" charset="0"/>
                <a:ea typeface="微软雅黑" pitchFamily="34" charset="-122"/>
              </a:rPr>
              <a:t>开发人员在自己的代码中遇到问题时，他们马上就认为这是浏览器</a:t>
            </a:r>
            <a:r>
              <a:rPr lang="en-US" altLang="zh-CN" dirty="0">
                <a:latin typeface="Courier New" pitchFamily="49" charset="0"/>
                <a:ea typeface="微软雅黑" pitchFamily="34" charset="-122"/>
              </a:rPr>
              <a:t>bug,</a:t>
            </a:r>
            <a:r>
              <a:rPr lang="zh-CN" altLang="en-US" dirty="0">
                <a:latin typeface="Courier New" pitchFamily="49" charset="0"/>
                <a:ea typeface="微软雅黑" pitchFamily="34" charset="-122"/>
              </a:rPr>
              <a:t>并且寻求</a:t>
            </a:r>
            <a:r>
              <a:rPr lang="en-US" altLang="zh-CN" dirty="0">
                <a:latin typeface="Courier New" pitchFamily="49" charset="0"/>
                <a:ea typeface="微软雅黑" pitchFamily="34" charset="-122"/>
              </a:rPr>
              <a:t>hack</a:t>
            </a:r>
            <a:r>
              <a:rPr lang="zh-CN" altLang="en-US" dirty="0">
                <a:latin typeface="Courier New" pitchFamily="49" charset="0"/>
                <a:ea typeface="微软雅黑" pitchFamily="34" charset="-122"/>
              </a:rPr>
              <a:t>或其他方法。但是浏览器</a:t>
            </a:r>
            <a:r>
              <a:rPr lang="en-US" altLang="zh-CN" dirty="0">
                <a:latin typeface="Courier New" pitchFamily="49" charset="0"/>
                <a:ea typeface="微软雅黑" pitchFamily="34" charset="-122"/>
              </a:rPr>
              <a:t>bug</a:t>
            </a:r>
            <a:r>
              <a:rPr lang="zh-CN" altLang="en-US" dirty="0">
                <a:latin typeface="Courier New" pitchFamily="49" charset="0"/>
                <a:ea typeface="微软雅黑" pitchFamily="34" charset="-122"/>
              </a:rPr>
              <a:t>并没有一般人认为的那么常见。最常见的</a:t>
            </a:r>
            <a:r>
              <a:rPr lang="en-US" altLang="zh-CN" dirty="0">
                <a:latin typeface="Courier New" pitchFamily="49" charset="0"/>
                <a:ea typeface="微软雅黑" pitchFamily="34" charset="-122"/>
              </a:rPr>
              <a:t>CSS</a:t>
            </a:r>
            <a:r>
              <a:rPr lang="zh-CN" altLang="en-US" dirty="0">
                <a:latin typeface="Courier New" pitchFamily="49" charset="0"/>
                <a:ea typeface="微软雅黑" pitchFamily="34" charset="-122"/>
              </a:rPr>
              <a:t>问题并非来源于浏览器</a:t>
            </a:r>
            <a:r>
              <a:rPr lang="en-US" altLang="zh-CN" dirty="0">
                <a:latin typeface="Courier New" pitchFamily="49" charset="0"/>
                <a:ea typeface="微软雅黑" pitchFamily="34" charset="-122"/>
              </a:rPr>
              <a:t>bug</a:t>
            </a:r>
            <a:r>
              <a:rPr lang="zh-CN" altLang="en-US" dirty="0">
                <a:latin typeface="Courier New" pitchFamily="49" charset="0"/>
                <a:ea typeface="微软雅黑" pitchFamily="34" charset="-122"/>
              </a:rPr>
              <a:t>，而是来源于对</a:t>
            </a:r>
            <a:r>
              <a:rPr lang="en-US" altLang="zh-CN" dirty="0">
                <a:latin typeface="Courier New" pitchFamily="49" charset="0"/>
                <a:ea typeface="微软雅黑" pitchFamily="34" charset="-122"/>
              </a:rPr>
              <a:t>CSS</a:t>
            </a:r>
            <a:r>
              <a:rPr lang="zh-CN" altLang="en-US" dirty="0">
                <a:latin typeface="Courier New" pitchFamily="49" charset="0"/>
                <a:ea typeface="微软雅黑" pitchFamily="34" charset="-122"/>
              </a:rPr>
              <a:t>规范的理解不完整。为了避免这些问题，在处理</a:t>
            </a:r>
            <a:r>
              <a:rPr lang="en-US" altLang="zh-CN" dirty="0">
                <a:latin typeface="Courier New" pitchFamily="49" charset="0"/>
                <a:ea typeface="微软雅黑" pitchFamily="34" charset="-122"/>
              </a:rPr>
              <a:t>CSS bug</a:t>
            </a:r>
            <a:r>
              <a:rPr lang="zh-CN" altLang="en-US" dirty="0">
                <a:latin typeface="Courier New" pitchFamily="49" charset="0"/>
                <a:ea typeface="微软雅黑" pitchFamily="34" charset="-122"/>
              </a:rPr>
              <a:t>时最好假设是自己做错了什么事。</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314325" y="142875"/>
            <a:ext cx="8002588" cy="438150"/>
          </a:xfrm>
        </p:spPr>
        <p:txBody>
          <a:bodyPr/>
          <a:lstStyle/>
          <a:p>
            <a:pPr eaLnBrk="1" hangingPunct="1"/>
            <a:r>
              <a:rPr lang="zh-CN" altLang="en-US" sz="3600" smtClean="0">
                <a:latin typeface="微软雅黑" pitchFamily="34" charset="-122"/>
                <a:ea typeface="微软雅黑" pitchFamily="34" charset="-122"/>
              </a:rPr>
              <a:t>一、捕捉</a:t>
            </a:r>
            <a:r>
              <a:rPr lang="en-US" altLang="zh-CN" sz="3600" smtClean="0">
                <a:latin typeface="微软雅黑" pitchFamily="34" charset="-122"/>
                <a:ea typeface="微软雅黑" pitchFamily="34" charset="-122"/>
              </a:rPr>
              <a:t>bug</a:t>
            </a:r>
            <a:endParaRPr lang="en-GB" altLang="zh-CN" sz="3600" smtClean="0">
              <a:latin typeface="微软雅黑" pitchFamily="34" charset="-122"/>
              <a:ea typeface="微软雅黑" pitchFamily="34" charset="-122"/>
            </a:endParaRPr>
          </a:p>
        </p:txBody>
      </p:sp>
      <p:sp>
        <p:nvSpPr>
          <p:cNvPr id="12292" name="Freeform 4"/>
          <p:cNvSpPr>
            <a:spLocks/>
          </p:cNvSpPr>
          <p:nvPr/>
        </p:nvSpPr>
        <p:spPr bwMode="auto">
          <a:xfrm>
            <a:off x="-17463" y="649288"/>
            <a:ext cx="8424863" cy="563562"/>
          </a:xfrm>
          <a:custGeom>
            <a:avLst/>
            <a:gdLst>
              <a:gd name="T0" fmla="*/ 0 w 5307"/>
              <a:gd name="T1" fmla="*/ 2147483647 h 355"/>
              <a:gd name="T2" fmla="*/ 2147483647 w 5307"/>
              <a:gd name="T3" fmla="*/ 2147483647 h 355"/>
              <a:gd name="T4" fmla="*/ 2147483647 w 5307"/>
              <a:gd name="T5" fmla="*/ 2147483647 h 355"/>
              <a:gd name="T6" fmla="*/ 2147483647 w 5307"/>
              <a:gd name="T7" fmla="*/ 2147483647 h 355"/>
              <a:gd name="T8" fmla="*/ 2147483647 w 5307"/>
              <a:gd name="T9" fmla="*/ 2147483647 h 355"/>
              <a:gd name="T10" fmla="*/ 2147483647 w 5307"/>
              <a:gd name="T11" fmla="*/ 2147483647 h 355"/>
              <a:gd name="T12" fmla="*/ 2147483647 w 5307"/>
              <a:gd name="T13" fmla="*/ 2147483647 h 355"/>
              <a:gd name="T14" fmla="*/ 2147483647 w 5307"/>
              <a:gd name="T15" fmla="*/ 2147483647 h 355"/>
              <a:gd name="T16" fmla="*/ 0 60000 65536"/>
              <a:gd name="T17" fmla="*/ 0 60000 65536"/>
              <a:gd name="T18" fmla="*/ 0 60000 65536"/>
              <a:gd name="T19" fmla="*/ 0 60000 65536"/>
              <a:gd name="T20" fmla="*/ 0 60000 65536"/>
              <a:gd name="T21" fmla="*/ 0 60000 65536"/>
              <a:gd name="T22" fmla="*/ 0 60000 65536"/>
              <a:gd name="T23" fmla="*/ 0 60000 65536"/>
              <a:gd name="T24" fmla="*/ 0 w 5307"/>
              <a:gd name="T25" fmla="*/ 0 h 355"/>
              <a:gd name="T26" fmla="*/ 5307 w 5307"/>
              <a:gd name="T27" fmla="*/ 355 h 35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p:spPr>
        <p:txBody>
          <a:bodyPr/>
          <a:lstStyle/>
          <a:p>
            <a:endParaRPr lang="zh-CN" altLang="en-US"/>
          </a:p>
        </p:txBody>
      </p:sp>
      <p:sp>
        <p:nvSpPr>
          <p:cNvPr id="7" name="内容占位符 5"/>
          <p:cNvSpPr>
            <a:spLocks/>
          </p:cNvSpPr>
          <p:nvPr/>
        </p:nvSpPr>
        <p:spPr bwMode="auto">
          <a:xfrm>
            <a:off x="179388" y="620713"/>
            <a:ext cx="8615362" cy="2662237"/>
          </a:xfrm>
          <a:prstGeom prst="rect">
            <a:avLst/>
          </a:prstGeom>
          <a:noFill/>
          <a:ln w="9525">
            <a:noFill/>
            <a:miter lim="800000"/>
            <a:headEnd/>
            <a:tailEnd/>
          </a:ln>
        </p:spPr>
        <p:txBody>
          <a:bodyPr/>
          <a:lstStyle/>
          <a:p>
            <a:pPr marL="342900" indent="-342900">
              <a:lnSpc>
                <a:spcPct val="150000"/>
              </a:lnSpc>
              <a:spcBef>
                <a:spcPct val="20000"/>
              </a:spcBef>
              <a:buFontTx/>
              <a:buChar char="•"/>
            </a:pPr>
            <a:r>
              <a:rPr lang="zh-CN" altLang="en-US" sz="2800" dirty="0">
                <a:solidFill>
                  <a:schemeClr val="bg1"/>
                </a:solidFill>
                <a:latin typeface="微软雅黑" pitchFamily="34" charset="-122"/>
                <a:ea typeface="微软雅黑" pitchFamily="34" charset="-122"/>
              </a:rPr>
              <a:t>常见的</a:t>
            </a:r>
            <a:r>
              <a:rPr lang="en-US" altLang="zh-CN" sz="2800" dirty="0">
                <a:solidFill>
                  <a:schemeClr val="bg1"/>
                </a:solidFill>
                <a:latin typeface="微软雅黑" pitchFamily="34" charset="-122"/>
                <a:ea typeface="微软雅黑" pitchFamily="34" charset="-122"/>
              </a:rPr>
              <a:t>CSS</a:t>
            </a:r>
            <a:r>
              <a:rPr lang="zh-CN" altLang="en-US" sz="2800" dirty="0">
                <a:solidFill>
                  <a:schemeClr val="bg1"/>
                </a:solidFill>
                <a:latin typeface="微软雅黑" pitchFamily="34" charset="-122"/>
                <a:ea typeface="微软雅黑" pitchFamily="34" charset="-122"/>
              </a:rPr>
              <a:t>问题</a:t>
            </a:r>
          </a:p>
          <a:p>
            <a:pPr marL="742950" lvl="1" indent="-285750">
              <a:lnSpc>
                <a:spcPct val="120000"/>
              </a:lnSpc>
              <a:buFontTx/>
              <a:buChar char="–"/>
            </a:pPr>
            <a:r>
              <a:rPr lang="zh-CN" altLang="en-US" sz="2400" dirty="0">
                <a:solidFill>
                  <a:schemeClr val="bg1"/>
                </a:solidFill>
                <a:latin typeface="微软雅黑" pitchFamily="34" charset="-122"/>
                <a:ea typeface="微软雅黑" pitchFamily="34" charset="-122"/>
              </a:rPr>
              <a:t>打字和语法错误</a:t>
            </a:r>
          </a:p>
          <a:p>
            <a:pPr marL="742950" lvl="1" indent="-285750">
              <a:lnSpc>
                <a:spcPct val="120000"/>
              </a:lnSpc>
              <a:buFontTx/>
              <a:buChar char="–"/>
            </a:pPr>
            <a:r>
              <a:rPr lang="zh-CN" altLang="en-US" sz="2400" dirty="0">
                <a:solidFill>
                  <a:schemeClr val="bg1"/>
                </a:solidFill>
                <a:latin typeface="微软雅黑" pitchFamily="34" charset="-122"/>
                <a:ea typeface="微软雅黑" pitchFamily="34" charset="-122"/>
              </a:rPr>
              <a:t>特殊性和分类次序的问题</a:t>
            </a:r>
          </a:p>
          <a:p>
            <a:pPr marL="742950" lvl="1" indent="-285750">
              <a:lnSpc>
                <a:spcPct val="120000"/>
              </a:lnSpc>
              <a:buFontTx/>
              <a:buChar char="–"/>
            </a:pPr>
            <a:r>
              <a:rPr lang="zh-CN" altLang="en-US" sz="2400" dirty="0">
                <a:solidFill>
                  <a:schemeClr val="bg1"/>
                </a:solidFill>
                <a:latin typeface="微软雅黑" pitchFamily="34" charset="-122"/>
                <a:ea typeface="微软雅黑" pitchFamily="34" charset="-122"/>
              </a:rPr>
              <a:t>外边距叠加的问题</a:t>
            </a:r>
          </a:p>
        </p:txBody>
      </p:sp>
      <p:sp>
        <p:nvSpPr>
          <p:cNvPr id="2" name="矩形 7"/>
          <p:cNvSpPr/>
          <p:nvPr/>
        </p:nvSpPr>
        <p:spPr>
          <a:xfrm>
            <a:off x="539750" y="2708275"/>
            <a:ext cx="4151313" cy="1296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1400">
                <a:solidFill>
                  <a:schemeClr val="tx1"/>
                </a:solidFill>
                <a:latin typeface="Courier New" pitchFamily="49" charset="0"/>
                <a:ea typeface="宋体" charset="-122"/>
              </a:rPr>
              <a:t>.content p{</a:t>
            </a:r>
          </a:p>
          <a:p>
            <a:pPr>
              <a:defRPr/>
            </a:pPr>
            <a:r>
              <a:rPr lang="en-US" altLang="zh-CN" sz="1400">
                <a:solidFill>
                  <a:schemeClr val="tx1"/>
                </a:solidFill>
                <a:latin typeface="Courier New" pitchFamily="49" charset="0"/>
                <a:ea typeface="宋体" charset="-122"/>
              </a:rPr>
              <a:t>  background-color:white;</a:t>
            </a:r>
          </a:p>
          <a:p>
            <a:pPr>
              <a:defRPr/>
            </a:pPr>
            <a:r>
              <a:rPr lang="en-US" altLang="zh-CN" sz="1400">
                <a:solidFill>
                  <a:schemeClr val="tx1"/>
                </a:solidFill>
                <a:latin typeface="Courier New" pitchFamily="49" charset="0"/>
                <a:ea typeface="宋体" charset="-122"/>
              </a:rPr>
              <a:t>} </a:t>
            </a:r>
          </a:p>
          <a:p>
            <a:pPr>
              <a:defRPr/>
            </a:pPr>
            <a:r>
              <a:rPr lang="en-US" altLang="zh-CN" sz="1400">
                <a:solidFill>
                  <a:schemeClr val="tx1"/>
                </a:solidFill>
                <a:latin typeface="Courier New" pitchFamily="49" charset="0"/>
                <a:ea typeface="宋体" charset="-122"/>
              </a:rPr>
              <a:t>.intro{</a:t>
            </a:r>
          </a:p>
          <a:p>
            <a:pPr>
              <a:defRPr/>
            </a:pPr>
            <a:r>
              <a:rPr lang="en-US" altLang="zh-CN" sz="1400">
                <a:solidFill>
                  <a:schemeClr val="tx1"/>
                </a:solidFill>
                <a:latin typeface="Courier New" pitchFamily="49" charset="0"/>
                <a:ea typeface="宋体" charset="-122"/>
              </a:rPr>
              <a:t>   background-color:orange;</a:t>
            </a:r>
          </a:p>
          <a:p>
            <a:pPr>
              <a:defRPr/>
            </a:pPr>
            <a:r>
              <a:rPr lang="en-US" altLang="zh-CN" sz="1400">
                <a:solidFill>
                  <a:schemeClr val="tx1"/>
                </a:solidFill>
                <a:latin typeface="Courier New" pitchFamily="49" charset="0"/>
                <a:ea typeface="宋体" charset="-122"/>
              </a:rPr>
              <a:t>}</a:t>
            </a:r>
          </a:p>
        </p:txBody>
      </p:sp>
      <p:sp>
        <p:nvSpPr>
          <p:cNvPr id="3" name="矩形 7"/>
          <p:cNvSpPr/>
          <p:nvPr/>
        </p:nvSpPr>
        <p:spPr>
          <a:xfrm>
            <a:off x="4787900" y="2708275"/>
            <a:ext cx="4011613" cy="1296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altLang="zh-CN" sz="1400">
                <a:solidFill>
                  <a:schemeClr val="tx1"/>
                </a:solidFill>
                <a:latin typeface="Courier New" pitchFamily="49" charset="0"/>
                <a:ea typeface="宋体" charset="-122"/>
              </a:rPr>
              <a:t>.content p{</a:t>
            </a:r>
          </a:p>
          <a:p>
            <a:r>
              <a:rPr lang="en-US" altLang="zh-CN" sz="1400">
                <a:solidFill>
                  <a:schemeClr val="tx1"/>
                </a:solidFill>
                <a:latin typeface="Courier New" pitchFamily="49" charset="0"/>
                <a:ea typeface="宋体" charset="-122"/>
              </a:rPr>
              <a:t>  background-color:white;</a:t>
            </a:r>
          </a:p>
          <a:p>
            <a:r>
              <a:rPr lang="en-US" altLang="zh-CN" sz="1400">
                <a:solidFill>
                  <a:schemeClr val="tx1"/>
                </a:solidFill>
                <a:latin typeface="Courier New" pitchFamily="49" charset="0"/>
                <a:ea typeface="宋体" charset="-122"/>
              </a:rPr>
              <a:t>} </a:t>
            </a:r>
          </a:p>
          <a:p>
            <a:r>
              <a:rPr lang="en-US" altLang="zh-CN" sz="1400">
                <a:solidFill>
                  <a:schemeClr val="tx1"/>
                </a:solidFill>
                <a:latin typeface="Courier New" pitchFamily="49" charset="0"/>
                <a:ea typeface="宋体" charset="-122"/>
              </a:rPr>
              <a:t>.content .intro{</a:t>
            </a:r>
          </a:p>
          <a:p>
            <a:r>
              <a:rPr lang="en-US" altLang="zh-CN" sz="1400">
                <a:solidFill>
                  <a:schemeClr val="tx1"/>
                </a:solidFill>
                <a:latin typeface="Courier New" pitchFamily="49" charset="0"/>
                <a:ea typeface="宋体" charset="-122"/>
              </a:rPr>
              <a:t>   background-color:orange;</a:t>
            </a:r>
          </a:p>
          <a:p>
            <a:r>
              <a:rPr lang="en-US" altLang="zh-CN" sz="1400">
                <a:solidFill>
                  <a:schemeClr val="tx1"/>
                </a:solidFill>
                <a:latin typeface="Courier New" pitchFamily="49" charset="0"/>
                <a:ea typeface="宋体" charset="-122"/>
              </a:rPr>
              <a:t>}</a:t>
            </a:r>
          </a:p>
        </p:txBody>
      </p:sp>
      <p:sp>
        <p:nvSpPr>
          <p:cNvPr id="4" name="矩形 7"/>
          <p:cNvSpPr/>
          <p:nvPr/>
        </p:nvSpPr>
        <p:spPr>
          <a:xfrm>
            <a:off x="539750" y="4076700"/>
            <a:ext cx="4141788" cy="269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1400">
                <a:solidFill>
                  <a:schemeClr val="tx1"/>
                </a:solidFill>
                <a:latin typeface="Courier New" pitchFamily="49" charset="0"/>
                <a:ea typeface="宋体" charset="-122"/>
              </a:rPr>
              <a:t>&lt;div id=“box”&gt;</a:t>
            </a:r>
          </a:p>
          <a:p>
            <a:pPr>
              <a:defRPr/>
            </a:pPr>
            <a:r>
              <a:rPr lang="en-US" altLang="zh-CN" sz="1400">
                <a:solidFill>
                  <a:schemeClr val="tx1"/>
                </a:solidFill>
                <a:latin typeface="Courier New" pitchFamily="49" charset="0"/>
                <a:ea typeface="宋体" charset="-122"/>
              </a:rPr>
              <a:t>   &lt;p&gt;has a 20px margin.&lt;/p&gt;</a:t>
            </a:r>
          </a:p>
          <a:p>
            <a:pPr>
              <a:defRPr/>
            </a:pPr>
            <a:r>
              <a:rPr lang="en-US" altLang="zh-CN" sz="1400">
                <a:solidFill>
                  <a:schemeClr val="tx1"/>
                </a:solidFill>
                <a:latin typeface="Courier New" pitchFamily="49" charset="0"/>
                <a:ea typeface="宋体" charset="-122"/>
              </a:rPr>
              <a:t>&lt;/div&gt;</a:t>
            </a:r>
          </a:p>
          <a:p>
            <a:pPr>
              <a:defRPr/>
            </a:pPr>
            <a:r>
              <a:rPr lang="en-US" altLang="zh-CN" sz="1400">
                <a:solidFill>
                  <a:schemeClr val="tx1"/>
                </a:solidFill>
                <a:latin typeface="Courier New" pitchFamily="49" charset="0"/>
                <a:ea typeface="宋体" charset="-122"/>
              </a:rPr>
              <a:t>-----------------------</a:t>
            </a:r>
          </a:p>
          <a:p>
            <a:pPr>
              <a:defRPr/>
            </a:pPr>
            <a:r>
              <a:rPr lang="en-US" altLang="zh-CN" sz="1400">
                <a:solidFill>
                  <a:schemeClr val="tx1"/>
                </a:solidFill>
                <a:latin typeface="Courier New" pitchFamily="49" charset="0"/>
                <a:ea typeface="宋体" charset="-122"/>
              </a:rPr>
              <a:t>#box{</a:t>
            </a:r>
          </a:p>
          <a:p>
            <a:pPr>
              <a:defRPr/>
            </a:pPr>
            <a:r>
              <a:rPr lang="en-US" altLang="zh-CN" sz="1400">
                <a:solidFill>
                  <a:schemeClr val="tx1"/>
                </a:solidFill>
                <a:latin typeface="Courier New" pitchFamily="49" charset="0"/>
                <a:ea typeface="宋体" charset="-122"/>
              </a:rPr>
              <a:t>   margin: 10px;</a:t>
            </a:r>
          </a:p>
          <a:p>
            <a:pPr>
              <a:defRPr/>
            </a:pPr>
            <a:r>
              <a:rPr lang="en-US" altLang="zh-CN" sz="1400">
                <a:solidFill>
                  <a:schemeClr val="tx1"/>
                </a:solidFill>
                <a:latin typeface="Courier New" pitchFamily="49" charset="0"/>
                <a:ea typeface="宋体" charset="-122"/>
              </a:rPr>
              <a:t>   background-color: #d5d5d5;</a:t>
            </a:r>
          </a:p>
          <a:p>
            <a:pPr>
              <a:defRPr/>
            </a:pPr>
            <a:r>
              <a:rPr lang="en-US" altLang="zh-CN" sz="1400">
                <a:solidFill>
                  <a:schemeClr val="tx1"/>
                </a:solidFill>
                <a:latin typeface="Courier New" pitchFamily="49" charset="0"/>
                <a:ea typeface="宋体" charset="-122"/>
              </a:rPr>
              <a:t>}</a:t>
            </a:r>
          </a:p>
          <a:p>
            <a:pPr>
              <a:defRPr/>
            </a:pPr>
            <a:r>
              <a:rPr lang="en-US" altLang="zh-CN" sz="1400">
                <a:solidFill>
                  <a:schemeClr val="tx1"/>
                </a:solidFill>
                <a:latin typeface="Courier New" pitchFamily="49" charset="0"/>
                <a:ea typeface="宋体" charset="-122"/>
              </a:rPr>
              <a:t>P{</a:t>
            </a:r>
          </a:p>
          <a:p>
            <a:pPr>
              <a:defRPr/>
            </a:pPr>
            <a:r>
              <a:rPr lang="en-US" altLang="zh-CN" sz="1400">
                <a:solidFill>
                  <a:schemeClr val="tx1"/>
                </a:solidFill>
                <a:latin typeface="Courier New" pitchFamily="49" charset="0"/>
                <a:ea typeface="宋体" charset="-122"/>
              </a:rPr>
              <a:t>   margin: 20px;</a:t>
            </a:r>
          </a:p>
          <a:p>
            <a:pPr>
              <a:defRPr/>
            </a:pPr>
            <a:r>
              <a:rPr lang="en-US" altLang="zh-CN" sz="1400">
                <a:solidFill>
                  <a:schemeClr val="tx1"/>
                </a:solidFill>
                <a:latin typeface="Courier New" pitchFamily="49" charset="0"/>
                <a:ea typeface="宋体" charset="-122"/>
              </a:rPr>
              <a:t>   background-color: #6699FF;</a:t>
            </a:r>
          </a:p>
          <a:p>
            <a:pPr>
              <a:defRPr/>
            </a:pPr>
            <a:r>
              <a:rPr lang="en-US" altLang="zh-CN" sz="1400">
                <a:solidFill>
                  <a:schemeClr val="tx1"/>
                </a:solidFill>
                <a:latin typeface="Courier New" pitchFamily="49" charset="0"/>
                <a:ea typeface="宋体" charset="-122"/>
              </a:rPr>
              <a:t>}</a:t>
            </a:r>
          </a:p>
        </p:txBody>
      </p:sp>
      <p:sp>
        <p:nvSpPr>
          <p:cNvPr id="5" name="矩形 7"/>
          <p:cNvSpPr/>
          <p:nvPr/>
        </p:nvSpPr>
        <p:spPr>
          <a:xfrm>
            <a:off x="4770438" y="4076700"/>
            <a:ext cx="4032250" cy="269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1400">
                <a:solidFill>
                  <a:schemeClr val="tx1"/>
                </a:solidFill>
                <a:latin typeface="Courier New" pitchFamily="49" charset="0"/>
                <a:ea typeface="宋体" charset="-122"/>
              </a:rPr>
              <a:t>#box{</a:t>
            </a:r>
          </a:p>
          <a:p>
            <a:pPr>
              <a:defRPr/>
            </a:pPr>
            <a:r>
              <a:rPr lang="en-US" altLang="zh-CN" sz="1400">
                <a:solidFill>
                  <a:schemeClr val="tx1"/>
                </a:solidFill>
                <a:latin typeface="Courier New" pitchFamily="49" charset="0"/>
                <a:ea typeface="宋体" charset="-122"/>
              </a:rPr>
              <a:t>   margin: 10px;</a:t>
            </a:r>
          </a:p>
          <a:p>
            <a:pPr>
              <a:defRPr/>
            </a:pPr>
            <a:r>
              <a:rPr lang="en-US" altLang="zh-CN" sz="1400">
                <a:solidFill>
                  <a:schemeClr val="tx1"/>
                </a:solidFill>
                <a:latin typeface="Courier New" pitchFamily="49" charset="0"/>
                <a:ea typeface="宋体" charset="-122"/>
              </a:rPr>
              <a:t>   padding: 1px;</a:t>
            </a:r>
          </a:p>
          <a:p>
            <a:pPr>
              <a:defRPr/>
            </a:pPr>
            <a:r>
              <a:rPr lang="en-US" altLang="zh-CN" sz="1400">
                <a:solidFill>
                  <a:schemeClr val="tx1"/>
                </a:solidFill>
                <a:latin typeface="Courier New" pitchFamily="49" charset="0"/>
                <a:ea typeface="宋体" charset="-122"/>
              </a:rPr>
              <a:t>   background-color: #d5d5d5;</a:t>
            </a:r>
          </a:p>
          <a:p>
            <a:pPr>
              <a:defRPr/>
            </a:pPr>
            <a:r>
              <a:rPr lang="en-US" altLang="zh-CN" sz="1400">
                <a:solidFill>
                  <a:schemeClr val="tx1"/>
                </a:solidFill>
                <a:latin typeface="Courier New" pitchFamily="49" charset="0"/>
                <a:ea typeface="宋体" charset="-122"/>
              </a:rPr>
              <a:t>}</a:t>
            </a:r>
          </a:p>
          <a:p>
            <a:pPr>
              <a:defRPr/>
            </a:pPr>
            <a:r>
              <a:rPr lang="en-US" altLang="zh-CN" sz="1400">
                <a:solidFill>
                  <a:schemeClr val="tx1"/>
                </a:solidFill>
                <a:latin typeface="Courier New" pitchFamily="49" charset="0"/>
                <a:ea typeface="宋体" charset="-122"/>
              </a:rPr>
              <a:t>P{</a:t>
            </a:r>
          </a:p>
          <a:p>
            <a:pPr>
              <a:defRPr/>
            </a:pPr>
            <a:r>
              <a:rPr lang="en-US" altLang="zh-CN" sz="1400">
                <a:solidFill>
                  <a:schemeClr val="tx1"/>
                </a:solidFill>
                <a:latin typeface="Courier New" pitchFamily="49" charset="0"/>
                <a:ea typeface="宋体" charset="-122"/>
              </a:rPr>
              <a:t>   margin: 20px;</a:t>
            </a:r>
          </a:p>
          <a:p>
            <a:pPr>
              <a:defRPr/>
            </a:pPr>
            <a:r>
              <a:rPr lang="en-US" altLang="zh-CN" sz="1400">
                <a:solidFill>
                  <a:schemeClr val="tx1"/>
                </a:solidFill>
                <a:latin typeface="Courier New" pitchFamily="49" charset="0"/>
                <a:ea typeface="宋体" charset="-122"/>
              </a:rPr>
              <a:t>   background-color: #6699FF;</a:t>
            </a:r>
          </a:p>
          <a:p>
            <a:pPr>
              <a:defRPr/>
            </a:pPr>
            <a:r>
              <a:rPr lang="en-US" altLang="zh-CN" sz="1400">
                <a:solidFill>
                  <a:schemeClr val="tx1"/>
                </a:solidFill>
                <a:latin typeface="Courier New" pitchFamily="49" charset="0"/>
                <a:ea typeface="宋体" charset="-122"/>
              </a:rPr>
              <a: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 calcmode="lin" valueType="num">
                                      <p:cBhvr additive="base">
                                        <p:cTn id="18"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
                                            <p:txEl>
                                              <p:pRg st="0" end="0"/>
                                            </p:txEl>
                                          </p:spTgt>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 calcmode="lin" valueType="num">
                                      <p:cBhvr additive="base">
                                        <p:cTn id="22"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7">
                                            <p:txEl>
                                              <p:pRg st="2" end="2"/>
                                            </p:txEl>
                                          </p:spTgt>
                                        </p:tgtEl>
                                        <p:attrNameLst>
                                          <p:attrName>style.visibility</p:attrName>
                                        </p:attrNameLst>
                                      </p:cBhvr>
                                      <p:to>
                                        <p:strVal val="visible"/>
                                      </p:to>
                                    </p:set>
                                    <p:anim calcmode="lin" valueType="num">
                                      <p:cBhvr additive="base">
                                        <p:cTn id="26"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7">
                                            <p:txEl>
                                              <p:pRg st="3" end="3"/>
                                            </p:txEl>
                                          </p:spTgt>
                                        </p:tgtEl>
                                        <p:attrNameLst>
                                          <p:attrName>style.visibility</p:attrName>
                                        </p:attrNameLst>
                                      </p:cBhvr>
                                      <p:to>
                                        <p:strVal val="visible"/>
                                      </p:to>
                                    </p:set>
                                    <p:anim calcmode="lin" valueType="num">
                                      <p:cBhvr additive="base">
                                        <p:cTn id="30"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P spid="7"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314325" y="142875"/>
            <a:ext cx="8002588" cy="438150"/>
          </a:xfrm>
        </p:spPr>
        <p:txBody>
          <a:bodyPr/>
          <a:lstStyle/>
          <a:p>
            <a:pPr eaLnBrk="1" hangingPunct="1"/>
            <a:r>
              <a:rPr lang="zh-CN" altLang="en-US" sz="3600" smtClean="0">
                <a:latin typeface="微软雅黑" pitchFamily="34" charset="-122"/>
                <a:ea typeface="微软雅黑" pitchFamily="34" charset="-122"/>
              </a:rPr>
              <a:t>提纲</a:t>
            </a:r>
            <a:endParaRPr lang="en-GB" altLang="zh-CN" sz="3600" smtClean="0">
              <a:latin typeface="微软雅黑" pitchFamily="34" charset="-122"/>
              <a:ea typeface="微软雅黑" pitchFamily="34" charset="-122"/>
            </a:endParaRPr>
          </a:p>
        </p:txBody>
      </p:sp>
      <p:sp>
        <p:nvSpPr>
          <p:cNvPr id="19458" name="Rectangle 3"/>
          <p:cNvSpPr>
            <a:spLocks noGrp="1" noChangeArrowheads="1"/>
          </p:cNvSpPr>
          <p:nvPr>
            <p:ph type="body" idx="4294967295"/>
          </p:nvPr>
        </p:nvSpPr>
        <p:spPr>
          <a:xfrm>
            <a:off x="314325" y="857250"/>
            <a:ext cx="8002588" cy="5073650"/>
          </a:xfrm>
        </p:spPr>
        <p:txBody>
          <a:bodyPr/>
          <a:lstStyle/>
          <a:p>
            <a:pPr marL="514350" indent="-514350" eaLnBrk="1" hangingPunct="1">
              <a:lnSpc>
                <a:spcPct val="150000"/>
              </a:lnSpc>
              <a:buFontTx/>
              <a:buAutoNum type="ea1JpnChsDbPeriod"/>
            </a:pPr>
            <a:r>
              <a:rPr lang="zh-CN" altLang="en-US" sz="3200" smtClean="0">
                <a:solidFill>
                  <a:schemeClr val="tx1"/>
                </a:solidFill>
                <a:latin typeface="微软雅黑" pitchFamily="34" charset="-122"/>
                <a:ea typeface="微软雅黑" pitchFamily="34" charset="-122"/>
              </a:rPr>
              <a:t>捕捉</a:t>
            </a:r>
            <a:r>
              <a:rPr lang="en-US" altLang="zh-CN" sz="3200" smtClean="0">
                <a:solidFill>
                  <a:schemeClr val="tx1"/>
                </a:solidFill>
                <a:latin typeface="微软雅黑" pitchFamily="34" charset="-122"/>
                <a:ea typeface="微软雅黑" pitchFamily="34" charset="-122"/>
              </a:rPr>
              <a:t>bug</a:t>
            </a:r>
          </a:p>
          <a:p>
            <a:pPr marL="514350" indent="-514350" eaLnBrk="1" hangingPunct="1">
              <a:lnSpc>
                <a:spcPct val="150000"/>
              </a:lnSpc>
              <a:buFontTx/>
              <a:buAutoNum type="ea1JpnChsDbPeriod"/>
            </a:pPr>
            <a:r>
              <a:rPr lang="zh-CN" altLang="en-US" sz="3200" smtClean="0">
                <a:solidFill>
                  <a:srgbClr val="FFFF00"/>
                </a:solidFill>
                <a:latin typeface="微软雅黑" pitchFamily="34" charset="-122"/>
                <a:ea typeface="微软雅黑" pitchFamily="34" charset="-122"/>
              </a:rPr>
              <a:t>捕捉</a:t>
            </a:r>
            <a:r>
              <a:rPr lang="en-US" altLang="zh-CN" sz="3200" smtClean="0">
                <a:solidFill>
                  <a:srgbClr val="FFFF00"/>
                </a:solidFill>
                <a:latin typeface="微软雅黑" pitchFamily="34" charset="-122"/>
                <a:ea typeface="微软雅黑" pitchFamily="34" charset="-122"/>
              </a:rPr>
              <a:t>bug</a:t>
            </a:r>
            <a:r>
              <a:rPr lang="zh-CN" altLang="en-US" sz="3200" smtClean="0">
                <a:solidFill>
                  <a:srgbClr val="FFFF00"/>
                </a:solidFill>
                <a:latin typeface="微软雅黑" pitchFamily="34" charset="-122"/>
                <a:ea typeface="微软雅黑" pitchFamily="34" charset="-122"/>
              </a:rPr>
              <a:t>的基本知识</a:t>
            </a:r>
          </a:p>
          <a:p>
            <a:pPr marL="514350" indent="-514350" eaLnBrk="1" hangingPunct="1">
              <a:lnSpc>
                <a:spcPct val="150000"/>
              </a:lnSpc>
              <a:buFontTx/>
              <a:buAutoNum type="ea1JpnChsDbPeriod"/>
            </a:pPr>
            <a:r>
              <a:rPr lang="zh-CN" altLang="en-US" sz="3200" smtClean="0">
                <a:latin typeface="微软雅黑" pitchFamily="34" charset="-122"/>
                <a:ea typeface="微软雅黑" pitchFamily="34" charset="-122"/>
              </a:rPr>
              <a:t>拥有布局</a:t>
            </a:r>
          </a:p>
          <a:p>
            <a:pPr marL="514350" indent="-514350" eaLnBrk="1" hangingPunct="1">
              <a:lnSpc>
                <a:spcPct val="150000"/>
              </a:lnSpc>
              <a:buFontTx/>
              <a:buAutoNum type="ea1JpnChsDbPeriod"/>
            </a:pPr>
            <a:r>
              <a:rPr lang="zh-CN" altLang="en-US" sz="3200" smtClean="0">
                <a:latin typeface="微软雅黑" pitchFamily="34" charset="-122"/>
                <a:ea typeface="微软雅黑" pitchFamily="34" charset="-122"/>
              </a:rPr>
              <a:t>解决方法</a:t>
            </a:r>
          </a:p>
          <a:p>
            <a:pPr marL="514350" indent="-514350" eaLnBrk="1" hangingPunct="1">
              <a:lnSpc>
                <a:spcPct val="150000"/>
              </a:lnSpc>
              <a:buFontTx/>
              <a:buAutoNum type="ea1JpnChsDbPeriod"/>
            </a:pPr>
            <a:r>
              <a:rPr lang="zh-CN" altLang="en-US" sz="3200" smtClean="0">
                <a:latin typeface="微软雅黑" pitchFamily="34" charset="-122"/>
                <a:ea typeface="微软雅黑" pitchFamily="34" charset="-122"/>
              </a:rPr>
              <a:t>常见的</a:t>
            </a:r>
            <a:r>
              <a:rPr lang="en-US" altLang="zh-CN" sz="3200" smtClean="0">
                <a:latin typeface="微软雅黑" pitchFamily="34" charset="-122"/>
                <a:ea typeface="微软雅黑" pitchFamily="34" charset="-122"/>
              </a:rPr>
              <a:t>bug</a:t>
            </a:r>
            <a:r>
              <a:rPr lang="zh-CN" altLang="en-US" sz="3200" smtClean="0">
                <a:latin typeface="微软雅黑" pitchFamily="34" charset="-122"/>
                <a:ea typeface="微软雅黑" pitchFamily="34" charset="-122"/>
              </a:rPr>
              <a:t>及其修复方法</a:t>
            </a:r>
          </a:p>
        </p:txBody>
      </p:sp>
      <p:sp>
        <p:nvSpPr>
          <p:cNvPr id="12292" name="Freeform 4"/>
          <p:cNvSpPr>
            <a:spLocks/>
          </p:cNvSpPr>
          <p:nvPr/>
        </p:nvSpPr>
        <p:spPr bwMode="auto">
          <a:xfrm>
            <a:off x="-17463" y="649288"/>
            <a:ext cx="8424863" cy="563562"/>
          </a:xfrm>
          <a:custGeom>
            <a:avLst/>
            <a:gdLst>
              <a:gd name="T0" fmla="*/ 0 w 5307"/>
              <a:gd name="T1" fmla="*/ 2147483647 h 355"/>
              <a:gd name="T2" fmla="*/ 2147483647 w 5307"/>
              <a:gd name="T3" fmla="*/ 2147483647 h 355"/>
              <a:gd name="T4" fmla="*/ 2147483647 w 5307"/>
              <a:gd name="T5" fmla="*/ 2147483647 h 355"/>
              <a:gd name="T6" fmla="*/ 2147483647 w 5307"/>
              <a:gd name="T7" fmla="*/ 2147483647 h 355"/>
              <a:gd name="T8" fmla="*/ 2147483647 w 5307"/>
              <a:gd name="T9" fmla="*/ 2147483647 h 355"/>
              <a:gd name="T10" fmla="*/ 2147483647 w 5307"/>
              <a:gd name="T11" fmla="*/ 2147483647 h 355"/>
              <a:gd name="T12" fmla="*/ 2147483647 w 5307"/>
              <a:gd name="T13" fmla="*/ 2147483647 h 355"/>
              <a:gd name="T14" fmla="*/ 2147483647 w 5307"/>
              <a:gd name="T15" fmla="*/ 2147483647 h 355"/>
              <a:gd name="T16" fmla="*/ 0 60000 65536"/>
              <a:gd name="T17" fmla="*/ 0 60000 65536"/>
              <a:gd name="T18" fmla="*/ 0 60000 65536"/>
              <a:gd name="T19" fmla="*/ 0 60000 65536"/>
              <a:gd name="T20" fmla="*/ 0 60000 65536"/>
              <a:gd name="T21" fmla="*/ 0 60000 65536"/>
              <a:gd name="T22" fmla="*/ 0 60000 65536"/>
              <a:gd name="T23" fmla="*/ 0 60000 65536"/>
              <a:gd name="T24" fmla="*/ 0 w 5307"/>
              <a:gd name="T25" fmla="*/ 0 h 355"/>
              <a:gd name="T26" fmla="*/ 5307 w 5307"/>
              <a:gd name="T27" fmla="*/ 355 h 35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p:spPr>
        <p:txBody>
          <a:bodyPr/>
          <a:lstStyle/>
          <a:p>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314325" y="142875"/>
            <a:ext cx="8002588" cy="438150"/>
          </a:xfrm>
        </p:spPr>
        <p:txBody>
          <a:bodyPr/>
          <a:lstStyle/>
          <a:p>
            <a:pPr eaLnBrk="1" hangingPunct="1"/>
            <a:r>
              <a:rPr lang="zh-CN" altLang="en-US" sz="3600" smtClean="0">
                <a:latin typeface="微软雅黑" pitchFamily="34" charset="-122"/>
                <a:ea typeface="微软雅黑" pitchFamily="34" charset="-122"/>
              </a:rPr>
              <a:t>二、捕捉</a:t>
            </a:r>
            <a:r>
              <a:rPr lang="en-US" altLang="zh-CN" sz="3600" smtClean="0">
                <a:latin typeface="微软雅黑" pitchFamily="34" charset="-122"/>
                <a:ea typeface="微软雅黑" pitchFamily="34" charset="-122"/>
              </a:rPr>
              <a:t>bug</a:t>
            </a:r>
            <a:r>
              <a:rPr lang="zh-CN" altLang="en-US" sz="3600" smtClean="0">
                <a:latin typeface="微软雅黑" pitchFamily="34" charset="-122"/>
                <a:ea typeface="微软雅黑" pitchFamily="34" charset="-122"/>
              </a:rPr>
              <a:t>的基本知识</a:t>
            </a:r>
            <a:endParaRPr lang="zh-CN" altLang="en-GB" sz="3600" smtClean="0">
              <a:latin typeface="微软雅黑" pitchFamily="34" charset="-122"/>
              <a:ea typeface="微软雅黑" pitchFamily="34" charset="-122"/>
            </a:endParaRPr>
          </a:p>
        </p:txBody>
      </p:sp>
      <p:sp>
        <p:nvSpPr>
          <p:cNvPr id="12292" name="Freeform 4"/>
          <p:cNvSpPr>
            <a:spLocks/>
          </p:cNvSpPr>
          <p:nvPr/>
        </p:nvSpPr>
        <p:spPr bwMode="auto">
          <a:xfrm>
            <a:off x="-17463" y="649288"/>
            <a:ext cx="8424863" cy="563562"/>
          </a:xfrm>
          <a:custGeom>
            <a:avLst/>
            <a:gdLst>
              <a:gd name="T0" fmla="*/ 0 w 5307"/>
              <a:gd name="T1" fmla="*/ 2147483647 h 355"/>
              <a:gd name="T2" fmla="*/ 2147483647 w 5307"/>
              <a:gd name="T3" fmla="*/ 2147483647 h 355"/>
              <a:gd name="T4" fmla="*/ 2147483647 w 5307"/>
              <a:gd name="T5" fmla="*/ 2147483647 h 355"/>
              <a:gd name="T6" fmla="*/ 2147483647 w 5307"/>
              <a:gd name="T7" fmla="*/ 2147483647 h 355"/>
              <a:gd name="T8" fmla="*/ 2147483647 w 5307"/>
              <a:gd name="T9" fmla="*/ 2147483647 h 355"/>
              <a:gd name="T10" fmla="*/ 2147483647 w 5307"/>
              <a:gd name="T11" fmla="*/ 2147483647 h 355"/>
              <a:gd name="T12" fmla="*/ 2147483647 w 5307"/>
              <a:gd name="T13" fmla="*/ 2147483647 h 355"/>
              <a:gd name="T14" fmla="*/ 2147483647 w 5307"/>
              <a:gd name="T15" fmla="*/ 2147483647 h 355"/>
              <a:gd name="T16" fmla="*/ 0 60000 65536"/>
              <a:gd name="T17" fmla="*/ 0 60000 65536"/>
              <a:gd name="T18" fmla="*/ 0 60000 65536"/>
              <a:gd name="T19" fmla="*/ 0 60000 65536"/>
              <a:gd name="T20" fmla="*/ 0 60000 65536"/>
              <a:gd name="T21" fmla="*/ 0 60000 65536"/>
              <a:gd name="T22" fmla="*/ 0 60000 65536"/>
              <a:gd name="T23" fmla="*/ 0 60000 65536"/>
              <a:gd name="T24" fmla="*/ 0 w 5307"/>
              <a:gd name="T25" fmla="*/ 0 h 355"/>
              <a:gd name="T26" fmla="*/ 5307 w 5307"/>
              <a:gd name="T27" fmla="*/ 355 h 35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p:spPr>
        <p:txBody>
          <a:bodyPr/>
          <a:lstStyle/>
          <a:p>
            <a:endParaRPr lang="zh-CN" altLang="en-US"/>
          </a:p>
        </p:txBody>
      </p:sp>
      <p:sp>
        <p:nvSpPr>
          <p:cNvPr id="21510" name="AutoShape 6"/>
          <p:cNvSpPr>
            <a:spLocks noChangeArrowheads="1"/>
          </p:cNvSpPr>
          <p:nvPr/>
        </p:nvSpPr>
        <p:spPr bwMode="auto">
          <a:xfrm>
            <a:off x="395288" y="1052513"/>
            <a:ext cx="8035925" cy="3425825"/>
          </a:xfrm>
          <a:prstGeom prst="roundRect">
            <a:avLst>
              <a:gd name="adj" fmla="val 2977"/>
            </a:avLst>
          </a:prstGeom>
          <a:solidFill>
            <a:srgbClr val="008AE7"/>
          </a:solidFill>
          <a:ln w="38100" algn="ctr">
            <a:solidFill>
              <a:schemeClr val="bg1"/>
            </a:solidFill>
            <a:round/>
            <a:headEnd/>
            <a:tailEnd/>
          </a:ln>
          <a:effectLst>
            <a:outerShdw dist="20000" dir="5400000" rotWithShape="0">
              <a:srgbClr val="000000">
                <a:alpha val="37999"/>
              </a:srgbClr>
            </a:outerShdw>
          </a:effectLst>
        </p:spPr>
        <p:txBody>
          <a:bodyPr anchor="ctr">
            <a:spAutoFit/>
          </a:bodyPr>
          <a:lstStyle/>
          <a:p>
            <a:pPr>
              <a:lnSpc>
                <a:spcPct val="140000"/>
              </a:lnSpc>
              <a:defRPr/>
            </a:pPr>
            <a:r>
              <a:rPr lang="zh-CN" altLang="en-US" dirty="0">
                <a:latin typeface="Courier New" pitchFamily="49" charset="0"/>
                <a:ea typeface="微软雅黑" pitchFamily="34" charset="-122"/>
              </a:rPr>
              <a:t>   </a:t>
            </a:r>
            <a:r>
              <a:rPr lang="en-US" altLang="zh-CN" dirty="0">
                <a:latin typeface="Courier New" pitchFamily="49" charset="0"/>
                <a:ea typeface="微软雅黑" pitchFamily="34" charset="-122"/>
              </a:rPr>
              <a:t>CSS</a:t>
            </a:r>
            <a:r>
              <a:rPr lang="zh-CN" altLang="en-US" dirty="0">
                <a:latin typeface="Courier New" pitchFamily="49" charset="0"/>
                <a:ea typeface="微软雅黑" pitchFamily="34" charset="-122"/>
              </a:rPr>
              <a:t>样式开发最佳实践是使用更符合标准的浏览器（比如</a:t>
            </a:r>
            <a:r>
              <a:rPr lang="en-US" altLang="zh-CN" dirty="0">
                <a:latin typeface="Courier New" pitchFamily="49" charset="0"/>
                <a:ea typeface="微软雅黑" pitchFamily="34" charset="-122"/>
              </a:rPr>
              <a:t>IE9</a:t>
            </a:r>
            <a:r>
              <a:rPr lang="zh-CN" altLang="en-US" dirty="0">
                <a:latin typeface="Courier New" pitchFamily="49" charset="0"/>
                <a:ea typeface="微软雅黑" pitchFamily="34" charset="-122"/>
              </a:rPr>
              <a:t>或</a:t>
            </a:r>
            <a:r>
              <a:rPr lang="en-US" altLang="zh-CN" dirty="0">
                <a:latin typeface="Courier New" pitchFamily="49" charset="0"/>
                <a:ea typeface="微软雅黑" pitchFamily="34" charset="-122"/>
              </a:rPr>
              <a:t>Firefox</a:t>
            </a:r>
            <a:r>
              <a:rPr lang="zh-CN" altLang="en-US" dirty="0">
                <a:latin typeface="Courier New" pitchFamily="49" charset="0"/>
                <a:ea typeface="微软雅黑" pitchFamily="34" charset="-122"/>
              </a:rPr>
              <a:t>）作为主要的开发浏览器。如果你的布局在这其中一种浏览器中工作正常，那么它很可能在所有符合标准的浏览器都会表现正常，这意味着你的做法是正确的。然后，你可以在能力比较差的浏览器中测试页面，并且为发现的任何显示问题寻找解决方案。</a:t>
            </a:r>
          </a:p>
          <a:p>
            <a:pPr>
              <a:lnSpc>
                <a:spcPct val="140000"/>
              </a:lnSpc>
              <a:spcBef>
                <a:spcPct val="60000"/>
              </a:spcBef>
              <a:defRPr/>
            </a:pPr>
            <a:r>
              <a:rPr lang="zh-CN" altLang="en-US" dirty="0">
                <a:latin typeface="Courier New" pitchFamily="49" charset="0"/>
                <a:ea typeface="微软雅黑" pitchFamily="34" charset="-122"/>
              </a:rPr>
              <a:t>   请记住，不要把浏览器测试留到项目快结束时。应该采用连续测试方法，在项目开发过程中用所有主流浏览器检测页面，这样就不会在项目快结束时又突然发现许多问题。</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314325" y="142875"/>
            <a:ext cx="8002588" cy="438150"/>
          </a:xfrm>
        </p:spPr>
        <p:txBody>
          <a:bodyPr/>
          <a:lstStyle/>
          <a:p>
            <a:pPr eaLnBrk="1" hangingPunct="1"/>
            <a:r>
              <a:rPr lang="zh-CN" altLang="en-US" sz="3600" smtClean="0">
                <a:latin typeface="微软雅黑" pitchFamily="34" charset="-122"/>
                <a:ea typeface="微软雅黑" pitchFamily="34" charset="-122"/>
              </a:rPr>
              <a:t>二、捕捉</a:t>
            </a:r>
            <a:r>
              <a:rPr lang="en-US" altLang="zh-CN" sz="3600" smtClean="0">
                <a:latin typeface="微软雅黑" pitchFamily="34" charset="-122"/>
                <a:ea typeface="微软雅黑" pitchFamily="34" charset="-122"/>
              </a:rPr>
              <a:t>bug</a:t>
            </a:r>
            <a:r>
              <a:rPr lang="zh-CN" altLang="en-US" sz="3600" smtClean="0">
                <a:latin typeface="微软雅黑" pitchFamily="34" charset="-122"/>
                <a:ea typeface="微软雅黑" pitchFamily="34" charset="-122"/>
              </a:rPr>
              <a:t>的基本知识</a:t>
            </a:r>
            <a:endParaRPr lang="zh-CN" altLang="en-GB" sz="3600" smtClean="0">
              <a:latin typeface="微软雅黑" pitchFamily="34" charset="-122"/>
              <a:ea typeface="微软雅黑" pitchFamily="34" charset="-122"/>
            </a:endParaRPr>
          </a:p>
        </p:txBody>
      </p:sp>
      <p:sp>
        <p:nvSpPr>
          <p:cNvPr id="12292" name="Freeform 4"/>
          <p:cNvSpPr>
            <a:spLocks/>
          </p:cNvSpPr>
          <p:nvPr/>
        </p:nvSpPr>
        <p:spPr bwMode="auto">
          <a:xfrm>
            <a:off x="-17463" y="649288"/>
            <a:ext cx="8424863" cy="563562"/>
          </a:xfrm>
          <a:custGeom>
            <a:avLst/>
            <a:gdLst>
              <a:gd name="T0" fmla="*/ 0 w 5307"/>
              <a:gd name="T1" fmla="*/ 2147483647 h 355"/>
              <a:gd name="T2" fmla="*/ 2147483647 w 5307"/>
              <a:gd name="T3" fmla="*/ 2147483647 h 355"/>
              <a:gd name="T4" fmla="*/ 2147483647 w 5307"/>
              <a:gd name="T5" fmla="*/ 2147483647 h 355"/>
              <a:gd name="T6" fmla="*/ 2147483647 w 5307"/>
              <a:gd name="T7" fmla="*/ 2147483647 h 355"/>
              <a:gd name="T8" fmla="*/ 2147483647 w 5307"/>
              <a:gd name="T9" fmla="*/ 2147483647 h 355"/>
              <a:gd name="T10" fmla="*/ 2147483647 w 5307"/>
              <a:gd name="T11" fmla="*/ 2147483647 h 355"/>
              <a:gd name="T12" fmla="*/ 2147483647 w 5307"/>
              <a:gd name="T13" fmla="*/ 2147483647 h 355"/>
              <a:gd name="T14" fmla="*/ 2147483647 w 5307"/>
              <a:gd name="T15" fmla="*/ 2147483647 h 355"/>
              <a:gd name="T16" fmla="*/ 0 60000 65536"/>
              <a:gd name="T17" fmla="*/ 0 60000 65536"/>
              <a:gd name="T18" fmla="*/ 0 60000 65536"/>
              <a:gd name="T19" fmla="*/ 0 60000 65536"/>
              <a:gd name="T20" fmla="*/ 0 60000 65536"/>
              <a:gd name="T21" fmla="*/ 0 60000 65536"/>
              <a:gd name="T22" fmla="*/ 0 60000 65536"/>
              <a:gd name="T23" fmla="*/ 0 60000 65536"/>
              <a:gd name="T24" fmla="*/ 0 w 5307"/>
              <a:gd name="T25" fmla="*/ 0 h 355"/>
              <a:gd name="T26" fmla="*/ 5307 w 5307"/>
              <a:gd name="T27" fmla="*/ 355 h 35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p:spPr>
        <p:txBody>
          <a:bodyPr/>
          <a:lstStyle/>
          <a:p>
            <a:endParaRPr lang="zh-CN" altLang="en-US"/>
          </a:p>
        </p:txBody>
      </p:sp>
      <p:sp>
        <p:nvSpPr>
          <p:cNvPr id="21510" name="AutoShape 6"/>
          <p:cNvSpPr>
            <a:spLocks noChangeArrowheads="1"/>
          </p:cNvSpPr>
          <p:nvPr/>
        </p:nvSpPr>
        <p:spPr bwMode="auto">
          <a:xfrm>
            <a:off x="409575" y="1557338"/>
            <a:ext cx="8005763" cy="1693862"/>
          </a:xfrm>
          <a:prstGeom prst="roundRect">
            <a:avLst>
              <a:gd name="adj" fmla="val 2977"/>
            </a:avLst>
          </a:prstGeom>
          <a:solidFill>
            <a:srgbClr val="008AE7"/>
          </a:solidFill>
          <a:ln w="38100" algn="ctr">
            <a:solidFill>
              <a:schemeClr val="bg1"/>
            </a:solidFill>
            <a:round/>
            <a:headEnd/>
            <a:tailEnd/>
          </a:ln>
          <a:effectLst>
            <a:outerShdw dist="20000" dir="5400000" rotWithShape="0">
              <a:srgbClr val="000000">
                <a:alpha val="37999"/>
              </a:srgbClr>
            </a:outerShdw>
          </a:effectLst>
        </p:spPr>
        <p:txBody>
          <a:bodyPr anchor="ctr">
            <a:spAutoFit/>
          </a:bodyPr>
          <a:lstStyle/>
          <a:p>
            <a:pPr>
              <a:lnSpc>
                <a:spcPct val="140000"/>
              </a:lnSpc>
              <a:defRPr/>
            </a:pPr>
            <a:r>
              <a:rPr lang="zh-CN" altLang="en-US" dirty="0">
                <a:latin typeface="Courier New" pitchFamily="49" charset="0"/>
                <a:ea typeface="微软雅黑" pitchFamily="34" charset="-122"/>
              </a:rPr>
              <a:t>   这个建议似乎是不言而喻的，但是消除</a:t>
            </a:r>
            <a:r>
              <a:rPr lang="en-US" altLang="zh-CN" dirty="0">
                <a:latin typeface="Courier New" pitchFamily="49" charset="0"/>
                <a:ea typeface="微软雅黑" pitchFamily="34" charset="-122"/>
              </a:rPr>
              <a:t>bug</a:t>
            </a:r>
            <a:r>
              <a:rPr lang="zh-CN" altLang="en-US" dirty="0">
                <a:latin typeface="Courier New" pitchFamily="49" charset="0"/>
                <a:ea typeface="微软雅黑" pitchFamily="34" charset="-122"/>
              </a:rPr>
              <a:t>的一个最好方法确实是从一开始就避免问题。许多</a:t>
            </a:r>
            <a:r>
              <a:rPr lang="en-US" altLang="zh-CN" dirty="0">
                <a:latin typeface="Courier New" pitchFamily="49" charset="0"/>
                <a:ea typeface="微软雅黑" pitchFamily="34" charset="-122"/>
              </a:rPr>
              <a:t>bug</a:t>
            </a:r>
            <a:r>
              <a:rPr lang="zh-CN" altLang="en-US" dirty="0">
                <a:latin typeface="Courier New" pitchFamily="49" charset="0"/>
                <a:ea typeface="微软雅黑" pitchFamily="34" charset="-122"/>
              </a:rPr>
              <a:t>是由过分复杂的</a:t>
            </a:r>
            <a:r>
              <a:rPr lang="en-US" altLang="zh-CN" dirty="0">
                <a:latin typeface="Courier New" pitchFamily="49" charset="0"/>
                <a:ea typeface="微软雅黑" pitchFamily="34" charset="-122"/>
              </a:rPr>
              <a:t>HTML</a:t>
            </a:r>
            <a:r>
              <a:rPr lang="zh-CN" altLang="en-US" dirty="0">
                <a:latin typeface="Courier New" pitchFamily="49" charset="0"/>
                <a:ea typeface="微软雅黑" pitchFamily="34" charset="-122"/>
              </a:rPr>
              <a:t>或</a:t>
            </a:r>
            <a:r>
              <a:rPr lang="en-US" altLang="zh-CN" dirty="0">
                <a:latin typeface="Courier New" pitchFamily="49" charset="0"/>
                <a:ea typeface="微软雅黑" pitchFamily="34" charset="-122"/>
              </a:rPr>
              <a:t>CSS</a:t>
            </a:r>
            <a:r>
              <a:rPr lang="zh-CN" altLang="en-US" dirty="0">
                <a:latin typeface="Courier New" pitchFamily="49" charset="0"/>
                <a:ea typeface="微软雅黑" pitchFamily="34" charset="-122"/>
              </a:rPr>
              <a:t>造成的。因此，应该尽可能使用简单的代码实现所需的结果。所以要避免使用过分花哨的技术，只在绝对必须的情况下才使用</a:t>
            </a:r>
            <a:r>
              <a:rPr lang="en-US" altLang="zh-CN" dirty="0">
                <a:latin typeface="Courier New" pitchFamily="49" charset="0"/>
                <a:ea typeface="微软雅黑" pitchFamily="34" charset="-122"/>
              </a:rPr>
              <a:t>hack</a:t>
            </a:r>
            <a:r>
              <a:rPr lang="zh-CN" altLang="en-US" dirty="0">
                <a:latin typeface="Courier New" pitchFamily="49" charset="0"/>
                <a:ea typeface="微软雅黑" pitchFamily="34" charset="-122"/>
              </a:rPr>
              <a:t>。</a:t>
            </a:r>
          </a:p>
        </p:txBody>
      </p:sp>
      <p:sp>
        <p:nvSpPr>
          <p:cNvPr id="7" name="内容占位符 5"/>
          <p:cNvSpPr>
            <a:spLocks/>
          </p:cNvSpPr>
          <p:nvPr/>
        </p:nvSpPr>
        <p:spPr bwMode="auto">
          <a:xfrm>
            <a:off x="179388" y="695325"/>
            <a:ext cx="8615362" cy="2662238"/>
          </a:xfrm>
          <a:prstGeom prst="rect">
            <a:avLst/>
          </a:prstGeom>
          <a:noFill/>
          <a:ln w="9525">
            <a:noFill/>
            <a:miter lim="800000"/>
            <a:headEnd/>
            <a:tailEnd/>
          </a:ln>
        </p:spPr>
        <p:txBody>
          <a:bodyPr/>
          <a:lstStyle/>
          <a:p>
            <a:pPr marL="342900" indent="-342900">
              <a:lnSpc>
                <a:spcPct val="150000"/>
              </a:lnSpc>
              <a:spcBef>
                <a:spcPct val="20000"/>
              </a:spcBef>
              <a:buFontTx/>
              <a:buChar char="•"/>
            </a:pPr>
            <a:r>
              <a:rPr lang="zh-CN" altLang="en-US" sz="2400" dirty="0">
                <a:solidFill>
                  <a:schemeClr val="bg1"/>
                </a:solidFill>
                <a:latin typeface="微软雅黑" pitchFamily="34" charset="-122"/>
                <a:ea typeface="微软雅黑" pitchFamily="34" charset="-122"/>
              </a:rPr>
              <a:t>尽量在一开始就避免</a:t>
            </a:r>
            <a:r>
              <a:rPr lang="en-US" altLang="zh-CN" sz="2400" dirty="0">
                <a:solidFill>
                  <a:schemeClr val="bg1"/>
                </a:solidFill>
                <a:latin typeface="微软雅黑" pitchFamily="34" charset="-122"/>
                <a:ea typeface="微软雅黑" pitchFamily="34" charset="-122"/>
              </a:rPr>
              <a:t>bug</a:t>
            </a:r>
          </a:p>
          <a:p>
            <a:pPr marL="342900" indent="-342900">
              <a:lnSpc>
                <a:spcPct val="150000"/>
              </a:lnSpc>
              <a:spcBef>
                <a:spcPct val="20000"/>
              </a:spcBef>
            </a:pPr>
            <a:endParaRPr lang="zh-CN" altLang="en-US" sz="2400" dirty="0">
              <a:solidFill>
                <a:schemeClr val="bg1"/>
              </a:solidFill>
              <a:latin typeface="微软雅黑" pitchFamily="34" charset="-122"/>
              <a:ea typeface="微软雅黑"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 calcmode="lin" valueType="num">
                                      <p:cBhvr additive="base">
                                        <p:cTn id="18"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P spid="7"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314325" y="142875"/>
            <a:ext cx="8002588" cy="438150"/>
          </a:xfrm>
        </p:spPr>
        <p:txBody>
          <a:bodyPr/>
          <a:lstStyle/>
          <a:p>
            <a:pPr eaLnBrk="1" hangingPunct="1"/>
            <a:r>
              <a:rPr lang="zh-CN" altLang="en-US" sz="3600" smtClean="0">
                <a:latin typeface="微软雅黑" pitchFamily="34" charset="-122"/>
                <a:ea typeface="微软雅黑" pitchFamily="34" charset="-122"/>
              </a:rPr>
              <a:t>二、捕捉</a:t>
            </a:r>
            <a:r>
              <a:rPr lang="en-US" altLang="zh-CN" sz="3600" smtClean="0">
                <a:latin typeface="微软雅黑" pitchFamily="34" charset="-122"/>
                <a:ea typeface="微软雅黑" pitchFamily="34" charset="-122"/>
              </a:rPr>
              <a:t>bug</a:t>
            </a:r>
            <a:r>
              <a:rPr lang="zh-CN" altLang="en-US" sz="3600" smtClean="0">
                <a:latin typeface="微软雅黑" pitchFamily="34" charset="-122"/>
                <a:ea typeface="微软雅黑" pitchFamily="34" charset="-122"/>
              </a:rPr>
              <a:t>的基本知识</a:t>
            </a:r>
            <a:endParaRPr lang="zh-CN" altLang="en-GB" sz="3600" smtClean="0">
              <a:latin typeface="微软雅黑" pitchFamily="34" charset="-122"/>
              <a:ea typeface="微软雅黑" pitchFamily="34" charset="-122"/>
            </a:endParaRPr>
          </a:p>
        </p:txBody>
      </p:sp>
      <p:sp>
        <p:nvSpPr>
          <p:cNvPr id="12292" name="Freeform 4"/>
          <p:cNvSpPr>
            <a:spLocks/>
          </p:cNvSpPr>
          <p:nvPr/>
        </p:nvSpPr>
        <p:spPr bwMode="auto">
          <a:xfrm>
            <a:off x="-17463" y="649288"/>
            <a:ext cx="8424863" cy="563562"/>
          </a:xfrm>
          <a:custGeom>
            <a:avLst/>
            <a:gdLst>
              <a:gd name="T0" fmla="*/ 0 w 5307"/>
              <a:gd name="T1" fmla="*/ 2147483647 h 355"/>
              <a:gd name="T2" fmla="*/ 2147483647 w 5307"/>
              <a:gd name="T3" fmla="*/ 2147483647 h 355"/>
              <a:gd name="T4" fmla="*/ 2147483647 w 5307"/>
              <a:gd name="T5" fmla="*/ 2147483647 h 355"/>
              <a:gd name="T6" fmla="*/ 2147483647 w 5307"/>
              <a:gd name="T7" fmla="*/ 2147483647 h 355"/>
              <a:gd name="T8" fmla="*/ 2147483647 w 5307"/>
              <a:gd name="T9" fmla="*/ 2147483647 h 355"/>
              <a:gd name="T10" fmla="*/ 2147483647 w 5307"/>
              <a:gd name="T11" fmla="*/ 2147483647 h 355"/>
              <a:gd name="T12" fmla="*/ 2147483647 w 5307"/>
              <a:gd name="T13" fmla="*/ 2147483647 h 355"/>
              <a:gd name="T14" fmla="*/ 2147483647 w 5307"/>
              <a:gd name="T15" fmla="*/ 2147483647 h 355"/>
              <a:gd name="T16" fmla="*/ 0 60000 65536"/>
              <a:gd name="T17" fmla="*/ 0 60000 65536"/>
              <a:gd name="T18" fmla="*/ 0 60000 65536"/>
              <a:gd name="T19" fmla="*/ 0 60000 65536"/>
              <a:gd name="T20" fmla="*/ 0 60000 65536"/>
              <a:gd name="T21" fmla="*/ 0 60000 65536"/>
              <a:gd name="T22" fmla="*/ 0 60000 65536"/>
              <a:gd name="T23" fmla="*/ 0 60000 65536"/>
              <a:gd name="T24" fmla="*/ 0 w 5307"/>
              <a:gd name="T25" fmla="*/ 0 h 355"/>
              <a:gd name="T26" fmla="*/ 5307 w 5307"/>
              <a:gd name="T27" fmla="*/ 355 h 35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p:spPr>
        <p:txBody>
          <a:bodyPr/>
          <a:lstStyle/>
          <a:p>
            <a:endParaRPr lang="zh-CN" altLang="en-US"/>
          </a:p>
        </p:txBody>
      </p:sp>
      <p:sp>
        <p:nvSpPr>
          <p:cNvPr id="21510" name="AutoShape 6"/>
          <p:cNvSpPr>
            <a:spLocks noChangeArrowheads="1"/>
          </p:cNvSpPr>
          <p:nvPr/>
        </p:nvSpPr>
        <p:spPr bwMode="auto">
          <a:xfrm>
            <a:off x="400050" y="1484313"/>
            <a:ext cx="8026400" cy="2867025"/>
          </a:xfrm>
          <a:prstGeom prst="roundRect">
            <a:avLst>
              <a:gd name="adj" fmla="val 2977"/>
            </a:avLst>
          </a:prstGeom>
          <a:solidFill>
            <a:srgbClr val="008AE7"/>
          </a:solidFill>
          <a:ln w="38100" algn="ctr">
            <a:solidFill>
              <a:schemeClr val="bg1"/>
            </a:solidFill>
            <a:round/>
            <a:headEnd/>
            <a:tailEnd/>
          </a:ln>
          <a:effectLst>
            <a:outerShdw dist="20000" dir="5400000" rotWithShape="0">
              <a:srgbClr val="000000">
                <a:alpha val="37999"/>
              </a:srgbClr>
            </a:outerShdw>
          </a:effectLst>
        </p:spPr>
        <p:txBody>
          <a:bodyPr anchor="ctr">
            <a:spAutoFit/>
          </a:bodyPr>
          <a:lstStyle/>
          <a:p>
            <a:pPr>
              <a:lnSpc>
                <a:spcPct val="140000"/>
              </a:lnSpc>
              <a:defRPr/>
            </a:pPr>
            <a:r>
              <a:rPr lang="en-US" altLang="zh-CN" dirty="0">
                <a:latin typeface="Courier New" pitchFamily="49" charset="0"/>
                <a:ea typeface="微软雅黑" pitchFamily="34" charset="-122"/>
              </a:rPr>
              <a:t>1</a:t>
            </a:r>
            <a:r>
              <a:rPr lang="zh-CN" altLang="en-US" dirty="0">
                <a:latin typeface="Courier New" pitchFamily="49" charset="0"/>
                <a:ea typeface="微软雅黑" pitchFamily="34" charset="-122"/>
              </a:rPr>
              <a:t>、隔离问题的一种方法是在相关的元素上应用边框或轮廓，或者直接使用</a:t>
            </a:r>
            <a:r>
              <a:rPr lang="en-US" altLang="zh-CN" dirty="0">
                <a:latin typeface="Courier New" pitchFamily="49" charset="0"/>
                <a:ea typeface="微软雅黑" pitchFamily="34" charset="-122"/>
              </a:rPr>
              <a:t>web</a:t>
            </a:r>
            <a:r>
              <a:rPr lang="zh-CN" altLang="en-US" dirty="0">
                <a:latin typeface="Courier New" pitchFamily="49" charset="0"/>
                <a:ea typeface="微软雅黑" pitchFamily="34" charset="-122"/>
              </a:rPr>
              <a:t>开发人员工具条中的轮廓选项；</a:t>
            </a:r>
          </a:p>
          <a:p>
            <a:pPr>
              <a:lnSpc>
                <a:spcPct val="140000"/>
              </a:lnSpc>
              <a:defRPr/>
            </a:pPr>
            <a:r>
              <a:rPr lang="en-US" altLang="zh-CN" dirty="0">
                <a:latin typeface="Courier New" pitchFamily="49" charset="0"/>
                <a:ea typeface="微软雅黑" pitchFamily="34" charset="-122"/>
              </a:rPr>
              <a:t>2</a:t>
            </a:r>
            <a:r>
              <a:rPr lang="zh-CN" altLang="en-US" dirty="0">
                <a:latin typeface="Courier New" pitchFamily="49" charset="0"/>
                <a:ea typeface="微软雅黑" pitchFamily="34" charset="-122"/>
              </a:rPr>
              <a:t>、尝试修改几个属性，看看他们是否影响</a:t>
            </a:r>
            <a:r>
              <a:rPr lang="en-US" altLang="zh-CN" dirty="0">
                <a:latin typeface="Courier New" pitchFamily="49" charset="0"/>
                <a:ea typeface="微软雅黑" pitchFamily="34" charset="-122"/>
              </a:rPr>
              <a:t>bug</a:t>
            </a:r>
            <a:r>
              <a:rPr lang="zh-CN" altLang="en-US" dirty="0">
                <a:latin typeface="Courier New" pitchFamily="49" charset="0"/>
                <a:ea typeface="微软雅黑" pitchFamily="34" charset="-122"/>
              </a:rPr>
              <a:t>，如果有影响，查明怎么影响的。尝试使</a:t>
            </a:r>
            <a:r>
              <a:rPr lang="en-US" altLang="zh-CN" dirty="0" smtClean="0">
                <a:latin typeface="Courier New" pitchFamily="49" charset="0"/>
                <a:ea typeface="微软雅黑" pitchFamily="34" charset="-122"/>
              </a:rPr>
              <a:t>bug</a:t>
            </a:r>
            <a:r>
              <a:rPr lang="zh-CN" altLang="en-US" smtClean="0">
                <a:latin typeface="Courier New" pitchFamily="49" charset="0"/>
                <a:ea typeface="微软雅黑" pitchFamily="34" charset="-122"/>
              </a:rPr>
              <a:t>的效</a:t>
            </a:r>
            <a:r>
              <a:rPr lang="zh-CN" altLang="en-US" dirty="0">
                <a:latin typeface="Courier New" pitchFamily="49" charset="0"/>
                <a:ea typeface="微软雅黑" pitchFamily="34" charset="-122"/>
              </a:rPr>
              <a:t>果扩大可能是有帮助的。</a:t>
            </a:r>
          </a:p>
          <a:p>
            <a:pPr>
              <a:lnSpc>
                <a:spcPct val="140000"/>
              </a:lnSpc>
              <a:defRPr/>
            </a:pPr>
            <a:r>
              <a:rPr lang="en-US" altLang="zh-CN" dirty="0">
                <a:latin typeface="Courier New" pitchFamily="49" charset="0"/>
                <a:ea typeface="微软雅黑" pitchFamily="34" charset="-122"/>
              </a:rPr>
              <a:t>3</a:t>
            </a:r>
            <a:r>
              <a:rPr lang="zh-CN" altLang="en-US" dirty="0">
                <a:latin typeface="Courier New" pitchFamily="49" charset="0"/>
                <a:ea typeface="微软雅黑" pitchFamily="34" charset="-122"/>
              </a:rPr>
              <a:t>、尝试一些常见的解决方案，例如，将</a:t>
            </a:r>
            <a:r>
              <a:rPr lang="en-US" altLang="zh-CN" dirty="0">
                <a:latin typeface="Courier New" pitchFamily="49" charset="0"/>
                <a:ea typeface="微软雅黑" pitchFamily="34" charset="-122"/>
              </a:rPr>
              <a:t>position</a:t>
            </a:r>
            <a:r>
              <a:rPr lang="zh-CN" altLang="en-US" dirty="0">
                <a:latin typeface="Courier New" pitchFamily="49" charset="0"/>
                <a:ea typeface="微软雅黑" pitchFamily="34" charset="-122"/>
              </a:rPr>
              <a:t>的属性设置为</a:t>
            </a:r>
            <a:r>
              <a:rPr lang="en-US" altLang="zh-CN" dirty="0">
                <a:latin typeface="Courier New" pitchFamily="49" charset="0"/>
                <a:ea typeface="微软雅黑" pitchFamily="34" charset="-122"/>
              </a:rPr>
              <a:t>relative</a:t>
            </a:r>
            <a:r>
              <a:rPr lang="zh-CN" altLang="en-US" dirty="0">
                <a:latin typeface="Courier New" pitchFamily="49" charset="0"/>
                <a:ea typeface="微软雅黑" pitchFamily="34" charset="-122"/>
              </a:rPr>
              <a:t>、将</a:t>
            </a:r>
            <a:r>
              <a:rPr lang="en-US" altLang="zh-CN" dirty="0">
                <a:latin typeface="Courier New" pitchFamily="49" charset="0"/>
                <a:ea typeface="微软雅黑" pitchFamily="34" charset="-122"/>
              </a:rPr>
              <a:t>display</a:t>
            </a:r>
            <a:r>
              <a:rPr lang="zh-CN" altLang="en-US" dirty="0">
                <a:latin typeface="Courier New" pitchFamily="49" charset="0"/>
                <a:ea typeface="微软雅黑" pitchFamily="34" charset="-122"/>
              </a:rPr>
              <a:t>属性设置为</a:t>
            </a:r>
            <a:r>
              <a:rPr lang="en-US" altLang="zh-CN" dirty="0">
                <a:latin typeface="Courier New" pitchFamily="49" charset="0"/>
                <a:ea typeface="微软雅黑" pitchFamily="34" charset="-122"/>
              </a:rPr>
              <a:t>inline</a:t>
            </a:r>
            <a:r>
              <a:rPr lang="zh-CN" altLang="en-US" dirty="0">
                <a:latin typeface="Courier New" pitchFamily="49" charset="0"/>
                <a:ea typeface="微软雅黑" pitchFamily="34" charset="-122"/>
              </a:rPr>
              <a:t>（在浮动元素上）或者设置宽度尺寸，就可以修复很多</a:t>
            </a:r>
            <a:r>
              <a:rPr lang="en-US" altLang="zh-CN" dirty="0">
                <a:latin typeface="Courier New" pitchFamily="49" charset="0"/>
                <a:ea typeface="微软雅黑" pitchFamily="34" charset="-122"/>
              </a:rPr>
              <a:t>IE bug</a:t>
            </a:r>
            <a:r>
              <a:rPr lang="zh-CN" altLang="en-US" dirty="0">
                <a:latin typeface="Courier New" pitchFamily="49" charset="0"/>
                <a:ea typeface="微软雅黑" pitchFamily="34" charset="-122"/>
              </a:rPr>
              <a:t>。</a:t>
            </a:r>
          </a:p>
        </p:txBody>
      </p:sp>
      <p:sp>
        <p:nvSpPr>
          <p:cNvPr id="7" name="内容占位符 5"/>
          <p:cNvSpPr>
            <a:spLocks/>
          </p:cNvSpPr>
          <p:nvPr/>
        </p:nvSpPr>
        <p:spPr bwMode="auto">
          <a:xfrm>
            <a:off x="179388" y="695325"/>
            <a:ext cx="8615362" cy="2662238"/>
          </a:xfrm>
          <a:prstGeom prst="rect">
            <a:avLst/>
          </a:prstGeom>
          <a:noFill/>
          <a:ln w="9525">
            <a:noFill/>
            <a:miter lim="800000"/>
            <a:headEnd/>
            <a:tailEnd/>
          </a:ln>
        </p:spPr>
        <p:txBody>
          <a:bodyPr/>
          <a:lstStyle/>
          <a:p>
            <a:pPr marL="342900" indent="-342900">
              <a:lnSpc>
                <a:spcPct val="150000"/>
              </a:lnSpc>
              <a:spcBef>
                <a:spcPct val="20000"/>
              </a:spcBef>
              <a:buFontTx/>
              <a:buChar char="•"/>
            </a:pPr>
            <a:r>
              <a:rPr lang="zh-CN" altLang="en-US" sz="2400">
                <a:solidFill>
                  <a:schemeClr val="bg1"/>
                </a:solidFill>
                <a:latin typeface="微软雅黑" pitchFamily="34" charset="-122"/>
                <a:ea typeface="微软雅黑" pitchFamily="34" charset="-122"/>
              </a:rPr>
              <a:t>隔离问题</a:t>
            </a:r>
            <a:endParaRPr lang="en-US" altLang="zh-CN" sz="2400">
              <a:solidFill>
                <a:schemeClr val="bg1"/>
              </a:solidFill>
              <a:latin typeface="微软雅黑" pitchFamily="34" charset="-122"/>
              <a:ea typeface="微软雅黑" pitchFamily="34" charset="-122"/>
            </a:endParaRPr>
          </a:p>
          <a:p>
            <a:pPr marL="342900" indent="-342900">
              <a:lnSpc>
                <a:spcPct val="150000"/>
              </a:lnSpc>
              <a:spcBef>
                <a:spcPct val="20000"/>
              </a:spcBef>
            </a:pPr>
            <a:endParaRPr lang="zh-CN" altLang="en-US" sz="2400">
              <a:solidFill>
                <a:schemeClr val="bg1"/>
              </a:solidFill>
              <a:latin typeface="微软雅黑" pitchFamily="34" charset="-122"/>
              <a:ea typeface="微软雅黑"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 calcmode="lin" valueType="num">
                                      <p:cBhvr additive="base">
                                        <p:cTn id="18"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P spid="7"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314325" y="142875"/>
            <a:ext cx="8002588" cy="438150"/>
          </a:xfrm>
        </p:spPr>
        <p:txBody>
          <a:bodyPr/>
          <a:lstStyle/>
          <a:p>
            <a:pPr eaLnBrk="1" hangingPunct="1"/>
            <a:r>
              <a:rPr lang="zh-CN" altLang="en-US" sz="3600" smtClean="0">
                <a:latin typeface="微软雅黑" pitchFamily="34" charset="-122"/>
                <a:ea typeface="微软雅黑" pitchFamily="34" charset="-122"/>
              </a:rPr>
              <a:t>二、捕捉</a:t>
            </a:r>
            <a:r>
              <a:rPr lang="en-US" altLang="zh-CN" sz="3600" smtClean="0">
                <a:latin typeface="微软雅黑" pitchFamily="34" charset="-122"/>
                <a:ea typeface="微软雅黑" pitchFamily="34" charset="-122"/>
              </a:rPr>
              <a:t>bug</a:t>
            </a:r>
            <a:r>
              <a:rPr lang="zh-CN" altLang="en-US" sz="3600" smtClean="0">
                <a:latin typeface="微软雅黑" pitchFamily="34" charset="-122"/>
                <a:ea typeface="微软雅黑" pitchFamily="34" charset="-122"/>
              </a:rPr>
              <a:t>的基本知识</a:t>
            </a:r>
            <a:endParaRPr lang="zh-CN" altLang="en-GB" sz="3600" smtClean="0">
              <a:latin typeface="微软雅黑" pitchFamily="34" charset="-122"/>
              <a:ea typeface="微软雅黑" pitchFamily="34" charset="-122"/>
            </a:endParaRPr>
          </a:p>
        </p:txBody>
      </p:sp>
      <p:sp>
        <p:nvSpPr>
          <p:cNvPr id="12292" name="Freeform 4"/>
          <p:cNvSpPr>
            <a:spLocks/>
          </p:cNvSpPr>
          <p:nvPr/>
        </p:nvSpPr>
        <p:spPr bwMode="auto">
          <a:xfrm>
            <a:off x="-17463" y="649288"/>
            <a:ext cx="8424863" cy="563562"/>
          </a:xfrm>
          <a:custGeom>
            <a:avLst/>
            <a:gdLst>
              <a:gd name="T0" fmla="*/ 0 w 5307"/>
              <a:gd name="T1" fmla="*/ 2147483647 h 355"/>
              <a:gd name="T2" fmla="*/ 2147483647 w 5307"/>
              <a:gd name="T3" fmla="*/ 2147483647 h 355"/>
              <a:gd name="T4" fmla="*/ 2147483647 w 5307"/>
              <a:gd name="T5" fmla="*/ 2147483647 h 355"/>
              <a:gd name="T6" fmla="*/ 2147483647 w 5307"/>
              <a:gd name="T7" fmla="*/ 2147483647 h 355"/>
              <a:gd name="T8" fmla="*/ 2147483647 w 5307"/>
              <a:gd name="T9" fmla="*/ 2147483647 h 355"/>
              <a:gd name="T10" fmla="*/ 2147483647 w 5307"/>
              <a:gd name="T11" fmla="*/ 2147483647 h 355"/>
              <a:gd name="T12" fmla="*/ 2147483647 w 5307"/>
              <a:gd name="T13" fmla="*/ 2147483647 h 355"/>
              <a:gd name="T14" fmla="*/ 2147483647 w 5307"/>
              <a:gd name="T15" fmla="*/ 2147483647 h 355"/>
              <a:gd name="T16" fmla="*/ 0 60000 65536"/>
              <a:gd name="T17" fmla="*/ 0 60000 65536"/>
              <a:gd name="T18" fmla="*/ 0 60000 65536"/>
              <a:gd name="T19" fmla="*/ 0 60000 65536"/>
              <a:gd name="T20" fmla="*/ 0 60000 65536"/>
              <a:gd name="T21" fmla="*/ 0 60000 65536"/>
              <a:gd name="T22" fmla="*/ 0 60000 65536"/>
              <a:gd name="T23" fmla="*/ 0 60000 65536"/>
              <a:gd name="T24" fmla="*/ 0 w 5307"/>
              <a:gd name="T25" fmla="*/ 0 h 355"/>
              <a:gd name="T26" fmla="*/ 5307 w 5307"/>
              <a:gd name="T27" fmla="*/ 355 h 35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07" h="355">
                <a:moveTo>
                  <a:pt x="0" y="9"/>
                </a:moveTo>
                <a:cubicBezTo>
                  <a:pt x="1882" y="4"/>
                  <a:pt x="3765" y="0"/>
                  <a:pt x="4536" y="9"/>
                </a:cubicBezTo>
                <a:cubicBezTo>
                  <a:pt x="5307" y="18"/>
                  <a:pt x="4582" y="45"/>
                  <a:pt x="4627" y="62"/>
                </a:cubicBezTo>
                <a:cubicBezTo>
                  <a:pt x="4672" y="79"/>
                  <a:pt x="4755" y="89"/>
                  <a:pt x="4808" y="110"/>
                </a:cubicBezTo>
                <a:cubicBezTo>
                  <a:pt x="4861" y="131"/>
                  <a:pt x="4930" y="172"/>
                  <a:pt x="4945" y="189"/>
                </a:cubicBezTo>
                <a:cubicBezTo>
                  <a:pt x="4960" y="206"/>
                  <a:pt x="4876" y="203"/>
                  <a:pt x="4899" y="216"/>
                </a:cubicBezTo>
                <a:cubicBezTo>
                  <a:pt x="4922" y="229"/>
                  <a:pt x="5036" y="242"/>
                  <a:pt x="5081" y="265"/>
                </a:cubicBezTo>
                <a:cubicBezTo>
                  <a:pt x="5126" y="288"/>
                  <a:pt x="5156" y="337"/>
                  <a:pt x="5171" y="355"/>
                </a:cubicBezTo>
              </a:path>
            </a:pathLst>
          </a:custGeom>
          <a:noFill/>
          <a:ln w="41275">
            <a:solidFill>
              <a:schemeClr val="bg1"/>
            </a:solidFill>
            <a:round/>
            <a:headEnd/>
            <a:tailEnd/>
          </a:ln>
        </p:spPr>
        <p:txBody>
          <a:bodyPr/>
          <a:lstStyle/>
          <a:p>
            <a:endParaRPr lang="zh-CN" altLang="en-US"/>
          </a:p>
        </p:txBody>
      </p:sp>
      <p:sp>
        <p:nvSpPr>
          <p:cNvPr id="21510" name="AutoShape 6"/>
          <p:cNvSpPr>
            <a:spLocks noChangeArrowheads="1"/>
          </p:cNvSpPr>
          <p:nvPr/>
        </p:nvSpPr>
        <p:spPr bwMode="auto">
          <a:xfrm>
            <a:off x="400050" y="1484313"/>
            <a:ext cx="8026400" cy="2867025"/>
          </a:xfrm>
          <a:prstGeom prst="roundRect">
            <a:avLst>
              <a:gd name="adj" fmla="val 2977"/>
            </a:avLst>
          </a:prstGeom>
          <a:solidFill>
            <a:srgbClr val="008AE7"/>
          </a:solidFill>
          <a:ln w="38100" algn="ctr">
            <a:solidFill>
              <a:schemeClr val="bg1"/>
            </a:solidFill>
            <a:round/>
            <a:headEnd/>
            <a:tailEnd/>
          </a:ln>
          <a:effectLst>
            <a:outerShdw dist="20000" dir="5400000" rotWithShape="0">
              <a:srgbClr val="000000">
                <a:alpha val="37999"/>
              </a:srgbClr>
            </a:outerShdw>
          </a:effectLst>
        </p:spPr>
        <p:txBody>
          <a:bodyPr anchor="ctr">
            <a:spAutoFit/>
          </a:bodyPr>
          <a:lstStyle/>
          <a:p>
            <a:pPr>
              <a:lnSpc>
                <a:spcPct val="140000"/>
              </a:lnSpc>
              <a:defRPr/>
            </a:pPr>
            <a:r>
              <a:rPr lang="zh-CN" altLang="en-US" b="1" dirty="0">
                <a:solidFill>
                  <a:srgbClr val="FFFF00"/>
                </a:solidFill>
                <a:latin typeface="Courier New" pitchFamily="49" charset="0"/>
                <a:ea typeface="微软雅黑" pitchFamily="34" charset="-122"/>
              </a:rPr>
              <a:t>排除法使用的思路：</a:t>
            </a:r>
          </a:p>
          <a:p>
            <a:pPr>
              <a:lnSpc>
                <a:spcPct val="140000"/>
              </a:lnSpc>
              <a:defRPr/>
            </a:pPr>
            <a:r>
              <a:rPr lang="zh-CN" altLang="en-US" dirty="0">
                <a:latin typeface="Courier New" pitchFamily="49" charset="0"/>
                <a:ea typeface="微软雅黑" pitchFamily="34" charset="-122"/>
              </a:rPr>
              <a:t>   首先复制出问题文件，删除多余的</a:t>
            </a:r>
            <a:r>
              <a:rPr lang="en-US" altLang="zh-CN" dirty="0">
                <a:latin typeface="Courier New" pitchFamily="49" charset="0"/>
                <a:ea typeface="微软雅黑" pitchFamily="34" charset="-122"/>
              </a:rPr>
              <a:t>HTML</a:t>
            </a:r>
            <a:r>
              <a:rPr lang="zh-CN" altLang="en-US" dirty="0">
                <a:latin typeface="Courier New" pitchFamily="49" charset="0"/>
                <a:ea typeface="微软雅黑" pitchFamily="34" charset="-122"/>
              </a:rPr>
              <a:t>，只留下最基本的内容。然后开始注释掉样式表，从而开始查明是那些样式表导致了这个问题。</a:t>
            </a:r>
          </a:p>
          <a:p>
            <a:pPr>
              <a:lnSpc>
                <a:spcPct val="140000"/>
              </a:lnSpc>
              <a:defRPr/>
            </a:pPr>
            <a:r>
              <a:rPr lang="zh-CN" altLang="en-US" dirty="0">
                <a:latin typeface="Courier New" pitchFamily="49" charset="0"/>
                <a:ea typeface="微软雅黑" pitchFamily="34" charset="-122"/>
              </a:rPr>
              <a:t>   进入这些样式表，并且开始删除或注释掉代码块。如果</a:t>
            </a:r>
            <a:r>
              <a:rPr lang="en-US" altLang="zh-CN" dirty="0">
                <a:latin typeface="Courier New" pitchFamily="49" charset="0"/>
                <a:ea typeface="微软雅黑" pitchFamily="34" charset="-122"/>
              </a:rPr>
              <a:t>bug</a:t>
            </a:r>
            <a:r>
              <a:rPr lang="zh-CN" altLang="en-US" dirty="0">
                <a:latin typeface="Courier New" pitchFamily="49" charset="0"/>
                <a:ea typeface="微软雅黑" pitchFamily="34" charset="-122"/>
              </a:rPr>
              <a:t>突然消失了，那么就知道是刚刚注释掉的最后一块代码导致了这个问题。</a:t>
            </a:r>
          </a:p>
          <a:p>
            <a:pPr>
              <a:lnSpc>
                <a:spcPct val="140000"/>
              </a:lnSpc>
              <a:defRPr/>
            </a:pPr>
            <a:r>
              <a:rPr lang="zh-CN" altLang="en-US" dirty="0">
                <a:latin typeface="Courier New" pitchFamily="49" charset="0"/>
                <a:ea typeface="微软雅黑" pitchFamily="34" charset="-122"/>
              </a:rPr>
              <a:t>   继续注释掉代码块，直到只留下造成问题的代码。。</a:t>
            </a:r>
          </a:p>
          <a:p>
            <a:pPr>
              <a:lnSpc>
                <a:spcPct val="140000"/>
              </a:lnSpc>
              <a:defRPr/>
            </a:pPr>
            <a:r>
              <a:rPr lang="zh-CN" altLang="en-US" dirty="0">
                <a:latin typeface="Courier New" pitchFamily="49" charset="0"/>
                <a:ea typeface="微软雅黑" pitchFamily="34" charset="-122"/>
              </a:rPr>
              <a:t>   最后，就可以开始详细研究这个</a:t>
            </a:r>
            <a:r>
              <a:rPr lang="en-US" altLang="zh-CN" dirty="0">
                <a:latin typeface="Courier New" pitchFamily="49" charset="0"/>
                <a:ea typeface="微软雅黑" pitchFamily="34" charset="-122"/>
              </a:rPr>
              <a:t>bug</a:t>
            </a:r>
            <a:r>
              <a:rPr lang="zh-CN" altLang="en-US" dirty="0">
                <a:latin typeface="Courier New" pitchFamily="49" charset="0"/>
                <a:ea typeface="微软雅黑" pitchFamily="34" charset="-122"/>
              </a:rPr>
              <a:t>了。</a:t>
            </a:r>
          </a:p>
        </p:txBody>
      </p:sp>
      <p:sp>
        <p:nvSpPr>
          <p:cNvPr id="7" name="内容占位符 5"/>
          <p:cNvSpPr>
            <a:spLocks/>
          </p:cNvSpPr>
          <p:nvPr/>
        </p:nvSpPr>
        <p:spPr bwMode="auto">
          <a:xfrm>
            <a:off x="179388" y="695325"/>
            <a:ext cx="8615362" cy="2662238"/>
          </a:xfrm>
          <a:prstGeom prst="rect">
            <a:avLst/>
          </a:prstGeom>
          <a:noFill/>
          <a:ln w="9525">
            <a:noFill/>
            <a:miter lim="800000"/>
            <a:headEnd/>
            <a:tailEnd/>
          </a:ln>
        </p:spPr>
        <p:txBody>
          <a:bodyPr/>
          <a:lstStyle/>
          <a:p>
            <a:pPr marL="342900" indent="-342900">
              <a:lnSpc>
                <a:spcPct val="150000"/>
              </a:lnSpc>
              <a:spcBef>
                <a:spcPct val="20000"/>
              </a:spcBef>
              <a:buFontTx/>
              <a:buChar char="•"/>
            </a:pPr>
            <a:r>
              <a:rPr lang="zh-CN" altLang="en-US" sz="2400">
                <a:solidFill>
                  <a:schemeClr val="bg1"/>
                </a:solidFill>
                <a:latin typeface="微软雅黑" pitchFamily="34" charset="-122"/>
                <a:ea typeface="微软雅黑" pitchFamily="34" charset="-122"/>
              </a:rPr>
              <a:t>使用排除法</a:t>
            </a:r>
          </a:p>
          <a:p>
            <a:pPr marL="342900" indent="-342900">
              <a:lnSpc>
                <a:spcPct val="150000"/>
              </a:lnSpc>
              <a:spcBef>
                <a:spcPct val="20000"/>
              </a:spcBef>
            </a:pPr>
            <a:endParaRPr lang="zh-CN" altLang="en-US" sz="2400">
              <a:solidFill>
                <a:schemeClr val="bg1"/>
              </a:solidFill>
              <a:latin typeface="微软雅黑" pitchFamily="34" charset="-122"/>
              <a:ea typeface="微软雅黑"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par>
                          <p:cTn id="8" fill="hold">
                            <p:stCondLst>
                              <p:cond delay="500"/>
                            </p:stCondLst>
                            <p:childTnLst>
                              <p:par>
                                <p:cTn id="9" presetID="53" presetClass="entr" presetSubtype="0" fill="hold" grpId="0" nodeType="afterEffect">
                                  <p:stCondLst>
                                    <p:cond delay="0"/>
                                  </p:stCondLst>
                                  <p:iterate type="lt">
                                    <p:tmPct val="4000"/>
                                  </p:iterate>
                                  <p:childTnLst>
                                    <p:set>
                                      <p:cBhvr>
                                        <p:cTn id="10" dur="1" fill="hold">
                                          <p:stCondLst>
                                            <p:cond delay="0"/>
                                          </p:stCondLst>
                                        </p:cTn>
                                        <p:tgtEl>
                                          <p:spTgt spid="12290"/>
                                        </p:tgtEl>
                                        <p:attrNameLst>
                                          <p:attrName>style.visibility</p:attrName>
                                        </p:attrNameLst>
                                      </p:cBhvr>
                                      <p:to>
                                        <p:strVal val="visible"/>
                                      </p:to>
                                    </p:set>
                                    <p:anim calcmode="lin" valueType="num">
                                      <p:cBhvr>
                                        <p:cTn id="11" dur="500" fill="hold"/>
                                        <p:tgtEl>
                                          <p:spTgt spid="12290"/>
                                        </p:tgtEl>
                                        <p:attrNameLst>
                                          <p:attrName>ppt_w</p:attrName>
                                        </p:attrNameLst>
                                      </p:cBhvr>
                                      <p:tavLst>
                                        <p:tav tm="0">
                                          <p:val>
                                            <p:fltVal val="0"/>
                                          </p:val>
                                        </p:tav>
                                        <p:tav tm="100000">
                                          <p:val>
                                            <p:strVal val="#ppt_w"/>
                                          </p:val>
                                        </p:tav>
                                      </p:tavLst>
                                    </p:anim>
                                    <p:anim calcmode="lin" valueType="num">
                                      <p:cBhvr>
                                        <p:cTn id="12" dur="500" fill="hold"/>
                                        <p:tgtEl>
                                          <p:spTgt spid="12290"/>
                                        </p:tgtEl>
                                        <p:attrNameLst>
                                          <p:attrName>ppt_h</p:attrName>
                                        </p:attrNameLst>
                                      </p:cBhvr>
                                      <p:tavLst>
                                        <p:tav tm="0">
                                          <p:val>
                                            <p:fltVal val="0"/>
                                          </p:val>
                                        </p:tav>
                                        <p:tav tm="100000">
                                          <p:val>
                                            <p:strVal val="#ppt_h"/>
                                          </p:val>
                                        </p:tav>
                                      </p:tavLst>
                                    </p:anim>
                                    <p:animEffect transition="in" filter="fade">
                                      <p:cBhvr>
                                        <p:cTn id="13" dur="500"/>
                                        <p:tgtEl>
                                          <p:spTgt spid="1229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 calcmode="lin" valueType="num">
                                      <p:cBhvr additive="base">
                                        <p:cTn id="18"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animBg="1"/>
      <p:bldP spid="7"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PICTUREPATH" val="1.PNG"/>
</p:tagLst>
</file>

<file path=ppt/tags/tag2.xml><?xml version="1.0" encoding="utf-8"?>
<p:tagLst xmlns:a="http://schemas.openxmlformats.org/drawingml/2006/main" xmlns:r="http://schemas.openxmlformats.org/officeDocument/2006/relationships" xmlns:p="http://schemas.openxmlformats.org/presentationml/2006/main">
  <p:tag name="PICTUREPATH" val="2.PNG"/>
</p:tagLst>
</file>

<file path=ppt/tags/tag3.xml><?xml version="1.0" encoding="utf-8"?>
<p:tagLst xmlns:a="http://schemas.openxmlformats.org/drawingml/2006/main" xmlns:r="http://schemas.openxmlformats.org/officeDocument/2006/relationships" xmlns:p="http://schemas.openxmlformats.org/presentationml/2006/main">
  <p:tag name="PICTUREPATH" val="4.PNG"/>
</p:tagLst>
</file>

<file path=ppt/tags/tag4.xml><?xml version="1.0" encoding="utf-8"?>
<p:tagLst xmlns:a="http://schemas.openxmlformats.org/drawingml/2006/main" xmlns:r="http://schemas.openxmlformats.org/officeDocument/2006/relationships" xmlns:p="http://schemas.openxmlformats.org/presentationml/2006/main">
  <p:tag name="PICTUREPATH" val="3.PNG"/>
</p:tagLst>
</file>

<file path=ppt/tags/tag5.xml><?xml version="1.0" encoding="utf-8"?>
<p:tagLst xmlns:a="http://schemas.openxmlformats.org/drawingml/2006/main" xmlns:r="http://schemas.openxmlformats.org/officeDocument/2006/relationships" xmlns:p="http://schemas.openxmlformats.org/presentationml/2006/main">
  <p:tag name="PICTUREPATH" val="5.PNG"/>
</p:tagLst>
</file>

<file path=ppt/theme/theme1.xml><?xml version="1.0" encoding="utf-8"?>
<a:theme xmlns:a="http://schemas.openxmlformats.org/drawingml/2006/main" name="blackboard-powerpoint-template">
  <a:themeElements>
    <a:clrScheme name="Education 15">
      <a:dk1>
        <a:srgbClr val="FFFFFF"/>
      </a:dk1>
      <a:lt1>
        <a:srgbClr val="FFFFFF"/>
      </a:lt1>
      <a:dk2>
        <a:srgbClr val="FFFFFF"/>
      </a:dk2>
      <a:lt2>
        <a:srgbClr val="969696"/>
      </a:lt2>
      <a:accent1>
        <a:srgbClr val="75B947"/>
      </a:accent1>
      <a:accent2>
        <a:srgbClr val="0099FF"/>
      </a:accent2>
      <a:accent3>
        <a:srgbClr val="FFFFFF"/>
      </a:accent3>
      <a:accent4>
        <a:srgbClr val="DADADA"/>
      </a:accent4>
      <a:accent5>
        <a:srgbClr val="BDD9B1"/>
      </a:accent5>
      <a:accent6>
        <a:srgbClr val="008AE7"/>
      </a:accent6>
      <a:hlink>
        <a:srgbClr val="FF9900"/>
      </a:hlink>
      <a:folHlink>
        <a:srgbClr val="2A4319"/>
      </a:folHlink>
    </a:clrScheme>
    <a:fontScheme name="Educatio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uc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Educ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Educ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Educ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Educ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Educ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Educatio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Educ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Educ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Educ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Educ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Educ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Education 13">
        <a:dk1>
          <a:srgbClr val="000000"/>
        </a:dk1>
        <a:lt1>
          <a:srgbClr val="FFFFFF"/>
        </a:lt1>
        <a:dk2>
          <a:srgbClr val="319734"/>
        </a:dk2>
        <a:lt2>
          <a:srgbClr val="000059"/>
        </a:lt2>
        <a:accent1>
          <a:srgbClr val="214697"/>
        </a:accent1>
        <a:accent2>
          <a:srgbClr val="BCC0C1"/>
        </a:accent2>
        <a:accent3>
          <a:srgbClr val="FFFFFF"/>
        </a:accent3>
        <a:accent4>
          <a:srgbClr val="000000"/>
        </a:accent4>
        <a:accent5>
          <a:srgbClr val="ABB0C9"/>
        </a:accent5>
        <a:accent6>
          <a:srgbClr val="AAAEAF"/>
        </a:accent6>
        <a:hlink>
          <a:srgbClr val="D9E3D4"/>
        </a:hlink>
        <a:folHlink>
          <a:srgbClr val="CBF199"/>
        </a:folHlink>
      </a:clrScheme>
      <a:clrMap bg1="lt1" tx1="dk1" bg2="lt2" tx2="dk2" accent1="accent1" accent2="accent2" accent3="accent3" accent4="accent4" accent5="accent5" accent6="accent6" hlink="hlink" folHlink="folHlink"/>
    </a:extraClrScheme>
    <a:extraClrScheme>
      <a:clrScheme name="Education 14">
        <a:dk1>
          <a:srgbClr val="000000"/>
        </a:dk1>
        <a:lt1>
          <a:srgbClr val="FFFFFF"/>
        </a:lt1>
        <a:dk2>
          <a:srgbClr val="FFFFFF"/>
        </a:dk2>
        <a:lt2>
          <a:srgbClr val="969696"/>
        </a:lt2>
        <a:accent1>
          <a:srgbClr val="75B947"/>
        </a:accent1>
        <a:accent2>
          <a:srgbClr val="0099FF"/>
        </a:accent2>
        <a:accent3>
          <a:srgbClr val="FFFFFF"/>
        </a:accent3>
        <a:accent4>
          <a:srgbClr val="000000"/>
        </a:accent4>
        <a:accent5>
          <a:srgbClr val="BDD9B1"/>
        </a:accent5>
        <a:accent6>
          <a:srgbClr val="008AE7"/>
        </a:accent6>
        <a:hlink>
          <a:srgbClr val="FF9900"/>
        </a:hlink>
        <a:folHlink>
          <a:srgbClr val="2A4319"/>
        </a:folHlink>
      </a:clrScheme>
      <a:clrMap bg1="lt1" tx1="dk1" bg2="lt2" tx2="dk2" accent1="accent1" accent2="accent2" accent3="accent3" accent4="accent4" accent5="accent5" accent6="accent6" hlink="hlink" folHlink="folHlink"/>
    </a:extraClrScheme>
    <a:extraClrScheme>
      <a:clrScheme name="Education 15">
        <a:dk1>
          <a:srgbClr val="FFFFFF"/>
        </a:dk1>
        <a:lt1>
          <a:srgbClr val="FFFFFF"/>
        </a:lt1>
        <a:dk2>
          <a:srgbClr val="FFFFFF"/>
        </a:dk2>
        <a:lt2>
          <a:srgbClr val="969696"/>
        </a:lt2>
        <a:accent1>
          <a:srgbClr val="75B947"/>
        </a:accent1>
        <a:accent2>
          <a:srgbClr val="0099FF"/>
        </a:accent2>
        <a:accent3>
          <a:srgbClr val="FFFFFF"/>
        </a:accent3>
        <a:accent4>
          <a:srgbClr val="DADADA"/>
        </a:accent4>
        <a:accent5>
          <a:srgbClr val="BDD9B1"/>
        </a:accent5>
        <a:accent6>
          <a:srgbClr val="008AE7"/>
        </a:accent6>
        <a:hlink>
          <a:srgbClr val="FF9900"/>
        </a:hlink>
        <a:folHlink>
          <a:srgbClr val="2A431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blackboard-powerpoint-template</Template>
  <TotalTime>4313</TotalTime>
  <Words>4076</Words>
  <Application>Microsoft Office PowerPoint</Application>
  <PresentationFormat>全屏显示(4:3)</PresentationFormat>
  <Paragraphs>266</Paragraphs>
  <Slides>25</Slides>
  <Notes>0</Notes>
  <HiddenSlides>0</HiddenSlides>
  <MMClips>0</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blackboard-powerpoint-template</vt:lpstr>
      <vt:lpstr>幻灯片 1</vt:lpstr>
      <vt:lpstr>提纲</vt:lpstr>
      <vt:lpstr>一、捕捉bug</vt:lpstr>
      <vt:lpstr>一、捕捉bug</vt:lpstr>
      <vt:lpstr>提纲</vt:lpstr>
      <vt:lpstr>二、捕捉bug的基本知识</vt:lpstr>
      <vt:lpstr>二、捕捉bug的基本知识</vt:lpstr>
      <vt:lpstr>二、捕捉bug的基本知识</vt:lpstr>
      <vt:lpstr>二、捕捉bug的基本知识</vt:lpstr>
      <vt:lpstr>二、捕捉bug的基本知识</vt:lpstr>
      <vt:lpstr>提纲</vt:lpstr>
      <vt:lpstr>三、拥有布局</vt:lpstr>
      <vt:lpstr>三、拥有布局</vt:lpstr>
      <vt:lpstr>三、拥有布局</vt:lpstr>
      <vt:lpstr>提纲</vt:lpstr>
      <vt:lpstr>四、解决方法</vt:lpstr>
      <vt:lpstr>四、解决方法</vt:lpstr>
      <vt:lpstr>四、解决方法</vt:lpstr>
      <vt:lpstr>四、解决方法</vt:lpstr>
      <vt:lpstr>提纲</vt:lpstr>
      <vt:lpstr>五、常见的bug及修复方法</vt:lpstr>
      <vt:lpstr>五、常见的bug及修复方法</vt:lpstr>
      <vt:lpstr>五、常见的bug及修复方法</vt:lpstr>
      <vt:lpstr>五、常见的bug及修复方法</vt:lpstr>
      <vt:lpstr>五、常见的bug及修复方法</vt:lpstr>
    </vt:vector>
  </TitlesOfParts>
  <Company>zhjy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zhjy</dc:creator>
  <cp:lastModifiedBy>felixlu</cp:lastModifiedBy>
  <cp:revision>1764</cp:revision>
  <dcterms:created xsi:type="dcterms:W3CDTF">2012-06-22T12:18:32Z</dcterms:created>
  <dcterms:modified xsi:type="dcterms:W3CDTF">2013-05-15T19:33:16Z</dcterms:modified>
</cp:coreProperties>
</file>