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ickainley" charset="1" panose="00000500000000000000"/>
      <p:regular r:id="rId10"/>
    </p:embeddedFont>
    <p:embeddedFont>
      <p:font typeface="Halimum" charset="1" panose="000000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JetBrains Mono" charset="1" panose="02010509020102050004"/>
      <p:regular r:id="rId30"/>
    </p:embeddedFont>
    <p:embeddedFont>
      <p:font typeface="JetBrains Mono Bold" charset="1" panose="02010809030102050004"/>
      <p:regular r:id="rId31"/>
    </p:embeddedFont>
    <p:embeddedFont>
      <p:font typeface="JetBrains Mono Italics" charset="1" panose="02010509020102050004"/>
      <p:regular r:id="rId32"/>
    </p:embeddedFont>
    <p:embeddedFont>
      <p:font typeface="JetBrains Mono Bold Italics" charset="1" panose="02010809030102050004"/>
      <p:regular r:id="rId33"/>
    </p:embeddedFont>
    <p:embeddedFont>
      <p:font typeface="JetBrains Mono Medium" charset="1" panose="02010609020102050004"/>
      <p:regular r:id="rId34"/>
    </p:embeddedFont>
    <p:embeddedFont>
      <p:font typeface="JetBrains Mono Medium Italics" charset="1" panose="02010609020102050004"/>
      <p:regular r:id="rId35"/>
    </p:embeddedFont>
    <p:embeddedFont>
      <p:font typeface="JetBrains Mono Ultra-Bold" charset="1" panose="02010909030102050004"/>
      <p:regular r:id="rId36"/>
    </p:embeddedFont>
    <p:embeddedFont>
      <p:font typeface="JetBrains Mono Ultra-Bold Italics" charset="1" panose="02010909030102050004"/>
      <p:regular r:id="rId37"/>
    </p:embeddedFont>
    <p:embeddedFont>
      <p:font typeface="Hind Jalandhar" charset="1" panose="02000000000000000000"/>
      <p:regular r:id="rId38"/>
    </p:embeddedFont>
    <p:embeddedFont>
      <p:font typeface="Hind Jalandhar Bold" charset="1" panose="02000000000000000000"/>
      <p:regular r:id="rId39"/>
    </p:embeddedFont>
    <p:embeddedFont>
      <p:font typeface="Hind Jalandhar Light" charset="1" panose="02000000000000000000"/>
      <p:regular r:id="rId40"/>
    </p:embeddedFont>
    <p:embeddedFont>
      <p:font typeface="Hind Jalandhar Medium" charset="1" panose="02000000000000000000"/>
      <p:regular r:id="rId41"/>
    </p:embeddedFont>
    <p:embeddedFont>
      <p:font typeface="Hind Jalandhar Semi-Bold" charset="1" panose="02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slides/slide1.xml" Type="http://schemas.openxmlformats.org/officeDocument/2006/relationships/slide"/><Relationship Id="rId44" Target="slides/slide2.xml" Type="http://schemas.openxmlformats.org/officeDocument/2006/relationships/slide"/><Relationship Id="rId45" Target="slides/slide3.xml" Type="http://schemas.openxmlformats.org/officeDocument/2006/relationships/slide"/><Relationship Id="rId46" Target="slides/slide4.xml" Type="http://schemas.openxmlformats.org/officeDocument/2006/relationships/slide"/><Relationship Id="rId47" Target="slides/slide5.xml" Type="http://schemas.openxmlformats.org/officeDocument/2006/relationships/slide"/><Relationship Id="rId48" Target="slides/slide6.xml" Type="http://schemas.openxmlformats.org/officeDocument/2006/relationships/slide"/><Relationship Id="rId49" Target="slides/slide7.xml" Type="http://schemas.openxmlformats.org/officeDocument/2006/relationships/slide"/><Relationship Id="rId5" Target="tableStyles.xml" Type="http://schemas.openxmlformats.org/officeDocument/2006/relationships/tableStyles"/><Relationship Id="rId50" Target="slides/slide8.xml" Type="http://schemas.openxmlformats.org/officeDocument/2006/relationships/slide"/><Relationship Id="rId51" Target="slides/slide9.xml" Type="http://schemas.openxmlformats.org/officeDocument/2006/relationships/slide"/><Relationship Id="rId52" Target="slides/slide10.xml" Type="http://schemas.openxmlformats.org/officeDocument/2006/relationships/slide"/><Relationship Id="rId53" Target="slides/slide11.xml" Type="http://schemas.openxmlformats.org/officeDocument/2006/relationships/slide"/><Relationship Id="rId54" Target="slides/slide12.xml" Type="http://schemas.openxmlformats.org/officeDocument/2006/relationships/slide"/><Relationship Id="rId55" Target="slides/slide13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24" Target="https://github.com/shtef21/py_maze_demo" TargetMode="External" Type="http://schemas.openxmlformats.org/officeDocument/2006/relationships/hyperlink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2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6288" y="5406382"/>
            <a:ext cx="12795425" cy="70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6"/>
              </a:lnSpc>
            </a:pPr>
            <a:r>
              <a:rPr lang="en-US" sz="6501" spc="273">
                <a:solidFill>
                  <a:srgbClr val="3B5060"/>
                </a:solidFill>
                <a:latin typeface="Hind Jalandhar Medium"/>
              </a:rPr>
              <a:t>RJEŠAVANJE LABIRINATA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34614" y="3882743"/>
            <a:ext cx="11018773" cy="75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6800">
                <a:solidFill>
                  <a:srgbClr val="3B5060"/>
                </a:solidFill>
                <a:latin typeface="JetBrains Mono"/>
              </a:rPr>
              <a:t>A* algoritam pretrage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06457" y="-755300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492895" y="5328697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25156" y="5934256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228063">
            <a:off x="-612268" y="8882779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142693">
            <a:off x="12086125" y="-346404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5091">
            <a:off x="13287226" y="6598899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10281067">
            <a:off x="16042441" y="8305710"/>
            <a:ext cx="1832864" cy="1539606"/>
          </a:xfrm>
          <a:custGeom>
            <a:avLst/>
            <a:gdLst/>
            <a:ahLst/>
            <a:cxnLst/>
            <a:rect r="r" b="b" t="t" l="l"/>
            <a:pathLst>
              <a:path h="1539606" w="1832864">
                <a:moveTo>
                  <a:pt x="1832864" y="1539605"/>
                </a:moveTo>
                <a:lnTo>
                  <a:pt x="0" y="1539605"/>
                </a:lnTo>
                <a:lnTo>
                  <a:pt x="0" y="0"/>
                </a:lnTo>
                <a:lnTo>
                  <a:pt x="1832864" y="0"/>
                </a:lnTo>
                <a:lnTo>
                  <a:pt x="1832864" y="1539605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708428">
            <a:off x="-1374735" y="933907"/>
            <a:ext cx="6680806" cy="2004242"/>
          </a:xfrm>
          <a:custGeom>
            <a:avLst/>
            <a:gdLst/>
            <a:ahLst/>
            <a:cxnLst/>
            <a:rect r="r" b="b" t="t" l="l"/>
            <a:pathLst>
              <a:path h="2004242" w="6680806">
                <a:moveTo>
                  <a:pt x="0" y="0"/>
                </a:moveTo>
                <a:lnTo>
                  <a:pt x="6680806" y="0"/>
                </a:lnTo>
                <a:lnTo>
                  <a:pt x="6680806" y="2004242"/>
                </a:lnTo>
                <a:lnTo>
                  <a:pt x="0" y="20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532684">
            <a:off x="-86859" y="5933308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260044">
            <a:off x="15375059" y="-845331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7"/>
                </a:lnTo>
                <a:lnTo>
                  <a:pt x="3001045" y="2529807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700000">
            <a:off x="11057283" y="8732462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46877" y="6574626"/>
            <a:ext cx="779424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1">
                <a:solidFill>
                  <a:srgbClr val="3B5060"/>
                </a:solidFill>
                <a:latin typeface="Poppins Italics"/>
              </a:rPr>
              <a:t>STJEPAN SALOPEK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662259">
            <a:off x="17342709" y="169366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3728499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4535391"/>
            <a:ext cx="12336584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RJEŠAVANJE LABIRINATA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7243" y="3250569"/>
            <a:ext cx="5276100" cy="5189607"/>
          </a:xfrm>
          <a:custGeom>
            <a:avLst/>
            <a:gdLst/>
            <a:ahLst/>
            <a:cxnLst/>
            <a:rect r="r" b="b" t="t" l="l"/>
            <a:pathLst>
              <a:path h="5189607" w="5276100">
                <a:moveTo>
                  <a:pt x="0" y="0"/>
                </a:moveTo>
                <a:lnTo>
                  <a:pt x="5276100" y="0"/>
                </a:lnTo>
                <a:lnTo>
                  <a:pt x="5276100" y="5189606"/>
                </a:lnTo>
                <a:lnTo>
                  <a:pt x="0" y="51896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47094" y="7029787"/>
            <a:ext cx="4499340" cy="2228513"/>
          </a:xfrm>
          <a:custGeom>
            <a:avLst/>
            <a:gdLst/>
            <a:ahLst/>
            <a:cxnLst/>
            <a:rect r="r" b="b" t="t" l="l"/>
            <a:pathLst>
              <a:path h="2228513" w="4499340">
                <a:moveTo>
                  <a:pt x="0" y="0"/>
                </a:moveTo>
                <a:lnTo>
                  <a:pt x="4499340" y="0"/>
                </a:lnTo>
                <a:lnTo>
                  <a:pt x="4499340" y="2228513"/>
                </a:lnTo>
                <a:lnTo>
                  <a:pt x="0" y="22285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1009" y="1805826"/>
            <a:ext cx="9305983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RJEŠAVANJE LABIRINATA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23873" y="3202944"/>
            <a:ext cx="9145781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Kako A* bira put?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Izračunaj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F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svakog susjeda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Odaberi najmanjeg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 Bold"/>
              </a:rPr>
              <a:t>   F = G + H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  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G(susjed) = G(trenutni) + 1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 Bold"/>
              </a:rPr>
              <a:t>   H(susjed) = Manhattan udaljenost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67466" y="8539461"/>
            <a:ext cx="585640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Plavo - udaljenosti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G + H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Bijelo - Koordinate (Y, X)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67641" y="3071827"/>
            <a:ext cx="6700109" cy="6700109"/>
          </a:xfrm>
          <a:custGeom>
            <a:avLst/>
            <a:gdLst/>
            <a:ahLst/>
            <a:cxnLst/>
            <a:rect r="r" b="b" t="t" l="l"/>
            <a:pathLst>
              <a:path h="6700109" w="6700109">
                <a:moveTo>
                  <a:pt x="0" y="0"/>
                </a:moveTo>
                <a:lnTo>
                  <a:pt x="6700109" y="0"/>
                </a:lnTo>
                <a:lnTo>
                  <a:pt x="6700109" y="6700109"/>
                </a:lnTo>
                <a:lnTo>
                  <a:pt x="0" y="67001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2715" y="3071827"/>
            <a:ext cx="6700109" cy="6700109"/>
          </a:xfrm>
          <a:custGeom>
            <a:avLst/>
            <a:gdLst/>
            <a:ahLst/>
            <a:cxnLst/>
            <a:rect r="r" b="b" t="t" l="l"/>
            <a:pathLst>
              <a:path h="6700109" w="6700109">
                <a:moveTo>
                  <a:pt x="0" y="0"/>
                </a:moveTo>
                <a:lnTo>
                  <a:pt x="6700109" y="0"/>
                </a:lnTo>
                <a:lnTo>
                  <a:pt x="6700109" y="6700109"/>
                </a:lnTo>
                <a:lnTo>
                  <a:pt x="0" y="6700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68538" y="8496300"/>
            <a:ext cx="530543" cy="424815"/>
            <a:chOff x="0" y="0"/>
            <a:chExt cx="707390" cy="5664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1910" y="46990"/>
              <a:ext cx="623570" cy="471170"/>
            </a:xfrm>
            <a:custGeom>
              <a:avLst/>
              <a:gdLst/>
              <a:ahLst/>
              <a:cxnLst/>
              <a:rect r="r" b="b" t="t" l="l"/>
              <a:pathLst>
                <a:path h="471170" w="623570">
                  <a:moveTo>
                    <a:pt x="431800" y="125730"/>
                  </a:moveTo>
                  <a:cubicBezTo>
                    <a:pt x="369570" y="118110"/>
                    <a:pt x="327660" y="76200"/>
                    <a:pt x="288290" y="64770"/>
                  </a:cubicBezTo>
                  <a:cubicBezTo>
                    <a:pt x="246380" y="52070"/>
                    <a:pt x="184150" y="39370"/>
                    <a:pt x="149860" y="54610"/>
                  </a:cubicBezTo>
                  <a:cubicBezTo>
                    <a:pt x="120650" y="68580"/>
                    <a:pt x="102870" y="107950"/>
                    <a:pt x="87630" y="139700"/>
                  </a:cubicBezTo>
                  <a:cubicBezTo>
                    <a:pt x="71120" y="173990"/>
                    <a:pt x="63500" y="219710"/>
                    <a:pt x="58420" y="255270"/>
                  </a:cubicBezTo>
                  <a:cubicBezTo>
                    <a:pt x="54610" y="283210"/>
                    <a:pt x="48260" y="308610"/>
                    <a:pt x="55880" y="332740"/>
                  </a:cubicBezTo>
                  <a:cubicBezTo>
                    <a:pt x="63500" y="358140"/>
                    <a:pt x="81280" y="386080"/>
                    <a:pt x="107950" y="401320"/>
                  </a:cubicBezTo>
                  <a:cubicBezTo>
                    <a:pt x="147320" y="422910"/>
                    <a:pt x="223520" y="419100"/>
                    <a:pt x="284480" y="417830"/>
                  </a:cubicBezTo>
                  <a:cubicBezTo>
                    <a:pt x="349250" y="415290"/>
                    <a:pt x="436880" y="405130"/>
                    <a:pt x="482600" y="387350"/>
                  </a:cubicBezTo>
                  <a:cubicBezTo>
                    <a:pt x="510540" y="377190"/>
                    <a:pt x="530860" y="360680"/>
                    <a:pt x="544830" y="346710"/>
                  </a:cubicBezTo>
                  <a:cubicBezTo>
                    <a:pt x="553720" y="336550"/>
                    <a:pt x="558800" y="328930"/>
                    <a:pt x="562610" y="314960"/>
                  </a:cubicBezTo>
                  <a:cubicBezTo>
                    <a:pt x="567690" y="295910"/>
                    <a:pt x="572770" y="265430"/>
                    <a:pt x="565150" y="237490"/>
                  </a:cubicBezTo>
                  <a:cubicBezTo>
                    <a:pt x="553720" y="198120"/>
                    <a:pt x="499110" y="133350"/>
                    <a:pt x="474980" y="109220"/>
                  </a:cubicBezTo>
                  <a:cubicBezTo>
                    <a:pt x="463550" y="97790"/>
                    <a:pt x="455930" y="92710"/>
                    <a:pt x="443230" y="87630"/>
                  </a:cubicBezTo>
                  <a:cubicBezTo>
                    <a:pt x="425450" y="81280"/>
                    <a:pt x="398780" y="80010"/>
                    <a:pt x="377190" y="82550"/>
                  </a:cubicBezTo>
                  <a:cubicBezTo>
                    <a:pt x="355600" y="85090"/>
                    <a:pt x="325120" y="111760"/>
                    <a:pt x="312420" y="106680"/>
                  </a:cubicBezTo>
                  <a:cubicBezTo>
                    <a:pt x="303530" y="102870"/>
                    <a:pt x="295910" y="80010"/>
                    <a:pt x="298450" y="72390"/>
                  </a:cubicBezTo>
                  <a:cubicBezTo>
                    <a:pt x="300990" y="64770"/>
                    <a:pt x="318770" y="57150"/>
                    <a:pt x="326390" y="58420"/>
                  </a:cubicBezTo>
                  <a:cubicBezTo>
                    <a:pt x="334010" y="59690"/>
                    <a:pt x="342900" y="67310"/>
                    <a:pt x="345440" y="73660"/>
                  </a:cubicBezTo>
                  <a:cubicBezTo>
                    <a:pt x="347980" y="81280"/>
                    <a:pt x="344170" y="97790"/>
                    <a:pt x="337820" y="102870"/>
                  </a:cubicBezTo>
                  <a:cubicBezTo>
                    <a:pt x="332740" y="107950"/>
                    <a:pt x="321310" y="109220"/>
                    <a:pt x="314960" y="107950"/>
                  </a:cubicBezTo>
                  <a:cubicBezTo>
                    <a:pt x="308610" y="106680"/>
                    <a:pt x="298450" y="97790"/>
                    <a:pt x="297180" y="91440"/>
                  </a:cubicBezTo>
                  <a:cubicBezTo>
                    <a:pt x="294640" y="83820"/>
                    <a:pt x="299720" y="71120"/>
                    <a:pt x="307340" y="62230"/>
                  </a:cubicBezTo>
                  <a:cubicBezTo>
                    <a:pt x="320040" y="49530"/>
                    <a:pt x="351790" y="36830"/>
                    <a:pt x="375920" y="33020"/>
                  </a:cubicBezTo>
                  <a:cubicBezTo>
                    <a:pt x="400050" y="29210"/>
                    <a:pt x="426720" y="29210"/>
                    <a:pt x="452120" y="38100"/>
                  </a:cubicBezTo>
                  <a:cubicBezTo>
                    <a:pt x="481330" y="48260"/>
                    <a:pt x="511810" y="73660"/>
                    <a:pt x="537210" y="101600"/>
                  </a:cubicBezTo>
                  <a:cubicBezTo>
                    <a:pt x="567690" y="135890"/>
                    <a:pt x="604520" y="191770"/>
                    <a:pt x="614680" y="236220"/>
                  </a:cubicBezTo>
                  <a:cubicBezTo>
                    <a:pt x="623570" y="275590"/>
                    <a:pt x="623570" y="320040"/>
                    <a:pt x="605790" y="353060"/>
                  </a:cubicBezTo>
                  <a:cubicBezTo>
                    <a:pt x="586740" y="388620"/>
                    <a:pt x="541020" y="417830"/>
                    <a:pt x="495300" y="436880"/>
                  </a:cubicBezTo>
                  <a:cubicBezTo>
                    <a:pt x="438150" y="461010"/>
                    <a:pt x="346710" y="466090"/>
                    <a:pt x="283210" y="468630"/>
                  </a:cubicBezTo>
                  <a:cubicBezTo>
                    <a:pt x="231140" y="471170"/>
                    <a:pt x="179070" y="466090"/>
                    <a:pt x="140970" y="459740"/>
                  </a:cubicBezTo>
                  <a:cubicBezTo>
                    <a:pt x="114300" y="454660"/>
                    <a:pt x="95250" y="452120"/>
                    <a:pt x="74930" y="439420"/>
                  </a:cubicBezTo>
                  <a:cubicBezTo>
                    <a:pt x="52070" y="425450"/>
                    <a:pt x="25400" y="400050"/>
                    <a:pt x="13970" y="372110"/>
                  </a:cubicBezTo>
                  <a:cubicBezTo>
                    <a:pt x="0" y="339090"/>
                    <a:pt x="5080" y="283210"/>
                    <a:pt x="8890" y="246380"/>
                  </a:cubicBezTo>
                  <a:cubicBezTo>
                    <a:pt x="11430" y="215900"/>
                    <a:pt x="22860" y="186690"/>
                    <a:pt x="29210" y="162560"/>
                  </a:cubicBezTo>
                  <a:cubicBezTo>
                    <a:pt x="34290" y="143510"/>
                    <a:pt x="35560" y="130810"/>
                    <a:pt x="45720" y="111760"/>
                  </a:cubicBezTo>
                  <a:cubicBezTo>
                    <a:pt x="60960" y="83820"/>
                    <a:pt x="96520" y="30480"/>
                    <a:pt x="118110" y="15240"/>
                  </a:cubicBezTo>
                  <a:cubicBezTo>
                    <a:pt x="129540" y="7620"/>
                    <a:pt x="134620" y="5080"/>
                    <a:pt x="148590" y="3810"/>
                  </a:cubicBezTo>
                  <a:cubicBezTo>
                    <a:pt x="181610" y="0"/>
                    <a:pt x="266700" y="5080"/>
                    <a:pt x="311150" y="20320"/>
                  </a:cubicBezTo>
                  <a:cubicBezTo>
                    <a:pt x="346710" y="33020"/>
                    <a:pt x="374650" y="67310"/>
                    <a:pt x="401320" y="76200"/>
                  </a:cubicBezTo>
                  <a:cubicBezTo>
                    <a:pt x="419100" y="82550"/>
                    <a:pt x="439420" y="73660"/>
                    <a:pt x="448310" y="81280"/>
                  </a:cubicBezTo>
                  <a:cubicBezTo>
                    <a:pt x="454660" y="87630"/>
                    <a:pt x="458470" y="101600"/>
                    <a:pt x="455930" y="109220"/>
                  </a:cubicBezTo>
                  <a:cubicBezTo>
                    <a:pt x="453390" y="116840"/>
                    <a:pt x="431800" y="125730"/>
                    <a:pt x="431800" y="12573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5019020" y="5665470"/>
            <a:ext cx="276225" cy="3073717"/>
            <a:chOff x="0" y="0"/>
            <a:chExt cx="368300" cy="4098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6670" y="50800"/>
              <a:ext cx="303530" cy="3996690"/>
            </a:xfrm>
            <a:custGeom>
              <a:avLst/>
              <a:gdLst/>
              <a:ahLst/>
              <a:cxnLst/>
              <a:rect r="r" b="b" t="t" l="l"/>
              <a:pathLst>
                <a:path h="3996690" w="303530">
                  <a:moveTo>
                    <a:pt x="196850" y="3972560"/>
                  </a:moveTo>
                  <a:cubicBezTo>
                    <a:pt x="217170" y="3295650"/>
                    <a:pt x="229870" y="3249930"/>
                    <a:pt x="236220" y="3120390"/>
                  </a:cubicBezTo>
                  <a:cubicBezTo>
                    <a:pt x="248920" y="2854960"/>
                    <a:pt x="252730" y="2222500"/>
                    <a:pt x="240030" y="1897380"/>
                  </a:cubicBezTo>
                  <a:cubicBezTo>
                    <a:pt x="231140" y="1681480"/>
                    <a:pt x="219710" y="1510030"/>
                    <a:pt x="196850" y="1360170"/>
                  </a:cubicBezTo>
                  <a:cubicBezTo>
                    <a:pt x="180340" y="1249680"/>
                    <a:pt x="154940" y="1184910"/>
                    <a:pt x="134620" y="1075690"/>
                  </a:cubicBezTo>
                  <a:cubicBezTo>
                    <a:pt x="107950" y="928370"/>
                    <a:pt x="76200" y="726440"/>
                    <a:pt x="57150" y="551180"/>
                  </a:cubicBezTo>
                  <a:cubicBezTo>
                    <a:pt x="39370" y="375920"/>
                    <a:pt x="0" y="87630"/>
                    <a:pt x="24130" y="25400"/>
                  </a:cubicBezTo>
                  <a:cubicBezTo>
                    <a:pt x="30480" y="8890"/>
                    <a:pt x="41910" y="0"/>
                    <a:pt x="50800" y="0"/>
                  </a:cubicBezTo>
                  <a:cubicBezTo>
                    <a:pt x="59690" y="0"/>
                    <a:pt x="74930" y="19050"/>
                    <a:pt x="74930" y="27940"/>
                  </a:cubicBezTo>
                  <a:cubicBezTo>
                    <a:pt x="74930" y="35560"/>
                    <a:pt x="60960" y="48260"/>
                    <a:pt x="53340" y="50800"/>
                  </a:cubicBezTo>
                  <a:cubicBezTo>
                    <a:pt x="45720" y="52070"/>
                    <a:pt x="35560" y="48260"/>
                    <a:pt x="30480" y="43180"/>
                  </a:cubicBezTo>
                  <a:cubicBezTo>
                    <a:pt x="25400" y="38100"/>
                    <a:pt x="21590" y="26670"/>
                    <a:pt x="24130" y="20320"/>
                  </a:cubicBezTo>
                  <a:cubicBezTo>
                    <a:pt x="26670" y="12700"/>
                    <a:pt x="39370" y="0"/>
                    <a:pt x="48260" y="0"/>
                  </a:cubicBezTo>
                  <a:cubicBezTo>
                    <a:pt x="55880" y="0"/>
                    <a:pt x="66040" y="3810"/>
                    <a:pt x="73660" y="16510"/>
                  </a:cubicBezTo>
                  <a:cubicBezTo>
                    <a:pt x="104140" y="68580"/>
                    <a:pt x="87630" y="368300"/>
                    <a:pt x="106680" y="543560"/>
                  </a:cubicBezTo>
                  <a:cubicBezTo>
                    <a:pt x="124460" y="718820"/>
                    <a:pt x="157480" y="916940"/>
                    <a:pt x="184150" y="1065530"/>
                  </a:cubicBezTo>
                  <a:cubicBezTo>
                    <a:pt x="204470" y="1177290"/>
                    <a:pt x="231140" y="1245870"/>
                    <a:pt x="247650" y="1358900"/>
                  </a:cubicBezTo>
                  <a:cubicBezTo>
                    <a:pt x="270510" y="1511300"/>
                    <a:pt x="281940" y="1681480"/>
                    <a:pt x="290830" y="1897380"/>
                  </a:cubicBezTo>
                  <a:cubicBezTo>
                    <a:pt x="303530" y="2222500"/>
                    <a:pt x="299720" y="2857500"/>
                    <a:pt x="287020" y="3122930"/>
                  </a:cubicBezTo>
                  <a:cubicBezTo>
                    <a:pt x="280670" y="3251200"/>
                    <a:pt x="267970" y="3296920"/>
                    <a:pt x="261620" y="3407410"/>
                  </a:cubicBezTo>
                  <a:cubicBezTo>
                    <a:pt x="252730" y="3563620"/>
                    <a:pt x="274320" y="3909060"/>
                    <a:pt x="247650" y="3972560"/>
                  </a:cubicBezTo>
                  <a:cubicBezTo>
                    <a:pt x="241300" y="3987800"/>
                    <a:pt x="232410" y="3996690"/>
                    <a:pt x="224790" y="3996690"/>
                  </a:cubicBezTo>
                  <a:cubicBezTo>
                    <a:pt x="215900" y="3996690"/>
                    <a:pt x="196850" y="3972560"/>
                    <a:pt x="196850" y="397256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631227" y="5587365"/>
            <a:ext cx="1502092" cy="187642"/>
            <a:chOff x="0" y="0"/>
            <a:chExt cx="2002790" cy="2501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46990"/>
              <a:ext cx="1905000" cy="152400"/>
            </a:xfrm>
            <a:custGeom>
              <a:avLst/>
              <a:gdLst/>
              <a:ahLst/>
              <a:cxnLst/>
              <a:rect r="r" b="b" t="t" l="l"/>
              <a:pathLst>
                <a:path h="152400" w="1905000">
                  <a:moveTo>
                    <a:pt x="1869440" y="152400"/>
                  </a:moveTo>
                  <a:cubicBezTo>
                    <a:pt x="1447800" y="118110"/>
                    <a:pt x="998220" y="132080"/>
                    <a:pt x="800100" y="125730"/>
                  </a:cubicBezTo>
                  <a:cubicBezTo>
                    <a:pt x="690880" y="121920"/>
                    <a:pt x="623570" y="120650"/>
                    <a:pt x="547370" y="110490"/>
                  </a:cubicBezTo>
                  <a:cubicBezTo>
                    <a:pt x="481330" y="101600"/>
                    <a:pt x="434340" y="80010"/>
                    <a:pt x="367030" y="72390"/>
                  </a:cubicBezTo>
                  <a:cubicBezTo>
                    <a:pt x="281940" y="62230"/>
                    <a:pt x="139700" y="76200"/>
                    <a:pt x="77470" y="67310"/>
                  </a:cubicBezTo>
                  <a:cubicBezTo>
                    <a:pt x="46990" y="63500"/>
                    <a:pt x="22860" y="59690"/>
                    <a:pt x="11430" y="49530"/>
                  </a:cubicBezTo>
                  <a:cubicBezTo>
                    <a:pt x="5080" y="43180"/>
                    <a:pt x="0" y="35560"/>
                    <a:pt x="1270" y="27940"/>
                  </a:cubicBezTo>
                  <a:cubicBezTo>
                    <a:pt x="2540" y="20320"/>
                    <a:pt x="13970" y="5080"/>
                    <a:pt x="21590" y="3810"/>
                  </a:cubicBezTo>
                  <a:cubicBezTo>
                    <a:pt x="29210" y="2540"/>
                    <a:pt x="45720" y="10160"/>
                    <a:pt x="49530" y="16510"/>
                  </a:cubicBezTo>
                  <a:cubicBezTo>
                    <a:pt x="53340" y="22860"/>
                    <a:pt x="53340" y="34290"/>
                    <a:pt x="49530" y="40640"/>
                  </a:cubicBezTo>
                  <a:cubicBezTo>
                    <a:pt x="45720" y="48260"/>
                    <a:pt x="29210" y="55880"/>
                    <a:pt x="21590" y="54610"/>
                  </a:cubicBezTo>
                  <a:cubicBezTo>
                    <a:pt x="13970" y="53340"/>
                    <a:pt x="1270" y="38100"/>
                    <a:pt x="1270" y="30480"/>
                  </a:cubicBezTo>
                  <a:cubicBezTo>
                    <a:pt x="1270" y="21590"/>
                    <a:pt x="15240" y="7620"/>
                    <a:pt x="26670" y="3810"/>
                  </a:cubicBezTo>
                  <a:cubicBezTo>
                    <a:pt x="39370" y="0"/>
                    <a:pt x="53340" y="12700"/>
                    <a:pt x="77470" y="16510"/>
                  </a:cubicBezTo>
                  <a:cubicBezTo>
                    <a:pt x="134620" y="24130"/>
                    <a:pt x="287020" y="11430"/>
                    <a:pt x="372110" y="21590"/>
                  </a:cubicBezTo>
                  <a:cubicBezTo>
                    <a:pt x="438150" y="29210"/>
                    <a:pt x="483870" y="50800"/>
                    <a:pt x="547370" y="59690"/>
                  </a:cubicBezTo>
                  <a:cubicBezTo>
                    <a:pt x="623570" y="69850"/>
                    <a:pt x="690880" y="71120"/>
                    <a:pt x="800100" y="74930"/>
                  </a:cubicBezTo>
                  <a:cubicBezTo>
                    <a:pt x="999490" y="81280"/>
                    <a:pt x="1447800" y="66040"/>
                    <a:pt x="1643380" y="77470"/>
                  </a:cubicBezTo>
                  <a:cubicBezTo>
                    <a:pt x="1748790" y="83820"/>
                    <a:pt x="1851660" y="82550"/>
                    <a:pt x="1884680" y="104140"/>
                  </a:cubicBezTo>
                  <a:cubicBezTo>
                    <a:pt x="1897380" y="111760"/>
                    <a:pt x="1905000" y="125730"/>
                    <a:pt x="1902460" y="133350"/>
                  </a:cubicBezTo>
                  <a:cubicBezTo>
                    <a:pt x="1899920" y="142240"/>
                    <a:pt x="1869440" y="152400"/>
                    <a:pt x="1869440" y="15240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478827" y="4037647"/>
            <a:ext cx="263842" cy="1663065"/>
            <a:chOff x="0" y="0"/>
            <a:chExt cx="351790" cy="22174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6990" y="49530"/>
              <a:ext cx="300990" cy="2118360"/>
            </a:xfrm>
            <a:custGeom>
              <a:avLst/>
              <a:gdLst/>
              <a:ahLst/>
              <a:cxnLst/>
              <a:rect r="r" b="b" t="t" l="l"/>
              <a:pathLst>
                <a:path h="2118360" w="300990">
                  <a:moveTo>
                    <a:pt x="203200" y="2091690"/>
                  </a:moveTo>
                  <a:cubicBezTo>
                    <a:pt x="181610" y="676910"/>
                    <a:pt x="134620" y="384810"/>
                    <a:pt x="90170" y="243840"/>
                  </a:cubicBezTo>
                  <a:cubicBezTo>
                    <a:pt x="69850" y="177800"/>
                    <a:pt x="36830" y="144780"/>
                    <a:pt x="22860" y="105410"/>
                  </a:cubicBezTo>
                  <a:cubicBezTo>
                    <a:pt x="12700" y="77470"/>
                    <a:pt x="0" y="49530"/>
                    <a:pt x="3810" y="30480"/>
                  </a:cubicBezTo>
                  <a:cubicBezTo>
                    <a:pt x="6350" y="17780"/>
                    <a:pt x="17780" y="3810"/>
                    <a:pt x="26670" y="1270"/>
                  </a:cubicBezTo>
                  <a:cubicBezTo>
                    <a:pt x="33020" y="0"/>
                    <a:pt x="44450" y="5080"/>
                    <a:pt x="48260" y="11430"/>
                  </a:cubicBezTo>
                  <a:cubicBezTo>
                    <a:pt x="53340" y="17780"/>
                    <a:pt x="54610" y="35560"/>
                    <a:pt x="49530" y="41910"/>
                  </a:cubicBezTo>
                  <a:cubicBezTo>
                    <a:pt x="44450" y="48260"/>
                    <a:pt x="26670" y="53340"/>
                    <a:pt x="19050" y="50800"/>
                  </a:cubicBezTo>
                  <a:cubicBezTo>
                    <a:pt x="12700" y="48260"/>
                    <a:pt x="5080" y="39370"/>
                    <a:pt x="3810" y="33020"/>
                  </a:cubicBezTo>
                  <a:cubicBezTo>
                    <a:pt x="2540" y="25400"/>
                    <a:pt x="8890" y="8890"/>
                    <a:pt x="16510" y="5080"/>
                  </a:cubicBezTo>
                  <a:cubicBezTo>
                    <a:pt x="24130" y="1270"/>
                    <a:pt x="43180" y="6350"/>
                    <a:pt x="52070" y="16510"/>
                  </a:cubicBezTo>
                  <a:cubicBezTo>
                    <a:pt x="66040" y="31750"/>
                    <a:pt x="63500" y="74930"/>
                    <a:pt x="74930" y="107950"/>
                  </a:cubicBezTo>
                  <a:cubicBezTo>
                    <a:pt x="90170" y="148590"/>
                    <a:pt x="120650" y="176530"/>
                    <a:pt x="140970" y="240030"/>
                  </a:cubicBezTo>
                  <a:cubicBezTo>
                    <a:pt x="185420" y="379730"/>
                    <a:pt x="232410" y="675640"/>
                    <a:pt x="254000" y="938530"/>
                  </a:cubicBezTo>
                  <a:cubicBezTo>
                    <a:pt x="280670" y="1275080"/>
                    <a:pt x="300990" y="2010410"/>
                    <a:pt x="254000" y="2098040"/>
                  </a:cubicBezTo>
                  <a:cubicBezTo>
                    <a:pt x="246380" y="2113280"/>
                    <a:pt x="234950" y="2118360"/>
                    <a:pt x="226060" y="2117090"/>
                  </a:cubicBezTo>
                  <a:cubicBezTo>
                    <a:pt x="217170" y="2115820"/>
                    <a:pt x="203200" y="2091690"/>
                    <a:pt x="203200" y="209169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2177712" y="4026217"/>
            <a:ext cx="1413510" cy="219075"/>
            <a:chOff x="0" y="0"/>
            <a:chExt cx="1884680" cy="292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41910"/>
              <a:ext cx="1785620" cy="214630"/>
            </a:xfrm>
            <a:custGeom>
              <a:avLst/>
              <a:gdLst/>
              <a:ahLst/>
              <a:cxnLst/>
              <a:rect r="r" b="b" t="t" l="l"/>
              <a:pathLst>
                <a:path h="214630" w="1785620">
                  <a:moveTo>
                    <a:pt x="1753870" y="69850"/>
                  </a:moveTo>
                  <a:cubicBezTo>
                    <a:pt x="1501140" y="53340"/>
                    <a:pt x="1275080" y="58420"/>
                    <a:pt x="1090930" y="69850"/>
                  </a:cubicBezTo>
                  <a:cubicBezTo>
                    <a:pt x="886460" y="82550"/>
                    <a:pt x="547370" y="113030"/>
                    <a:pt x="445770" y="138430"/>
                  </a:cubicBezTo>
                  <a:cubicBezTo>
                    <a:pt x="412750" y="146050"/>
                    <a:pt x="407670" y="157480"/>
                    <a:pt x="383540" y="163830"/>
                  </a:cubicBezTo>
                  <a:cubicBezTo>
                    <a:pt x="351790" y="172720"/>
                    <a:pt x="316230" y="176530"/>
                    <a:pt x="270510" y="181610"/>
                  </a:cubicBezTo>
                  <a:cubicBezTo>
                    <a:pt x="203200" y="189230"/>
                    <a:pt x="54610" y="214630"/>
                    <a:pt x="19050" y="199390"/>
                  </a:cubicBezTo>
                  <a:cubicBezTo>
                    <a:pt x="6350" y="194310"/>
                    <a:pt x="0" y="182880"/>
                    <a:pt x="0" y="175260"/>
                  </a:cubicBezTo>
                  <a:cubicBezTo>
                    <a:pt x="0" y="166370"/>
                    <a:pt x="16510" y="149860"/>
                    <a:pt x="25400" y="148590"/>
                  </a:cubicBezTo>
                  <a:cubicBezTo>
                    <a:pt x="33020" y="147320"/>
                    <a:pt x="43180" y="153670"/>
                    <a:pt x="46990" y="160020"/>
                  </a:cubicBezTo>
                  <a:cubicBezTo>
                    <a:pt x="50800" y="167640"/>
                    <a:pt x="49530" y="184150"/>
                    <a:pt x="44450" y="190500"/>
                  </a:cubicBezTo>
                  <a:cubicBezTo>
                    <a:pt x="39370" y="196850"/>
                    <a:pt x="21590" y="199390"/>
                    <a:pt x="13970" y="196850"/>
                  </a:cubicBezTo>
                  <a:cubicBezTo>
                    <a:pt x="7620" y="194310"/>
                    <a:pt x="0" y="185420"/>
                    <a:pt x="0" y="177800"/>
                  </a:cubicBezTo>
                  <a:cubicBezTo>
                    <a:pt x="0" y="170180"/>
                    <a:pt x="6350" y="157480"/>
                    <a:pt x="15240" y="151130"/>
                  </a:cubicBezTo>
                  <a:cubicBezTo>
                    <a:pt x="29210" y="140970"/>
                    <a:pt x="55880" y="138430"/>
                    <a:pt x="83820" y="134620"/>
                  </a:cubicBezTo>
                  <a:cubicBezTo>
                    <a:pt x="129540" y="128270"/>
                    <a:pt x="205740" y="139700"/>
                    <a:pt x="265430" y="132080"/>
                  </a:cubicBezTo>
                  <a:cubicBezTo>
                    <a:pt x="325120" y="124460"/>
                    <a:pt x="364490" y="102870"/>
                    <a:pt x="441960" y="88900"/>
                  </a:cubicBezTo>
                  <a:cubicBezTo>
                    <a:pt x="589280" y="63500"/>
                    <a:pt x="878840" y="31750"/>
                    <a:pt x="1090930" y="19050"/>
                  </a:cubicBezTo>
                  <a:cubicBezTo>
                    <a:pt x="1292860" y="6350"/>
                    <a:pt x="1576070" y="0"/>
                    <a:pt x="1686560" y="8890"/>
                  </a:cubicBezTo>
                  <a:cubicBezTo>
                    <a:pt x="1729740" y="12700"/>
                    <a:pt x="1761490" y="12700"/>
                    <a:pt x="1775460" y="25400"/>
                  </a:cubicBezTo>
                  <a:cubicBezTo>
                    <a:pt x="1783080" y="33020"/>
                    <a:pt x="1785620" y="45720"/>
                    <a:pt x="1783080" y="53340"/>
                  </a:cubicBezTo>
                  <a:cubicBezTo>
                    <a:pt x="1779270" y="60960"/>
                    <a:pt x="1753870" y="69850"/>
                    <a:pt x="1753870" y="6985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2173902" y="4132897"/>
            <a:ext cx="157162" cy="1661160"/>
            <a:chOff x="0" y="0"/>
            <a:chExt cx="209550" cy="22148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9370" y="48260"/>
              <a:ext cx="139700" cy="2115820"/>
            </a:xfrm>
            <a:custGeom>
              <a:avLst/>
              <a:gdLst/>
              <a:ahLst/>
              <a:cxnLst/>
              <a:rect r="r" b="b" t="t" l="l"/>
              <a:pathLst>
                <a:path h="2115820" w="139700">
                  <a:moveTo>
                    <a:pt x="62230" y="26670"/>
                  </a:moveTo>
                  <a:cubicBezTo>
                    <a:pt x="97790" y="563880"/>
                    <a:pt x="82550" y="859790"/>
                    <a:pt x="91440" y="1033780"/>
                  </a:cubicBezTo>
                  <a:cubicBezTo>
                    <a:pt x="96520" y="1150620"/>
                    <a:pt x="114300" y="1203960"/>
                    <a:pt x="119380" y="1324610"/>
                  </a:cubicBezTo>
                  <a:cubicBezTo>
                    <a:pt x="127000" y="1518920"/>
                    <a:pt x="139700" y="2012950"/>
                    <a:pt x="105410" y="2090420"/>
                  </a:cubicBezTo>
                  <a:cubicBezTo>
                    <a:pt x="97790" y="2106930"/>
                    <a:pt x="87630" y="2115820"/>
                    <a:pt x="78740" y="2115820"/>
                  </a:cubicBezTo>
                  <a:cubicBezTo>
                    <a:pt x="69850" y="2115820"/>
                    <a:pt x="54610" y="2096770"/>
                    <a:pt x="54610" y="2087880"/>
                  </a:cubicBezTo>
                  <a:cubicBezTo>
                    <a:pt x="54610" y="2080260"/>
                    <a:pt x="62230" y="2070100"/>
                    <a:pt x="68580" y="2067560"/>
                  </a:cubicBezTo>
                  <a:cubicBezTo>
                    <a:pt x="76200" y="2063750"/>
                    <a:pt x="92710" y="2067560"/>
                    <a:pt x="99060" y="2072640"/>
                  </a:cubicBezTo>
                  <a:cubicBezTo>
                    <a:pt x="104140" y="2077720"/>
                    <a:pt x="107950" y="2089150"/>
                    <a:pt x="105410" y="2095500"/>
                  </a:cubicBezTo>
                  <a:cubicBezTo>
                    <a:pt x="102870" y="2103120"/>
                    <a:pt x="88900" y="2115820"/>
                    <a:pt x="81280" y="2115820"/>
                  </a:cubicBezTo>
                  <a:cubicBezTo>
                    <a:pt x="72390" y="2115820"/>
                    <a:pt x="60960" y="2105660"/>
                    <a:pt x="54610" y="2090420"/>
                  </a:cubicBezTo>
                  <a:cubicBezTo>
                    <a:pt x="39370" y="2051050"/>
                    <a:pt x="66040" y="1941830"/>
                    <a:pt x="68580" y="1838960"/>
                  </a:cubicBezTo>
                  <a:cubicBezTo>
                    <a:pt x="72390" y="1673860"/>
                    <a:pt x="77470" y="1341120"/>
                    <a:pt x="66040" y="1197610"/>
                  </a:cubicBezTo>
                  <a:cubicBezTo>
                    <a:pt x="59690" y="1125220"/>
                    <a:pt x="45720" y="1107440"/>
                    <a:pt x="40640" y="1033780"/>
                  </a:cubicBezTo>
                  <a:cubicBezTo>
                    <a:pt x="29210" y="889000"/>
                    <a:pt x="49530" y="544830"/>
                    <a:pt x="39370" y="382270"/>
                  </a:cubicBezTo>
                  <a:cubicBezTo>
                    <a:pt x="33020" y="284480"/>
                    <a:pt x="15240" y="215900"/>
                    <a:pt x="11430" y="148590"/>
                  </a:cubicBezTo>
                  <a:cubicBezTo>
                    <a:pt x="8890" y="97790"/>
                    <a:pt x="0" y="34290"/>
                    <a:pt x="13970" y="13970"/>
                  </a:cubicBezTo>
                  <a:cubicBezTo>
                    <a:pt x="21590" y="3810"/>
                    <a:pt x="38100" y="0"/>
                    <a:pt x="45720" y="2540"/>
                  </a:cubicBezTo>
                  <a:cubicBezTo>
                    <a:pt x="53340" y="5080"/>
                    <a:pt x="62230" y="26670"/>
                    <a:pt x="62230" y="2667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539412" y="5596890"/>
            <a:ext cx="1781175" cy="209550"/>
            <a:chOff x="0" y="0"/>
            <a:chExt cx="2374900" cy="279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9530" y="46990"/>
              <a:ext cx="2275840" cy="181610"/>
            </a:xfrm>
            <a:custGeom>
              <a:avLst/>
              <a:gdLst/>
              <a:ahLst/>
              <a:cxnLst/>
              <a:rect r="r" b="b" t="t" l="l"/>
              <a:pathLst>
                <a:path h="181610" w="2275840">
                  <a:moveTo>
                    <a:pt x="2254250" y="168910"/>
                  </a:moveTo>
                  <a:cubicBezTo>
                    <a:pt x="1997710" y="181610"/>
                    <a:pt x="1587500" y="113030"/>
                    <a:pt x="1342390" y="91440"/>
                  </a:cubicBezTo>
                  <a:cubicBezTo>
                    <a:pt x="1134110" y="73660"/>
                    <a:pt x="923290" y="60960"/>
                    <a:pt x="762000" y="55880"/>
                  </a:cubicBezTo>
                  <a:cubicBezTo>
                    <a:pt x="646430" y="52070"/>
                    <a:pt x="572770" y="49530"/>
                    <a:pt x="464820" y="54610"/>
                  </a:cubicBezTo>
                  <a:cubicBezTo>
                    <a:pt x="334010" y="60960"/>
                    <a:pt x="86360" y="101600"/>
                    <a:pt x="33020" y="96520"/>
                  </a:cubicBezTo>
                  <a:cubicBezTo>
                    <a:pt x="20320" y="95250"/>
                    <a:pt x="15240" y="95250"/>
                    <a:pt x="10160" y="90170"/>
                  </a:cubicBezTo>
                  <a:cubicBezTo>
                    <a:pt x="5080" y="85090"/>
                    <a:pt x="0" y="74930"/>
                    <a:pt x="1270" y="68580"/>
                  </a:cubicBezTo>
                  <a:cubicBezTo>
                    <a:pt x="2540" y="60960"/>
                    <a:pt x="8890" y="50800"/>
                    <a:pt x="15240" y="48260"/>
                  </a:cubicBezTo>
                  <a:cubicBezTo>
                    <a:pt x="22860" y="45720"/>
                    <a:pt x="40640" y="48260"/>
                    <a:pt x="45720" y="54610"/>
                  </a:cubicBezTo>
                  <a:cubicBezTo>
                    <a:pt x="50800" y="60960"/>
                    <a:pt x="52070" y="77470"/>
                    <a:pt x="48260" y="85090"/>
                  </a:cubicBezTo>
                  <a:cubicBezTo>
                    <a:pt x="44450" y="91440"/>
                    <a:pt x="34290" y="96520"/>
                    <a:pt x="26670" y="96520"/>
                  </a:cubicBezTo>
                  <a:cubicBezTo>
                    <a:pt x="19050" y="96520"/>
                    <a:pt x="5080" y="86360"/>
                    <a:pt x="2540" y="78740"/>
                  </a:cubicBezTo>
                  <a:cubicBezTo>
                    <a:pt x="0" y="71120"/>
                    <a:pt x="5080" y="57150"/>
                    <a:pt x="12700" y="49530"/>
                  </a:cubicBezTo>
                  <a:cubicBezTo>
                    <a:pt x="24130" y="38100"/>
                    <a:pt x="46990" y="38100"/>
                    <a:pt x="78740" y="33020"/>
                  </a:cubicBezTo>
                  <a:cubicBezTo>
                    <a:pt x="153670" y="20320"/>
                    <a:pt x="342900" y="7620"/>
                    <a:pt x="463550" y="3810"/>
                  </a:cubicBezTo>
                  <a:cubicBezTo>
                    <a:pt x="570230" y="0"/>
                    <a:pt x="647700" y="1270"/>
                    <a:pt x="764540" y="5080"/>
                  </a:cubicBezTo>
                  <a:cubicBezTo>
                    <a:pt x="928370" y="10160"/>
                    <a:pt x="1141730" y="22860"/>
                    <a:pt x="1351280" y="40640"/>
                  </a:cubicBezTo>
                  <a:cubicBezTo>
                    <a:pt x="1595120" y="62230"/>
                    <a:pt x="1996440" y="129540"/>
                    <a:pt x="2139950" y="130810"/>
                  </a:cubicBezTo>
                  <a:cubicBezTo>
                    <a:pt x="2193290" y="130810"/>
                    <a:pt x="2227580" y="111760"/>
                    <a:pt x="2250440" y="119380"/>
                  </a:cubicBezTo>
                  <a:cubicBezTo>
                    <a:pt x="2263140" y="123190"/>
                    <a:pt x="2273300" y="134620"/>
                    <a:pt x="2274570" y="142240"/>
                  </a:cubicBezTo>
                  <a:cubicBezTo>
                    <a:pt x="2275840" y="151130"/>
                    <a:pt x="2254250" y="168910"/>
                    <a:pt x="2254250" y="16891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0535602" y="3973830"/>
            <a:ext cx="114300" cy="1769745"/>
            <a:chOff x="0" y="0"/>
            <a:chExt cx="152400" cy="23596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0800" y="50800"/>
              <a:ext cx="118110" cy="2259330"/>
            </a:xfrm>
            <a:custGeom>
              <a:avLst/>
              <a:gdLst/>
              <a:ahLst/>
              <a:cxnLst/>
              <a:rect r="r" b="b" t="t" l="l"/>
              <a:pathLst>
                <a:path h="2259330" w="118110">
                  <a:moveTo>
                    <a:pt x="0" y="2232660"/>
                  </a:moveTo>
                  <a:cubicBezTo>
                    <a:pt x="7620" y="6350"/>
                    <a:pt x="19050" y="1270"/>
                    <a:pt x="27940" y="0"/>
                  </a:cubicBezTo>
                  <a:cubicBezTo>
                    <a:pt x="35560" y="0"/>
                    <a:pt x="45720" y="6350"/>
                    <a:pt x="48260" y="12700"/>
                  </a:cubicBezTo>
                  <a:cubicBezTo>
                    <a:pt x="52070" y="20320"/>
                    <a:pt x="49530" y="36830"/>
                    <a:pt x="44450" y="43180"/>
                  </a:cubicBezTo>
                  <a:cubicBezTo>
                    <a:pt x="39370" y="49530"/>
                    <a:pt x="21590" y="52070"/>
                    <a:pt x="13970" y="48260"/>
                  </a:cubicBezTo>
                  <a:cubicBezTo>
                    <a:pt x="7620" y="45720"/>
                    <a:pt x="1270" y="35560"/>
                    <a:pt x="1270" y="27940"/>
                  </a:cubicBezTo>
                  <a:cubicBezTo>
                    <a:pt x="1270" y="19050"/>
                    <a:pt x="16510" y="0"/>
                    <a:pt x="24130" y="0"/>
                  </a:cubicBezTo>
                  <a:cubicBezTo>
                    <a:pt x="33020" y="0"/>
                    <a:pt x="43180" y="7620"/>
                    <a:pt x="50800" y="25400"/>
                  </a:cubicBezTo>
                  <a:cubicBezTo>
                    <a:pt x="111760" y="167640"/>
                    <a:pt x="118110" y="2112010"/>
                    <a:pt x="50800" y="2239010"/>
                  </a:cubicBezTo>
                  <a:cubicBezTo>
                    <a:pt x="41910" y="2254250"/>
                    <a:pt x="31750" y="2259330"/>
                    <a:pt x="22860" y="2258060"/>
                  </a:cubicBezTo>
                  <a:cubicBezTo>
                    <a:pt x="13970" y="2256790"/>
                    <a:pt x="0" y="2232660"/>
                    <a:pt x="0" y="2232660"/>
                  </a:cubicBezTo>
                </a:path>
              </a:pathLst>
            </a:custGeom>
            <a:solidFill>
              <a:srgbClr val="2D90EB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91009" y="1805826"/>
            <a:ext cx="9305983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RJEŠAVANJE LABIRINATA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531215" y="7097078"/>
            <a:ext cx="1739265" cy="147638"/>
            <a:chOff x="0" y="0"/>
            <a:chExt cx="2319020" cy="1968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45720"/>
              <a:ext cx="2221230" cy="144780"/>
            </a:xfrm>
            <a:custGeom>
              <a:avLst/>
              <a:gdLst/>
              <a:ahLst/>
              <a:cxnLst/>
              <a:rect r="r" b="b" t="t" l="l"/>
              <a:pathLst>
                <a:path h="144780" w="2221230">
                  <a:moveTo>
                    <a:pt x="2203450" y="54610"/>
                  </a:moveTo>
                  <a:cubicBezTo>
                    <a:pt x="1874520" y="93980"/>
                    <a:pt x="1590040" y="96520"/>
                    <a:pt x="1316990" y="100330"/>
                  </a:cubicBezTo>
                  <a:cubicBezTo>
                    <a:pt x="949960" y="105410"/>
                    <a:pt x="132080" y="144780"/>
                    <a:pt x="26670" y="100330"/>
                  </a:cubicBezTo>
                  <a:cubicBezTo>
                    <a:pt x="8890" y="92710"/>
                    <a:pt x="1270" y="82550"/>
                    <a:pt x="1270" y="73660"/>
                  </a:cubicBezTo>
                  <a:cubicBezTo>
                    <a:pt x="1270" y="64770"/>
                    <a:pt x="20320" y="50800"/>
                    <a:pt x="29210" y="49530"/>
                  </a:cubicBezTo>
                  <a:cubicBezTo>
                    <a:pt x="36830" y="49530"/>
                    <a:pt x="46990" y="55880"/>
                    <a:pt x="49530" y="62230"/>
                  </a:cubicBezTo>
                  <a:cubicBezTo>
                    <a:pt x="53340" y="69850"/>
                    <a:pt x="50800" y="87630"/>
                    <a:pt x="44450" y="92710"/>
                  </a:cubicBezTo>
                  <a:cubicBezTo>
                    <a:pt x="38100" y="97790"/>
                    <a:pt x="21590" y="100330"/>
                    <a:pt x="13970" y="96520"/>
                  </a:cubicBezTo>
                  <a:cubicBezTo>
                    <a:pt x="7620" y="93980"/>
                    <a:pt x="0" y="82550"/>
                    <a:pt x="1270" y="76200"/>
                  </a:cubicBezTo>
                  <a:cubicBezTo>
                    <a:pt x="2540" y="67310"/>
                    <a:pt x="8890" y="57150"/>
                    <a:pt x="26670" y="49530"/>
                  </a:cubicBezTo>
                  <a:cubicBezTo>
                    <a:pt x="135890" y="2540"/>
                    <a:pt x="1216660" y="60960"/>
                    <a:pt x="1416050" y="48260"/>
                  </a:cubicBezTo>
                  <a:cubicBezTo>
                    <a:pt x="1471930" y="44450"/>
                    <a:pt x="1473200" y="38100"/>
                    <a:pt x="1521460" y="34290"/>
                  </a:cubicBezTo>
                  <a:cubicBezTo>
                    <a:pt x="1626870" y="26670"/>
                    <a:pt x="1906270" y="38100"/>
                    <a:pt x="2028190" y="29210"/>
                  </a:cubicBezTo>
                  <a:cubicBezTo>
                    <a:pt x="2098040" y="24130"/>
                    <a:pt x="2162810" y="0"/>
                    <a:pt x="2193290" y="5080"/>
                  </a:cubicBezTo>
                  <a:cubicBezTo>
                    <a:pt x="2205990" y="7620"/>
                    <a:pt x="2216150" y="11430"/>
                    <a:pt x="2218690" y="19050"/>
                  </a:cubicBezTo>
                  <a:cubicBezTo>
                    <a:pt x="2221230" y="27940"/>
                    <a:pt x="2203450" y="54610"/>
                    <a:pt x="2203450" y="54610"/>
                  </a:cubicBezTo>
                </a:path>
              </a:pathLst>
            </a:custGeom>
            <a:solidFill>
              <a:srgbClr val="C19784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1168" y="-916266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79557" y="5591615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52175" y="560044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439286" y="8548966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2129993" y="-42932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82439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33295" y="3334281"/>
            <a:ext cx="12621411" cy="154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9"/>
              </a:lnSpc>
            </a:pPr>
            <a:r>
              <a:rPr lang="en-US" sz="8999" spc="1466">
                <a:solidFill>
                  <a:srgbClr val="543324"/>
                </a:solidFill>
                <a:latin typeface="Nickainley"/>
              </a:rPr>
              <a:t>Pitanja?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203055">
            <a:off x="13670944" y="6706136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126479" y="619622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637642" y="-733646"/>
            <a:ext cx="2500868" cy="2108170"/>
          </a:xfrm>
          <a:custGeom>
            <a:avLst/>
            <a:gdLst/>
            <a:ahLst/>
            <a:cxnLst/>
            <a:rect r="r" b="b" t="t" l="l"/>
            <a:pathLst>
              <a:path h="2108170" w="2500868">
                <a:moveTo>
                  <a:pt x="2500869" y="0"/>
                </a:moveTo>
                <a:lnTo>
                  <a:pt x="0" y="0"/>
                </a:lnTo>
                <a:lnTo>
                  <a:pt x="0" y="2108170"/>
                </a:lnTo>
                <a:lnTo>
                  <a:pt x="2500869" y="2108170"/>
                </a:lnTo>
                <a:lnTo>
                  <a:pt x="250086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360621" y="1347213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73635" y="5448740"/>
            <a:ext cx="12621411" cy="9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520">
                <a:solidFill>
                  <a:srgbClr val="543324"/>
                </a:solidFill>
                <a:latin typeface="Poppins Bold"/>
              </a:rPr>
              <a:t>IZVORNI KOD: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57215" y="6566733"/>
            <a:ext cx="737357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119" u="sng">
                <a:solidFill>
                  <a:srgbClr val="543324"/>
                </a:solidFill>
                <a:latin typeface="Poppins Bold"/>
                <a:hlinkClick r:id="rId24" tooltip="https://github.com/shtef21/py_maze_demo"/>
              </a:rPr>
              <a:t>www.github.com/shtef21/py_maze_demo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866551" y="6226842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7107" y="-846788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082696">
            <a:off x="11313151" y="8932688"/>
            <a:ext cx="5815483" cy="3731612"/>
          </a:xfrm>
          <a:custGeom>
            <a:avLst/>
            <a:gdLst/>
            <a:ahLst/>
            <a:cxnLst/>
            <a:rect r="r" b="b" t="t" l="l"/>
            <a:pathLst>
              <a:path h="3731612" w="5815483">
                <a:moveTo>
                  <a:pt x="0" y="0"/>
                </a:moveTo>
                <a:lnTo>
                  <a:pt x="5815483" y="0"/>
                </a:lnTo>
                <a:lnTo>
                  <a:pt x="5815483" y="3731613"/>
                </a:lnTo>
                <a:lnTo>
                  <a:pt x="0" y="3731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066708" y="-1510097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571936">
            <a:off x="15765080" y="-121965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520088">
            <a:off x="5535617" y="931381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082696">
            <a:off x="-1242811" y="-1965283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714908">
            <a:off x="-3187686" y="-1686391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1" y="0"/>
                </a:lnTo>
                <a:lnTo>
                  <a:pt x="7176711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518932">
            <a:off x="355536" y="234363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613826">
            <a:off x="13423452" y="7771834"/>
            <a:ext cx="5950559" cy="1785168"/>
          </a:xfrm>
          <a:custGeom>
            <a:avLst/>
            <a:gdLst/>
            <a:ahLst/>
            <a:cxnLst/>
            <a:rect r="r" b="b" t="t" l="l"/>
            <a:pathLst>
              <a:path h="1785168" w="5950559">
                <a:moveTo>
                  <a:pt x="0" y="0"/>
                </a:moveTo>
                <a:lnTo>
                  <a:pt x="5950560" y="0"/>
                </a:lnTo>
                <a:lnTo>
                  <a:pt x="5950560" y="1785168"/>
                </a:lnTo>
                <a:lnTo>
                  <a:pt x="0" y="178516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267315">
            <a:off x="17200592" y="2332904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553028">
            <a:off x="-158116" y="8696047"/>
            <a:ext cx="2518190" cy="2122772"/>
          </a:xfrm>
          <a:custGeom>
            <a:avLst/>
            <a:gdLst/>
            <a:ahLst/>
            <a:cxnLst/>
            <a:rect r="r" b="b" t="t" l="l"/>
            <a:pathLst>
              <a:path h="2122772" w="2518190">
                <a:moveTo>
                  <a:pt x="2518190" y="0"/>
                </a:moveTo>
                <a:lnTo>
                  <a:pt x="0" y="0"/>
                </a:lnTo>
                <a:lnTo>
                  <a:pt x="0" y="2122772"/>
                </a:lnTo>
                <a:lnTo>
                  <a:pt x="2518190" y="2122772"/>
                </a:lnTo>
                <a:lnTo>
                  <a:pt x="251819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946064">
            <a:off x="17067232" y="856871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5051784" y="-661941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137740">
            <a:off x="-217433" y="6628317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03597" y="2579065"/>
            <a:ext cx="13260347" cy="79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499">
                <a:solidFill>
                  <a:srgbClr val="3B5060"/>
                </a:solidFill>
                <a:latin typeface="Halimum"/>
              </a:rPr>
              <a:t>tablica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93261" y="4938137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Algoritmi pretrage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91633" y="4565980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93261" y="5861345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A* algoritam pretrage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91633" y="5462999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93261" y="6714352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Labirinti u Pythonu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91633" y="6342194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93261" y="7593548"/>
            <a:ext cx="3867617" cy="45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2"/>
              </a:lnSpc>
            </a:pPr>
            <a:r>
              <a:rPr lang="en-US" sz="2472">
                <a:solidFill>
                  <a:srgbClr val="3B5060"/>
                </a:solidFill>
                <a:latin typeface="Poppins Bold"/>
              </a:rPr>
              <a:t>Rješavanje labirinata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91633" y="7221390"/>
            <a:ext cx="1413956" cy="99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510" spc="363">
                <a:solidFill>
                  <a:srgbClr val="3B5060"/>
                </a:solidFill>
                <a:latin typeface="Poppins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29084" y="3103521"/>
            <a:ext cx="10409374" cy="111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2" spc="2240">
                <a:solidFill>
                  <a:srgbClr val="3B5060"/>
                </a:solidFill>
                <a:latin typeface="Poppins Bold"/>
              </a:rPr>
              <a:t>SADRŽAJA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083403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4890294"/>
            <a:ext cx="18288000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ALGORITMI PRETRAGE</a:t>
            </a:r>
          </a:p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(DFS, BFS, A*)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34867">
            <a:off x="-548311" y="5395746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67551">
            <a:off x="-50203" y="6220769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8171" y="1799503"/>
            <a:ext cx="8091658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ALGORITMI PRETRAGE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1145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DFS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39318" y="6487034"/>
            <a:ext cx="3646007" cy="17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neinformiran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odabire jednu opciju i do kraja je istražuje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dobar za istraživanje svih puteva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9318" y="5948347"/>
            <a:ext cx="36460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DEPTH-FIRST SEARCH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4111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BFS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32284" y="6487034"/>
            <a:ext cx="3646007" cy="2064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breadth = width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neinformiran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istovremeno istražuje sve opcije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dobar za pronalazak najkraćeg puta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8835" y="5948347"/>
            <a:ext cx="413033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BREADTH-FIRST SEARCH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97843" y="4792226"/>
            <a:ext cx="2502352" cy="97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0"/>
              </a:lnSpc>
            </a:pPr>
            <a:r>
              <a:rPr lang="en-US" sz="5685" spc="341">
                <a:solidFill>
                  <a:srgbClr val="243440"/>
                </a:solidFill>
                <a:latin typeface="JetBrains Mono"/>
              </a:rPr>
              <a:t>A*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26016" y="6487034"/>
            <a:ext cx="3646007" cy="17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 Bold"/>
              </a:rPr>
              <a:t>informiran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kompleksniji odabir</a:t>
            </a:r>
          </a:p>
          <a:p>
            <a:pPr marL="425521" indent="-212761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243440"/>
                </a:solidFill>
                <a:latin typeface="Poppins"/>
              </a:rPr>
              <a:t>dobar za pronalazak najkraćeg puta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kada znamo koordinate cilja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26016" y="5948347"/>
            <a:ext cx="36460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>
                <a:solidFill>
                  <a:srgbClr val="243440"/>
                </a:solidFill>
                <a:latin typeface="Poppins Bold"/>
              </a:rPr>
              <a:t>A STAR SEARCH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39318" y="3180349"/>
            <a:ext cx="12060878" cy="103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1970" u="sng">
                <a:solidFill>
                  <a:srgbClr val="243440"/>
                </a:solidFill>
                <a:latin typeface="Poppins Bold"/>
              </a:rPr>
              <a:t>Informirani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- ima informacije o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oznaci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i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lokaciji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cilja - na primjer ime i koordinate grada</a:t>
            </a:r>
          </a:p>
          <a:p>
            <a:pPr algn="just">
              <a:lnSpc>
                <a:spcPts val="2759"/>
              </a:lnSpc>
            </a:pPr>
          </a:p>
          <a:p>
            <a:pPr algn="just">
              <a:lnSpc>
                <a:spcPts val="2759"/>
              </a:lnSpc>
            </a:pPr>
            <a:r>
              <a:rPr lang="en-US" sz="1970" u="sng">
                <a:solidFill>
                  <a:srgbClr val="243440"/>
                </a:solidFill>
                <a:latin typeface="Poppins Bold"/>
              </a:rPr>
              <a:t>Neinformirani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- ima samo </a:t>
            </a:r>
            <a:r>
              <a:rPr lang="en-US" sz="1970">
                <a:solidFill>
                  <a:srgbClr val="243440"/>
                </a:solidFill>
                <a:latin typeface="Poppins Bold"/>
              </a:rPr>
              <a:t>oznaku</a:t>
            </a:r>
            <a:r>
              <a:rPr lang="en-US" sz="1970">
                <a:solidFill>
                  <a:srgbClr val="243440"/>
                </a:solidFill>
                <a:latin typeface="Poppins"/>
              </a:rPr>
              <a:t> pomoću koje prepoznaje da je došao do cilja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083403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4890294"/>
            <a:ext cx="12336584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A* ALGORITAM PRETRAGE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00483" y="5320092"/>
            <a:ext cx="8143915" cy="5735156"/>
            <a:chOff x="0" y="0"/>
            <a:chExt cx="10858554" cy="7646875"/>
          </a:xfrm>
        </p:grpSpPr>
        <p:sp>
          <p:nvSpPr>
            <p:cNvPr name="Freeform 7" id="7"/>
            <p:cNvSpPr/>
            <p:nvPr/>
          </p:nvSpPr>
          <p:spPr>
            <a:xfrm flipH="false" flipV="false" rot="-10734867">
              <a:off x="69563" y="100872"/>
              <a:ext cx="10719429" cy="7445130"/>
            </a:xfrm>
            <a:custGeom>
              <a:avLst/>
              <a:gdLst/>
              <a:ahLst/>
              <a:cxnLst/>
              <a:rect r="r" b="b" t="t" l="l"/>
              <a:pathLst>
                <a:path h="7445130" w="10719429">
                  <a:moveTo>
                    <a:pt x="0" y="0"/>
                  </a:moveTo>
                  <a:lnTo>
                    <a:pt x="10719428" y="0"/>
                  </a:lnTo>
                  <a:lnTo>
                    <a:pt x="10719428" y="7445131"/>
                  </a:lnTo>
                  <a:lnTo>
                    <a:pt x="0" y="7445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4467551">
              <a:off x="733706" y="1200903"/>
              <a:ext cx="1653400" cy="2399393"/>
            </a:xfrm>
            <a:custGeom>
              <a:avLst/>
              <a:gdLst/>
              <a:ahLst/>
              <a:cxnLst/>
              <a:rect r="r" b="b" t="t" l="l"/>
              <a:pathLst>
                <a:path h="2399393" w="1653400">
                  <a:moveTo>
                    <a:pt x="0" y="0"/>
                  </a:moveTo>
                  <a:lnTo>
                    <a:pt x="1653400" y="0"/>
                  </a:lnTo>
                  <a:lnTo>
                    <a:pt x="1653400" y="2399392"/>
                  </a:lnTo>
                  <a:lnTo>
                    <a:pt x="0" y="2399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A* ALGORITAM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0821" y="4026287"/>
            <a:ext cx="11654502" cy="287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43440"/>
                </a:solidFill>
                <a:latin typeface="JetBrains Mono Bold"/>
              </a:rPr>
              <a:t>f(opcija) = g(opcija) + h(opcija)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f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trošak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(</a:t>
            </a:r>
            <a:r>
              <a:rPr lang="en-US" sz="2499">
                <a:solidFill>
                  <a:srgbClr val="243440"/>
                </a:solidFill>
                <a:latin typeface="JetBrains Mono Italics"/>
              </a:rPr>
              <a:t>eng.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cost) opcije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g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stvarna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udaljenost do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opcije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3440"/>
                </a:solidFill>
                <a:latin typeface="JetBrains Mono"/>
              </a:rPr>
              <a:t>h -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heuristika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- procjena udaljenosti od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opcije</a:t>
            </a:r>
            <a:r>
              <a:rPr lang="en-US" sz="2499">
                <a:solidFill>
                  <a:srgbClr val="243440"/>
                </a:solidFill>
                <a:latin typeface="JetBrains Mono"/>
              </a:rPr>
              <a:t> do </a:t>
            </a:r>
            <a:r>
              <a:rPr lang="en-US" sz="2499">
                <a:solidFill>
                  <a:srgbClr val="243440"/>
                </a:solidFill>
                <a:latin typeface="JetBrains Mono Bold"/>
              </a:rPr>
              <a:t>cilja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00483" y="5320092"/>
            <a:ext cx="8143915" cy="5735156"/>
            <a:chOff x="0" y="0"/>
            <a:chExt cx="10858554" cy="7646875"/>
          </a:xfrm>
        </p:grpSpPr>
        <p:sp>
          <p:nvSpPr>
            <p:cNvPr name="Freeform 7" id="7"/>
            <p:cNvSpPr/>
            <p:nvPr/>
          </p:nvSpPr>
          <p:spPr>
            <a:xfrm flipH="false" flipV="false" rot="-10734867">
              <a:off x="69563" y="100872"/>
              <a:ext cx="10719429" cy="7445130"/>
            </a:xfrm>
            <a:custGeom>
              <a:avLst/>
              <a:gdLst/>
              <a:ahLst/>
              <a:cxnLst/>
              <a:rect r="r" b="b" t="t" l="l"/>
              <a:pathLst>
                <a:path h="7445130" w="10719429">
                  <a:moveTo>
                    <a:pt x="0" y="0"/>
                  </a:moveTo>
                  <a:lnTo>
                    <a:pt x="10719428" y="0"/>
                  </a:lnTo>
                  <a:lnTo>
                    <a:pt x="10719428" y="7445131"/>
                  </a:lnTo>
                  <a:lnTo>
                    <a:pt x="0" y="7445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4467551">
              <a:off x="733706" y="1200903"/>
              <a:ext cx="1653400" cy="2399393"/>
            </a:xfrm>
            <a:custGeom>
              <a:avLst/>
              <a:gdLst/>
              <a:ahLst/>
              <a:cxnLst/>
              <a:rect r="r" b="b" t="t" l="l"/>
              <a:pathLst>
                <a:path h="2399393" w="1653400">
                  <a:moveTo>
                    <a:pt x="0" y="0"/>
                  </a:moveTo>
                  <a:lnTo>
                    <a:pt x="1653400" y="0"/>
                  </a:lnTo>
                  <a:lnTo>
                    <a:pt x="1653400" y="2399392"/>
                  </a:lnTo>
                  <a:lnTo>
                    <a:pt x="0" y="2399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A* ALGORITAM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3511" y="3072192"/>
            <a:ext cx="121009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191" u="sng">
                <a:solidFill>
                  <a:srgbClr val="243440"/>
                </a:solidFill>
                <a:latin typeface="JetBrains Mono"/>
              </a:rPr>
              <a:t>Primjer - Najkraći put od </a:t>
            </a:r>
            <a:r>
              <a:rPr lang="en-US" sz="3199" spc="191" u="sng">
                <a:solidFill>
                  <a:srgbClr val="243440"/>
                </a:solidFill>
                <a:latin typeface="JetBrains Mono Bold"/>
              </a:rPr>
              <a:t>Zagreba </a:t>
            </a:r>
            <a:r>
              <a:rPr lang="en-US" sz="3199" spc="191" u="sng">
                <a:solidFill>
                  <a:srgbClr val="243440"/>
                </a:solidFill>
                <a:latin typeface="JetBrains Mono"/>
              </a:rPr>
              <a:t>do </a:t>
            </a:r>
            <a:r>
              <a:rPr lang="en-US" sz="3199" spc="191" u="sng">
                <a:solidFill>
                  <a:srgbClr val="243440"/>
                </a:solidFill>
                <a:latin typeface="JetBrains Mono Bold"/>
              </a:rPr>
              <a:t>Splita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93511" y="4230698"/>
            <a:ext cx="5727607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Ići preko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Karlovca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ili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Križevaca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?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Oba su imaju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 stvarnu udaljenost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od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Zagreba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u iznosu od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50 kilometara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"/>
              </a:rPr>
              <a:t>Koji ima manju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zračnu udaljenost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do </a:t>
            </a:r>
            <a:r>
              <a:rPr lang="en-US" sz="2400">
                <a:solidFill>
                  <a:srgbClr val="243440"/>
                </a:solidFill>
                <a:latin typeface="Poppins Bold"/>
              </a:rPr>
              <a:t>Splita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?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Poppins Bold"/>
              </a:rPr>
              <a:t>Karlovac</a:t>
            </a:r>
            <a:r>
              <a:rPr lang="en-US" sz="2400">
                <a:solidFill>
                  <a:srgbClr val="243440"/>
                </a:solidFill>
                <a:latin typeface="Poppins"/>
              </a:rPr>
              <a:t>  je bolja opcija.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882" y="4249748"/>
            <a:ext cx="5727607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f(Karlovac) = g(KA) + h(KA) = ?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f(Križevci) = g(KŽ) + h(KŽ) = ?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g(Karlovac) = 50km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g(Križevci) = 50km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h(Karlovac) = 230km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h(Križevci) = 280km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f(Karlovac) = 50+230 = 280km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43440"/>
                </a:solidFill>
                <a:latin typeface="JetBrains Mono"/>
              </a:rPr>
              <a:t>f(Križevci) = 50+280 = 330km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874645" y="5226368"/>
            <a:ext cx="12454890" cy="134302"/>
            <a:chOff x="0" y="0"/>
            <a:chExt cx="16606520" cy="179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35560"/>
              <a:ext cx="16506189" cy="250190"/>
            </a:xfrm>
            <a:custGeom>
              <a:avLst/>
              <a:gdLst/>
              <a:ahLst/>
              <a:cxnLst/>
              <a:rect r="r" b="b" t="t" l="l"/>
              <a:pathLst>
                <a:path h="250190" w="16506189">
                  <a:moveTo>
                    <a:pt x="25400" y="41910"/>
                  </a:moveTo>
                  <a:cubicBezTo>
                    <a:pt x="16309339" y="34290"/>
                    <a:pt x="16424911" y="0"/>
                    <a:pt x="16478250" y="15240"/>
                  </a:cubicBezTo>
                  <a:cubicBezTo>
                    <a:pt x="16493489" y="19050"/>
                    <a:pt x="16502380" y="25400"/>
                    <a:pt x="16503650" y="33020"/>
                  </a:cubicBezTo>
                  <a:cubicBezTo>
                    <a:pt x="16506189" y="41910"/>
                    <a:pt x="16494761" y="63500"/>
                    <a:pt x="16485870" y="66040"/>
                  </a:cubicBezTo>
                  <a:cubicBezTo>
                    <a:pt x="16478250" y="68580"/>
                    <a:pt x="16461739" y="62230"/>
                    <a:pt x="16457930" y="54610"/>
                  </a:cubicBezTo>
                  <a:cubicBezTo>
                    <a:pt x="16454120" y="46990"/>
                    <a:pt x="16455389" y="29210"/>
                    <a:pt x="16460470" y="22860"/>
                  </a:cubicBezTo>
                  <a:cubicBezTo>
                    <a:pt x="16465550" y="16510"/>
                    <a:pt x="16483330" y="15240"/>
                    <a:pt x="16490950" y="19050"/>
                  </a:cubicBezTo>
                  <a:cubicBezTo>
                    <a:pt x="16497300" y="21590"/>
                    <a:pt x="16504920" y="31750"/>
                    <a:pt x="16504920" y="38100"/>
                  </a:cubicBezTo>
                  <a:cubicBezTo>
                    <a:pt x="16504920" y="46990"/>
                    <a:pt x="16496030" y="58420"/>
                    <a:pt x="16480789" y="66040"/>
                  </a:cubicBezTo>
                  <a:cubicBezTo>
                    <a:pt x="16428720" y="91440"/>
                    <a:pt x="16310611" y="85090"/>
                    <a:pt x="16078200" y="92710"/>
                  </a:cubicBezTo>
                  <a:cubicBezTo>
                    <a:pt x="14615161" y="140970"/>
                    <a:pt x="436880" y="250190"/>
                    <a:pt x="25400" y="92710"/>
                  </a:cubicBezTo>
                  <a:cubicBezTo>
                    <a:pt x="6350" y="85090"/>
                    <a:pt x="0" y="77470"/>
                    <a:pt x="0" y="69850"/>
                  </a:cubicBezTo>
                  <a:cubicBezTo>
                    <a:pt x="0" y="60960"/>
                    <a:pt x="25400" y="41910"/>
                    <a:pt x="25400" y="41910"/>
                  </a:cubicBezTo>
                </a:path>
              </a:pathLst>
            </a:custGeom>
            <a:solidFill>
              <a:srgbClr val="E4DCD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869883" y="6404610"/>
            <a:ext cx="12449175" cy="259080"/>
            <a:chOff x="0" y="0"/>
            <a:chExt cx="16598900" cy="3454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8260"/>
              <a:ext cx="16501111" cy="256540"/>
            </a:xfrm>
            <a:custGeom>
              <a:avLst/>
              <a:gdLst/>
              <a:ahLst/>
              <a:cxnLst/>
              <a:rect r="r" b="b" t="t" l="l"/>
              <a:pathLst>
                <a:path h="256540" w="16501111">
                  <a:moveTo>
                    <a:pt x="21590" y="195580"/>
                  </a:moveTo>
                  <a:cubicBezTo>
                    <a:pt x="403860" y="175260"/>
                    <a:pt x="595630" y="179070"/>
                    <a:pt x="958850" y="177800"/>
                  </a:cubicBezTo>
                  <a:cubicBezTo>
                    <a:pt x="2061210" y="175260"/>
                    <a:pt x="6682740" y="187960"/>
                    <a:pt x="7625081" y="177800"/>
                  </a:cubicBezTo>
                  <a:cubicBezTo>
                    <a:pt x="7879081" y="175260"/>
                    <a:pt x="7918450" y="175260"/>
                    <a:pt x="8107681" y="167640"/>
                  </a:cubicBezTo>
                  <a:cubicBezTo>
                    <a:pt x="8380731" y="157480"/>
                    <a:pt x="8743950" y="127000"/>
                    <a:pt x="9104631" y="113030"/>
                  </a:cubicBezTo>
                  <a:cubicBezTo>
                    <a:pt x="9532620" y="96520"/>
                    <a:pt x="9906000" y="90170"/>
                    <a:pt x="10510520" y="81280"/>
                  </a:cubicBezTo>
                  <a:cubicBezTo>
                    <a:pt x="11606531" y="66040"/>
                    <a:pt x="14442441" y="71120"/>
                    <a:pt x="15137131" y="54610"/>
                  </a:cubicBezTo>
                  <a:cubicBezTo>
                    <a:pt x="15339061" y="49530"/>
                    <a:pt x="15379700" y="41910"/>
                    <a:pt x="15528290" y="38100"/>
                  </a:cubicBezTo>
                  <a:cubicBezTo>
                    <a:pt x="15723870" y="34290"/>
                    <a:pt x="16047720" y="50800"/>
                    <a:pt x="16206470" y="36830"/>
                  </a:cubicBezTo>
                  <a:cubicBezTo>
                    <a:pt x="16294100" y="29210"/>
                    <a:pt x="16355061" y="3810"/>
                    <a:pt x="16408400" y="2540"/>
                  </a:cubicBezTo>
                  <a:cubicBezTo>
                    <a:pt x="16442690" y="1270"/>
                    <a:pt x="16484600" y="0"/>
                    <a:pt x="16494761" y="12700"/>
                  </a:cubicBezTo>
                  <a:cubicBezTo>
                    <a:pt x="16501111" y="20320"/>
                    <a:pt x="16498570" y="38100"/>
                    <a:pt x="16493490" y="44450"/>
                  </a:cubicBezTo>
                  <a:cubicBezTo>
                    <a:pt x="16489681" y="50800"/>
                    <a:pt x="16478250" y="54610"/>
                    <a:pt x="16470631" y="53340"/>
                  </a:cubicBezTo>
                  <a:cubicBezTo>
                    <a:pt x="16463011" y="52070"/>
                    <a:pt x="16450311" y="39370"/>
                    <a:pt x="16447770" y="31750"/>
                  </a:cubicBezTo>
                  <a:cubicBezTo>
                    <a:pt x="16446500" y="24130"/>
                    <a:pt x="16450311" y="13970"/>
                    <a:pt x="16455390" y="8890"/>
                  </a:cubicBezTo>
                  <a:cubicBezTo>
                    <a:pt x="16461740" y="3810"/>
                    <a:pt x="16478250" y="1270"/>
                    <a:pt x="16485870" y="5080"/>
                  </a:cubicBezTo>
                  <a:cubicBezTo>
                    <a:pt x="16492220" y="7620"/>
                    <a:pt x="16498570" y="17780"/>
                    <a:pt x="16498570" y="25400"/>
                  </a:cubicBezTo>
                  <a:cubicBezTo>
                    <a:pt x="16498570" y="34290"/>
                    <a:pt x="16493490" y="45720"/>
                    <a:pt x="16482061" y="52070"/>
                  </a:cubicBezTo>
                  <a:cubicBezTo>
                    <a:pt x="16459200" y="66040"/>
                    <a:pt x="16388081" y="53340"/>
                    <a:pt x="16342361" y="59690"/>
                  </a:cubicBezTo>
                  <a:cubicBezTo>
                    <a:pt x="16296640" y="66040"/>
                    <a:pt x="16280131" y="80010"/>
                    <a:pt x="16206470" y="87630"/>
                  </a:cubicBezTo>
                  <a:cubicBezTo>
                    <a:pt x="15910561" y="119380"/>
                    <a:pt x="14418311" y="96520"/>
                    <a:pt x="13944600" y="106680"/>
                  </a:cubicBezTo>
                  <a:cubicBezTo>
                    <a:pt x="13727431" y="111760"/>
                    <a:pt x="13696950" y="119380"/>
                    <a:pt x="13470890" y="123190"/>
                  </a:cubicBezTo>
                  <a:cubicBezTo>
                    <a:pt x="12907010" y="133350"/>
                    <a:pt x="11316970" y="121920"/>
                    <a:pt x="10511790" y="132080"/>
                  </a:cubicBezTo>
                  <a:cubicBezTo>
                    <a:pt x="9956800" y="139700"/>
                    <a:pt x="9535160" y="147320"/>
                    <a:pt x="9107170" y="163830"/>
                  </a:cubicBezTo>
                  <a:cubicBezTo>
                    <a:pt x="8746490" y="177800"/>
                    <a:pt x="8382000" y="208280"/>
                    <a:pt x="8108950" y="218440"/>
                  </a:cubicBezTo>
                  <a:cubicBezTo>
                    <a:pt x="7918450" y="226060"/>
                    <a:pt x="7879080" y="226060"/>
                    <a:pt x="7625080" y="228600"/>
                  </a:cubicBezTo>
                  <a:cubicBezTo>
                    <a:pt x="6681470" y="238760"/>
                    <a:pt x="2059940" y="226060"/>
                    <a:pt x="958850" y="228600"/>
                  </a:cubicBezTo>
                  <a:cubicBezTo>
                    <a:pt x="595630" y="229870"/>
                    <a:pt x="403860" y="226060"/>
                    <a:pt x="234950" y="232410"/>
                  </a:cubicBezTo>
                  <a:cubicBezTo>
                    <a:pt x="143510" y="236220"/>
                    <a:pt x="58420" y="256540"/>
                    <a:pt x="24130" y="246380"/>
                  </a:cubicBezTo>
                  <a:cubicBezTo>
                    <a:pt x="11430" y="242570"/>
                    <a:pt x="2540" y="236220"/>
                    <a:pt x="1270" y="228600"/>
                  </a:cubicBezTo>
                  <a:cubicBezTo>
                    <a:pt x="0" y="219710"/>
                    <a:pt x="21590" y="195580"/>
                    <a:pt x="21590" y="195580"/>
                  </a:cubicBezTo>
                </a:path>
              </a:pathLst>
            </a:custGeom>
            <a:solidFill>
              <a:srgbClr val="E4DCD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2963228" y="7593330"/>
            <a:ext cx="12342495" cy="375285"/>
            <a:chOff x="0" y="0"/>
            <a:chExt cx="16456660" cy="5003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260" y="46990"/>
              <a:ext cx="16358871" cy="410210"/>
            </a:xfrm>
            <a:custGeom>
              <a:avLst/>
              <a:gdLst/>
              <a:ahLst/>
              <a:cxnLst/>
              <a:rect r="r" b="b" t="t" l="l"/>
              <a:pathLst>
                <a:path h="410210" w="16358871">
                  <a:moveTo>
                    <a:pt x="31750" y="229870"/>
                  </a:moveTo>
                  <a:cubicBezTo>
                    <a:pt x="311150" y="281940"/>
                    <a:pt x="410210" y="288290"/>
                    <a:pt x="552450" y="295910"/>
                  </a:cubicBezTo>
                  <a:cubicBezTo>
                    <a:pt x="800100" y="309880"/>
                    <a:pt x="1045210" y="318770"/>
                    <a:pt x="1568450" y="327660"/>
                  </a:cubicBezTo>
                  <a:cubicBezTo>
                    <a:pt x="3351530" y="355600"/>
                    <a:pt x="11856720" y="316230"/>
                    <a:pt x="13355320" y="335280"/>
                  </a:cubicBezTo>
                  <a:cubicBezTo>
                    <a:pt x="13708379" y="340360"/>
                    <a:pt x="13797279" y="360680"/>
                    <a:pt x="14009370" y="351790"/>
                  </a:cubicBezTo>
                  <a:cubicBezTo>
                    <a:pt x="14210029" y="344170"/>
                    <a:pt x="14396720" y="317500"/>
                    <a:pt x="14596110" y="290830"/>
                  </a:cubicBezTo>
                  <a:cubicBezTo>
                    <a:pt x="14804390" y="262890"/>
                    <a:pt x="15071090" y="208280"/>
                    <a:pt x="15231110" y="186690"/>
                  </a:cubicBezTo>
                  <a:cubicBezTo>
                    <a:pt x="15328899" y="173990"/>
                    <a:pt x="15378429" y="177800"/>
                    <a:pt x="15467329" y="162560"/>
                  </a:cubicBezTo>
                  <a:cubicBezTo>
                    <a:pt x="15585440" y="143510"/>
                    <a:pt x="15737840" y="95250"/>
                    <a:pt x="15873729" y="68580"/>
                  </a:cubicBezTo>
                  <a:cubicBezTo>
                    <a:pt x="16009620" y="41910"/>
                    <a:pt x="16203929" y="5080"/>
                    <a:pt x="16283940" y="3810"/>
                  </a:cubicBezTo>
                  <a:cubicBezTo>
                    <a:pt x="16315690" y="2540"/>
                    <a:pt x="16343629" y="1270"/>
                    <a:pt x="16352520" y="11430"/>
                  </a:cubicBezTo>
                  <a:cubicBezTo>
                    <a:pt x="16358870" y="17780"/>
                    <a:pt x="16357599" y="35560"/>
                    <a:pt x="16352520" y="41910"/>
                  </a:cubicBezTo>
                  <a:cubicBezTo>
                    <a:pt x="16347440" y="48260"/>
                    <a:pt x="16330929" y="53340"/>
                    <a:pt x="16323310" y="50800"/>
                  </a:cubicBezTo>
                  <a:cubicBezTo>
                    <a:pt x="16315690" y="48260"/>
                    <a:pt x="16306799" y="31750"/>
                    <a:pt x="16306799" y="24130"/>
                  </a:cubicBezTo>
                  <a:cubicBezTo>
                    <a:pt x="16306799" y="16510"/>
                    <a:pt x="16314420" y="7620"/>
                    <a:pt x="16320770" y="3810"/>
                  </a:cubicBezTo>
                  <a:cubicBezTo>
                    <a:pt x="16327120" y="0"/>
                    <a:pt x="16337279" y="0"/>
                    <a:pt x="16343629" y="3810"/>
                  </a:cubicBezTo>
                  <a:cubicBezTo>
                    <a:pt x="16349979" y="7620"/>
                    <a:pt x="16357599" y="16510"/>
                    <a:pt x="16357599" y="24130"/>
                  </a:cubicBezTo>
                  <a:cubicBezTo>
                    <a:pt x="16357599" y="31750"/>
                    <a:pt x="16355060" y="43180"/>
                    <a:pt x="16342360" y="50800"/>
                  </a:cubicBezTo>
                  <a:cubicBezTo>
                    <a:pt x="16295370" y="82550"/>
                    <a:pt x="16033749" y="90170"/>
                    <a:pt x="15885160" y="118110"/>
                  </a:cubicBezTo>
                  <a:cubicBezTo>
                    <a:pt x="15742920" y="144780"/>
                    <a:pt x="15589249" y="194310"/>
                    <a:pt x="15471140" y="213360"/>
                  </a:cubicBezTo>
                  <a:cubicBezTo>
                    <a:pt x="15383510" y="227330"/>
                    <a:pt x="15336520" y="223520"/>
                    <a:pt x="15239999" y="236220"/>
                  </a:cubicBezTo>
                  <a:cubicBezTo>
                    <a:pt x="15079979" y="257810"/>
                    <a:pt x="14809470" y="313690"/>
                    <a:pt x="14599920" y="341630"/>
                  </a:cubicBezTo>
                  <a:cubicBezTo>
                    <a:pt x="14399260" y="368300"/>
                    <a:pt x="14211299" y="394970"/>
                    <a:pt x="14009370" y="402590"/>
                  </a:cubicBezTo>
                  <a:cubicBezTo>
                    <a:pt x="13797279" y="410210"/>
                    <a:pt x="13708379" y="391160"/>
                    <a:pt x="13355320" y="386080"/>
                  </a:cubicBezTo>
                  <a:cubicBezTo>
                    <a:pt x="11856720" y="367030"/>
                    <a:pt x="2942589" y="389890"/>
                    <a:pt x="1567180" y="378460"/>
                  </a:cubicBezTo>
                  <a:cubicBezTo>
                    <a:pt x="1275080" y="375920"/>
                    <a:pt x="1233170" y="377190"/>
                    <a:pt x="1036320" y="369570"/>
                  </a:cubicBezTo>
                  <a:cubicBezTo>
                    <a:pt x="789940" y="359410"/>
                    <a:pt x="386080" y="344170"/>
                    <a:pt x="207009" y="318770"/>
                  </a:cubicBezTo>
                  <a:cubicBezTo>
                    <a:pt x="119380" y="306070"/>
                    <a:pt x="39370" y="298450"/>
                    <a:pt x="13970" y="276860"/>
                  </a:cubicBezTo>
                  <a:cubicBezTo>
                    <a:pt x="3810" y="267970"/>
                    <a:pt x="0" y="252730"/>
                    <a:pt x="2540" y="245110"/>
                  </a:cubicBezTo>
                  <a:cubicBezTo>
                    <a:pt x="5080" y="237490"/>
                    <a:pt x="31750" y="229870"/>
                    <a:pt x="31750" y="229870"/>
                  </a:cubicBezTo>
                </a:path>
              </a:pathLst>
            </a:custGeom>
            <a:solidFill>
              <a:srgbClr val="E4DCD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881312" y="7899082"/>
            <a:ext cx="1775460" cy="714375"/>
            <a:chOff x="0" y="0"/>
            <a:chExt cx="2367280" cy="952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3020" y="41910"/>
              <a:ext cx="2288540" cy="867410"/>
            </a:xfrm>
            <a:custGeom>
              <a:avLst/>
              <a:gdLst/>
              <a:ahLst/>
              <a:cxnLst/>
              <a:rect r="r" b="b" t="t" l="l"/>
              <a:pathLst>
                <a:path h="867410" w="2288540">
                  <a:moveTo>
                    <a:pt x="1526540" y="81280"/>
                  </a:moveTo>
                  <a:cubicBezTo>
                    <a:pt x="878840" y="54610"/>
                    <a:pt x="463550" y="40640"/>
                    <a:pt x="325120" y="67310"/>
                  </a:cubicBezTo>
                  <a:cubicBezTo>
                    <a:pt x="271780" y="77470"/>
                    <a:pt x="251460" y="88900"/>
                    <a:pt x="218440" y="107950"/>
                  </a:cubicBezTo>
                  <a:cubicBezTo>
                    <a:pt x="185420" y="128270"/>
                    <a:pt x="151130" y="152400"/>
                    <a:pt x="127000" y="187960"/>
                  </a:cubicBezTo>
                  <a:cubicBezTo>
                    <a:pt x="96520" y="232410"/>
                    <a:pt x="77470" y="307340"/>
                    <a:pt x="67310" y="365760"/>
                  </a:cubicBezTo>
                  <a:cubicBezTo>
                    <a:pt x="58420" y="419100"/>
                    <a:pt x="59690" y="482600"/>
                    <a:pt x="63500" y="523240"/>
                  </a:cubicBezTo>
                  <a:cubicBezTo>
                    <a:pt x="66040" y="549910"/>
                    <a:pt x="66040" y="566420"/>
                    <a:pt x="76200" y="588010"/>
                  </a:cubicBezTo>
                  <a:cubicBezTo>
                    <a:pt x="88900" y="614680"/>
                    <a:pt x="116840" y="646430"/>
                    <a:pt x="144780" y="666750"/>
                  </a:cubicBezTo>
                  <a:cubicBezTo>
                    <a:pt x="172720" y="687070"/>
                    <a:pt x="193040" y="694690"/>
                    <a:pt x="241300" y="708660"/>
                  </a:cubicBezTo>
                  <a:cubicBezTo>
                    <a:pt x="359410" y="742950"/>
                    <a:pt x="652780" y="788670"/>
                    <a:pt x="882650" y="806450"/>
                  </a:cubicBezTo>
                  <a:cubicBezTo>
                    <a:pt x="1144270" y="826770"/>
                    <a:pt x="1521460" y="831850"/>
                    <a:pt x="1728470" y="806450"/>
                  </a:cubicBezTo>
                  <a:cubicBezTo>
                    <a:pt x="1850390" y="791210"/>
                    <a:pt x="1944370" y="762000"/>
                    <a:pt x="2015490" y="734060"/>
                  </a:cubicBezTo>
                  <a:cubicBezTo>
                    <a:pt x="2061210" y="716280"/>
                    <a:pt x="2091690" y="703580"/>
                    <a:pt x="2123440" y="676910"/>
                  </a:cubicBezTo>
                  <a:cubicBezTo>
                    <a:pt x="2157730" y="647700"/>
                    <a:pt x="2193290" y="598170"/>
                    <a:pt x="2211070" y="558800"/>
                  </a:cubicBezTo>
                  <a:cubicBezTo>
                    <a:pt x="2226310" y="527050"/>
                    <a:pt x="2230120" y="499110"/>
                    <a:pt x="2232660" y="463550"/>
                  </a:cubicBezTo>
                  <a:cubicBezTo>
                    <a:pt x="2235200" y="420370"/>
                    <a:pt x="2231390" y="350520"/>
                    <a:pt x="2218690" y="317500"/>
                  </a:cubicBezTo>
                  <a:cubicBezTo>
                    <a:pt x="2211070" y="297180"/>
                    <a:pt x="2202180" y="289560"/>
                    <a:pt x="2185670" y="274320"/>
                  </a:cubicBezTo>
                  <a:cubicBezTo>
                    <a:pt x="2157730" y="248920"/>
                    <a:pt x="2104390" y="218440"/>
                    <a:pt x="2052320" y="191770"/>
                  </a:cubicBezTo>
                  <a:cubicBezTo>
                    <a:pt x="1985010" y="157480"/>
                    <a:pt x="1894840" y="114300"/>
                    <a:pt x="1812290" y="92710"/>
                  </a:cubicBezTo>
                  <a:cubicBezTo>
                    <a:pt x="1732280" y="72390"/>
                    <a:pt x="1633220" y="62230"/>
                    <a:pt x="1564640" y="63500"/>
                  </a:cubicBezTo>
                  <a:cubicBezTo>
                    <a:pt x="1515110" y="64770"/>
                    <a:pt x="1460500" y="92710"/>
                    <a:pt x="1436370" y="85090"/>
                  </a:cubicBezTo>
                  <a:cubicBezTo>
                    <a:pt x="1424940" y="81280"/>
                    <a:pt x="1414780" y="72390"/>
                    <a:pt x="1413510" y="64770"/>
                  </a:cubicBezTo>
                  <a:cubicBezTo>
                    <a:pt x="1412240" y="55880"/>
                    <a:pt x="1426210" y="36830"/>
                    <a:pt x="1433830" y="34290"/>
                  </a:cubicBezTo>
                  <a:cubicBezTo>
                    <a:pt x="1440180" y="31750"/>
                    <a:pt x="1451610" y="38100"/>
                    <a:pt x="1456690" y="43180"/>
                  </a:cubicBezTo>
                  <a:cubicBezTo>
                    <a:pt x="1461770" y="48260"/>
                    <a:pt x="1464310" y="59690"/>
                    <a:pt x="1463040" y="66040"/>
                  </a:cubicBezTo>
                  <a:cubicBezTo>
                    <a:pt x="1461770" y="72390"/>
                    <a:pt x="1454150" y="81280"/>
                    <a:pt x="1447800" y="83820"/>
                  </a:cubicBezTo>
                  <a:cubicBezTo>
                    <a:pt x="1441450" y="86360"/>
                    <a:pt x="1428750" y="86360"/>
                    <a:pt x="1423670" y="81280"/>
                  </a:cubicBezTo>
                  <a:cubicBezTo>
                    <a:pt x="1417320" y="74930"/>
                    <a:pt x="1413510" y="53340"/>
                    <a:pt x="1418590" y="44450"/>
                  </a:cubicBezTo>
                  <a:cubicBezTo>
                    <a:pt x="1426210" y="33020"/>
                    <a:pt x="1457960" y="29210"/>
                    <a:pt x="1478280" y="24130"/>
                  </a:cubicBezTo>
                  <a:cubicBezTo>
                    <a:pt x="1498600" y="19050"/>
                    <a:pt x="1513840" y="13970"/>
                    <a:pt x="1539240" y="12700"/>
                  </a:cubicBezTo>
                  <a:cubicBezTo>
                    <a:pt x="1578610" y="10160"/>
                    <a:pt x="1644650" y="15240"/>
                    <a:pt x="1695450" y="21590"/>
                  </a:cubicBezTo>
                  <a:cubicBezTo>
                    <a:pt x="1744980" y="27940"/>
                    <a:pt x="1789430" y="34290"/>
                    <a:pt x="1842770" y="49530"/>
                  </a:cubicBezTo>
                  <a:cubicBezTo>
                    <a:pt x="1908810" y="68580"/>
                    <a:pt x="1991360" y="102870"/>
                    <a:pt x="2056130" y="135890"/>
                  </a:cubicBezTo>
                  <a:cubicBezTo>
                    <a:pt x="2115820" y="166370"/>
                    <a:pt x="2184400" y="201930"/>
                    <a:pt x="2221230" y="238760"/>
                  </a:cubicBezTo>
                  <a:cubicBezTo>
                    <a:pt x="2246630" y="264160"/>
                    <a:pt x="2260600" y="285750"/>
                    <a:pt x="2270760" y="317500"/>
                  </a:cubicBezTo>
                  <a:cubicBezTo>
                    <a:pt x="2284730" y="359410"/>
                    <a:pt x="2288540" y="425450"/>
                    <a:pt x="2283460" y="474980"/>
                  </a:cubicBezTo>
                  <a:cubicBezTo>
                    <a:pt x="2278380" y="520700"/>
                    <a:pt x="2264410" y="561340"/>
                    <a:pt x="2242820" y="601980"/>
                  </a:cubicBezTo>
                  <a:cubicBezTo>
                    <a:pt x="2219960" y="646430"/>
                    <a:pt x="2190750" y="693420"/>
                    <a:pt x="2146300" y="726440"/>
                  </a:cubicBezTo>
                  <a:cubicBezTo>
                    <a:pt x="2094230" y="767080"/>
                    <a:pt x="2001520" y="792480"/>
                    <a:pt x="1939290" y="812800"/>
                  </a:cubicBezTo>
                  <a:cubicBezTo>
                    <a:pt x="1891030" y="829310"/>
                    <a:pt x="1851660" y="839470"/>
                    <a:pt x="1808480" y="847090"/>
                  </a:cubicBezTo>
                  <a:cubicBezTo>
                    <a:pt x="1766570" y="854710"/>
                    <a:pt x="1742440" y="857250"/>
                    <a:pt x="1684020" y="859790"/>
                  </a:cubicBezTo>
                  <a:cubicBezTo>
                    <a:pt x="1544320" y="867410"/>
                    <a:pt x="1145540" y="866140"/>
                    <a:pt x="972820" y="859790"/>
                  </a:cubicBezTo>
                  <a:cubicBezTo>
                    <a:pt x="873760" y="855980"/>
                    <a:pt x="831850" y="853440"/>
                    <a:pt x="737870" y="842010"/>
                  </a:cubicBezTo>
                  <a:cubicBezTo>
                    <a:pt x="595630" y="824230"/>
                    <a:pt x="309880" y="786130"/>
                    <a:pt x="203200" y="750570"/>
                  </a:cubicBezTo>
                  <a:cubicBezTo>
                    <a:pt x="154940" y="734060"/>
                    <a:pt x="132080" y="725170"/>
                    <a:pt x="102870" y="699770"/>
                  </a:cubicBezTo>
                  <a:cubicBezTo>
                    <a:pt x="69850" y="671830"/>
                    <a:pt x="35560" y="631190"/>
                    <a:pt x="20320" y="582930"/>
                  </a:cubicBezTo>
                  <a:cubicBezTo>
                    <a:pt x="0" y="521970"/>
                    <a:pt x="7620" y="425450"/>
                    <a:pt x="17780" y="355600"/>
                  </a:cubicBezTo>
                  <a:cubicBezTo>
                    <a:pt x="26670" y="293370"/>
                    <a:pt x="53340" y="223520"/>
                    <a:pt x="73660" y="181610"/>
                  </a:cubicBezTo>
                  <a:cubicBezTo>
                    <a:pt x="87630" y="154940"/>
                    <a:pt x="97790" y="138430"/>
                    <a:pt x="116840" y="119380"/>
                  </a:cubicBezTo>
                  <a:cubicBezTo>
                    <a:pt x="137160" y="97790"/>
                    <a:pt x="165100" y="80010"/>
                    <a:pt x="194310" y="63500"/>
                  </a:cubicBezTo>
                  <a:cubicBezTo>
                    <a:pt x="227330" y="45720"/>
                    <a:pt x="270510" y="29210"/>
                    <a:pt x="306070" y="20320"/>
                  </a:cubicBezTo>
                  <a:cubicBezTo>
                    <a:pt x="336550" y="12700"/>
                    <a:pt x="347980" y="11430"/>
                    <a:pt x="392430" y="8890"/>
                  </a:cubicBezTo>
                  <a:cubicBezTo>
                    <a:pt x="546100" y="0"/>
                    <a:pt x="1243330" y="8890"/>
                    <a:pt x="1418590" y="20320"/>
                  </a:cubicBezTo>
                  <a:cubicBezTo>
                    <a:pt x="1479550" y="24130"/>
                    <a:pt x="1524000" y="19050"/>
                    <a:pt x="1541780" y="34290"/>
                  </a:cubicBezTo>
                  <a:cubicBezTo>
                    <a:pt x="1551940" y="41910"/>
                    <a:pt x="1555750" y="59690"/>
                    <a:pt x="1551940" y="67310"/>
                  </a:cubicBezTo>
                  <a:cubicBezTo>
                    <a:pt x="1549400" y="74930"/>
                    <a:pt x="1526540" y="81280"/>
                    <a:pt x="1526540" y="81280"/>
                  </a:cubicBezTo>
                </a:path>
              </a:pathLst>
            </a:custGeom>
            <a:solidFill>
              <a:srgbClr val="E4DCD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8256" y="-408117"/>
            <a:ext cx="8444127" cy="5634536"/>
          </a:xfrm>
          <a:custGeom>
            <a:avLst/>
            <a:gdLst/>
            <a:ahLst/>
            <a:cxnLst/>
            <a:rect r="r" b="b" t="t" l="l"/>
            <a:pathLst>
              <a:path h="5634536" w="8444127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519839" y="5241612"/>
            <a:ext cx="8039571" cy="5583848"/>
          </a:xfrm>
          <a:custGeom>
            <a:avLst/>
            <a:gdLst/>
            <a:ahLst/>
            <a:cxnLst/>
            <a:rect r="r" b="b" t="t" l="l"/>
            <a:pathLst>
              <a:path h="5583848" w="8039571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17303">
            <a:off x="1078256" y="-2465517"/>
            <a:ext cx="6412656" cy="4114800"/>
          </a:xfrm>
          <a:custGeom>
            <a:avLst/>
            <a:gdLst/>
            <a:ahLst/>
            <a:cxnLst/>
            <a:rect r="r" b="b" t="t" l="l"/>
            <a:pathLst>
              <a:path h="4114800" w="6412656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0233" y="5498404"/>
            <a:ext cx="6012231" cy="5641597"/>
          </a:xfrm>
          <a:custGeom>
            <a:avLst/>
            <a:gdLst/>
            <a:ahLst/>
            <a:cxnLst/>
            <a:rect r="r" b="b" t="t" l="l"/>
            <a:pathLst>
              <a:path h="5641597" w="6012231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28063">
            <a:off x="-239361" y="8513504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693">
            <a:off x="11998389" y="-82140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17303">
            <a:off x="12287312" y="7691400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16647" y="4374475"/>
            <a:ext cx="15454705" cy="88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>
                <a:solidFill>
                  <a:srgbClr val="543324"/>
                </a:solidFill>
                <a:latin typeface="Halimum"/>
              </a:rPr>
              <a:t>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5091">
            <a:off x="13670944" y="5968272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10281067">
            <a:off x="15718019" y="8072539"/>
            <a:ext cx="2139654" cy="1797309"/>
          </a:xfrm>
          <a:custGeom>
            <a:avLst/>
            <a:gdLst/>
            <a:ahLst/>
            <a:cxnLst/>
            <a:rect r="r" b="b" t="t" l="l"/>
            <a:pathLst>
              <a:path h="1797309" w="2139654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08428">
            <a:off x="-1925391" y="1073622"/>
            <a:ext cx="7315200" cy="2194560"/>
          </a:xfrm>
          <a:custGeom>
            <a:avLst/>
            <a:gdLst/>
            <a:ahLst/>
            <a:cxnLst/>
            <a:rect r="r" b="b" t="t" l="l"/>
            <a:pathLst>
              <a:path h="2194560" w="731520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532684">
            <a:off x="86123" y="559949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260044">
            <a:off x="15430065" y="-578048"/>
            <a:ext cx="3001045" cy="2529807"/>
          </a:xfrm>
          <a:custGeom>
            <a:avLst/>
            <a:gdLst/>
            <a:ahLst/>
            <a:cxnLst/>
            <a:rect r="r" b="b" t="t" l="l"/>
            <a:pathLst>
              <a:path h="2529807" w="3001045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853935">
            <a:off x="106301" y="-215936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700000">
            <a:off x="10887114" y="864537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62259">
            <a:off x="17254973" y="2196175"/>
            <a:ext cx="1240050" cy="1799545"/>
          </a:xfrm>
          <a:custGeom>
            <a:avLst/>
            <a:gdLst/>
            <a:ahLst/>
            <a:cxnLst/>
            <a:rect r="r" b="b" t="t" l="l"/>
            <a:pathLst>
              <a:path h="1799545" w="1240050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16473" y="5181366"/>
            <a:ext cx="12336584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>
                <a:solidFill>
                  <a:srgbClr val="543324"/>
                </a:solidFill>
                <a:latin typeface="Poppins Bold"/>
              </a:rPr>
              <a:t>LABIRINTI U PYTHONU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87910">
            <a:off x="-427480" y="360281"/>
            <a:ext cx="2331803" cy="1965652"/>
          </a:xfrm>
          <a:custGeom>
            <a:avLst/>
            <a:gdLst/>
            <a:ahLst/>
            <a:cxnLst/>
            <a:rect r="r" b="b" t="t" l="l"/>
            <a:pathLst>
              <a:path h="1965652" w="2331803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3488">
            <a:off x="13672292" y="-1822472"/>
            <a:ext cx="6615469" cy="4244938"/>
          </a:xfrm>
          <a:custGeom>
            <a:avLst/>
            <a:gdLst/>
            <a:ahLst/>
            <a:cxnLst/>
            <a:rect r="r" b="b" t="t" l="l"/>
            <a:pathLst>
              <a:path h="4244938" w="6615469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99562">
            <a:off x="14496665" y="-1815888"/>
            <a:ext cx="7176712" cy="5689175"/>
          </a:xfrm>
          <a:custGeom>
            <a:avLst/>
            <a:gdLst/>
            <a:ahLst/>
            <a:cxnLst/>
            <a:rect r="r" b="b" t="t" l="l"/>
            <a:pathLst>
              <a:path h="5689175" w="7176712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18932">
            <a:off x="16730974" y="-235256"/>
            <a:ext cx="1891279" cy="1588674"/>
          </a:xfrm>
          <a:custGeom>
            <a:avLst/>
            <a:gdLst/>
            <a:ahLst/>
            <a:cxnLst/>
            <a:rect r="r" b="b" t="t" l="l"/>
            <a:pathLst>
              <a:path h="1588674" w="1891279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646680">
            <a:off x="1907552" y="-434408"/>
            <a:ext cx="1369210" cy="1986980"/>
          </a:xfrm>
          <a:custGeom>
            <a:avLst/>
            <a:gdLst/>
            <a:ahLst/>
            <a:cxnLst/>
            <a:rect r="r" b="b" t="t" l="l"/>
            <a:pathLst>
              <a:path h="1986980" w="136921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20596" y="4880303"/>
            <a:ext cx="5038704" cy="5017577"/>
          </a:xfrm>
          <a:custGeom>
            <a:avLst/>
            <a:gdLst/>
            <a:ahLst/>
            <a:cxnLst/>
            <a:rect r="r" b="b" t="t" l="l"/>
            <a:pathLst>
              <a:path h="5017577" w="5038704">
                <a:moveTo>
                  <a:pt x="0" y="0"/>
                </a:moveTo>
                <a:lnTo>
                  <a:pt x="5038704" y="0"/>
                </a:lnTo>
                <a:lnTo>
                  <a:pt x="5038704" y="5017577"/>
                </a:lnTo>
                <a:lnTo>
                  <a:pt x="0" y="5017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880303"/>
            <a:ext cx="10545200" cy="5012225"/>
          </a:xfrm>
          <a:custGeom>
            <a:avLst/>
            <a:gdLst/>
            <a:ahLst/>
            <a:cxnLst/>
            <a:rect r="r" b="b" t="t" l="l"/>
            <a:pathLst>
              <a:path h="5012225" w="10545200">
                <a:moveTo>
                  <a:pt x="0" y="0"/>
                </a:moveTo>
                <a:lnTo>
                  <a:pt x="10545200" y="0"/>
                </a:lnTo>
                <a:lnTo>
                  <a:pt x="10545200" y="5012224"/>
                </a:lnTo>
                <a:lnTo>
                  <a:pt x="0" y="50122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3360345"/>
            <a:ext cx="18288000" cy="76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7"/>
              </a:lnSpc>
              <a:spcBef>
                <a:spcPct val="0"/>
              </a:spcBef>
            </a:pPr>
            <a:r>
              <a:rPr lang="en-US" sz="4448">
                <a:solidFill>
                  <a:srgbClr val="243440"/>
                </a:solidFill>
                <a:latin typeface="JetBrains Mono"/>
              </a:rPr>
              <a:t>pip install </a:t>
            </a:r>
            <a:r>
              <a:rPr lang="en-US" sz="4448">
                <a:solidFill>
                  <a:srgbClr val="243440"/>
                </a:solidFill>
                <a:latin typeface="JetBrains Mono Bold"/>
              </a:rPr>
              <a:t>pyamaze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5231" y="1446825"/>
            <a:ext cx="7557539" cy="4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6"/>
              </a:lnSpc>
            </a:pPr>
            <a:r>
              <a:rPr lang="en-US" sz="4448">
                <a:solidFill>
                  <a:srgbClr val="243440"/>
                </a:solidFill>
                <a:latin typeface="Halimum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192" y="1805826"/>
            <a:ext cx="8739615" cy="8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 spc="510">
                <a:solidFill>
                  <a:srgbClr val="243440"/>
                </a:solidFill>
                <a:latin typeface="Poppins Bold"/>
              </a:rPr>
              <a:t>LABIRINTI U PYTHONU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DAFzlO6x9EQ</dc:identifier>
  <dcterms:modified xsi:type="dcterms:W3CDTF">2011-08-01T06:04:30Z</dcterms:modified>
  <cp:revision>1</cp:revision>
  <dc:title>Solving Mazes Using A* Algorithm</dc:title>
</cp:coreProperties>
</file>