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5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57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6FD62-C68D-4872-87DE-C739AC444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0E027C-20DE-490E-8B00-1736F8A56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A24AB2-B4C0-4AC7-8577-C89706D0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2BFE-7317-4FD5-9205-0954B6183D32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8E183C-231F-4FBC-874A-F6283921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59EC8-9125-4B1E-86DF-CA641F92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2F86-E839-4D42-AFB3-F796528A0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87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AC962-E135-43A1-9DB7-8535B312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52F72C-AB76-4CD5-BDD6-AFBA4014C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785A7-284D-4944-912B-32ACF310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2BFE-7317-4FD5-9205-0954B6183D32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7A9E27-E38E-4EE6-9F75-6BACCD1A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38648-92D9-414F-A5C5-C4100938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2F86-E839-4D42-AFB3-F796528A0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30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DF6DE3-9E1B-469E-860C-539C39B0C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0F8B75-B2CF-4C3A-99FA-D95F3C9F6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848A54-E7E4-40EB-999E-929A1F0D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2BFE-7317-4FD5-9205-0954B6183D32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6BDA99-8BB9-4493-9F66-719BE409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1C913-6C8D-4314-93C7-0F4250AF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2F86-E839-4D42-AFB3-F796528A0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29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4A43F-D370-4317-BB9D-22053D48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03EC7-038C-4540-927D-B8375D7A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D788F-AE6E-417F-92FF-38155DF3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2BFE-7317-4FD5-9205-0954B6183D32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24819C-AE52-45AC-A58F-072499B1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D5790-A4C0-4685-BC85-1247A93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2F86-E839-4D42-AFB3-F796528A0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1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A65DB-8A9D-468D-BD51-6DA921C0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C31667-1E7F-4D45-8C68-7B07173F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EE5C6-08E8-43A4-B92C-D81B7C93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2BFE-7317-4FD5-9205-0954B6183D32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A6230-58BF-4AEB-ACF5-6592CC25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C1BC0-A2ED-4376-93DB-1DFBC317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2F86-E839-4D42-AFB3-F796528A0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9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A7BEA-FF5A-4085-9A4D-D9EB8A4E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6F1D6-0CB4-402C-BDF8-AFF3D390A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95599D-B866-48DB-88DC-3595A3D4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33E3D6-5BB4-441F-8943-FBBC44D3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2BFE-7317-4FD5-9205-0954B6183D32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77E548-D69B-4468-B21E-9F32344D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354E9F-E631-4D2D-8915-A4894707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2F86-E839-4D42-AFB3-F796528A0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14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EF187-4094-4E5E-AF67-15AFC1C0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EC044B-E7DC-41F4-8FD4-BBF3BE8E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2FF169-4102-4FDE-821E-645EEDD74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063F4C-001D-4BA3-A7BD-EE6910FC6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35D765-8A06-4DD4-A556-5DDEE9A31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9289C6-F2BD-47FB-A25B-360FB64A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2BFE-7317-4FD5-9205-0954B6183D32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31ACE9-5EA5-4B77-94EA-684FE6D2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074901-C279-458C-8517-BAAE4024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2F86-E839-4D42-AFB3-F796528A0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69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D02E2-24D2-4C0F-BD11-41D30761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07448-1819-4D98-A48A-D01340A8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2BFE-7317-4FD5-9205-0954B6183D32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8F835D-1C89-4F9F-9069-0AC22460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EC33E1-D6EB-429D-8EC4-6DF0D391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2F86-E839-4D42-AFB3-F796528A0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99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1247AB-930C-47AD-8849-08D7AF04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2BFE-7317-4FD5-9205-0954B6183D32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371F41-FA10-4ABC-A669-08BD4770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D9FB49-4B10-4E3B-97BC-C86BDBA4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2F86-E839-4D42-AFB3-F796528A0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63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C0DEC-10E7-435A-8A80-D394ED9A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67FB2-24A7-4D89-A485-28480BA6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2F94CD-0E8C-4D6C-8372-E60B3166F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E1EF78-0D07-48DA-9D0E-7C095B24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2BFE-7317-4FD5-9205-0954B6183D32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0379A0-FDB5-4815-A467-8DDCD174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278702-277D-42D2-8B52-36C88EBC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2F86-E839-4D42-AFB3-F796528A0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80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10997-4617-4CEF-924C-5A55D968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A257BE-E3D2-4CBC-984D-64D80A5D9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AF938-0DDA-4482-8F7D-5BE07A015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3EE83B-26A2-406D-BEF7-2873AC7C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2BFE-7317-4FD5-9205-0954B6183D32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0777D-3883-40DB-8636-90B2D3C5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2FE5BB-CF11-4E74-9357-CF7E37AB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2F86-E839-4D42-AFB3-F796528A0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7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B8DB7-B6B9-4CC9-9D8F-AE8D9E40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9F1097-63C5-4072-AF73-4FE183F6C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A14489-CD2F-452B-86B8-9E388CFA0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2BFE-7317-4FD5-9205-0954B6183D32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22587-3EAF-4CF2-892C-7797DF3F3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402B1-3BBC-41CE-9D56-454FA9FC1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2F86-E839-4D42-AFB3-F796528A0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lib.io/p/analiz-tonalnosti-teksta-proshloe-nastoyashchee-i-budushchee-2020-11-3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17767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51621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970B2-7533-4E40-8C8E-D1AB9A14D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Рошка Штефан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E154C5-CFBA-4D11-A680-AED94E97F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Анализ работ на тему «тональность текстов» за последние 3 года.</a:t>
            </a:r>
          </a:p>
        </p:txBody>
      </p:sp>
    </p:spTree>
    <p:extLst>
      <p:ext uri="{BB962C8B-B14F-4D97-AF65-F5344CB8AC3E}">
        <p14:creationId xmlns:p14="http://schemas.microsoft.com/office/powerpoint/2010/main" val="325386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CA29A-D9B5-4881-99BF-84323E8C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тональности текста</a:t>
            </a:r>
            <a:r>
              <a:rPr lang="en-US" dirty="0"/>
              <a:t>: </a:t>
            </a:r>
            <a:r>
              <a:rPr lang="ru-RU" dirty="0"/>
              <a:t>прошлое, настоящее и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6DCA8-302C-4C29-B31D-33A98D99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https://proglib.io/p/analiz-tonalnosti-teksta-proshloe-nastoyashchee-i-budushchee-2020-11-30</a:t>
            </a:r>
            <a:endParaRPr lang="ru-RU" dirty="0"/>
          </a:p>
          <a:p>
            <a:r>
              <a:rPr lang="ru-RU" dirty="0"/>
              <a:t>30 ноября 2020 год</a:t>
            </a:r>
          </a:p>
        </p:txBody>
      </p:sp>
    </p:spTree>
    <p:extLst>
      <p:ext uri="{BB962C8B-B14F-4D97-AF65-F5344CB8AC3E}">
        <p14:creationId xmlns:p14="http://schemas.microsoft.com/office/powerpoint/2010/main" val="358797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DD9C8-4AB3-4F2E-84B0-453B33EB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тональности текста (</a:t>
            </a:r>
            <a:r>
              <a:rPr lang="ru-RU" dirty="0" err="1"/>
              <a:t>sentiment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/>
              <a:t>) – одна из классических задач обработки естественного языка (</a:t>
            </a:r>
            <a:r>
              <a:rPr lang="ru-RU" dirty="0" err="1"/>
              <a:t>Natural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Processing</a:t>
            </a:r>
            <a:r>
              <a:rPr lang="ru-RU" dirty="0"/>
              <a:t>, NLP).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75BE-8FCC-4BAC-97D8-F8978325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Автор этого исследования использует </a:t>
            </a:r>
            <a:r>
              <a:rPr lang="en-US" dirty="0"/>
              <a:t>NLP </a:t>
            </a:r>
            <a:r>
              <a:rPr lang="ru-RU" dirty="0"/>
              <a:t>для определения тональности отзывов на фильмах из базы </a:t>
            </a:r>
            <a:r>
              <a:rPr lang="en-US" dirty="0"/>
              <a:t>IMDb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А также повествует об методах, которыми пользовались раньше.</a:t>
            </a:r>
          </a:p>
        </p:txBody>
      </p:sp>
    </p:spTree>
    <p:extLst>
      <p:ext uri="{BB962C8B-B14F-4D97-AF65-F5344CB8AC3E}">
        <p14:creationId xmlns:p14="http://schemas.microsoft.com/office/powerpoint/2010/main" val="61309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21869-BCEC-44A2-BC52-F40395B8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1353800" cy="1690689"/>
          </a:xfrm>
        </p:spPr>
        <p:txBody>
          <a:bodyPr/>
          <a:lstStyle/>
          <a:p>
            <a:r>
              <a:rPr lang="ru-RU" dirty="0"/>
              <a:t>Далекое прошлое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33047-1040-4812-ADA4-52BB22F1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Самый простой способ анализа тональности – присвоить вес каждому слову и получить результирующую оценку простым суммированием весов. Вы можете создать словарь весов вручную по собственному разумению, и этого будет достаточно для получения довольно высокой точности предсказания без всякого обучения.</a:t>
            </a:r>
          </a:p>
          <a:p>
            <a:pPr marL="0" indent="0" algn="just">
              <a:buNone/>
            </a:pPr>
            <a:r>
              <a:rPr lang="ru-RU" dirty="0"/>
              <a:t>Сначала надо присвоить каждому слову какой-нибудь случайный вес. После этого проходим по всей базе и повышаем веса всех слов отзыва, если сумма весов отрицательна, а оценка должна быть положительной. Если же сумма весов всех слов отзыва положительна, а оценка должна быть отрицательной, тогда веса всех слов отзыва нужно уменьшать. Это уже самое настоящее машинное обучение, которое вы можете реализовать, не зная никаких библиотек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 и даже не на </a:t>
            </a:r>
            <a:r>
              <a:rPr lang="ru-RU" dirty="0" err="1"/>
              <a:t>Python</a:t>
            </a:r>
            <a:r>
              <a:rPr lang="ru-RU" dirty="0"/>
              <a:t> или R. Продолжайте этот процесс до тех пор, пока он повышает точность предсказаний модели.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Автор утверждает, что таким способом можно добиться точности в 70% изучая тональность на базе </a:t>
            </a:r>
            <a:r>
              <a:rPr lang="en-US" dirty="0"/>
              <a:t>IMDb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97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024A6-948A-47F6-816A-0863F61F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ru-RU" dirty="0"/>
              <a:t>Любая модель анализа тональности состоит из трех шагов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6E1B95-0938-4D49-8F33-33B5C2AA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Очистка и предварительная обработка текста</a:t>
            </a:r>
          </a:p>
          <a:p>
            <a:pPr marL="0" indent="0" algn="just">
              <a:buNone/>
            </a:pPr>
            <a:r>
              <a:rPr lang="ru-RU" dirty="0"/>
              <a:t>Сырой текст всегда содержит лишние символы, которые только мешают его интерпретировать: табуляцию, переводы строки и так далее.</a:t>
            </a:r>
          </a:p>
          <a:p>
            <a:pPr algn="just"/>
            <a:r>
              <a:rPr lang="ru-RU" dirty="0"/>
              <a:t>Векторизация </a:t>
            </a:r>
          </a:p>
          <a:p>
            <a:pPr marL="0" indent="0" algn="just">
              <a:buNone/>
            </a:pPr>
            <a:r>
              <a:rPr lang="ru-RU" dirty="0"/>
              <a:t>Большинство моделей машинного обучения не могут работать с текстовыми данными, поэтому тексты нужно преобразовать в числа. Как правило, в результате получаются одномерные массивы чисел – векторы.</a:t>
            </a:r>
          </a:p>
          <a:p>
            <a:pPr algn="just"/>
            <a:r>
              <a:rPr lang="ru-RU" dirty="0"/>
              <a:t>Моделирование</a:t>
            </a:r>
          </a:p>
          <a:p>
            <a:pPr marL="0" indent="0" algn="just">
              <a:buNone/>
            </a:pPr>
            <a:r>
              <a:rPr lang="ru-RU" dirty="0"/>
              <a:t>Можно использовать любую модель машинного обучения, начиная с простейшей линейной регрессии. Автор считает, что наиболее оптимальным является линейный метод опорных векторов.</a:t>
            </a:r>
          </a:p>
        </p:txBody>
      </p:sp>
    </p:spTree>
    <p:extLst>
      <p:ext uri="{BB962C8B-B14F-4D97-AF65-F5344CB8AC3E}">
        <p14:creationId xmlns:p14="http://schemas.microsoft.com/office/powerpoint/2010/main" val="217293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5167BA-F502-4D3D-9336-30B98BD3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Автор добился точности 90% очень простыми средствами. Фактически его модель всего лишь присвоила оптимальные веса всем комбинациям из одного, двух и трех слов, встречающимся в наших текстах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74B8CE-A974-40FD-B182-E6424728D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9" t="17569" r="74883" b="66806"/>
          <a:stretch/>
        </p:blipFill>
        <p:spPr>
          <a:xfrm>
            <a:off x="2048160" y="1364456"/>
            <a:ext cx="8095680" cy="333613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94CC643-A39E-41D9-B89B-6D3943CEA014}"/>
              </a:ext>
            </a:extLst>
          </p:cNvPr>
          <p:cNvSpPr/>
          <p:nvPr/>
        </p:nvSpPr>
        <p:spPr>
          <a:xfrm>
            <a:off x="0" y="51417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Автор позже приводит список веса слов, а также обращает внимание на то, что эта часть проекта математическая. Прибегать к помощь ИИ не является необходимым.</a:t>
            </a:r>
          </a:p>
        </p:txBody>
      </p:sp>
    </p:spTree>
    <p:extLst>
      <p:ext uri="{BB962C8B-B14F-4D97-AF65-F5344CB8AC3E}">
        <p14:creationId xmlns:p14="http://schemas.microsoft.com/office/powerpoint/2010/main" val="200669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60E358-5736-4BA3-B34F-A04A33981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6" t="28333" r="60976" b="32500"/>
          <a:stretch/>
        </p:blipFill>
        <p:spPr>
          <a:xfrm>
            <a:off x="983457" y="0"/>
            <a:ext cx="2400300" cy="37374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5F0CD1-5142-4484-A970-E966159E2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4" t="30416" r="77148" b="30417"/>
          <a:stretch/>
        </p:blipFill>
        <p:spPr>
          <a:xfrm>
            <a:off x="3383757" y="0"/>
            <a:ext cx="2400300" cy="37374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81C724-36F3-4C90-BBEB-2319E40892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8" t="31250" r="74688" b="29584"/>
          <a:stretch/>
        </p:blipFill>
        <p:spPr>
          <a:xfrm>
            <a:off x="5765007" y="0"/>
            <a:ext cx="2671762" cy="37374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C6353-792B-4070-AD21-DB5F2B31C9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5" t="30416" r="74921" b="30417"/>
          <a:stretch/>
        </p:blipFill>
        <p:spPr>
          <a:xfrm>
            <a:off x="8417719" y="0"/>
            <a:ext cx="2671762" cy="373749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31BCB1-403D-471C-8383-77E7EAD6A0C5}"/>
              </a:ext>
            </a:extLst>
          </p:cNvPr>
          <p:cNvSpPr/>
          <p:nvPr/>
        </p:nvSpPr>
        <p:spPr>
          <a:xfrm>
            <a:off x="0" y="3737496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Этот список должен навести вас на мысль, что искусственным интеллектом здесь и не пахнет. Хотя большинство слов, как и ожидалось, непосредственно описывающие отношение зрителя прилагательные, некоторые из них просто удивляют. Слово "</a:t>
            </a:r>
            <a:r>
              <a:rPr lang="ru-RU" dirty="0" err="1"/>
              <a:t>today</a:t>
            </a:r>
            <a:r>
              <a:rPr lang="ru-RU" dirty="0"/>
              <a:t>" ("сегодня") не несет совершенно никакой эмоциональной окраски, как и "</a:t>
            </a:r>
            <a:r>
              <a:rPr lang="ru-RU" dirty="0" err="1"/>
              <a:t>bit</a:t>
            </a:r>
            <a:r>
              <a:rPr lang="ru-RU" dirty="0"/>
              <a:t>" ("немного"), "</a:t>
            </a:r>
            <a:r>
              <a:rPr lang="ru-RU" dirty="0" err="1"/>
              <a:t>job</a:t>
            </a:r>
            <a:r>
              <a:rPr lang="ru-RU" dirty="0"/>
              <a:t>" (работа), "</a:t>
            </a:r>
            <a:r>
              <a:rPr lang="ru-RU" dirty="0" err="1"/>
              <a:t>moving</a:t>
            </a:r>
            <a:r>
              <a:rPr lang="ru-RU" dirty="0"/>
              <a:t>" ("двигаясь"), "</a:t>
            </a:r>
            <a:r>
              <a:rPr lang="ru-RU" dirty="0" err="1"/>
              <a:t>oh</a:t>
            </a:r>
            <a:r>
              <a:rPr lang="ru-RU" dirty="0"/>
              <a:t>" ("о!"), "</a:t>
            </a:r>
            <a:r>
              <a:rPr lang="ru-RU" dirty="0" err="1"/>
              <a:t>avoid</a:t>
            </a:r>
            <a:r>
              <a:rPr lang="ru-RU" dirty="0"/>
              <a:t>" ("избегать") и "</a:t>
            </a:r>
            <a:r>
              <a:rPr lang="ru-RU" dirty="0" err="1"/>
              <a:t>script</a:t>
            </a:r>
            <a:r>
              <a:rPr lang="ru-RU" dirty="0"/>
              <a:t>" ("сценарий"). Они попали в список просто потому, что </a:t>
            </a:r>
            <a:r>
              <a:rPr lang="ru-RU" b="1" dirty="0"/>
              <a:t>случайно</a:t>
            </a:r>
            <a:r>
              <a:rPr lang="ru-RU" dirty="0"/>
              <a:t> присутствовали во многих обзорах одного класса. Можно легко изобрести ругательный отзыв, который наша модель посчитает очень позитивным: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5BB8F5-CF63-4B39-873C-60339DF09F5C}"/>
              </a:ext>
            </a:extLst>
          </p:cNvPr>
          <p:cNvSpPr/>
          <p:nvPr/>
        </p:nvSpPr>
        <p:spPr>
          <a:xfrm>
            <a:off x="0" y="5491822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 have watched the </a:t>
            </a:r>
            <a:r>
              <a:rPr lang="en-US" b="1" dirty="0"/>
              <a:t>love</a:t>
            </a:r>
            <a:r>
              <a:rPr lang="en-US" dirty="0"/>
              <a:t> comedy </a:t>
            </a:r>
            <a:r>
              <a:rPr lang="en-US" b="1" dirty="0"/>
              <a:t>today</a:t>
            </a:r>
            <a:r>
              <a:rPr lang="en-US" dirty="0"/>
              <a:t>, and I </a:t>
            </a:r>
            <a:r>
              <a:rPr lang="en-US" b="1" dirty="0"/>
              <a:t>highly</a:t>
            </a:r>
            <a:r>
              <a:rPr lang="en-US" dirty="0"/>
              <a:t> disagree that it was a true comedy. No </a:t>
            </a:r>
            <a:r>
              <a:rPr lang="en-US" b="1" dirty="0"/>
              <a:t>fun</a:t>
            </a:r>
            <a:r>
              <a:rPr lang="en-US" dirty="0"/>
              <a:t> at all! Don't </a:t>
            </a:r>
            <a:r>
              <a:rPr lang="en-US" b="1" dirty="0"/>
              <a:t>watch it</a:t>
            </a:r>
            <a:r>
              <a:rPr lang="en-US" dirty="0"/>
              <a:t>!</a:t>
            </a:r>
            <a:endParaRPr lang="ru-RU" dirty="0"/>
          </a:p>
          <a:p>
            <a:pPr algn="just"/>
            <a:endParaRPr lang="en-US" dirty="0"/>
          </a:p>
          <a:p>
            <a:pPr algn="just"/>
            <a:r>
              <a:rPr lang="ru-RU" b="1" dirty="0"/>
              <a:t>Сегодня</a:t>
            </a:r>
            <a:r>
              <a:rPr lang="ru-RU" dirty="0"/>
              <a:t> я смотрел </a:t>
            </a:r>
            <a:r>
              <a:rPr lang="ru-RU" b="1" dirty="0"/>
              <a:t>любовную</a:t>
            </a:r>
            <a:r>
              <a:rPr lang="ru-RU" dirty="0"/>
              <a:t> комедию и </a:t>
            </a:r>
            <a:r>
              <a:rPr lang="ru-RU" b="1" dirty="0"/>
              <a:t>совершенно</a:t>
            </a:r>
            <a:r>
              <a:rPr lang="ru-RU" dirty="0"/>
              <a:t> не согласен с тем, что это была настоящая комедия. Совсем не </a:t>
            </a:r>
            <a:r>
              <a:rPr lang="ru-RU" b="1" dirty="0"/>
              <a:t>весело</a:t>
            </a:r>
            <a:r>
              <a:rPr lang="ru-RU" dirty="0"/>
              <a:t>! Не </a:t>
            </a:r>
            <a:r>
              <a:rPr lang="ru-RU" b="1" dirty="0"/>
              <a:t>смотрите ее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030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0B49B-1D5D-433A-8E8E-198390B8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997199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/>
              <a:t>В 2019 году появились модели на основе трансформеров, которые навсегда вытеснили из обработки естественного языка модели, базирующиеся на RNN, простых нейронных сетях и тем более простые модели без нейронных 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93B86-CF64-4C90-AE1E-49FD01FE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97199"/>
            <a:ext cx="12192000" cy="386080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Инженеры </a:t>
            </a:r>
            <a:r>
              <a:rPr lang="ru-RU" dirty="0" err="1"/>
              <a:t>Google</a:t>
            </a:r>
            <a:r>
              <a:rPr lang="ru-RU" dirty="0"/>
              <a:t> создали BERT (</a:t>
            </a:r>
            <a:r>
              <a:rPr lang="ru-RU" b="1" dirty="0" err="1"/>
              <a:t>B</a:t>
            </a:r>
            <a:r>
              <a:rPr lang="ru-RU" dirty="0" err="1"/>
              <a:t>idirectional</a:t>
            </a:r>
            <a:r>
              <a:rPr lang="ru-RU" dirty="0"/>
              <a:t> </a:t>
            </a:r>
            <a:r>
              <a:rPr lang="ru-RU" b="1" dirty="0" err="1"/>
              <a:t>E</a:t>
            </a:r>
            <a:r>
              <a:rPr lang="ru-RU" dirty="0" err="1"/>
              <a:t>ncoder</a:t>
            </a:r>
            <a:r>
              <a:rPr lang="ru-RU" dirty="0"/>
              <a:t> </a:t>
            </a:r>
            <a:r>
              <a:rPr lang="ru-RU" b="1" dirty="0" err="1"/>
              <a:t>R</a:t>
            </a:r>
            <a:r>
              <a:rPr lang="ru-RU" dirty="0" err="1"/>
              <a:t>epresentations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 </a:t>
            </a:r>
            <a:r>
              <a:rPr lang="ru-RU" b="1" dirty="0" err="1"/>
              <a:t>T</a:t>
            </a:r>
            <a:r>
              <a:rPr lang="ru-RU" dirty="0" err="1"/>
              <a:t>ransformers</a:t>
            </a:r>
            <a:r>
              <a:rPr lang="ru-RU" dirty="0"/>
              <a:t>) – модель, состоящую из большого количества слоев кодировщиков и </a:t>
            </a:r>
            <a:r>
              <a:rPr lang="ru-RU" dirty="0" err="1"/>
              <a:t>декодировщиков</a:t>
            </a:r>
            <a:r>
              <a:rPr lang="ru-RU" dirty="0"/>
              <a:t> на основе Трансформеров. Она была обучена на огромном массиве текста, содержащем практически все, что было когда-либо напечатано на английском языке. В результате BERT содержит практически </a:t>
            </a:r>
            <a:r>
              <a:rPr lang="ru-RU" b="1" dirty="0"/>
              <a:t>полную модель языка</a:t>
            </a:r>
            <a:r>
              <a:rPr lang="ru-RU" dirty="0"/>
              <a:t>, и, что наиболее важно, модели BERT выложены в открытый доступ.</a:t>
            </a:r>
          </a:p>
        </p:txBody>
      </p:sp>
    </p:spTree>
    <p:extLst>
      <p:ext uri="{BB962C8B-B14F-4D97-AF65-F5344CB8AC3E}">
        <p14:creationId xmlns:p14="http://schemas.microsoft.com/office/powerpoint/2010/main" val="372730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C030B-1440-450B-BAA6-F7685F19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Предварительно тренированные модели BERT можно использовать одним из трех способов: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06BF5-0991-435E-BB11-31CCD083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dirty="0"/>
              <a:t>Без обучения</a:t>
            </a:r>
            <a:r>
              <a:rPr lang="ru-RU" dirty="0"/>
              <a:t>. Вы добавляете к обученной модели BERT несколько дополнительных слоев, и обучаете только их. При этом время обучения редко превышает несколько минут, но точность модели оставляет желать лучшего.</a:t>
            </a:r>
            <a:br>
              <a:rPr lang="ru-RU" dirty="0"/>
            </a:br>
            <a:endParaRPr lang="ru-RU" dirty="0"/>
          </a:p>
          <a:p>
            <a:pPr algn="just"/>
            <a:r>
              <a:rPr lang="ru-RU" b="1" dirty="0" err="1"/>
              <a:t>Дообучение</a:t>
            </a:r>
            <a:r>
              <a:rPr lang="ru-RU" b="1" dirty="0"/>
              <a:t> (</a:t>
            </a:r>
            <a:r>
              <a:rPr lang="ru-RU" b="1" dirty="0" err="1"/>
              <a:t>fine-tuning</a:t>
            </a:r>
            <a:r>
              <a:rPr lang="ru-RU" b="1" dirty="0"/>
              <a:t>)</a:t>
            </a:r>
            <a:r>
              <a:rPr lang="ru-RU" dirty="0"/>
              <a:t>. Вы также добавляете несколько дополнительных слоев, но включаете слои BERT в обучаемые. Время </a:t>
            </a:r>
            <a:r>
              <a:rPr lang="ru-RU" dirty="0" err="1"/>
              <a:t>дообучения</a:t>
            </a:r>
            <a:r>
              <a:rPr lang="ru-RU" dirty="0"/>
              <a:t> обычно составляет несколько часов, и такие модели существенно превосходят модели без обучения.</a:t>
            </a:r>
            <a:br>
              <a:rPr lang="ru-RU" dirty="0"/>
            </a:br>
            <a:endParaRPr lang="ru-RU" dirty="0"/>
          </a:p>
          <a:p>
            <a:pPr algn="just"/>
            <a:r>
              <a:rPr lang="ru-RU" b="1" dirty="0"/>
              <a:t>Переобучение (</a:t>
            </a:r>
            <a:r>
              <a:rPr lang="ru-RU" b="1" dirty="0" err="1"/>
              <a:t>pre-training</a:t>
            </a:r>
            <a:r>
              <a:rPr lang="ru-RU" b="1" dirty="0"/>
              <a:t>)</a:t>
            </a:r>
            <a:r>
              <a:rPr lang="ru-RU" dirty="0"/>
              <a:t>. Вы полностью переобучаете BERT на своих данных. Процесс переобучения займет несколько суток, а подготовка данных для него – намного больше. Как правило, переобучение производится для нового языка или набора языков.</a:t>
            </a:r>
          </a:p>
        </p:txBody>
      </p:sp>
    </p:spTree>
    <p:extLst>
      <p:ext uri="{BB962C8B-B14F-4D97-AF65-F5344CB8AC3E}">
        <p14:creationId xmlns:p14="http://schemas.microsoft.com/office/powerpoint/2010/main" val="1408439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9629F7-3904-4754-8950-58B9A18A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Что дает использование BERT для нашей задачи анализа тональности текста? Во-первых, полная модель языка уже не кодирует каждое слово отдельно от остальных, а только в контексте всего предложения или абзаца. Это значит, что слово "</a:t>
            </a:r>
            <a:r>
              <a:rPr lang="ru-RU" dirty="0" err="1"/>
              <a:t>bank</a:t>
            </a:r>
            <a:r>
              <a:rPr lang="ru-RU" dirty="0"/>
              <a:t>" в контексте "</a:t>
            </a:r>
            <a:r>
              <a:rPr lang="ru-RU" dirty="0" err="1"/>
              <a:t>river</a:t>
            </a:r>
            <a:r>
              <a:rPr lang="ru-RU" dirty="0"/>
              <a:t> </a:t>
            </a:r>
            <a:r>
              <a:rPr lang="ru-RU" dirty="0" err="1"/>
              <a:t>bank</a:t>
            </a:r>
            <a:r>
              <a:rPr lang="ru-RU" dirty="0"/>
              <a:t>" будет иметь совсем не ту кодировку, которую получит это же слово в контексте "</a:t>
            </a:r>
            <a:r>
              <a:rPr lang="ru-RU" dirty="0" err="1"/>
              <a:t>bank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Canada</a:t>
            </a:r>
            <a:r>
              <a:rPr lang="ru-RU" dirty="0"/>
              <a:t>". Во-вторых, модель уже может распознать простейшие отрицания вроде "</a:t>
            </a:r>
            <a:r>
              <a:rPr lang="ru-RU" dirty="0" err="1"/>
              <a:t>don't</a:t>
            </a:r>
            <a:r>
              <a:rPr lang="ru-RU" dirty="0"/>
              <a:t> </a:t>
            </a:r>
            <a:r>
              <a:rPr lang="ru-RU" dirty="0" err="1"/>
              <a:t>watch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". В-третьих, BERT при кодировании не удаляет ни стоп-слова, ни знаки препинания, то есть не теряет важную информацию – наоборот, некоторые слова при кодировании разбиваются на несколько частей!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/>
              <a:t>Автор предоставляет отчеты, где видно, что при помощи этих методов точность предсказаний составила 94,5%.</a:t>
            </a:r>
          </a:p>
        </p:txBody>
      </p:sp>
    </p:spTree>
    <p:extLst>
      <p:ext uri="{BB962C8B-B14F-4D97-AF65-F5344CB8AC3E}">
        <p14:creationId xmlns:p14="http://schemas.microsoft.com/office/powerpoint/2010/main" val="77078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48C74BC-C5EF-4F18-B6DE-0ACEF7BC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 конце автор подводит итог своей статьи и рассказывает зачем такое исследование может понадобиться</a:t>
            </a:r>
            <a:r>
              <a:rPr lang="en-US" dirty="0"/>
              <a:t>; </a:t>
            </a:r>
            <a:r>
              <a:rPr lang="ru-RU" dirty="0"/>
              <a:t>где возможно использование этих технологий. Модели анализа тональности текста учатся выдавать не просто рейтинг всего текста, а полный отчет обо всех высказываниях эмоциях клиента по отношению к объектам и понятиям, интересующим заказчика.  Если речь все еще идет об отзывах на фильмы, заказчика может интересовать отношение зрителя к сценарию, режиссеру, оператору и актерам.</a:t>
            </a:r>
          </a:p>
          <a:p>
            <a:pPr marL="0" indent="0" algn="just">
              <a:buNone/>
            </a:pPr>
            <a:r>
              <a:rPr lang="ru-RU" dirty="0"/>
              <a:t>Как же это изменит мир? Ответом послужат всего два слова: </a:t>
            </a:r>
            <a:r>
              <a:rPr lang="ru-RU" b="1" dirty="0"/>
              <a:t>рекомендательные системы</a:t>
            </a:r>
            <a:r>
              <a:rPr lang="ru-RU" dirty="0"/>
              <a:t>. Именно там крутятся огромные деньги (поскольку практически все товары и услуги очень важно рекомендовать именно тем, кто потенциально может их купить), и именно там любая информация о предпочтениях каждого человека чрезвычайно ценна. В ближайшем будущем каждого из нас будут подстерегать сложнейшие системы, которые точно рассчитают, что если нам понравились книга X, фильм Y и актриса Z – то нам, скорее всего, понравится и новая коллекция костюмов от Q, которая сильно на любителя.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34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B2FC9-6AA1-4974-8AE7-8FACF1BE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тональности текстов с помощью свёрточных нейронный 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39C1A-FF9E-42BB-8C64-1BEA748E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https://habr.com/ru/company/mailru/blog/417767/</a:t>
            </a:r>
            <a:endParaRPr lang="ru-RU" dirty="0"/>
          </a:p>
          <a:p>
            <a:r>
              <a:rPr lang="ru-RU" dirty="0"/>
              <a:t>7 сентября 2018 год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02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40BB3-ED7A-4D32-81C6-9B37EB7F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тональности в русскоязычных текстах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C15EA-E475-4A7C-BCB5-9C0CA1DB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https://habr.com/ru/company/mailru/blog/516214/</a:t>
            </a:r>
            <a:endParaRPr lang="ru-RU" dirty="0"/>
          </a:p>
          <a:p>
            <a:r>
              <a:rPr lang="ru-RU" dirty="0"/>
              <a:t>27 августа 2020 год</a:t>
            </a:r>
          </a:p>
        </p:txBody>
      </p:sp>
    </p:spTree>
    <p:extLst>
      <p:ext uri="{BB962C8B-B14F-4D97-AF65-F5344CB8AC3E}">
        <p14:creationId xmlns:p14="http://schemas.microsoft.com/office/powerpoint/2010/main" val="1721845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9A182-62AE-4E06-8914-FD791C6F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этой статье автор повествует о трех методах анализа тональности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CC6177-4A9D-41C0-A77B-8504E1463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Rule-based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Подход на основе правил. Чаще всего в них используются вручную заданные правила классификации и эмоционально размеченные словари. Эти правила обычно на основе эмоциональных ключевых слов и их совместного использования с другими ключевыми словами рассчитывают класс текста. Несмотря на прекрасную эффективность в текстах из какой-то определенной тематики, методы на основе правил плохо способны обобщать. + они очень трудоемки в создании, особенно из-за отсутствия русскоязычных словарей. </a:t>
            </a:r>
          </a:p>
        </p:txBody>
      </p:sp>
    </p:spTree>
    <p:extLst>
      <p:ext uri="{BB962C8B-B14F-4D97-AF65-F5344CB8AC3E}">
        <p14:creationId xmlns:p14="http://schemas.microsoft.com/office/powerpoint/2010/main" val="167231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791BAC7-9570-4AC6-B58D-C4559A02A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ru-RU" dirty="0"/>
              <a:t>Подход на основе машинного обучения.</a:t>
            </a:r>
          </a:p>
          <a:p>
            <a:pPr marL="0" indent="0" algn="just">
              <a:buNone/>
            </a:pPr>
            <a:r>
              <a:rPr lang="ru-RU" dirty="0"/>
              <a:t>Они используют автоматическое извлечение признаков из текста и применение алгоритмов машинного обучения. Классическими алгоритмами классификации полярности являются наивный байесовский классификатор (</a:t>
            </a:r>
            <a:r>
              <a:rPr lang="ru-RU" dirty="0" err="1"/>
              <a:t>Naive</a:t>
            </a:r>
            <a:r>
              <a:rPr lang="ru-RU" dirty="0"/>
              <a:t> </a:t>
            </a:r>
            <a:r>
              <a:rPr lang="ru-RU" dirty="0" err="1"/>
              <a:t>Bayes</a:t>
            </a:r>
            <a:r>
              <a:rPr lang="ru-RU" dirty="0"/>
              <a:t> </a:t>
            </a:r>
            <a:r>
              <a:rPr lang="ru-RU" dirty="0" err="1"/>
              <a:t>Classifier</a:t>
            </a:r>
            <a:r>
              <a:rPr lang="ru-RU" dirty="0"/>
              <a:t>), дерево решений (</a:t>
            </a:r>
            <a:r>
              <a:rPr lang="ru-RU" dirty="0" err="1"/>
              <a:t>Decision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), логистическая регрессия (</a:t>
            </a:r>
            <a:r>
              <a:rPr lang="ru-RU" dirty="0" err="1"/>
              <a:t>Logistic</a:t>
            </a:r>
            <a:r>
              <a:rPr lang="ru-RU" dirty="0"/>
              <a:t> </a:t>
            </a:r>
            <a:r>
              <a:rPr lang="ru-RU" dirty="0" err="1"/>
              <a:t>Regression</a:t>
            </a:r>
            <a:r>
              <a:rPr lang="ru-RU" dirty="0"/>
              <a:t>) и метод опорных векторов (</a:t>
            </a:r>
            <a:r>
              <a:rPr lang="ru-RU" dirty="0" err="1"/>
              <a:t>Support</a:t>
            </a:r>
            <a:r>
              <a:rPr lang="ru-RU" dirty="0"/>
              <a:t> </a:t>
            </a:r>
            <a:r>
              <a:rPr lang="ru-RU" dirty="0" err="1"/>
              <a:t>Vector</a:t>
            </a:r>
            <a:r>
              <a:rPr lang="ru-RU" dirty="0"/>
              <a:t> </a:t>
            </a:r>
            <a:r>
              <a:rPr lang="ru-RU" dirty="0" err="1"/>
              <a:t>Machine</a:t>
            </a:r>
            <a:r>
              <a:rPr lang="ru-RU" dirty="0"/>
              <a:t>). </a:t>
            </a:r>
          </a:p>
          <a:p>
            <a:pPr marL="0" indent="0" algn="just">
              <a:buNone/>
            </a:pPr>
            <a:r>
              <a:rPr lang="ru-RU" dirty="0"/>
              <a:t>В последние годы внимание исследователей привлекают методы глубокого обучения, которые значительно превосходят традиционные методы в анализе тональности. Это подтверждается и хронологией соревнования </a:t>
            </a:r>
            <a:r>
              <a:rPr lang="ru-RU" dirty="0" err="1"/>
              <a:t>SemEval</a:t>
            </a:r>
            <a:r>
              <a:rPr lang="ru-RU" dirty="0"/>
              <a:t>, в ходе которого лидирующие решения успешно использовали </a:t>
            </a:r>
            <a:r>
              <a:rPr lang="ru-RU" dirty="0" err="1"/>
              <a:t>свёрточные</a:t>
            </a:r>
            <a:r>
              <a:rPr lang="ru-RU" dirty="0"/>
              <a:t> (CNN) и рекуррентные (RNN) нейросети, а также методы переноса обучения (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9116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BE7818-44E6-46F3-AAE9-578CC08A2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3. Гибридный подход</a:t>
            </a:r>
          </a:p>
          <a:p>
            <a:pPr marL="0" indent="0" algn="just">
              <a:buNone/>
            </a:pPr>
            <a:r>
              <a:rPr lang="ru-RU" dirty="0"/>
              <a:t>Они объединяют в себе подходы двух предыдущих видов. Например, Кумар (</a:t>
            </a:r>
            <a:r>
              <a:rPr lang="ru-RU" dirty="0" err="1"/>
              <a:t>Kumar</a:t>
            </a:r>
            <a:r>
              <a:rPr lang="ru-RU" dirty="0"/>
              <a:t>) и его коллеги разработали гибридный фреймворк для анализа тональности персидского языка, в котором сочетаются лингвистические правила, а также модули свёрточных нейросетей и LSTM для классификации настроений. </a:t>
            </a:r>
            <a:r>
              <a:rPr lang="ru-RU" dirty="0" err="1"/>
              <a:t>Мескеле</a:t>
            </a:r>
            <a:r>
              <a:rPr lang="ru-RU" dirty="0"/>
              <a:t> (</a:t>
            </a:r>
            <a:r>
              <a:rPr lang="ru-RU" dirty="0" err="1"/>
              <a:t>Meskele</a:t>
            </a:r>
            <a:r>
              <a:rPr lang="ru-RU" dirty="0"/>
              <a:t>) и </a:t>
            </a:r>
            <a:r>
              <a:rPr lang="ru-RU" dirty="0" err="1"/>
              <a:t>Фрасинкар</a:t>
            </a:r>
            <a:r>
              <a:rPr lang="ru-RU" dirty="0"/>
              <a:t> (</a:t>
            </a:r>
            <a:r>
              <a:rPr lang="ru-RU" dirty="0" err="1"/>
              <a:t>Frasincar</a:t>
            </a:r>
            <a:r>
              <a:rPr lang="ru-RU" dirty="0"/>
              <a:t>) предложили гибридную модель аспектного анализа </a:t>
            </a:r>
            <a:r>
              <a:rPr lang="ru-RU" dirty="0" err="1"/>
              <a:t>ALDONAr</a:t>
            </a:r>
            <a:r>
              <a:rPr lang="ru-RU" dirty="0"/>
              <a:t>, в которой сочетаются онтология настроений для захвата информации о настроениях, BERT для получения </a:t>
            </a:r>
            <a:r>
              <a:rPr lang="ru-RU" dirty="0" err="1"/>
              <a:t>эмбеддингов</a:t>
            </a:r>
            <a:r>
              <a:rPr lang="ru-RU" dirty="0"/>
              <a:t> слов и два слоя CNN для расширенной классификации тональности. Модель показала точность в 83,8 % на </a:t>
            </a:r>
            <a:r>
              <a:rPr lang="ru-RU" dirty="0" err="1"/>
              <a:t>датасете</a:t>
            </a:r>
            <a:r>
              <a:rPr lang="ru-RU" dirty="0"/>
              <a:t> </a:t>
            </a:r>
            <a:r>
              <a:rPr lang="ru-RU" dirty="0" err="1"/>
              <a:t>SenEval</a:t>
            </a:r>
            <a:r>
              <a:rPr lang="ru-RU" dirty="0"/>
              <a:t> 2015 </a:t>
            </a:r>
            <a:r>
              <a:rPr lang="ru-RU" dirty="0" err="1"/>
              <a:t>Task</a:t>
            </a:r>
            <a:r>
              <a:rPr lang="ru-RU" dirty="0"/>
              <a:t> 12 и 87,1 % на </a:t>
            </a:r>
            <a:r>
              <a:rPr lang="ru-RU" dirty="0" err="1"/>
              <a:t>датасете</a:t>
            </a:r>
            <a:r>
              <a:rPr lang="ru-RU" dirty="0"/>
              <a:t> </a:t>
            </a:r>
            <a:r>
              <a:rPr lang="ru-RU" dirty="0" err="1"/>
              <a:t>SemEval</a:t>
            </a:r>
            <a:r>
              <a:rPr lang="ru-RU" dirty="0"/>
              <a:t> 2016 </a:t>
            </a:r>
            <a:r>
              <a:rPr lang="ru-RU" dirty="0" err="1"/>
              <a:t>Task</a:t>
            </a:r>
            <a:r>
              <a:rPr lang="ru-RU" dirty="0"/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2605555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F82DB-2642-4E8F-9852-DF39BA96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5420"/>
          </a:xfrm>
        </p:spPr>
        <p:txBody>
          <a:bodyPr>
            <a:normAutofit fontScale="90000"/>
          </a:bodyPr>
          <a:lstStyle/>
          <a:p>
            <a:r>
              <a:rPr lang="ru-RU" dirty="0"/>
              <a:t>Исследование было осуществлено на анализ следующих данным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0356E-CF64-4186-915C-365E93D9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8320"/>
            <a:ext cx="12191999" cy="587257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Отношение к теме</a:t>
            </a:r>
            <a:r>
              <a:rPr lang="en-US" dirty="0"/>
              <a:t> (</a:t>
            </a:r>
            <a:r>
              <a:rPr lang="ru-RU" dirty="0"/>
              <a:t>измерение уровня социальной напряженности, исследование реакции на взрыв метеорита над Челябинском)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ru-RU" dirty="0"/>
              <a:t>Индекс общественного мнения (составление индекса субъективного благополучия)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ru-RU" dirty="0"/>
              <a:t>Поведение пользователей (оценка влияния настроения на обратную связь от аудитории)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ru-RU" dirty="0"/>
              <a:t>Характеристики рецензентов (определение причины, почему сотрудники покидают российские компании)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ru-RU" dirty="0"/>
              <a:t>Характеристики продуктов и сервисов (оценка состояния дорожного покрытия в Северо-Западном Федеральном округе России)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ru-RU" dirty="0"/>
              <a:t>Характеристики торговцев (определение качества товаров, предлагаемых торговцами)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ru-RU" dirty="0"/>
              <a:t>Содержимое новостей (оценка тональности при упоминании технологий и инноваций в СМИ)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ru-RU" dirty="0"/>
              <a:t>Экономические и деловые прогнозы (создание высокочастотного индикатора деловой активности в России)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ru-RU" dirty="0"/>
              <a:t>Содержимое книг (сравнение тональности в русскоязычных учебниках по обществоведению и истории)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ru-RU" dirty="0"/>
              <a:t>Образовательный процесс (оценка корреляции между тональностью образовательных текстов, субъективной оценки иностранных студентов и реального успеха образовательного процесса)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196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ACE3E-D6A6-46A7-B244-02B17F80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Свёрточные нейронные сети</a:t>
            </a:r>
            <a:br>
              <a:rPr lang="ru-RU" dirty="0"/>
            </a:br>
            <a:r>
              <a:rPr lang="en-US" dirty="0"/>
              <a:t>Convolutional Neural Networks (CNN)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C01CE-4FF3-4A94-A672-952EF330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метод классифицирует эмоцию текста – позитивная или негативная.</a:t>
            </a:r>
          </a:p>
          <a:p>
            <a:pPr marL="0" indent="0">
              <a:buNone/>
            </a:pPr>
            <a:r>
              <a:rPr lang="ru-RU" dirty="0"/>
              <a:t>Это бинарный анализом тональности русскоязычных текстов с помощью свёрточной нейронной сети, для которой векторные представления слов были сформированы на основе обученной </a:t>
            </a:r>
            <a:r>
              <a:rPr lang="ru-RU" b="1" dirty="0"/>
              <a:t>Word2Vec </a:t>
            </a:r>
            <a:r>
              <a:rPr lang="ru-RU" dirty="0"/>
              <a:t>модели.</a:t>
            </a:r>
          </a:p>
        </p:txBody>
      </p:sp>
    </p:spTree>
    <p:extLst>
      <p:ext uri="{BB962C8B-B14F-4D97-AF65-F5344CB8AC3E}">
        <p14:creationId xmlns:p14="http://schemas.microsoft.com/office/powerpoint/2010/main" val="290621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6AFA5-A9F4-4140-AFB9-23946491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C6A030-C667-45E1-9E6B-46B9D78FAE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42875"/>
            <a:ext cx="11972926" cy="65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5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48EA7E-A9C2-4D5E-BD5C-8024975B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Входными данными является матрица с фиксированной высотой </a:t>
            </a:r>
            <a:r>
              <a:rPr lang="en-US" dirty="0"/>
              <a:t>n</a:t>
            </a:r>
            <a:r>
              <a:rPr lang="ru-RU" dirty="0"/>
              <a:t>, где каждая строка представляет собой векторное отображение токена в признаковое пространство размерности </a:t>
            </a:r>
            <a:r>
              <a:rPr lang="en-US" dirty="0"/>
              <a:t>k. </a:t>
            </a:r>
            <a:r>
              <a:rPr lang="ru-RU" dirty="0"/>
              <a:t>Для формирования этого пространства используют инструменты дистрибутивной семантики – </a:t>
            </a:r>
            <a:r>
              <a:rPr lang="en-US" dirty="0"/>
              <a:t>Word2Vec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dirty="0"/>
              <a:t>Word2Vec – </a:t>
            </a:r>
            <a:r>
              <a:rPr lang="ru-RU" dirty="0"/>
              <a:t>это векторное представление слов. Этот метод оценивает слово по нескольким осям.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498421-9225-4A2D-BA18-D40E7E355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86" y="2151259"/>
            <a:ext cx="7778227" cy="25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7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0FBE092-E82D-46C0-9868-08D90EEC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На первом этапе входная матрица обрабатывается слоями свертки. Как правило, фильтры имеют фиксированную ширину, равную размерности признакового пространства, а для подбора размеров у фильтров настраивается только один параметр — высота </a:t>
            </a:r>
            <a:r>
              <a:rPr lang="ru-RU" i="1" dirty="0"/>
              <a:t>h</a:t>
            </a:r>
            <a:r>
              <a:rPr lang="ru-RU" dirty="0"/>
              <a:t>. Получается, что </a:t>
            </a:r>
            <a:r>
              <a:rPr lang="ru-RU" i="1" dirty="0"/>
              <a:t>h</a:t>
            </a:r>
            <a:r>
              <a:rPr lang="ru-RU" dirty="0"/>
              <a:t> — это высота смежных строк, рассматриваемых фильтром совместно. Соответственно, размерность выходной матрицы признаков для каждого фильтра варьируется в зависимости от высоты этого фильтра </a:t>
            </a:r>
            <a:r>
              <a:rPr lang="ru-RU" i="1" dirty="0"/>
              <a:t>h</a:t>
            </a:r>
            <a:r>
              <a:rPr lang="ru-RU" dirty="0"/>
              <a:t> и высоты исходной матрицы </a:t>
            </a:r>
            <a:r>
              <a:rPr lang="ru-RU" i="1" dirty="0"/>
              <a:t>n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Далее карта признаков, полученная на выходе каждого фильтра, обрабатывается слоем </a:t>
            </a:r>
            <a:r>
              <a:rPr lang="ru-RU" dirty="0" err="1"/>
              <a:t>субдискретизации</a:t>
            </a:r>
            <a:r>
              <a:rPr lang="ru-RU" dirty="0"/>
              <a:t> с определенной функцией уплотнения (на изображении — 1-max </a:t>
            </a:r>
            <a:r>
              <a:rPr lang="ru-RU" dirty="0" err="1"/>
              <a:t>pooling</a:t>
            </a:r>
            <a:r>
              <a:rPr lang="ru-RU" dirty="0"/>
              <a:t>), т.е. уменьшает размерность сформированной карты признаков. Таким образом извлекается наиболее важная информация для каждой свертки независимо от её положения в тексте.</a:t>
            </a:r>
          </a:p>
          <a:p>
            <a:pPr marL="0" indent="0" algn="just">
              <a:buNone/>
            </a:pPr>
            <a:r>
              <a:rPr lang="ru-RU" dirty="0"/>
              <a:t>После этого карты признаков, рассчитанные на выходе каждого слоя </a:t>
            </a:r>
            <a:r>
              <a:rPr lang="ru-RU" dirty="0" err="1"/>
              <a:t>субдискретизации</a:t>
            </a:r>
            <a:r>
              <a:rPr lang="ru-RU" dirty="0"/>
              <a:t>, объединяются в один общий вектор признаков. Он подаётся на вход скрытому </a:t>
            </a:r>
            <a:r>
              <a:rPr lang="ru-RU" dirty="0" err="1"/>
              <a:t>полносвязному</a:t>
            </a:r>
            <a:r>
              <a:rPr lang="ru-RU" dirty="0"/>
              <a:t> слою, а потом поступает на выходной слой нейронной сети, где и рассчитываются итоговые метки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277655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4AD19-C456-48CD-A638-7B2098D2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для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F0D7E-8315-4B0D-8CD2-F382A1A1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Для обучения был выбран корпус коротких текстов Юлии Рубцовой, сформированный на основе русскоязычных сообщений из </a:t>
            </a:r>
            <a:r>
              <a:rPr lang="en-US" dirty="0"/>
              <a:t>Twitter. </a:t>
            </a:r>
            <a:r>
              <a:rPr lang="ru-RU" dirty="0"/>
              <a:t>Он содержит 114 991 положительных, 111 923 отрицательных </a:t>
            </a:r>
            <a:r>
              <a:rPr lang="ru-RU" dirty="0" err="1"/>
              <a:t>твитов</a:t>
            </a:r>
            <a:r>
              <a:rPr lang="ru-RU" dirty="0"/>
              <a:t>, а также базу неразмеченных </a:t>
            </a:r>
            <a:r>
              <a:rPr lang="ru-RU" dirty="0" err="1"/>
              <a:t>твитов</a:t>
            </a:r>
            <a:r>
              <a:rPr lang="ru-RU" dirty="0"/>
              <a:t> объемом 17 639 674 сообщений.</a:t>
            </a:r>
          </a:p>
          <a:p>
            <a:pPr marL="0" indent="0" algn="just">
              <a:buNone/>
            </a:pPr>
            <a:r>
              <a:rPr lang="ru-RU" dirty="0"/>
              <a:t>Перед началом обучения тексты прошли процедуру предварительной обработки</a:t>
            </a:r>
            <a:r>
              <a:rPr lang="en-US" dirty="0"/>
              <a:t>: </a:t>
            </a:r>
            <a:r>
              <a:rPr lang="ru-RU" dirty="0"/>
              <a:t>приведение к нижнему регистру, замена «ё» на «е», замена ссылок на токен «</a:t>
            </a:r>
            <a:r>
              <a:rPr lang="en-US" dirty="0"/>
              <a:t>URL</a:t>
            </a:r>
            <a:r>
              <a:rPr lang="ru-RU" dirty="0"/>
              <a:t>», замена упоминания пользователя на токен «</a:t>
            </a:r>
            <a:r>
              <a:rPr lang="en-US" dirty="0"/>
              <a:t>USER</a:t>
            </a:r>
            <a:r>
              <a:rPr lang="ru-RU" dirty="0"/>
              <a:t>», удаление знаков пунктуации.</a:t>
            </a:r>
          </a:p>
        </p:txBody>
      </p:sp>
    </p:spTree>
    <p:extLst>
      <p:ext uri="{BB962C8B-B14F-4D97-AF65-F5344CB8AC3E}">
        <p14:creationId xmlns:p14="http://schemas.microsoft.com/office/powerpoint/2010/main" val="37011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9F784-C10C-460A-9FEF-AA99353B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80C71-33EB-4681-ADEF-373F28900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506662"/>
            <a:ext cx="12191999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Так выглядит визуализация работы </a:t>
            </a:r>
            <a:r>
              <a:rPr lang="en-US" dirty="0"/>
              <a:t>Word2Vec. </a:t>
            </a:r>
            <a:r>
              <a:rPr lang="ru-RU" dirty="0"/>
              <a:t>На рисунке несколько кластеров похожих слов из обученной модели.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383621-B9EF-4E5F-A1FB-F3DB80B3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0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81527-4C9D-47FC-99BB-979A4C69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/>
              <a:t>На выходе множества операций мы получаем таблицу качества анализа тональности на текстовых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5954E-6F81-4A89-BA4D-69312ECF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Результатом данного исследования является эта таблица. Автор также отметил, что для увеличения параметра точности необходимо поработать над оптимизацией </a:t>
            </a:r>
            <a:r>
              <a:rPr lang="ru-RU" dirty="0" err="1"/>
              <a:t>гипперпараметров</a:t>
            </a:r>
            <a:r>
              <a:rPr lang="ru-RU" dirty="0"/>
              <a:t> и архитектуры сети.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9A48F18-6345-400E-A1B6-638C286AC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840042"/>
              </p:ext>
            </p:extLst>
          </p:nvPr>
        </p:nvGraphicFramePr>
        <p:xfrm>
          <a:off x="2946400" y="3495220"/>
          <a:ext cx="6096000" cy="33147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9625041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981938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206737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53877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87403700"/>
                    </a:ext>
                  </a:extLst>
                </a:gridCol>
              </a:tblGrid>
              <a:tr h="1121533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Метка класса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Точность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Полнота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</a:t>
                      </a:r>
                      <a:r>
                        <a:rPr lang="en-US" baseline="-25000" dirty="0">
                          <a:effectLst/>
                        </a:rPr>
                        <a:t>1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Количество объектов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78740"/>
                  </a:ext>
                </a:extLst>
              </a:tr>
              <a:tr h="62537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Negative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0.78194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0.78243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0.78218</a:t>
                      </a:r>
                      <a:br>
                        <a:rPr lang="ru-RU" dirty="0">
                          <a:effectLst/>
                        </a:rPr>
                      </a:br>
                      <a:endParaRPr lang="ru-RU" dirty="0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22457</a:t>
                      </a:r>
                      <a:br>
                        <a:rPr lang="ru-RU" dirty="0">
                          <a:effectLst/>
                        </a:rPr>
                      </a:br>
                      <a:endParaRPr lang="ru-RU" dirty="0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315230"/>
                  </a:ext>
                </a:extLst>
              </a:tr>
              <a:tr h="62537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Positive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0.78089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0.78040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0.78064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22313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27634"/>
                  </a:ext>
                </a:extLst>
              </a:tr>
              <a:tr h="62537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avg / total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0.78142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0.78142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0.78142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44770</a:t>
                      </a:r>
                      <a:br>
                        <a:rPr lang="ru-RU" dirty="0">
                          <a:effectLst/>
                        </a:rPr>
                      </a:br>
                      <a:endParaRPr lang="ru-RU" dirty="0">
                        <a:effectLst/>
                      </a:endParaRPr>
                    </a:p>
                  </a:txBody>
                  <a:tcPr marL="114300" marR="114300" marT="57150" marB="8572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1832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57AF625-869E-4006-92E3-751D3EC4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44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44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1529</Words>
  <Application>Microsoft Office PowerPoint</Application>
  <PresentationFormat>Широкоэкранный</PresentationFormat>
  <Paragraphs>122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Рошка Штефан</vt:lpstr>
      <vt:lpstr>Анализ тональности текстов с помощью свёрточных нейронный сетей</vt:lpstr>
      <vt:lpstr>Свёрточные нейронные сети Convolutional Neural Networks (CNN)</vt:lpstr>
      <vt:lpstr>Презентация PowerPoint</vt:lpstr>
      <vt:lpstr>Презентация PowerPoint</vt:lpstr>
      <vt:lpstr>Презентация PowerPoint</vt:lpstr>
      <vt:lpstr>Данные для обучения</vt:lpstr>
      <vt:lpstr>Презентация PowerPoint</vt:lpstr>
      <vt:lpstr>На выходе множества операций мы получаем таблицу качества анализа тональности на текстовых данных</vt:lpstr>
      <vt:lpstr>Анализ тональности текста: прошлое, настоящее и будущее</vt:lpstr>
      <vt:lpstr>Анализ тональности текста (sentiment analysis) – одна из классических задач обработки естественного языка (Natural Language Processing, NLP).</vt:lpstr>
      <vt:lpstr>Далекое прошлое</vt:lpstr>
      <vt:lpstr>Любая модель анализа тональности состоит из трех шагов:</vt:lpstr>
      <vt:lpstr>Презентация PowerPoint</vt:lpstr>
      <vt:lpstr>Презентация PowerPoint</vt:lpstr>
      <vt:lpstr>В 2019 году появились модели на основе трансформеров, которые навсегда вытеснили из обработки естественного языка модели, базирующиеся на RNN, простых нейронных сетях и тем более простые модели без нейронных сетей</vt:lpstr>
      <vt:lpstr>Предварительно тренированные модели BERT можно использовать одним из трех способов:</vt:lpstr>
      <vt:lpstr>Презентация PowerPoint</vt:lpstr>
      <vt:lpstr>Презентация PowerPoint</vt:lpstr>
      <vt:lpstr>Анализ тональности в русскоязычных текстах</vt:lpstr>
      <vt:lpstr>В этой статье автор повествует о трех методах анализа тональности:</vt:lpstr>
      <vt:lpstr>Презентация PowerPoint</vt:lpstr>
      <vt:lpstr>Презентация PowerPoint</vt:lpstr>
      <vt:lpstr>Исследование было осуществлено на анализ следующих данным: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тональности текстов с помощью сверхточных нейронный сетей</dc:title>
  <dc:creator>Штефан Рошка</dc:creator>
  <cp:lastModifiedBy>Штефан Рошка</cp:lastModifiedBy>
  <cp:revision>19</cp:revision>
  <dcterms:created xsi:type="dcterms:W3CDTF">2021-03-16T12:09:21Z</dcterms:created>
  <dcterms:modified xsi:type="dcterms:W3CDTF">2021-03-18T08:47:13Z</dcterms:modified>
</cp:coreProperties>
</file>