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051CC8B-98C9-4FF3-A0D8-E945858F2BB3}">
  <a:tblStyle styleId="{5051CC8B-98C9-4FF3-A0D8-E945858F2B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7fb897e7c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7fb897e7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7fb897e7c_6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7fb897e7c_6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7fb897e7c_6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7fb897e7c_6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7fb897e7c_6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7fb897e7c_6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7fb897e7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7fb897e7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7fb897e7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7fb897e7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0a87e37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0a87e37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7fb897e7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7fb897e7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hyperlink" Target="http://www.youtube.com/watch?v=5Vyc1TzmNI8" TargetMode="External"/><Relationship Id="rId6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://www.youtube.com/watch?v=ddZeLNh9aac" TargetMode="External"/><Relationship Id="rId5" Type="http://schemas.openxmlformats.org/officeDocument/2006/relationships/image" Target="../media/image7.jp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Filtered backprojection </a:t>
            </a:r>
            <a:r>
              <a:rPr lang="ru"/>
              <a:t>algorithm</a:t>
            </a:r>
            <a:r>
              <a:rPr lang="ru"/>
              <a:t> using CT image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59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Shtepa Olga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875" y="2205025"/>
            <a:ext cx="322897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71475" y="0"/>
            <a:ext cx="23439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Sinogram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9226" y="247150"/>
            <a:ext cx="1800275" cy="1621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hematic illustration of the data collection geometry used in first-generation computerized tomography (CT) scanners." id="63" name="Google Shape;63;p14" title="Collection of tomographic data from Shepp-Logan phantom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275" y="10914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-12" y="0"/>
            <a:ext cx="2416800" cy="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/>
              <a:t>Filtering</a:t>
            </a:r>
            <a:endParaRPr b="1" sz="16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6600" y="1468450"/>
            <a:ext cx="3390900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00" y="954425"/>
            <a:ext cx="476250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240" y="1953800"/>
            <a:ext cx="3113435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1" y="0"/>
            <a:ext cx="2547900" cy="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/>
              <a:t>Backprojection</a:t>
            </a:r>
            <a:endParaRPr b="1" sz="16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he infamous Shepp-Logan phantom reconstructed from tomographic data (sinogram) using the classical Filtered Back-Projection algorithm." id="77" name="Google Shape;77;p16" title="Tomographic reconstruction by Filtered Back-Projection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800" y="1165300"/>
            <a:ext cx="4029826" cy="30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6">
            <a:alphaModFix/>
          </a:blip>
          <a:srcRect b="9714" l="0" r="0" t="0"/>
          <a:stretch/>
        </p:blipFill>
        <p:spPr>
          <a:xfrm>
            <a:off x="4524625" y="617475"/>
            <a:ext cx="4242675" cy="7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25" y="1875997"/>
            <a:ext cx="1789944" cy="179206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74525" y="1027025"/>
            <a:ext cx="1790100" cy="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900"/>
              <a:t>Original image</a:t>
            </a:r>
            <a:endParaRPr b="1" sz="1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8576" y="1876012"/>
            <a:ext cx="1865174" cy="1792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5577" y="1876005"/>
            <a:ext cx="2031391" cy="1792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1174" y="1857125"/>
            <a:ext cx="2031386" cy="18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2361813" y="1237150"/>
            <a:ext cx="17901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Sinogram</a:t>
            </a:r>
            <a:endParaRPr sz="1900"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4876225" y="1237150"/>
            <a:ext cx="17901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Filtering</a:t>
            </a:r>
            <a:endParaRPr sz="1900"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7176112" y="1045900"/>
            <a:ext cx="1790100" cy="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900"/>
              <a:t>Result</a:t>
            </a:r>
            <a:endParaRPr b="1" sz="1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91" name="Google Shape;91;p17"/>
          <p:cNvCxnSpPr>
            <a:stCxn id="83" idx="3"/>
            <a:endCxn id="87" idx="1"/>
          </p:cNvCxnSpPr>
          <p:nvPr/>
        </p:nvCxnSpPr>
        <p:spPr>
          <a:xfrm>
            <a:off x="1864469" y="2772028"/>
            <a:ext cx="376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2" name="Google Shape;92;p17"/>
          <p:cNvCxnSpPr>
            <a:stCxn id="87" idx="3"/>
            <a:endCxn id="86" idx="1"/>
          </p:cNvCxnSpPr>
          <p:nvPr/>
        </p:nvCxnSpPr>
        <p:spPr>
          <a:xfrm>
            <a:off x="4272560" y="2772025"/>
            <a:ext cx="4830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" name="Google Shape;93;p17"/>
          <p:cNvCxnSpPr/>
          <p:nvPr/>
        </p:nvCxnSpPr>
        <p:spPr>
          <a:xfrm>
            <a:off x="2169269" y="3076828"/>
            <a:ext cx="376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" name="Google Shape;94;p17"/>
          <p:cNvCxnSpPr>
            <a:stCxn id="86" idx="3"/>
            <a:endCxn id="85" idx="1"/>
          </p:cNvCxnSpPr>
          <p:nvPr/>
        </p:nvCxnSpPr>
        <p:spPr>
          <a:xfrm>
            <a:off x="6786968" y="2772022"/>
            <a:ext cx="3516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Optimization</a:t>
            </a:r>
            <a:endParaRPr/>
          </a:p>
        </p:txBody>
      </p:sp>
      <p:graphicFrame>
        <p:nvGraphicFramePr>
          <p:cNvPr id="100" name="Google Shape;100;p18"/>
          <p:cNvGraphicFramePr/>
          <p:nvPr/>
        </p:nvGraphicFramePr>
        <p:xfrm>
          <a:off x="424275" y="160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{5051CC8B-98C9-4FF3-A0D8-E945858F2BB3}</a:tableStyleId>
              </a:tblPr>
              <a:tblGrid>
                <a:gridCol w="2765150"/>
                <a:gridCol w="2765150"/>
                <a:gridCol w="2765150"/>
              </a:tblGrid>
              <a:tr h="105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solidFill>
                            <a:srgbClr val="FFFFFF"/>
                          </a:solidFill>
                        </a:rPr>
                        <a:t>Sinogram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solidFill>
                            <a:srgbClr val="FFFFFF"/>
                          </a:solidFill>
                        </a:rPr>
                        <a:t>Filter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solidFill>
                            <a:srgbClr val="FFFFFF"/>
                          </a:solidFill>
                        </a:rPr>
                        <a:t>Backprojection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5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solidFill>
                            <a:srgbClr val="FFFFFF"/>
                          </a:solidFill>
                        </a:rPr>
                        <a:t>1.055931568145752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solidFill>
                            <a:srgbClr val="FFFFFF"/>
                          </a:solidFill>
                        </a:rPr>
                        <a:t>0.04346036911010742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solidFill>
                            <a:srgbClr val="FFFFFF"/>
                          </a:solidFill>
                        </a:rPr>
                        <a:t>9.431044340133667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Optimization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375" y="1381250"/>
            <a:ext cx="46291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96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Thank you for your attention!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Link on code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https://colab.research.google.com/drive/1foKsjkrPYKE_udmhLT3cYzLOOE88pcHR?usp=sharing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