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57" r:id="rId5"/>
    <p:sldId id="264" r:id="rId6"/>
    <p:sldId id="258" r:id="rId7"/>
    <p:sldId id="259" r:id="rId8"/>
    <p:sldId id="260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7A987A-0C26-434E-B7E0-F994CA0DA9A3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401B32-3D31-4572-BF42-A5D6F56A4D5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48600" cy="1828800"/>
          </a:xfrm>
        </p:spPr>
        <p:txBody>
          <a:bodyPr/>
          <a:lstStyle/>
          <a:p>
            <a:r>
              <a:rPr lang="en-US" dirty="0" smtClean="0"/>
              <a:t>Assets Management with GPS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SEIS 742 Advanced Microprocessor</a:t>
            </a:r>
          </a:p>
          <a:p>
            <a:r>
              <a:rPr lang="en-US" dirty="0" smtClean="0"/>
              <a:t>Alex </a:t>
            </a:r>
            <a:r>
              <a:rPr lang="en-US" dirty="0" err="1" smtClean="0"/>
              <a:t>Shtuk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6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Design, Client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31242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95475"/>
            <a:ext cx="2438400" cy="3286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895475"/>
            <a:ext cx="2971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5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5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462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Asset Management with GPS?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Software Design</a:t>
            </a:r>
          </a:p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4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Assets Management with GPS allows to track an asset’s position and generate a warning when distance from reference point to the asset is greater than allowed by user.</a:t>
            </a:r>
          </a:p>
          <a:p>
            <a:pPr marL="0" indent="0">
              <a:buNone/>
            </a:pPr>
            <a:r>
              <a:rPr lang="en-US" dirty="0" smtClean="0"/>
              <a:t>Can be used:</a:t>
            </a:r>
          </a:p>
          <a:p>
            <a:r>
              <a:rPr lang="en-US" dirty="0" smtClean="0"/>
              <a:t>Pets</a:t>
            </a:r>
          </a:p>
          <a:p>
            <a:r>
              <a:rPr lang="en-US" dirty="0" smtClean="0"/>
              <a:t>Equipment</a:t>
            </a:r>
          </a:p>
          <a:p>
            <a:r>
              <a:rPr lang="en-US" dirty="0" smtClean="0"/>
              <a:t>Kids in daycare/playground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1026" name="Picture 2" descr="C:\Users\shtu9507\AppData\Local\Microsoft\Windows\Temporary Internet Files\Content.IE5\6WQ9KT3R\MC90043485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tu9507\AppData\Local\Microsoft\Windows\Temporary Internet Files\Content.IE5\NXH2L336\MM90023639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5610918"/>
            <a:ext cx="647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htu9507\AppData\Local\Microsoft\Windows\Temporary Internet Files\Content.IE5\L1T61ZOX\MC90014135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5" y="4343400"/>
            <a:ext cx="93496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2286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1. Find position at reference point </a:t>
            </a:r>
            <a:endParaRPr lang="en-US" dirty="0"/>
          </a:p>
        </p:txBody>
      </p:sp>
      <p:pic>
        <p:nvPicPr>
          <p:cNvPr id="11" name="Picture 2" descr="C:\Users\shtu9507\AppData\Local\Microsoft\Windows\Temporary Internet Files\Content.IE5\YOWHGFN6\MC90013956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04" y="5268527"/>
            <a:ext cx="806450" cy="10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pic>
        <p:nvPicPr>
          <p:cNvPr id="5" name="Picture 2" descr="C:\Users\shtu9507\AppData\Local\Microsoft\Windows\Temporary Internet Files\Content.IE5\6WQ9KT3R\MC90043485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htu9507\AppData\Local\Microsoft\Windows\Temporary Internet Files\Content.IE5\NXH2L336\MM90023639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69" y="5493058"/>
            <a:ext cx="647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shtu9507\AppData\Local\Microsoft\Windows\Temporary Internet Files\Content.IE5\L1T61ZOX\MC90014135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35" y="4343400"/>
            <a:ext cx="93496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htu9507\AppData\Local\Microsoft\Windows\Temporary Internet Files\Content.IE5\YOWHGFN6\MC90013956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240898"/>
            <a:ext cx="806450" cy="10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0" y="1905000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2.  Find asset’s current position.</a:t>
            </a:r>
          </a:p>
          <a:p>
            <a:r>
              <a:rPr lang="en-US" dirty="0" smtClean="0"/>
              <a:t>Step 3.  Compute the distance between asset and reference point</a:t>
            </a:r>
          </a:p>
          <a:p>
            <a:r>
              <a:rPr lang="en-US" dirty="0" smtClean="0"/>
              <a:t>Step 4.  If the distance is greater than allowed then generate a </a:t>
            </a:r>
            <a:r>
              <a:rPr lang="en-US" dirty="0" smtClean="0">
                <a:solidFill>
                  <a:srgbClr val="FF0000"/>
                </a:solidFill>
              </a:rPr>
              <a:t>WARNING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1" name="Picture 3" descr="C:\Users\shtu9507\AppData\Local\Microsoft\Windows\Temporary Internet Files\Content.IE5\YOWHGFN6\MM900286775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10" y="3481388"/>
            <a:ext cx="8096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895600" y="6019800"/>
            <a:ext cx="2667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565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1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Distance using GPS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Haversine</a:t>
            </a:r>
            <a:r>
              <a:rPr lang="en-US" dirty="0" smtClean="0"/>
              <a:t> Formula used in navigation (published by Roger </a:t>
            </a:r>
            <a:r>
              <a:rPr lang="en-US" dirty="0" err="1" smtClean="0"/>
              <a:t>Sinnott</a:t>
            </a:r>
            <a:r>
              <a:rPr lang="en-US" dirty="0" smtClean="0"/>
              <a:t> in Sky &amp; Telescope magazine in 1984)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Part1 = sin²((lat2 – lat1)</a:t>
            </a:r>
            <a:r>
              <a:rPr lang="el-GR" dirty="0" smtClean="0">
                <a:solidFill>
                  <a:srgbClr val="7030A0"/>
                </a:solidFill>
              </a:rPr>
              <a:t>/2</a:t>
            </a:r>
            <a:r>
              <a:rPr lang="el-GR" dirty="0">
                <a:solidFill>
                  <a:srgbClr val="7030A0"/>
                </a:solidFill>
              </a:rPr>
              <a:t>) + </a:t>
            </a:r>
            <a:r>
              <a:rPr lang="en-US" dirty="0" err="1" smtClean="0">
                <a:solidFill>
                  <a:srgbClr val="7030A0"/>
                </a:solidFill>
              </a:rPr>
              <a:t>cos</a:t>
            </a:r>
            <a:r>
              <a:rPr lang="en-US" dirty="0" smtClean="0">
                <a:solidFill>
                  <a:srgbClr val="7030A0"/>
                </a:solidFill>
              </a:rPr>
              <a:t>(lat1)</a:t>
            </a:r>
            <a:r>
              <a:rPr lang="el-GR" dirty="0" smtClean="0">
                <a:solidFill>
                  <a:srgbClr val="7030A0"/>
                </a:solidFill>
              </a:rPr>
              <a:t>.</a:t>
            </a:r>
            <a:r>
              <a:rPr lang="en-US" dirty="0" err="1" smtClean="0">
                <a:solidFill>
                  <a:srgbClr val="7030A0"/>
                </a:solidFill>
              </a:rPr>
              <a:t>cos</a:t>
            </a:r>
            <a:r>
              <a:rPr lang="en-US" dirty="0" smtClean="0">
                <a:solidFill>
                  <a:srgbClr val="7030A0"/>
                </a:solidFill>
              </a:rPr>
              <a:t>(lat2</a:t>
            </a:r>
            <a:r>
              <a:rPr lang="el-GR" dirty="0" smtClean="0">
                <a:solidFill>
                  <a:srgbClr val="7030A0"/>
                </a:solidFill>
              </a:rPr>
              <a:t>).</a:t>
            </a:r>
            <a:r>
              <a:rPr lang="en-US" dirty="0">
                <a:solidFill>
                  <a:srgbClr val="7030A0"/>
                </a:solidFill>
              </a:rPr>
              <a:t>sin²</a:t>
            </a:r>
            <a:r>
              <a:rPr lang="en-US" dirty="0" smtClean="0">
                <a:solidFill>
                  <a:srgbClr val="7030A0"/>
                </a:solidFill>
              </a:rPr>
              <a:t>((lon2 – lon1)</a:t>
            </a:r>
            <a:r>
              <a:rPr lang="el-GR" dirty="0" smtClean="0">
                <a:solidFill>
                  <a:srgbClr val="7030A0"/>
                </a:solidFill>
              </a:rPr>
              <a:t>/2)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Part2 = 2 * </a:t>
            </a:r>
            <a:r>
              <a:rPr lang="en-US" dirty="0">
                <a:solidFill>
                  <a:srgbClr val="7030A0"/>
                </a:solidFill>
              </a:rPr>
              <a:t>atan2 (</a:t>
            </a:r>
            <a:r>
              <a:rPr lang="en-US" dirty="0" smtClean="0">
                <a:solidFill>
                  <a:srgbClr val="7030A0"/>
                </a:solidFill>
              </a:rPr>
              <a:t>√(Part1),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√(1 – Part1))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Distance = Earth Radius (6371 km) * Part2,</a:t>
            </a:r>
          </a:p>
          <a:p>
            <a:pPr marL="0" indent="0">
              <a:buNone/>
            </a:pPr>
            <a:r>
              <a:rPr lang="en-US" dirty="0" smtClean="0"/>
              <a:t>where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Lat1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lon1</a:t>
            </a:r>
            <a:r>
              <a:rPr lang="en-US" dirty="0" smtClean="0"/>
              <a:t> at reference point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Lat2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7030A0"/>
                </a:solidFill>
              </a:rPr>
              <a:t>lot2</a:t>
            </a:r>
            <a:r>
              <a:rPr lang="en-US" dirty="0" smtClean="0"/>
              <a:t> at current position of the asset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3295724" y="854075"/>
            <a:ext cx="1989138" cy="2532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295400" y="1039813"/>
            <a:ext cx="1262063" cy="1076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368676" y="1073150"/>
            <a:ext cx="762000" cy="898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275138" y="1057275"/>
            <a:ext cx="863600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164263" y="946150"/>
            <a:ext cx="1209675" cy="1168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216276" y="3919538"/>
            <a:ext cx="2039937" cy="2632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27476" y="4503738"/>
            <a:ext cx="1033462" cy="693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8"/>
          <p:cNvSpPr>
            <a:spLocks noChangeShapeType="1"/>
          </p:cNvSpPr>
          <p:nvPr/>
        </p:nvSpPr>
        <p:spPr bwMode="auto">
          <a:xfrm>
            <a:off x="2557463" y="1489075"/>
            <a:ext cx="812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7"/>
          <p:cNvSpPr>
            <a:spLocks noChangeShapeType="1"/>
          </p:cNvSpPr>
          <p:nvPr/>
        </p:nvSpPr>
        <p:spPr bwMode="auto">
          <a:xfrm>
            <a:off x="5138738" y="1489075"/>
            <a:ext cx="1025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/>
          <p:cNvSpPr>
            <a:spLocks noChangeShapeType="1"/>
          </p:cNvSpPr>
          <p:nvPr/>
        </p:nvSpPr>
        <p:spPr bwMode="auto">
          <a:xfrm>
            <a:off x="4960938" y="4900613"/>
            <a:ext cx="86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430338" y="1209675"/>
            <a:ext cx="1041400" cy="617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LS20031 GPS Receiver Module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444876" y="1303338"/>
            <a:ext cx="627062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UART1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18001" y="1303338"/>
            <a:ext cx="719137" cy="34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UART2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299201" y="1057275"/>
            <a:ext cx="965200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XBee Wireless Module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824538" y="4367213"/>
            <a:ext cx="1209675" cy="1168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976938" y="4740275"/>
            <a:ext cx="922338" cy="719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XBee Wireless Module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1938" y="4740275"/>
            <a:ext cx="812800" cy="287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UART1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927476" y="5722938"/>
            <a:ext cx="1109662" cy="625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191001" y="5865813"/>
            <a:ext cx="693737" cy="339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ETH0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070601" y="5680075"/>
            <a:ext cx="1455737" cy="873125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Internet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2"/>
          <p:cNvSpPr>
            <a:spLocks noChangeShapeType="1"/>
          </p:cNvSpPr>
          <p:nvPr/>
        </p:nvSpPr>
        <p:spPr bwMode="auto">
          <a:xfrm>
            <a:off x="5037138" y="6154738"/>
            <a:ext cx="1033463" cy="79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722688" y="2352675"/>
            <a:ext cx="1081088" cy="714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NXP LPC1769 Cortex M3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"/>
          <p:cNvSpPr txBox="1">
            <a:spLocks noChangeArrowheads="1"/>
          </p:cNvSpPr>
          <p:nvPr/>
        </p:nvSpPr>
        <p:spPr bwMode="auto">
          <a:xfrm>
            <a:off x="3589338" y="4016375"/>
            <a:ext cx="1447800" cy="352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BeagleBone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ARM A8,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169" y="2776025"/>
            <a:ext cx="2502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BLOCK </a:t>
            </a:r>
          </a:p>
          <a:p>
            <a:r>
              <a:rPr lang="en-US" sz="4400" dirty="0" smtClean="0">
                <a:latin typeface="+mj-lt"/>
              </a:rPr>
              <a:t>DIAGRAM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691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90600"/>
            <a:ext cx="8153400" cy="1161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Design NXP LPC1769 Cortex M3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14529"/>
              </p:ext>
            </p:extLst>
          </p:nvPr>
        </p:nvGraphicFramePr>
        <p:xfrm>
          <a:off x="152400" y="2362200"/>
          <a:ext cx="3686175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4034771" imgH="4510834" progId="Visio.Drawing.11">
                  <p:embed/>
                </p:oleObj>
              </mc:Choice>
              <mc:Fallback>
                <p:oleObj name="Visio" r:id="rId3" imgW="4034771" imgH="45108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362200"/>
                        <a:ext cx="3686175" cy="410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56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2438400"/>
            <a:ext cx="510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fix satellite received in NMEA Sentences: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$</a:t>
            </a:r>
            <a:r>
              <a:rPr lang="en-US" dirty="0">
                <a:solidFill>
                  <a:srgbClr val="7030A0"/>
                </a:solidFill>
              </a:rPr>
              <a:t>GPGGA </a:t>
            </a:r>
            <a:r>
              <a:rPr lang="en-US" dirty="0"/>
              <a:t>– Global positioning system fixed data</a:t>
            </a:r>
          </a:p>
          <a:p>
            <a:r>
              <a:rPr lang="en-US" dirty="0">
                <a:solidFill>
                  <a:srgbClr val="7030A0"/>
                </a:solidFill>
              </a:rPr>
              <a:t>$GPGLL </a:t>
            </a:r>
            <a:r>
              <a:rPr lang="en-US" dirty="0"/>
              <a:t>– Geographic position </a:t>
            </a:r>
            <a:r>
              <a:rPr lang="en-US" dirty="0" smtClean="0"/>
              <a:t>latitude/longitude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$GPGSA </a:t>
            </a:r>
            <a:r>
              <a:rPr lang="en-US" dirty="0"/>
              <a:t>– GNSS DOP and active satellites</a:t>
            </a:r>
          </a:p>
          <a:p>
            <a:r>
              <a:rPr lang="en-US" dirty="0">
                <a:solidFill>
                  <a:srgbClr val="7030A0"/>
                </a:solidFill>
              </a:rPr>
              <a:t>$GPGSV </a:t>
            </a:r>
            <a:r>
              <a:rPr lang="en-US" dirty="0"/>
              <a:t>– GNSS satellites in view</a:t>
            </a:r>
          </a:p>
          <a:p>
            <a:r>
              <a:rPr lang="en-US" dirty="0">
                <a:solidFill>
                  <a:srgbClr val="7030A0"/>
                </a:solidFill>
              </a:rPr>
              <a:t>$GPRMC </a:t>
            </a:r>
            <a:r>
              <a:rPr lang="en-US" dirty="0"/>
              <a:t>– Recommended minimum specific GNSS data</a:t>
            </a:r>
          </a:p>
          <a:p>
            <a:r>
              <a:rPr lang="en-US" dirty="0">
                <a:solidFill>
                  <a:srgbClr val="7030A0"/>
                </a:solidFill>
              </a:rPr>
              <a:t>$GPVTG </a:t>
            </a:r>
            <a:r>
              <a:rPr lang="en-US" dirty="0"/>
              <a:t>– Course over ground and ground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</a:rPr>
              <a:t>$GPGGA,053740.000,2503.6319,N,12136.0099,E,1,08,1.1,63.8,M,15.2,M,,0000*64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0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Design </a:t>
            </a:r>
            <a:r>
              <a:rPr lang="en-US" dirty="0" err="1" smtClean="0"/>
              <a:t>BeagleBone</a:t>
            </a:r>
            <a:r>
              <a:rPr lang="en-US" dirty="0" smtClean="0"/>
              <a:t>, Angstrom Linux OS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44130"/>
              </p:ext>
            </p:extLst>
          </p:nvPr>
        </p:nvGraphicFramePr>
        <p:xfrm>
          <a:off x="1885950" y="1828800"/>
          <a:ext cx="53721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7711183" imgH="6882752" progId="Visio.Drawing.11">
                  <p:embed/>
                </p:oleObj>
              </mc:Choice>
              <mc:Fallback>
                <p:oleObj name="Visio" r:id="rId3" imgW="7711183" imgH="68827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828800"/>
                        <a:ext cx="5372100" cy="479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636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316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Flow</vt:lpstr>
      <vt:lpstr>Microsoft Visio Drawing</vt:lpstr>
      <vt:lpstr>Assets Management with GPS</vt:lpstr>
      <vt:lpstr>Objectives</vt:lpstr>
      <vt:lpstr>What is it?</vt:lpstr>
      <vt:lpstr>How it works?</vt:lpstr>
      <vt:lpstr>How it works?</vt:lpstr>
      <vt:lpstr>Computing Distance using GPS data</vt:lpstr>
      <vt:lpstr>PowerPoint Presentation</vt:lpstr>
      <vt:lpstr>Software Design NXP LPC1769 Cortex M3</vt:lpstr>
      <vt:lpstr>Software Design BeagleBone, Angstrom Linux OS</vt:lpstr>
      <vt:lpstr>Software Design, Client</vt:lpstr>
      <vt:lpstr>Demonstration</vt:lpstr>
      <vt:lpstr>PowerPoint Presentation</vt:lpstr>
    </vt:vector>
  </TitlesOfParts>
  <Company>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Assets Management with GPS</dc:title>
  <dc:creator>Administrator</dc:creator>
  <cp:lastModifiedBy>Administrator</cp:lastModifiedBy>
  <cp:revision>8</cp:revision>
  <dcterms:created xsi:type="dcterms:W3CDTF">2013-05-15T18:50:42Z</dcterms:created>
  <dcterms:modified xsi:type="dcterms:W3CDTF">2013-05-15T20:01:54Z</dcterms:modified>
</cp:coreProperties>
</file>