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833" autoAdjust="0"/>
  </p:normalViewPr>
  <p:slideViewPr>
    <p:cSldViewPr snapToGrid="0">
      <p:cViewPr varScale="1">
        <p:scale>
          <a:sx n="75" d="100"/>
          <a:sy n="75" d="100"/>
        </p:scale>
        <p:origin x="25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1827EC-EA20-49BA-B56B-756FD05D5777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823C3C2-BFF5-4782-BEB8-1F39925242C5}">
      <dgm:prSet/>
      <dgm:spPr/>
      <dgm:t>
        <a:bodyPr/>
        <a:lstStyle/>
        <a:p>
          <a:r>
            <a:rPr lang="zh-TW" dirty="0"/>
            <a:t>圖像生成：生成逼真的圖像，用於數據擴增等應用。</a:t>
          </a:r>
          <a:endParaRPr lang="en-US" dirty="0"/>
        </a:p>
      </dgm:t>
    </dgm:pt>
    <dgm:pt modelId="{5CE865B4-4A3C-4840-839A-2E65929834F9}" type="parTrans" cxnId="{1DF1A67D-DCCB-4564-974E-429B9A405D17}">
      <dgm:prSet/>
      <dgm:spPr/>
      <dgm:t>
        <a:bodyPr/>
        <a:lstStyle/>
        <a:p>
          <a:endParaRPr lang="en-US"/>
        </a:p>
      </dgm:t>
    </dgm:pt>
    <dgm:pt modelId="{800F44CF-5547-4436-ABCB-9C2064A5BC64}" type="sibTrans" cxnId="{1DF1A67D-DCCB-4564-974E-429B9A405D1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9A27B6D-5CC5-4C98-A87E-33A76B59CB18}">
      <dgm:prSet/>
      <dgm:spPr/>
      <dgm:t>
        <a:bodyPr/>
        <a:lstStyle/>
        <a:p>
          <a:r>
            <a:rPr lang="zh-TW" dirty="0"/>
            <a:t>風格轉換：改變圖像的風格，如將素描風格轉換為油畫風格。</a:t>
          </a:r>
          <a:endParaRPr lang="en-US" dirty="0"/>
        </a:p>
      </dgm:t>
    </dgm:pt>
    <dgm:pt modelId="{173AF5E8-666C-46B1-A588-2F23A069B562}" type="parTrans" cxnId="{5C32E56B-D727-4D17-A090-83E4579EFDEA}">
      <dgm:prSet/>
      <dgm:spPr/>
      <dgm:t>
        <a:bodyPr/>
        <a:lstStyle/>
        <a:p>
          <a:endParaRPr lang="en-US"/>
        </a:p>
      </dgm:t>
    </dgm:pt>
    <dgm:pt modelId="{8E3EB65F-38D6-4F5D-BD22-E110A028EE40}" type="sibTrans" cxnId="{5C32E56B-D727-4D17-A090-83E4579EFDE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B513D41-7D80-47FE-87CB-A2743EA19886}">
      <dgm:prSet/>
      <dgm:spPr/>
      <dgm:t>
        <a:bodyPr/>
        <a:lstStyle/>
        <a:p>
          <a:r>
            <a:rPr lang="zh-TW" dirty="0"/>
            <a:t>影片生成：生成逼真的影片，用於動畫和影片製作。</a:t>
          </a:r>
          <a:endParaRPr lang="en-US" dirty="0"/>
        </a:p>
      </dgm:t>
    </dgm:pt>
    <dgm:pt modelId="{5BA9AAF6-C74C-4D6C-89CF-ED925A3A2657}" type="parTrans" cxnId="{5A9D82E1-2ABD-492C-81B0-447DD4D7BD51}">
      <dgm:prSet/>
      <dgm:spPr/>
      <dgm:t>
        <a:bodyPr/>
        <a:lstStyle/>
        <a:p>
          <a:endParaRPr lang="en-US"/>
        </a:p>
      </dgm:t>
    </dgm:pt>
    <dgm:pt modelId="{BA361C0D-5B68-4DCF-9D42-95CC438EE1D4}" type="sibTrans" cxnId="{5A9D82E1-2ABD-492C-81B0-447DD4D7BD5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37C81F0-C876-43FC-8C38-8C24C9943D78}">
      <dgm:prSet/>
      <dgm:spPr/>
      <dgm:t>
        <a:bodyPr/>
        <a:lstStyle/>
        <a:p>
          <a:r>
            <a:rPr lang="zh-TW" dirty="0"/>
            <a:t>文本生成：生成自然語言文本，用於對話機器人等應用。</a:t>
          </a:r>
          <a:endParaRPr lang="en-US" dirty="0"/>
        </a:p>
      </dgm:t>
    </dgm:pt>
    <dgm:pt modelId="{384C9F92-5603-49FB-A7C0-25311DA53916}" type="parTrans" cxnId="{F01723CC-F756-41EF-9369-E862BCFCED9D}">
      <dgm:prSet/>
      <dgm:spPr/>
      <dgm:t>
        <a:bodyPr/>
        <a:lstStyle/>
        <a:p>
          <a:endParaRPr lang="en-US"/>
        </a:p>
      </dgm:t>
    </dgm:pt>
    <dgm:pt modelId="{48575EE5-CF02-4690-95CC-1CAAB563E633}" type="sibTrans" cxnId="{F01723CC-F756-41EF-9369-E862BCFCED9D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A944EDF7-8AE4-4931-A8E4-44ADE4096BD3}" type="pres">
      <dgm:prSet presAssocID="{EC1827EC-EA20-49BA-B56B-756FD05D5777}" presName="Name0" presStyleCnt="0">
        <dgm:presLayoutVars>
          <dgm:animLvl val="lvl"/>
          <dgm:resizeHandles val="exact"/>
        </dgm:presLayoutVars>
      </dgm:prSet>
      <dgm:spPr/>
    </dgm:pt>
    <dgm:pt modelId="{EAA7127C-0A19-4F6E-979B-691F4A743D08}" type="pres">
      <dgm:prSet presAssocID="{4823C3C2-BFF5-4782-BEB8-1F39925242C5}" presName="compositeNode" presStyleCnt="0">
        <dgm:presLayoutVars>
          <dgm:bulletEnabled val="1"/>
        </dgm:presLayoutVars>
      </dgm:prSet>
      <dgm:spPr/>
    </dgm:pt>
    <dgm:pt modelId="{7FE91118-BF53-495D-B722-57138FCC99EA}" type="pres">
      <dgm:prSet presAssocID="{4823C3C2-BFF5-4782-BEB8-1F39925242C5}" presName="bgRect" presStyleLbl="bgAccFollowNode1" presStyleIdx="0" presStyleCnt="4"/>
      <dgm:spPr/>
    </dgm:pt>
    <dgm:pt modelId="{2760DCCE-4F00-4C67-B600-1F5302B4ED76}" type="pres">
      <dgm:prSet presAssocID="{800F44CF-5547-4436-ABCB-9C2064A5BC64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FC35CC80-389A-4278-8D01-B6B048C80582}" type="pres">
      <dgm:prSet presAssocID="{4823C3C2-BFF5-4782-BEB8-1F39925242C5}" presName="bottomLine" presStyleLbl="alignNode1" presStyleIdx="1" presStyleCnt="8">
        <dgm:presLayoutVars/>
      </dgm:prSet>
      <dgm:spPr/>
    </dgm:pt>
    <dgm:pt modelId="{29901848-47F8-414B-ADC8-A7A03CBED20C}" type="pres">
      <dgm:prSet presAssocID="{4823C3C2-BFF5-4782-BEB8-1F39925242C5}" presName="nodeText" presStyleLbl="bgAccFollowNode1" presStyleIdx="0" presStyleCnt="4">
        <dgm:presLayoutVars>
          <dgm:bulletEnabled val="1"/>
        </dgm:presLayoutVars>
      </dgm:prSet>
      <dgm:spPr/>
    </dgm:pt>
    <dgm:pt modelId="{FB002FB7-A909-4FBA-A509-C68B67B5FCCE}" type="pres">
      <dgm:prSet presAssocID="{800F44CF-5547-4436-ABCB-9C2064A5BC64}" presName="sibTrans" presStyleCnt="0"/>
      <dgm:spPr/>
    </dgm:pt>
    <dgm:pt modelId="{29294B4F-5D0D-4B10-AEEA-CC7B6C2715D9}" type="pres">
      <dgm:prSet presAssocID="{D9A27B6D-5CC5-4C98-A87E-33A76B59CB18}" presName="compositeNode" presStyleCnt="0">
        <dgm:presLayoutVars>
          <dgm:bulletEnabled val="1"/>
        </dgm:presLayoutVars>
      </dgm:prSet>
      <dgm:spPr/>
    </dgm:pt>
    <dgm:pt modelId="{B863D450-AB4E-4545-9923-94C6C71FDD24}" type="pres">
      <dgm:prSet presAssocID="{D9A27B6D-5CC5-4C98-A87E-33A76B59CB18}" presName="bgRect" presStyleLbl="bgAccFollowNode1" presStyleIdx="1" presStyleCnt="4"/>
      <dgm:spPr/>
    </dgm:pt>
    <dgm:pt modelId="{1D350343-6BB6-475D-8C15-3D56786DEDB5}" type="pres">
      <dgm:prSet presAssocID="{8E3EB65F-38D6-4F5D-BD22-E110A028EE40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F31CD2F5-FC81-4F94-9FA1-C83DDBCA7026}" type="pres">
      <dgm:prSet presAssocID="{D9A27B6D-5CC5-4C98-A87E-33A76B59CB18}" presName="bottomLine" presStyleLbl="alignNode1" presStyleIdx="3" presStyleCnt="8">
        <dgm:presLayoutVars/>
      </dgm:prSet>
      <dgm:spPr/>
    </dgm:pt>
    <dgm:pt modelId="{C8E248D7-83C0-4015-8F35-1DDFFD4F41FE}" type="pres">
      <dgm:prSet presAssocID="{D9A27B6D-5CC5-4C98-A87E-33A76B59CB18}" presName="nodeText" presStyleLbl="bgAccFollowNode1" presStyleIdx="1" presStyleCnt="4">
        <dgm:presLayoutVars>
          <dgm:bulletEnabled val="1"/>
        </dgm:presLayoutVars>
      </dgm:prSet>
      <dgm:spPr/>
    </dgm:pt>
    <dgm:pt modelId="{BD14ADEB-9F8C-49D3-9420-510A6BBE6744}" type="pres">
      <dgm:prSet presAssocID="{8E3EB65F-38D6-4F5D-BD22-E110A028EE40}" presName="sibTrans" presStyleCnt="0"/>
      <dgm:spPr/>
    </dgm:pt>
    <dgm:pt modelId="{FB09CAB4-8DA8-405C-8FAF-A5CD3F05A576}" type="pres">
      <dgm:prSet presAssocID="{4B513D41-7D80-47FE-87CB-A2743EA19886}" presName="compositeNode" presStyleCnt="0">
        <dgm:presLayoutVars>
          <dgm:bulletEnabled val="1"/>
        </dgm:presLayoutVars>
      </dgm:prSet>
      <dgm:spPr/>
    </dgm:pt>
    <dgm:pt modelId="{E7D8E4B6-1373-44F7-84A7-F9669C04CD1F}" type="pres">
      <dgm:prSet presAssocID="{4B513D41-7D80-47FE-87CB-A2743EA19886}" presName="bgRect" presStyleLbl="bgAccFollowNode1" presStyleIdx="2" presStyleCnt="4"/>
      <dgm:spPr/>
    </dgm:pt>
    <dgm:pt modelId="{47EBBBCF-77D4-4617-A8AA-8EDF000EBC7C}" type="pres">
      <dgm:prSet presAssocID="{BA361C0D-5B68-4DCF-9D42-95CC438EE1D4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D3CEB0ED-89AB-4BA6-B33E-A985A07841C3}" type="pres">
      <dgm:prSet presAssocID="{4B513D41-7D80-47FE-87CB-A2743EA19886}" presName="bottomLine" presStyleLbl="alignNode1" presStyleIdx="5" presStyleCnt="8">
        <dgm:presLayoutVars/>
      </dgm:prSet>
      <dgm:spPr/>
    </dgm:pt>
    <dgm:pt modelId="{A606DD9B-1C8E-4D95-B0EA-9E731DBC0194}" type="pres">
      <dgm:prSet presAssocID="{4B513D41-7D80-47FE-87CB-A2743EA19886}" presName="nodeText" presStyleLbl="bgAccFollowNode1" presStyleIdx="2" presStyleCnt="4">
        <dgm:presLayoutVars>
          <dgm:bulletEnabled val="1"/>
        </dgm:presLayoutVars>
      </dgm:prSet>
      <dgm:spPr/>
    </dgm:pt>
    <dgm:pt modelId="{4F2C9702-8E89-4D81-A8C9-A31819679176}" type="pres">
      <dgm:prSet presAssocID="{BA361C0D-5B68-4DCF-9D42-95CC438EE1D4}" presName="sibTrans" presStyleCnt="0"/>
      <dgm:spPr/>
    </dgm:pt>
    <dgm:pt modelId="{25ACF627-B637-43BF-9AC7-94E5F412CBDF}" type="pres">
      <dgm:prSet presAssocID="{037C81F0-C876-43FC-8C38-8C24C9943D78}" presName="compositeNode" presStyleCnt="0">
        <dgm:presLayoutVars>
          <dgm:bulletEnabled val="1"/>
        </dgm:presLayoutVars>
      </dgm:prSet>
      <dgm:spPr/>
    </dgm:pt>
    <dgm:pt modelId="{A98FE402-970E-436A-A32C-BE30A8F4FFE8}" type="pres">
      <dgm:prSet presAssocID="{037C81F0-C876-43FC-8C38-8C24C9943D78}" presName="bgRect" presStyleLbl="bgAccFollowNode1" presStyleIdx="3" presStyleCnt="4"/>
      <dgm:spPr/>
    </dgm:pt>
    <dgm:pt modelId="{3EB9D563-03C4-4F92-BE00-C6608E2C70FF}" type="pres">
      <dgm:prSet presAssocID="{48575EE5-CF02-4690-95CC-1CAAB563E633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0177CC51-D8F9-4629-8DA8-2A113A8A9EB5}" type="pres">
      <dgm:prSet presAssocID="{037C81F0-C876-43FC-8C38-8C24C9943D78}" presName="bottomLine" presStyleLbl="alignNode1" presStyleIdx="7" presStyleCnt="8">
        <dgm:presLayoutVars/>
      </dgm:prSet>
      <dgm:spPr/>
    </dgm:pt>
    <dgm:pt modelId="{FF93BD44-A7EF-4932-A53B-2F9EF8458670}" type="pres">
      <dgm:prSet presAssocID="{037C81F0-C876-43FC-8C38-8C24C9943D78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9DCC1B04-0221-4E8E-9B25-C6E21B082057}" type="presOf" srcId="{D9A27B6D-5CC5-4C98-A87E-33A76B59CB18}" destId="{B863D450-AB4E-4545-9923-94C6C71FDD24}" srcOrd="0" destOrd="0" presId="urn:microsoft.com/office/officeart/2016/7/layout/BasicLinearProcessNumbered"/>
    <dgm:cxn modelId="{2F455619-1086-41E9-8CD0-1D611A99BEB6}" type="presOf" srcId="{4B513D41-7D80-47FE-87CB-A2743EA19886}" destId="{E7D8E4B6-1373-44F7-84A7-F9669C04CD1F}" srcOrd="0" destOrd="0" presId="urn:microsoft.com/office/officeart/2016/7/layout/BasicLinearProcessNumbered"/>
    <dgm:cxn modelId="{48FEFC2E-F6C5-4B61-8772-31B0FB174FEE}" type="presOf" srcId="{48575EE5-CF02-4690-95CC-1CAAB563E633}" destId="{3EB9D563-03C4-4F92-BE00-C6608E2C70FF}" srcOrd="0" destOrd="0" presId="urn:microsoft.com/office/officeart/2016/7/layout/BasicLinearProcessNumbered"/>
    <dgm:cxn modelId="{709E533C-1BFC-4FF8-BC85-F424A53F5512}" type="presOf" srcId="{BA361C0D-5B68-4DCF-9D42-95CC438EE1D4}" destId="{47EBBBCF-77D4-4617-A8AA-8EDF000EBC7C}" srcOrd="0" destOrd="0" presId="urn:microsoft.com/office/officeart/2016/7/layout/BasicLinearProcessNumbered"/>
    <dgm:cxn modelId="{5E896A3F-4D65-41CF-8A6D-239BF5C4CDCF}" type="presOf" srcId="{D9A27B6D-5CC5-4C98-A87E-33A76B59CB18}" destId="{C8E248D7-83C0-4015-8F35-1DDFFD4F41FE}" srcOrd="1" destOrd="0" presId="urn:microsoft.com/office/officeart/2016/7/layout/BasicLinearProcessNumbered"/>
    <dgm:cxn modelId="{5C32E56B-D727-4D17-A090-83E4579EFDEA}" srcId="{EC1827EC-EA20-49BA-B56B-756FD05D5777}" destId="{D9A27B6D-5CC5-4C98-A87E-33A76B59CB18}" srcOrd="1" destOrd="0" parTransId="{173AF5E8-666C-46B1-A588-2F23A069B562}" sibTransId="{8E3EB65F-38D6-4F5D-BD22-E110A028EE40}"/>
    <dgm:cxn modelId="{1DF1A67D-DCCB-4564-974E-429B9A405D17}" srcId="{EC1827EC-EA20-49BA-B56B-756FD05D5777}" destId="{4823C3C2-BFF5-4782-BEB8-1F39925242C5}" srcOrd="0" destOrd="0" parTransId="{5CE865B4-4A3C-4840-839A-2E65929834F9}" sibTransId="{800F44CF-5547-4436-ABCB-9C2064A5BC64}"/>
    <dgm:cxn modelId="{6D00E19B-EAF8-44A3-B359-3ABCFA634318}" type="presOf" srcId="{037C81F0-C876-43FC-8C38-8C24C9943D78}" destId="{A98FE402-970E-436A-A32C-BE30A8F4FFE8}" srcOrd="0" destOrd="0" presId="urn:microsoft.com/office/officeart/2016/7/layout/BasicLinearProcessNumbered"/>
    <dgm:cxn modelId="{B901089C-2932-4B9F-89D6-0765E5717BE6}" type="presOf" srcId="{EC1827EC-EA20-49BA-B56B-756FD05D5777}" destId="{A944EDF7-8AE4-4931-A8E4-44ADE4096BD3}" srcOrd="0" destOrd="0" presId="urn:microsoft.com/office/officeart/2016/7/layout/BasicLinearProcessNumbered"/>
    <dgm:cxn modelId="{9856ADAB-22AD-4DB9-940C-6BB530B4E790}" type="presOf" srcId="{037C81F0-C876-43FC-8C38-8C24C9943D78}" destId="{FF93BD44-A7EF-4932-A53B-2F9EF8458670}" srcOrd="1" destOrd="0" presId="urn:microsoft.com/office/officeart/2016/7/layout/BasicLinearProcessNumbered"/>
    <dgm:cxn modelId="{F626F7B2-A1B7-4573-8893-9C63A339B11A}" type="presOf" srcId="{4823C3C2-BFF5-4782-BEB8-1F39925242C5}" destId="{7FE91118-BF53-495D-B722-57138FCC99EA}" srcOrd="0" destOrd="0" presId="urn:microsoft.com/office/officeart/2016/7/layout/BasicLinearProcessNumbered"/>
    <dgm:cxn modelId="{C38817B7-01E1-4A6C-BF6F-C8C93C0C00FD}" type="presOf" srcId="{4823C3C2-BFF5-4782-BEB8-1F39925242C5}" destId="{29901848-47F8-414B-ADC8-A7A03CBED20C}" srcOrd="1" destOrd="0" presId="urn:microsoft.com/office/officeart/2016/7/layout/BasicLinearProcessNumbered"/>
    <dgm:cxn modelId="{1E8965B7-B0C4-41FB-8041-F945809D0F2A}" type="presOf" srcId="{4B513D41-7D80-47FE-87CB-A2743EA19886}" destId="{A606DD9B-1C8E-4D95-B0EA-9E731DBC0194}" srcOrd="1" destOrd="0" presId="urn:microsoft.com/office/officeart/2016/7/layout/BasicLinearProcessNumbered"/>
    <dgm:cxn modelId="{F01723CC-F756-41EF-9369-E862BCFCED9D}" srcId="{EC1827EC-EA20-49BA-B56B-756FD05D5777}" destId="{037C81F0-C876-43FC-8C38-8C24C9943D78}" srcOrd="3" destOrd="0" parTransId="{384C9F92-5603-49FB-A7C0-25311DA53916}" sibTransId="{48575EE5-CF02-4690-95CC-1CAAB563E633}"/>
    <dgm:cxn modelId="{B82E34DB-0BDF-44EB-B2F2-DBFCF3442891}" type="presOf" srcId="{800F44CF-5547-4436-ABCB-9C2064A5BC64}" destId="{2760DCCE-4F00-4C67-B600-1F5302B4ED76}" srcOrd="0" destOrd="0" presId="urn:microsoft.com/office/officeart/2016/7/layout/BasicLinearProcessNumbered"/>
    <dgm:cxn modelId="{5A9D82E1-2ABD-492C-81B0-447DD4D7BD51}" srcId="{EC1827EC-EA20-49BA-B56B-756FD05D5777}" destId="{4B513D41-7D80-47FE-87CB-A2743EA19886}" srcOrd="2" destOrd="0" parTransId="{5BA9AAF6-C74C-4D6C-89CF-ED925A3A2657}" sibTransId="{BA361C0D-5B68-4DCF-9D42-95CC438EE1D4}"/>
    <dgm:cxn modelId="{D20F26E6-B1BA-4CFA-8A4F-8CD1AD329E33}" type="presOf" srcId="{8E3EB65F-38D6-4F5D-BD22-E110A028EE40}" destId="{1D350343-6BB6-475D-8C15-3D56786DEDB5}" srcOrd="0" destOrd="0" presId="urn:microsoft.com/office/officeart/2016/7/layout/BasicLinearProcessNumbered"/>
    <dgm:cxn modelId="{93363EDF-FE4F-4030-ACB0-9638377F49FD}" type="presParOf" srcId="{A944EDF7-8AE4-4931-A8E4-44ADE4096BD3}" destId="{EAA7127C-0A19-4F6E-979B-691F4A743D08}" srcOrd="0" destOrd="0" presId="urn:microsoft.com/office/officeart/2016/7/layout/BasicLinearProcessNumbered"/>
    <dgm:cxn modelId="{271A5FF5-6200-4779-AFB1-382A34EB21D7}" type="presParOf" srcId="{EAA7127C-0A19-4F6E-979B-691F4A743D08}" destId="{7FE91118-BF53-495D-B722-57138FCC99EA}" srcOrd="0" destOrd="0" presId="urn:microsoft.com/office/officeart/2016/7/layout/BasicLinearProcessNumbered"/>
    <dgm:cxn modelId="{783DC2A1-BE42-4A3C-B806-B3ACF83E13C0}" type="presParOf" srcId="{EAA7127C-0A19-4F6E-979B-691F4A743D08}" destId="{2760DCCE-4F00-4C67-B600-1F5302B4ED76}" srcOrd="1" destOrd="0" presId="urn:microsoft.com/office/officeart/2016/7/layout/BasicLinearProcessNumbered"/>
    <dgm:cxn modelId="{2E690301-83BE-4C8F-B1BE-C7224D8C763D}" type="presParOf" srcId="{EAA7127C-0A19-4F6E-979B-691F4A743D08}" destId="{FC35CC80-389A-4278-8D01-B6B048C80582}" srcOrd="2" destOrd="0" presId="urn:microsoft.com/office/officeart/2016/7/layout/BasicLinearProcessNumbered"/>
    <dgm:cxn modelId="{EB125F3D-15FA-4146-81CA-07D9B28AA6A8}" type="presParOf" srcId="{EAA7127C-0A19-4F6E-979B-691F4A743D08}" destId="{29901848-47F8-414B-ADC8-A7A03CBED20C}" srcOrd="3" destOrd="0" presId="urn:microsoft.com/office/officeart/2016/7/layout/BasicLinearProcessNumbered"/>
    <dgm:cxn modelId="{126D7685-272F-4E0D-9FA7-C3831B6D6E29}" type="presParOf" srcId="{A944EDF7-8AE4-4931-A8E4-44ADE4096BD3}" destId="{FB002FB7-A909-4FBA-A509-C68B67B5FCCE}" srcOrd="1" destOrd="0" presId="urn:microsoft.com/office/officeart/2016/7/layout/BasicLinearProcessNumbered"/>
    <dgm:cxn modelId="{B22EF2C2-070F-466E-BA5C-CA6AFED401B9}" type="presParOf" srcId="{A944EDF7-8AE4-4931-A8E4-44ADE4096BD3}" destId="{29294B4F-5D0D-4B10-AEEA-CC7B6C2715D9}" srcOrd="2" destOrd="0" presId="urn:microsoft.com/office/officeart/2016/7/layout/BasicLinearProcessNumbered"/>
    <dgm:cxn modelId="{8AC9C40B-C031-4E8E-BCA3-EB6CBC178714}" type="presParOf" srcId="{29294B4F-5D0D-4B10-AEEA-CC7B6C2715D9}" destId="{B863D450-AB4E-4545-9923-94C6C71FDD24}" srcOrd="0" destOrd="0" presId="urn:microsoft.com/office/officeart/2016/7/layout/BasicLinearProcessNumbered"/>
    <dgm:cxn modelId="{610612C4-1292-495E-9EB0-B74FD93729EC}" type="presParOf" srcId="{29294B4F-5D0D-4B10-AEEA-CC7B6C2715D9}" destId="{1D350343-6BB6-475D-8C15-3D56786DEDB5}" srcOrd="1" destOrd="0" presId="urn:microsoft.com/office/officeart/2016/7/layout/BasicLinearProcessNumbered"/>
    <dgm:cxn modelId="{17551CD5-4DCA-4F80-9742-5E567250F9EF}" type="presParOf" srcId="{29294B4F-5D0D-4B10-AEEA-CC7B6C2715D9}" destId="{F31CD2F5-FC81-4F94-9FA1-C83DDBCA7026}" srcOrd="2" destOrd="0" presId="urn:microsoft.com/office/officeart/2016/7/layout/BasicLinearProcessNumbered"/>
    <dgm:cxn modelId="{0E656C94-6BA8-46D3-B676-062C566C9993}" type="presParOf" srcId="{29294B4F-5D0D-4B10-AEEA-CC7B6C2715D9}" destId="{C8E248D7-83C0-4015-8F35-1DDFFD4F41FE}" srcOrd="3" destOrd="0" presId="urn:microsoft.com/office/officeart/2016/7/layout/BasicLinearProcessNumbered"/>
    <dgm:cxn modelId="{6247FD05-E7DB-49AE-8A49-D6422ED4F390}" type="presParOf" srcId="{A944EDF7-8AE4-4931-A8E4-44ADE4096BD3}" destId="{BD14ADEB-9F8C-49D3-9420-510A6BBE6744}" srcOrd="3" destOrd="0" presId="urn:microsoft.com/office/officeart/2016/7/layout/BasicLinearProcessNumbered"/>
    <dgm:cxn modelId="{4B0D408E-3D0C-46AC-9F1E-A9AF8C3FEF62}" type="presParOf" srcId="{A944EDF7-8AE4-4931-A8E4-44ADE4096BD3}" destId="{FB09CAB4-8DA8-405C-8FAF-A5CD3F05A576}" srcOrd="4" destOrd="0" presId="urn:microsoft.com/office/officeart/2016/7/layout/BasicLinearProcessNumbered"/>
    <dgm:cxn modelId="{3355615B-3297-4989-8E85-BBBD38D646C9}" type="presParOf" srcId="{FB09CAB4-8DA8-405C-8FAF-A5CD3F05A576}" destId="{E7D8E4B6-1373-44F7-84A7-F9669C04CD1F}" srcOrd="0" destOrd="0" presId="urn:microsoft.com/office/officeart/2016/7/layout/BasicLinearProcessNumbered"/>
    <dgm:cxn modelId="{827D534A-F03E-46D1-ADAD-6304F9239C38}" type="presParOf" srcId="{FB09CAB4-8DA8-405C-8FAF-A5CD3F05A576}" destId="{47EBBBCF-77D4-4617-A8AA-8EDF000EBC7C}" srcOrd="1" destOrd="0" presId="urn:microsoft.com/office/officeart/2016/7/layout/BasicLinearProcessNumbered"/>
    <dgm:cxn modelId="{FB983230-F785-48F8-9F26-C92B0D7035C4}" type="presParOf" srcId="{FB09CAB4-8DA8-405C-8FAF-A5CD3F05A576}" destId="{D3CEB0ED-89AB-4BA6-B33E-A985A07841C3}" srcOrd="2" destOrd="0" presId="urn:microsoft.com/office/officeart/2016/7/layout/BasicLinearProcessNumbered"/>
    <dgm:cxn modelId="{07341604-EFBE-407D-80A6-0F097B8ED832}" type="presParOf" srcId="{FB09CAB4-8DA8-405C-8FAF-A5CD3F05A576}" destId="{A606DD9B-1C8E-4D95-B0EA-9E731DBC0194}" srcOrd="3" destOrd="0" presId="urn:microsoft.com/office/officeart/2016/7/layout/BasicLinearProcessNumbered"/>
    <dgm:cxn modelId="{7D7A2A08-EE28-4566-876B-470D33C37095}" type="presParOf" srcId="{A944EDF7-8AE4-4931-A8E4-44ADE4096BD3}" destId="{4F2C9702-8E89-4D81-A8C9-A31819679176}" srcOrd="5" destOrd="0" presId="urn:microsoft.com/office/officeart/2016/7/layout/BasicLinearProcessNumbered"/>
    <dgm:cxn modelId="{9274AB35-E804-40D1-97E0-F60B3D40FAD9}" type="presParOf" srcId="{A944EDF7-8AE4-4931-A8E4-44ADE4096BD3}" destId="{25ACF627-B637-43BF-9AC7-94E5F412CBDF}" srcOrd="6" destOrd="0" presId="urn:microsoft.com/office/officeart/2016/7/layout/BasicLinearProcessNumbered"/>
    <dgm:cxn modelId="{B94A8AE8-A2AE-4794-A1BF-9359B51E945F}" type="presParOf" srcId="{25ACF627-B637-43BF-9AC7-94E5F412CBDF}" destId="{A98FE402-970E-436A-A32C-BE30A8F4FFE8}" srcOrd="0" destOrd="0" presId="urn:microsoft.com/office/officeart/2016/7/layout/BasicLinearProcessNumbered"/>
    <dgm:cxn modelId="{F263049E-3B5A-465B-80B3-9F8C84537225}" type="presParOf" srcId="{25ACF627-B637-43BF-9AC7-94E5F412CBDF}" destId="{3EB9D563-03C4-4F92-BE00-C6608E2C70FF}" srcOrd="1" destOrd="0" presId="urn:microsoft.com/office/officeart/2016/7/layout/BasicLinearProcessNumbered"/>
    <dgm:cxn modelId="{4FC1289E-9A75-462A-8075-79798728F551}" type="presParOf" srcId="{25ACF627-B637-43BF-9AC7-94E5F412CBDF}" destId="{0177CC51-D8F9-4629-8DA8-2A113A8A9EB5}" srcOrd="2" destOrd="0" presId="urn:microsoft.com/office/officeart/2016/7/layout/BasicLinearProcessNumbered"/>
    <dgm:cxn modelId="{61F9B96B-5D4B-49E9-AA50-BA0D250A6210}" type="presParOf" srcId="{25ACF627-B637-43BF-9AC7-94E5F412CBDF}" destId="{FF93BD44-A7EF-4932-A53B-2F9EF845867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E91118-BF53-495D-B722-57138FCC99EA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300" kern="1200" dirty="0"/>
            <a:t>圖像生成：生成逼真的圖像，用於數據擴增等應用。</a:t>
          </a:r>
          <a:endParaRPr lang="en-US" sz="2300" kern="1200" dirty="0"/>
        </a:p>
      </dsp:txBody>
      <dsp:txXfrm>
        <a:off x="3080" y="1765067"/>
        <a:ext cx="2444055" cy="2053006"/>
      </dsp:txXfrm>
    </dsp:sp>
    <dsp:sp modelId="{2760DCCE-4F00-4C67-B600-1F5302B4ED76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957325"/>
        <a:ext cx="725847" cy="725847"/>
      </dsp:txXfrm>
    </dsp:sp>
    <dsp:sp modelId="{FC35CC80-389A-4278-8D01-B6B048C80582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63D450-AB4E-4545-9923-94C6C71FDD24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300" kern="1200" dirty="0"/>
            <a:t>風格轉換：改變圖像的風格，如將素描風格轉換為油畫風格。</a:t>
          </a:r>
          <a:endParaRPr lang="en-US" sz="2300" kern="1200" dirty="0"/>
        </a:p>
      </dsp:txBody>
      <dsp:txXfrm>
        <a:off x="2691541" y="1765067"/>
        <a:ext cx="2444055" cy="2053006"/>
      </dsp:txXfrm>
    </dsp:sp>
    <dsp:sp modelId="{1D350343-6BB6-475D-8C15-3D56786DEDB5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957325"/>
        <a:ext cx="725847" cy="725847"/>
      </dsp:txXfrm>
    </dsp:sp>
    <dsp:sp modelId="{F31CD2F5-FC81-4F94-9FA1-C83DDBCA7026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D8E4B6-1373-44F7-84A7-F9669C04CD1F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300" kern="1200" dirty="0"/>
            <a:t>影片生成：生成逼真的影片，用於動畫和影片製作。</a:t>
          </a:r>
          <a:endParaRPr lang="en-US" sz="2300" kern="1200" dirty="0"/>
        </a:p>
      </dsp:txBody>
      <dsp:txXfrm>
        <a:off x="5380002" y="1765067"/>
        <a:ext cx="2444055" cy="2053006"/>
      </dsp:txXfrm>
    </dsp:sp>
    <dsp:sp modelId="{47EBBBCF-77D4-4617-A8AA-8EDF000EBC7C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957325"/>
        <a:ext cx="725847" cy="725847"/>
      </dsp:txXfrm>
    </dsp:sp>
    <dsp:sp modelId="{D3CEB0ED-89AB-4BA6-B33E-A985A07841C3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8FE402-970E-436A-A32C-BE30A8F4FFE8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300" kern="1200" dirty="0"/>
            <a:t>文本生成：生成自然語言文本，用於對話機器人等應用。</a:t>
          </a:r>
          <a:endParaRPr lang="en-US" sz="2300" kern="1200" dirty="0"/>
        </a:p>
      </dsp:txBody>
      <dsp:txXfrm>
        <a:off x="8068463" y="1765067"/>
        <a:ext cx="2444055" cy="2053006"/>
      </dsp:txXfrm>
    </dsp:sp>
    <dsp:sp modelId="{3EB9D563-03C4-4F92-BE00-C6608E2C70FF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57325"/>
        <a:ext cx="725847" cy="725847"/>
      </dsp:txXfrm>
    </dsp:sp>
    <dsp:sp modelId="{0177CC51-D8F9-4629-8DA8-2A113A8A9EB5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D5C7B-E80A-4A9B-93D9-D45F2441FBA8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82159-3E80-41D9-BD0B-70FA7FDA78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043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第一个层是一个具有 </a:t>
            </a:r>
            <a:r>
              <a:rPr lang="en-US" altLang="zh-CN" dirty="0"/>
              <a:t>256 </a:t>
            </a:r>
            <a:r>
              <a:rPr lang="zh-CN" altLang="en-US" dirty="0"/>
              <a:t>个神经元的全连接层，使用 </a:t>
            </a:r>
            <a:r>
              <a:rPr lang="en-US" altLang="zh-CN" dirty="0" err="1"/>
              <a:t>ReLU</a:t>
            </a:r>
            <a:r>
              <a:rPr lang="en-US" altLang="zh-CN" dirty="0"/>
              <a:t> </a:t>
            </a:r>
            <a:r>
              <a:rPr lang="zh-CN" altLang="en-US" dirty="0"/>
              <a:t>激活函数。这一层将接受 </a:t>
            </a:r>
            <a:r>
              <a:rPr lang="en-US" altLang="zh-CN" dirty="0" err="1"/>
              <a:t>z_dim</a:t>
            </a:r>
            <a:r>
              <a:rPr lang="en-US" altLang="zh-CN" dirty="0"/>
              <a:t> </a:t>
            </a:r>
            <a:r>
              <a:rPr lang="zh-CN" altLang="en-US" dirty="0"/>
              <a:t>维度的噪声向量作为输入。</a:t>
            </a:r>
          </a:p>
          <a:p>
            <a:r>
              <a:rPr lang="zh-CN" altLang="en-US" dirty="0"/>
              <a:t>第二个层是一个全连接层，其神经元数目等于输入图像形状 </a:t>
            </a:r>
            <a:r>
              <a:rPr lang="en-US" altLang="zh-CN" dirty="0" err="1"/>
              <a:t>img_shape</a:t>
            </a:r>
            <a:r>
              <a:rPr lang="en-US" altLang="zh-CN" dirty="0"/>
              <a:t> </a:t>
            </a:r>
            <a:r>
              <a:rPr lang="zh-CN" altLang="en-US" dirty="0"/>
              <a:t>的元素数（通过 </a:t>
            </a:r>
            <a:r>
              <a:rPr lang="en-US" altLang="zh-CN" dirty="0" err="1"/>
              <a:t>np.prod</a:t>
            </a:r>
            <a:r>
              <a:rPr lang="en-US" altLang="zh-CN" dirty="0"/>
              <a:t>(</a:t>
            </a:r>
            <a:r>
              <a:rPr lang="en-US" altLang="zh-CN" dirty="0" err="1"/>
              <a:t>img_shape</a:t>
            </a:r>
            <a:r>
              <a:rPr lang="en-US" altLang="zh-CN" dirty="0"/>
              <a:t>) </a:t>
            </a:r>
            <a:r>
              <a:rPr lang="zh-CN" altLang="en-US" dirty="0"/>
              <a:t>计算），并使用 </a:t>
            </a:r>
            <a:r>
              <a:rPr lang="en-US" altLang="zh-CN" dirty="0"/>
              <a:t>tanh </a:t>
            </a:r>
            <a:r>
              <a:rPr lang="zh-CN" altLang="en-US" dirty="0"/>
              <a:t>激活函数。这一层的输出将被重新塑形为具有指定形状 </a:t>
            </a:r>
            <a:r>
              <a:rPr lang="en-US" altLang="zh-CN" dirty="0" err="1"/>
              <a:t>img_shape</a:t>
            </a:r>
            <a:r>
              <a:rPr lang="en-US" altLang="zh-CN" dirty="0"/>
              <a:t> </a:t>
            </a:r>
            <a:r>
              <a:rPr lang="zh-CN" altLang="en-US" dirty="0"/>
              <a:t>的图像。</a:t>
            </a:r>
          </a:p>
          <a:p>
            <a:r>
              <a:rPr lang="zh-CN" altLang="en-US" dirty="0"/>
              <a:t>最后通过 </a:t>
            </a:r>
            <a:r>
              <a:rPr lang="en-US" altLang="zh-CN" dirty="0"/>
              <a:t>Reshape </a:t>
            </a:r>
            <a:r>
              <a:rPr lang="zh-CN" altLang="en-US" dirty="0"/>
              <a:t>层将输出形状调整为目标图像的形状。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函数创建了另一个 </a:t>
            </a:r>
            <a:r>
              <a:rPr lang="en-US" altLang="zh-CN" dirty="0"/>
              <a:t>Sequential </a:t>
            </a:r>
            <a:r>
              <a:rPr lang="zh-CN" altLang="en-US" dirty="0"/>
              <a:t>模型，用于定义鉴别器的架构。</a:t>
            </a:r>
          </a:p>
          <a:p>
            <a:r>
              <a:rPr lang="zh-CN" altLang="en-US" dirty="0"/>
              <a:t>第一个层是 </a:t>
            </a:r>
            <a:r>
              <a:rPr lang="en-US" altLang="zh-CN" dirty="0"/>
              <a:t>Flatten </a:t>
            </a:r>
            <a:r>
              <a:rPr lang="zh-CN" altLang="en-US" dirty="0"/>
              <a:t>层，用于将输入图像展平成一维向量。输入形状为 </a:t>
            </a:r>
            <a:r>
              <a:rPr lang="en-US" altLang="zh-CN" dirty="0" err="1"/>
              <a:t>img_shape</a:t>
            </a:r>
            <a:r>
              <a:rPr lang="zh-CN" altLang="en-US" dirty="0"/>
              <a:t>，即图像的宽、高和通道数。</a:t>
            </a:r>
          </a:p>
          <a:p>
            <a:r>
              <a:rPr lang="zh-CN" altLang="en-US" dirty="0"/>
              <a:t>第二个层是一个具有 </a:t>
            </a:r>
            <a:r>
              <a:rPr lang="en-US" altLang="zh-CN" dirty="0"/>
              <a:t>256 </a:t>
            </a:r>
            <a:r>
              <a:rPr lang="zh-CN" altLang="en-US" dirty="0"/>
              <a:t>个神经元的全连接层，使用 </a:t>
            </a:r>
            <a:r>
              <a:rPr lang="en-US" altLang="zh-CN" dirty="0" err="1"/>
              <a:t>ReLU</a:t>
            </a:r>
            <a:r>
              <a:rPr lang="en-US" altLang="zh-CN" dirty="0"/>
              <a:t> </a:t>
            </a:r>
            <a:r>
              <a:rPr lang="zh-CN" altLang="en-US" dirty="0"/>
              <a:t>激活函数。</a:t>
            </a:r>
          </a:p>
          <a:p>
            <a:r>
              <a:rPr lang="zh-CN" altLang="en-US" dirty="0"/>
              <a:t>最后一个层是具有一个神经元的全连接层，使用 </a:t>
            </a:r>
            <a:r>
              <a:rPr lang="en-US" altLang="zh-CN" dirty="0"/>
              <a:t>sigmoid </a:t>
            </a:r>
            <a:r>
              <a:rPr lang="zh-CN" altLang="en-US" dirty="0"/>
              <a:t>激活函数，输出一个介于 </a:t>
            </a:r>
            <a:r>
              <a:rPr lang="en-US" altLang="zh-CN" dirty="0"/>
              <a:t>0 </a:t>
            </a:r>
            <a:r>
              <a:rPr lang="zh-CN" altLang="en-US" dirty="0"/>
              <a:t>和 </a:t>
            </a:r>
            <a:r>
              <a:rPr lang="en-US" altLang="zh-CN" dirty="0"/>
              <a:t>1 </a:t>
            </a:r>
            <a:r>
              <a:rPr lang="zh-CN" altLang="en-US" dirty="0"/>
              <a:t>之间的概率值，表示输入图像是真实的概率。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82159-3E80-41D9-BD0B-70FA7FDA788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774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82159-3E80-41D9-BD0B-70FA7FDA788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901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37F84E-5E65-0B11-F9E8-72FB28326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59E6819-05E7-3241-AF83-AC2D6DF6E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57DCCE-6499-61B3-7593-55612C6D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C40D-05DE-4BD0-9395-1490A65B12F1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988947-F301-6E07-D84E-5533E763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D03973-0454-7A4B-9E7E-117ACF4D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31DF-71C9-4E41-9E69-A27A7D8FFE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17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847AC8-9DDA-FB60-D7F2-21457E834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B9A9DD-0F43-C0A5-A9F0-3E8893AAB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BFF962-B12E-B5FA-40FC-1F3485760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C40D-05DE-4BD0-9395-1490A65B12F1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F7BF15-625E-96E6-ADAF-0C312853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4AF6E0-7CE3-90A5-F913-514BA39C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31DF-71C9-4E41-9E69-A27A7D8FFE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6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2B2C884-E74E-EBBA-9BD5-D65665F9E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7A84C23-DE45-9DF4-4B56-4D6284E37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DA7429-1261-2BD3-FAA8-8DA2EA9A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C40D-05DE-4BD0-9395-1490A65B12F1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99F4A5-107F-828D-632C-E2F3ED6A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82D22F-83BF-8699-F770-E64DBF687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31DF-71C9-4E41-9E69-A27A7D8FFE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94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E3C867-F6E7-6FC2-B1CB-59D0541D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C09516-4D31-CFAC-94FE-054CF960C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3F9BB6-8751-CB16-B6F3-A9CF0B44A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C40D-05DE-4BD0-9395-1490A65B12F1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C6096A-6196-DA9E-3585-3B3A5751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64341-A232-C191-7869-EA9B311FE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31DF-71C9-4E41-9E69-A27A7D8FFE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55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D1B8CF-B399-825F-D03A-4A25F86F9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1CAA9C-026B-BD5A-FB08-4BE901502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198EDE-9C02-AD60-9779-F4E229811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C40D-05DE-4BD0-9395-1490A65B12F1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225B02-0358-226A-481E-3C6E146F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89FE2C-3FCF-6E97-FC35-CBB30E21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31DF-71C9-4E41-9E69-A27A7D8FFE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63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0642C-411B-5A9B-B8BE-83E5F94CB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90FEA2-1251-5E01-9055-23BC6538F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BBBC12D-A839-95DB-6C98-3C3147815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2C28E0-F7D3-B293-C090-A71FB990B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C40D-05DE-4BD0-9395-1490A65B12F1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096EA5-30D9-503F-526B-356445E2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BD23AB-050D-B1B6-449C-70ADBAAE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31DF-71C9-4E41-9E69-A27A7D8FFE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79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F62B04-B488-E3A8-1C99-BA370FDC9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BAB225-E65A-B4E6-4A30-314334C81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34F127C-33B3-912F-9CCC-25C5E00DA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360C9FF-B53E-18F2-783C-1D5660FBA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9499FD8-6912-1361-783D-17043919F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5EF6024-B451-2918-7186-DC4F63D1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C40D-05DE-4BD0-9395-1490A65B12F1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46CA83D-1995-E0F0-BBDD-0DFBBC76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AC7DAF2-6497-C09C-958E-43F9E375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31DF-71C9-4E41-9E69-A27A7D8FFE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47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09342-8F00-96F1-FD59-9DBBF812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A21E0FA-7C92-6EEA-C425-573C2CB8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C40D-05DE-4BD0-9395-1490A65B12F1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C772C4-B271-0C83-0F1F-259DDF9F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5A0834B-1606-D52A-F4BB-2C43E095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31DF-71C9-4E41-9E69-A27A7D8FFE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12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A9A3749-F5D6-C2A1-7E53-1BD2A748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C40D-05DE-4BD0-9395-1490A65B12F1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C212F85-3256-CC8A-993C-7C831CEF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BF6CC5-415A-EB8C-D3E7-8976CA4E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31DF-71C9-4E41-9E69-A27A7D8FFE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81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513A7-8938-0533-9224-D70A29747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5C1B47-6613-4F78-592C-1061B12DA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88BE48-C608-BE49-BC58-87669D7BD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5F350C-19B2-5DF4-86E0-AC408F69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C40D-05DE-4BD0-9395-1490A65B12F1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9A0F74-F1CF-C4BC-31D3-2AF8F6512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B8C9A9-B397-4D8B-CE68-82C427EF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31DF-71C9-4E41-9E69-A27A7D8FFE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82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DF95A0-CC98-D290-EC2B-2F1983240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D96F89F-DFA6-43BE-D9CD-AD721C518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7E21CF-D077-BFE5-3C86-57E93AC33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3342F9-35F2-7FC7-DC5F-609CFBFE3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C40D-05DE-4BD0-9395-1490A65B12F1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3187B2-913D-0848-A88E-080D10AD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16402A-EE19-E646-6C29-5054C1CA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31DF-71C9-4E41-9E69-A27A7D8FFE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15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FDB0EEC-9CCE-053D-A84C-DC9BE42B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D84405-ABEE-CA04-E9F4-DDA77586F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60542D-7F49-BC40-3F72-53895FDF3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C40D-05DE-4BD0-9395-1490A65B12F1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9BAED4-4F47-FAD8-F50B-D3753A706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5472A0-A77D-13BD-B78E-E5D3D5A0A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B31DF-71C9-4E41-9E69-A27A7D8FFE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07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mesh of blue lines and verticies">
            <a:extLst>
              <a:ext uri="{FF2B5EF4-FFF2-40B4-BE49-F238E27FC236}">
                <a16:creationId xmlns:a16="http://schemas.microsoft.com/office/drawing/2014/main" id="{EB96A666-B600-1B4E-09D5-185A168DEE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5578" r="2866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BE0FF59-1500-DA41-8F2D-845D10C16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FF"/>
                </a:solidFill>
              </a:rPr>
              <a:t>生成式對抗網路（</a:t>
            </a:r>
            <a:r>
              <a:rPr lang="en-US" altLang="zh-TW">
                <a:solidFill>
                  <a:srgbClr val="FFFFFF"/>
                </a:solidFill>
              </a:rPr>
              <a:t>GAN</a:t>
            </a:r>
            <a:r>
              <a:rPr lang="zh-TW" altLang="en-US">
                <a:solidFill>
                  <a:srgbClr val="FFFFFF"/>
                </a:solidFill>
              </a:rPr>
              <a:t>）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D0513EB-2B21-BC4C-4A5E-B47A605B0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zh-TW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889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olls of Newspaper">
            <a:extLst>
              <a:ext uri="{FF2B5EF4-FFF2-40B4-BE49-F238E27FC236}">
                <a16:creationId xmlns:a16="http://schemas.microsoft.com/office/drawing/2014/main" id="{3C53F74C-5E71-B2E4-6132-4C334E009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73" r="4254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8736CED-91DF-C4C8-DD53-2FD4BD80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4800" dirty="0">
                <a:solidFill>
                  <a:schemeClr val="bg1"/>
                </a:solidFill>
              </a:rPr>
              <a:t>報告結束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3A9F72-B903-A0DE-2B2C-AEDD46750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altLang="zh-TW" sz="20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55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71A7425-34CF-1379-823B-4039301DB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altLang="zh-TW" sz="5400"/>
              <a:t>GAN</a:t>
            </a:r>
            <a:r>
              <a:rPr lang="zh-TW" altLang="en-US" sz="5400"/>
              <a:t>基本概念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F2CFE0-DB41-E7FE-8CEB-A2773A07F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zh-TW" altLang="en-US" sz="2200" dirty="0"/>
              <a:t>生成式對抗網路 </a:t>
            </a:r>
            <a:r>
              <a:rPr lang="en-US" altLang="zh-TW" sz="2200" dirty="0"/>
              <a:t>Generative Adversarial Network</a:t>
            </a:r>
          </a:p>
          <a:p>
            <a:r>
              <a:rPr lang="zh-TW" altLang="en-US" sz="2200" dirty="0"/>
              <a:t>由</a:t>
            </a:r>
            <a:r>
              <a:rPr lang="en-US" altLang="zh-TW" sz="2200" dirty="0"/>
              <a:t>Ian Goodfellow</a:t>
            </a:r>
            <a:r>
              <a:rPr lang="zh-TW" altLang="en-US" sz="2200" dirty="0"/>
              <a:t>等人在</a:t>
            </a:r>
            <a:r>
              <a:rPr lang="en-US" altLang="zh-TW" sz="2200" dirty="0"/>
              <a:t>2014</a:t>
            </a:r>
            <a:r>
              <a:rPr lang="zh-TW" altLang="en-US" sz="2200" dirty="0"/>
              <a:t>年提出的非監督式學習的網路架構</a:t>
            </a:r>
            <a:endParaRPr lang="en-US" altLang="zh-TW" sz="2200" dirty="0"/>
          </a:p>
          <a:p>
            <a:r>
              <a:rPr lang="zh-TW" altLang="en-US" sz="2200" dirty="0"/>
              <a:t>生成式對抗網路透過文字型提示或修改現有影像來建立逼真的影像。</a:t>
            </a:r>
            <a:endParaRPr lang="en-US" altLang="zh-TW" sz="2200" dirty="0"/>
          </a:p>
          <a:p>
            <a:endParaRPr lang="zh-TW" altLang="en-US" sz="2200" dirty="0"/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F8472D2C-D6D8-658B-C533-986AC94125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7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1483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4D812D-320B-E84D-E427-9116C4C4B2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0786" b="49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A2379B3-7EFA-0873-5AFB-1C184D797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FFFF"/>
                </a:solidFill>
              </a:rPr>
              <a:t>GAN</a:t>
            </a:r>
            <a:r>
              <a:rPr lang="zh-TW" altLang="en-US">
                <a:solidFill>
                  <a:srgbClr val="FFFFFF"/>
                </a:solidFill>
              </a:rPr>
              <a:t>的目標與應用領域</a:t>
            </a:r>
          </a:p>
        </p:txBody>
      </p:sp>
      <p:graphicFrame>
        <p:nvGraphicFramePr>
          <p:cNvPr id="13" name="內容版面配置區 2">
            <a:extLst>
              <a:ext uri="{FF2B5EF4-FFF2-40B4-BE49-F238E27FC236}">
                <a16:creationId xmlns:a16="http://schemas.microsoft.com/office/drawing/2014/main" id="{DCA1BCAD-6BE6-1F7E-1C8E-DAB051508C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6339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5600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8C8848F-C32B-9C64-629A-2C4A6E251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zh-TW" altLang="en-US" sz="3400"/>
              <a:t>生成器</a:t>
            </a:r>
            <a:r>
              <a:rPr lang="en-US" altLang="zh-TW" sz="3400"/>
              <a:t>(Generator)</a:t>
            </a:r>
            <a:r>
              <a:rPr lang="zh-TW" altLang="en-US" sz="3400"/>
              <a:t>與鑑別器</a:t>
            </a:r>
            <a:r>
              <a:rPr lang="en-US" altLang="zh-TW" sz="3400"/>
              <a:t>(Discriminator)</a:t>
            </a:r>
            <a:endParaRPr lang="zh-TW" altLang="en-US" sz="3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AD55BC-C90D-993C-F82B-D2BC3B197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zh-TW" altLang="en-US" sz="2200" dirty="0"/>
              <a:t>生成器：負責生成逼真的數據，其接收隨機噪聲作為輸入，通過神經網路生成數據。</a:t>
            </a:r>
          </a:p>
          <a:p>
            <a:r>
              <a:rPr lang="zh-TW" altLang="en-US" sz="2200" dirty="0"/>
              <a:t>判別器：負責區分真實數據和生成器生成的數據，其接收真實數據和生成器輸出的數據，通過神經網路進行分類。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6E1034F-E4A3-48DF-6CD4-B7F01B92C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2125923"/>
            <a:ext cx="6903720" cy="260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6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D60D414-F2AB-E2FF-EA82-845C77049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zh-TW" altLang="en-US" sz="5400"/>
              <a:t>數據準備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FF2369-2A76-20CB-8895-B63BEBE2A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zh-TW" altLang="en-US" sz="2200" dirty="0"/>
              <a:t>利用掃描真鈔作為圖片並將大小調整為</a:t>
            </a:r>
            <a:r>
              <a:rPr lang="en-US" altLang="zh-TW" sz="2200" dirty="0"/>
              <a:t>948</a:t>
            </a:r>
            <a:r>
              <a:rPr lang="zh-TW" altLang="en-US" sz="2200" dirty="0"/>
              <a:t>*</a:t>
            </a:r>
            <a:r>
              <a:rPr lang="en-US" altLang="zh-TW" sz="2200" dirty="0"/>
              <a:t>948</a:t>
            </a:r>
            <a:endParaRPr lang="zh-TW" altLang="en-US" sz="2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47840A-3463-32DD-F8AC-11E9658E4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236" y="640080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69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35A4F8A-F64F-A8C6-7006-04BE8A580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altLang="zh-TW" sz="5400"/>
              <a:t>GAN </a:t>
            </a:r>
            <a:r>
              <a:rPr lang="zh-TW" altLang="en-US" sz="5400"/>
              <a:t>架構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73FF0E-B492-62DE-16F9-B051EB8DC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8297C17-0BA9-E609-5B3A-BAA0F536D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150" y="640080"/>
            <a:ext cx="672201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8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E0F9562-6FEE-1D53-FC28-31B5A5463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建立模型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7F8F1B5-F885-1134-25B8-25F43E9D3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0396" y="1675227"/>
            <a:ext cx="849120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5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7731D-93F9-1FFE-D959-8E8F0BAF3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輸出圖片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3547CAA-AC7B-4572-A192-14854FCD7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427" y="2354239"/>
            <a:ext cx="10175146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111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A7FC2F-7809-5CA2-7770-2E29B91F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測試結果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44B4B87-84BD-D922-9291-48CC456EF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7266" y="2664459"/>
            <a:ext cx="3364228" cy="3343275"/>
          </a:xfrm>
        </p:spPr>
      </p:pic>
      <p:pic>
        <p:nvPicPr>
          <p:cNvPr id="9" name="圖片 8" descr="一張含有 文字, 鈔票, 金錢, 現金 的圖片&#10;&#10;自動產生的描述">
            <a:extLst>
              <a:ext uri="{FF2B5EF4-FFF2-40B4-BE49-F238E27FC236}">
                <a16:creationId xmlns:a16="http://schemas.microsoft.com/office/drawing/2014/main" id="{599BF39D-A57D-916F-7054-B7FD5CB63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272" y="2141537"/>
            <a:ext cx="5852160" cy="438912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751BDC7-54C0-3D56-7A67-23357ECE7550}"/>
              </a:ext>
            </a:extLst>
          </p:cNvPr>
          <p:cNvSpPr txBox="1"/>
          <p:nvPr/>
        </p:nvSpPr>
        <p:spPr>
          <a:xfrm>
            <a:off x="2649857" y="5938877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真鈔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5013890-6F54-C5B6-8D2D-AFC78141618F}"/>
              </a:ext>
            </a:extLst>
          </p:cNvPr>
          <p:cNvSpPr txBox="1"/>
          <p:nvPr/>
        </p:nvSpPr>
        <p:spPr>
          <a:xfrm>
            <a:off x="8153402" y="612354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訓練</a:t>
            </a:r>
            <a:r>
              <a:rPr lang="en-US" altLang="zh-TW" dirty="0"/>
              <a:t>5000</a:t>
            </a:r>
            <a:r>
              <a:rPr lang="zh-TW" altLang="en-US" dirty="0"/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1653322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500</Words>
  <Application>Microsoft Office PowerPoint</Application>
  <PresentationFormat>寬螢幕</PresentationFormat>
  <Paragraphs>36</Paragraphs>
  <Slides>10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佈景主題</vt:lpstr>
      <vt:lpstr>生成式對抗網路（GAN）</vt:lpstr>
      <vt:lpstr>GAN基本概念</vt:lpstr>
      <vt:lpstr>GAN的目標與應用領域</vt:lpstr>
      <vt:lpstr>生成器(Generator)與鑑別器(Discriminator)</vt:lpstr>
      <vt:lpstr>數據準備</vt:lpstr>
      <vt:lpstr>GAN 架構</vt:lpstr>
      <vt:lpstr>建立模型</vt:lpstr>
      <vt:lpstr>輸出圖片</vt:lpstr>
      <vt:lpstr>測試結果</vt:lpstr>
      <vt:lpstr>報告結束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生成式對抗網路（GAN）</dc:title>
  <dc:creator>吳英昭 08160075 Jim</dc:creator>
  <cp:lastModifiedBy>吳英昭 12756046 Jim</cp:lastModifiedBy>
  <cp:revision>7</cp:revision>
  <dcterms:created xsi:type="dcterms:W3CDTF">2024-01-08T03:03:41Z</dcterms:created>
  <dcterms:modified xsi:type="dcterms:W3CDTF">2024-01-12T16:41:06Z</dcterms:modified>
</cp:coreProperties>
</file>