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6"/>
  </p:notesMasterIdLst>
  <p:handoutMasterIdLst>
    <p:handoutMasterId r:id="rId47"/>
  </p:handoutMasterIdLst>
  <p:sldIdLst>
    <p:sldId id="1037" r:id="rId2"/>
    <p:sldId id="1038" r:id="rId3"/>
    <p:sldId id="1068" r:id="rId4"/>
    <p:sldId id="1069" r:id="rId5"/>
    <p:sldId id="1070" r:id="rId6"/>
    <p:sldId id="1061" r:id="rId7"/>
    <p:sldId id="1063" r:id="rId8"/>
    <p:sldId id="1062" r:id="rId9"/>
    <p:sldId id="1071" r:id="rId10"/>
    <p:sldId id="1064" r:id="rId11"/>
    <p:sldId id="1065" r:id="rId12"/>
    <p:sldId id="1066" r:id="rId13"/>
    <p:sldId id="1072" r:id="rId14"/>
    <p:sldId id="1089" r:id="rId15"/>
    <p:sldId id="1090" r:id="rId16"/>
    <p:sldId id="1091" r:id="rId17"/>
    <p:sldId id="1092" r:id="rId18"/>
    <p:sldId id="1093" r:id="rId19"/>
    <p:sldId id="1077" r:id="rId20"/>
    <p:sldId id="1076" r:id="rId21"/>
    <p:sldId id="1078" r:id="rId22"/>
    <p:sldId id="1079" r:id="rId23"/>
    <p:sldId id="1088" r:id="rId24"/>
    <p:sldId id="1086" r:id="rId25"/>
    <p:sldId id="1087" r:id="rId26"/>
    <p:sldId id="1095" r:id="rId27"/>
    <p:sldId id="1096" r:id="rId28"/>
    <p:sldId id="1081" r:id="rId29"/>
    <p:sldId id="1082" r:id="rId30"/>
    <p:sldId id="1083" r:id="rId31"/>
    <p:sldId id="1084" r:id="rId32"/>
    <p:sldId id="1085" r:id="rId33"/>
    <p:sldId id="1094" r:id="rId34"/>
    <p:sldId id="1097" r:id="rId35"/>
    <p:sldId id="1098" r:id="rId36"/>
    <p:sldId id="1099" r:id="rId37"/>
    <p:sldId id="1100" r:id="rId38"/>
    <p:sldId id="1101" r:id="rId39"/>
    <p:sldId id="1102" r:id="rId40"/>
    <p:sldId id="1104" r:id="rId41"/>
    <p:sldId id="1106" r:id="rId42"/>
    <p:sldId id="1107" r:id="rId43"/>
    <p:sldId id="1108" r:id="rId44"/>
    <p:sldId id="1109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43" autoAdjust="0"/>
    <p:restoredTop sz="94680" autoAdjust="0"/>
  </p:normalViewPr>
  <p:slideViewPr>
    <p:cSldViewPr>
      <p:cViewPr varScale="1">
        <p:scale>
          <a:sx n="102" d="100"/>
          <a:sy n="102" d="100"/>
        </p:scale>
        <p:origin x="169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75" d="100"/>
        <a:sy n="75" d="100"/>
      </p:scale>
      <p:origin x="0" y="1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Rectangle 2">
            <a:extLst>
              <a:ext uri="{FF2B5EF4-FFF2-40B4-BE49-F238E27FC236}">
                <a16:creationId xmlns:a16="http://schemas.microsoft.com/office/drawing/2014/main" id="{DC1117C0-A85D-2841-AB33-284D56EBC3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3219" name="Rectangle 3">
            <a:extLst>
              <a:ext uri="{FF2B5EF4-FFF2-40B4-BE49-F238E27FC236}">
                <a16:creationId xmlns:a16="http://schemas.microsoft.com/office/drawing/2014/main" id="{CB92D364-1D08-AA43-A951-06284B66A91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3220" name="Rectangle 4">
            <a:extLst>
              <a:ext uri="{FF2B5EF4-FFF2-40B4-BE49-F238E27FC236}">
                <a16:creationId xmlns:a16="http://schemas.microsoft.com/office/drawing/2014/main" id="{2BC2B388-6946-B84E-8B36-D066876E570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3221" name="Rectangle 5">
            <a:extLst>
              <a:ext uri="{FF2B5EF4-FFF2-40B4-BE49-F238E27FC236}">
                <a16:creationId xmlns:a16="http://schemas.microsoft.com/office/drawing/2014/main" id="{34611EA5-C0DD-8E47-B437-3D838C503E0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AC47A7B-FC06-DE43-8F87-4485B934BA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>
            <a:extLst>
              <a:ext uri="{FF2B5EF4-FFF2-40B4-BE49-F238E27FC236}">
                <a16:creationId xmlns:a16="http://schemas.microsoft.com/office/drawing/2014/main" id="{66D9E4B9-01A2-D346-939F-2917C5A08F5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6467" name="Rectangle 3">
            <a:extLst>
              <a:ext uri="{FF2B5EF4-FFF2-40B4-BE49-F238E27FC236}">
                <a16:creationId xmlns:a16="http://schemas.microsoft.com/office/drawing/2014/main" id="{537B9672-862B-DC40-9E5A-E8EF80646F4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94CCEF87-97B5-1A47-834A-CA594AFEBE3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6469" name="Rectangle 5">
            <a:extLst>
              <a:ext uri="{FF2B5EF4-FFF2-40B4-BE49-F238E27FC236}">
                <a16:creationId xmlns:a16="http://schemas.microsoft.com/office/drawing/2014/main" id="{FABB9A44-8B51-674F-BEF7-2694E15DFC9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6470" name="Rectangle 6">
            <a:extLst>
              <a:ext uri="{FF2B5EF4-FFF2-40B4-BE49-F238E27FC236}">
                <a16:creationId xmlns:a16="http://schemas.microsoft.com/office/drawing/2014/main" id="{811F0842-9BEB-7C47-BF1D-1DE83325528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6471" name="Rectangle 7">
            <a:extLst>
              <a:ext uri="{FF2B5EF4-FFF2-40B4-BE49-F238E27FC236}">
                <a16:creationId xmlns:a16="http://schemas.microsoft.com/office/drawing/2014/main" id="{6D770C64-43C8-4443-BECA-AD67542EA5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8A573377-1BC6-2C4B-B281-5E57BC62FB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0352E562-0EAE-BD43-A1C9-9239FC92A119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9E5EB338-A509-6643-8423-95DBE8302C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845C6379-312D-7E43-AF79-506150763B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r">
                  <a:defRPr/>
                </a:pPr>
                <a:endParaRPr lang="en-US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DF8FD32E-61E0-2547-8772-A158E9D7A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r"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0DF7ACAE-22C7-8845-996E-EFA0C03E3D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D109FDA6-C0BB-864C-AEC7-7B4E987A2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r">
                  <a:defRPr/>
                </a:pPr>
                <a:endParaRPr lang="en-US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28EE6D0D-EA61-494F-85FA-682CCF477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r"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5FC5B878-2B07-BC4D-AC99-E22A96325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defRPr/>
              </a:pPr>
              <a:endParaRPr lang="en-US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42EDEE2-6D27-9246-AD48-76ECCBC48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defRPr/>
              </a:pPr>
              <a:endParaRPr lang="en-US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BE95A20D-10AC-6144-9EEA-E367E69966F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defRPr/>
              </a:pPr>
              <a:endParaRPr lang="en-US" altLang="en-US"/>
            </a:p>
          </p:txBody>
        </p:sp>
      </p:grpSp>
      <p:sp>
        <p:nvSpPr>
          <p:cNvPr id="14" name="Text Box 17">
            <a:extLst>
              <a:ext uri="{FF2B5EF4-FFF2-40B4-BE49-F238E27FC236}">
                <a16:creationId xmlns:a16="http://schemas.microsoft.com/office/drawing/2014/main" id="{B2267714-04B9-F743-B17C-540542C14DF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b="0"/>
          </a:p>
        </p:txBody>
      </p:sp>
      <p:sp>
        <p:nvSpPr>
          <p:cNvPr id="15" name="Text Box 18">
            <a:extLst>
              <a:ext uri="{FF2B5EF4-FFF2-40B4-BE49-F238E27FC236}">
                <a16:creationId xmlns:a16="http://schemas.microsoft.com/office/drawing/2014/main" id="{2DFE9604-D665-914A-90CC-499AEF4350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Char char="©"/>
              <a:defRPr/>
            </a:pPr>
            <a:r>
              <a:rPr lang="en-US" altLang="en-US" sz="1400" b="0">
                <a:latin typeface="McGrawHill-Italic" pitchFamily="2" charset="0"/>
              </a:rPr>
              <a:t>The McGraw-Hill Companies, Inc., 2000</a:t>
            </a:r>
            <a:endParaRPr lang="en-US" altLang="en-US" b="0"/>
          </a:p>
        </p:txBody>
      </p: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A3155B8D-DB1E-1F40-BFA9-BBDE9A4788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C8D0F749-06E5-DC4C-92DB-F618EEB9EF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Computer Science: A Structured Programming Approach Using C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2E415671-3C97-8D45-9177-78F659ED74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66EEE01-6251-BE41-BE61-9683D67E47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285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3858E45-BD5C-AE46-BE6C-224FAEB35DD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Science: A Structured Programming Approach Using C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1008846-8645-5546-A4FD-CBDFCD70793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72522-4545-5841-9D61-ED3958F925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853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498149B1-1190-E04B-8217-F79F47750A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Science: A Structured Programming Approach Using C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E7071F7B-4FF9-F645-93A5-2F99E72C447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F9377-CCF6-BE4A-8777-BABC31A032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857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6C46B7E8-DC25-A042-89FA-1B86C3B8E42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Science: A Structured Programming Approach Using C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B0BBECE-D94C-6E40-86CC-46A84E2F276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41895-7C59-3745-A643-182760FC9C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040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4DA7C5C-F28F-C642-8EFC-A06F1676ED9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Science: A Structured Programming Approach Using C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50F830C-DA48-694D-81C1-54573CA2DCB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F46D7-42F4-9848-AD16-019BD7861E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620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7E0D54D-DA82-8441-BEA0-2FA4B7C8E94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Science: A Structured Programming Approach Using C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83201EF-A80A-0048-BC27-5FEF39904FC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30F6A-1815-434A-BA08-A35F766A4A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842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CC3D1872-6074-C64D-8D08-44E87C5AAA0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Science: A Structured Programming Approach Using C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DEB6466D-9D6A-1C4E-ADDE-69772F6533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88474-CB99-B147-8131-0AA1EE0F1B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47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432453FF-3BBA-014C-89F7-FC7D7E18C87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Science: A Structured Programming Approach Using C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FEFE38D0-D79D-BE47-9669-CB56ECC7DA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A22DB-8D1E-8A46-AFCE-E77B31BE33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9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16300C8C-B3DC-8140-ABC4-7417ADAEE4B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Science: A Structured Programming Approach Using C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C12BBC78-63D3-D246-ADBC-72A9519C3B0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5075F-41CC-CF43-9CC3-BC3A16B4E5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881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F5C85F7-0A67-6040-850F-25E08CDF4C9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Science: A Structured Programming Approach Using C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641F05E-8D23-424E-815E-11AD1EA92CC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487B48-E6B4-7641-AA0A-0040D92B69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38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EF993DD-41EB-3B40-849B-1DEE1404B4C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Science: A Structured Programming Approach Using C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ECB2FF5-CF68-9443-BC55-763CB139E31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C1C67-A8F1-B74D-948D-8DB858E67E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45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2" name="Rectangle 12">
            <a:extLst>
              <a:ext uri="{FF2B5EF4-FFF2-40B4-BE49-F238E27FC236}">
                <a16:creationId xmlns:a16="http://schemas.microsoft.com/office/drawing/2014/main" id="{F4E653A0-DFD4-6042-BDFB-5E71986CF50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243638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Computer Science: A Structured Programming Approach Using C</a:t>
            </a:r>
          </a:p>
        </p:txBody>
      </p:sp>
      <p:sp>
        <p:nvSpPr>
          <p:cNvPr id="209933" name="Rectangle 13">
            <a:extLst>
              <a:ext uri="{FF2B5EF4-FFF2-40B4-BE49-F238E27FC236}">
                <a16:creationId xmlns:a16="http://schemas.microsoft.com/office/drawing/2014/main" id="{39259699-E39F-0C4B-9FBA-7CE77468E5A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A8F9D78B-439E-5B4B-A220-817581D455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15">
            <a:extLst>
              <a:ext uri="{FF2B5EF4-FFF2-40B4-BE49-F238E27FC236}">
                <a16:creationId xmlns:a16="http://schemas.microsoft.com/office/drawing/2014/main" id="{5B9F738C-4E6B-B74C-A25B-928FC05D66A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Char char="©"/>
              <a:defRPr/>
            </a:pPr>
            <a:endParaRPr lang="en-US" altLang="en-US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2">
            <a:extLst>
              <a:ext uri="{FF2B5EF4-FFF2-40B4-BE49-F238E27FC236}">
                <a16:creationId xmlns:a16="http://schemas.microsoft.com/office/drawing/2014/main" id="{8313C6D0-4192-8842-BDB0-D9328170DD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1A1F622-66E2-DC45-8B6C-3B0298ABE481}" type="slidenum">
              <a:rPr lang="en-US" altLang="en-US" sz="1000" smtClean="0">
                <a:latin typeface="Tahoma" panose="020B0604030504040204" pitchFamily="34" charset="0"/>
              </a:rPr>
              <a:pPr/>
              <a:t>1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5362" name="Text Box 3">
            <a:extLst>
              <a:ext uri="{FF2B5EF4-FFF2-40B4-BE49-F238E27FC236}">
                <a16:creationId xmlns:a16="http://schemas.microsoft.com/office/drawing/2014/main" id="{F9F17180-1BF7-2D4C-AE84-46528306C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04800"/>
            <a:ext cx="6858000" cy="4730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i="1" dirty="0">
              <a:solidFill>
                <a:schemeClr val="folHlink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Structures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0" dirty="0">
                <a:solidFill>
                  <a:srgbClr val="002060"/>
                </a:solidFill>
                <a:cs typeface="Times New Roman" panose="02020603050405020304" pitchFamily="18" charset="0"/>
              </a:rPr>
              <a:t>1. Definition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0" dirty="0">
                <a:solidFill>
                  <a:srgbClr val="002060"/>
                </a:solidFill>
                <a:cs typeface="Times New Roman" panose="02020603050405020304" pitchFamily="18" charset="0"/>
              </a:rPr>
              <a:t>2. Examples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0" dirty="0">
                <a:solidFill>
                  <a:srgbClr val="002060"/>
                </a:solidFill>
                <a:cs typeface="Times New Roman" panose="02020603050405020304" pitchFamily="18" charset="0"/>
              </a:rPr>
              <a:t>3. Size of a structure 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0" dirty="0">
                <a:solidFill>
                  <a:srgbClr val="002060"/>
                </a:solidFill>
                <a:cs typeface="Times New Roman" panose="02020603050405020304" pitchFamily="18" charset="0"/>
              </a:rPr>
              <a:t>4. Initialize a structure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0" dirty="0">
                <a:solidFill>
                  <a:srgbClr val="002060"/>
                </a:solidFill>
                <a:cs typeface="Times New Roman" panose="02020603050405020304" pitchFamily="18" charset="0"/>
              </a:rPr>
              <a:t>5. Access elements in a structure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0" dirty="0">
                <a:solidFill>
                  <a:srgbClr val="002060"/>
                </a:solidFill>
                <a:cs typeface="Times New Roman" panose="02020603050405020304" pitchFamily="18" charset="0"/>
              </a:rPr>
              <a:t>6. Partial initialization of a structure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0" dirty="0">
                <a:solidFill>
                  <a:srgbClr val="002060"/>
                </a:solidFill>
                <a:cs typeface="Times New Roman" panose="02020603050405020304" pitchFamily="18" charset="0"/>
              </a:rPr>
              <a:t>7. Compare structures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0" dirty="0">
                <a:solidFill>
                  <a:srgbClr val="002060"/>
                </a:solidFill>
                <a:cs typeface="Times New Roman" panose="02020603050405020304" pitchFamily="18" charset="0"/>
              </a:rPr>
              <a:t>8. Copy structures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0" dirty="0">
                <a:solidFill>
                  <a:srgbClr val="002060"/>
                </a:solidFill>
                <a:cs typeface="Times New Roman" panose="02020603050405020304" pitchFamily="18" charset="0"/>
              </a:rPr>
              <a:t>9. Structures and functions 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0" dirty="0">
                <a:solidFill>
                  <a:srgbClr val="002060"/>
                </a:solidFill>
                <a:cs typeface="Times New Roman" panose="02020603050405020304" pitchFamily="18" charset="0"/>
              </a:rPr>
              <a:t>10. Structures and files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0" dirty="0">
                <a:solidFill>
                  <a:srgbClr val="002060"/>
                </a:solidFill>
                <a:cs typeface="Times New Roman" panose="02020603050405020304" pitchFamily="18" charset="0"/>
              </a:rPr>
              <a:t>11. Complex structures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0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2">
            <a:extLst>
              <a:ext uri="{FF2B5EF4-FFF2-40B4-BE49-F238E27FC236}">
                <a16:creationId xmlns:a16="http://schemas.microsoft.com/office/drawing/2014/main" id="{5441810C-0F34-A743-97EA-42BF8812A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A8570C-CAD4-6040-B263-B18A4A0D7E04}" type="slidenum">
              <a:rPr lang="en-US" altLang="en-US" sz="1000" smtClean="0">
                <a:latin typeface="Tahoma" panose="020B0604030504040204" pitchFamily="34" charset="0"/>
              </a:rPr>
              <a:pPr/>
              <a:t>10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grpSp>
        <p:nvGrpSpPr>
          <p:cNvPr id="24578" name="Group 28">
            <a:extLst>
              <a:ext uri="{FF2B5EF4-FFF2-40B4-BE49-F238E27FC236}">
                <a16:creationId xmlns:a16="http://schemas.microsoft.com/office/drawing/2014/main" id="{68CA4274-9506-F34A-88EB-C8F6FB36B1AE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57200"/>
            <a:ext cx="7924800" cy="1371600"/>
            <a:chOff x="336" y="288"/>
            <a:chExt cx="4992" cy="864"/>
          </a:xfrm>
        </p:grpSpPr>
        <p:sp>
          <p:nvSpPr>
            <p:cNvPr id="24609" name="Rectangle 29">
              <a:extLst>
                <a:ext uri="{FF2B5EF4-FFF2-40B4-BE49-F238E27FC236}">
                  <a16:creationId xmlns:a16="http://schemas.microsoft.com/office/drawing/2014/main" id="{72579049-3CA6-2945-B3EF-612B73995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768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10" name="Rectangle 30">
              <a:extLst>
                <a:ext uri="{FF2B5EF4-FFF2-40B4-BE49-F238E27FC236}">
                  <a16:creationId xmlns:a16="http://schemas.microsoft.com/office/drawing/2014/main" id="{912822BF-933E-1B4E-AC37-4F49675AB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768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11" name="Text Box 31">
              <a:extLst>
                <a:ext uri="{FF2B5EF4-FFF2-40B4-BE49-F238E27FC236}">
                  <a16:creationId xmlns:a16="http://schemas.microsoft.com/office/drawing/2014/main" id="{95FCB2E2-787D-1142-AF75-6767FD53E6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528"/>
              <a:ext cx="46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name</a:t>
              </a:r>
            </a:p>
          </p:txBody>
        </p:sp>
        <p:sp>
          <p:nvSpPr>
            <p:cNvPr id="24612" name="Text Box 32">
              <a:extLst>
                <a:ext uri="{FF2B5EF4-FFF2-40B4-BE49-F238E27FC236}">
                  <a16:creationId xmlns:a16="http://schemas.microsoft.com/office/drawing/2014/main" id="{BC8D3458-BAD5-CC4C-8863-5A5445F6C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528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score</a:t>
              </a:r>
            </a:p>
          </p:txBody>
        </p:sp>
        <p:sp>
          <p:nvSpPr>
            <p:cNvPr id="24613" name="Text Box 33">
              <a:extLst>
                <a:ext uri="{FF2B5EF4-FFF2-40B4-BE49-F238E27FC236}">
                  <a16:creationId xmlns:a16="http://schemas.microsoft.com/office/drawing/2014/main" id="{29FE8B6F-4670-7E44-84A4-787B5EA23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1" y="528"/>
              <a:ext cx="4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grade</a:t>
              </a:r>
            </a:p>
          </p:txBody>
        </p:sp>
        <p:sp>
          <p:nvSpPr>
            <p:cNvPr id="24614" name="Rectangle 34">
              <a:extLst>
                <a:ext uri="{FF2B5EF4-FFF2-40B4-BE49-F238E27FC236}">
                  <a16:creationId xmlns:a16="http://schemas.microsoft.com/office/drawing/2014/main" id="{A0CB6054-C210-CF48-896A-A081897B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528"/>
              <a:ext cx="4944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15" name="Text Box 35">
              <a:extLst>
                <a:ext uri="{FF2B5EF4-FFF2-40B4-BE49-F238E27FC236}">
                  <a16:creationId xmlns:a16="http://schemas.microsoft.com/office/drawing/2014/main" id="{8732E13E-450F-644B-84B9-16A76010EE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88"/>
              <a:ext cx="58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>
                  <a:solidFill>
                    <a:srgbClr val="0432FF"/>
                  </a:solidFill>
                </a:rPr>
                <a:t>student</a:t>
              </a:r>
            </a:p>
          </p:txBody>
        </p:sp>
      </p:grpSp>
      <p:graphicFrame>
        <p:nvGraphicFramePr>
          <p:cNvPr id="20" name="Group 36">
            <a:extLst>
              <a:ext uri="{FF2B5EF4-FFF2-40B4-BE49-F238E27FC236}">
                <a16:creationId xmlns:a16="http://schemas.microsoft.com/office/drawing/2014/main" id="{6FC0EE66-BF56-EF42-B925-44E01395B8B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19200"/>
          <a:ext cx="5105400" cy="457200"/>
        </p:xfrm>
        <a:graphic>
          <a:graphicData uri="http://schemas.openxmlformats.org/drawingml/2006/table">
            <a:tbl>
              <a:tblPr/>
              <a:tblGrid>
                <a:gridCol w="425450">
                  <a:extLst>
                    <a:ext uri="{9D8B030D-6E8A-4147-A177-3AD203B41FA5}">
                      <a16:colId xmlns:a16="http://schemas.microsoft.com/office/drawing/2014/main" val="132451164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7925071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7861471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292499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6392073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43738940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113003487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9657879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92731805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2745376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68905296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8189227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844602"/>
                  </a:ext>
                </a:extLst>
              </a:tr>
            </a:tbl>
          </a:graphicData>
        </a:graphic>
      </p:graphicFrame>
      <p:sp>
        <p:nvSpPr>
          <p:cNvPr id="24607" name="Text Box 1">
            <a:extLst>
              <a:ext uri="{FF2B5EF4-FFF2-40B4-BE49-F238E27FC236}">
                <a16:creationId xmlns:a16="http://schemas.microsoft.com/office/drawing/2014/main" id="{56B1F100-5F75-7E42-9D87-DED0639F2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882775"/>
            <a:ext cx="29733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{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name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score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char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grade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};</a:t>
            </a:r>
            <a:endParaRPr lang="en-US" altLang="en-US" b="0">
              <a:cs typeface="Times New Roman" panose="02020603050405020304" pitchFamily="18" charset="0"/>
            </a:endParaRPr>
          </a:p>
        </p:txBody>
      </p:sp>
      <p:sp>
        <p:nvSpPr>
          <p:cNvPr id="24608" name="Text Box 5">
            <a:extLst>
              <a:ext uri="{FF2B5EF4-FFF2-40B4-BE49-F238E27FC236}">
                <a16:creationId xmlns:a16="http://schemas.microsoft.com/office/drawing/2014/main" id="{2AC07B54-20FA-2D48-89A4-5575DF82B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10200"/>
            <a:ext cx="7620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There are different styles</a:t>
            </a:r>
          </a:p>
          <a:p>
            <a:pPr eaLnBrk="1" hangingPunct="1"/>
            <a:endParaRPr lang="en-US" altLang="en-US" sz="1600" b="0" i="1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I particularly do not like this style (it looks too crowded)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2">
            <a:extLst>
              <a:ext uri="{FF2B5EF4-FFF2-40B4-BE49-F238E27FC236}">
                <a16:creationId xmlns:a16="http://schemas.microsoft.com/office/drawing/2014/main" id="{7E63CDAF-8732-6245-9FC6-73FB68336F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2ED20C-FAD8-4F43-A2A1-D17A77A84AAB}" type="slidenum">
              <a:rPr lang="en-US" altLang="en-US" sz="1000" smtClean="0">
                <a:latin typeface="Tahoma" panose="020B0604030504040204" pitchFamily="34" charset="0"/>
              </a:rPr>
              <a:pPr/>
              <a:t>11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grpSp>
        <p:nvGrpSpPr>
          <p:cNvPr id="25602" name="Group 28">
            <a:extLst>
              <a:ext uri="{FF2B5EF4-FFF2-40B4-BE49-F238E27FC236}">
                <a16:creationId xmlns:a16="http://schemas.microsoft.com/office/drawing/2014/main" id="{4DE8A5DD-A961-424B-8CF0-BBA7BEA2686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57200"/>
            <a:ext cx="7924800" cy="1371600"/>
            <a:chOff x="336" y="288"/>
            <a:chExt cx="4992" cy="864"/>
          </a:xfrm>
        </p:grpSpPr>
        <p:sp>
          <p:nvSpPr>
            <p:cNvPr id="25633" name="Rectangle 29">
              <a:extLst>
                <a:ext uri="{FF2B5EF4-FFF2-40B4-BE49-F238E27FC236}">
                  <a16:creationId xmlns:a16="http://schemas.microsoft.com/office/drawing/2014/main" id="{A1E825A1-D460-2B45-84B8-69D370867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768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34" name="Rectangle 30">
              <a:extLst>
                <a:ext uri="{FF2B5EF4-FFF2-40B4-BE49-F238E27FC236}">
                  <a16:creationId xmlns:a16="http://schemas.microsoft.com/office/drawing/2014/main" id="{0AF75A25-5321-EA41-AF2F-B9C9C67C7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768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35" name="Text Box 31">
              <a:extLst>
                <a:ext uri="{FF2B5EF4-FFF2-40B4-BE49-F238E27FC236}">
                  <a16:creationId xmlns:a16="http://schemas.microsoft.com/office/drawing/2014/main" id="{BE8C5915-60EC-BD4D-8559-9FB1BB648C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528"/>
              <a:ext cx="46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name</a:t>
              </a:r>
            </a:p>
          </p:txBody>
        </p:sp>
        <p:sp>
          <p:nvSpPr>
            <p:cNvPr id="25636" name="Text Box 32">
              <a:extLst>
                <a:ext uri="{FF2B5EF4-FFF2-40B4-BE49-F238E27FC236}">
                  <a16:creationId xmlns:a16="http://schemas.microsoft.com/office/drawing/2014/main" id="{307D2959-5C2C-6445-9717-8FBB28F88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528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score</a:t>
              </a:r>
            </a:p>
          </p:txBody>
        </p:sp>
        <p:sp>
          <p:nvSpPr>
            <p:cNvPr id="25637" name="Text Box 33">
              <a:extLst>
                <a:ext uri="{FF2B5EF4-FFF2-40B4-BE49-F238E27FC236}">
                  <a16:creationId xmlns:a16="http://schemas.microsoft.com/office/drawing/2014/main" id="{D891211C-EC71-9F43-AD9D-1023CA5730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1" y="528"/>
              <a:ext cx="4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grade</a:t>
              </a:r>
            </a:p>
          </p:txBody>
        </p:sp>
        <p:sp>
          <p:nvSpPr>
            <p:cNvPr id="25638" name="Rectangle 34">
              <a:extLst>
                <a:ext uri="{FF2B5EF4-FFF2-40B4-BE49-F238E27FC236}">
                  <a16:creationId xmlns:a16="http://schemas.microsoft.com/office/drawing/2014/main" id="{03A8482A-3AF1-1746-B997-6B27E49C6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528"/>
              <a:ext cx="4944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39" name="Text Box 35">
              <a:extLst>
                <a:ext uri="{FF2B5EF4-FFF2-40B4-BE49-F238E27FC236}">
                  <a16:creationId xmlns:a16="http://schemas.microsoft.com/office/drawing/2014/main" id="{EF8429E7-E495-E146-83F6-7F2DA05C1F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88"/>
              <a:ext cx="58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>
                  <a:solidFill>
                    <a:srgbClr val="0432FF"/>
                  </a:solidFill>
                </a:rPr>
                <a:t>student</a:t>
              </a:r>
            </a:p>
          </p:txBody>
        </p:sp>
      </p:grpSp>
      <p:graphicFrame>
        <p:nvGraphicFramePr>
          <p:cNvPr id="20" name="Group 36">
            <a:extLst>
              <a:ext uri="{FF2B5EF4-FFF2-40B4-BE49-F238E27FC236}">
                <a16:creationId xmlns:a16="http://schemas.microsoft.com/office/drawing/2014/main" id="{6FC0EE66-BF56-EF42-B925-44E01395B8B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19200"/>
          <a:ext cx="5105400" cy="457200"/>
        </p:xfrm>
        <a:graphic>
          <a:graphicData uri="http://schemas.openxmlformats.org/drawingml/2006/table">
            <a:tbl>
              <a:tblPr/>
              <a:tblGrid>
                <a:gridCol w="425450">
                  <a:extLst>
                    <a:ext uri="{9D8B030D-6E8A-4147-A177-3AD203B41FA5}">
                      <a16:colId xmlns:a16="http://schemas.microsoft.com/office/drawing/2014/main" val="132451164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7925071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7861471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292499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6392073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43738940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113003487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9657879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92731805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2745376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68905296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8189227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844602"/>
                  </a:ext>
                </a:extLst>
              </a:tr>
            </a:tbl>
          </a:graphicData>
        </a:graphic>
      </p:graphicFrame>
      <p:sp>
        <p:nvSpPr>
          <p:cNvPr id="25631" name="Text Box 1">
            <a:extLst>
              <a:ext uri="{FF2B5EF4-FFF2-40B4-BE49-F238E27FC236}">
                <a16:creationId xmlns:a16="http://schemas.microsoft.com/office/drawing/2014/main" id="{7CC65B05-93A5-C243-BA5F-9CD080DE6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882775"/>
            <a:ext cx="2973388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</a:t>
            </a:r>
            <a:r>
              <a:rPr lang="en-US" altLang="en-US" b="0"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name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score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char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grade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};</a:t>
            </a:r>
            <a:endParaRPr lang="en-US" altLang="en-US" b="0">
              <a:cs typeface="Times New Roman" panose="02020603050405020304" pitchFamily="18" charset="0"/>
            </a:endParaRPr>
          </a:p>
        </p:txBody>
      </p:sp>
      <p:sp>
        <p:nvSpPr>
          <p:cNvPr id="25632" name="Text Box 5">
            <a:extLst>
              <a:ext uri="{FF2B5EF4-FFF2-40B4-BE49-F238E27FC236}">
                <a16:creationId xmlns:a16="http://schemas.microsoft.com/office/drawing/2014/main" id="{249DFDB7-BA35-FB4F-B4F0-D46443A58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10200"/>
            <a:ext cx="800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This is the K &amp; R Style: matching { } diagonally</a:t>
            </a:r>
          </a:p>
          <a:p>
            <a:pPr eaLnBrk="1" hangingPunct="1"/>
            <a:endParaRPr lang="en-US" altLang="en-US" sz="1600" b="0" i="1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Note: K &amp; R comes from Kernigan and Ritchie, the creators of the C programming language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2">
            <a:extLst>
              <a:ext uri="{FF2B5EF4-FFF2-40B4-BE49-F238E27FC236}">
                <a16:creationId xmlns:a16="http://schemas.microsoft.com/office/drawing/2014/main" id="{E2F3E5DC-A8A5-7249-ABD2-A50DB5D223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F29D771-3BF4-AB47-A2FA-BC362E953F27}" type="slidenum">
              <a:rPr lang="en-US" altLang="en-US" sz="1000" smtClean="0">
                <a:latin typeface="Tahoma" panose="020B0604030504040204" pitchFamily="34" charset="0"/>
              </a:rPr>
              <a:pPr/>
              <a:t>12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grpSp>
        <p:nvGrpSpPr>
          <p:cNvPr id="26626" name="Group 28">
            <a:extLst>
              <a:ext uri="{FF2B5EF4-FFF2-40B4-BE49-F238E27FC236}">
                <a16:creationId xmlns:a16="http://schemas.microsoft.com/office/drawing/2014/main" id="{02BEEC9E-02A0-1448-AEB7-E86EE8492A2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57200"/>
            <a:ext cx="7924800" cy="1371600"/>
            <a:chOff x="336" y="288"/>
            <a:chExt cx="4992" cy="864"/>
          </a:xfrm>
        </p:grpSpPr>
        <p:sp>
          <p:nvSpPr>
            <p:cNvPr id="26657" name="Rectangle 29">
              <a:extLst>
                <a:ext uri="{FF2B5EF4-FFF2-40B4-BE49-F238E27FC236}">
                  <a16:creationId xmlns:a16="http://schemas.microsoft.com/office/drawing/2014/main" id="{72508001-4B34-2040-A95C-FDB1C111D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768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58" name="Rectangle 30">
              <a:extLst>
                <a:ext uri="{FF2B5EF4-FFF2-40B4-BE49-F238E27FC236}">
                  <a16:creationId xmlns:a16="http://schemas.microsoft.com/office/drawing/2014/main" id="{12995B03-7733-404F-A234-45A5FC854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768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59" name="Text Box 31">
              <a:extLst>
                <a:ext uri="{FF2B5EF4-FFF2-40B4-BE49-F238E27FC236}">
                  <a16:creationId xmlns:a16="http://schemas.microsoft.com/office/drawing/2014/main" id="{F3863175-431E-4C47-BF02-AF59D28E0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528"/>
              <a:ext cx="46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name</a:t>
              </a:r>
            </a:p>
          </p:txBody>
        </p:sp>
        <p:sp>
          <p:nvSpPr>
            <p:cNvPr id="26660" name="Text Box 32">
              <a:extLst>
                <a:ext uri="{FF2B5EF4-FFF2-40B4-BE49-F238E27FC236}">
                  <a16:creationId xmlns:a16="http://schemas.microsoft.com/office/drawing/2014/main" id="{30F2F35F-9704-9944-A7D8-FC1925E3BF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528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score</a:t>
              </a:r>
            </a:p>
          </p:txBody>
        </p:sp>
        <p:sp>
          <p:nvSpPr>
            <p:cNvPr id="26661" name="Text Box 33">
              <a:extLst>
                <a:ext uri="{FF2B5EF4-FFF2-40B4-BE49-F238E27FC236}">
                  <a16:creationId xmlns:a16="http://schemas.microsoft.com/office/drawing/2014/main" id="{C070A978-D5AB-1F47-87D6-F2A94F78DE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1" y="528"/>
              <a:ext cx="4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grade</a:t>
              </a:r>
            </a:p>
          </p:txBody>
        </p:sp>
        <p:sp>
          <p:nvSpPr>
            <p:cNvPr id="26662" name="Rectangle 34">
              <a:extLst>
                <a:ext uri="{FF2B5EF4-FFF2-40B4-BE49-F238E27FC236}">
                  <a16:creationId xmlns:a16="http://schemas.microsoft.com/office/drawing/2014/main" id="{50CBEEA1-62D6-9440-BF09-81079BBAD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528"/>
              <a:ext cx="4944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63" name="Text Box 35">
              <a:extLst>
                <a:ext uri="{FF2B5EF4-FFF2-40B4-BE49-F238E27FC236}">
                  <a16:creationId xmlns:a16="http://schemas.microsoft.com/office/drawing/2014/main" id="{B5735D83-6B55-774B-ACF7-D8961CA59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88"/>
              <a:ext cx="58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>
                  <a:solidFill>
                    <a:srgbClr val="0432FF"/>
                  </a:solidFill>
                </a:rPr>
                <a:t>student</a:t>
              </a:r>
            </a:p>
          </p:txBody>
        </p:sp>
      </p:grpSp>
      <p:graphicFrame>
        <p:nvGraphicFramePr>
          <p:cNvPr id="20" name="Group 36">
            <a:extLst>
              <a:ext uri="{FF2B5EF4-FFF2-40B4-BE49-F238E27FC236}">
                <a16:creationId xmlns:a16="http://schemas.microsoft.com/office/drawing/2014/main" id="{6FC0EE66-BF56-EF42-B925-44E01395B8B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19200"/>
          <a:ext cx="5105400" cy="457200"/>
        </p:xfrm>
        <a:graphic>
          <a:graphicData uri="http://schemas.openxmlformats.org/drawingml/2006/table">
            <a:tbl>
              <a:tblPr/>
              <a:tblGrid>
                <a:gridCol w="425450">
                  <a:extLst>
                    <a:ext uri="{9D8B030D-6E8A-4147-A177-3AD203B41FA5}">
                      <a16:colId xmlns:a16="http://schemas.microsoft.com/office/drawing/2014/main" val="132451164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7925071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7861471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292499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6392073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43738940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113003487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9657879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92731805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2745376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68905296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8189227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844602"/>
                  </a:ext>
                </a:extLst>
              </a:tr>
            </a:tbl>
          </a:graphicData>
        </a:graphic>
      </p:graphicFrame>
      <p:sp>
        <p:nvSpPr>
          <p:cNvPr id="26655" name="Text Box 1">
            <a:extLst>
              <a:ext uri="{FF2B5EF4-FFF2-40B4-BE49-F238E27FC236}">
                <a16:creationId xmlns:a16="http://schemas.microsoft.com/office/drawing/2014/main" id="{E2EF456E-C505-FE4E-B8CA-CA6FF4A59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882775"/>
            <a:ext cx="29733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name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score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char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grade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};</a:t>
            </a:r>
            <a:endParaRPr lang="en-US" altLang="en-US" b="0">
              <a:cs typeface="Times New Roman" panose="02020603050405020304" pitchFamily="18" charset="0"/>
            </a:endParaRPr>
          </a:p>
        </p:txBody>
      </p:sp>
      <p:sp>
        <p:nvSpPr>
          <p:cNvPr id="26656" name="Text Box 5">
            <a:extLst>
              <a:ext uri="{FF2B5EF4-FFF2-40B4-BE49-F238E27FC236}">
                <a16:creationId xmlns:a16="http://schemas.microsoft.com/office/drawing/2014/main" id="{F74FDED8-5510-9F4A-AEDC-49DA516CA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10200"/>
            <a:ext cx="8001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From now on, Stu can be used as a type.</a:t>
            </a:r>
          </a:p>
          <a:p>
            <a:pPr eaLnBrk="1" hangingPunct="1"/>
            <a:endParaRPr lang="en-US" altLang="en-US" sz="1600" b="0" i="1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Structure elements are also referred to as “fields”. </a:t>
            </a:r>
          </a:p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In this example the Stu structure has three fields: name, score, and grade.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2">
            <a:extLst>
              <a:ext uri="{FF2B5EF4-FFF2-40B4-BE49-F238E27FC236}">
                <a16:creationId xmlns:a16="http://schemas.microsoft.com/office/drawing/2014/main" id="{586876F4-E07A-5442-8E7C-DDEAA72762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928473E-9553-F444-AE59-8EB785A13F20}" type="slidenum">
              <a:rPr lang="en-US" altLang="en-US" sz="1000" smtClean="0">
                <a:latin typeface="Tahoma" panose="020B0604030504040204" pitchFamily="34" charset="0"/>
              </a:rPr>
              <a:pPr/>
              <a:t>13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grpSp>
        <p:nvGrpSpPr>
          <p:cNvPr id="27650" name="Group 28">
            <a:extLst>
              <a:ext uri="{FF2B5EF4-FFF2-40B4-BE49-F238E27FC236}">
                <a16:creationId xmlns:a16="http://schemas.microsoft.com/office/drawing/2014/main" id="{A4D59579-D7CC-3E46-8360-FD14CFCE597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57200"/>
            <a:ext cx="7924800" cy="1371600"/>
            <a:chOff x="336" y="288"/>
            <a:chExt cx="4992" cy="864"/>
          </a:xfrm>
        </p:grpSpPr>
        <p:sp>
          <p:nvSpPr>
            <p:cNvPr id="27682" name="Rectangle 29">
              <a:extLst>
                <a:ext uri="{FF2B5EF4-FFF2-40B4-BE49-F238E27FC236}">
                  <a16:creationId xmlns:a16="http://schemas.microsoft.com/office/drawing/2014/main" id="{5C301E12-2CEA-D148-B6E2-56ADF2E67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768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83" name="Rectangle 30">
              <a:extLst>
                <a:ext uri="{FF2B5EF4-FFF2-40B4-BE49-F238E27FC236}">
                  <a16:creationId xmlns:a16="http://schemas.microsoft.com/office/drawing/2014/main" id="{C2982073-0276-6F4F-A5D0-F8BB2A046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768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84" name="Text Box 31">
              <a:extLst>
                <a:ext uri="{FF2B5EF4-FFF2-40B4-BE49-F238E27FC236}">
                  <a16:creationId xmlns:a16="http://schemas.microsoft.com/office/drawing/2014/main" id="{5C4ECD40-2EE7-6549-A7D3-B01798F428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528"/>
              <a:ext cx="46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name</a:t>
              </a:r>
            </a:p>
          </p:txBody>
        </p:sp>
        <p:sp>
          <p:nvSpPr>
            <p:cNvPr id="27685" name="Text Box 32">
              <a:extLst>
                <a:ext uri="{FF2B5EF4-FFF2-40B4-BE49-F238E27FC236}">
                  <a16:creationId xmlns:a16="http://schemas.microsoft.com/office/drawing/2014/main" id="{9AFE37E4-2CF9-E64C-AF7E-9BD52E38D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528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score</a:t>
              </a:r>
            </a:p>
          </p:txBody>
        </p:sp>
        <p:sp>
          <p:nvSpPr>
            <p:cNvPr id="27686" name="Text Box 33">
              <a:extLst>
                <a:ext uri="{FF2B5EF4-FFF2-40B4-BE49-F238E27FC236}">
                  <a16:creationId xmlns:a16="http://schemas.microsoft.com/office/drawing/2014/main" id="{30E5CDC4-C53B-5942-951B-4F44B8709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1" y="528"/>
              <a:ext cx="4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grade</a:t>
              </a:r>
            </a:p>
          </p:txBody>
        </p:sp>
        <p:sp>
          <p:nvSpPr>
            <p:cNvPr id="27687" name="Rectangle 34">
              <a:extLst>
                <a:ext uri="{FF2B5EF4-FFF2-40B4-BE49-F238E27FC236}">
                  <a16:creationId xmlns:a16="http://schemas.microsoft.com/office/drawing/2014/main" id="{8EF7BCA3-5E3A-4549-8571-C29B7A752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528"/>
              <a:ext cx="4944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88" name="Text Box 35">
              <a:extLst>
                <a:ext uri="{FF2B5EF4-FFF2-40B4-BE49-F238E27FC236}">
                  <a16:creationId xmlns:a16="http://schemas.microsoft.com/office/drawing/2014/main" id="{D54594F3-0CF7-6340-A851-1ED78AB58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88"/>
              <a:ext cx="58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>
                  <a:solidFill>
                    <a:srgbClr val="0432FF"/>
                  </a:solidFill>
                </a:rPr>
                <a:t>student</a:t>
              </a:r>
            </a:p>
          </p:txBody>
        </p:sp>
      </p:grpSp>
      <p:graphicFrame>
        <p:nvGraphicFramePr>
          <p:cNvPr id="20" name="Group 36">
            <a:extLst>
              <a:ext uri="{FF2B5EF4-FFF2-40B4-BE49-F238E27FC236}">
                <a16:creationId xmlns:a16="http://schemas.microsoft.com/office/drawing/2014/main" id="{6FC0EE66-BF56-EF42-B925-44E01395B8B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19200"/>
          <a:ext cx="5105400" cy="457200"/>
        </p:xfrm>
        <a:graphic>
          <a:graphicData uri="http://schemas.openxmlformats.org/drawingml/2006/table">
            <a:tbl>
              <a:tblPr/>
              <a:tblGrid>
                <a:gridCol w="425450">
                  <a:extLst>
                    <a:ext uri="{9D8B030D-6E8A-4147-A177-3AD203B41FA5}">
                      <a16:colId xmlns:a16="http://schemas.microsoft.com/office/drawing/2014/main" val="132451164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7925071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7861471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292499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6392073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43738940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113003487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9657879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92731805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2745376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68905296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8189227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844602"/>
                  </a:ext>
                </a:extLst>
              </a:tr>
            </a:tbl>
          </a:graphicData>
        </a:graphic>
      </p:graphicFrame>
      <p:sp>
        <p:nvSpPr>
          <p:cNvPr id="27679" name="Text Box 1">
            <a:extLst>
              <a:ext uri="{FF2B5EF4-FFF2-40B4-BE49-F238E27FC236}">
                <a16:creationId xmlns:a16="http://schemas.microsoft.com/office/drawing/2014/main" id="{6F348EFA-379F-4C4E-8D95-AFCA6E64F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82775"/>
            <a:ext cx="29733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name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score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char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grade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};</a:t>
            </a:r>
            <a:endParaRPr lang="en-US" altLang="en-US" b="0">
              <a:cs typeface="Times New Roman" panose="02020603050405020304" pitchFamily="18" charset="0"/>
            </a:endParaRPr>
          </a:p>
        </p:txBody>
      </p:sp>
      <p:sp>
        <p:nvSpPr>
          <p:cNvPr id="27680" name="Text Box 1">
            <a:extLst>
              <a:ext uri="{FF2B5EF4-FFF2-40B4-BE49-F238E27FC236}">
                <a16:creationId xmlns:a16="http://schemas.microsoft.com/office/drawing/2014/main" id="{5B476E76-F7E9-E041-8EA0-3B46324A4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905000"/>
            <a:ext cx="203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 student;</a:t>
            </a:r>
            <a:endParaRPr lang="en-US" altLang="en-US" sz="2000" b="0">
              <a:cs typeface="Times New Roman" panose="02020603050405020304" pitchFamily="18" charset="0"/>
            </a:endParaRP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endParaRPr lang="en-US" altLang="en-US" sz="2000" b="0">
              <a:cs typeface="Times New Roman" panose="02020603050405020304" pitchFamily="18" charset="0"/>
            </a:endParaRPr>
          </a:p>
        </p:txBody>
      </p:sp>
      <p:sp>
        <p:nvSpPr>
          <p:cNvPr id="27681" name="Text Box 5">
            <a:extLst>
              <a:ext uri="{FF2B5EF4-FFF2-40B4-BE49-F238E27FC236}">
                <a16:creationId xmlns:a16="http://schemas.microsoft.com/office/drawing/2014/main" id="{48E8DA59-1346-794A-9BF4-F45898707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10200"/>
            <a:ext cx="8001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Declare a variable:</a:t>
            </a:r>
          </a:p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		Type: Stu</a:t>
            </a:r>
          </a:p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		Name: student</a:t>
            </a:r>
          </a:p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Note: an uninitialized structure contains unknowns values (junk)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2">
            <a:extLst>
              <a:ext uri="{FF2B5EF4-FFF2-40B4-BE49-F238E27FC236}">
                <a16:creationId xmlns:a16="http://schemas.microsoft.com/office/drawing/2014/main" id="{192EDA72-0576-FC4E-AD52-D3539915D8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BA7A611-1233-CB4A-9B09-FC1CE1EE7CB7}" type="slidenum">
              <a:rPr lang="en-US" altLang="en-US" sz="1000" smtClean="0">
                <a:latin typeface="Tahoma" panose="020B0604030504040204" pitchFamily="34" charset="0"/>
              </a:rPr>
              <a:pPr/>
              <a:t>14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grpSp>
        <p:nvGrpSpPr>
          <p:cNvPr id="28674" name="Group 28">
            <a:extLst>
              <a:ext uri="{FF2B5EF4-FFF2-40B4-BE49-F238E27FC236}">
                <a16:creationId xmlns:a16="http://schemas.microsoft.com/office/drawing/2014/main" id="{D00F9200-3AF9-5E4B-8387-7E74424A1BE8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57200"/>
            <a:ext cx="7924800" cy="1371600"/>
            <a:chOff x="336" y="288"/>
            <a:chExt cx="4992" cy="864"/>
          </a:xfrm>
        </p:grpSpPr>
        <p:sp>
          <p:nvSpPr>
            <p:cNvPr id="28706" name="Rectangle 29">
              <a:extLst>
                <a:ext uri="{FF2B5EF4-FFF2-40B4-BE49-F238E27FC236}">
                  <a16:creationId xmlns:a16="http://schemas.microsoft.com/office/drawing/2014/main" id="{E6280A33-02B1-BB47-BC6A-C2800B8A6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768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07" name="Rectangle 30">
              <a:extLst>
                <a:ext uri="{FF2B5EF4-FFF2-40B4-BE49-F238E27FC236}">
                  <a16:creationId xmlns:a16="http://schemas.microsoft.com/office/drawing/2014/main" id="{1B3883A5-E9E6-6443-A618-98D7AD731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768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08" name="Text Box 31">
              <a:extLst>
                <a:ext uri="{FF2B5EF4-FFF2-40B4-BE49-F238E27FC236}">
                  <a16:creationId xmlns:a16="http://schemas.microsoft.com/office/drawing/2014/main" id="{EB70466C-3837-F54B-B42E-2481415AFE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528"/>
              <a:ext cx="46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name</a:t>
              </a:r>
            </a:p>
          </p:txBody>
        </p:sp>
        <p:sp>
          <p:nvSpPr>
            <p:cNvPr id="28709" name="Text Box 32">
              <a:extLst>
                <a:ext uri="{FF2B5EF4-FFF2-40B4-BE49-F238E27FC236}">
                  <a16:creationId xmlns:a16="http://schemas.microsoft.com/office/drawing/2014/main" id="{15A44953-90BA-2A47-AFA1-4BFE858C30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528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score</a:t>
              </a:r>
            </a:p>
          </p:txBody>
        </p:sp>
        <p:sp>
          <p:nvSpPr>
            <p:cNvPr id="28710" name="Text Box 33">
              <a:extLst>
                <a:ext uri="{FF2B5EF4-FFF2-40B4-BE49-F238E27FC236}">
                  <a16:creationId xmlns:a16="http://schemas.microsoft.com/office/drawing/2014/main" id="{83B6D389-7B13-7147-A9E1-CC1B9B733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1" y="528"/>
              <a:ext cx="4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grade</a:t>
              </a:r>
            </a:p>
          </p:txBody>
        </p:sp>
        <p:sp>
          <p:nvSpPr>
            <p:cNvPr id="28711" name="Rectangle 34">
              <a:extLst>
                <a:ext uri="{FF2B5EF4-FFF2-40B4-BE49-F238E27FC236}">
                  <a16:creationId xmlns:a16="http://schemas.microsoft.com/office/drawing/2014/main" id="{AE2AED25-BCF4-8F47-9F81-645C1088E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528"/>
              <a:ext cx="4944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12" name="Text Box 35">
              <a:extLst>
                <a:ext uri="{FF2B5EF4-FFF2-40B4-BE49-F238E27FC236}">
                  <a16:creationId xmlns:a16="http://schemas.microsoft.com/office/drawing/2014/main" id="{BEFD7F3F-0F63-2C4D-9C7E-FB6165204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88"/>
              <a:ext cx="58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>
                  <a:solidFill>
                    <a:srgbClr val="0432FF"/>
                  </a:solidFill>
                </a:rPr>
                <a:t>student</a:t>
              </a:r>
            </a:p>
          </p:txBody>
        </p:sp>
      </p:grpSp>
      <p:graphicFrame>
        <p:nvGraphicFramePr>
          <p:cNvPr id="20" name="Group 36">
            <a:extLst>
              <a:ext uri="{FF2B5EF4-FFF2-40B4-BE49-F238E27FC236}">
                <a16:creationId xmlns:a16="http://schemas.microsoft.com/office/drawing/2014/main" id="{6FC0EE66-BF56-EF42-B925-44E01395B8B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19200"/>
          <a:ext cx="5105400" cy="457200"/>
        </p:xfrm>
        <a:graphic>
          <a:graphicData uri="http://schemas.openxmlformats.org/drawingml/2006/table">
            <a:tbl>
              <a:tblPr/>
              <a:tblGrid>
                <a:gridCol w="425450">
                  <a:extLst>
                    <a:ext uri="{9D8B030D-6E8A-4147-A177-3AD203B41FA5}">
                      <a16:colId xmlns:a16="http://schemas.microsoft.com/office/drawing/2014/main" val="132451164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7925071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7861471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292499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6392073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43738940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113003487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9657879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92731805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2745376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68905296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8189227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844602"/>
                  </a:ext>
                </a:extLst>
              </a:tr>
            </a:tbl>
          </a:graphicData>
        </a:graphic>
      </p:graphicFrame>
      <p:sp>
        <p:nvSpPr>
          <p:cNvPr id="28703" name="Text Box 1">
            <a:extLst>
              <a:ext uri="{FF2B5EF4-FFF2-40B4-BE49-F238E27FC236}">
                <a16:creationId xmlns:a16="http://schemas.microsoft.com/office/drawing/2014/main" id="{EEFD14EC-5C43-5743-8159-8B2225E7F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82775"/>
            <a:ext cx="29733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name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score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char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grade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};</a:t>
            </a:r>
            <a:endParaRPr lang="en-US" altLang="en-US" b="0">
              <a:cs typeface="Times New Roman" panose="02020603050405020304" pitchFamily="18" charset="0"/>
            </a:endParaRPr>
          </a:p>
        </p:txBody>
      </p:sp>
      <p:sp>
        <p:nvSpPr>
          <p:cNvPr id="28704" name="Text Box 1">
            <a:extLst>
              <a:ext uri="{FF2B5EF4-FFF2-40B4-BE49-F238E27FC236}">
                <a16:creationId xmlns:a16="http://schemas.microsoft.com/office/drawing/2014/main" id="{A800B3A2-BF0B-9148-BD4D-AC3F0179B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905000"/>
            <a:ext cx="203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 student;</a:t>
            </a:r>
            <a:endParaRPr lang="en-US" altLang="en-US" sz="2000" b="0">
              <a:cs typeface="Times New Roman" panose="02020603050405020304" pitchFamily="18" charset="0"/>
            </a:endParaRP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endParaRPr lang="en-US" altLang="en-US" sz="2000" b="0">
              <a:cs typeface="Times New Roman" panose="02020603050405020304" pitchFamily="18" charset="0"/>
            </a:endParaRPr>
          </a:p>
        </p:txBody>
      </p:sp>
      <p:sp>
        <p:nvSpPr>
          <p:cNvPr id="28705" name="Text Box 5">
            <a:extLst>
              <a:ext uri="{FF2B5EF4-FFF2-40B4-BE49-F238E27FC236}">
                <a16:creationId xmlns:a16="http://schemas.microsoft.com/office/drawing/2014/main" id="{EE042E9E-2106-A148-9233-CF11A6C0A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10200"/>
            <a:ext cx="8001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How much memory does the </a:t>
            </a:r>
            <a:r>
              <a:rPr lang="en-US" altLang="en-US" sz="1600" i="1">
                <a:ea typeface="ＭＳ Ｐゴシック" panose="020B0600070205080204" pitchFamily="34" charset="-128"/>
              </a:rPr>
              <a:t>student</a:t>
            </a:r>
            <a:r>
              <a:rPr lang="en-US" altLang="en-US" sz="1600" b="0" i="1">
                <a:ea typeface="ＭＳ Ｐゴシック" panose="020B0600070205080204" pitchFamily="34" charset="-128"/>
              </a:rPr>
              <a:t> structure take?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2">
            <a:extLst>
              <a:ext uri="{FF2B5EF4-FFF2-40B4-BE49-F238E27FC236}">
                <a16:creationId xmlns:a16="http://schemas.microsoft.com/office/drawing/2014/main" id="{73C7B0A3-2205-D548-902E-3A606CFBAD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126F19-66A0-D442-9416-6391DCD58F00}" type="slidenum">
              <a:rPr lang="en-US" altLang="en-US" sz="1000" smtClean="0">
                <a:latin typeface="Tahoma" panose="020B0604030504040204" pitchFamily="34" charset="0"/>
              </a:rPr>
              <a:pPr/>
              <a:t>15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grpSp>
        <p:nvGrpSpPr>
          <p:cNvPr id="29698" name="Group 28">
            <a:extLst>
              <a:ext uri="{FF2B5EF4-FFF2-40B4-BE49-F238E27FC236}">
                <a16:creationId xmlns:a16="http://schemas.microsoft.com/office/drawing/2014/main" id="{313AD62C-A54B-BA4F-ADDC-9E95B93DC2E2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57200"/>
            <a:ext cx="7924800" cy="1371600"/>
            <a:chOff x="336" y="288"/>
            <a:chExt cx="4992" cy="864"/>
          </a:xfrm>
        </p:grpSpPr>
        <p:sp>
          <p:nvSpPr>
            <p:cNvPr id="29730" name="Rectangle 29">
              <a:extLst>
                <a:ext uri="{FF2B5EF4-FFF2-40B4-BE49-F238E27FC236}">
                  <a16:creationId xmlns:a16="http://schemas.microsoft.com/office/drawing/2014/main" id="{DCFF23D4-CABF-934D-B6DA-D5942DCBB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768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31" name="Rectangle 30">
              <a:extLst>
                <a:ext uri="{FF2B5EF4-FFF2-40B4-BE49-F238E27FC236}">
                  <a16:creationId xmlns:a16="http://schemas.microsoft.com/office/drawing/2014/main" id="{24BF58B3-BD8D-3F44-B2DA-49CE99B2B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768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32" name="Text Box 31">
              <a:extLst>
                <a:ext uri="{FF2B5EF4-FFF2-40B4-BE49-F238E27FC236}">
                  <a16:creationId xmlns:a16="http://schemas.microsoft.com/office/drawing/2014/main" id="{9EBDA4D6-1EB9-9E44-8BC4-D3EE620BB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528"/>
              <a:ext cx="46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name</a:t>
              </a:r>
            </a:p>
          </p:txBody>
        </p:sp>
        <p:sp>
          <p:nvSpPr>
            <p:cNvPr id="29733" name="Text Box 32">
              <a:extLst>
                <a:ext uri="{FF2B5EF4-FFF2-40B4-BE49-F238E27FC236}">
                  <a16:creationId xmlns:a16="http://schemas.microsoft.com/office/drawing/2014/main" id="{B0A9931C-23CB-DD43-A332-7F6E046F55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528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score</a:t>
              </a:r>
            </a:p>
          </p:txBody>
        </p:sp>
        <p:sp>
          <p:nvSpPr>
            <p:cNvPr id="29734" name="Text Box 33">
              <a:extLst>
                <a:ext uri="{FF2B5EF4-FFF2-40B4-BE49-F238E27FC236}">
                  <a16:creationId xmlns:a16="http://schemas.microsoft.com/office/drawing/2014/main" id="{BEA855E6-F0AD-6D4F-B0AE-617907D97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1" y="528"/>
              <a:ext cx="4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grade</a:t>
              </a:r>
            </a:p>
          </p:txBody>
        </p:sp>
        <p:sp>
          <p:nvSpPr>
            <p:cNvPr id="29735" name="Rectangle 34">
              <a:extLst>
                <a:ext uri="{FF2B5EF4-FFF2-40B4-BE49-F238E27FC236}">
                  <a16:creationId xmlns:a16="http://schemas.microsoft.com/office/drawing/2014/main" id="{8379FAF3-3EBB-4444-86B3-D73E9CEA6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528"/>
              <a:ext cx="4944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36" name="Text Box 35">
              <a:extLst>
                <a:ext uri="{FF2B5EF4-FFF2-40B4-BE49-F238E27FC236}">
                  <a16:creationId xmlns:a16="http://schemas.microsoft.com/office/drawing/2014/main" id="{2527DA5D-C0F6-7846-8A97-20AFAEEC6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88"/>
              <a:ext cx="58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>
                  <a:solidFill>
                    <a:srgbClr val="0432FF"/>
                  </a:solidFill>
                </a:rPr>
                <a:t>student</a:t>
              </a:r>
            </a:p>
          </p:txBody>
        </p:sp>
      </p:grpSp>
      <p:graphicFrame>
        <p:nvGraphicFramePr>
          <p:cNvPr id="20" name="Group 36">
            <a:extLst>
              <a:ext uri="{FF2B5EF4-FFF2-40B4-BE49-F238E27FC236}">
                <a16:creationId xmlns:a16="http://schemas.microsoft.com/office/drawing/2014/main" id="{6FC0EE66-BF56-EF42-B925-44E01395B8B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19200"/>
          <a:ext cx="5105400" cy="457200"/>
        </p:xfrm>
        <a:graphic>
          <a:graphicData uri="http://schemas.openxmlformats.org/drawingml/2006/table">
            <a:tbl>
              <a:tblPr/>
              <a:tblGrid>
                <a:gridCol w="425450">
                  <a:extLst>
                    <a:ext uri="{9D8B030D-6E8A-4147-A177-3AD203B41FA5}">
                      <a16:colId xmlns:a16="http://schemas.microsoft.com/office/drawing/2014/main" val="132451164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7925071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7861471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292499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6392073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43738940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113003487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9657879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92731805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2745376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68905296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8189227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844602"/>
                  </a:ext>
                </a:extLst>
              </a:tr>
            </a:tbl>
          </a:graphicData>
        </a:graphic>
      </p:graphicFrame>
      <p:sp>
        <p:nvSpPr>
          <p:cNvPr id="29727" name="Text Box 1">
            <a:extLst>
              <a:ext uri="{FF2B5EF4-FFF2-40B4-BE49-F238E27FC236}">
                <a16:creationId xmlns:a16="http://schemas.microsoft.com/office/drawing/2014/main" id="{85708AB1-D4E1-3C45-BD7F-67A2800FD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82775"/>
            <a:ext cx="29733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name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score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char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grade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};</a:t>
            </a:r>
            <a:endParaRPr lang="en-US" altLang="en-US" b="0">
              <a:cs typeface="Times New Roman" panose="02020603050405020304" pitchFamily="18" charset="0"/>
            </a:endParaRPr>
          </a:p>
        </p:txBody>
      </p:sp>
      <p:sp>
        <p:nvSpPr>
          <p:cNvPr id="29728" name="Text Box 1">
            <a:extLst>
              <a:ext uri="{FF2B5EF4-FFF2-40B4-BE49-F238E27FC236}">
                <a16:creationId xmlns:a16="http://schemas.microsoft.com/office/drawing/2014/main" id="{00551B68-9961-164B-B70C-521658F98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905000"/>
            <a:ext cx="51371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 student;</a:t>
            </a:r>
          </a:p>
          <a:p>
            <a:endParaRPr lang="en-US" altLang="en-US" sz="2000" b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r>
              <a:rPr lang="en-US" altLang="en-US" sz="1800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cout 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&lt;&lt; </a:t>
            </a:r>
            <a:r>
              <a:rPr lang="en-US" altLang="en-US" sz="1800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sizeof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(</a:t>
            </a:r>
            <a:r>
              <a:rPr lang="en-US" altLang="en-US" sz="1800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) &lt;&lt; </a:t>
            </a:r>
            <a:r>
              <a:rPr lang="en-US" altLang="en-US" sz="1800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endl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r>
              <a:rPr lang="en-US" altLang="en-US" sz="1800" b="0">
                <a:solidFill>
                  <a:srgbClr val="000000"/>
                </a:solidFill>
                <a:cs typeface="Times New Roman" panose="02020603050405020304" pitchFamily="18" charset="0"/>
              </a:rPr>
              <a:t>// </a:t>
            </a:r>
            <a:r>
              <a:rPr lang="en-US" altLang="en-US" sz="1800" b="0">
                <a:solidFill>
                  <a:srgbClr val="FF0000"/>
                </a:solidFill>
                <a:cs typeface="Times New Roman" panose="02020603050405020304" pitchFamily="18" charset="0"/>
              </a:rPr>
              <a:t>24</a:t>
            </a:r>
          </a:p>
          <a:p>
            <a:r>
              <a:rPr lang="en-US" altLang="en-US" sz="1800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cout 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&lt;&lt; </a:t>
            </a:r>
            <a:r>
              <a:rPr lang="en-US" altLang="en-US" sz="1800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sizeof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(</a:t>
            </a:r>
            <a:r>
              <a:rPr lang="en-US" altLang="en-US" sz="1800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)    &lt;&lt; </a:t>
            </a:r>
            <a:r>
              <a:rPr lang="en-US" altLang="en-US" sz="1800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endl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r>
              <a:rPr lang="en-US" altLang="en-US" sz="1800" b="0">
                <a:solidFill>
                  <a:srgbClr val="000000"/>
                </a:solidFill>
                <a:cs typeface="Times New Roman" panose="02020603050405020304" pitchFamily="18" charset="0"/>
              </a:rPr>
              <a:t>//   </a:t>
            </a:r>
            <a:r>
              <a:rPr lang="en-US" altLang="en-US" sz="1800" b="0">
                <a:solidFill>
                  <a:srgbClr val="FF0000"/>
                </a:solidFill>
                <a:cs typeface="Times New Roman" panose="02020603050405020304" pitchFamily="18" charset="0"/>
              </a:rPr>
              <a:t>4</a:t>
            </a:r>
            <a:endParaRPr lang="en-US" altLang="en-US" sz="1800" b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r>
              <a:rPr lang="en-US" altLang="en-US" sz="1800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cout 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&lt;&lt; </a:t>
            </a:r>
            <a:r>
              <a:rPr lang="en-US" altLang="en-US" sz="1800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sizeof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(</a:t>
            </a:r>
            <a:r>
              <a:rPr lang="en-US" altLang="en-US" sz="1800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char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)   &lt;&lt; </a:t>
            </a:r>
            <a:r>
              <a:rPr lang="en-US" altLang="en-US" sz="1800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endl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r>
              <a:rPr lang="en-US" altLang="en-US" sz="1800" b="0">
                <a:solidFill>
                  <a:srgbClr val="000000"/>
                </a:solidFill>
                <a:cs typeface="Times New Roman" panose="02020603050405020304" pitchFamily="18" charset="0"/>
              </a:rPr>
              <a:t> //  </a:t>
            </a:r>
            <a:r>
              <a:rPr lang="en-US" altLang="en-US" sz="1800" b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  <a:endParaRPr lang="en-US" altLang="en-US" sz="1800" b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endParaRPr lang="en-US" altLang="en-US" sz="1800" b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r>
              <a:rPr lang="en-US" altLang="en-US" sz="1800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cout 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&lt;&lt; </a:t>
            </a:r>
            <a:r>
              <a:rPr lang="en-US" altLang="en-US" sz="1800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sizeof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(</a:t>
            </a:r>
            <a:r>
              <a:rPr lang="en-US" altLang="en-US" sz="1800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)    &lt;&lt; </a:t>
            </a:r>
            <a:r>
              <a:rPr lang="en-US" altLang="en-US" sz="1800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endl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r>
              <a:rPr lang="en-US" altLang="en-US" sz="1800" b="0">
                <a:solidFill>
                  <a:srgbClr val="000000"/>
                </a:solidFill>
                <a:cs typeface="Times New Roman" panose="02020603050405020304" pitchFamily="18" charset="0"/>
              </a:rPr>
              <a:t> //</a:t>
            </a:r>
            <a:r>
              <a:rPr lang="en-US" altLang="en-US" sz="1800" b="0">
                <a:solidFill>
                  <a:srgbClr val="FF0000"/>
                </a:solidFill>
                <a:cs typeface="Times New Roman" panose="02020603050405020304" pitchFamily="18" charset="0"/>
              </a:rPr>
              <a:t>32</a:t>
            </a:r>
            <a:endParaRPr lang="en-US" altLang="en-US" sz="1800" b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endParaRPr lang="en-US" altLang="en-US" sz="2000" b="0">
              <a:cs typeface="Times New Roman" panose="02020603050405020304" pitchFamily="18" charset="0"/>
            </a:endParaRPr>
          </a:p>
        </p:txBody>
      </p:sp>
      <p:sp>
        <p:nvSpPr>
          <p:cNvPr id="29729" name="Text Box 5">
            <a:extLst>
              <a:ext uri="{FF2B5EF4-FFF2-40B4-BE49-F238E27FC236}">
                <a16:creationId xmlns:a16="http://schemas.microsoft.com/office/drawing/2014/main" id="{6C09B5D8-2C6E-7A41-B5E5-8AECB4DBA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10200"/>
            <a:ext cx="8001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How much memory does the </a:t>
            </a:r>
            <a:r>
              <a:rPr lang="en-US" altLang="en-US" sz="1600" i="1">
                <a:ea typeface="ＭＳ Ｐゴシック" panose="020B0600070205080204" pitchFamily="34" charset="-128"/>
              </a:rPr>
              <a:t>student</a:t>
            </a:r>
            <a:r>
              <a:rPr lang="en-US" altLang="en-US" sz="1600" b="0" i="1">
                <a:ea typeface="ＭＳ Ｐゴシック" panose="020B0600070205080204" pitchFamily="34" charset="-128"/>
              </a:rPr>
              <a:t> structure take?</a:t>
            </a:r>
          </a:p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&gt;= to the sum of its fields</a:t>
            </a:r>
          </a:p>
        </p:txBody>
      </p:sp>
      <p:sp>
        <p:nvSpPr>
          <p:cNvPr id="15" name="Text Box 1026">
            <a:extLst>
              <a:ext uri="{FF2B5EF4-FFF2-40B4-BE49-F238E27FC236}">
                <a16:creationId xmlns:a16="http://schemas.microsoft.com/office/drawing/2014/main" id="{FE9B3DC3-3C8D-C746-9D52-053A6EBBD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52400"/>
            <a:ext cx="23987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 dirty="0">
                <a:solidFill>
                  <a:srgbClr val="002060"/>
                </a:solidFill>
                <a:cs typeface="Times New Roman" panose="02020603050405020304" pitchFamily="18" charset="0"/>
              </a:rPr>
              <a:t>Size of a structure</a:t>
            </a:r>
            <a:endParaRPr lang="en-US" alt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2">
            <a:extLst>
              <a:ext uri="{FF2B5EF4-FFF2-40B4-BE49-F238E27FC236}">
                <a16:creationId xmlns:a16="http://schemas.microsoft.com/office/drawing/2014/main" id="{7781EC99-8052-CB4E-B406-C2C5618F4C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4BCFD44-5857-D648-A569-3327DF1618FA}" type="slidenum">
              <a:rPr lang="en-US" altLang="en-US" sz="1000" smtClean="0">
                <a:latin typeface="Tahoma" panose="020B0604030504040204" pitchFamily="34" charset="0"/>
              </a:rPr>
              <a:pPr/>
              <a:t>16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grpSp>
        <p:nvGrpSpPr>
          <p:cNvPr id="30722" name="Group 28">
            <a:extLst>
              <a:ext uri="{FF2B5EF4-FFF2-40B4-BE49-F238E27FC236}">
                <a16:creationId xmlns:a16="http://schemas.microsoft.com/office/drawing/2014/main" id="{C54134A2-5117-3C48-9AE6-2B1E4F2BD0FA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57200"/>
            <a:ext cx="7924800" cy="1371600"/>
            <a:chOff x="336" y="288"/>
            <a:chExt cx="4992" cy="864"/>
          </a:xfrm>
        </p:grpSpPr>
        <p:sp>
          <p:nvSpPr>
            <p:cNvPr id="30754" name="Rectangle 29">
              <a:extLst>
                <a:ext uri="{FF2B5EF4-FFF2-40B4-BE49-F238E27FC236}">
                  <a16:creationId xmlns:a16="http://schemas.microsoft.com/office/drawing/2014/main" id="{8B59825D-B8F5-EA4B-B756-69909710A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768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55" name="Rectangle 30">
              <a:extLst>
                <a:ext uri="{FF2B5EF4-FFF2-40B4-BE49-F238E27FC236}">
                  <a16:creationId xmlns:a16="http://schemas.microsoft.com/office/drawing/2014/main" id="{663AB449-69E5-0E4A-AE65-DE739F908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768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56" name="Text Box 31">
              <a:extLst>
                <a:ext uri="{FF2B5EF4-FFF2-40B4-BE49-F238E27FC236}">
                  <a16:creationId xmlns:a16="http://schemas.microsoft.com/office/drawing/2014/main" id="{ABFBEACB-3A3C-B046-B5BA-34E886E5AD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528"/>
              <a:ext cx="46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name</a:t>
              </a:r>
            </a:p>
          </p:txBody>
        </p:sp>
        <p:sp>
          <p:nvSpPr>
            <p:cNvPr id="30757" name="Text Box 32">
              <a:extLst>
                <a:ext uri="{FF2B5EF4-FFF2-40B4-BE49-F238E27FC236}">
                  <a16:creationId xmlns:a16="http://schemas.microsoft.com/office/drawing/2014/main" id="{70B085DC-D019-C74B-B510-805DEB5AD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528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score</a:t>
              </a:r>
            </a:p>
          </p:txBody>
        </p:sp>
        <p:sp>
          <p:nvSpPr>
            <p:cNvPr id="30758" name="Text Box 33">
              <a:extLst>
                <a:ext uri="{FF2B5EF4-FFF2-40B4-BE49-F238E27FC236}">
                  <a16:creationId xmlns:a16="http://schemas.microsoft.com/office/drawing/2014/main" id="{A2F3222A-6965-8845-B526-CB561A6F8F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1" y="528"/>
              <a:ext cx="4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grade</a:t>
              </a:r>
            </a:p>
          </p:txBody>
        </p:sp>
        <p:sp>
          <p:nvSpPr>
            <p:cNvPr id="30759" name="Rectangle 34">
              <a:extLst>
                <a:ext uri="{FF2B5EF4-FFF2-40B4-BE49-F238E27FC236}">
                  <a16:creationId xmlns:a16="http://schemas.microsoft.com/office/drawing/2014/main" id="{FBC767E2-5B94-4545-95D7-9B14B3D73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528"/>
              <a:ext cx="4944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60" name="Text Box 35">
              <a:extLst>
                <a:ext uri="{FF2B5EF4-FFF2-40B4-BE49-F238E27FC236}">
                  <a16:creationId xmlns:a16="http://schemas.microsoft.com/office/drawing/2014/main" id="{4007922C-5B31-9940-BAFA-DC5EEC437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88"/>
              <a:ext cx="58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>
                  <a:solidFill>
                    <a:srgbClr val="0432FF"/>
                  </a:solidFill>
                </a:rPr>
                <a:t>student</a:t>
              </a:r>
            </a:p>
          </p:txBody>
        </p:sp>
      </p:grpSp>
      <p:graphicFrame>
        <p:nvGraphicFramePr>
          <p:cNvPr id="20" name="Group 36">
            <a:extLst>
              <a:ext uri="{FF2B5EF4-FFF2-40B4-BE49-F238E27FC236}">
                <a16:creationId xmlns:a16="http://schemas.microsoft.com/office/drawing/2014/main" id="{6FC0EE66-BF56-EF42-B925-44E01395B8B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19200"/>
          <a:ext cx="5105400" cy="457200"/>
        </p:xfrm>
        <a:graphic>
          <a:graphicData uri="http://schemas.openxmlformats.org/drawingml/2006/table">
            <a:tbl>
              <a:tblPr/>
              <a:tblGrid>
                <a:gridCol w="425450">
                  <a:extLst>
                    <a:ext uri="{9D8B030D-6E8A-4147-A177-3AD203B41FA5}">
                      <a16:colId xmlns:a16="http://schemas.microsoft.com/office/drawing/2014/main" val="132451164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7925071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7861471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292499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6392073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43738940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113003487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9657879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92731805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2745376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68905296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8189227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844602"/>
                  </a:ext>
                </a:extLst>
              </a:tr>
            </a:tbl>
          </a:graphicData>
        </a:graphic>
      </p:graphicFrame>
      <p:sp>
        <p:nvSpPr>
          <p:cNvPr id="30751" name="Text Box 1">
            <a:extLst>
              <a:ext uri="{FF2B5EF4-FFF2-40B4-BE49-F238E27FC236}">
                <a16:creationId xmlns:a16="http://schemas.microsoft.com/office/drawing/2014/main" id="{6BDC851D-05C0-3145-8FD8-BE62FA8DE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82775"/>
            <a:ext cx="29733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name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score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char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grade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};</a:t>
            </a:r>
            <a:endParaRPr lang="en-US" altLang="en-US" b="0">
              <a:cs typeface="Times New Roman" panose="02020603050405020304" pitchFamily="18" charset="0"/>
            </a:endParaRPr>
          </a:p>
        </p:txBody>
      </p:sp>
      <p:sp>
        <p:nvSpPr>
          <p:cNvPr id="30752" name="Text Box 1">
            <a:extLst>
              <a:ext uri="{FF2B5EF4-FFF2-40B4-BE49-F238E27FC236}">
                <a16:creationId xmlns:a16="http://schemas.microsoft.com/office/drawing/2014/main" id="{2EEC78A5-2E4E-C14D-AD4F-3D9C3110E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905000"/>
            <a:ext cx="51371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 student;</a:t>
            </a:r>
          </a:p>
          <a:p>
            <a:endParaRPr lang="en-US" altLang="en-US" sz="2000" b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r>
              <a:rPr lang="en-US" altLang="en-US" sz="1800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cout 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&lt;&lt; </a:t>
            </a:r>
            <a:r>
              <a:rPr lang="en-US" altLang="en-US" sz="1800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sizeof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(</a:t>
            </a:r>
            <a:r>
              <a:rPr lang="en-US" altLang="en-US" sz="1800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) &lt;&lt; </a:t>
            </a:r>
            <a:r>
              <a:rPr lang="en-US" altLang="en-US" sz="1800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endl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r>
              <a:rPr lang="en-US" altLang="en-US" sz="1800" b="0">
                <a:solidFill>
                  <a:srgbClr val="000000"/>
                </a:solidFill>
                <a:cs typeface="Times New Roman" panose="02020603050405020304" pitchFamily="18" charset="0"/>
              </a:rPr>
              <a:t>// </a:t>
            </a:r>
            <a:r>
              <a:rPr lang="en-US" altLang="en-US" sz="1800" b="0">
                <a:solidFill>
                  <a:srgbClr val="FF0000"/>
                </a:solidFill>
                <a:cs typeface="Times New Roman" panose="02020603050405020304" pitchFamily="18" charset="0"/>
              </a:rPr>
              <a:t>24</a:t>
            </a:r>
          </a:p>
          <a:p>
            <a:r>
              <a:rPr lang="en-US" altLang="en-US" sz="1800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cout 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&lt;&lt; </a:t>
            </a:r>
            <a:r>
              <a:rPr lang="en-US" altLang="en-US" sz="1800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sizeof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(</a:t>
            </a:r>
            <a:r>
              <a:rPr lang="en-US" altLang="en-US" sz="1800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)    &lt;&lt; </a:t>
            </a:r>
            <a:r>
              <a:rPr lang="en-US" altLang="en-US" sz="1800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endl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r>
              <a:rPr lang="en-US" altLang="en-US" sz="1800" b="0">
                <a:solidFill>
                  <a:srgbClr val="000000"/>
                </a:solidFill>
                <a:cs typeface="Times New Roman" panose="02020603050405020304" pitchFamily="18" charset="0"/>
              </a:rPr>
              <a:t>//   </a:t>
            </a:r>
            <a:r>
              <a:rPr lang="en-US" altLang="en-US" sz="1800" b="0">
                <a:solidFill>
                  <a:srgbClr val="FF0000"/>
                </a:solidFill>
                <a:cs typeface="Times New Roman" panose="02020603050405020304" pitchFamily="18" charset="0"/>
              </a:rPr>
              <a:t>4</a:t>
            </a:r>
            <a:endParaRPr lang="en-US" altLang="en-US" sz="1800" b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r>
              <a:rPr lang="en-US" altLang="en-US" sz="1800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cout 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&lt;&lt; </a:t>
            </a:r>
            <a:r>
              <a:rPr lang="en-US" altLang="en-US" sz="1800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sizeof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(</a:t>
            </a:r>
            <a:r>
              <a:rPr lang="en-US" altLang="en-US" sz="1800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char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)   &lt;&lt; </a:t>
            </a:r>
            <a:r>
              <a:rPr lang="en-US" altLang="en-US" sz="1800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endl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r>
              <a:rPr lang="en-US" altLang="en-US" sz="1800" b="0">
                <a:solidFill>
                  <a:srgbClr val="000000"/>
                </a:solidFill>
                <a:cs typeface="Times New Roman" panose="02020603050405020304" pitchFamily="18" charset="0"/>
              </a:rPr>
              <a:t> //  </a:t>
            </a:r>
            <a:r>
              <a:rPr lang="en-US" altLang="en-US" sz="1800" b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  <a:endParaRPr lang="en-US" altLang="en-US" sz="1800" b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endParaRPr lang="en-US" altLang="en-US" sz="1800" b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r>
              <a:rPr lang="en-US" altLang="en-US" sz="1800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cout 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&lt;&lt; </a:t>
            </a:r>
            <a:r>
              <a:rPr lang="en-US" altLang="en-US" sz="1800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sizeof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(</a:t>
            </a:r>
            <a:r>
              <a:rPr lang="en-US" altLang="en-US" sz="1800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)    &lt;&lt; </a:t>
            </a:r>
            <a:r>
              <a:rPr lang="en-US" altLang="en-US" sz="1800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endl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r>
              <a:rPr lang="en-US" altLang="en-US" sz="1800" b="0">
                <a:solidFill>
                  <a:srgbClr val="000000"/>
                </a:solidFill>
                <a:cs typeface="Times New Roman" panose="02020603050405020304" pitchFamily="18" charset="0"/>
              </a:rPr>
              <a:t> //</a:t>
            </a:r>
            <a:r>
              <a:rPr lang="en-US" altLang="en-US" sz="1800" b="0">
                <a:solidFill>
                  <a:srgbClr val="FF0000"/>
                </a:solidFill>
                <a:cs typeface="Times New Roman" panose="02020603050405020304" pitchFamily="18" charset="0"/>
              </a:rPr>
              <a:t>32</a:t>
            </a:r>
            <a:endParaRPr lang="en-US" altLang="en-US" sz="1800" b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endParaRPr lang="en-US" altLang="en-US" sz="2000" b="0">
              <a:cs typeface="Times New Roman" panose="02020603050405020304" pitchFamily="18" charset="0"/>
            </a:endParaRPr>
          </a:p>
        </p:txBody>
      </p:sp>
      <p:sp>
        <p:nvSpPr>
          <p:cNvPr id="30753" name="Text Box 5">
            <a:extLst>
              <a:ext uri="{FF2B5EF4-FFF2-40B4-BE49-F238E27FC236}">
                <a16:creationId xmlns:a16="http://schemas.microsoft.com/office/drawing/2014/main" id="{70089C5F-1E0E-A14B-8781-1057D1882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10200"/>
            <a:ext cx="8001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How much memory does the </a:t>
            </a:r>
            <a:r>
              <a:rPr lang="en-US" altLang="en-US" sz="1600" i="1">
                <a:ea typeface="ＭＳ Ｐゴシック" panose="020B0600070205080204" pitchFamily="34" charset="-128"/>
              </a:rPr>
              <a:t>student</a:t>
            </a:r>
            <a:r>
              <a:rPr lang="en-US" altLang="en-US" sz="1600" b="0" i="1">
                <a:ea typeface="ＭＳ Ｐゴシック" panose="020B0600070205080204" pitchFamily="34" charset="-128"/>
              </a:rPr>
              <a:t> structure take?</a:t>
            </a:r>
          </a:p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&gt;= to the sum of its fields</a:t>
            </a:r>
          </a:p>
          <a:p>
            <a:pPr eaLnBrk="1" hangingPunct="1"/>
            <a:r>
              <a:rPr lang="en-US" altLang="en-US" sz="1600" b="0" i="1">
                <a:solidFill>
                  <a:srgbClr val="FF0000"/>
                </a:solidFill>
                <a:ea typeface="ＭＳ Ｐゴシック" panose="020B0600070205080204" pitchFamily="34" charset="-128"/>
              </a:rPr>
              <a:t>32 bytes &gt; 24 + 4 + 1 = 29 bytes</a:t>
            </a:r>
          </a:p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Why not exactly the sum of its fields?</a:t>
            </a:r>
          </a:p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There are gaps (unused bytes) left in between fields (for faster access)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2">
            <a:extLst>
              <a:ext uri="{FF2B5EF4-FFF2-40B4-BE49-F238E27FC236}">
                <a16:creationId xmlns:a16="http://schemas.microsoft.com/office/drawing/2014/main" id="{EC28749A-0A83-9942-86E4-4C9CEA2DF9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C9E3A89-15ED-1148-8C33-EE4423AC99A6}" type="slidenum">
              <a:rPr lang="en-US" altLang="en-US" sz="1000" smtClean="0">
                <a:latin typeface="Tahoma" panose="020B0604030504040204" pitchFamily="34" charset="0"/>
              </a:rPr>
              <a:pPr/>
              <a:t>17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grpSp>
        <p:nvGrpSpPr>
          <p:cNvPr id="31746" name="Group 28">
            <a:extLst>
              <a:ext uri="{FF2B5EF4-FFF2-40B4-BE49-F238E27FC236}">
                <a16:creationId xmlns:a16="http://schemas.microsoft.com/office/drawing/2014/main" id="{1DDD430D-2F08-9C43-8DD5-8CB42165E53A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57200"/>
            <a:ext cx="7924800" cy="1371600"/>
            <a:chOff x="336" y="288"/>
            <a:chExt cx="4992" cy="864"/>
          </a:xfrm>
        </p:grpSpPr>
        <p:sp>
          <p:nvSpPr>
            <p:cNvPr id="31778" name="Rectangle 29">
              <a:extLst>
                <a:ext uri="{FF2B5EF4-FFF2-40B4-BE49-F238E27FC236}">
                  <a16:creationId xmlns:a16="http://schemas.microsoft.com/office/drawing/2014/main" id="{C5120013-6949-C14E-BBD8-A09620D95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768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79" name="Rectangle 30">
              <a:extLst>
                <a:ext uri="{FF2B5EF4-FFF2-40B4-BE49-F238E27FC236}">
                  <a16:creationId xmlns:a16="http://schemas.microsoft.com/office/drawing/2014/main" id="{8979C8BE-F1A6-1941-B4A5-0D2DF214C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768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80" name="Text Box 31">
              <a:extLst>
                <a:ext uri="{FF2B5EF4-FFF2-40B4-BE49-F238E27FC236}">
                  <a16:creationId xmlns:a16="http://schemas.microsoft.com/office/drawing/2014/main" id="{4F2E1242-BDE8-8C46-903C-C1FBC5046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528"/>
              <a:ext cx="46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name</a:t>
              </a:r>
            </a:p>
          </p:txBody>
        </p:sp>
        <p:sp>
          <p:nvSpPr>
            <p:cNvPr id="31781" name="Text Box 32">
              <a:extLst>
                <a:ext uri="{FF2B5EF4-FFF2-40B4-BE49-F238E27FC236}">
                  <a16:creationId xmlns:a16="http://schemas.microsoft.com/office/drawing/2014/main" id="{05F0B81C-092B-924D-870E-5233FD9D1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528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score</a:t>
              </a:r>
            </a:p>
          </p:txBody>
        </p:sp>
        <p:sp>
          <p:nvSpPr>
            <p:cNvPr id="31782" name="Text Box 33">
              <a:extLst>
                <a:ext uri="{FF2B5EF4-FFF2-40B4-BE49-F238E27FC236}">
                  <a16:creationId xmlns:a16="http://schemas.microsoft.com/office/drawing/2014/main" id="{9C1E6328-2ECC-224F-85EE-97E6DB889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1" y="528"/>
              <a:ext cx="4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grade</a:t>
              </a:r>
            </a:p>
          </p:txBody>
        </p:sp>
        <p:sp>
          <p:nvSpPr>
            <p:cNvPr id="31783" name="Rectangle 34">
              <a:extLst>
                <a:ext uri="{FF2B5EF4-FFF2-40B4-BE49-F238E27FC236}">
                  <a16:creationId xmlns:a16="http://schemas.microsoft.com/office/drawing/2014/main" id="{B44B4008-BB01-FD48-9DD8-DC6BEE540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528"/>
              <a:ext cx="4944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84" name="Text Box 35">
              <a:extLst>
                <a:ext uri="{FF2B5EF4-FFF2-40B4-BE49-F238E27FC236}">
                  <a16:creationId xmlns:a16="http://schemas.microsoft.com/office/drawing/2014/main" id="{4DBFE941-F263-8C4C-805A-B3FD8A32C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88"/>
              <a:ext cx="58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>
                  <a:solidFill>
                    <a:srgbClr val="0432FF"/>
                  </a:solidFill>
                </a:rPr>
                <a:t>student</a:t>
              </a:r>
            </a:p>
          </p:txBody>
        </p:sp>
      </p:grpSp>
      <p:graphicFrame>
        <p:nvGraphicFramePr>
          <p:cNvPr id="20" name="Group 36">
            <a:extLst>
              <a:ext uri="{FF2B5EF4-FFF2-40B4-BE49-F238E27FC236}">
                <a16:creationId xmlns:a16="http://schemas.microsoft.com/office/drawing/2014/main" id="{6FC0EE66-BF56-EF42-B925-44E01395B8B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19200"/>
          <a:ext cx="5105400" cy="457200"/>
        </p:xfrm>
        <a:graphic>
          <a:graphicData uri="http://schemas.openxmlformats.org/drawingml/2006/table">
            <a:tbl>
              <a:tblPr/>
              <a:tblGrid>
                <a:gridCol w="425450">
                  <a:extLst>
                    <a:ext uri="{9D8B030D-6E8A-4147-A177-3AD203B41FA5}">
                      <a16:colId xmlns:a16="http://schemas.microsoft.com/office/drawing/2014/main" val="132451164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7925071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7861471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292499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6392073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43738940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113003487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9657879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92731805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2745376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68905296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8189227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844602"/>
                  </a:ext>
                </a:extLst>
              </a:tr>
            </a:tbl>
          </a:graphicData>
        </a:graphic>
      </p:graphicFrame>
      <p:sp>
        <p:nvSpPr>
          <p:cNvPr id="31775" name="Text Box 1">
            <a:extLst>
              <a:ext uri="{FF2B5EF4-FFF2-40B4-BE49-F238E27FC236}">
                <a16:creationId xmlns:a16="http://schemas.microsoft.com/office/drawing/2014/main" id="{C5221F80-3947-904F-BEB8-9314DC349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82775"/>
            <a:ext cx="315912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char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grade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name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score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B05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//char grade;</a:t>
            </a:r>
            <a:endParaRPr lang="en-US" altLang="en-US" b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};</a:t>
            </a:r>
            <a:endParaRPr lang="en-US" altLang="en-US" b="0">
              <a:cs typeface="Times New Roman" panose="02020603050405020304" pitchFamily="18" charset="0"/>
            </a:endParaRPr>
          </a:p>
        </p:txBody>
      </p:sp>
      <p:sp>
        <p:nvSpPr>
          <p:cNvPr id="31776" name="Text Box 1">
            <a:extLst>
              <a:ext uri="{FF2B5EF4-FFF2-40B4-BE49-F238E27FC236}">
                <a16:creationId xmlns:a16="http://schemas.microsoft.com/office/drawing/2014/main" id="{09B0DC4B-418C-974B-B6E9-E36A0D09B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905000"/>
            <a:ext cx="51371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 student;</a:t>
            </a:r>
          </a:p>
          <a:p>
            <a:endParaRPr lang="en-US" altLang="en-US" sz="2000" b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r>
              <a:rPr lang="en-US" altLang="en-US" sz="1800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cout 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&lt;&lt; </a:t>
            </a:r>
            <a:r>
              <a:rPr lang="en-US" altLang="en-US" sz="1800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sizeof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(</a:t>
            </a:r>
            <a:r>
              <a:rPr lang="en-US" altLang="en-US" sz="1800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) &lt;&lt; </a:t>
            </a:r>
            <a:r>
              <a:rPr lang="en-US" altLang="en-US" sz="1800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endl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r>
              <a:rPr lang="en-US" altLang="en-US" sz="1800" b="0">
                <a:solidFill>
                  <a:srgbClr val="000000"/>
                </a:solidFill>
                <a:cs typeface="Times New Roman" panose="02020603050405020304" pitchFamily="18" charset="0"/>
              </a:rPr>
              <a:t>// </a:t>
            </a:r>
            <a:r>
              <a:rPr lang="en-US" altLang="en-US" sz="1800" b="0">
                <a:solidFill>
                  <a:srgbClr val="FF0000"/>
                </a:solidFill>
                <a:cs typeface="Times New Roman" panose="02020603050405020304" pitchFamily="18" charset="0"/>
              </a:rPr>
              <a:t>24</a:t>
            </a:r>
          </a:p>
          <a:p>
            <a:r>
              <a:rPr lang="en-US" altLang="en-US" sz="1800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cout 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&lt;&lt; </a:t>
            </a:r>
            <a:r>
              <a:rPr lang="en-US" altLang="en-US" sz="1800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sizeof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(</a:t>
            </a:r>
            <a:r>
              <a:rPr lang="en-US" altLang="en-US" sz="1800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)    &lt;&lt; </a:t>
            </a:r>
            <a:r>
              <a:rPr lang="en-US" altLang="en-US" sz="1800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endl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r>
              <a:rPr lang="en-US" altLang="en-US" sz="1800" b="0">
                <a:solidFill>
                  <a:srgbClr val="000000"/>
                </a:solidFill>
                <a:cs typeface="Times New Roman" panose="02020603050405020304" pitchFamily="18" charset="0"/>
              </a:rPr>
              <a:t>//   </a:t>
            </a:r>
            <a:r>
              <a:rPr lang="en-US" altLang="en-US" sz="1800" b="0">
                <a:solidFill>
                  <a:srgbClr val="FF0000"/>
                </a:solidFill>
                <a:cs typeface="Times New Roman" panose="02020603050405020304" pitchFamily="18" charset="0"/>
              </a:rPr>
              <a:t>4</a:t>
            </a:r>
            <a:endParaRPr lang="en-US" altLang="en-US" sz="1800" b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r>
              <a:rPr lang="en-US" altLang="en-US" sz="1800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cout 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&lt;&lt; </a:t>
            </a:r>
            <a:r>
              <a:rPr lang="en-US" altLang="en-US" sz="1800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sizeof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(</a:t>
            </a:r>
            <a:r>
              <a:rPr lang="en-US" altLang="en-US" sz="1800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char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)   &lt;&lt; </a:t>
            </a:r>
            <a:r>
              <a:rPr lang="en-US" altLang="en-US" sz="1800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endl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r>
              <a:rPr lang="en-US" altLang="en-US" sz="1800" b="0">
                <a:solidFill>
                  <a:srgbClr val="000000"/>
                </a:solidFill>
                <a:cs typeface="Times New Roman" panose="02020603050405020304" pitchFamily="18" charset="0"/>
              </a:rPr>
              <a:t> //  </a:t>
            </a:r>
            <a:r>
              <a:rPr lang="en-US" altLang="en-US" sz="1800" b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  <a:endParaRPr lang="en-US" altLang="en-US" sz="1800" b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endParaRPr lang="en-US" altLang="en-US" sz="1800" b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r>
              <a:rPr lang="en-US" altLang="en-US" sz="1800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cout 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&lt;&lt; </a:t>
            </a:r>
            <a:r>
              <a:rPr lang="en-US" altLang="en-US" sz="1800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sizeof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(</a:t>
            </a:r>
            <a:r>
              <a:rPr lang="en-US" altLang="en-US" sz="1800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)    &lt;&lt; </a:t>
            </a:r>
            <a:r>
              <a:rPr lang="en-US" altLang="en-US" sz="1800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endl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r>
              <a:rPr lang="en-US" altLang="en-US" sz="1800" b="0">
                <a:solidFill>
                  <a:srgbClr val="000000"/>
                </a:solidFill>
                <a:cs typeface="Times New Roman" panose="02020603050405020304" pitchFamily="18" charset="0"/>
              </a:rPr>
              <a:t> //</a:t>
            </a:r>
            <a:r>
              <a:rPr lang="en-US" altLang="en-US" sz="1800" b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endParaRPr lang="en-US" altLang="en-US" sz="1800" b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endParaRPr lang="en-US" altLang="en-US" sz="2000" b="0">
              <a:cs typeface="Times New Roman" panose="02020603050405020304" pitchFamily="18" charset="0"/>
            </a:endParaRPr>
          </a:p>
        </p:txBody>
      </p:sp>
      <p:sp>
        <p:nvSpPr>
          <p:cNvPr id="31777" name="Text Box 5">
            <a:extLst>
              <a:ext uri="{FF2B5EF4-FFF2-40B4-BE49-F238E27FC236}">
                <a16:creationId xmlns:a16="http://schemas.microsoft.com/office/drawing/2014/main" id="{8C520515-0F74-4442-BF00-439441F49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953000"/>
            <a:ext cx="8001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What happens if we change the order of the fields in a struct?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2">
            <a:extLst>
              <a:ext uri="{FF2B5EF4-FFF2-40B4-BE49-F238E27FC236}">
                <a16:creationId xmlns:a16="http://schemas.microsoft.com/office/drawing/2014/main" id="{F3D5E1AE-B863-5D4F-930C-0D96F156A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7328B88-86D2-2D48-A7A2-E2C905DCD8BE}" type="slidenum">
              <a:rPr lang="en-US" altLang="en-US" sz="1000" smtClean="0">
                <a:latin typeface="Tahoma" panose="020B0604030504040204" pitchFamily="34" charset="0"/>
              </a:rPr>
              <a:pPr/>
              <a:t>18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grpSp>
        <p:nvGrpSpPr>
          <p:cNvPr id="32770" name="Group 28">
            <a:extLst>
              <a:ext uri="{FF2B5EF4-FFF2-40B4-BE49-F238E27FC236}">
                <a16:creationId xmlns:a16="http://schemas.microsoft.com/office/drawing/2014/main" id="{1DD40AD0-4A59-E24B-893B-C58407822E7D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57200"/>
            <a:ext cx="7924800" cy="1371600"/>
            <a:chOff x="336" y="288"/>
            <a:chExt cx="4992" cy="864"/>
          </a:xfrm>
        </p:grpSpPr>
        <p:sp>
          <p:nvSpPr>
            <p:cNvPr id="32802" name="Rectangle 29">
              <a:extLst>
                <a:ext uri="{FF2B5EF4-FFF2-40B4-BE49-F238E27FC236}">
                  <a16:creationId xmlns:a16="http://schemas.microsoft.com/office/drawing/2014/main" id="{1AD73CAC-FD45-164A-98FC-AFBBAFECC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768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803" name="Rectangle 30">
              <a:extLst>
                <a:ext uri="{FF2B5EF4-FFF2-40B4-BE49-F238E27FC236}">
                  <a16:creationId xmlns:a16="http://schemas.microsoft.com/office/drawing/2014/main" id="{652CC1DE-3C16-6A44-9E54-621C2C970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768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804" name="Text Box 31">
              <a:extLst>
                <a:ext uri="{FF2B5EF4-FFF2-40B4-BE49-F238E27FC236}">
                  <a16:creationId xmlns:a16="http://schemas.microsoft.com/office/drawing/2014/main" id="{FCA7B3AA-E366-7641-BED5-CDA5F51FE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528"/>
              <a:ext cx="46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name</a:t>
              </a:r>
            </a:p>
          </p:txBody>
        </p:sp>
        <p:sp>
          <p:nvSpPr>
            <p:cNvPr id="32805" name="Text Box 32">
              <a:extLst>
                <a:ext uri="{FF2B5EF4-FFF2-40B4-BE49-F238E27FC236}">
                  <a16:creationId xmlns:a16="http://schemas.microsoft.com/office/drawing/2014/main" id="{85AF2C36-D47A-D84B-94F5-4753B3863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528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score</a:t>
              </a:r>
            </a:p>
          </p:txBody>
        </p:sp>
        <p:sp>
          <p:nvSpPr>
            <p:cNvPr id="32806" name="Text Box 33">
              <a:extLst>
                <a:ext uri="{FF2B5EF4-FFF2-40B4-BE49-F238E27FC236}">
                  <a16:creationId xmlns:a16="http://schemas.microsoft.com/office/drawing/2014/main" id="{83955781-69D5-6B45-B375-D725A5C89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1" y="528"/>
              <a:ext cx="4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grade</a:t>
              </a:r>
            </a:p>
          </p:txBody>
        </p:sp>
        <p:sp>
          <p:nvSpPr>
            <p:cNvPr id="32807" name="Rectangle 34">
              <a:extLst>
                <a:ext uri="{FF2B5EF4-FFF2-40B4-BE49-F238E27FC236}">
                  <a16:creationId xmlns:a16="http://schemas.microsoft.com/office/drawing/2014/main" id="{2B602283-E9E9-404A-A43E-20B94577E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528"/>
              <a:ext cx="4944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808" name="Text Box 35">
              <a:extLst>
                <a:ext uri="{FF2B5EF4-FFF2-40B4-BE49-F238E27FC236}">
                  <a16:creationId xmlns:a16="http://schemas.microsoft.com/office/drawing/2014/main" id="{2BFB4320-7515-764A-BD50-F4AB4A3E6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88"/>
              <a:ext cx="58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>
                  <a:solidFill>
                    <a:srgbClr val="0432FF"/>
                  </a:solidFill>
                </a:rPr>
                <a:t>student</a:t>
              </a:r>
            </a:p>
          </p:txBody>
        </p:sp>
      </p:grpSp>
      <p:graphicFrame>
        <p:nvGraphicFramePr>
          <p:cNvPr id="20" name="Group 36">
            <a:extLst>
              <a:ext uri="{FF2B5EF4-FFF2-40B4-BE49-F238E27FC236}">
                <a16:creationId xmlns:a16="http://schemas.microsoft.com/office/drawing/2014/main" id="{6FC0EE66-BF56-EF42-B925-44E01395B8B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19200"/>
          <a:ext cx="5105400" cy="457200"/>
        </p:xfrm>
        <a:graphic>
          <a:graphicData uri="http://schemas.openxmlformats.org/drawingml/2006/table">
            <a:tbl>
              <a:tblPr/>
              <a:tblGrid>
                <a:gridCol w="425450">
                  <a:extLst>
                    <a:ext uri="{9D8B030D-6E8A-4147-A177-3AD203B41FA5}">
                      <a16:colId xmlns:a16="http://schemas.microsoft.com/office/drawing/2014/main" val="132451164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7925071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7861471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292499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6392073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43738940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113003487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9657879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92731805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2745376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68905296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8189227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844602"/>
                  </a:ext>
                </a:extLst>
              </a:tr>
            </a:tbl>
          </a:graphicData>
        </a:graphic>
      </p:graphicFrame>
      <p:sp>
        <p:nvSpPr>
          <p:cNvPr id="32799" name="Text Box 1">
            <a:extLst>
              <a:ext uri="{FF2B5EF4-FFF2-40B4-BE49-F238E27FC236}">
                <a16:creationId xmlns:a16="http://schemas.microsoft.com/office/drawing/2014/main" id="{BBBA547B-18F6-D645-B668-AA1C15EA0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82775"/>
            <a:ext cx="315912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char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grade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name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score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B05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//char grade;</a:t>
            </a:r>
            <a:endParaRPr lang="en-US" altLang="en-US" b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};</a:t>
            </a:r>
            <a:endParaRPr lang="en-US" altLang="en-US" b="0">
              <a:cs typeface="Times New Roman" panose="02020603050405020304" pitchFamily="18" charset="0"/>
            </a:endParaRPr>
          </a:p>
        </p:txBody>
      </p:sp>
      <p:sp>
        <p:nvSpPr>
          <p:cNvPr id="32800" name="Text Box 1">
            <a:extLst>
              <a:ext uri="{FF2B5EF4-FFF2-40B4-BE49-F238E27FC236}">
                <a16:creationId xmlns:a16="http://schemas.microsoft.com/office/drawing/2014/main" id="{5AF0325F-9344-264A-8B7E-9D2FD6E6F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905000"/>
            <a:ext cx="51371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 student;</a:t>
            </a:r>
          </a:p>
          <a:p>
            <a:endParaRPr lang="en-US" altLang="en-US" sz="2000" b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r>
              <a:rPr lang="en-US" altLang="en-US" sz="1800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cout 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&lt;&lt; </a:t>
            </a:r>
            <a:r>
              <a:rPr lang="en-US" altLang="en-US" sz="1800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sizeof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(</a:t>
            </a:r>
            <a:r>
              <a:rPr lang="en-US" altLang="en-US" sz="1800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) &lt;&lt; </a:t>
            </a:r>
            <a:r>
              <a:rPr lang="en-US" altLang="en-US" sz="1800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endl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r>
              <a:rPr lang="en-US" altLang="en-US" sz="1800" b="0">
                <a:solidFill>
                  <a:srgbClr val="000000"/>
                </a:solidFill>
                <a:cs typeface="Times New Roman" panose="02020603050405020304" pitchFamily="18" charset="0"/>
              </a:rPr>
              <a:t>// </a:t>
            </a:r>
            <a:r>
              <a:rPr lang="en-US" altLang="en-US" sz="1800" b="0">
                <a:solidFill>
                  <a:srgbClr val="FF0000"/>
                </a:solidFill>
                <a:cs typeface="Times New Roman" panose="02020603050405020304" pitchFamily="18" charset="0"/>
              </a:rPr>
              <a:t>24</a:t>
            </a:r>
          </a:p>
          <a:p>
            <a:r>
              <a:rPr lang="en-US" altLang="en-US" sz="1800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cout 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&lt;&lt; </a:t>
            </a:r>
            <a:r>
              <a:rPr lang="en-US" altLang="en-US" sz="1800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sizeof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(</a:t>
            </a:r>
            <a:r>
              <a:rPr lang="en-US" altLang="en-US" sz="1800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)    &lt;&lt; </a:t>
            </a:r>
            <a:r>
              <a:rPr lang="en-US" altLang="en-US" sz="1800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endl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r>
              <a:rPr lang="en-US" altLang="en-US" sz="1800" b="0">
                <a:solidFill>
                  <a:srgbClr val="000000"/>
                </a:solidFill>
                <a:cs typeface="Times New Roman" panose="02020603050405020304" pitchFamily="18" charset="0"/>
              </a:rPr>
              <a:t>//   </a:t>
            </a:r>
            <a:r>
              <a:rPr lang="en-US" altLang="en-US" sz="1800" b="0">
                <a:solidFill>
                  <a:srgbClr val="FF0000"/>
                </a:solidFill>
                <a:cs typeface="Times New Roman" panose="02020603050405020304" pitchFamily="18" charset="0"/>
              </a:rPr>
              <a:t>4</a:t>
            </a:r>
            <a:endParaRPr lang="en-US" altLang="en-US" sz="1800" b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r>
              <a:rPr lang="en-US" altLang="en-US" sz="1800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cout 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&lt;&lt; </a:t>
            </a:r>
            <a:r>
              <a:rPr lang="en-US" altLang="en-US" sz="1800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sizeof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(</a:t>
            </a:r>
            <a:r>
              <a:rPr lang="en-US" altLang="en-US" sz="1800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char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)   &lt;&lt; </a:t>
            </a:r>
            <a:r>
              <a:rPr lang="en-US" altLang="en-US" sz="1800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endl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r>
              <a:rPr lang="en-US" altLang="en-US" sz="1800" b="0">
                <a:solidFill>
                  <a:srgbClr val="000000"/>
                </a:solidFill>
                <a:cs typeface="Times New Roman" panose="02020603050405020304" pitchFamily="18" charset="0"/>
              </a:rPr>
              <a:t> //  </a:t>
            </a:r>
            <a:r>
              <a:rPr lang="en-US" altLang="en-US" sz="1800" b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  <a:endParaRPr lang="en-US" altLang="en-US" sz="1800" b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endParaRPr lang="en-US" altLang="en-US" sz="1800" b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r>
              <a:rPr lang="en-US" altLang="en-US" sz="1800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cout 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&lt;&lt; </a:t>
            </a:r>
            <a:r>
              <a:rPr lang="en-US" altLang="en-US" sz="1800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sizeof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(</a:t>
            </a:r>
            <a:r>
              <a:rPr lang="en-US" altLang="en-US" sz="1800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)    &lt;&lt; </a:t>
            </a:r>
            <a:r>
              <a:rPr lang="en-US" altLang="en-US" sz="1800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endl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r>
              <a:rPr lang="en-US" altLang="en-US" sz="1800" b="0">
                <a:solidFill>
                  <a:srgbClr val="000000"/>
                </a:solidFill>
                <a:cs typeface="Times New Roman" panose="02020603050405020304" pitchFamily="18" charset="0"/>
              </a:rPr>
              <a:t> //</a:t>
            </a:r>
            <a:r>
              <a:rPr lang="en-US" altLang="en-US" sz="1800" b="0">
                <a:solidFill>
                  <a:srgbClr val="FF0000"/>
                </a:solidFill>
                <a:cs typeface="Times New Roman" panose="02020603050405020304" pitchFamily="18" charset="0"/>
              </a:rPr>
              <a:t> 40</a:t>
            </a:r>
            <a:endParaRPr lang="en-US" altLang="en-US" sz="1800" b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endParaRPr lang="en-US" altLang="en-US" sz="2000" b="0">
              <a:cs typeface="Times New Roman" panose="02020603050405020304" pitchFamily="18" charset="0"/>
            </a:endParaRPr>
          </a:p>
        </p:txBody>
      </p:sp>
      <p:sp>
        <p:nvSpPr>
          <p:cNvPr id="32801" name="Text Box 5">
            <a:extLst>
              <a:ext uri="{FF2B5EF4-FFF2-40B4-BE49-F238E27FC236}">
                <a16:creationId xmlns:a16="http://schemas.microsoft.com/office/drawing/2014/main" id="{141FF967-7600-7347-BF77-A0A95A734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953000"/>
            <a:ext cx="8001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What happens if we change the order of the fields in a struct?</a:t>
            </a:r>
          </a:p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It could take more memory, like in this example </a:t>
            </a:r>
            <a:r>
              <a:rPr lang="en-US" altLang="en-US" sz="1600" b="0" i="1">
                <a:solidFill>
                  <a:srgbClr val="FF0000"/>
                </a:solidFill>
                <a:ea typeface="ＭＳ Ｐゴシック" panose="020B0600070205080204" pitchFamily="34" charset="-128"/>
              </a:rPr>
              <a:t>40 bytes  </a:t>
            </a:r>
            <a:r>
              <a:rPr lang="en-US" altLang="en-US" sz="1600" b="0" i="1">
                <a:ea typeface="ＭＳ Ｐゴシック" panose="020B0600070205080204" pitchFamily="34" charset="-128"/>
              </a:rPr>
              <a:t>instead  of </a:t>
            </a:r>
            <a:r>
              <a:rPr lang="en-US" altLang="en-US" sz="1600" b="0" i="1">
                <a:solidFill>
                  <a:srgbClr val="FF0000"/>
                </a:solidFill>
                <a:ea typeface="ＭＳ Ｐゴシック" panose="020B0600070205080204" pitchFamily="34" charset="-128"/>
              </a:rPr>
              <a:t>32 bytes</a:t>
            </a:r>
            <a:r>
              <a:rPr lang="en-US" altLang="en-US" sz="1600" b="0" i="1">
                <a:ea typeface="ＭＳ Ｐゴシック" panose="020B0600070205080204" pitchFamily="34" charset="-128"/>
              </a:rPr>
              <a:t>, </a:t>
            </a:r>
          </a:p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or it could take less memory.  </a:t>
            </a:r>
          </a:p>
          <a:p>
            <a:pPr eaLnBrk="1" hangingPunct="1"/>
            <a:endParaRPr lang="en-US" altLang="en-US" sz="1600" b="0" i="1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To save memory it is recommended to declare the fields in a structure in decreasing order of </a:t>
            </a:r>
          </a:p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their size (as we did in the previous example)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2">
            <a:extLst>
              <a:ext uri="{FF2B5EF4-FFF2-40B4-BE49-F238E27FC236}">
                <a16:creationId xmlns:a16="http://schemas.microsoft.com/office/drawing/2014/main" id="{E17F0061-CC90-454C-A21D-3C541100C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AA6855-52F8-1344-BD9D-ED7B545E9794}" type="slidenum">
              <a:rPr lang="en-US" altLang="en-US" sz="1000" smtClean="0">
                <a:latin typeface="Tahoma" panose="020B0604030504040204" pitchFamily="34" charset="0"/>
              </a:rPr>
              <a:pPr/>
              <a:t>19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grpSp>
        <p:nvGrpSpPr>
          <p:cNvPr id="33794" name="Group 28">
            <a:extLst>
              <a:ext uri="{FF2B5EF4-FFF2-40B4-BE49-F238E27FC236}">
                <a16:creationId xmlns:a16="http://schemas.microsoft.com/office/drawing/2014/main" id="{01E635A7-77E3-D741-A3CF-988792AAB5FA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57200"/>
            <a:ext cx="7924800" cy="1371600"/>
            <a:chOff x="336" y="288"/>
            <a:chExt cx="4992" cy="864"/>
          </a:xfrm>
        </p:grpSpPr>
        <p:sp>
          <p:nvSpPr>
            <p:cNvPr id="33827" name="Rectangle 29">
              <a:extLst>
                <a:ext uri="{FF2B5EF4-FFF2-40B4-BE49-F238E27FC236}">
                  <a16:creationId xmlns:a16="http://schemas.microsoft.com/office/drawing/2014/main" id="{5D1CA5D6-2422-C146-8A73-E6566D51A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768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  100</a:t>
              </a:r>
            </a:p>
          </p:txBody>
        </p:sp>
        <p:sp>
          <p:nvSpPr>
            <p:cNvPr id="33828" name="Rectangle 30">
              <a:extLst>
                <a:ext uri="{FF2B5EF4-FFF2-40B4-BE49-F238E27FC236}">
                  <a16:creationId xmlns:a16="http://schemas.microsoft.com/office/drawing/2014/main" id="{896CECA2-43A9-5041-A2D6-6523369E2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768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N</a:t>
              </a:r>
            </a:p>
          </p:txBody>
        </p:sp>
        <p:sp>
          <p:nvSpPr>
            <p:cNvPr id="33829" name="Text Box 31">
              <a:extLst>
                <a:ext uri="{FF2B5EF4-FFF2-40B4-BE49-F238E27FC236}">
                  <a16:creationId xmlns:a16="http://schemas.microsoft.com/office/drawing/2014/main" id="{30A68163-7E14-594B-B08A-52A62869A9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528"/>
              <a:ext cx="46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name</a:t>
              </a:r>
            </a:p>
          </p:txBody>
        </p:sp>
        <p:sp>
          <p:nvSpPr>
            <p:cNvPr id="33830" name="Text Box 32">
              <a:extLst>
                <a:ext uri="{FF2B5EF4-FFF2-40B4-BE49-F238E27FC236}">
                  <a16:creationId xmlns:a16="http://schemas.microsoft.com/office/drawing/2014/main" id="{C7F09A28-7E81-124D-8F2F-0D472E61E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528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score</a:t>
              </a:r>
            </a:p>
          </p:txBody>
        </p:sp>
        <p:sp>
          <p:nvSpPr>
            <p:cNvPr id="33831" name="Text Box 33">
              <a:extLst>
                <a:ext uri="{FF2B5EF4-FFF2-40B4-BE49-F238E27FC236}">
                  <a16:creationId xmlns:a16="http://schemas.microsoft.com/office/drawing/2014/main" id="{29133287-BBA4-0749-A1F9-35213CFDF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1" y="528"/>
              <a:ext cx="4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grade</a:t>
              </a:r>
            </a:p>
          </p:txBody>
        </p:sp>
        <p:sp>
          <p:nvSpPr>
            <p:cNvPr id="33832" name="Rectangle 34">
              <a:extLst>
                <a:ext uri="{FF2B5EF4-FFF2-40B4-BE49-F238E27FC236}">
                  <a16:creationId xmlns:a16="http://schemas.microsoft.com/office/drawing/2014/main" id="{6B3F37CB-0E3D-F44E-A20C-24FE7BE53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528"/>
              <a:ext cx="4944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3833" name="Text Box 35">
              <a:extLst>
                <a:ext uri="{FF2B5EF4-FFF2-40B4-BE49-F238E27FC236}">
                  <a16:creationId xmlns:a16="http://schemas.microsoft.com/office/drawing/2014/main" id="{C7166DD4-EAC7-7D4F-A0B9-79880EA04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88"/>
              <a:ext cx="58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>
                  <a:solidFill>
                    <a:srgbClr val="0432FF"/>
                  </a:solidFill>
                </a:rPr>
                <a:t>student</a:t>
              </a:r>
            </a:p>
          </p:txBody>
        </p:sp>
      </p:grpSp>
      <p:graphicFrame>
        <p:nvGraphicFramePr>
          <p:cNvPr id="20" name="Group 36">
            <a:extLst>
              <a:ext uri="{FF2B5EF4-FFF2-40B4-BE49-F238E27FC236}">
                <a16:creationId xmlns:a16="http://schemas.microsoft.com/office/drawing/2014/main" id="{6FC0EE66-BF56-EF42-B925-44E01395B8B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19200"/>
          <a:ext cx="5105400" cy="457200"/>
        </p:xfrm>
        <a:graphic>
          <a:graphicData uri="http://schemas.openxmlformats.org/drawingml/2006/table">
            <a:tbl>
              <a:tblPr/>
              <a:tblGrid>
                <a:gridCol w="425450">
                  <a:extLst>
                    <a:ext uri="{9D8B030D-6E8A-4147-A177-3AD203B41FA5}">
                      <a16:colId xmlns:a16="http://schemas.microsoft.com/office/drawing/2014/main" val="132451164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7925071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7861471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292499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6392073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43738940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113003487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9657879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92731805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2745376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68905296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8189227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844602"/>
                  </a:ext>
                </a:extLst>
              </a:tr>
            </a:tbl>
          </a:graphicData>
        </a:graphic>
      </p:graphicFrame>
      <p:sp>
        <p:nvSpPr>
          <p:cNvPr id="33823" name="Text Box 1">
            <a:extLst>
              <a:ext uri="{FF2B5EF4-FFF2-40B4-BE49-F238E27FC236}">
                <a16:creationId xmlns:a16="http://schemas.microsoft.com/office/drawing/2014/main" id="{1A612686-B831-4A4C-9FF7-AB7DC9B37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82775"/>
            <a:ext cx="29733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name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score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char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grade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};</a:t>
            </a:r>
            <a:endParaRPr lang="en-US" altLang="en-US" b="0">
              <a:cs typeface="Times New Roman" panose="02020603050405020304" pitchFamily="18" charset="0"/>
            </a:endParaRPr>
          </a:p>
        </p:txBody>
      </p:sp>
      <p:sp>
        <p:nvSpPr>
          <p:cNvPr id="33824" name="Text Box 1">
            <a:extLst>
              <a:ext uri="{FF2B5EF4-FFF2-40B4-BE49-F238E27FC236}">
                <a16:creationId xmlns:a16="http://schemas.microsoft.com/office/drawing/2014/main" id="{0E667904-BB93-9841-B488-0BEA4C001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905000"/>
            <a:ext cx="5262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 student = {“John”, 100, 'N'};</a:t>
            </a:r>
            <a:endParaRPr lang="en-US" altLang="en-US" sz="2000" b="0">
              <a:cs typeface="Times New Roman" panose="02020603050405020304" pitchFamily="18" charset="0"/>
            </a:endParaRP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endParaRPr lang="en-US" altLang="en-US" sz="2000" b="0">
              <a:cs typeface="Times New Roman" panose="02020603050405020304" pitchFamily="18" charset="0"/>
            </a:endParaRPr>
          </a:p>
        </p:txBody>
      </p:sp>
      <p:sp>
        <p:nvSpPr>
          <p:cNvPr id="33825" name="Text Box 5">
            <a:extLst>
              <a:ext uri="{FF2B5EF4-FFF2-40B4-BE49-F238E27FC236}">
                <a16:creationId xmlns:a16="http://schemas.microsoft.com/office/drawing/2014/main" id="{3D93AC54-62AD-3949-A43F-9F11F98F8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10200"/>
            <a:ext cx="8001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Declare and initialize a Stu variable named student.</a:t>
            </a:r>
          </a:p>
        </p:txBody>
      </p:sp>
      <p:sp>
        <p:nvSpPr>
          <p:cNvPr id="33826" name="Text Box 1026">
            <a:extLst>
              <a:ext uri="{FF2B5EF4-FFF2-40B4-BE49-F238E27FC236}">
                <a16:creationId xmlns:a16="http://schemas.microsoft.com/office/drawing/2014/main" id="{48DC42F0-287A-4645-A897-49174FA8D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8513" y="152400"/>
            <a:ext cx="1803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>
                <a:solidFill>
                  <a:srgbClr val="002060"/>
                </a:solidFill>
                <a:cs typeface="Times New Roman" panose="02020603050405020304" pitchFamily="18" charset="0"/>
              </a:rPr>
              <a:t>Initialization</a:t>
            </a:r>
            <a:endParaRPr lang="en-US" altLang="en-US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>
            <a:extLst>
              <a:ext uri="{FF2B5EF4-FFF2-40B4-BE49-F238E27FC236}">
                <a16:creationId xmlns:a16="http://schemas.microsoft.com/office/drawing/2014/main" id="{B018EE67-E404-0542-B600-2267278AC7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C26A87-0ED4-424E-A1E2-1D3B83D7856C}" type="slidenum">
              <a:rPr lang="en-US" altLang="en-US" sz="1000" smtClean="0">
                <a:latin typeface="Tahoma" panose="020B0604030504040204" pitchFamily="34" charset="0"/>
              </a:rPr>
              <a:pPr/>
              <a:t>2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C9DEC6CE-281C-1941-ABC0-4BB160BAC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33400"/>
            <a:ext cx="548640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85850" indent="-3429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Structure:</a:t>
            </a:r>
            <a:r>
              <a:rPr lang="en-US" altLang="en-US" sz="1200" b="0" i="1"/>
              <a:t> </a:t>
            </a:r>
            <a:r>
              <a:rPr lang="en-US" altLang="en-US" b="0" i="1"/>
              <a:t> </a:t>
            </a:r>
            <a:r>
              <a:rPr lang="en-US" altLang="en-US" b="0"/>
              <a:t>a collection of</a:t>
            </a:r>
          </a:p>
          <a:p>
            <a:endParaRPr lang="en-US" altLang="en-US" b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b="0"/>
              <a:t>Related elements,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b="0"/>
              <a:t>Possible of different types,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b="0"/>
              <a:t>Having a single name </a:t>
            </a:r>
            <a:endParaRPr lang="en-US" altLang="en-US" sz="1200" b="0">
              <a:solidFill>
                <a:schemeClr val="hlink"/>
              </a:solidFill>
            </a:endParaRPr>
          </a:p>
        </p:txBody>
      </p:sp>
      <p:sp>
        <p:nvSpPr>
          <p:cNvPr id="16387" name="Text Box 1026">
            <a:extLst>
              <a:ext uri="{FF2B5EF4-FFF2-40B4-BE49-F238E27FC236}">
                <a16:creationId xmlns:a16="http://schemas.microsoft.com/office/drawing/2014/main" id="{468629B5-6070-F64C-A65E-89ADEA6D6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4113" y="152400"/>
            <a:ext cx="1447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 dirty="0">
                <a:solidFill>
                  <a:srgbClr val="002060"/>
                </a:solidFill>
                <a:cs typeface="Times New Roman" panose="02020603050405020304" pitchFamily="18" charset="0"/>
              </a:rPr>
              <a:t>Definition</a:t>
            </a:r>
            <a:endParaRPr lang="en-US" alt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2">
            <a:extLst>
              <a:ext uri="{FF2B5EF4-FFF2-40B4-BE49-F238E27FC236}">
                <a16:creationId xmlns:a16="http://schemas.microsoft.com/office/drawing/2014/main" id="{ED2014E6-0B0D-7D41-865A-01F20AAD31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DF601AD-B73F-A24F-AAA6-DBBB99C34ED7}" type="slidenum">
              <a:rPr lang="en-US" altLang="en-US" sz="1000" smtClean="0">
                <a:latin typeface="Tahoma" panose="020B0604030504040204" pitchFamily="34" charset="0"/>
              </a:rPr>
              <a:pPr/>
              <a:t>20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grpSp>
        <p:nvGrpSpPr>
          <p:cNvPr id="34818" name="Group 28">
            <a:extLst>
              <a:ext uri="{FF2B5EF4-FFF2-40B4-BE49-F238E27FC236}">
                <a16:creationId xmlns:a16="http://schemas.microsoft.com/office/drawing/2014/main" id="{D31CE12D-3E07-BC4E-B321-F5F08F03E4C8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57200"/>
            <a:ext cx="7924800" cy="1371600"/>
            <a:chOff x="336" y="288"/>
            <a:chExt cx="4992" cy="864"/>
          </a:xfrm>
        </p:grpSpPr>
        <p:sp>
          <p:nvSpPr>
            <p:cNvPr id="34851" name="Rectangle 29">
              <a:extLst>
                <a:ext uri="{FF2B5EF4-FFF2-40B4-BE49-F238E27FC236}">
                  <a16:creationId xmlns:a16="http://schemas.microsoft.com/office/drawing/2014/main" id="{7EDA8C56-0F38-2549-870C-6D89EA610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768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  100</a:t>
              </a:r>
            </a:p>
          </p:txBody>
        </p:sp>
        <p:sp>
          <p:nvSpPr>
            <p:cNvPr id="34852" name="Rectangle 30">
              <a:extLst>
                <a:ext uri="{FF2B5EF4-FFF2-40B4-BE49-F238E27FC236}">
                  <a16:creationId xmlns:a16="http://schemas.microsoft.com/office/drawing/2014/main" id="{C48120A8-C478-9B48-BA63-A3FC39BB0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766"/>
              <a:ext cx="240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N</a:t>
              </a:r>
            </a:p>
          </p:txBody>
        </p:sp>
        <p:sp>
          <p:nvSpPr>
            <p:cNvPr id="34853" name="Text Box 31">
              <a:extLst>
                <a:ext uri="{FF2B5EF4-FFF2-40B4-BE49-F238E27FC236}">
                  <a16:creationId xmlns:a16="http://schemas.microsoft.com/office/drawing/2014/main" id="{680A0576-1D33-1F48-BE78-A49A9F65D8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528"/>
              <a:ext cx="46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name</a:t>
              </a:r>
            </a:p>
          </p:txBody>
        </p:sp>
        <p:sp>
          <p:nvSpPr>
            <p:cNvPr id="34854" name="Text Box 32">
              <a:extLst>
                <a:ext uri="{FF2B5EF4-FFF2-40B4-BE49-F238E27FC236}">
                  <a16:creationId xmlns:a16="http://schemas.microsoft.com/office/drawing/2014/main" id="{F035E4AE-C626-F24F-8989-900C4F3B7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528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score</a:t>
              </a:r>
            </a:p>
          </p:txBody>
        </p:sp>
        <p:sp>
          <p:nvSpPr>
            <p:cNvPr id="34855" name="Text Box 33">
              <a:extLst>
                <a:ext uri="{FF2B5EF4-FFF2-40B4-BE49-F238E27FC236}">
                  <a16:creationId xmlns:a16="http://schemas.microsoft.com/office/drawing/2014/main" id="{9331130A-D994-BF45-9DB6-CA9CF1056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1" y="528"/>
              <a:ext cx="4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grade</a:t>
              </a:r>
            </a:p>
          </p:txBody>
        </p:sp>
        <p:sp>
          <p:nvSpPr>
            <p:cNvPr id="34856" name="Rectangle 34">
              <a:extLst>
                <a:ext uri="{FF2B5EF4-FFF2-40B4-BE49-F238E27FC236}">
                  <a16:creationId xmlns:a16="http://schemas.microsoft.com/office/drawing/2014/main" id="{F0FFB427-8E16-844A-B63B-404DB28C8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528"/>
              <a:ext cx="4944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57" name="Text Box 35">
              <a:extLst>
                <a:ext uri="{FF2B5EF4-FFF2-40B4-BE49-F238E27FC236}">
                  <a16:creationId xmlns:a16="http://schemas.microsoft.com/office/drawing/2014/main" id="{9B348A03-4C2F-AE48-809C-6F9C4DFAA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88"/>
              <a:ext cx="58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>
                  <a:solidFill>
                    <a:srgbClr val="0432FF"/>
                  </a:solidFill>
                </a:rPr>
                <a:t>student</a:t>
              </a:r>
            </a:p>
          </p:txBody>
        </p:sp>
      </p:grpSp>
      <p:graphicFrame>
        <p:nvGraphicFramePr>
          <p:cNvPr id="20" name="Group 36">
            <a:extLst>
              <a:ext uri="{FF2B5EF4-FFF2-40B4-BE49-F238E27FC236}">
                <a16:creationId xmlns:a16="http://schemas.microsoft.com/office/drawing/2014/main" id="{6FC0EE66-BF56-EF42-B925-44E01395B8B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19200"/>
          <a:ext cx="5105400" cy="457200"/>
        </p:xfrm>
        <a:graphic>
          <a:graphicData uri="http://schemas.openxmlformats.org/drawingml/2006/table">
            <a:tbl>
              <a:tblPr/>
              <a:tblGrid>
                <a:gridCol w="425450">
                  <a:extLst>
                    <a:ext uri="{9D8B030D-6E8A-4147-A177-3AD203B41FA5}">
                      <a16:colId xmlns:a16="http://schemas.microsoft.com/office/drawing/2014/main" val="132451164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7925071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7861471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292499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6392073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43738940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113003487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9657879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92731805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2745376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68905296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8189227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844602"/>
                  </a:ext>
                </a:extLst>
              </a:tr>
            </a:tbl>
          </a:graphicData>
        </a:graphic>
      </p:graphicFrame>
      <p:sp>
        <p:nvSpPr>
          <p:cNvPr id="34847" name="Text Box 1">
            <a:extLst>
              <a:ext uri="{FF2B5EF4-FFF2-40B4-BE49-F238E27FC236}">
                <a16:creationId xmlns:a16="http://schemas.microsoft.com/office/drawing/2014/main" id="{49F7A7E8-FF85-C54B-92A7-BEAF7C3E5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82775"/>
            <a:ext cx="29733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name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score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char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grade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};</a:t>
            </a:r>
            <a:endParaRPr lang="en-US" altLang="en-US" b="0">
              <a:cs typeface="Times New Roman" panose="02020603050405020304" pitchFamily="18" charset="0"/>
            </a:endParaRPr>
          </a:p>
        </p:txBody>
      </p:sp>
      <p:sp>
        <p:nvSpPr>
          <p:cNvPr id="34848" name="Text Box 1">
            <a:extLst>
              <a:ext uri="{FF2B5EF4-FFF2-40B4-BE49-F238E27FC236}">
                <a16:creationId xmlns:a16="http://schemas.microsoft.com/office/drawing/2014/main" id="{2075F499-A785-D141-A198-AFCF79849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905000"/>
            <a:ext cx="52625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 student = {“John”, 100, 'N'};</a:t>
            </a:r>
            <a:endParaRPr lang="en-US" altLang="en-US" sz="2000" b="0">
              <a:cs typeface="Times New Roman" panose="02020603050405020304" pitchFamily="18" charset="0"/>
            </a:endParaRP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endParaRPr lang="en-US" altLang="en-US" sz="2000" b="0">
              <a:cs typeface="Times New Roman" panose="02020603050405020304" pitchFamily="18" charset="0"/>
            </a:endParaRP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cout &lt;&lt; student</a:t>
            </a:r>
            <a:r>
              <a:rPr lang="en-US" altLang="en-US" sz="2000" b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.</a:t>
            </a:r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name &lt;&lt; endl;</a:t>
            </a:r>
            <a:endParaRPr lang="en-US" altLang="en-US" sz="2000" b="0">
              <a:cs typeface="Times New Roman" panose="02020603050405020304" pitchFamily="18" charset="0"/>
            </a:endParaRPr>
          </a:p>
        </p:txBody>
      </p:sp>
      <p:sp>
        <p:nvSpPr>
          <p:cNvPr id="34849" name="Text Box 5">
            <a:extLst>
              <a:ext uri="{FF2B5EF4-FFF2-40B4-BE49-F238E27FC236}">
                <a16:creationId xmlns:a16="http://schemas.microsoft.com/office/drawing/2014/main" id="{C71AC7AA-4FAE-354D-8B40-54F16FC74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10200"/>
            <a:ext cx="800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Access elements in a struct: use the “dot” operator</a:t>
            </a:r>
          </a:p>
          <a:p>
            <a:pPr eaLnBrk="1" hangingPunct="1"/>
            <a:endParaRPr lang="en-US" altLang="en-US" sz="1600" b="0" i="1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1600" b="0">
                <a:latin typeface="Menlo" panose="020B0609030804020204" pitchFamily="49" charset="0"/>
                <a:cs typeface="Menlo" panose="020B0609030804020204" pitchFamily="49" charset="0"/>
              </a:rPr>
              <a:t>structure_variable_name</a:t>
            </a:r>
            <a:r>
              <a:rPr lang="en-US" altLang="en-US" sz="1600" b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altLang="en-US" sz="1600" b="0">
                <a:latin typeface="Menlo" panose="020B0609030804020204" pitchFamily="49" charset="0"/>
                <a:cs typeface="Menlo" panose="020B0609030804020204" pitchFamily="49" charset="0"/>
              </a:rPr>
              <a:t>field_name</a:t>
            </a:r>
          </a:p>
        </p:txBody>
      </p:sp>
      <p:sp>
        <p:nvSpPr>
          <p:cNvPr id="34850" name="Text Box 1026">
            <a:extLst>
              <a:ext uri="{FF2B5EF4-FFF2-40B4-BE49-F238E27FC236}">
                <a16:creationId xmlns:a16="http://schemas.microsoft.com/office/drawing/2014/main" id="{46646560-C977-6543-9F14-365C99F4D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144463"/>
            <a:ext cx="12192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>
                <a:solidFill>
                  <a:srgbClr val="002060"/>
                </a:solidFill>
                <a:cs typeface="Times New Roman" panose="02020603050405020304" pitchFamily="18" charset="0"/>
              </a:rPr>
              <a:t>Access</a:t>
            </a:r>
            <a:endParaRPr lang="en-US" altLang="en-US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2">
            <a:extLst>
              <a:ext uri="{FF2B5EF4-FFF2-40B4-BE49-F238E27FC236}">
                <a16:creationId xmlns:a16="http://schemas.microsoft.com/office/drawing/2014/main" id="{61E2060F-9C06-4343-97C7-A61EBD44A0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7855CF-D247-4F48-9BDF-FDB01C7FFAD6}" type="slidenum">
              <a:rPr lang="en-US" altLang="en-US" sz="1000" smtClean="0">
                <a:latin typeface="Tahoma" panose="020B0604030504040204" pitchFamily="34" charset="0"/>
              </a:rPr>
              <a:pPr/>
              <a:t>21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grpSp>
        <p:nvGrpSpPr>
          <p:cNvPr id="35842" name="Group 28">
            <a:extLst>
              <a:ext uri="{FF2B5EF4-FFF2-40B4-BE49-F238E27FC236}">
                <a16:creationId xmlns:a16="http://schemas.microsoft.com/office/drawing/2014/main" id="{8C5D1956-A4A6-4840-B197-95D0CD79811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57200"/>
            <a:ext cx="7924800" cy="1371600"/>
            <a:chOff x="336" y="288"/>
            <a:chExt cx="4992" cy="864"/>
          </a:xfrm>
        </p:grpSpPr>
        <p:sp>
          <p:nvSpPr>
            <p:cNvPr id="35874" name="Rectangle 29">
              <a:extLst>
                <a:ext uri="{FF2B5EF4-FFF2-40B4-BE49-F238E27FC236}">
                  <a16:creationId xmlns:a16="http://schemas.microsoft.com/office/drawing/2014/main" id="{9AC4DB30-AE12-0840-8E94-9B0FFEDD9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768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  100</a:t>
              </a:r>
            </a:p>
          </p:txBody>
        </p:sp>
        <p:sp>
          <p:nvSpPr>
            <p:cNvPr id="35875" name="Rectangle 30">
              <a:extLst>
                <a:ext uri="{FF2B5EF4-FFF2-40B4-BE49-F238E27FC236}">
                  <a16:creationId xmlns:a16="http://schemas.microsoft.com/office/drawing/2014/main" id="{3B260922-B146-5D49-B281-A82E3924F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768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N</a:t>
              </a:r>
            </a:p>
          </p:txBody>
        </p:sp>
        <p:sp>
          <p:nvSpPr>
            <p:cNvPr id="35876" name="Text Box 31">
              <a:extLst>
                <a:ext uri="{FF2B5EF4-FFF2-40B4-BE49-F238E27FC236}">
                  <a16:creationId xmlns:a16="http://schemas.microsoft.com/office/drawing/2014/main" id="{C2205B74-B802-8E4D-9DB1-0E88E2AEA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528"/>
              <a:ext cx="46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name</a:t>
              </a:r>
            </a:p>
          </p:txBody>
        </p:sp>
        <p:sp>
          <p:nvSpPr>
            <p:cNvPr id="35877" name="Text Box 32">
              <a:extLst>
                <a:ext uri="{FF2B5EF4-FFF2-40B4-BE49-F238E27FC236}">
                  <a16:creationId xmlns:a16="http://schemas.microsoft.com/office/drawing/2014/main" id="{0FF3F62A-1680-B54F-AD89-7CC7D42537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528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score</a:t>
              </a:r>
            </a:p>
          </p:txBody>
        </p:sp>
        <p:sp>
          <p:nvSpPr>
            <p:cNvPr id="35878" name="Text Box 33">
              <a:extLst>
                <a:ext uri="{FF2B5EF4-FFF2-40B4-BE49-F238E27FC236}">
                  <a16:creationId xmlns:a16="http://schemas.microsoft.com/office/drawing/2014/main" id="{9BFF32F4-5C15-1447-9317-F91DECCCA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1" y="528"/>
              <a:ext cx="4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grade</a:t>
              </a:r>
            </a:p>
          </p:txBody>
        </p:sp>
        <p:sp>
          <p:nvSpPr>
            <p:cNvPr id="35879" name="Rectangle 34">
              <a:extLst>
                <a:ext uri="{FF2B5EF4-FFF2-40B4-BE49-F238E27FC236}">
                  <a16:creationId xmlns:a16="http://schemas.microsoft.com/office/drawing/2014/main" id="{7333E884-3D4D-F44E-9F2C-4322688DF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528"/>
              <a:ext cx="4944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880" name="Text Box 35">
              <a:extLst>
                <a:ext uri="{FF2B5EF4-FFF2-40B4-BE49-F238E27FC236}">
                  <a16:creationId xmlns:a16="http://schemas.microsoft.com/office/drawing/2014/main" id="{AB8FFB19-A4F6-664A-94A9-E5337C7DF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88"/>
              <a:ext cx="58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>
                  <a:solidFill>
                    <a:srgbClr val="0432FF"/>
                  </a:solidFill>
                </a:rPr>
                <a:t>student</a:t>
              </a:r>
            </a:p>
          </p:txBody>
        </p:sp>
      </p:grpSp>
      <p:graphicFrame>
        <p:nvGraphicFramePr>
          <p:cNvPr id="20" name="Group 36">
            <a:extLst>
              <a:ext uri="{FF2B5EF4-FFF2-40B4-BE49-F238E27FC236}">
                <a16:creationId xmlns:a16="http://schemas.microsoft.com/office/drawing/2014/main" id="{6FC0EE66-BF56-EF42-B925-44E01395B8B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19200"/>
          <a:ext cx="5105400" cy="457200"/>
        </p:xfrm>
        <a:graphic>
          <a:graphicData uri="http://schemas.openxmlformats.org/drawingml/2006/table">
            <a:tbl>
              <a:tblPr/>
              <a:tblGrid>
                <a:gridCol w="425450">
                  <a:extLst>
                    <a:ext uri="{9D8B030D-6E8A-4147-A177-3AD203B41FA5}">
                      <a16:colId xmlns:a16="http://schemas.microsoft.com/office/drawing/2014/main" val="132451164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7925071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7861471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292499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6392073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43738940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113003487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9657879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92731805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2745376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68905296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8189227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844602"/>
                  </a:ext>
                </a:extLst>
              </a:tr>
            </a:tbl>
          </a:graphicData>
        </a:graphic>
      </p:graphicFrame>
      <p:sp>
        <p:nvSpPr>
          <p:cNvPr id="35871" name="Text Box 1">
            <a:extLst>
              <a:ext uri="{FF2B5EF4-FFF2-40B4-BE49-F238E27FC236}">
                <a16:creationId xmlns:a16="http://schemas.microsoft.com/office/drawing/2014/main" id="{2EC24CD5-3D32-6246-AF21-A209C60AA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82775"/>
            <a:ext cx="29733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name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score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char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grade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};</a:t>
            </a:r>
            <a:endParaRPr lang="en-US" altLang="en-US" b="0">
              <a:cs typeface="Times New Roman" panose="02020603050405020304" pitchFamily="18" charset="0"/>
            </a:endParaRPr>
          </a:p>
        </p:txBody>
      </p:sp>
      <p:sp>
        <p:nvSpPr>
          <p:cNvPr id="35872" name="Text Box 1">
            <a:extLst>
              <a:ext uri="{FF2B5EF4-FFF2-40B4-BE49-F238E27FC236}">
                <a16:creationId xmlns:a16="http://schemas.microsoft.com/office/drawing/2014/main" id="{B7A84B04-B66A-AE43-BA06-708C9C722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905000"/>
            <a:ext cx="5262563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 student = {“John”, 100, 'N'};</a:t>
            </a:r>
            <a:endParaRPr lang="en-US" altLang="en-US" sz="2000" b="0">
              <a:cs typeface="Times New Roman" panose="02020603050405020304" pitchFamily="18" charset="0"/>
            </a:endParaRP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endParaRPr lang="en-US" altLang="en-US" sz="2000" b="0">
              <a:cs typeface="Times New Roman" panose="02020603050405020304" pitchFamily="18" charset="0"/>
            </a:endParaRP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cout &lt;&lt; student</a:t>
            </a:r>
            <a:r>
              <a:rPr lang="en-US" altLang="en-US" sz="2000" b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.</a:t>
            </a:r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name &lt;&lt; endl;</a:t>
            </a:r>
            <a:endParaRPr lang="en-US" altLang="en-US" sz="2000" b="0">
              <a:cs typeface="Times New Roman" panose="02020603050405020304" pitchFamily="18" charset="0"/>
            </a:endParaRP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cout &lt;&lt; student</a:t>
            </a:r>
            <a:r>
              <a:rPr lang="en-US" altLang="en-US" sz="2000" b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.</a:t>
            </a:r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score &lt;&lt; endl;</a:t>
            </a:r>
            <a:endParaRPr lang="en-US" altLang="en-US" sz="2000" b="0">
              <a:cs typeface="Times New Roman" panose="02020603050405020304" pitchFamily="18" charset="0"/>
            </a:endParaRPr>
          </a:p>
          <a:p>
            <a:endParaRPr lang="en-US" altLang="en-US" sz="2000" b="0">
              <a:solidFill>
                <a:srgbClr val="0000FF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endParaRPr lang="en-US" altLang="en-US" sz="2000" b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5873" name="Text Box 5">
            <a:extLst>
              <a:ext uri="{FF2B5EF4-FFF2-40B4-BE49-F238E27FC236}">
                <a16:creationId xmlns:a16="http://schemas.microsoft.com/office/drawing/2014/main" id="{30E0EF2D-AB37-9545-905E-D1AF2DD96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10200"/>
            <a:ext cx="8001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Access elements in a struct: use the “dot” operator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2">
            <a:extLst>
              <a:ext uri="{FF2B5EF4-FFF2-40B4-BE49-F238E27FC236}">
                <a16:creationId xmlns:a16="http://schemas.microsoft.com/office/drawing/2014/main" id="{B62EC743-FC3D-8E4B-95A7-00EDDC2EAF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57AB7C0-D0E2-C046-BD09-2FB3179FEE9D}" type="slidenum">
              <a:rPr lang="en-US" altLang="en-US" sz="1000" smtClean="0">
                <a:latin typeface="Tahoma" panose="020B0604030504040204" pitchFamily="34" charset="0"/>
              </a:rPr>
              <a:pPr/>
              <a:t>22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grpSp>
        <p:nvGrpSpPr>
          <p:cNvPr id="36866" name="Group 28">
            <a:extLst>
              <a:ext uri="{FF2B5EF4-FFF2-40B4-BE49-F238E27FC236}">
                <a16:creationId xmlns:a16="http://schemas.microsoft.com/office/drawing/2014/main" id="{97287C17-2133-F241-B660-DF2F31020D2E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57200"/>
            <a:ext cx="7924800" cy="1371600"/>
            <a:chOff x="336" y="288"/>
            <a:chExt cx="4992" cy="864"/>
          </a:xfrm>
        </p:grpSpPr>
        <p:sp>
          <p:nvSpPr>
            <p:cNvPr id="36899" name="Rectangle 29">
              <a:extLst>
                <a:ext uri="{FF2B5EF4-FFF2-40B4-BE49-F238E27FC236}">
                  <a16:creationId xmlns:a16="http://schemas.microsoft.com/office/drawing/2014/main" id="{AFF9D667-2357-8140-87CE-6D9820BB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768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900" name="Rectangle 30">
              <a:extLst>
                <a:ext uri="{FF2B5EF4-FFF2-40B4-BE49-F238E27FC236}">
                  <a16:creationId xmlns:a16="http://schemas.microsoft.com/office/drawing/2014/main" id="{A4A7CE4B-09E9-374C-A359-3E0D20BD7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768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A</a:t>
              </a:r>
            </a:p>
          </p:txBody>
        </p:sp>
        <p:sp>
          <p:nvSpPr>
            <p:cNvPr id="36901" name="Text Box 31">
              <a:extLst>
                <a:ext uri="{FF2B5EF4-FFF2-40B4-BE49-F238E27FC236}">
                  <a16:creationId xmlns:a16="http://schemas.microsoft.com/office/drawing/2014/main" id="{6AAFAC04-1D00-354F-8B4A-99E83CA99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528"/>
              <a:ext cx="46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name</a:t>
              </a:r>
            </a:p>
          </p:txBody>
        </p:sp>
        <p:sp>
          <p:nvSpPr>
            <p:cNvPr id="36902" name="Text Box 32">
              <a:extLst>
                <a:ext uri="{FF2B5EF4-FFF2-40B4-BE49-F238E27FC236}">
                  <a16:creationId xmlns:a16="http://schemas.microsoft.com/office/drawing/2014/main" id="{A95931B2-1BBB-0C45-AA84-0AB9D8CA23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528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score</a:t>
              </a:r>
            </a:p>
          </p:txBody>
        </p:sp>
        <p:sp>
          <p:nvSpPr>
            <p:cNvPr id="36903" name="Text Box 33">
              <a:extLst>
                <a:ext uri="{FF2B5EF4-FFF2-40B4-BE49-F238E27FC236}">
                  <a16:creationId xmlns:a16="http://schemas.microsoft.com/office/drawing/2014/main" id="{F342F912-01C9-0849-A14C-8224DE98F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1" y="528"/>
              <a:ext cx="4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grade</a:t>
              </a:r>
            </a:p>
          </p:txBody>
        </p:sp>
        <p:sp>
          <p:nvSpPr>
            <p:cNvPr id="36904" name="Rectangle 34">
              <a:extLst>
                <a:ext uri="{FF2B5EF4-FFF2-40B4-BE49-F238E27FC236}">
                  <a16:creationId xmlns:a16="http://schemas.microsoft.com/office/drawing/2014/main" id="{C707F52F-BF0F-1842-8281-5D9CE1903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528"/>
              <a:ext cx="4944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905" name="Text Box 35">
              <a:extLst>
                <a:ext uri="{FF2B5EF4-FFF2-40B4-BE49-F238E27FC236}">
                  <a16:creationId xmlns:a16="http://schemas.microsoft.com/office/drawing/2014/main" id="{564C7F03-5769-4B40-80C0-10F4D6481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88"/>
              <a:ext cx="58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>
                  <a:solidFill>
                    <a:srgbClr val="0432FF"/>
                  </a:solidFill>
                </a:rPr>
                <a:t>student</a:t>
              </a:r>
            </a:p>
          </p:txBody>
        </p:sp>
      </p:grpSp>
      <p:graphicFrame>
        <p:nvGraphicFramePr>
          <p:cNvPr id="20" name="Group 36">
            <a:extLst>
              <a:ext uri="{FF2B5EF4-FFF2-40B4-BE49-F238E27FC236}">
                <a16:creationId xmlns:a16="http://schemas.microsoft.com/office/drawing/2014/main" id="{6FC0EE66-BF56-EF42-B925-44E01395B8B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19200"/>
          <a:ext cx="5105400" cy="457200"/>
        </p:xfrm>
        <a:graphic>
          <a:graphicData uri="http://schemas.openxmlformats.org/drawingml/2006/table">
            <a:tbl>
              <a:tblPr/>
              <a:tblGrid>
                <a:gridCol w="425450">
                  <a:extLst>
                    <a:ext uri="{9D8B030D-6E8A-4147-A177-3AD203B41FA5}">
                      <a16:colId xmlns:a16="http://schemas.microsoft.com/office/drawing/2014/main" val="132451164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7925071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7861471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292499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6392073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43738940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113003487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9657879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92731805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2745376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68905296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8189227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844602"/>
                  </a:ext>
                </a:extLst>
              </a:tr>
            </a:tbl>
          </a:graphicData>
        </a:graphic>
      </p:graphicFrame>
      <p:sp>
        <p:nvSpPr>
          <p:cNvPr id="36895" name="Text Box 1">
            <a:extLst>
              <a:ext uri="{FF2B5EF4-FFF2-40B4-BE49-F238E27FC236}">
                <a16:creationId xmlns:a16="http://schemas.microsoft.com/office/drawing/2014/main" id="{828223FA-4066-2847-BCF4-976A7586B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82775"/>
            <a:ext cx="29733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name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score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char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grade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};</a:t>
            </a:r>
            <a:endParaRPr lang="en-US" altLang="en-US" b="0">
              <a:cs typeface="Times New Roman" panose="02020603050405020304" pitchFamily="18" charset="0"/>
            </a:endParaRPr>
          </a:p>
        </p:txBody>
      </p:sp>
      <p:sp>
        <p:nvSpPr>
          <p:cNvPr id="36896" name="Text Box 1">
            <a:extLst>
              <a:ext uri="{FF2B5EF4-FFF2-40B4-BE49-F238E27FC236}">
                <a16:creationId xmlns:a16="http://schemas.microsoft.com/office/drawing/2014/main" id="{1E559367-84E6-AB4B-8EC6-7C12FDA14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905000"/>
            <a:ext cx="5262563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 student = {“John”, 100, 'N'};</a:t>
            </a:r>
            <a:endParaRPr lang="en-US" altLang="en-US" sz="2000" b="0" dirty="0">
              <a:cs typeface="Times New Roman" panose="02020603050405020304" pitchFamily="18" charset="0"/>
            </a:endParaRPr>
          </a:p>
          <a:p>
            <a:r>
              <a:rPr lang="en-US" altLang="en-US" sz="20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endParaRPr lang="en-US" altLang="en-US" sz="2000" b="0" dirty="0">
              <a:cs typeface="Times New Roman" panose="02020603050405020304" pitchFamily="18" charset="0"/>
            </a:endParaRPr>
          </a:p>
          <a:p>
            <a:r>
              <a:rPr lang="en-US" altLang="en-US" sz="20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cout</a:t>
            </a:r>
            <a:r>
              <a:rPr lang="en-US" altLang="en-US" sz="20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&lt;&lt; </a:t>
            </a:r>
            <a:r>
              <a:rPr lang="en-US" altLang="en-US" sz="20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student</a:t>
            </a:r>
            <a:r>
              <a:rPr lang="en-US" altLang="en-US" sz="2000" b="0" dirty="0" err="1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.</a:t>
            </a:r>
            <a:r>
              <a:rPr lang="en-US" altLang="en-US" sz="20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name</a:t>
            </a:r>
            <a:r>
              <a:rPr lang="en-US" altLang="en-US" sz="20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&lt;&lt; </a:t>
            </a:r>
            <a:r>
              <a:rPr lang="en-US" altLang="en-US" sz="20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endl</a:t>
            </a:r>
            <a:r>
              <a:rPr lang="en-US" altLang="en-US" sz="20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sz="2000" b="0" dirty="0">
              <a:cs typeface="Times New Roman" panose="02020603050405020304" pitchFamily="18" charset="0"/>
            </a:endParaRPr>
          </a:p>
          <a:p>
            <a:r>
              <a:rPr lang="en-US" altLang="en-US" sz="20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cout</a:t>
            </a:r>
            <a:r>
              <a:rPr lang="en-US" altLang="en-US" sz="20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&lt;&lt; </a:t>
            </a:r>
            <a:r>
              <a:rPr lang="en-US" altLang="en-US" sz="20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student</a:t>
            </a:r>
            <a:r>
              <a:rPr lang="en-US" altLang="en-US" sz="2000" b="0" dirty="0" err="1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.</a:t>
            </a:r>
            <a:r>
              <a:rPr lang="en-US" altLang="en-US" sz="20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score</a:t>
            </a:r>
            <a:r>
              <a:rPr lang="en-US" altLang="en-US" sz="20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&lt;&lt; </a:t>
            </a:r>
            <a:r>
              <a:rPr lang="en-US" altLang="en-US" sz="20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endl</a:t>
            </a:r>
            <a:r>
              <a:rPr lang="en-US" altLang="en-US" sz="20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sz="2000" b="0" dirty="0">
              <a:cs typeface="Times New Roman" panose="02020603050405020304" pitchFamily="18" charset="0"/>
            </a:endParaRPr>
          </a:p>
          <a:p>
            <a:endParaRPr lang="en-US" altLang="en-US" sz="2000" b="0" dirty="0">
              <a:solidFill>
                <a:srgbClr val="0000FF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r>
              <a:rPr lang="en-US" altLang="en-US" sz="2000" b="0" dirty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if</a:t>
            </a:r>
            <a:r>
              <a:rPr lang="en-US" altLang="en-US" sz="20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( </a:t>
            </a:r>
            <a:r>
              <a:rPr lang="en-US" altLang="en-US" sz="20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student</a:t>
            </a:r>
            <a:r>
              <a:rPr lang="en-US" altLang="en-US" sz="2000" b="0" dirty="0" err="1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.</a:t>
            </a:r>
            <a:r>
              <a:rPr lang="en-US" altLang="en-US" sz="20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score</a:t>
            </a:r>
            <a:r>
              <a:rPr lang="en-US" altLang="en-US" sz="20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&gt;= 90 )</a:t>
            </a:r>
            <a:endParaRPr lang="en-US" altLang="en-US" sz="2000" b="0" dirty="0">
              <a:cs typeface="Times New Roman" panose="02020603050405020304" pitchFamily="18" charset="0"/>
            </a:endParaRPr>
          </a:p>
          <a:p>
            <a:r>
              <a:rPr lang="en-US" altLang="en-US" sz="20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20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student</a:t>
            </a:r>
            <a:r>
              <a:rPr lang="en-US" altLang="en-US" sz="2000" b="0" dirty="0" err="1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.</a:t>
            </a:r>
            <a:r>
              <a:rPr lang="en-US" altLang="en-US" sz="20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grade</a:t>
            </a:r>
            <a:r>
              <a:rPr lang="en-US" altLang="en-US" sz="20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= 'A';</a:t>
            </a:r>
            <a:endParaRPr lang="en-US" altLang="en-US" sz="2000" b="0" dirty="0">
              <a:cs typeface="Times New Roman" panose="02020603050405020304" pitchFamily="18" charset="0"/>
            </a:endParaRPr>
          </a:p>
          <a:p>
            <a:r>
              <a:rPr lang="en-US" altLang="en-US" sz="2000" b="0" dirty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else</a:t>
            </a:r>
            <a:r>
              <a:rPr lang="en-US" altLang="en-US" sz="20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000" b="0" dirty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if</a:t>
            </a:r>
            <a:r>
              <a:rPr lang="en-US" altLang="en-US" sz="20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20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student</a:t>
            </a:r>
            <a:r>
              <a:rPr lang="en-US" altLang="en-US" sz="2000" b="0" dirty="0" err="1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.</a:t>
            </a:r>
            <a:r>
              <a:rPr lang="en-US" altLang="en-US" sz="20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score</a:t>
            </a:r>
            <a:r>
              <a:rPr lang="en-US" altLang="en-US" sz="20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&gt;= 80 )</a:t>
            </a:r>
            <a:endParaRPr lang="en-US" altLang="en-US" sz="2000" b="0" dirty="0">
              <a:cs typeface="Times New Roman" panose="02020603050405020304" pitchFamily="18" charset="0"/>
            </a:endParaRPr>
          </a:p>
          <a:p>
            <a:r>
              <a:rPr lang="en-US" altLang="en-US" sz="20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20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student</a:t>
            </a:r>
            <a:r>
              <a:rPr lang="en-US" altLang="en-US" sz="2000" b="0" dirty="0" err="1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.</a:t>
            </a:r>
            <a:r>
              <a:rPr lang="en-US" altLang="en-US" sz="20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grade</a:t>
            </a:r>
            <a:r>
              <a:rPr lang="en-US" altLang="en-US" sz="20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= 'B';</a:t>
            </a:r>
            <a:endParaRPr lang="en-US" altLang="en-US" sz="2000" b="0" dirty="0">
              <a:cs typeface="Times New Roman" panose="02020603050405020304" pitchFamily="18" charset="0"/>
            </a:endParaRPr>
          </a:p>
          <a:p>
            <a:r>
              <a:rPr lang="en-US" altLang="en-US" sz="2000" b="0" dirty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else</a:t>
            </a:r>
            <a:endParaRPr lang="en-US" altLang="en-US" sz="2000" b="0" dirty="0">
              <a:cs typeface="Times New Roman" panose="02020603050405020304" pitchFamily="18" charset="0"/>
            </a:endParaRPr>
          </a:p>
          <a:p>
            <a:r>
              <a:rPr lang="en-US" altLang="en-US" sz="20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20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student</a:t>
            </a:r>
            <a:r>
              <a:rPr lang="en-US" altLang="en-US" sz="2000" b="0" dirty="0" err="1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.</a:t>
            </a:r>
            <a:r>
              <a:rPr lang="en-US" altLang="en-US" sz="20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grade</a:t>
            </a:r>
            <a:r>
              <a:rPr lang="en-US" altLang="en-US" sz="20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= 'C';</a:t>
            </a:r>
          </a:p>
        </p:txBody>
      </p:sp>
      <p:sp>
        <p:nvSpPr>
          <p:cNvPr id="36897" name="Text Box 5">
            <a:extLst>
              <a:ext uri="{FF2B5EF4-FFF2-40B4-BE49-F238E27FC236}">
                <a16:creationId xmlns:a16="http://schemas.microsoft.com/office/drawing/2014/main" id="{A00FAF39-FE78-6D41-A6B9-06B7C5F70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10200"/>
            <a:ext cx="8001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Access elements in a struct: use the “dot” operator</a:t>
            </a:r>
          </a:p>
        </p:txBody>
      </p:sp>
      <p:sp>
        <p:nvSpPr>
          <p:cNvPr id="36898" name="TextBox 1">
            <a:extLst>
              <a:ext uri="{FF2B5EF4-FFF2-40B4-BE49-F238E27FC236}">
                <a16:creationId xmlns:a16="http://schemas.microsoft.com/office/drawing/2014/main" id="{6A6A3450-C684-5144-97DC-8661EDCF7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0" y="1219200"/>
            <a:ext cx="6461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100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2">
            <a:extLst>
              <a:ext uri="{FF2B5EF4-FFF2-40B4-BE49-F238E27FC236}">
                <a16:creationId xmlns:a16="http://schemas.microsoft.com/office/drawing/2014/main" id="{EBFF9212-F700-584D-A8C7-62E2E0FA68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65DC1CE-D5A1-A94B-9BFF-DE171683DB11}" type="slidenum">
              <a:rPr lang="en-US" altLang="en-US" sz="1000" smtClean="0">
                <a:latin typeface="Tahoma" panose="020B0604030504040204" pitchFamily="34" charset="0"/>
              </a:rPr>
              <a:pPr/>
              <a:t>23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grpSp>
        <p:nvGrpSpPr>
          <p:cNvPr id="37890" name="Group 28">
            <a:extLst>
              <a:ext uri="{FF2B5EF4-FFF2-40B4-BE49-F238E27FC236}">
                <a16:creationId xmlns:a16="http://schemas.microsoft.com/office/drawing/2014/main" id="{3F36D096-7B6E-724D-86C8-56B0F9F2B943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57200"/>
            <a:ext cx="7924800" cy="1371600"/>
            <a:chOff x="336" y="288"/>
            <a:chExt cx="4992" cy="864"/>
          </a:xfrm>
        </p:grpSpPr>
        <p:sp>
          <p:nvSpPr>
            <p:cNvPr id="37923" name="Rectangle 29">
              <a:extLst>
                <a:ext uri="{FF2B5EF4-FFF2-40B4-BE49-F238E27FC236}">
                  <a16:creationId xmlns:a16="http://schemas.microsoft.com/office/drawing/2014/main" id="{D3145255-CD39-654E-AF10-C1530402D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768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  </a:t>
              </a:r>
              <a:r>
                <a:rPr lang="en-US" altLang="en-US" sz="2000" b="0">
                  <a:solidFill>
                    <a:srgbClr val="FF0000"/>
                  </a:solidFill>
                </a:rPr>
                <a:t>0</a:t>
              </a:r>
              <a:endParaRPr lang="en-US" altLang="en-US" sz="2000" b="0"/>
            </a:p>
          </p:txBody>
        </p:sp>
        <p:sp>
          <p:nvSpPr>
            <p:cNvPr id="37924" name="Rectangle 30">
              <a:extLst>
                <a:ext uri="{FF2B5EF4-FFF2-40B4-BE49-F238E27FC236}">
                  <a16:creationId xmlns:a16="http://schemas.microsoft.com/office/drawing/2014/main" id="{187C114D-7F99-7044-912A-2B7A55C4B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785"/>
              <a:ext cx="240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>
                  <a:solidFill>
                    <a:srgbClr val="FF0000"/>
                  </a:solidFill>
                </a:rPr>
                <a:t>\0</a:t>
              </a:r>
            </a:p>
          </p:txBody>
        </p:sp>
        <p:sp>
          <p:nvSpPr>
            <p:cNvPr id="37925" name="Text Box 31">
              <a:extLst>
                <a:ext uri="{FF2B5EF4-FFF2-40B4-BE49-F238E27FC236}">
                  <a16:creationId xmlns:a16="http://schemas.microsoft.com/office/drawing/2014/main" id="{2AABF269-80D3-E64D-BDD0-9852D96E4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528"/>
              <a:ext cx="46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name</a:t>
              </a:r>
            </a:p>
          </p:txBody>
        </p:sp>
        <p:sp>
          <p:nvSpPr>
            <p:cNvPr id="37926" name="Text Box 32">
              <a:extLst>
                <a:ext uri="{FF2B5EF4-FFF2-40B4-BE49-F238E27FC236}">
                  <a16:creationId xmlns:a16="http://schemas.microsoft.com/office/drawing/2014/main" id="{ED0234CA-04B1-2D43-8E39-5525B0C5A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528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score</a:t>
              </a:r>
            </a:p>
          </p:txBody>
        </p:sp>
        <p:sp>
          <p:nvSpPr>
            <p:cNvPr id="37927" name="Text Box 33">
              <a:extLst>
                <a:ext uri="{FF2B5EF4-FFF2-40B4-BE49-F238E27FC236}">
                  <a16:creationId xmlns:a16="http://schemas.microsoft.com/office/drawing/2014/main" id="{CF0227C7-695C-E04D-9DCA-A209372E21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1" y="528"/>
              <a:ext cx="4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grade</a:t>
              </a:r>
            </a:p>
          </p:txBody>
        </p:sp>
        <p:sp>
          <p:nvSpPr>
            <p:cNvPr id="37928" name="Rectangle 34">
              <a:extLst>
                <a:ext uri="{FF2B5EF4-FFF2-40B4-BE49-F238E27FC236}">
                  <a16:creationId xmlns:a16="http://schemas.microsoft.com/office/drawing/2014/main" id="{A0A20D08-6012-784A-87CE-6E6DDD90A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528"/>
              <a:ext cx="4944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29" name="Text Box 35">
              <a:extLst>
                <a:ext uri="{FF2B5EF4-FFF2-40B4-BE49-F238E27FC236}">
                  <a16:creationId xmlns:a16="http://schemas.microsoft.com/office/drawing/2014/main" id="{F67BF890-E931-A74B-8B77-901268AD6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88"/>
              <a:ext cx="58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>
                  <a:solidFill>
                    <a:srgbClr val="0432FF"/>
                  </a:solidFill>
                </a:rPr>
                <a:t>student</a:t>
              </a:r>
            </a:p>
          </p:txBody>
        </p:sp>
      </p:grpSp>
      <p:graphicFrame>
        <p:nvGraphicFramePr>
          <p:cNvPr id="20" name="Group 36">
            <a:extLst>
              <a:ext uri="{FF2B5EF4-FFF2-40B4-BE49-F238E27FC236}">
                <a16:creationId xmlns:a16="http://schemas.microsoft.com/office/drawing/2014/main" id="{6FC0EE66-BF56-EF42-B925-44E01395B8B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19200"/>
          <a:ext cx="5105400" cy="457200"/>
        </p:xfrm>
        <a:graphic>
          <a:graphicData uri="http://schemas.openxmlformats.org/drawingml/2006/table">
            <a:tbl>
              <a:tblPr/>
              <a:tblGrid>
                <a:gridCol w="425450">
                  <a:extLst>
                    <a:ext uri="{9D8B030D-6E8A-4147-A177-3AD203B41FA5}">
                      <a16:colId xmlns:a16="http://schemas.microsoft.com/office/drawing/2014/main" val="132451164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7925071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7861471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292499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6392073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43738940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113003487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9657879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92731805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2745376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68905296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8189227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844602"/>
                  </a:ext>
                </a:extLst>
              </a:tr>
            </a:tbl>
          </a:graphicData>
        </a:graphic>
      </p:graphicFrame>
      <p:sp>
        <p:nvSpPr>
          <p:cNvPr id="37919" name="Text Box 1">
            <a:extLst>
              <a:ext uri="{FF2B5EF4-FFF2-40B4-BE49-F238E27FC236}">
                <a16:creationId xmlns:a16="http://schemas.microsoft.com/office/drawing/2014/main" id="{EF458D6D-83D3-B54D-A84B-ACCFB0984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82775"/>
            <a:ext cx="29733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name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score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char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grade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};</a:t>
            </a:r>
            <a:endParaRPr lang="en-US" altLang="en-US" b="0">
              <a:cs typeface="Times New Roman" panose="02020603050405020304" pitchFamily="18" charset="0"/>
            </a:endParaRPr>
          </a:p>
        </p:txBody>
      </p:sp>
      <p:sp>
        <p:nvSpPr>
          <p:cNvPr id="37920" name="Text Box 1">
            <a:extLst>
              <a:ext uri="{FF2B5EF4-FFF2-40B4-BE49-F238E27FC236}">
                <a16:creationId xmlns:a16="http://schemas.microsoft.com/office/drawing/2014/main" id="{A8CD05D7-6B92-B848-87CF-C6F6C6268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905000"/>
            <a:ext cx="48006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 student = {“John”};</a:t>
            </a:r>
            <a:endParaRPr lang="en-US" altLang="en-US" sz="2000" b="0">
              <a:cs typeface="Times New Roman" panose="02020603050405020304" pitchFamily="18" charset="0"/>
            </a:endParaRP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endParaRPr lang="en-US" altLang="en-US" sz="2000" b="0">
              <a:cs typeface="Times New Roman" panose="02020603050405020304" pitchFamily="18" charset="0"/>
            </a:endParaRP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cout &lt;&lt; student</a:t>
            </a:r>
            <a:r>
              <a:rPr lang="en-US" altLang="en-US" sz="2000" b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.</a:t>
            </a:r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name &lt;&lt; endl;</a:t>
            </a:r>
            <a:endParaRPr lang="en-US" altLang="en-US" sz="2000" b="0">
              <a:cs typeface="Times New Roman" panose="02020603050405020304" pitchFamily="18" charset="0"/>
            </a:endParaRP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cout &lt;&lt; student</a:t>
            </a:r>
            <a:r>
              <a:rPr lang="en-US" altLang="en-US" sz="2000" b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.</a:t>
            </a:r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score &lt;&lt; endl;</a:t>
            </a:r>
            <a:endParaRPr lang="en-US" altLang="en-US" sz="2000" b="0">
              <a:cs typeface="Times New Roman" panose="02020603050405020304" pitchFamily="18" charset="0"/>
            </a:endParaRP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cout &lt;&lt; student</a:t>
            </a:r>
            <a:r>
              <a:rPr lang="en-US" altLang="en-US" sz="2000" b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.</a:t>
            </a:r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grade &lt;&lt; endl;</a:t>
            </a:r>
            <a:endParaRPr lang="en-US" altLang="en-US" sz="2000" b="0">
              <a:cs typeface="Times New Roman" panose="02020603050405020304" pitchFamily="18" charset="0"/>
            </a:endParaRPr>
          </a:p>
          <a:p>
            <a:endParaRPr lang="en-US" altLang="en-US" sz="2000" b="0">
              <a:solidFill>
                <a:srgbClr val="0000FF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endParaRPr lang="en-US" altLang="en-US" sz="2000" b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7921" name="Text Box 5">
            <a:extLst>
              <a:ext uri="{FF2B5EF4-FFF2-40B4-BE49-F238E27FC236}">
                <a16:creationId xmlns:a16="http://schemas.microsoft.com/office/drawing/2014/main" id="{3829BACE-7409-D848-996D-DFF7B7549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10200"/>
            <a:ext cx="800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Partial initialization is possible: uninitialized elements are automatically set to Zero</a:t>
            </a:r>
          </a:p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   - score is going to be zero as an int: </a:t>
            </a:r>
            <a:r>
              <a:rPr lang="en-US" altLang="en-US" sz="1600" b="0" i="1">
                <a:solidFill>
                  <a:srgbClr val="FF0000"/>
                </a:solidFill>
                <a:ea typeface="ＭＳ Ｐゴシック" panose="020B0600070205080204" pitchFamily="34" charset="-128"/>
              </a:rPr>
              <a:t>0</a:t>
            </a:r>
          </a:p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   - grade is going to be zero as an char: ‘</a:t>
            </a:r>
            <a:r>
              <a:rPr lang="en-US" altLang="en-US" sz="1600" b="0" i="1">
                <a:solidFill>
                  <a:srgbClr val="FF0000"/>
                </a:solidFill>
                <a:ea typeface="ＭＳ Ｐゴシック" panose="020B0600070205080204" pitchFamily="34" charset="-128"/>
              </a:rPr>
              <a:t>\0</a:t>
            </a:r>
            <a:r>
              <a:rPr lang="en-US" altLang="en-US" sz="1600" b="0" i="1">
                <a:ea typeface="ＭＳ Ｐゴシック" panose="020B0600070205080204" pitchFamily="34" charset="-128"/>
              </a:rPr>
              <a:t>’</a:t>
            </a:r>
          </a:p>
        </p:txBody>
      </p:sp>
      <p:sp>
        <p:nvSpPr>
          <p:cNvPr id="37922" name="Text Box 1026">
            <a:extLst>
              <a:ext uri="{FF2B5EF4-FFF2-40B4-BE49-F238E27FC236}">
                <a16:creationId xmlns:a16="http://schemas.microsoft.com/office/drawing/2014/main" id="{A1EC7EC4-2C98-674B-B295-6CAECC9CF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52400"/>
            <a:ext cx="26273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>
                <a:solidFill>
                  <a:srgbClr val="002060"/>
                </a:solidFill>
                <a:cs typeface="Times New Roman" panose="02020603050405020304" pitchFamily="18" charset="0"/>
              </a:rPr>
              <a:t>Partial Initialization</a:t>
            </a:r>
            <a:endParaRPr lang="en-US" altLang="en-US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2">
            <a:extLst>
              <a:ext uri="{FF2B5EF4-FFF2-40B4-BE49-F238E27FC236}">
                <a16:creationId xmlns:a16="http://schemas.microsoft.com/office/drawing/2014/main" id="{67848D89-28D1-694E-8624-7B22D0B92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3E894A-9EAA-924D-A94A-EA6B959E86C8}" type="slidenum">
              <a:rPr lang="en-US" altLang="en-US" sz="1000" smtClean="0">
                <a:latin typeface="Tahoma" panose="020B0604030504040204" pitchFamily="34" charset="0"/>
              </a:rPr>
              <a:pPr/>
              <a:t>24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grpSp>
        <p:nvGrpSpPr>
          <p:cNvPr id="38914" name="Group 28">
            <a:extLst>
              <a:ext uri="{FF2B5EF4-FFF2-40B4-BE49-F238E27FC236}">
                <a16:creationId xmlns:a16="http://schemas.microsoft.com/office/drawing/2014/main" id="{0682A364-0FCC-244B-8F4E-B18829721AB8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57200"/>
            <a:ext cx="7924800" cy="1371600"/>
            <a:chOff x="336" y="288"/>
            <a:chExt cx="4992" cy="864"/>
          </a:xfrm>
        </p:grpSpPr>
        <p:sp>
          <p:nvSpPr>
            <p:cNvPr id="38948" name="Rectangle 29">
              <a:extLst>
                <a:ext uri="{FF2B5EF4-FFF2-40B4-BE49-F238E27FC236}">
                  <a16:creationId xmlns:a16="http://schemas.microsoft.com/office/drawing/2014/main" id="{1E6AAFA0-8E8F-0D4A-A984-32239859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768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49" name="Rectangle 30">
              <a:extLst>
                <a:ext uri="{FF2B5EF4-FFF2-40B4-BE49-F238E27FC236}">
                  <a16:creationId xmlns:a16="http://schemas.microsoft.com/office/drawing/2014/main" id="{EC2DF183-D324-8540-A121-0DC59F371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768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A</a:t>
              </a:r>
            </a:p>
          </p:txBody>
        </p:sp>
        <p:sp>
          <p:nvSpPr>
            <p:cNvPr id="38950" name="Text Box 31">
              <a:extLst>
                <a:ext uri="{FF2B5EF4-FFF2-40B4-BE49-F238E27FC236}">
                  <a16:creationId xmlns:a16="http://schemas.microsoft.com/office/drawing/2014/main" id="{A101DFFA-D101-5F40-95E0-43FA6220A1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528"/>
              <a:ext cx="46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name</a:t>
              </a:r>
            </a:p>
          </p:txBody>
        </p:sp>
        <p:sp>
          <p:nvSpPr>
            <p:cNvPr id="38951" name="Text Box 32">
              <a:extLst>
                <a:ext uri="{FF2B5EF4-FFF2-40B4-BE49-F238E27FC236}">
                  <a16:creationId xmlns:a16="http://schemas.microsoft.com/office/drawing/2014/main" id="{BB910F17-B657-3B4B-83F4-11CDD37A8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528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score</a:t>
              </a:r>
            </a:p>
          </p:txBody>
        </p:sp>
        <p:sp>
          <p:nvSpPr>
            <p:cNvPr id="38952" name="Text Box 33">
              <a:extLst>
                <a:ext uri="{FF2B5EF4-FFF2-40B4-BE49-F238E27FC236}">
                  <a16:creationId xmlns:a16="http://schemas.microsoft.com/office/drawing/2014/main" id="{A1DCE83C-38A4-8B45-BD7C-2313A5688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1" y="528"/>
              <a:ext cx="4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grade</a:t>
              </a:r>
            </a:p>
          </p:txBody>
        </p:sp>
        <p:sp>
          <p:nvSpPr>
            <p:cNvPr id="38953" name="Rectangle 34">
              <a:extLst>
                <a:ext uri="{FF2B5EF4-FFF2-40B4-BE49-F238E27FC236}">
                  <a16:creationId xmlns:a16="http://schemas.microsoft.com/office/drawing/2014/main" id="{6F58DD90-91AD-2241-B23E-70BCCA057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528"/>
              <a:ext cx="4944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54" name="Text Box 35">
              <a:extLst>
                <a:ext uri="{FF2B5EF4-FFF2-40B4-BE49-F238E27FC236}">
                  <a16:creationId xmlns:a16="http://schemas.microsoft.com/office/drawing/2014/main" id="{C74BE327-94E1-3E4E-A4EB-794A0FB6A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88"/>
              <a:ext cx="58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>
                  <a:solidFill>
                    <a:srgbClr val="0432FF"/>
                  </a:solidFill>
                </a:rPr>
                <a:t>student</a:t>
              </a:r>
            </a:p>
          </p:txBody>
        </p:sp>
      </p:grpSp>
      <p:graphicFrame>
        <p:nvGraphicFramePr>
          <p:cNvPr id="20" name="Group 36">
            <a:extLst>
              <a:ext uri="{FF2B5EF4-FFF2-40B4-BE49-F238E27FC236}">
                <a16:creationId xmlns:a16="http://schemas.microsoft.com/office/drawing/2014/main" id="{6FC0EE66-BF56-EF42-B925-44E01395B8B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19200"/>
          <a:ext cx="5105400" cy="457200"/>
        </p:xfrm>
        <a:graphic>
          <a:graphicData uri="http://schemas.openxmlformats.org/drawingml/2006/table">
            <a:tbl>
              <a:tblPr/>
              <a:tblGrid>
                <a:gridCol w="425450">
                  <a:extLst>
                    <a:ext uri="{9D8B030D-6E8A-4147-A177-3AD203B41FA5}">
                      <a16:colId xmlns:a16="http://schemas.microsoft.com/office/drawing/2014/main" val="132451164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7925071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7861471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292499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6392073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43738940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113003487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9657879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92731805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2745376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68905296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8189227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844602"/>
                  </a:ext>
                </a:extLst>
              </a:tr>
            </a:tbl>
          </a:graphicData>
        </a:graphic>
      </p:graphicFrame>
      <p:sp>
        <p:nvSpPr>
          <p:cNvPr id="38943" name="Text Box 1">
            <a:extLst>
              <a:ext uri="{FF2B5EF4-FFF2-40B4-BE49-F238E27FC236}">
                <a16:creationId xmlns:a16="http://schemas.microsoft.com/office/drawing/2014/main" id="{36542171-E870-E242-8620-AF39A9D59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82775"/>
            <a:ext cx="29733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name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score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char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grade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};</a:t>
            </a:r>
            <a:endParaRPr lang="en-US" altLang="en-US" b="0">
              <a:cs typeface="Times New Roman" panose="02020603050405020304" pitchFamily="18" charset="0"/>
            </a:endParaRPr>
          </a:p>
        </p:txBody>
      </p:sp>
      <p:sp>
        <p:nvSpPr>
          <p:cNvPr id="38944" name="Text Box 1">
            <a:extLst>
              <a:ext uri="{FF2B5EF4-FFF2-40B4-BE49-F238E27FC236}">
                <a16:creationId xmlns:a16="http://schemas.microsoft.com/office/drawing/2014/main" id="{ECA1A1CC-1F68-5E41-ADD8-2DDBFD48E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905000"/>
            <a:ext cx="5262563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 student = {“John”, 100, 'N'};</a:t>
            </a:r>
            <a:endParaRPr lang="en-US" altLang="en-US" sz="2000" b="0">
              <a:cs typeface="Times New Roman" panose="02020603050405020304" pitchFamily="18" charset="0"/>
            </a:endParaRP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endParaRPr lang="en-US" altLang="en-US" sz="2000" b="0">
              <a:cs typeface="Times New Roman" panose="02020603050405020304" pitchFamily="18" charset="0"/>
            </a:endParaRPr>
          </a:p>
          <a:p>
            <a:r>
              <a:rPr lang="en-US" altLang="en-US" sz="2000" b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// </a:t>
            </a:r>
            <a:r>
              <a:rPr lang="en-US" altLang="en-US" sz="2000" b="0" i="1">
                <a:solidFill>
                  <a:srgbClr val="FF0000"/>
                </a:solidFill>
                <a:cs typeface="Times New Roman" panose="02020603050405020304" pitchFamily="18" charset="0"/>
              </a:rPr>
              <a:t>field by field</a:t>
            </a: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cout &lt;&lt; student</a:t>
            </a:r>
            <a:r>
              <a:rPr lang="en-US" altLang="en-US" sz="2000" b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.</a:t>
            </a:r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name &lt;&lt; endl;</a:t>
            </a:r>
            <a:endParaRPr lang="en-US" altLang="en-US" sz="2000" b="0">
              <a:cs typeface="Times New Roman" panose="02020603050405020304" pitchFamily="18" charset="0"/>
            </a:endParaRP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cout &lt;&lt; student</a:t>
            </a:r>
            <a:r>
              <a:rPr lang="en-US" altLang="en-US" sz="2000" b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.</a:t>
            </a:r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score &lt;&lt; endl;</a:t>
            </a: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cout &lt;&lt; student</a:t>
            </a:r>
            <a:r>
              <a:rPr lang="en-US" altLang="en-US" sz="2000" b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.</a:t>
            </a:r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grade &lt;&lt; endl;</a:t>
            </a:r>
            <a:endParaRPr lang="en-US" altLang="en-US" sz="2000" b="0">
              <a:cs typeface="Times New Roman" panose="02020603050405020304" pitchFamily="18" charset="0"/>
            </a:endParaRPr>
          </a:p>
          <a:p>
            <a:endParaRPr lang="en-US" altLang="en-US" sz="2000" b="0">
              <a:solidFill>
                <a:srgbClr val="0000FF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r>
              <a:rPr lang="en-US" altLang="en-US" sz="2000" b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// </a:t>
            </a:r>
            <a:r>
              <a:rPr lang="en-US" altLang="en-US" sz="2000" b="0" i="1">
                <a:solidFill>
                  <a:srgbClr val="FF0000"/>
                </a:solidFill>
                <a:cs typeface="Times New Roman" panose="02020603050405020304" pitchFamily="18" charset="0"/>
              </a:rPr>
              <a:t>Error!</a:t>
            </a: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cout &lt;&lt; student &lt;&lt; endl;</a:t>
            </a:r>
            <a:endParaRPr lang="en-US" altLang="en-US" sz="2000" b="0">
              <a:cs typeface="Times New Roman" panose="02020603050405020304" pitchFamily="18" charset="0"/>
            </a:endParaRPr>
          </a:p>
          <a:p>
            <a:endParaRPr lang="en-US" altLang="en-US" sz="2000" b="0">
              <a:solidFill>
                <a:srgbClr val="0000FF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8945" name="Text Box 5">
            <a:extLst>
              <a:ext uri="{FF2B5EF4-FFF2-40B4-BE49-F238E27FC236}">
                <a16:creationId xmlns:a16="http://schemas.microsoft.com/office/drawing/2014/main" id="{5AEA7DA5-9324-DA4E-8A7B-4FCACC936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10200"/>
            <a:ext cx="8001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The only way to display a structure is one field at a time!</a:t>
            </a:r>
          </a:p>
        </p:txBody>
      </p:sp>
      <p:sp>
        <p:nvSpPr>
          <p:cNvPr id="38946" name="TextBox 1">
            <a:extLst>
              <a:ext uri="{FF2B5EF4-FFF2-40B4-BE49-F238E27FC236}">
                <a16:creationId xmlns:a16="http://schemas.microsoft.com/office/drawing/2014/main" id="{C6E531B3-6473-CB47-A380-708656F9A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0" y="1219200"/>
            <a:ext cx="6461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100</a:t>
            </a:r>
          </a:p>
        </p:txBody>
      </p:sp>
      <p:sp>
        <p:nvSpPr>
          <p:cNvPr id="38947" name="Text Box 1026">
            <a:extLst>
              <a:ext uri="{FF2B5EF4-FFF2-40B4-BE49-F238E27FC236}">
                <a16:creationId xmlns:a16="http://schemas.microsoft.com/office/drawing/2014/main" id="{BD647300-A144-9E43-9B52-F2BE90FED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0338" y="152400"/>
            <a:ext cx="12112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>
                <a:solidFill>
                  <a:srgbClr val="002060"/>
                </a:solidFill>
                <a:cs typeface="Times New Roman" panose="02020603050405020304" pitchFamily="18" charset="0"/>
              </a:rPr>
              <a:t>Display</a:t>
            </a:r>
            <a:endParaRPr lang="en-US" altLang="en-US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2">
            <a:extLst>
              <a:ext uri="{FF2B5EF4-FFF2-40B4-BE49-F238E27FC236}">
                <a16:creationId xmlns:a16="http://schemas.microsoft.com/office/drawing/2014/main" id="{8A2BB4F1-5DD2-0547-AFD4-17F04A410A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A8EACC-0506-0C43-88D8-4E604089B423}" type="slidenum">
              <a:rPr lang="en-US" altLang="en-US" sz="1000" smtClean="0">
                <a:latin typeface="Tahoma" panose="020B0604030504040204" pitchFamily="34" charset="0"/>
              </a:rPr>
              <a:pPr/>
              <a:t>25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grpSp>
        <p:nvGrpSpPr>
          <p:cNvPr id="39938" name="Group 28">
            <a:extLst>
              <a:ext uri="{FF2B5EF4-FFF2-40B4-BE49-F238E27FC236}">
                <a16:creationId xmlns:a16="http://schemas.microsoft.com/office/drawing/2014/main" id="{BD6F3E52-4E9F-4B4B-900F-1E877994C92A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57200"/>
            <a:ext cx="7924800" cy="1371600"/>
            <a:chOff x="336" y="288"/>
            <a:chExt cx="4992" cy="864"/>
          </a:xfrm>
        </p:grpSpPr>
        <p:sp>
          <p:nvSpPr>
            <p:cNvPr id="39972" name="Rectangle 29">
              <a:extLst>
                <a:ext uri="{FF2B5EF4-FFF2-40B4-BE49-F238E27FC236}">
                  <a16:creationId xmlns:a16="http://schemas.microsoft.com/office/drawing/2014/main" id="{FDA23DB6-0588-F64C-BDC4-CAFC08E5E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768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73" name="Rectangle 30">
              <a:extLst>
                <a:ext uri="{FF2B5EF4-FFF2-40B4-BE49-F238E27FC236}">
                  <a16:creationId xmlns:a16="http://schemas.microsoft.com/office/drawing/2014/main" id="{260CD7D1-6FBF-5446-8BCF-1BA3D2C3A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768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A</a:t>
              </a:r>
            </a:p>
          </p:txBody>
        </p:sp>
        <p:sp>
          <p:nvSpPr>
            <p:cNvPr id="39974" name="Text Box 31">
              <a:extLst>
                <a:ext uri="{FF2B5EF4-FFF2-40B4-BE49-F238E27FC236}">
                  <a16:creationId xmlns:a16="http://schemas.microsoft.com/office/drawing/2014/main" id="{BBC18DF3-D8E4-2941-A88C-3EC3085348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528"/>
              <a:ext cx="46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name</a:t>
              </a:r>
            </a:p>
          </p:txBody>
        </p:sp>
        <p:sp>
          <p:nvSpPr>
            <p:cNvPr id="39975" name="Text Box 32">
              <a:extLst>
                <a:ext uri="{FF2B5EF4-FFF2-40B4-BE49-F238E27FC236}">
                  <a16:creationId xmlns:a16="http://schemas.microsoft.com/office/drawing/2014/main" id="{6311E725-0BCE-C04D-B639-8C894E8DC0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528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score</a:t>
              </a:r>
            </a:p>
          </p:txBody>
        </p:sp>
        <p:sp>
          <p:nvSpPr>
            <p:cNvPr id="39976" name="Text Box 33">
              <a:extLst>
                <a:ext uri="{FF2B5EF4-FFF2-40B4-BE49-F238E27FC236}">
                  <a16:creationId xmlns:a16="http://schemas.microsoft.com/office/drawing/2014/main" id="{223B18F1-4438-DD4F-9DA6-1319B59FD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1" y="528"/>
              <a:ext cx="4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grade</a:t>
              </a:r>
            </a:p>
          </p:txBody>
        </p:sp>
        <p:sp>
          <p:nvSpPr>
            <p:cNvPr id="39977" name="Rectangle 34">
              <a:extLst>
                <a:ext uri="{FF2B5EF4-FFF2-40B4-BE49-F238E27FC236}">
                  <a16:creationId xmlns:a16="http://schemas.microsoft.com/office/drawing/2014/main" id="{CFD68270-CD3C-A846-9701-583A91322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528"/>
              <a:ext cx="4944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78" name="Text Box 35">
              <a:extLst>
                <a:ext uri="{FF2B5EF4-FFF2-40B4-BE49-F238E27FC236}">
                  <a16:creationId xmlns:a16="http://schemas.microsoft.com/office/drawing/2014/main" id="{4146590A-A2AA-4E47-BDC3-544768EB9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88"/>
              <a:ext cx="58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>
                  <a:solidFill>
                    <a:srgbClr val="0432FF"/>
                  </a:solidFill>
                </a:rPr>
                <a:t>student</a:t>
              </a:r>
            </a:p>
          </p:txBody>
        </p:sp>
      </p:grpSp>
      <p:graphicFrame>
        <p:nvGraphicFramePr>
          <p:cNvPr id="20" name="Group 36">
            <a:extLst>
              <a:ext uri="{FF2B5EF4-FFF2-40B4-BE49-F238E27FC236}">
                <a16:creationId xmlns:a16="http://schemas.microsoft.com/office/drawing/2014/main" id="{6FC0EE66-BF56-EF42-B925-44E01395B8B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19200"/>
          <a:ext cx="5105400" cy="457200"/>
        </p:xfrm>
        <a:graphic>
          <a:graphicData uri="http://schemas.openxmlformats.org/drawingml/2006/table">
            <a:tbl>
              <a:tblPr/>
              <a:tblGrid>
                <a:gridCol w="425450">
                  <a:extLst>
                    <a:ext uri="{9D8B030D-6E8A-4147-A177-3AD203B41FA5}">
                      <a16:colId xmlns:a16="http://schemas.microsoft.com/office/drawing/2014/main" val="132451164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7925071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7861471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292499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6392073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43738940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113003487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9657879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92731805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2745376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68905296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8189227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844602"/>
                  </a:ext>
                </a:extLst>
              </a:tr>
            </a:tbl>
          </a:graphicData>
        </a:graphic>
      </p:graphicFrame>
      <p:sp>
        <p:nvSpPr>
          <p:cNvPr id="39967" name="Text Box 1">
            <a:extLst>
              <a:ext uri="{FF2B5EF4-FFF2-40B4-BE49-F238E27FC236}">
                <a16:creationId xmlns:a16="http://schemas.microsoft.com/office/drawing/2014/main" id="{CE1B189F-475A-024E-A248-D8A2AE487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82775"/>
            <a:ext cx="29733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name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score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char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grade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};</a:t>
            </a:r>
            <a:endParaRPr lang="en-US" altLang="en-US" b="0">
              <a:cs typeface="Times New Roman" panose="02020603050405020304" pitchFamily="18" charset="0"/>
            </a:endParaRPr>
          </a:p>
        </p:txBody>
      </p:sp>
      <p:sp>
        <p:nvSpPr>
          <p:cNvPr id="39968" name="Text Box 1">
            <a:extLst>
              <a:ext uri="{FF2B5EF4-FFF2-40B4-BE49-F238E27FC236}">
                <a16:creationId xmlns:a16="http://schemas.microsoft.com/office/drawing/2014/main" id="{FABFD779-A5E3-6E43-9C44-B7C13A1B4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905000"/>
            <a:ext cx="5262563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 student = {“John”, 100, 'N'};</a:t>
            </a:r>
            <a:endParaRPr lang="en-US" altLang="en-US" sz="2000" b="0">
              <a:cs typeface="Times New Roman" panose="02020603050405020304" pitchFamily="18" charset="0"/>
            </a:endParaRP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endParaRPr lang="en-US" altLang="en-US" sz="2000" b="0">
              <a:cs typeface="Times New Roman" panose="02020603050405020304" pitchFamily="18" charset="0"/>
            </a:endParaRPr>
          </a:p>
          <a:p>
            <a:r>
              <a:rPr lang="en-US" altLang="en-US" sz="2000" b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// </a:t>
            </a:r>
            <a:r>
              <a:rPr lang="en-US" altLang="en-US" sz="2000" b="0" i="1">
                <a:solidFill>
                  <a:srgbClr val="FF0000"/>
                </a:solidFill>
                <a:cs typeface="Times New Roman" panose="02020603050405020304" pitchFamily="18" charset="0"/>
              </a:rPr>
              <a:t>field by field</a:t>
            </a: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getline(infile, student</a:t>
            </a:r>
            <a:r>
              <a:rPr lang="en-US" altLang="en-US" sz="2000" b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.</a:t>
            </a:r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name);</a:t>
            </a:r>
            <a:endParaRPr lang="en-US" altLang="en-US" sz="2000" b="0">
              <a:cs typeface="Times New Roman" panose="02020603050405020304" pitchFamily="18" charset="0"/>
            </a:endParaRP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infile &gt;&gt; student</a:t>
            </a:r>
            <a:r>
              <a:rPr lang="en-US" altLang="en-US" sz="2000" b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.</a:t>
            </a:r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score;</a:t>
            </a: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infile &gt;&gt; student</a:t>
            </a:r>
            <a:r>
              <a:rPr lang="en-US" altLang="en-US" sz="2000" b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.</a:t>
            </a:r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grade;</a:t>
            </a:r>
            <a:endParaRPr lang="en-US" altLang="en-US" sz="2000" b="0">
              <a:cs typeface="Times New Roman" panose="02020603050405020304" pitchFamily="18" charset="0"/>
            </a:endParaRPr>
          </a:p>
          <a:p>
            <a:endParaRPr lang="en-US" altLang="en-US" sz="2000" b="0">
              <a:solidFill>
                <a:srgbClr val="0000FF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r>
              <a:rPr lang="en-US" altLang="en-US" sz="2000" b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// </a:t>
            </a:r>
            <a:r>
              <a:rPr lang="en-US" altLang="en-US" sz="2000" b="0" i="1">
                <a:solidFill>
                  <a:srgbClr val="FF0000"/>
                </a:solidFill>
                <a:cs typeface="Times New Roman" panose="02020603050405020304" pitchFamily="18" charset="0"/>
              </a:rPr>
              <a:t>Error!</a:t>
            </a: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cin &gt;&gt; student;</a:t>
            </a:r>
            <a:endParaRPr lang="en-US" altLang="en-US" sz="2000" b="0">
              <a:cs typeface="Times New Roman" panose="02020603050405020304" pitchFamily="18" charset="0"/>
            </a:endParaRPr>
          </a:p>
          <a:p>
            <a:endParaRPr lang="en-US" altLang="en-US" sz="2000" b="0">
              <a:solidFill>
                <a:srgbClr val="0000FF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endParaRPr lang="en-US" altLang="en-US" sz="2000" b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9969" name="Text Box 5">
            <a:extLst>
              <a:ext uri="{FF2B5EF4-FFF2-40B4-BE49-F238E27FC236}">
                <a16:creationId xmlns:a16="http://schemas.microsoft.com/office/drawing/2014/main" id="{517B3836-EEA8-FA4A-AB3D-D9C8E4D25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10200"/>
            <a:ext cx="8001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The only way to read data into a structure is one field at a time!</a:t>
            </a:r>
          </a:p>
        </p:txBody>
      </p:sp>
      <p:sp>
        <p:nvSpPr>
          <p:cNvPr id="39970" name="TextBox 1">
            <a:extLst>
              <a:ext uri="{FF2B5EF4-FFF2-40B4-BE49-F238E27FC236}">
                <a16:creationId xmlns:a16="http://schemas.microsoft.com/office/drawing/2014/main" id="{9D710086-FB17-E14B-A026-F79204A74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0" y="1219200"/>
            <a:ext cx="6461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100</a:t>
            </a:r>
          </a:p>
        </p:txBody>
      </p:sp>
      <p:sp>
        <p:nvSpPr>
          <p:cNvPr id="39971" name="Text Box 1026">
            <a:extLst>
              <a:ext uri="{FF2B5EF4-FFF2-40B4-BE49-F238E27FC236}">
                <a16:creationId xmlns:a16="http://schemas.microsoft.com/office/drawing/2014/main" id="{38FE23E7-2EF1-7A49-BE73-29F17C2A5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0338" y="152400"/>
            <a:ext cx="12112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>
                <a:solidFill>
                  <a:srgbClr val="002060"/>
                </a:solidFill>
                <a:cs typeface="Times New Roman" panose="02020603050405020304" pitchFamily="18" charset="0"/>
              </a:rPr>
              <a:t>Read</a:t>
            </a:r>
            <a:endParaRPr lang="en-US" altLang="en-US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2">
            <a:extLst>
              <a:ext uri="{FF2B5EF4-FFF2-40B4-BE49-F238E27FC236}">
                <a16:creationId xmlns:a16="http://schemas.microsoft.com/office/drawing/2014/main" id="{27CBC85C-FC39-A04D-BFE2-EE3D5D4189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491553-5D94-8045-A258-470223DCB96E}" type="slidenum">
              <a:rPr lang="en-US" altLang="en-US" sz="1000" smtClean="0">
                <a:latin typeface="Tahoma" panose="020B0604030504040204" pitchFamily="34" charset="0"/>
              </a:rPr>
              <a:pPr/>
              <a:t>26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grpSp>
        <p:nvGrpSpPr>
          <p:cNvPr id="40962" name="Group 28">
            <a:extLst>
              <a:ext uri="{FF2B5EF4-FFF2-40B4-BE49-F238E27FC236}">
                <a16:creationId xmlns:a16="http://schemas.microsoft.com/office/drawing/2014/main" id="{9183AF46-0F24-E442-BA27-261828505F9E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57200"/>
            <a:ext cx="7924800" cy="1371600"/>
            <a:chOff x="336" y="288"/>
            <a:chExt cx="4992" cy="864"/>
          </a:xfrm>
        </p:grpSpPr>
        <p:sp>
          <p:nvSpPr>
            <p:cNvPr id="40996" name="Rectangle 29">
              <a:extLst>
                <a:ext uri="{FF2B5EF4-FFF2-40B4-BE49-F238E27FC236}">
                  <a16:creationId xmlns:a16="http://schemas.microsoft.com/office/drawing/2014/main" id="{349A0710-2869-9640-89FB-BB1E6CE14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768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997" name="Rectangle 30">
              <a:extLst>
                <a:ext uri="{FF2B5EF4-FFF2-40B4-BE49-F238E27FC236}">
                  <a16:creationId xmlns:a16="http://schemas.microsoft.com/office/drawing/2014/main" id="{EA700E03-C94E-464B-AFD7-8698387F7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768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A</a:t>
              </a:r>
            </a:p>
          </p:txBody>
        </p:sp>
        <p:sp>
          <p:nvSpPr>
            <p:cNvPr id="40998" name="Text Box 31">
              <a:extLst>
                <a:ext uri="{FF2B5EF4-FFF2-40B4-BE49-F238E27FC236}">
                  <a16:creationId xmlns:a16="http://schemas.microsoft.com/office/drawing/2014/main" id="{F5A9A36D-E668-FB41-9CCA-0F8EEEDDE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528"/>
              <a:ext cx="46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name</a:t>
              </a:r>
            </a:p>
          </p:txBody>
        </p:sp>
        <p:sp>
          <p:nvSpPr>
            <p:cNvPr id="40999" name="Text Box 32">
              <a:extLst>
                <a:ext uri="{FF2B5EF4-FFF2-40B4-BE49-F238E27FC236}">
                  <a16:creationId xmlns:a16="http://schemas.microsoft.com/office/drawing/2014/main" id="{D1F65022-19B4-E248-8876-8CB33976A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528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score</a:t>
              </a:r>
            </a:p>
          </p:txBody>
        </p:sp>
        <p:sp>
          <p:nvSpPr>
            <p:cNvPr id="41000" name="Text Box 33">
              <a:extLst>
                <a:ext uri="{FF2B5EF4-FFF2-40B4-BE49-F238E27FC236}">
                  <a16:creationId xmlns:a16="http://schemas.microsoft.com/office/drawing/2014/main" id="{C5DE4755-A1D3-4147-97FA-47BB85CB7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1" y="528"/>
              <a:ext cx="4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grade</a:t>
              </a:r>
            </a:p>
          </p:txBody>
        </p:sp>
        <p:sp>
          <p:nvSpPr>
            <p:cNvPr id="41001" name="Rectangle 34">
              <a:extLst>
                <a:ext uri="{FF2B5EF4-FFF2-40B4-BE49-F238E27FC236}">
                  <a16:creationId xmlns:a16="http://schemas.microsoft.com/office/drawing/2014/main" id="{85E2BEE4-16CE-F446-AFE8-359395F62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528"/>
              <a:ext cx="4944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002" name="Text Box 35">
              <a:extLst>
                <a:ext uri="{FF2B5EF4-FFF2-40B4-BE49-F238E27FC236}">
                  <a16:creationId xmlns:a16="http://schemas.microsoft.com/office/drawing/2014/main" id="{3B813958-B0D4-A34E-938C-75E75BAE2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88"/>
              <a:ext cx="58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>
                  <a:solidFill>
                    <a:srgbClr val="0432FF"/>
                  </a:solidFill>
                </a:rPr>
                <a:t>student</a:t>
              </a:r>
            </a:p>
          </p:txBody>
        </p:sp>
      </p:grpSp>
      <p:graphicFrame>
        <p:nvGraphicFramePr>
          <p:cNvPr id="20" name="Group 36">
            <a:extLst>
              <a:ext uri="{FF2B5EF4-FFF2-40B4-BE49-F238E27FC236}">
                <a16:creationId xmlns:a16="http://schemas.microsoft.com/office/drawing/2014/main" id="{6FC0EE66-BF56-EF42-B925-44E01395B8B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19200"/>
          <a:ext cx="5105400" cy="457200"/>
        </p:xfrm>
        <a:graphic>
          <a:graphicData uri="http://schemas.openxmlformats.org/drawingml/2006/table">
            <a:tbl>
              <a:tblPr/>
              <a:tblGrid>
                <a:gridCol w="425450">
                  <a:extLst>
                    <a:ext uri="{9D8B030D-6E8A-4147-A177-3AD203B41FA5}">
                      <a16:colId xmlns:a16="http://schemas.microsoft.com/office/drawing/2014/main" val="132451164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7925071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7861471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292499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6392073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43738940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113003487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9657879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92731805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2745376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68905296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8189227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844602"/>
                  </a:ext>
                </a:extLst>
              </a:tr>
            </a:tbl>
          </a:graphicData>
        </a:graphic>
      </p:graphicFrame>
      <p:sp>
        <p:nvSpPr>
          <p:cNvPr id="40991" name="Text Box 1">
            <a:extLst>
              <a:ext uri="{FF2B5EF4-FFF2-40B4-BE49-F238E27FC236}">
                <a16:creationId xmlns:a16="http://schemas.microsoft.com/office/drawing/2014/main" id="{BB9060AD-D3F9-804D-B65B-9D9D818E4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82775"/>
            <a:ext cx="29733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name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score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char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grade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};</a:t>
            </a:r>
            <a:endParaRPr lang="en-US" altLang="en-US" b="0">
              <a:cs typeface="Times New Roman" panose="02020603050405020304" pitchFamily="18" charset="0"/>
            </a:endParaRPr>
          </a:p>
        </p:txBody>
      </p:sp>
      <p:sp>
        <p:nvSpPr>
          <p:cNvPr id="40992" name="Text Box 1">
            <a:extLst>
              <a:ext uri="{FF2B5EF4-FFF2-40B4-BE49-F238E27FC236}">
                <a16:creationId xmlns:a16="http://schemas.microsoft.com/office/drawing/2014/main" id="{424BD127-CCE5-B941-804B-79FC2FE04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905000"/>
            <a:ext cx="52625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 student = {“John”, 100, 'N'};</a:t>
            </a:r>
            <a:endParaRPr lang="en-US" altLang="en-US" sz="2000" b="0">
              <a:cs typeface="Times New Roman" panose="02020603050405020304" pitchFamily="18" charset="0"/>
            </a:endParaRP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 tutor   = {“John”, 100, 'N'};</a:t>
            </a:r>
            <a:endParaRPr lang="en-US" altLang="en-US" sz="2000" b="0">
              <a:cs typeface="Times New Roman" panose="02020603050405020304" pitchFamily="18" charset="0"/>
            </a:endParaRP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endParaRPr lang="en-US" altLang="en-US" sz="2000" b="0">
              <a:cs typeface="Times New Roman" panose="02020603050405020304" pitchFamily="18" charset="0"/>
            </a:endParaRPr>
          </a:p>
          <a:p>
            <a:r>
              <a:rPr lang="en-US" altLang="en-US" sz="2000" b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// </a:t>
            </a:r>
            <a:r>
              <a:rPr lang="en-US" altLang="en-US" sz="2000" b="0" i="1">
                <a:solidFill>
                  <a:srgbClr val="FF0000"/>
                </a:solidFill>
                <a:cs typeface="Times New Roman" panose="02020603050405020304" pitchFamily="18" charset="0"/>
              </a:rPr>
              <a:t>field by field</a:t>
            </a:r>
          </a:p>
          <a:p>
            <a:r>
              <a:rPr lang="en-US" altLang="en-US" sz="1800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bool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800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same 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= </a:t>
            </a:r>
            <a:r>
              <a:rPr lang="en-US" altLang="en-US" sz="1800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false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sz="1800" b="0">
              <a:cs typeface="Times New Roman" panose="02020603050405020304" pitchFamily="18" charset="0"/>
            </a:endParaRPr>
          </a:p>
          <a:p>
            <a:endParaRPr lang="en-US" altLang="en-US" sz="1800" b="0" i="1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r>
              <a:rPr lang="en-US" altLang="en-US" sz="1800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if 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(student</a:t>
            </a:r>
            <a:r>
              <a:rPr lang="en-US" altLang="en-US" sz="1800" b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.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name == tutor.name &amp;&amp;</a:t>
            </a:r>
          </a:p>
          <a:p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student</a:t>
            </a:r>
            <a:r>
              <a:rPr lang="en-US" altLang="en-US" sz="1800" b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.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score == tutor.score &amp;&amp;</a:t>
            </a:r>
          </a:p>
          <a:p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student</a:t>
            </a:r>
            <a:r>
              <a:rPr lang="en-US" altLang="en-US" sz="1800" b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.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grade == tutor.grade) {</a:t>
            </a:r>
          </a:p>
          <a:p>
            <a:r>
              <a:rPr lang="en-US" altLang="en-US" sz="1800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same 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= </a:t>
            </a:r>
            <a:r>
              <a:rPr lang="en-US" altLang="en-US" sz="1800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true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</a:t>
            </a:r>
            <a:endParaRPr lang="en-US" altLang="en-US" sz="1800" b="0">
              <a:cs typeface="Times New Roman" panose="02020603050405020304" pitchFamily="18" charset="0"/>
            </a:endParaRPr>
          </a:p>
          <a:p>
            <a:endParaRPr lang="en-US" altLang="en-US" sz="2000" b="0">
              <a:solidFill>
                <a:srgbClr val="0000FF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r>
              <a:rPr lang="en-US" altLang="en-US" sz="2000" b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// </a:t>
            </a:r>
            <a:r>
              <a:rPr lang="en-US" altLang="en-US" sz="2000" b="0" i="1">
                <a:solidFill>
                  <a:srgbClr val="FF0000"/>
                </a:solidFill>
                <a:cs typeface="Times New Roman" panose="02020603050405020304" pitchFamily="18" charset="0"/>
              </a:rPr>
              <a:t>Error!</a:t>
            </a:r>
          </a:p>
          <a:p>
            <a:r>
              <a:rPr lang="en-US" altLang="en-US" sz="1800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if 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( student == tutor){</a:t>
            </a:r>
          </a:p>
          <a:p>
            <a:r>
              <a:rPr lang="en-US" altLang="en-US" sz="1800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same 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= </a:t>
            </a:r>
            <a:r>
              <a:rPr lang="en-US" altLang="en-US" sz="1800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true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</a:t>
            </a:r>
            <a:endParaRPr lang="en-US" altLang="en-US" sz="1800" b="0">
              <a:cs typeface="Times New Roman" panose="02020603050405020304" pitchFamily="18" charset="0"/>
            </a:endParaRPr>
          </a:p>
        </p:txBody>
      </p:sp>
      <p:sp>
        <p:nvSpPr>
          <p:cNvPr id="40993" name="Text Box 5">
            <a:extLst>
              <a:ext uri="{FF2B5EF4-FFF2-40B4-BE49-F238E27FC236}">
                <a16:creationId xmlns:a16="http://schemas.microsoft.com/office/drawing/2014/main" id="{8B978B08-016B-CE43-8BCA-17D2E0907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305300"/>
            <a:ext cx="3073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The only way to to compare </a:t>
            </a:r>
          </a:p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two structures is </a:t>
            </a:r>
          </a:p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one field at a time!</a:t>
            </a:r>
          </a:p>
        </p:txBody>
      </p:sp>
      <p:sp>
        <p:nvSpPr>
          <p:cNvPr id="40994" name="TextBox 1">
            <a:extLst>
              <a:ext uri="{FF2B5EF4-FFF2-40B4-BE49-F238E27FC236}">
                <a16:creationId xmlns:a16="http://schemas.microsoft.com/office/drawing/2014/main" id="{C61FEF3A-DA08-7546-9884-81BC5EFF1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0" y="1219200"/>
            <a:ext cx="6461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100</a:t>
            </a:r>
          </a:p>
        </p:txBody>
      </p:sp>
      <p:sp>
        <p:nvSpPr>
          <p:cNvPr id="40995" name="Text Box 1026">
            <a:extLst>
              <a:ext uri="{FF2B5EF4-FFF2-40B4-BE49-F238E27FC236}">
                <a16:creationId xmlns:a16="http://schemas.microsoft.com/office/drawing/2014/main" id="{71BFB9C5-4062-784D-A4CA-C3C202052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5713" y="152400"/>
            <a:ext cx="13858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>
                <a:solidFill>
                  <a:srgbClr val="002060"/>
                </a:solidFill>
                <a:cs typeface="Times New Roman" panose="02020603050405020304" pitchFamily="18" charset="0"/>
              </a:rPr>
              <a:t>Compare</a:t>
            </a:r>
            <a:endParaRPr lang="en-US" altLang="en-US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2">
            <a:extLst>
              <a:ext uri="{FF2B5EF4-FFF2-40B4-BE49-F238E27FC236}">
                <a16:creationId xmlns:a16="http://schemas.microsoft.com/office/drawing/2014/main" id="{D12C8A5F-AF21-5849-98B1-162FFD485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6D8695-C3C2-8947-ACDC-03D8FBD7B32B}" type="slidenum">
              <a:rPr lang="en-US" altLang="en-US" sz="1000" smtClean="0">
                <a:latin typeface="Tahoma" panose="020B0604030504040204" pitchFamily="34" charset="0"/>
              </a:rPr>
              <a:pPr/>
              <a:t>27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grpSp>
        <p:nvGrpSpPr>
          <p:cNvPr id="41986" name="Group 28">
            <a:extLst>
              <a:ext uri="{FF2B5EF4-FFF2-40B4-BE49-F238E27FC236}">
                <a16:creationId xmlns:a16="http://schemas.microsoft.com/office/drawing/2014/main" id="{6658CE25-2A70-594C-A65C-EB84CDAC861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57200"/>
            <a:ext cx="7924800" cy="1371600"/>
            <a:chOff x="336" y="288"/>
            <a:chExt cx="4992" cy="864"/>
          </a:xfrm>
        </p:grpSpPr>
        <p:sp>
          <p:nvSpPr>
            <p:cNvPr id="42020" name="Rectangle 29">
              <a:extLst>
                <a:ext uri="{FF2B5EF4-FFF2-40B4-BE49-F238E27FC236}">
                  <a16:creationId xmlns:a16="http://schemas.microsoft.com/office/drawing/2014/main" id="{E848D1FC-86E1-F34E-9FEF-88F162D8D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768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21" name="Rectangle 30">
              <a:extLst>
                <a:ext uri="{FF2B5EF4-FFF2-40B4-BE49-F238E27FC236}">
                  <a16:creationId xmlns:a16="http://schemas.microsoft.com/office/drawing/2014/main" id="{0F69495C-9390-6847-8A05-93FD257A1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768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A</a:t>
              </a:r>
            </a:p>
          </p:txBody>
        </p:sp>
        <p:sp>
          <p:nvSpPr>
            <p:cNvPr id="42022" name="Text Box 31">
              <a:extLst>
                <a:ext uri="{FF2B5EF4-FFF2-40B4-BE49-F238E27FC236}">
                  <a16:creationId xmlns:a16="http://schemas.microsoft.com/office/drawing/2014/main" id="{930FC76C-FA7B-6245-9F65-220900696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528"/>
              <a:ext cx="46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name</a:t>
              </a:r>
            </a:p>
          </p:txBody>
        </p:sp>
        <p:sp>
          <p:nvSpPr>
            <p:cNvPr id="42023" name="Text Box 32">
              <a:extLst>
                <a:ext uri="{FF2B5EF4-FFF2-40B4-BE49-F238E27FC236}">
                  <a16:creationId xmlns:a16="http://schemas.microsoft.com/office/drawing/2014/main" id="{5898AB9A-9EE8-4540-93CA-E65566B15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528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score</a:t>
              </a:r>
            </a:p>
          </p:txBody>
        </p:sp>
        <p:sp>
          <p:nvSpPr>
            <p:cNvPr id="42024" name="Text Box 33">
              <a:extLst>
                <a:ext uri="{FF2B5EF4-FFF2-40B4-BE49-F238E27FC236}">
                  <a16:creationId xmlns:a16="http://schemas.microsoft.com/office/drawing/2014/main" id="{9FDE70A4-15BD-254C-9B91-7060A6E369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1" y="528"/>
              <a:ext cx="4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grade</a:t>
              </a:r>
            </a:p>
          </p:txBody>
        </p:sp>
        <p:sp>
          <p:nvSpPr>
            <p:cNvPr id="42025" name="Rectangle 34">
              <a:extLst>
                <a:ext uri="{FF2B5EF4-FFF2-40B4-BE49-F238E27FC236}">
                  <a16:creationId xmlns:a16="http://schemas.microsoft.com/office/drawing/2014/main" id="{F3490D4E-C60A-614D-9413-0E84CED5C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528"/>
              <a:ext cx="4944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26" name="Text Box 35">
              <a:extLst>
                <a:ext uri="{FF2B5EF4-FFF2-40B4-BE49-F238E27FC236}">
                  <a16:creationId xmlns:a16="http://schemas.microsoft.com/office/drawing/2014/main" id="{3D22A54C-E6BC-AB48-91ED-CF6D7D0C0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88"/>
              <a:ext cx="58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>
                  <a:solidFill>
                    <a:srgbClr val="0432FF"/>
                  </a:solidFill>
                </a:rPr>
                <a:t>student</a:t>
              </a:r>
            </a:p>
          </p:txBody>
        </p:sp>
      </p:grpSp>
      <p:graphicFrame>
        <p:nvGraphicFramePr>
          <p:cNvPr id="20" name="Group 36">
            <a:extLst>
              <a:ext uri="{FF2B5EF4-FFF2-40B4-BE49-F238E27FC236}">
                <a16:creationId xmlns:a16="http://schemas.microsoft.com/office/drawing/2014/main" id="{6FC0EE66-BF56-EF42-B925-44E01395B8B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19200"/>
          <a:ext cx="5105400" cy="457200"/>
        </p:xfrm>
        <a:graphic>
          <a:graphicData uri="http://schemas.openxmlformats.org/drawingml/2006/table">
            <a:tbl>
              <a:tblPr/>
              <a:tblGrid>
                <a:gridCol w="425450">
                  <a:extLst>
                    <a:ext uri="{9D8B030D-6E8A-4147-A177-3AD203B41FA5}">
                      <a16:colId xmlns:a16="http://schemas.microsoft.com/office/drawing/2014/main" val="132451164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7925071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7861471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292499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6392073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43738940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113003487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9657879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92731805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2745376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68905296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8189227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844602"/>
                  </a:ext>
                </a:extLst>
              </a:tr>
            </a:tbl>
          </a:graphicData>
        </a:graphic>
      </p:graphicFrame>
      <p:sp>
        <p:nvSpPr>
          <p:cNvPr id="42015" name="Text Box 1">
            <a:extLst>
              <a:ext uri="{FF2B5EF4-FFF2-40B4-BE49-F238E27FC236}">
                <a16:creationId xmlns:a16="http://schemas.microsoft.com/office/drawing/2014/main" id="{11B0F6D1-46D1-7A4D-AF82-055D7A4B6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82775"/>
            <a:ext cx="2973388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name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string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id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score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char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grade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};</a:t>
            </a:r>
            <a:endParaRPr lang="en-US" altLang="en-US" b="0">
              <a:cs typeface="Times New Roman" panose="02020603050405020304" pitchFamily="18" charset="0"/>
            </a:endParaRPr>
          </a:p>
        </p:txBody>
      </p:sp>
      <p:sp>
        <p:nvSpPr>
          <p:cNvPr id="42016" name="Text Box 1">
            <a:extLst>
              <a:ext uri="{FF2B5EF4-FFF2-40B4-BE49-F238E27FC236}">
                <a16:creationId xmlns:a16="http://schemas.microsoft.com/office/drawing/2014/main" id="{BF45949C-1E52-7441-A956-595440F7C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905000"/>
            <a:ext cx="5262563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 student = {“John”, “AB123” };</a:t>
            </a:r>
            <a:endParaRPr lang="en-US" altLang="en-US" sz="2000" b="0">
              <a:cs typeface="Times New Roman" panose="02020603050405020304" pitchFamily="18" charset="0"/>
            </a:endParaRP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 tutor   = {“John”, “AJ398” };</a:t>
            </a:r>
            <a:endParaRPr lang="en-US" altLang="en-US" sz="2000" b="0">
              <a:cs typeface="Times New Roman" panose="02020603050405020304" pitchFamily="18" charset="0"/>
            </a:endParaRP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endParaRPr lang="en-US" altLang="en-US" sz="2000" b="0">
              <a:cs typeface="Times New Roman" panose="02020603050405020304" pitchFamily="18" charset="0"/>
            </a:endParaRPr>
          </a:p>
          <a:p>
            <a:r>
              <a:rPr lang="en-US" altLang="en-US" sz="2000" b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// </a:t>
            </a:r>
            <a:r>
              <a:rPr lang="en-US" altLang="en-US" sz="2000" b="0" i="1">
                <a:solidFill>
                  <a:srgbClr val="FF0000"/>
                </a:solidFill>
                <a:cs typeface="Times New Roman" panose="02020603050405020304" pitchFamily="18" charset="0"/>
              </a:rPr>
              <a:t>compare only the key field</a:t>
            </a:r>
          </a:p>
          <a:p>
            <a:r>
              <a:rPr lang="en-US" altLang="en-US" sz="1800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bool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800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same 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= </a:t>
            </a:r>
            <a:r>
              <a:rPr lang="en-US" altLang="en-US" sz="1800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false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sz="1800" b="0">
              <a:cs typeface="Times New Roman" panose="02020603050405020304" pitchFamily="18" charset="0"/>
            </a:endParaRPr>
          </a:p>
          <a:p>
            <a:endParaRPr lang="en-US" altLang="en-US" sz="1800" b="0" i="1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r>
              <a:rPr lang="en-US" altLang="en-US" sz="1800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if 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(student</a:t>
            </a:r>
            <a:r>
              <a:rPr lang="en-US" altLang="en-US" sz="1800" b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.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id == tutor.id){</a:t>
            </a:r>
          </a:p>
          <a:p>
            <a:r>
              <a:rPr lang="en-US" altLang="en-US" sz="1800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same 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= </a:t>
            </a:r>
            <a:r>
              <a:rPr lang="en-US" altLang="en-US" sz="1800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true</a:t>
            </a:r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en-US" sz="18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</a:t>
            </a:r>
            <a:endParaRPr lang="en-US" altLang="en-US" sz="1800" b="0">
              <a:cs typeface="Times New Roman" panose="02020603050405020304" pitchFamily="18" charset="0"/>
            </a:endParaRPr>
          </a:p>
          <a:p>
            <a:endParaRPr lang="en-US" altLang="en-US" sz="2000" b="0">
              <a:solidFill>
                <a:srgbClr val="0000FF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2017" name="Text Box 5">
            <a:extLst>
              <a:ext uri="{FF2B5EF4-FFF2-40B4-BE49-F238E27FC236}">
                <a16:creationId xmlns:a16="http://schemas.microsoft.com/office/drawing/2014/main" id="{A2349C63-726A-FB46-BB10-CD98D92BE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789488"/>
            <a:ext cx="30734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In real life applications another </a:t>
            </a:r>
          </a:p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field  is usually added, a </a:t>
            </a:r>
            <a:r>
              <a:rPr lang="en-US" altLang="en-US" sz="1600" i="1">
                <a:ea typeface="ＭＳ Ｐゴシック" panose="020B0600070205080204" pitchFamily="34" charset="-128"/>
              </a:rPr>
              <a:t>key field</a:t>
            </a:r>
            <a:r>
              <a:rPr lang="en-US" altLang="en-US" sz="1600" b="0" i="1">
                <a:ea typeface="ＭＳ Ｐゴシック" panose="020B0600070205080204" pitchFamily="34" charset="-128"/>
              </a:rPr>
              <a:t>, </a:t>
            </a:r>
          </a:p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that uniquely identifies data, such </a:t>
            </a:r>
          </a:p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as </a:t>
            </a:r>
            <a:r>
              <a:rPr lang="en-US" altLang="en-US" sz="1600" i="1">
                <a:ea typeface="ＭＳ Ｐゴシック" panose="020B0600070205080204" pitchFamily="34" charset="-128"/>
              </a:rPr>
              <a:t>student</a:t>
            </a:r>
            <a:r>
              <a:rPr lang="en-US" altLang="en-US" sz="1600" b="0" i="1">
                <a:ea typeface="ＭＳ Ｐゴシック" panose="020B0600070205080204" pitchFamily="34" charset="-128"/>
              </a:rPr>
              <a:t> </a:t>
            </a:r>
            <a:r>
              <a:rPr lang="en-US" altLang="en-US" sz="1600" i="1">
                <a:ea typeface="ＭＳ Ｐゴシック" panose="020B0600070205080204" pitchFamily="34" charset="-128"/>
              </a:rPr>
              <a:t>id</a:t>
            </a:r>
            <a:r>
              <a:rPr lang="en-US" altLang="en-US" sz="1600" b="0" i="1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42018" name="TextBox 1">
            <a:extLst>
              <a:ext uri="{FF2B5EF4-FFF2-40B4-BE49-F238E27FC236}">
                <a16:creationId xmlns:a16="http://schemas.microsoft.com/office/drawing/2014/main" id="{48FC6B73-483E-3047-BAF9-09529FC07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0" y="1219200"/>
            <a:ext cx="6461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100</a:t>
            </a:r>
          </a:p>
        </p:txBody>
      </p:sp>
      <p:sp>
        <p:nvSpPr>
          <p:cNvPr id="42019" name="Text Box 1026">
            <a:extLst>
              <a:ext uri="{FF2B5EF4-FFF2-40B4-BE49-F238E27FC236}">
                <a16:creationId xmlns:a16="http://schemas.microsoft.com/office/drawing/2014/main" id="{A55BD420-BF50-7141-90FD-F3580969C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5713" y="152400"/>
            <a:ext cx="13858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>
                <a:solidFill>
                  <a:srgbClr val="002060"/>
                </a:solidFill>
                <a:cs typeface="Times New Roman" panose="02020603050405020304" pitchFamily="18" charset="0"/>
              </a:rPr>
              <a:t>Compare</a:t>
            </a:r>
            <a:endParaRPr lang="en-US" altLang="en-US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2">
            <a:extLst>
              <a:ext uri="{FF2B5EF4-FFF2-40B4-BE49-F238E27FC236}">
                <a16:creationId xmlns:a16="http://schemas.microsoft.com/office/drawing/2014/main" id="{10534A76-E7B4-A847-8AD5-1F9D56E526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C0EC3BD-7978-4E48-8F9F-00418E7F86D1}" type="slidenum">
              <a:rPr lang="en-US" altLang="en-US" sz="1000" smtClean="0">
                <a:latin typeface="Tahoma" panose="020B0604030504040204" pitchFamily="34" charset="0"/>
              </a:rPr>
              <a:pPr/>
              <a:t>28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grpSp>
        <p:nvGrpSpPr>
          <p:cNvPr id="43010" name="Group 28">
            <a:extLst>
              <a:ext uri="{FF2B5EF4-FFF2-40B4-BE49-F238E27FC236}">
                <a16:creationId xmlns:a16="http://schemas.microsoft.com/office/drawing/2014/main" id="{3935C7EE-05EB-F147-A85C-1DBD3BF65FC8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57200"/>
            <a:ext cx="7924800" cy="1371600"/>
            <a:chOff x="336" y="288"/>
            <a:chExt cx="4992" cy="864"/>
          </a:xfrm>
        </p:grpSpPr>
        <p:sp>
          <p:nvSpPr>
            <p:cNvPr id="43044" name="Rectangle 29">
              <a:extLst>
                <a:ext uri="{FF2B5EF4-FFF2-40B4-BE49-F238E27FC236}">
                  <a16:creationId xmlns:a16="http://schemas.microsoft.com/office/drawing/2014/main" id="{2DCE2740-3761-D04C-9114-825D53050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768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045" name="Rectangle 30">
              <a:extLst>
                <a:ext uri="{FF2B5EF4-FFF2-40B4-BE49-F238E27FC236}">
                  <a16:creationId xmlns:a16="http://schemas.microsoft.com/office/drawing/2014/main" id="{4F06FDA3-29E4-084C-975A-2AABE5A78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768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A</a:t>
              </a:r>
            </a:p>
          </p:txBody>
        </p:sp>
        <p:sp>
          <p:nvSpPr>
            <p:cNvPr id="43046" name="Text Box 31">
              <a:extLst>
                <a:ext uri="{FF2B5EF4-FFF2-40B4-BE49-F238E27FC236}">
                  <a16:creationId xmlns:a16="http://schemas.microsoft.com/office/drawing/2014/main" id="{39DFFD40-A161-7A46-AA3B-6382B1C719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528"/>
              <a:ext cx="46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name</a:t>
              </a:r>
            </a:p>
          </p:txBody>
        </p:sp>
        <p:sp>
          <p:nvSpPr>
            <p:cNvPr id="43047" name="Text Box 32">
              <a:extLst>
                <a:ext uri="{FF2B5EF4-FFF2-40B4-BE49-F238E27FC236}">
                  <a16:creationId xmlns:a16="http://schemas.microsoft.com/office/drawing/2014/main" id="{3530B670-8E96-CB45-ADBC-C40B6BF0D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528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score</a:t>
              </a:r>
            </a:p>
          </p:txBody>
        </p:sp>
        <p:sp>
          <p:nvSpPr>
            <p:cNvPr id="43048" name="Text Box 33">
              <a:extLst>
                <a:ext uri="{FF2B5EF4-FFF2-40B4-BE49-F238E27FC236}">
                  <a16:creationId xmlns:a16="http://schemas.microsoft.com/office/drawing/2014/main" id="{A563BAAC-0AA7-1F4F-8E42-AB665EDA36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1" y="528"/>
              <a:ext cx="4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grade</a:t>
              </a:r>
            </a:p>
          </p:txBody>
        </p:sp>
        <p:sp>
          <p:nvSpPr>
            <p:cNvPr id="43049" name="Rectangle 34">
              <a:extLst>
                <a:ext uri="{FF2B5EF4-FFF2-40B4-BE49-F238E27FC236}">
                  <a16:creationId xmlns:a16="http://schemas.microsoft.com/office/drawing/2014/main" id="{3644E04F-7C1A-E445-B87B-A4F40C86D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528"/>
              <a:ext cx="4944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050" name="Text Box 35">
              <a:extLst>
                <a:ext uri="{FF2B5EF4-FFF2-40B4-BE49-F238E27FC236}">
                  <a16:creationId xmlns:a16="http://schemas.microsoft.com/office/drawing/2014/main" id="{63B54444-68EA-1E42-B003-16C0A29A7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88"/>
              <a:ext cx="58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>
                  <a:solidFill>
                    <a:srgbClr val="0432FF"/>
                  </a:solidFill>
                </a:rPr>
                <a:t>student</a:t>
              </a:r>
            </a:p>
          </p:txBody>
        </p:sp>
      </p:grpSp>
      <p:graphicFrame>
        <p:nvGraphicFramePr>
          <p:cNvPr id="20" name="Group 36">
            <a:extLst>
              <a:ext uri="{FF2B5EF4-FFF2-40B4-BE49-F238E27FC236}">
                <a16:creationId xmlns:a16="http://schemas.microsoft.com/office/drawing/2014/main" id="{6FC0EE66-BF56-EF42-B925-44E01395B8B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19200"/>
          <a:ext cx="5105400" cy="457200"/>
        </p:xfrm>
        <a:graphic>
          <a:graphicData uri="http://schemas.openxmlformats.org/drawingml/2006/table">
            <a:tbl>
              <a:tblPr/>
              <a:tblGrid>
                <a:gridCol w="425450">
                  <a:extLst>
                    <a:ext uri="{9D8B030D-6E8A-4147-A177-3AD203B41FA5}">
                      <a16:colId xmlns:a16="http://schemas.microsoft.com/office/drawing/2014/main" val="132451164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7925071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7861471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292499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6392073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43738940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113003487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9657879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92731805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2745376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68905296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8189227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844602"/>
                  </a:ext>
                </a:extLst>
              </a:tr>
            </a:tbl>
          </a:graphicData>
        </a:graphic>
      </p:graphicFrame>
      <p:sp>
        <p:nvSpPr>
          <p:cNvPr id="43039" name="Text Box 1">
            <a:extLst>
              <a:ext uri="{FF2B5EF4-FFF2-40B4-BE49-F238E27FC236}">
                <a16:creationId xmlns:a16="http://schemas.microsoft.com/office/drawing/2014/main" id="{B071550D-C22B-3C46-AAAE-4B0F124D9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82775"/>
            <a:ext cx="29733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name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score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char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grade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};</a:t>
            </a:r>
            <a:endParaRPr lang="en-US" altLang="en-US" b="0">
              <a:cs typeface="Times New Roman" panose="02020603050405020304" pitchFamily="18" charset="0"/>
            </a:endParaRPr>
          </a:p>
        </p:txBody>
      </p:sp>
      <p:sp>
        <p:nvSpPr>
          <p:cNvPr id="43040" name="Text Box 1">
            <a:extLst>
              <a:ext uri="{FF2B5EF4-FFF2-40B4-BE49-F238E27FC236}">
                <a16:creationId xmlns:a16="http://schemas.microsoft.com/office/drawing/2014/main" id="{A0B26849-E540-414F-9531-CC84D9E6D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905000"/>
            <a:ext cx="4494213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 s1 = {“John”, 100, 'N'};</a:t>
            </a: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 s2;</a:t>
            </a:r>
          </a:p>
          <a:p>
            <a:endParaRPr lang="en-US" altLang="en-US" sz="2000" b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r>
              <a:rPr lang="en-US" altLang="en-US" sz="2000" b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// </a:t>
            </a:r>
            <a:r>
              <a:rPr lang="en-US" altLang="en-US" sz="2000" b="0" i="1">
                <a:solidFill>
                  <a:srgbClr val="FF0000"/>
                </a:solidFill>
                <a:cs typeface="Times New Roman" panose="02020603050405020304" pitchFamily="18" charset="0"/>
              </a:rPr>
              <a:t>field by field</a:t>
            </a: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s2.name = s1.name;</a:t>
            </a: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s2.score = s1.score;</a:t>
            </a: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s2.grade = s1.grade;</a:t>
            </a:r>
          </a:p>
          <a:p>
            <a:endParaRPr lang="en-US" altLang="en-US" sz="2000" b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r>
              <a:rPr lang="en-US" altLang="en-US" sz="2000" b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endParaRPr lang="en-US" altLang="en-US" sz="2000" b="0">
              <a:cs typeface="Times New Roman" panose="02020603050405020304" pitchFamily="18" charset="0"/>
            </a:endParaRPr>
          </a:p>
          <a:p>
            <a:endParaRPr lang="en-US" altLang="en-US" sz="2000" b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3041" name="Text Box 5">
            <a:extLst>
              <a:ext uri="{FF2B5EF4-FFF2-40B4-BE49-F238E27FC236}">
                <a16:creationId xmlns:a16="http://schemas.microsoft.com/office/drawing/2014/main" id="{DE3E4ECD-BBD1-5B4F-81F0-96DCB8244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10200"/>
            <a:ext cx="800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Make a copy of a struct:</a:t>
            </a:r>
          </a:p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   - field by field</a:t>
            </a:r>
          </a:p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43042" name="TextBox 1">
            <a:extLst>
              <a:ext uri="{FF2B5EF4-FFF2-40B4-BE49-F238E27FC236}">
                <a16:creationId xmlns:a16="http://schemas.microsoft.com/office/drawing/2014/main" id="{686D2106-1B37-DD46-86DC-D015AF374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0" y="1219200"/>
            <a:ext cx="6461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100</a:t>
            </a:r>
          </a:p>
        </p:txBody>
      </p:sp>
      <p:sp>
        <p:nvSpPr>
          <p:cNvPr id="43043" name="Text Box 1026">
            <a:extLst>
              <a:ext uri="{FF2B5EF4-FFF2-40B4-BE49-F238E27FC236}">
                <a16:creationId xmlns:a16="http://schemas.microsoft.com/office/drawing/2014/main" id="{D2F0AA24-A3B8-5442-882F-08551F166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713" y="152400"/>
            <a:ext cx="10048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>
                <a:solidFill>
                  <a:srgbClr val="002060"/>
                </a:solidFill>
                <a:cs typeface="Times New Roman" panose="02020603050405020304" pitchFamily="18" charset="0"/>
              </a:rPr>
              <a:t>Copy</a:t>
            </a:r>
            <a:endParaRPr lang="en-US" altLang="en-US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2">
            <a:extLst>
              <a:ext uri="{FF2B5EF4-FFF2-40B4-BE49-F238E27FC236}">
                <a16:creationId xmlns:a16="http://schemas.microsoft.com/office/drawing/2014/main" id="{1489D85D-C6C6-D340-A444-0484E942E7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4B45A09-4086-F640-9888-995649E3B2A8}" type="slidenum">
              <a:rPr lang="en-US" altLang="en-US" sz="1000" smtClean="0">
                <a:latin typeface="Tahoma" panose="020B0604030504040204" pitchFamily="34" charset="0"/>
              </a:rPr>
              <a:pPr/>
              <a:t>29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grpSp>
        <p:nvGrpSpPr>
          <p:cNvPr id="44034" name="Group 28">
            <a:extLst>
              <a:ext uri="{FF2B5EF4-FFF2-40B4-BE49-F238E27FC236}">
                <a16:creationId xmlns:a16="http://schemas.microsoft.com/office/drawing/2014/main" id="{37BF7A0A-2DE1-F442-AF28-50522468123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57200"/>
            <a:ext cx="7924800" cy="1371600"/>
            <a:chOff x="336" y="288"/>
            <a:chExt cx="4992" cy="864"/>
          </a:xfrm>
        </p:grpSpPr>
        <p:sp>
          <p:nvSpPr>
            <p:cNvPr id="44068" name="Rectangle 29">
              <a:extLst>
                <a:ext uri="{FF2B5EF4-FFF2-40B4-BE49-F238E27FC236}">
                  <a16:creationId xmlns:a16="http://schemas.microsoft.com/office/drawing/2014/main" id="{5203FBF6-6044-0247-8834-9502E57F8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768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4069" name="Rectangle 30">
              <a:extLst>
                <a:ext uri="{FF2B5EF4-FFF2-40B4-BE49-F238E27FC236}">
                  <a16:creationId xmlns:a16="http://schemas.microsoft.com/office/drawing/2014/main" id="{9E9F203C-48BF-A740-8A83-7BC21FD2A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768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A</a:t>
              </a:r>
            </a:p>
          </p:txBody>
        </p:sp>
        <p:sp>
          <p:nvSpPr>
            <p:cNvPr id="44070" name="Text Box 31">
              <a:extLst>
                <a:ext uri="{FF2B5EF4-FFF2-40B4-BE49-F238E27FC236}">
                  <a16:creationId xmlns:a16="http://schemas.microsoft.com/office/drawing/2014/main" id="{FAA8B76A-FA1D-3747-BF52-5C6F5E023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528"/>
              <a:ext cx="46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name</a:t>
              </a:r>
            </a:p>
          </p:txBody>
        </p:sp>
        <p:sp>
          <p:nvSpPr>
            <p:cNvPr id="44071" name="Text Box 32">
              <a:extLst>
                <a:ext uri="{FF2B5EF4-FFF2-40B4-BE49-F238E27FC236}">
                  <a16:creationId xmlns:a16="http://schemas.microsoft.com/office/drawing/2014/main" id="{A96F00C7-78DF-2542-BD30-A0C55D629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528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score</a:t>
              </a:r>
            </a:p>
          </p:txBody>
        </p:sp>
        <p:sp>
          <p:nvSpPr>
            <p:cNvPr id="44072" name="Text Box 33">
              <a:extLst>
                <a:ext uri="{FF2B5EF4-FFF2-40B4-BE49-F238E27FC236}">
                  <a16:creationId xmlns:a16="http://schemas.microsoft.com/office/drawing/2014/main" id="{D1D06235-43B6-ED48-89E3-4A4551BDE3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1" y="528"/>
              <a:ext cx="4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grade</a:t>
              </a:r>
            </a:p>
          </p:txBody>
        </p:sp>
        <p:sp>
          <p:nvSpPr>
            <p:cNvPr id="44073" name="Rectangle 34">
              <a:extLst>
                <a:ext uri="{FF2B5EF4-FFF2-40B4-BE49-F238E27FC236}">
                  <a16:creationId xmlns:a16="http://schemas.microsoft.com/office/drawing/2014/main" id="{01482CF0-5DF2-2841-856F-89213CEE2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528"/>
              <a:ext cx="4944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4074" name="Text Box 35">
              <a:extLst>
                <a:ext uri="{FF2B5EF4-FFF2-40B4-BE49-F238E27FC236}">
                  <a16:creationId xmlns:a16="http://schemas.microsoft.com/office/drawing/2014/main" id="{2DC2F3E7-382F-2C45-A1EB-D280377DC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88"/>
              <a:ext cx="58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>
                  <a:solidFill>
                    <a:srgbClr val="0432FF"/>
                  </a:solidFill>
                </a:rPr>
                <a:t>student</a:t>
              </a:r>
            </a:p>
          </p:txBody>
        </p:sp>
      </p:grpSp>
      <p:graphicFrame>
        <p:nvGraphicFramePr>
          <p:cNvPr id="20" name="Group 36">
            <a:extLst>
              <a:ext uri="{FF2B5EF4-FFF2-40B4-BE49-F238E27FC236}">
                <a16:creationId xmlns:a16="http://schemas.microsoft.com/office/drawing/2014/main" id="{6FC0EE66-BF56-EF42-B925-44E01395B8B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19200"/>
          <a:ext cx="5105400" cy="457200"/>
        </p:xfrm>
        <a:graphic>
          <a:graphicData uri="http://schemas.openxmlformats.org/drawingml/2006/table">
            <a:tbl>
              <a:tblPr/>
              <a:tblGrid>
                <a:gridCol w="425450">
                  <a:extLst>
                    <a:ext uri="{9D8B030D-6E8A-4147-A177-3AD203B41FA5}">
                      <a16:colId xmlns:a16="http://schemas.microsoft.com/office/drawing/2014/main" val="132451164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7925071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7861471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292499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6392073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43738940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113003487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9657879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92731805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2745376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68905296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8189227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844602"/>
                  </a:ext>
                </a:extLst>
              </a:tr>
            </a:tbl>
          </a:graphicData>
        </a:graphic>
      </p:graphicFrame>
      <p:sp>
        <p:nvSpPr>
          <p:cNvPr id="44063" name="Text Box 1">
            <a:extLst>
              <a:ext uri="{FF2B5EF4-FFF2-40B4-BE49-F238E27FC236}">
                <a16:creationId xmlns:a16="http://schemas.microsoft.com/office/drawing/2014/main" id="{C357235F-0F90-9B4B-ABBD-3BE78858F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82775"/>
            <a:ext cx="29733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name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score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char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grade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};</a:t>
            </a:r>
            <a:endParaRPr lang="en-US" altLang="en-US" b="0">
              <a:cs typeface="Times New Roman" panose="02020603050405020304" pitchFamily="18" charset="0"/>
            </a:endParaRPr>
          </a:p>
        </p:txBody>
      </p:sp>
      <p:sp>
        <p:nvSpPr>
          <p:cNvPr id="44064" name="Text Box 1">
            <a:extLst>
              <a:ext uri="{FF2B5EF4-FFF2-40B4-BE49-F238E27FC236}">
                <a16:creationId xmlns:a16="http://schemas.microsoft.com/office/drawing/2014/main" id="{A0626558-ED7C-5947-9A9E-2CE7DFC14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905000"/>
            <a:ext cx="4494213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 s1 = {“John”, 100, 'N'};</a:t>
            </a: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 s2;</a:t>
            </a:r>
          </a:p>
          <a:p>
            <a:endParaRPr lang="en-US" altLang="en-US" sz="2000" b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r>
              <a:rPr lang="en-US" altLang="en-US" sz="2000" b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// </a:t>
            </a:r>
            <a:r>
              <a:rPr lang="en-US" altLang="en-US" sz="2000" b="0" i="1">
                <a:solidFill>
                  <a:srgbClr val="FF0000"/>
                </a:solidFill>
                <a:cs typeface="Times New Roman" panose="02020603050405020304" pitchFamily="18" charset="0"/>
              </a:rPr>
              <a:t>field by field</a:t>
            </a: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s2.name = s1.name;</a:t>
            </a: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s2.score = s1.score;</a:t>
            </a: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s2.grade = s1.grade;</a:t>
            </a:r>
          </a:p>
          <a:p>
            <a:endParaRPr lang="en-US" altLang="en-US" sz="2000" b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r>
              <a:rPr lang="en-US" altLang="en-US" sz="2000" b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// </a:t>
            </a:r>
            <a:r>
              <a:rPr lang="en-US" altLang="en-US" sz="2000" b="0" i="1">
                <a:solidFill>
                  <a:srgbClr val="FF0000"/>
                </a:solidFill>
                <a:cs typeface="Times New Roman" panose="02020603050405020304" pitchFamily="18" charset="0"/>
              </a:rPr>
              <a:t>with only one assignment</a:t>
            </a: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s2 = s1;</a:t>
            </a:r>
            <a:endParaRPr lang="en-US" altLang="en-US" sz="2000" b="0">
              <a:cs typeface="Times New Roman" panose="02020603050405020304" pitchFamily="18" charset="0"/>
            </a:endParaRPr>
          </a:p>
          <a:p>
            <a:endParaRPr lang="en-US" altLang="en-US" sz="2000" b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4065" name="Text Box 5">
            <a:extLst>
              <a:ext uri="{FF2B5EF4-FFF2-40B4-BE49-F238E27FC236}">
                <a16:creationId xmlns:a16="http://schemas.microsoft.com/office/drawing/2014/main" id="{859ECDAB-FC19-F84F-9FB4-FFF7F992E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10200"/>
            <a:ext cx="800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Make a copy of a struct:</a:t>
            </a:r>
          </a:p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   - field by field </a:t>
            </a:r>
          </a:p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   - with only one assignment</a:t>
            </a:r>
          </a:p>
        </p:txBody>
      </p:sp>
      <p:sp>
        <p:nvSpPr>
          <p:cNvPr id="44066" name="TextBox 1">
            <a:extLst>
              <a:ext uri="{FF2B5EF4-FFF2-40B4-BE49-F238E27FC236}">
                <a16:creationId xmlns:a16="http://schemas.microsoft.com/office/drawing/2014/main" id="{15EB5561-3970-6A40-B556-3C7942A2E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0" y="1219200"/>
            <a:ext cx="6461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100</a:t>
            </a:r>
          </a:p>
        </p:txBody>
      </p:sp>
      <p:sp>
        <p:nvSpPr>
          <p:cNvPr id="44067" name="Text Box 1026">
            <a:extLst>
              <a:ext uri="{FF2B5EF4-FFF2-40B4-BE49-F238E27FC236}">
                <a16:creationId xmlns:a16="http://schemas.microsoft.com/office/drawing/2014/main" id="{9C5645FF-9B70-EE46-BA16-A55C9408B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713" y="152400"/>
            <a:ext cx="10048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>
                <a:solidFill>
                  <a:srgbClr val="002060"/>
                </a:solidFill>
                <a:cs typeface="Times New Roman" panose="02020603050405020304" pitchFamily="18" charset="0"/>
              </a:rPr>
              <a:t>Copy</a:t>
            </a:r>
            <a:endParaRPr lang="en-US" altLang="en-US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2">
            <a:extLst>
              <a:ext uri="{FF2B5EF4-FFF2-40B4-BE49-F238E27FC236}">
                <a16:creationId xmlns:a16="http://schemas.microsoft.com/office/drawing/2014/main" id="{67517107-F4AC-864F-AE56-7D4EBBD2F9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2E8BFED-1D67-8945-B44E-55E9BD742F26}" type="slidenum">
              <a:rPr lang="en-US" altLang="en-US" sz="1000" smtClean="0">
                <a:latin typeface="Tahoma" panose="020B0604030504040204" pitchFamily="34" charset="0"/>
              </a:rPr>
              <a:pPr/>
              <a:t>3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56AB617A-4123-B345-8481-31E5C2393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33400"/>
            <a:ext cx="548640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85850" indent="-3429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Structure:</a:t>
            </a:r>
            <a:r>
              <a:rPr lang="en-US" altLang="en-US" sz="1200" b="0" i="1"/>
              <a:t> </a:t>
            </a:r>
            <a:r>
              <a:rPr lang="en-US" altLang="en-US" b="0" i="1"/>
              <a:t> </a:t>
            </a:r>
            <a:r>
              <a:rPr lang="en-US" altLang="en-US" b="0"/>
              <a:t>a collection of</a:t>
            </a:r>
          </a:p>
          <a:p>
            <a:endParaRPr lang="en-US" altLang="en-US" b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b="0"/>
              <a:t>Related elements,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b="0"/>
              <a:t>Possible of different types,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b="0"/>
              <a:t>Having a single name </a:t>
            </a:r>
            <a:endParaRPr lang="en-US" altLang="en-US" sz="1200" b="0">
              <a:solidFill>
                <a:schemeClr val="hlink"/>
              </a:solidFill>
            </a:endParaRPr>
          </a:p>
        </p:txBody>
      </p:sp>
      <p:sp>
        <p:nvSpPr>
          <p:cNvPr id="17411" name="Text Box 2">
            <a:extLst>
              <a:ext uri="{FF2B5EF4-FFF2-40B4-BE49-F238E27FC236}">
                <a16:creationId xmlns:a16="http://schemas.microsoft.com/office/drawing/2014/main" id="{7EDE5453-6078-B14E-8000-A7F96F19C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90863"/>
            <a:ext cx="403860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85850" indent="-3429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A </a:t>
            </a:r>
            <a:r>
              <a:rPr lang="en-US" altLang="en-US"/>
              <a:t>Book</a:t>
            </a:r>
            <a:r>
              <a:rPr lang="en-US" altLang="en-US" b="0"/>
              <a:t> structure could contain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b="0"/>
              <a:t>Title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b="0"/>
              <a:t>Author(s)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b="0"/>
              <a:t>Publisher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b="0"/>
              <a:t>Price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b="0"/>
              <a:t>Year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2">
            <a:extLst>
              <a:ext uri="{FF2B5EF4-FFF2-40B4-BE49-F238E27FC236}">
                <a16:creationId xmlns:a16="http://schemas.microsoft.com/office/drawing/2014/main" id="{D09ED0E0-D2D2-AE40-A0D7-34691D8854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78911F7-4C4A-5B41-B475-99C203343238}" type="slidenum">
              <a:rPr lang="en-US" altLang="en-US" sz="1000" smtClean="0">
                <a:latin typeface="Tahoma" panose="020B0604030504040204" pitchFamily="34" charset="0"/>
              </a:rPr>
              <a:pPr/>
              <a:t>30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grpSp>
        <p:nvGrpSpPr>
          <p:cNvPr id="45058" name="Group 28">
            <a:extLst>
              <a:ext uri="{FF2B5EF4-FFF2-40B4-BE49-F238E27FC236}">
                <a16:creationId xmlns:a16="http://schemas.microsoft.com/office/drawing/2014/main" id="{98B4B464-7E81-1F41-8A34-75722B31D284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57200"/>
            <a:ext cx="7924800" cy="1371600"/>
            <a:chOff x="336" y="288"/>
            <a:chExt cx="4992" cy="864"/>
          </a:xfrm>
        </p:grpSpPr>
        <p:sp>
          <p:nvSpPr>
            <p:cNvPr id="45092" name="Rectangle 29">
              <a:extLst>
                <a:ext uri="{FF2B5EF4-FFF2-40B4-BE49-F238E27FC236}">
                  <a16:creationId xmlns:a16="http://schemas.microsoft.com/office/drawing/2014/main" id="{0C029730-783A-E246-ABAF-C7DF8ADB7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768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93" name="Rectangle 30">
              <a:extLst>
                <a:ext uri="{FF2B5EF4-FFF2-40B4-BE49-F238E27FC236}">
                  <a16:creationId xmlns:a16="http://schemas.microsoft.com/office/drawing/2014/main" id="{2C93904C-A2F8-2B4E-9EF7-FFE018FD1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768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A</a:t>
              </a:r>
            </a:p>
          </p:txBody>
        </p:sp>
        <p:sp>
          <p:nvSpPr>
            <p:cNvPr id="45094" name="Text Box 31">
              <a:extLst>
                <a:ext uri="{FF2B5EF4-FFF2-40B4-BE49-F238E27FC236}">
                  <a16:creationId xmlns:a16="http://schemas.microsoft.com/office/drawing/2014/main" id="{0A6B4AA8-55D1-644C-B2C1-8659F35F4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528"/>
              <a:ext cx="46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name</a:t>
              </a:r>
            </a:p>
          </p:txBody>
        </p:sp>
        <p:sp>
          <p:nvSpPr>
            <p:cNvPr id="45095" name="Text Box 32">
              <a:extLst>
                <a:ext uri="{FF2B5EF4-FFF2-40B4-BE49-F238E27FC236}">
                  <a16:creationId xmlns:a16="http://schemas.microsoft.com/office/drawing/2014/main" id="{57A90197-BEF0-8E40-AB2E-C1C2DBE854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528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score</a:t>
              </a:r>
            </a:p>
          </p:txBody>
        </p:sp>
        <p:sp>
          <p:nvSpPr>
            <p:cNvPr id="45096" name="Text Box 33">
              <a:extLst>
                <a:ext uri="{FF2B5EF4-FFF2-40B4-BE49-F238E27FC236}">
                  <a16:creationId xmlns:a16="http://schemas.microsoft.com/office/drawing/2014/main" id="{0626A488-231F-B347-95FB-8A6FC13369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1" y="528"/>
              <a:ext cx="4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grade</a:t>
              </a:r>
            </a:p>
          </p:txBody>
        </p:sp>
        <p:sp>
          <p:nvSpPr>
            <p:cNvPr id="45097" name="Rectangle 34">
              <a:extLst>
                <a:ext uri="{FF2B5EF4-FFF2-40B4-BE49-F238E27FC236}">
                  <a16:creationId xmlns:a16="http://schemas.microsoft.com/office/drawing/2014/main" id="{B170E267-38BD-BA42-9C6A-DDF5F4116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528"/>
              <a:ext cx="4944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98" name="Text Box 35">
              <a:extLst>
                <a:ext uri="{FF2B5EF4-FFF2-40B4-BE49-F238E27FC236}">
                  <a16:creationId xmlns:a16="http://schemas.microsoft.com/office/drawing/2014/main" id="{88E8C1BC-C4BE-7346-A3B5-69C27AC92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88"/>
              <a:ext cx="58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>
                  <a:solidFill>
                    <a:srgbClr val="0432FF"/>
                  </a:solidFill>
                </a:rPr>
                <a:t>student</a:t>
              </a:r>
            </a:p>
          </p:txBody>
        </p:sp>
      </p:grpSp>
      <p:graphicFrame>
        <p:nvGraphicFramePr>
          <p:cNvPr id="20" name="Group 36">
            <a:extLst>
              <a:ext uri="{FF2B5EF4-FFF2-40B4-BE49-F238E27FC236}">
                <a16:creationId xmlns:a16="http://schemas.microsoft.com/office/drawing/2014/main" id="{6FC0EE66-BF56-EF42-B925-44E01395B8B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19200"/>
          <a:ext cx="5105400" cy="457200"/>
        </p:xfrm>
        <a:graphic>
          <a:graphicData uri="http://schemas.openxmlformats.org/drawingml/2006/table">
            <a:tbl>
              <a:tblPr/>
              <a:tblGrid>
                <a:gridCol w="425450">
                  <a:extLst>
                    <a:ext uri="{9D8B030D-6E8A-4147-A177-3AD203B41FA5}">
                      <a16:colId xmlns:a16="http://schemas.microsoft.com/office/drawing/2014/main" val="132451164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7925071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7861471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292499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6392073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43738940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113003487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9657879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92731805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2745376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68905296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8189227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844602"/>
                  </a:ext>
                </a:extLst>
              </a:tr>
            </a:tbl>
          </a:graphicData>
        </a:graphic>
      </p:graphicFrame>
      <p:sp>
        <p:nvSpPr>
          <p:cNvPr id="45087" name="Text Box 1">
            <a:extLst>
              <a:ext uri="{FF2B5EF4-FFF2-40B4-BE49-F238E27FC236}">
                <a16:creationId xmlns:a16="http://schemas.microsoft.com/office/drawing/2014/main" id="{B7505D4B-6ADF-9E42-84F1-32CFAC275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82775"/>
            <a:ext cx="29733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name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score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char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grade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};</a:t>
            </a:r>
            <a:endParaRPr lang="en-US" altLang="en-US" b="0">
              <a:cs typeface="Times New Roman" panose="02020603050405020304" pitchFamily="18" charset="0"/>
            </a:endParaRPr>
          </a:p>
        </p:txBody>
      </p:sp>
      <p:sp>
        <p:nvSpPr>
          <p:cNvPr id="45088" name="Text Box 1">
            <a:extLst>
              <a:ext uri="{FF2B5EF4-FFF2-40B4-BE49-F238E27FC236}">
                <a16:creationId xmlns:a16="http://schemas.microsoft.com/office/drawing/2014/main" id="{3D67AD52-5511-C140-AF8B-7EE97D086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905000"/>
            <a:ext cx="4494213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 s1 = {“John”, 100, 'N'};</a:t>
            </a:r>
          </a:p>
          <a:p>
            <a:r>
              <a:rPr lang="en-US" altLang="en-US" sz="20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 s2;</a:t>
            </a:r>
          </a:p>
          <a:p>
            <a:endParaRPr lang="en-US" altLang="en-US" sz="2000" b="0" dirty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r>
              <a:rPr lang="en-US" altLang="en-US" sz="2000" b="0" dirty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// </a:t>
            </a:r>
            <a:r>
              <a:rPr lang="en-US" altLang="en-US" sz="2000" b="0" i="1" dirty="0">
                <a:solidFill>
                  <a:srgbClr val="FF0000"/>
                </a:solidFill>
                <a:cs typeface="Times New Roman" panose="02020603050405020304" pitchFamily="18" charset="0"/>
              </a:rPr>
              <a:t>field by field</a:t>
            </a:r>
          </a:p>
          <a:p>
            <a:r>
              <a:rPr lang="en-US" altLang="en-US" sz="20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s2.name = s1.name;</a:t>
            </a:r>
          </a:p>
          <a:p>
            <a:r>
              <a:rPr lang="en-US" altLang="en-US" sz="20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s2.score = s1.score;</a:t>
            </a:r>
          </a:p>
          <a:p>
            <a:r>
              <a:rPr lang="en-US" altLang="en-US" sz="20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s2.grade = s1.grade;</a:t>
            </a:r>
          </a:p>
          <a:p>
            <a:endParaRPr lang="en-US" altLang="en-US" sz="2000" b="0" dirty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r>
              <a:rPr lang="en-US" altLang="en-US" sz="2000" b="0" dirty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// </a:t>
            </a:r>
            <a:r>
              <a:rPr lang="en-US" altLang="en-US" sz="2000" b="0" i="1" dirty="0">
                <a:solidFill>
                  <a:srgbClr val="FF0000"/>
                </a:solidFill>
                <a:cs typeface="Times New Roman" panose="02020603050405020304" pitchFamily="18" charset="0"/>
              </a:rPr>
              <a:t>with only one assignment</a:t>
            </a:r>
          </a:p>
          <a:p>
            <a:r>
              <a:rPr lang="en-US" altLang="en-US" sz="20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s2 = s1;</a:t>
            </a:r>
            <a:endParaRPr lang="en-US" altLang="en-US" sz="2000" b="0" dirty="0">
              <a:cs typeface="Times New Roman" panose="02020603050405020304" pitchFamily="18" charset="0"/>
            </a:endParaRPr>
          </a:p>
          <a:p>
            <a:endParaRPr lang="en-US" altLang="en-US" sz="2000" b="0" dirty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5089" name="Text Box 5">
            <a:extLst>
              <a:ext uri="{FF2B5EF4-FFF2-40B4-BE49-F238E27FC236}">
                <a16:creationId xmlns:a16="http://schemas.microsoft.com/office/drawing/2014/main" id="{AC50430C-C47F-874B-A8F9-7CC09381C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10200"/>
            <a:ext cx="800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Make a copy of a struct:</a:t>
            </a:r>
          </a:p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   - field by field (OK, but tedious, prone to making errors, longer code)</a:t>
            </a:r>
          </a:p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   </a:t>
            </a:r>
            <a:r>
              <a:rPr lang="en-US" altLang="en-US" sz="1600" b="0" i="1">
                <a:solidFill>
                  <a:srgbClr val="FF0000"/>
                </a:solidFill>
                <a:ea typeface="ＭＳ Ｐゴシック" panose="020B0600070205080204" pitchFamily="34" charset="-128"/>
              </a:rPr>
              <a:t>- with only one assignment  (the best!)</a:t>
            </a:r>
          </a:p>
        </p:txBody>
      </p:sp>
      <p:sp>
        <p:nvSpPr>
          <p:cNvPr id="45090" name="TextBox 1">
            <a:extLst>
              <a:ext uri="{FF2B5EF4-FFF2-40B4-BE49-F238E27FC236}">
                <a16:creationId xmlns:a16="http://schemas.microsoft.com/office/drawing/2014/main" id="{467C41EB-1856-8345-AC7D-2EDF72610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0" y="1219200"/>
            <a:ext cx="6461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100</a:t>
            </a:r>
          </a:p>
        </p:txBody>
      </p:sp>
      <p:sp>
        <p:nvSpPr>
          <p:cNvPr id="45091" name="Text Box 1026">
            <a:extLst>
              <a:ext uri="{FF2B5EF4-FFF2-40B4-BE49-F238E27FC236}">
                <a16:creationId xmlns:a16="http://schemas.microsoft.com/office/drawing/2014/main" id="{1448D250-A207-9B4F-B066-85A9BBFE1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713" y="152400"/>
            <a:ext cx="10048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>
                <a:solidFill>
                  <a:srgbClr val="002060"/>
                </a:solidFill>
                <a:cs typeface="Times New Roman" panose="02020603050405020304" pitchFamily="18" charset="0"/>
              </a:rPr>
              <a:t>Copy</a:t>
            </a:r>
            <a:endParaRPr lang="en-US" altLang="en-US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2">
            <a:extLst>
              <a:ext uri="{FF2B5EF4-FFF2-40B4-BE49-F238E27FC236}">
                <a16:creationId xmlns:a16="http://schemas.microsoft.com/office/drawing/2014/main" id="{207F89D0-890D-3748-8D1F-8047E08A68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5880431-576F-8B43-8C0C-339E82AF53EC}" type="slidenum">
              <a:rPr lang="en-US" altLang="en-US" sz="1000" smtClean="0">
                <a:latin typeface="Tahoma" panose="020B0604030504040204" pitchFamily="34" charset="0"/>
              </a:rPr>
              <a:pPr/>
              <a:t>31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grpSp>
        <p:nvGrpSpPr>
          <p:cNvPr id="46082" name="Group 28">
            <a:extLst>
              <a:ext uri="{FF2B5EF4-FFF2-40B4-BE49-F238E27FC236}">
                <a16:creationId xmlns:a16="http://schemas.microsoft.com/office/drawing/2014/main" id="{2A4596B8-822C-7545-9388-27D1F93C384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57200"/>
            <a:ext cx="7924800" cy="1371600"/>
            <a:chOff x="336" y="288"/>
            <a:chExt cx="4992" cy="864"/>
          </a:xfrm>
        </p:grpSpPr>
        <p:sp>
          <p:nvSpPr>
            <p:cNvPr id="46116" name="Rectangle 29">
              <a:extLst>
                <a:ext uri="{FF2B5EF4-FFF2-40B4-BE49-F238E27FC236}">
                  <a16:creationId xmlns:a16="http://schemas.microsoft.com/office/drawing/2014/main" id="{B246B3B6-2EC0-8146-AC49-D7CF27845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768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117" name="Rectangle 30">
              <a:extLst>
                <a:ext uri="{FF2B5EF4-FFF2-40B4-BE49-F238E27FC236}">
                  <a16:creationId xmlns:a16="http://schemas.microsoft.com/office/drawing/2014/main" id="{FDB2CB66-C161-DB40-842D-42FCAB18C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768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A</a:t>
              </a:r>
            </a:p>
          </p:txBody>
        </p:sp>
        <p:sp>
          <p:nvSpPr>
            <p:cNvPr id="46118" name="Text Box 31">
              <a:extLst>
                <a:ext uri="{FF2B5EF4-FFF2-40B4-BE49-F238E27FC236}">
                  <a16:creationId xmlns:a16="http://schemas.microsoft.com/office/drawing/2014/main" id="{3A6F96D9-F2B1-CA4C-A22B-CD33A41AE7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528"/>
              <a:ext cx="46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name</a:t>
              </a:r>
            </a:p>
          </p:txBody>
        </p:sp>
        <p:sp>
          <p:nvSpPr>
            <p:cNvPr id="46119" name="Text Box 32">
              <a:extLst>
                <a:ext uri="{FF2B5EF4-FFF2-40B4-BE49-F238E27FC236}">
                  <a16:creationId xmlns:a16="http://schemas.microsoft.com/office/drawing/2014/main" id="{63443BCE-AB20-814F-8A68-7AE9DF954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528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score</a:t>
              </a:r>
            </a:p>
          </p:txBody>
        </p:sp>
        <p:sp>
          <p:nvSpPr>
            <p:cNvPr id="46120" name="Text Box 33">
              <a:extLst>
                <a:ext uri="{FF2B5EF4-FFF2-40B4-BE49-F238E27FC236}">
                  <a16:creationId xmlns:a16="http://schemas.microsoft.com/office/drawing/2014/main" id="{F56305AF-2EC5-8847-A738-5E20DEF94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1" y="528"/>
              <a:ext cx="4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grade</a:t>
              </a:r>
            </a:p>
          </p:txBody>
        </p:sp>
        <p:sp>
          <p:nvSpPr>
            <p:cNvPr id="46121" name="Rectangle 34">
              <a:extLst>
                <a:ext uri="{FF2B5EF4-FFF2-40B4-BE49-F238E27FC236}">
                  <a16:creationId xmlns:a16="http://schemas.microsoft.com/office/drawing/2014/main" id="{F5E5AB9B-43DD-7C48-9D26-905EF1270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528"/>
              <a:ext cx="4944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122" name="Text Box 35">
              <a:extLst>
                <a:ext uri="{FF2B5EF4-FFF2-40B4-BE49-F238E27FC236}">
                  <a16:creationId xmlns:a16="http://schemas.microsoft.com/office/drawing/2014/main" id="{8EDF0CB1-ADDA-1647-9E8C-59A9F8555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88"/>
              <a:ext cx="58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>
                  <a:solidFill>
                    <a:srgbClr val="0432FF"/>
                  </a:solidFill>
                </a:rPr>
                <a:t>student</a:t>
              </a:r>
            </a:p>
          </p:txBody>
        </p:sp>
      </p:grpSp>
      <p:graphicFrame>
        <p:nvGraphicFramePr>
          <p:cNvPr id="20" name="Group 36">
            <a:extLst>
              <a:ext uri="{FF2B5EF4-FFF2-40B4-BE49-F238E27FC236}">
                <a16:creationId xmlns:a16="http://schemas.microsoft.com/office/drawing/2014/main" id="{6FC0EE66-BF56-EF42-B925-44E01395B8B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19200"/>
          <a:ext cx="5105400" cy="457200"/>
        </p:xfrm>
        <a:graphic>
          <a:graphicData uri="http://schemas.openxmlformats.org/drawingml/2006/table">
            <a:tbl>
              <a:tblPr/>
              <a:tblGrid>
                <a:gridCol w="425450">
                  <a:extLst>
                    <a:ext uri="{9D8B030D-6E8A-4147-A177-3AD203B41FA5}">
                      <a16:colId xmlns:a16="http://schemas.microsoft.com/office/drawing/2014/main" val="132451164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7925071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7861471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292499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6392073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43738940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113003487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9657879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92731805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2745376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68905296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8189227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844602"/>
                  </a:ext>
                </a:extLst>
              </a:tr>
            </a:tbl>
          </a:graphicData>
        </a:graphic>
      </p:graphicFrame>
      <p:sp>
        <p:nvSpPr>
          <p:cNvPr id="46111" name="Text Box 1">
            <a:extLst>
              <a:ext uri="{FF2B5EF4-FFF2-40B4-BE49-F238E27FC236}">
                <a16:creationId xmlns:a16="http://schemas.microsoft.com/office/drawing/2014/main" id="{D66D8C7A-A36F-214A-893D-2FE6340B8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82775"/>
            <a:ext cx="29733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name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score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char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grade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};</a:t>
            </a:r>
            <a:endParaRPr lang="en-US" altLang="en-US" b="0">
              <a:cs typeface="Times New Roman" panose="02020603050405020304" pitchFamily="18" charset="0"/>
            </a:endParaRPr>
          </a:p>
        </p:txBody>
      </p:sp>
      <p:sp>
        <p:nvSpPr>
          <p:cNvPr id="46112" name="Text Box 1">
            <a:extLst>
              <a:ext uri="{FF2B5EF4-FFF2-40B4-BE49-F238E27FC236}">
                <a16:creationId xmlns:a16="http://schemas.microsoft.com/office/drawing/2014/main" id="{EE595C8E-C6D2-194B-A11F-8489BEDBE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905000"/>
            <a:ext cx="4494213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 s1 = {“John”, 100, 'N'};</a:t>
            </a: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 s2;</a:t>
            </a:r>
          </a:p>
          <a:p>
            <a:endParaRPr lang="en-US" altLang="en-US" sz="2000" b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r>
              <a:rPr lang="en-US" altLang="en-US" sz="2000" b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// </a:t>
            </a:r>
            <a:r>
              <a:rPr lang="en-US" altLang="en-US" sz="2000" b="0" i="1">
                <a:solidFill>
                  <a:srgbClr val="FF0000"/>
                </a:solidFill>
                <a:cs typeface="Times New Roman" panose="02020603050405020304" pitchFamily="18" charset="0"/>
              </a:rPr>
              <a:t>copying a struct</a:t>
            </a: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s2 = s1;</a:t>
            </a:r>
            <a:endParaRPr lang="en-US" altLang="en-US" sz="2000" b="0">
              <a:cs typeface="Times New Roman" panose="02020603050405020304" pitchFamily="18" charset="0"/>
            </a:endParaRPr>
          </a:p>
          <a:p>
            <a:endParaRPr lang="en-US" altLang="en-US" sz="2000" b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6113" name="Text Box 5">
            <a:extLst>
              <a:ext uri="{FF2B5EF4-FFF2-40B4-BE49-F238E27FC236}">
                <a16:creationId xmlns:a16="http://schemas.microsoft.com/office/drawing/2014/main" id="{597F058E-13AD-A341-967B-B14102627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953000"/>
            <a:ext cx="8001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Why is this important?</a:t>
            </a:r>
          </a:p>
          <a:p>
            <a:pPr eaLnBrk="1" hangingPunct="1"/>
            <a:endParaRPr lang="en-US" altLang="en-US" sz="1600" b="0" i="1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It makes it possible </a:t>
            </a:r>
            <a:r>
              <a:rPr lang="en-US" altLang="en-US" sz="1600" i="1">
                <a:ea typeface="ＭＳ Ｐゴシック" panose="020B0600070205080204" pitchFamily="34" charset="-128"/>
              </a:rPr>
              <a:t>to pass structures to functions </a:t>
            </a:r>
            <a:r>
              <a:rPr lang="en-US" altLang="en-US" sz="1600" b="0" i="1">
                <a:ea typeface="ＭＳ Ｐゴシック" panose="020B0600070205080204" pitchFamily="34" charset="-128"/>
              </a:rPr>
              <a:t>and </a:t>
            </a:r>
            <a:r>
              <a:rPr lang="en-US" altLang="en-US" sz="1600" i="1">
                <a:ea typeface="ＭＳ Ｐゴシック" panose="020B0600070205080204" pitchFamily="34" charset="-128"/>
              </a:rPr>
              <a:t>return a structure from a function</a:t>
            </a:r>
            <a:r>
              <a:rPr lang="en-US" altLang="en-US" sz="1600" b="0" i="1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endParaRPr lang="en-US" altLang="en-US" sz="1600" b="0" i="1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6114" name="TextBox 1">
            <a:extLst>
              <a:ext uri="{FF2B5EF4-FFF2-40B4-BE49-F238E27FC236}">
                <a16:creationId xmlns:a16="http://schemas.microsoft.com/office/drawing/2014/main" id="{62D58F63-736C-7D4A-8311-632F56D0B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0" y="1219200"/>
            <a:ext cx="6461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100</a:t>
            </a:r>
          </a:p>
        </p:txBody>
      </p:sp>
      <p:sp>
        <p:nvSpPr>
          <p:cNvPr id="46115" name="Text Box 1026">
            <a:extLst>
              <a:ext uri="{FF2B5EF4-FFF2-40B4-BE49-F238E27FC236}">
                <a16:creationId xmlns:a16="http://schemas.microsoft.com/office/drawing/2014/main" id="{CD4F6D17-248A-494C-A42E-9A7026E68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713" y="152400"/>
            <a:ext cx="10048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 dirty="0">
                <a:solidFill>
                  <a:srgbClr val="002060"/>
                </a:solidFill>
                <a:cs typeface="Times New Roman" panose="02020603050405020304" pitchFamily="18" charset="0"/>
              </a:rPr>
              <a:t>Copy</a:t>
            </a:r>
            <a:endParaRPr lang="en-US" alt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2">
            <a:extLst>
              <a:ext uri="{FF2B5EF4-FFF2-40B4-BE49-F238E27FC236}">
                <a16:creationId xmlns:a16="http://schemas.microsoft.com/office/drawing/2014/main" id="{07E4ACCC-517C-B645-A3AE-43CBCD04D2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F1C5B4-2FF9-FA42-92FD-48BAF949BA1B}" type="slidenum">
              <a:rPr lang="en-US" altLang="en-US" sz="1000" smtClean="0">
                <a:latin typeface="Tahoma" panose="020B0604030504040204" pitchFamily="34" charset="0"/>
              </a:rPr>
              <a:pPr/>
              <a:t>32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grpSp>
        <p:nvGrpSpPr>
          <p:cNvPr id="47106" name="Group 28">
            <a:extLst>
              <a:ext uri="{FF2B5EF4-FFF2-40B4-BE49-F238E27FC236}">
                <a16:creationId xmlns:a16="http://schemas.microsoft.com/office/drawing/2014/main" id="{817614D1-271B-6645-85F8-719E7F70E356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57200"/>
            <a:ext cx="7924800" cy="1371600"/>
            <a:chOff x="336" y="288"/>
            <a:chExt cx="4992" cy="864"/>
          </a:xfrm>
        </p:grpSpPr>
        <p:sp>
          <p:nvSpPr>
            <p:cNvPr id="47139" name="Rectangle 29">
              <a:extLst>
                <a:ext uri="{FF2B5EF4-FFF2-40B4-BE49-F238E27FC236}">
                  <a16:creationId xmlns:a16="http://schemas.microsoft.com/office/drawing/2014/main" id="{EFBB76E3-64E3-6449-9FFF-BDAFEC4D4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768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7140" name="Rectangle 30">
              <a:extLst>
                <a:ext uri="{FF2B5EF4-FFF2-40B4-BE49-F238E27FC236}">
                  <a16:creationId xmlns:a16="http://schemas.microsoft.com/office/drawing/2014/main" id="{8338CE16-7FA4-8A41-851F-E419E220D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768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A</a:t>
              </a:r>
            </a:p>
          </p:txBody>
        </p:sp>
        <p:sp>
          <p:nvSpPr>
            <p:cNvPr id="47141" name="Text Box 31">
              <a:extLst>
                <a:ext uri="{FF2B5EF4-FFF2-40B4-BE49-F238E27FC236}">
                  <a16:creationId xmlns:a16="http://schemas.microsoft.com/office/drawing/2014/main" id="{51FEB915-0FB8-5D40-AC48-A89D459A1C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528"/>
              <a:ext cx="46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name</a:t>
              </a:r>
            </a:p>
          </p:txBody>
        </p:sp>
        <p:sp>
          <p:nvSpPr>
            <p:cNvPr id="47142" name="Text Box 32">
              <a:extLst>
                <a:ext uri="{FF2B5EF4-FFF2-40B4-BE49-F238E27FC236}">
                  <a16:creationId xmlns:a16="http://schemas.microsoft.com/office/drawing/2014/main" id="{0023C47D-24CE-3F44-B220-C3E3A818F6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528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score</a:t>
              </a:r>
            </a:p>
          </p:txBody>
        </p:sp>
        <p:sp>
          <p:nvSpPr>
            <p:cNvPr id="47143" name="Text Box 33">
              <a:extLst>
                <a:ext uri="{FF2B5EF4-FFF2-40B4-BE49-F238E27FC236}">
                  <a16:creationId xmlns:a16="http://schemas.microsoft.com/office/drawing/2014/main" id="{414F3277-EBE3-2C48-83B3-223D1D772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1" y="528"/>
              <a:ext cx="4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grade</a:t>
              </a:r>
            </a:p>
          </p:txBody>
        </p:sp>
        <p:sp>
          <p:nvSpPr>
            <p:cNvPr id="47144" name="Rectangle 34">
              <a:extLst>
                <a:ext uri="{FF2B5EF4-FFF2-40B4-BE49-F238E27FC236}">
                  <a16:creationId xmlns:a16="http://schemas.microsoft.com/office/drawing/2014/main" id="{6CEEED7B-BEA2-BC4D-900B-7AA52920A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528"/>
              <a:ext cx="4944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7145" name="Text Box 35">
              <a:extLst>
                <a:ext uri="{FF2B5EF4-FFF2-40B4-BE49-F238E27FC236}">
                  <a16:creationId xmlns:a16="http://schemas.microsoft.com/office/drawing/2014/main" id="{A2924616-75EB-9A47-A425-5FDD523AD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88"/>
              <a:ext cx="58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>
                  <a:solidFill>
                    <a:srgbClr val="0432FF"/>
                  </a:solidFill>
                </a:rPr>
                <a:t>student</a:t>
              </a:r>
            </a:p>
          </p:txBody>
        </p:sp>
      </p:grpSp>
      <p:graphicFrame>
        <p:nvGraphicFramePr>
          <p:cNvPr id="20" name="Group 36">
            <a:extLst>
              <a:ext uri="{FF2B5EF4-FFF2-40B4-BE49-F238E27FC236}">
                <a16:creationId xmlns:a16="http://schemas.microsoft.com/office/drawing/2014/main" id="{6FC0EE66-BF56-EF42-B925-44E01395B8B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19200"/>
          <a:ext cx="5105400" cy="457200"/>
        </p:xfrm>
        <a:graphic>
          <a:graphicData uri="http://schemas.openxmlformats.org/drawingml/2006/table">
            <a:tbl>
              <a:tblPr/>
              <a:tblGrid>
                <a:gridCol w="425450">
                  <a:extLst>
                    <a:ext uri="{9D8B030D-6E8A-4147-A177-3AD203B41FA5}">
                      <a16:colId xmlns:a16="http://schemas.microsoft.com/office/drawing/2014/main" val="132451164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7925071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7861471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292499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6392073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43738940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113003487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9657879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92731805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2745376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68905296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8189227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844602"/>
                  </a:ext>
                </a:extLst>
              </a:tr>
            </a:tbl>
          </a:graphicData>
        </a:graphic>
      </p:graphicFrame>
      <p:sp>
        <p:nvSpPr>
          <p:cNvPr id="47135" name="Text Box 1">
            <a:extLst>
              <a:ext uri="{FF2B5EF4-FFF2-40B4-BE49-F238E27FC236}">
                <a16:creationId xmlns:a16="http://schemas.microsoft.com/office/drawing/2014/main" id="{B5743CBD-DF25-5A41-B586-439534590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82775"/>
            <a:ext cx="29733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name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score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char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grade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};</a:t>
            </a:r>
            <a:endParaRPr lang="en-US" altLang="en-US" b="0">
              <a:cs typeface="Times New Roman" panose="02020603050405020304" pitchFamily="18" charset="0"/>
            </a:endParaRPr>
          </a:p>
        </p:txBody>
      </p:sp>
      <p:sp>
        <p:nvSpPr>
          <p:cNvPr id="47136" name="Text Box 1">
            <a:extLst>
              <a:ext uri="{FF2B5EF4-FFF2-40B4-BE49-F238E27FC236}">
                <a16:creationId xmlns:a16="http://schemas.microsoft.com/office/drawing/2014/main" id="{557CE685-C66C-9F4A-8312-255994285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905000"/>
            <a:ext cx="45497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 s1 = {“John”, 100, 'N'};</a:t>
            </a: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 s2;</a:t>
            </a:r>
          </a:p>
          <a:p>
            <a:endParaRPr lang="en-US" altLang="en-US" sz="2000" b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r>
              <a:rPr lang="en-US" altLang="en-US" sz="2000" b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// </a:t>
            </a:r>
            <a:r>
              <a:rPr lang="en-US" altLang="en-US" sz="2000" b="0" i="1">
                <a:solidFill>
                  <a:srgbClr val="FF0000"/>
                </a:solidFill>
                <a:cs typeface="Times New Roman" panose="02020603050405020304" pitchFamily="18" charset="0"/>
              </a:rPr>
              <a:t>call a function that returns a structure</a:t>
            </a: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s2 = readStuData();</a:t>
            </a:r>
            <a:endParaRPr lang="en-US" altLang="en-US" sz="2000" b="0">
              <a:cs typeface="Times New Roman" panose="02020603050405020304" pitchFamily="18" charset="0"/>
            </a:endParaRPr>
          </a:p>
          <a:p>
            <a:endParaRPr lang="en-US" altLang="en-US" sz="2000" b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7137" name="TextBox 1">
            <a:extLst>
              <a:ext uri="{FF2B5EF4-FFF2-40B4-BE49-F238E27FC236}">
                <a16:creationId xmlns:a16="http://schemas.microsoft.com/office/drawing/2014/main" id="{2FF5068B-0F8B-DA4B-A91B-7716C82C5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0" y="1219200"/>
            <a:ext cx="6461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100</a:t>
            </a:r>
          </a:p>
        </p:txBody>
      </p:sp>
      <p:sp>
        <p:nvSpPr>
          <p:cNvPr id="47138" name="Text Box 5">
            <a:extLst>
              <a:ext uri="{FF2B5EF4-FFF2-40B4-BE49-F238E27FC236}">
                <a16:creationId xmlns:a16="http://schemas.microsoft.com/office/drawing/2014/main" id="{948B7936-A7F3-7948-A43B-AC481D58A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21200"/>
            <a:ext cx="2743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Example of a function that </a:t>
            </a:r>
          </a:p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returns a structure.</a:t>
            </a:r>
          </a:p>
        </p:txBody>
      </p:sp>
      <p:sp>
        <p:nvSpPr>
          <p:cNvPr id="16" name="Text Box 1026">
            <a:extLst>
              <a:ext uri="{FF2B5EF4-FFF2-40B4-BE49-F238E27FC236}">
                <a16:creationId xmlns:a16="http://schemas.microsoft.com/office/drawing/2014/main" id="{98E1258B-8A03-E34D-9630-A390A3807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4351" y="166042"/>
            <a:ext cx="33527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 dirty="0">
                <a:solidFill>
                  <a:srgbClr val="002060"/>
                </a:solidFill>
                <a:cs typeface="Times New Roman" panose="02020603050405020304" pitchFamily="18" charset="0"/>
              </a:rPr>
              <a:t>Structures and Functions</a:t>
            </a:r>
            <a:endParaRPr lang="en-US" alt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2">
            <a:extLst>
              <a:ext uri="{FF2B5EF4-FFF2-40B4-BE49-F238E27FC236}">
                <a16:creationId xmlns:a16="http://schemas.microsoft.com/office/drawing/2014/main" id="{1C232487-84F0-754D-9967-081C6B8501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0A0617A-1974-B64D-A6C1-3F2AA6454079}" type="slidenum">
              <a:rPr lang="en-US" altLang="en-US" sz="1000" smtClean="0">
                <a:latin typeface="Tahoma" panose="020B0604030504040204" pitchFamily="34" charset="0"/>
              </a:rPr>
              <a:pPr/>
              <a:t>33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grpSp>
        <p:nvGrpSpPr>
          <p:cNvPr id="48130" name="Group 28">
            <a:extLst>
              <a:ext uri="{FF2B5EF4-FFF2-40B4-BE49-F238E27FC236}">
                <a16:creationId xmlns:a16="http://schemas.microsoft.com/office/drawing/2014/main" id="{7074DF3D-CA66-934C-9B8E-73865C42E8E3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57200"/>
            <a:ext cx="7924800" cy="1371600"/>
            <a:chOff x="336" y="288"/>
            <a:chExt cx="4992" cy="864"/>
          </a:xfrm>
        </p:grpSpPr>
        <p:sp>
          <p:nvSpPr>
            <p:cNvPr id="48163" name="Rectangle 29">
              <a:extLst>
                <a:ext uri="{FF2B5EF4-FFF2-40B4-BE49-F238E27FC236}">
                  <a16:creationId xmlns:a16="http://schemas.microsoft.com/office/drawing/2014/main" id="{870E9869-6649-5946-BE05-CA2E71D73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768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164" name="Rectangle 30">
              <a:extLst>
                <a:ext uri="{FF2B5EF4-FFF2-40B4-BE49-F238E27FC236}">
                  <a16:creationId xmlns:a16="http://schemas.microsoft.com/office/drawing/2014/main" id="{F6449051-224A-D444-B046-F0461006F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768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A</a:t>
              </a:r>
            </a:p>
          </p:txBody>
        </p:sp>
        <p:sp>
          <p:nvSpPr>
            <p:cNvPr id="48165" name="Text Box 31">
              <a:extLst>
                <a:ext uri="{FF2B5EF4-FFF2-40B4-BE49-F238E27FC236}">
                  <a16:creationId xmlns:a16="http://schemas.microsoft.com/office/drawing/2014/main" id="{A6E7FC6C-EB84-9E4C-A18C-C934D4C603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528"/>
              <a:ext cx="46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name</a:t>
              </a:r>
            </a:p>
          </p:txBody>
        </p:sp>
        <p:sp>
          <p:nvSpPr>
            <p:cNvPr id="48166" name="Text Box 32">
              <a:extLst>
                <a:ext uri="{FF2B5EF4-FFF2-40B4-BE49-F238E27FC236}">
                  <a16:creationId xmlns:a16="http://schemas.microsoft.com/office/drawing/2014/main" id="{9F4769EF-FACE-9B4D-942E-6107A26E5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528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score</a:t>
              </a:r>
            </a:p>
          </p:txBody>
        </p:sp>
        <p:sp>
          <p:nvSpPr>
            <p:cNvPr id="48167" name="Text Box 33">
              <a:extLst>
                <a:ext uri="{FF2B5EF4-FFF2-40B4-BE49-F238E27FC236}">
                  <a16:creationId xmlns:a16="http://schemas.microsoft.com/office/drawing/2014/main" id="{82C80F5E-A14F-954C-B5F4-0E687243C6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1" y="528"/>
              <a:ext cx="4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grade</a:t>
              </a:r>
            </a:p>
          </p:txBody>
        </p:sp>
        <p:sp>
          <p:nvSpPr>
            <p:cNvPr id="48168" name="Rectangle 34">
              <a:extLst>
                <a:ext uri="{FF2B5EF4-FFF2-40B4-BE49-F238E27FC236}">
                  <a16:creationId xmlns:a16="http://schemas.microsoft.com/office/drawing/2014/main" id="{305ACF00-450D-0140-9E38-2E4DA27D2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528"/>
              <a:ext cx="4944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169" name="Text Box 35">
              <a:extLst>
                <a:ext uri="{FF2B5EF4-FFF2-40B4-BE49-F238E27FC236}">
                  <a16:creationId xmlns:a16="http://schemas.microsoft.com/office/drawing/2014/main" id="{88428014-4921-2645-AEE2-70015DDF6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88"/>
              <a:ext cx="58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>
                  <a:solidFill>
                    <a:srgbClr val="0432FF"/>
                  </a:solidFill>
                </a:rPr>
                <a:t>student</a:t>
              </a:r>
            </a:p>
          </p:txBody>
        </p:sp>
      </p:grpSp>
      <p:graphicFrame>
        <p:nvGraphicFramePr>
          <p:cNvPr id="20" name="Group 36">
            <a:extLst>
              <a:ext uri="{FF2B5EF4-FFF2-40B4-BE49-F238E27FC236}">
                <a16:creationId xmlns:a16="http://schemas.microsoft.com/office/drawing/2014/main" id="{6FC0EE66-BF56-EF42-B925-44E01395B8B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19200"/>
          <a:ext cx="5105400" cy="457200"/>
        </p:xfrm>
        <a:graphic>
          <a:graphicData uri="http://schemas.openxmlformats.org/drawingml/2006/table">
            <a:tbl>
              <a:tblPr/>
              <a:tblGrid>
                <a:gridCol w="425450">
                  <a:extLst>
                    <a:ext uri="{9D8B030D-6E8A-4147-A177-3AD203B41FA5}">
                      <a16:colId xmlns:a16="http://schemas.microsoft.com/office/drawing/2014/main" val="132451164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7925071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7861471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292499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6392073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43738940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113003487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9657879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92731805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2745376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68905296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8189227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844602"/>
                  </a:ext>
                </a:extLst>
              </a:tr>
            </a:tbl>
          </a:graphicData>
        </a:graphic>
      </p:graphicFrame>
      <p:sp>
        <p:nvSpPr>
          <p:cNvPr id="48159" name="Text Box 1">
            <a:extLst>
              <a:ext uri="{FF2B5EF4-FFF2-40B4-BE49-F238E27FC236}">
                <a16:creationId xmlns:a16="http://schemas.microsoft.com/office/drawing/2014/main" id="{42837C4E-6D5E-CB4C-ABD0-4E7876EA6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82775"/>
            <a:ext cx="29733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name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score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char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grade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};</a:t>
            </a:r>
            <a:endParaRPr lang="en-US" altLang="en-US" b="0">
              <a:cs typeface="Times New Roman" panose="02020603050405020304" pitchFamily="18" charset="0"/>
            </a:endParaRPr>
          </a:p>
        </p:txBody>
      </p:sp>
      <p:sp>
        <p:nvSpPr>
          <p:cNvPr id="48160" name="Text Box 1">
            <a:extLst>
              <a:ext uri="{FF2B5EF4-FFF2-40B4-BE49-F238E27FC236}">
                <a16:creationId xmlns:a16="http://schemas.microsoft.com/office/drawing/2014/main" id="{3C3B1B51-2E60-6142-AFA4-E8E1E6AB8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905000"/>
            <a:ext cx="4549775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 s1 = {“John”, 100, 'N'};</a:t>
            </a: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 s2;</a:t>
            </a:r>
          </a:p>
          <a:p>
            <a:endParaRPr lang="en-US" altLang="en-US" sz="2000" b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r>
              <a:rPr lang="en-US" altLang="en-US" sz="2000" b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// </a:t>
            </a:r>
            <a:r>
              <a:rPr lang="en-US" altLang="en-US" sz="2000" b="0" i="1">
                <a:solidFill>
                  <a:srgbClr val="FF0000"/>
                </a:solidFill>
                <a:cs typeface="Times New Roman" panose="02020603050405020304" pitchFamily="18" charset="0"/>
              </a:rPr>
              <a:t>call a function that returns a structure</a:t>
            </a: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s2 = readStuData();</a:t>
            </a:r>
            <a:endParaRPr lang="en-US" altLang="en-US" sz="2000" b="0">
              <a:cs typeface="Times New Roman" panose="02020603050405020304" pitchFamily="18" charset="0"/>
            </a:endParaRPr>
          </a:p>
          <a:p>
            <a:endParaRPr lang="en-US" altLang="en-US" sz="2000" b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r>
              <a:rPr lang="en-US" altLang="en-US" sz="2000" b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// </a:t>
            </a:r>
            <a:r>
              <a:rPr lang="en-US" altLang="en-US" sz="2000" b="0" i="1">
                <a:solidFill>
                  <a:srgbClr val="FF0000"/>
                </a:solidFill>
                <a:cs typeface="Times New Roman" panose="02020603050405020304" pitchFamily="18" charset="0"/>
              </a:rPr>
              <a:t> function definition </a:t>
            </a:r>
          </a:p>
          <a:p>
            <a:r>
              <a:rPr lang="en-US" altLang="en-US" sz="2000" b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 readStuData</a:t>
            </a:r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en-US" sz="2000" b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Stu </a:t>
            </a:r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s;</a:t>
            </a:r>
            <a:endParaRPr lang="en-US" altLang="en-US" sz="2000" b="0">
              <a:cs typeface="Times New Roman" panose="02020603050405020304" pitchFamily="18" charset="0"/>
            </a:endParaRP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getline(cin, s</a:t>
            </a:r>
            <a:r>
              <a:rPr lang="en-US" altLang="en-US" sz="2000" b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.</a:t>
            </a:r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name);</a:t>
            </a:r>
            <a:endParaRPr lang="en-US" altLang="en-US" sz="2000" b="0">
              <a:cs typeface="Times New Roman" panose="02020603050405020304" pitchFamily="18" charset="0"/>
            </a:endParaRP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cin &gt;&gt; s</a:t>
            </a:r>
            <a:r>
              <a:rPr lang="en-US" altLang="en-US" sz="2000" b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.</a:t>
            </a:r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score;</a:t>
            </a: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cin &gt;&gt; s</a:t>
            </a:r>
            <a:r>
              <a:rPr lang="en-US" altLang="en-US" sz="2000" b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.</a:t>
            </a:r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grade;</a:t>
            </a:r>
          </a:p>
          <a:p>
            <a:r>
              <a:rPr lang="en-US" altLang="en-US" sz="2000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return</a:t>
            </a:r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s;</a:t>
            </a: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</a:t>
            </a:r>
            <a:endParaRPr lang="en-US" altLang="en-US" sz="2000" b="0">
              <a:cs typeface="Times New Roman" panose="02020603050405020304" pitchFamily="18" charset="0"/>
            </a:endParaRPr>
          </a:p>
        </p:txBody>
      </p:sp>
      <p:sp>
        <p:nvSpPr>
          <p:cNvPr id="48161" name="Text Box 5">
            <a:extLst>
              <a:ext uri="{FF2B5EF4-FFF2-40B4-BE49-F238E27FC236}">
                <a16:creationId xmlns:a16="http://schemas.microsoft.com/office/drawing/2014/main" id="{9CC09B64-89C8-CD49-8904-10F47BBD4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21200"/>
            <a:ext cx="2743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Example of a function that </a:t>
            </a:r>
          </a:p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returns a structure.</a:t>
            </a:r>
          </a:p>
        </p:txBody>
      </p:sp>
      <p:sp>
        <p:nvSpPr>
          <p:cNvPr id="48162" name="TextBox 1">
            <a:extLst>
              <a:ext uri="{FF2B5EF4-FFF2-40B4-BE49-F238E27FC236}">
                <a16:creationId xmlns:a16="http://schemas.microsoft.com/office/drawing/2014/main" id="{9233C514-4A02-BF48-B80B-93CA65DDD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0" y="1219200"/>
            <a:ext cx="6461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100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2">
            <a:extLst>
              <a:ext uri="{FF2B5EF4-FFF2-40B4-BE49-F238E27FC236}">
                <a16:creationId xmlns:a16="http://schemas.microsoft.com/office/drawing/2014/main" id="{35039D15-C615-7E47-ADA2-D00F685C4B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11D2B50-7B6B-1C45-97FE-2735140D4C88}" type="slidenum">
              <a:rPr lang="en-US" altLang="en-US" sz="1000" smtClean="0">
                <a:latin typeface="Tahoma" panose="020B0604030504040204" pitchFamily="34" charset="0"/>
              </a:rPr>
              <a:pPr/>
              <a:t>34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grpSp>
        <p:nvGrpSpPr>
          <p:cNvPr id="49154" name="Group 28">
            <a:extLst>
              <a:ext uri="{FF2B5EF4-FFF2-40B4-BE49-F238E27FC236}">
                <a16:creationId xmlns:a16="http://schemas.microsoft.com/office/drawing/2014/main" id="{3BEF0642-8791-F34D-8D62-311D50B99EB5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57200"/>
            <a:ext cx="7924800" cy="1371600"/>
            <a:chOff x="336" y="288"/>
            <a:chExt cx="4992" cy="864"/>
          </a:xfrm>
        </p:grpSpPr>
        <p:sp>
          <p:nvSpPr>
            <p:cNvPr id="49187" name="Rectangle 29">
              <a:extLst>
                <a:ext uri="{FF2B5EF4-FFF2-40B4-BE49-F238E27FC236}">
                  <a16:creationId xmlns:a16="http://schemas.microsoft.com/office/drawing/2014/main" id="{397C0F1B-703C-BE4D-88EB-4534076C5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768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188" name="Rectangle 30">
              <a:extLst>
                <a:ext uri="{FF2B5EF4-FFF2-40B4-BE49-F238E27FC236}">
                  <a16:creationId xmlns:a16="http://schemas.microsoft.com/office/drawing/2014/main" id="{FA9D15A3-2305-0545-A44C-8B9A18895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768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A</a:t>
              </a:r>
            </a:p>
          </p:txBody>
        </p:sp>
        <p:sp>
          <p:nvSpPr>
            <p:cNvPr id="49189" name="Text Box 31">
              <a:extLst>
                <a:ext uri="{FF2B5EF4-FFF2-40B4-BE49-F238E27FC236}">
                  <a16:creationId xmlns:a16="http://schemas.microsoft.com/office/drawing/2014/main" id="{D1F22DAE-7C8A-2B49-ABB8-758FE92C16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528"/>
              <a:ext cx="46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name</a:t>
              </a:r>
            </a:p>
          </p:txBody>
        </p:sp>
        <p:sp>
          <p:nvSpPr>
            <p:cNvPr id="49190" name="Text Box 32">
              <a:extLst>
                <a:ext uri="{FF2B5EF4-FFF2-40B4-BE49-F238E27FC236}">
                  <a16:creationId xmlns:a16="http://schemas.microsoft.com/office/drawing/2014/main" id="{965CB1EE-49A6-4147-9F70-1FF3DBFE6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528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score</a:t>
              </a:r>
            </a:p>
          </p:txBody>
        </p:sp>
        <p:sp>
          <p:nvSpPr>
            <p:cNvPr id="49191" name="Text Box 33">
              <a:extLst>
                <a:ext uri="{FF2B5EF4-FFF2-40B4-BE49-F238E27FC236}">
                  <a16:creationId xmlns:a16="http://schemas.microsoft.com/office/drawing/2014/main" id="{E55F9313-EE48-8248-ACC1-FF8281AF4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1" y="528"/>
              <a:ext cx="4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grade</a:t>
              </a:r>
            </a:p>
          </p:txBody>
        </p:sp>
        <p:sp>
          <p:nvSpPr>
            <p:cNvPr id="49192" name="Rectangle 34">
              <a:extLst>
                <a:ext uri="{FF2B5EF4-FFF2-40B4-BE49-F238E27FC236}">
                  <a16:creationId xmlns:a16="http://schemas.microsoft.com/office/drawing/2014/main" id="{B2599D0B-A278-2C46-9A18-A78430FC6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528"/>
              <a:ext cx="4944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193" name="Text Box 35">
              <a:extLst>
                <a:ext uri="{FF2B5EF4-FFF2-40B4-BE49-F238E27FC236}">
                  <a16:creationId xmlns:a16="http://schemas.microsoft.com/office/drawing/2014/main" id="{5479717A-B569-0146-8263-1261F2512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88"/>
              <a:ext cx="58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>
                  <a:solidFill>
                    <a:srgbClr val="0432FF"/>
                  </a:solidFill>
                </a:rPr>
                <a:t>student</a:t>
              </a:r>
            </a:p>
          </p:txBody>
        </p:sp>
      </p:grpSp>
      <p:graphicFrame>
        <p:nvGraphicFramePr>
          <p:cNvPr id="20" name="Group 36">
            <a:extLst>
              <a:ext uri="{FF2B5EF4-FFF2-40B4-BE49-F238E27FC236}">
                <a16:creationId xmlns:a16="http://schemas.microsoft.com/office/drawing/2014/main" id="{6FC0EE66-BF56-EF42-B925-44E01395B8B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19200"/>
          <a:ext cx="5105400" cy="457200"/>
        </p:xfrm>
        <a:graphic>
          <a:graphicData uri="http://schemas.openxmlformats.org/drawingml/2006/table">
            <a:tbl>
              <a:tblPr/>
              <a:tblGrid>
                <a:gridCol w="425450">
                  <a:extLst>
                    <a:ext uri="{9D8B030D-6E8A-4147-A177-3AD203B41FA5}">
                      <a16:colId xmlns:a16="http://schemas.microsoft.com/office/drawing/2014/main" val="132451164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7925071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7861471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292499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6392073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43738940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113003487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9657879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92731805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2745376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68905296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8189227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844602"/>
                  </a:ext>
                </a:extLst>
              </a:tr>
            </a:tbl>
          </a:graphicData>
        </a:graphic>
      </p:graphicFrame>
      <p:sp>
        <p:nvSpPr>
          <p:cNvPr id="49183" name="Text Box 1">
            <a:extLst>
              <a:ext uri="{FF2B5EF4-FFF2-40B4-BE49-F238E27FC236}">
                <a16:creationId xmlns:a16="http://schemas.microsoft.com/office/drawing/2014/main" id="{A282EB74-163A-BD4A-827E-7F4C279AF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82775"/>
            <a:ext cx="29733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name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score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char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grade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};</a:t>
            </a:r>
            <a:endParaRPr lang="en-US" altLang="en-US" b="0">
              <a:cs typeface="Times New Roman" panose="02020603050405020304" pitchFamily="18" charset="0"/>
            </a:endParaRPr>
          </a:p>
        </p:txBody>
      </p:sp>
      <p:sp>
        <p:nvSpPr>
          <p:cNvPr id="49184" name="Text Box 1">
            <a:extLst>
              <a:ext uri="{FF2B5EF4-FFF2-40B4-BE49-F238E27FC236}">
                <a16:creationId xmlns:a16="http://schemas.microsoft.com/office/drawing/2014/main" id="{CF3BD313-32E5-DC4D-B1E4-C0C7048B6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905000"/>
            <a:ext cx="5262563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 student = {“John”, 100, 'N'};</a:t>
            </a:r>
          </a:p>
          <a:p>
            <a:endParaRPr lang="en-US" altLang="en-US" sz="2000" b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r>
              <a:rPr lang="en-US" altLang="en-US" sz="2000" b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// </a:t>
            </a:r>
            <a:r>
              <a:rPr lang="en-US" altLang="en-US" sz="2000" b="0" i="1">
                <a:solidFill>
                  <a:srgbClr val="FF0000"/>
                </a:solidFill>
                <a:cs typeface="Times New Roman" panose="02020603050405020304" pitchFamily="18" charset="0"/>
              </a:rPr>
              <a:t>function call</a:t>
            </a: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displayStuData(student);</a:t>
            </a:r>
            <a:endParaRPr lang="en-US" altLang="en-US" sz="2000" b="0">
              <a:cs typeface="Times New Roman" panose="02020603050405020304" pitchFamily="18" charset="0"/>
            </a:endParaRPr>
          </a:p>
          <a:p>
            <a:endParaRPr lang="en-US" altLang="en-US" sz="2000" b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r>
              <a:rPr lang="en-US" altLang="en-US" sz="2000" b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// </a:t>
            </a:r>
            <a:r>
              <a:rPr lang="en-US" altLang="en-US" sz="2000" b="0" i="1">
                <a:solidFill>
                  <a:srgbClr val="FF0000"/>
                </a:solidFill>
                <a:cs typeface="Times New Roman" panose="02020603050405020304" pitchFamily="18" charset="0"/>
              </a:rPr>
              <a:t> function definition </a:t>
            </a:r>
          </a:p>
          <a:p>
            <a:r>
              <a:rPr lang="en-US" altLang="en-US" sz="2000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void</a:t>
            </a:r>
            <a:r>
              <a:rPr lang="en-US" altLang="en-US" sz="2000" b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displayStuData</a:t>
            </a:r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2000" b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 </a:t>
            </a:r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s)</a:t>
            </a: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</a:t>
            </a:r>
            <a:endParaRPr lang="en-US" altLang="en-US" sz="2000" b="0">
              <a:cs typeface="Times New Roman" panose="02020603050405020304" pitchFamily="18" charset="0"/>
            </a:endParaRP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cout &lt;&lt; s</a:t>
            </a:r>
            <a:r>
              <a:rPr lang="en-US" altLang="en-US" sz="2000" b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.</a:t>
            </a:r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name &lt;&lt; endl;</a:t>
            </a:r>
            <a:endParaRPr lang="en-US" altLang="en-US" sz="2000" b="0">
              <a:cs typeface="Times New Roman" panose="02020603050405020304" pitchFamily="18" charset="0"/>
            </a:endParaRP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cout &lt;&lt; s</a:t>
            </a:r>
            <a:r>
              <a:rPr lang="en-US" altLang="en-US" sz="2000" b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.</a:t>
            </a:r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score &lt;&lt; endl;</a:t>
            </a: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cout &lt;&lt; s</a:t>
            </a:r>
            <a:r>
              <a:rPr lang="en-US" altLang="en-US" sz="2000" b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.</a:t>
            </a:r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grade &lt;&lt; endl;</a:t>
            </a: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</a:t>
            </a:r>
            <a:endParaRPr lang="en-US" altLang="en-US" sz="2000" b="0">
              <a:cs typeface="Times New Roman" panose="02020603050405020304" pitchFamily="18" charset="0"/>
            </a:endParaRPr>
          </a:p>
        </p:txBody>
      </p:sp>
      <p:sp>
        <p:nvSpPr>
          <p:cNvPr id="49185" name="Text Box 5">
            <a:extLst>
              <a:ext uri="{FF2B5EF4-FFF2-40B4-BE49-F238E27FC236}">
                <a16:creationId xmlns:a16="http://schemas.microsoft.com/office/drawing/2014/main" id="{6C0E9D0B-709B-964E-A384-D40C1D0C6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4495800"/>
            <a:ext cx="32004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Example of a function that </a:t>
            </a:r>
          </a:p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receives a structure </a:t>
            </a:r>
          </a:p>
          <a:p>
            <a:pPr eaLnBrk="1" hangingPunct="1"/>
            <a:endParaRPr lang="en-US" altLang="en-US" sz="1600" b="0" i="1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1600" i="1">
                <a:ea typeface="ＭＳ Ｐゴシック" panose="020B0600070205080204" pitchFamily="34" charset="-128"/>
              </a:rPr>
              <a:t>s</a:t>
            </a:r>
            <a:r>
              <a:rPr lang="en-US" altLang="en-US" sz="1600" b="0" i="1">
                <a:ea typeface="ＭＳ Ｐゴシック" panose="020B0600070205080204" pitchFamily="34" charset="-128"/>
              </a:rPr>
              <a:t>  is passed by VALUE  </a:t>
            </a:r>
          </a:p>
          <a:p>
            <a:pPr eaLnBrk="1" hangingPunct="1"/>
            <a:endParaRPr lang="en-US" altLang="en-US" sz="1600" b="0" i="1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In other words </a:t>
            </a:r>
            <a:r>
              <a:rPr lang="en-US" altLang="en-US" sz="1600" i="1">
                <a:ea typeface="ＭＳ Ｐゴシック" panose="020B0600070205080204" pitchFamily="34" charset="-128"/>
              </a:rPr>
              <a:t>s</a:t>
            </a:r>
            <a:r>
              <a:rPr lang="en-US" altLang="en-US" sz="1600" b="0" i="1">
                <a:ea typeface="ＭＳ Ｐゴシック" panose="020B0600070205080204" pitchFamily="34" charset="-128"/>
              </a:rPr>
              <a:t> is a copy of </a:t>
            </a:r>
            <a:r>
              <a:rPr lang="en-US" altLang="en-US" sz="1600" i="1">
                <a:ea typeface="ＭＳ Ｐゴシック" panose="020B0600070205080204" pitchFamily="34" charset="-128"/>
              </a:rPr>
              <a:t>student</a:t>
            </a:r>
          </a:p>
          <a:p>
            <a:pPr eaLnBrk="1" hangingPunct="1"/>
            <a:r>
              <a:rPr lang="en-US" altLang="en-US" sz="1600" i="1">
                <a:ea typeface="ＭＳ Ｐゴシック" panose="020B0600070205080204" pitchFamily="34" charset="-128"/>
              </a:rPr>
              <a:t>            s = student</a:t>
            </a:r>
          </a:p>
        </p:txBody>
      </p:sp>
      <p:sp>
        <p:nvSpPr>
          <p:cNvPr id="49186" name="TextBox 1">
            <a:extLst>
              <a:ext uri="{FF2B5EF4-FFF2-40B4-BE49-F238E27FC236}">
                <a16:creationId xmlns:a16="http://schemas.microsoft.com/office/drawing/2014/main" id="{203ECF15-FA16-064A-96A8-3A04271F5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0" y="1219200"/>
            <a:ext cx="6461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100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2">
            <a:extLst>
              <a:ext uri="{FF2B5EF4-FFF2-40B4-BE49-F238E27FC236}">
                <a16:creationId xmlns:a16="http://schemas.microsoft.com/office/drawing/2014/main" id="{EEB6D3E0-AFD8-594B-ADD7-67F22DB71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EFC7FE7-D0CC-C240-951F-6DA6A0AF53FB}" type="slidenum">
              <a:rPr lang="en-US" altLang="en-US" sz="1000" smtClean="0">
                <a:latin typeface="Tahoma" panose="020B0604030504040204" pitchFamily="34" charset="0"/>
              </a:rPr>
              <a:pPr/>
              <a:t>35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grpSp>
        <p:nvGrpSpPr>
          <p:cNvPr id="50178" name="Group 28">
            <a:extLst>
              <a:ext uri="{FF2B5EF4-FFF2-40B4-BE49-F238E27FC236}">
                <a16:creationId xmlns:a16="http://schemas.microsoft.com/office/drawing/2014/main" id="{823AF496-5CD3-9247-AE92-E77E1A9A083A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57200"/>
            <a:ext cx="7924800" cy="1371600"/>
            <a:chOff x="336" y="288"/>
            <a:chExt cx="4992" cy="864"/>
          </a:xfrm>
        </p:grpSpPr>
        <p:sp>
          <p:nvSpPr>
            <p:cNvPr id="50211" name="Rectangle 29">
              <a:extLst>
                <a:ext uri="{FF2B5EF4-FFF2-40B4-BE49-F238E27FC236}">
                  <a16:creationId xmlns:a16="http://schemas.microsoft.com/office/drawing/2014/main" id="{A57244C5-C49C-C547-8D08-33F4F9F06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768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212" name="Rectangle 30">
              <a:extLst>
                <a:ext uri="{FF2B5EF4-FFF2-40B4-BE49-F238E27FC236}">
                  <a16:creationId xmlns:a16="http://schemas.microsoft.com/office/drawing/2014/main" id="{B1EF46A1-9DE8-7041-B203-9193953A8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768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A</a:t>
              </a:r>
            </a:p>
          </p:txBody>
        </p:sp>
        <p:sp>
          <p:nvSpPr>
            <p:cNvPr id="50213" name="Text Box 31">
              <a:extLst>
                <a:ext uri="{FF2B5EF4-FFF2-40B4-BE49-F238E27FC236}">
                  <a16:creationId xmlns:a16="http://schemas.microsoft.com/office/drawing/2014/main" id="{8551075E-2C32-8E40-83EE-366F96C68C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528"/>
              <a:ext cx="46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name</a:t>
              </a:r>
            </a:p>
          </p:txBody>
        </p:sp>
        <p:sp>
          <p:nvSpPr>
            <p:cNvPr id="50214" name="Text Box 32">
              <a:extLst>
                <a:ext uri="{FF2B5EF4-FFF2-40B4-BE49-F238E27FC236}">
                  <a16:creationId xmlns:a16="http://schemas.microsoft.com/office/drawing/2014/main" id="{B916E087-CCFF-C34C-AB10-5B0D5B2FB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528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score</a:t>
              </a:r>
            </a:p>
          </p:txBody>
        </p:sp>
        <p:sp>
          <p:nvSpPr>
            <p:cNvPr id="50215" name="Text Box 33">
              <a:extLst>
                <a:ext uri="{FF2B5EF4-FFF2-40B4-BE49-F238E27FC236}">
                  <a16:creationId xmlns:a16="http://schemas.microsoft.com/office/drawing/2014/main" id="{48206F36-5B49-A543-8121-AA7E5DEA6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1" y="528"/>
              <a:ext cx="4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grade</a:t>
              </a:r>
            </a:p>
          </p:txBody>
        </p:sp>
        <p:sp>
          <p:nvSpPr>
            <p:cNvPr id="50216" name="Rectangle 34">
              <a:extLst>
                <a:ext uri="{FF2B5EF4-FFF2-40B4-BE49-F238E27FC236}">
                  <a16:creationId xmlns:a16="http://schemas.microsoft.com/office/drawing/2014/main" id="{91D229F3-0AD1-8748-BECF-AB6A4DD48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528"/>
              <a:ext cx="4944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217" name="Text Box 35">
              <a:extLst>
                <a:ext uri="{FF2B5EF4-FFF2-40B4-BE49-F238E27FC236}">
                  <a16:creationId xmlns:a16="http://schemas.microsoft.com/office/drawing/2014/main" id="{5D1F722F-564B-8248-ADDF-4D3385A4D6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88"/>
              <a:ext cx="58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>
                  <a:solidFill>
                    <a:srgbClr val="0432FF"/>
                  </a:solidFill>
                </a:rPr>
                <a:t>student</a:t>
              </a:r>
            </a:p>
          </p:txBody>
        </p:sp>
      </p:grpSp>
      <p:graphicFrame>
        <p:nvGraphicFramePr>
          <p:cNvPr id="20" name="Group 36">
            <a:extLst>
              <a:ext uri="{FF2B5EF4-FFF2-40B4-BE49-F238E27FC236}">
                <a16:creationId xmlns:a16="http://schemas.microsoft.com/office/drawing/2014/main" id="{6FC0EE66-BF56-EF42-B925-44E01395B8B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19200"/>
          <a:ext cx="5105400" cy="457200"/>
        </p:xfrm>
        <a:graphic>
          <a:graphicData uri="http://schemas.openxmlformats.org/drawingml/2006/table">
            <a:tbl>
              <a:tblPr/>
              <a:tblGrid>
                <a:gridCol w="425450">
                  <a:extLst>
                    <a:ext uri="{9D8B030D-6E8A-4147-A177-3AD203B41FA5}">
                      <a16:colId xmlns:a16="http://schemas.microsoft.com/office/drawing/2014/main" val="132451164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7925071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7861471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292499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6392073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43738940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113003487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9657879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92731805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2745376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68905296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8189227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844602"/>
                  </a:ext>
                </a:extLst>
              </a:tr>
            </a:tbl>
          </a:graphicData>
        </a:graphic>
      </p:graphicFrame>
      <p:sp>
        <p:nvSpPr>
          <p:cNvPr id="50207" name="Text Box 1">
            <a:extLst>
              <a:ext uri="{FF2B5EF4-FFF2-40B4-BE49-F238E27FC236}">
                <a16:creationId xmlns:a16="http://schemas.microsoft.com/office/drawing/2014/main" id="{6DC3A811-CA1F-514D-96F1-F78951790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82775"/>
            <a:ext cx="29733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name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score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char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grade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};</a:t>
            </a:r>
            <a:endParaRPr lang="en-US" altLang="en-US" b="0">
              <a:cs typeface="Times New Roman" panose="02020603050405020304" pitchFamily="18" charset="0"/>
            </a:endParaRPr>
          </a:p>
        </p:txBody>
      </p:sp>
      <p:sp>
        <p:nvSpPr>
          <p:cNvPr id="50208" name="Text Box 1">
            <a:extLst>
              <a:ext uri="{FF2B5EF4-FFF2-40B4-BE49-F238E27FC236}">
                <a16:creationId xmlns:a16="http://schemas.microsoft.com/office/drawing/2014/main" id="{A9CB427F-AD9F-F340-9715-5503114EF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905000"/>
            <a:ext cx="5262563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 student = {“John”, 100, 'N'};</a:t>
            </a:r>
          </a:p>
          <a:p>
            <a:endParaRPr lang="en-US" altLang="en-US" sz="2000" b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r>
              <a:rPr lang="en-US" altLang="en-US" sz="2000" b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// </a:t>
            </a:r>
            <a:r>
              <a:rPr lang="en-US" altLang="en-US" sz="2000" b="0" i="1">
                <a:solidFill>
                  <a:srgbClr val="FF0000"/>
                </a:solidFill>
                <a:cs typeface="Times New Roman" panose="02020603050405020304" pitchFamily="18" charset="0"/>
              </a:rPr>
              <a:t>function call</a:t>
            </a: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updateScore(student, 95);</a:t>
            </a:r>
            <a:endParaRPr lang="en-US" altLang="en-US" sz="2000" b="0">
              <a:cs typeface="Times New Roman" panose="02020603050405020304" pitchFamily="18" charset="0"/>
            </a:endParaRPr>
          </a:p>
          <a:p>
            <a:endParaRPr lang="en-US" altLang="en-US" sz="2000" b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r>
              <a:rPr lang="en-US" altLang="en-US" sz="2000" b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// </a:t>
            </a:r>
            <a:r>
              <a:rPr lang="en-US" altLang="en-US" sz="2000" b="0" i="1">
                <a:solidFill>
                  <a:srgbClr val="FF0000"/>
                </a:solidFill>
                <a:cs typeface="Times New Roman" panose="02020603050405020304" pitchFamily="18" charset="0"/>
              </a:rPr>
              <a:t> function definition </a:t>
            </a:r>
          </a:p>
          <a:p>
            <a:r>
              <a:rPr lang="en-US" altLang="en-US" sz="1600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void</a:t>
            </a:r>
            <a:r>
              <a:rPr lang="en-US" altLang="en-US" sz="1600" b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updateScore</a:t>
            </a:r>
            <a:r>
              <a:rPr lang="en-US" altLang="en-US" sz="16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1600" b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 </a:t>
            </a:r>
            <a:r>
              <a:rPr lang="en-US" altLang="en-US" sz="16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&amp;s, </a:t>
            </a:r>
            <a:r>
              <a:rPr lang="en-US" altLang="en-US" sz="1600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16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600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newScore</a:t>
            </a:r>
            <a:r>
              <a:rPr lang="en-US" altLang="en-US" sz="16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en-US" sz="16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</a:t>
            </a:r>
            <a:endParaRPr lang="en-US" altLang="en-US" sz="1600" b="0">
              <a:cs typeface="Times New Roman" panose="02020603050405020304" pitchFamily="18" charset="0"/>
            </a:endParaRPr>
          </a:p>
          <a:p>
            <a:r>
              <a:rPr lang="en-US" altLang="en-US" sz="16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s</a:t>
            </a:r>
            <a:r>
              <a:rPr lang="en-US" altLang="en-US" sz="1600" b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.</a:t>
            </a:r>
            <a:r>
              <a:rPr lang="en-US" altLang="en-US" sz="16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score = </a:t>
            </a:r>
            <a:r>
              <a:rPr lang="en-US" altLang="en-US" sz="1600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newScore</a:t>
            </a:r>
            <a:r>
              <a:rPr lang="en-US" altLang="en-US" sz="16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en-US" sz="16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</a:t>
            </a:r>
            <a:endParaRPr lang="en-US" altLang="en-US" sz="1600" b="0">
              <a:cs typeface="Times New Roman" panose="02020603050405020304" pitchFamily="18" charset="0"/>
            </a:endParaRPr>
          </a:p>
        </p:txBody>
      </p:sp>
      <p:sp>
        <p:nvSpPr>
          <p:cNvPr id="50209" name="Text Box 5">
            <a:extLst>
              <a:ext uri="{FF2B5EF4-FFF2-40B4-BE49-F238E27FC236}">
                <a16:creationId xmlns:a16="http://schemas.microsoft.com/office/drawing/2014/main" id="{67CEE081-AE68-374B-86C7-3A5215503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4495800"/>
            <a:ext cx="32004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Example of a function that </a:t>
            </a:r>
          </a:p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receives and updates a structure </a:t>
            </a:r>
          </a:p>
          <a:p>
            <a:pPr eaLnBrk="1" hangingPunct="1"/>
            <a:endParaRPr lang="en-US" altLang="en-US" sz="1600" b="0" i="1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1600" i="1">
                <a:ea typeface="ＭＳ Ｐゴシック" panose="020B0600070205080204" pitchFamily="34" charset="-128"/>
              </a:rPr>
              <a:t>s</a:t>
            </a:r>
            <a:r>
              <a:rPr lang="en-US" altLang="en-US" sz="1600" b="0" i="1">
                <a:ea typeface="ＭＳ Ｐゴシック" panose="020B0600070205080204" pitchFamily="34" charset="-128"/>
              </a:rPr>
              <a:t>  is passed by REFERENCE  </a:t>
            </a:r>
          </a:p>
          <a:p>
            <a:pPr eaLnBrk="1" hangingPunct="1"/>
            <a:endParaRPr lang="en-US" altLang="en-US" sz="1600" b="0" i="1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In other words </a:t>
            </a:r>
            <a:r>
              <a:rPr lang="en-US" altLang="en-US" sz="1600" i="1">
                <a:ea typeface="ＭＳ Ｐゴシック" panose="020B0600070205080204" pitchFamily="34" charset="-128"/>
              </a:rPr>
              <a:t>s</a:t>
            </a:r>
            <a:r>
              <a:rPr lang="en-US" altLang="en-US" sz="1600" b="0" i="1">
                <a:ea typeface="ＭＳ Ｐゴシック" panose="020B0600070205080204" pitchFamily="34" charset="-128"/>
              </a:rPr>
              <a:t> is a reference to </a:t>
            </a:r>
            <a:r>
              <a:rPr lang="en-US" altLang="en-US" sz="1600" i="1">
                <a:ea typeface="ＭＳ Ｐゴシック" panose="020B0600070205080204" pitchFamily="34" charset="-128"/>
              </a:rPr>
              <a:t>student</a:t>
            </a:r>
          </a:p>
        </p:txBody>
      </p:sp>
      <p:sp>
        <p:nvSpPr>
          <p:cNvPr id="50210" name="TextBox 1">
            <a:extLst>
              <a:ext uri="{FF2B5EF4-FFF2-40B4-BE49-F238E27FC236}">
                <a16:creationId xmlns:a16="http://schemas.microsoft.com/office/drawing/2014/main" id="{E91DBF67-ACD6-054D-86D9-5FC14DCD1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0" y="1219200"/>
            <a:ext cx="6461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100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2">
            <a:extLst>
              <a:ext uri="{FF2B5EF4-FFF2-40B4-BE49-F238E27FC236}">
                <a16:creationId xmlns:a16="http://schemas.microsoft.com/office/drawing/2014/main" id="{BD5204AD-C12F-F24C-9D1B-D7B69FC414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2EF527-5557-7245-8079-CF72BE7B1334}" type="slidenum">
              <a:rPr lang="en-US" altLang="en-US" sz="1000" smtClean="0">
                <a:latin typeface="Tahoma" panose="020B0604030504040204" pitchFamily="34" charset="0"/>
              </a:rPr>
              <a:pPr/>
              <a:t>36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grpSp>
        <p:nvGrpSpPr>
          <p:cNvPr id="51202" name="Group 28">
            <a:extLst>
              <a:ext uri="{FF2B5EF4-FFF2-40B4-BE49-F238E27FC236}">
                <a16:creationId xmlns:a16="http://schemas.microsoft.com/office/drawing/2014/main" id="{30D363F9-754E-1447-8B83-201A11301416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57200"/>
            <a:ext cx="7924800" cy="1371600"/>
            <a:chOff x="336" y="288"/>
            <a:chExt cx="4992" cy="864"/>
          </a:xfrm>
        </p:grpSpPr>
        <p:sp>
          <p:nvSpPr>
            <p:cNvPr id="51235" name="Rectangle 29">
              <a:extLst>
                <a:ext uri="{FF2B5EF4-FFF2-40B4-BE49-F238E27FC236}">
                  <a16:creationId xmlns:a16="http://schemas.microsoft.com/office/drawing/2014/main" id="{076FC3D0-7770-544D-9FD9-1411719E9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768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36" name="Rectangle 30">
              <a:extLst>
                <a:ext uri="{FF2B5EF4-FFF2-40B4-BE49-F238E27FC236}">
                  <a16:creationId xmlns:a16="http://schemas.microsoft.com/office/drawing/2014/main" id="{D7352640-5725-2047-9D11-C20C2E4D4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768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A</a:t>
              </a:r>
            </a:p>
          </p:txBody>
        </p:sp>
        <p:sp>
          <p:nvSpPr>
            <p:cNvPr id="51237" name="Text Box 31">
              <a:extLst>
                <a:ext uri="{FF2B5EF4-FFF2-40B4-BE49-F238E27FC236}">
                  <a16:creationId xmlns:a16="http://schemas.microsoft.com/office/drawing/2014/main" id="{E397DAA9-A406-224A-BF51-398CE5E70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528"/>
              <a:ext cx="46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name</a:t>
              </a:r>
            </a:p>
          </p:txBody>
        </p:sp>
        <p:sp>
          <p:nvSpPr>
            <p:cNvPr id="51238" name="Text Box 32">
              <a:extLst>
                <a:ext uri="{FF2B5EF4-FFF2-40B4-BE49-F238E27FC236}">
                  <a16:creationId xmlns:a16="http://schemas.microsoft.com/office/drawing/2014/main" id="{23199D1C-45C1-C846-B81C-B17F20802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528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score</a:t>
              </a:r>
            </a:p>
          </p:txBody>
        </p:sp>
        <p:sp>
          <p:nvSpPr>
            <p:cNvPr id="51239" name="Text Box 33">
              <a:extLst>
                <a:ext uri="{FF2B5EF4-FFF2-40B4-BE49-F238E27FC236}">
                  <a16:creationId xmlns:a16="http://schemas.microsoft.com/office/drawing/2014/main" id="{2854C773-B8E1-5243-912C-630189FCE6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1" y="528"/>
              <a:ext cx="4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grade</a:t>
              </a:r>
            </a:p>
          </p:txBody>
        </p:sp>
        <p:sp>
          <p:nvSpPr>
            <p:cNvPr id="51240" name="Rectangle 34">
              <a:extLst>
                <a:ext uri="{FF2B5EF4-FFF2-40B4-BE49-F238E27FC236}">
                  <a16:creationId xmlns:a16="http://schemas.microsoft.com/office/drawing/2014/main" id="{A9518A51-5008-B842-AC2C-6C2C8F079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528"/>
              <a:ext cx="4944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41" name="Text Box 35">
              <a:extLst>
                <a:ext uri="{FF2B5EF4-FFF2-40B4-BE49-F238E27FC236}">
                  <a16:creationId xmlns:a16="http://schemas.microsoft.com/office/drawing/2014/main" id="{AE86D23D-7217-AF4F-A838-80D23CECC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88"/>
              <a:ext cx="58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>
                  <a:solidFill>
                    <a:srgbClr val="0432FF"/>
                  </a:solidFill>
                </a:rPr>
                <a:t>student</a:t>
              </a:r>
            </a:p>
          </p:txBody>
        </p:sp>
      </p:grpSp>
      <p:graphicFrame>
        <p:nvGraphicFramePr>
          <p:cNvPr id="20" name="Group 36">
            <a:extLst>
              <a:ext uri="{FF2B5EF4-FFF2-40B4-BE49-F238E27FC236}">
                <a16:creationId xmlns:a16="http://schemas.microsoft.com/office/drawing/2014/main" id="{6FC0EE66-BF56-EF42-B925-44E01395B8B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19200"/>
          <a:ext cx="5105400" cy="457200"/>
        </p:xfrm>
        <a:graphic>
          <a:graphicData uri="http://schemas.openxmlformats.org/drawingml/2006/table">
            <a:tbl>
              <a:tblPr/>
              <a:tblGrid>
                <a:gridCol w="425450">
                  <a:extLst>
                    <a:ext uri="{9D8B030D-6E8A-4147-A177-3AD203B41FA5}">
                      <a16:colId xmlns:a16="http://schemas.microsoft.com/office/drawing/2014/main" val="132451164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7925071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7861471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292499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6392073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43738940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113003487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9657879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92731805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2745376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68905296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8189227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844602"/>
                  </a:ext>
                </a:extLst>
              </a:tr>
            </a:tbl>
          </a:graphicData>
        </a:graphic>
      </p:graphicFrame>
      <p:sp>
        <p:nvSpPr>
          <p:cNvPr id="51231" name="Text Box 1">
            <a:extLst>
              <a:ext uri="{FF2B5EF4-FFF2-40B4-BE49-F238E27FC236}">
                <a16:creationId xmlns:a16="http://schemas.microsoft.com/office/drawing/2014/main" id="{E7C064C9-88DA-884D-99B0-753EC6D4C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82775"/>
            <a:ext cx="29733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name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score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char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grade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};</a:t>
            </a:r>
            <a:endParaRPr lang="en-US" altLang="en-US" b="0">
              <a:cs typeface="Times New Roman" panose="02020603050405020304" pitchFamily="18" charset="0"/>
            </a:endParaRPr>
          </a:p>
        </p:txBody>
      </p:sp>
      <p:sp>
        <p:nvSpPr>
          <p:cNvPr id="51232" name="Text Box 1">
            <a:extLst>
              <a:ext uri="{FF2B5EF4-FFF2-40B4-BE49-F238E27FC236}">
                <a16:creationId xmlns:a16="http://schemas.microsoft.com/office/drawing/2014/main" id="{353509C3-CB8A-234A-88F2-CA8B5E7B5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905000"/>
            <a:ext cx="5262563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 student = {“John”, 100, 'N'};</a:t>
            </a:r>
          </a:p>
          <a:p>
            <a:endParaRPr lang="en-US" altLang="en-US" sz="2000" b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r>
              <a:rPr lang="en-US" altLang="en-US" sz="2000" b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// </a:t>
            </a:r>
            <a:r>
              <a:rPr lang="en-US" altLang="en-US" sz="2000" b="0" i="1">
                <a:solidFill>
                  <a:srgbClr val="FF0000"/>
                </a:solidFill>
                <a:cs typeface="Times New Roman" panose="02020603050405020304" pitchFamily="18" charset="0"/>
              </a:rPr>
              <a:t>function call</a:t>
            </a: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displayStuData(student);</a:t>
            </a:r>
            <a:endParaRPr lang="en-US" altLang="en-US" sz="2000" b="0">
              <a:cs typeface="Times New Roman" panose="02020603050405020304" pitchFamily="18" charset="0"/>
            </a:endParaRPr>
          </a:p>
          <a:p>
            <a:endParaRPr lang="en-US" altLang="en-US" sz="2000" b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r>
              <a:rPr lang="en-US" altLang="en-US" sz="2000" b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// </a:t>
            </a:r>
            <a:r>
              <a:rPr lang="en-US" altLang="en-US" sz="2000" b="0" i="1">
                <a:solidFill>
                  <a:srgbClr val="FF0000"/>
                </a:solidFill>
                <a:cs typeface="Times New Roman" panose="02020603050405020304" pitchFamily="18" charset="0"/>
              </a:rPr>
              <a:t> function definition </a:t>
            </a:r>
          </a:p>
          <a:p>
            <a:r>
              <a:rPr lang="en-US" altLang="en-US" sz="2000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void</a:t>
            </a:r>
            <a:r>
              <a:rPr lang="en-US" altLang="en-US" sz="2000" b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displayStuData</a:t>
            </a:r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2000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const </a:t>
            </a:r>
            <a:r>
              <a:rPr lang="en-US" altLang="en-US" sz="2000" b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 &amp;</a:t>
            </a:r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s)</a:t>
            </a: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</a:t>
            </a:r>
            <a:endParaRPr lang="en-US" altLang="en-US" sz="2000" b="0">
              <a:cs typeface="Times New Roman" panose="02020603050405020304" pitchFamily="18" charset="0"/>
            </a:endParaRP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cout &lt;&lt; s</a:t>
            </a:r>
            <a:r>
              <a:rPr lang="en-US" altLang="en-US" sz="2000" b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.</a:t>
            </a:r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name &lt;&lt; endl;</a:t>
            </a:r>
            <a:endParaRPr lang="en-US" altLang="en-US" sz="2000" b="0">
              <a:cs typeface="Times New Roman" panose="02020603050405020304" pitchFamily="18" charset="0"/>
            </a:endParaRP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cout &lt;&lt; s</a:t>
            </a:r>
            <a:r>
              <a:rPr lang="en-US" altLang="en-US" sz="2000" b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.</a:t>
            </a:r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score &lt;&lt; endl;</a:t>
            </a: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cout &lt;&lt; s</a:t>
            </a:r>
            <a:r>
              <a:rPr lang="en-US" altLang="en-US" sz="2000" b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.</a:t>
            </a:r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grade &lt;&lt; endl;</a:t>
            </a:r>
          </a:p>
          <a:p>
            <a:r>
              <a:rPr lang="en-US" altLang="en-US" sz="2000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</a:t>
            </a:r>
            <a:endParaRPr lang="en-US" altLang="en-US" sz="2000" b="0">
              <a:cs typeface="Times New Roman" panose="02020603050405020304" pitchFamily="18" charset="0"/>
            </a:endParaRPr>
          </a:p>
        </p:txBody>
      </p:sp>
      <p:sp>
        <p:nvSpPr>
          <p:cNvPr id="51233" name="Text Box 5">
            <a:extLst>
              <a:ext uri="{FF2B5EF4-FFF2-40B4-BE49-F238E27FC236}">
                <a16:creationId xmlns:a16="http://schemas.microsoft.com/office/drawing/2014/main" id="{A5AA6239-C025-FA4A-BAC8-E61F6BC11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4495800"/>
            <a:ext cx="32004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To avoid making copies of large </a:t>
            </a:r>
          </a:p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structures it is recommended to </a:t>
            </a:r>
          </a:p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pass them as reference parameters.</a:t>
            </a:r>
          </a:p>
          <a:p>
            <a:pPr eaLnBrk="1" hangingPunct="1"/>
            <a:endParaRPr lang="en-US" altLang="en-US" sz="1600" b="0" i="1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To emphasize that the structure does </a:t>
            </a:r>
          </a:p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not change, write </a:t>
            </a:r>
            <a:r>
              <a:rPr lang="en-US" altLang="en-US" sz="1600" i="1">
                <a:ea typeface="ＭＳ Ｐゴシック" panose="020B0600070205080204" pitchFamily="34" charset="-128"/>
              </a:rPr>
              <a:t>const</a:t>
            </a:r>
            <a:r>
              <a:rPr lang="en-US" altLang="en-US" sz="1600" b="0" i="1">
                <a:ea typeface="ＭＳ Ｐゴシック" panose="020B0600070205080204" pitchFamily="34" charset="-128"/>
              </a:rPr>
              <a:t> in front of </a:t>
            </a:r>
          </a:p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the  parameter.</a:t>
            </a:r>
          </a:p>
        </p:txBody>
      </p:sp>
      <p:sp>
        <p:nvSpPr>
          <p:cNvPr id="51234" name="TextBox 1">
            <a:extLst>
              <a:ext uri="{FF2B5EF4-FFF2-40B4-BE49-F238E27FC236}">
                <a16:creationId xmlns:a16="http://schemas.microsoft.com/office/drawing/2014/main" id="{6F1B0757-8F2C-104F-9AE0-5354B3575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0" y="1219200"/>
            <a:ext cx="6461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100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2">
            <a:extLst>
              <a:ext uri="{FF2B5EF4-FFF2-40B4-BE49-F238E27FC236}">
                <a16:creationId xmlns:a16="http://schemas.microsoft.com/office/drawing/2014/main" id="{07E4ACCC-517C-B645-A3AE-43CBCD04D2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F1C5B4-2FF9-FA42-92FD-48BAF949BA1B}" type="slidenum">
              <a:rPr lang="en-US" altLang="en-US" sz="1000" smtClean="0">
                <a:latin typeface="Tahoma" panose="020B0604030504040204" pitchFamily="34" charset="0"/>
              </a:rPr>
              <a:pPr/>
              <a:t>37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47135" name="Text Box 1">
            <a:extLst>
              <a:ext uri="{FF2B5EF4-FFF2-40B4-BE49-F238E27FC236}">
                <a16:creationId xmlns:a16="http://schemas.microsoft.com/office/drawing/2014/main" id="{B5743CBD-DF25-5A41-B586-439534590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627707"/>
            <a:ext cx="203613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0" dirty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600" b="0" dirty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</a:t>
            </a:r>
            <a:endParaRPr lang="en-US" altLang="en-US" sz="1600" b="0" dirty="0">
              <a:cs typeface="Times New Roman" panose="02020603050405020304" pitchFamily="18" charset="0"/>
            </a:endParaRPr>
          </a:p>
          <a:p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</a:t>
            </a:r>
            <a:endParaRPr lang="en-US" altLang="en-US" sz="1600" b="0" dirty="0">
              <a:cs typeface="Times New Roman" panose="02020603050405020304" pitchFamily="18" charset="0"/>
            </a:endParaRPr>
          </a:p>
          <a:p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sz="1600" b="0" dirty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600" b="0" dirty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name</a:t>
            </a:r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sz="1600" b="0" dirty="0">
              <a:cs typeface="Times New Roman" panose="02020603050405020304" pitchFamily="18" charset="0"/>
            </a:endParaRPr>
          </a:p>
          <a:p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sz="1600" b="0" dirty="0" err="1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</a:t>
            </a:r>
            <a:r>
              <a:rPr lang="en-US" altLang="en-US" sz="1600" b="0" dirty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score</a:t>
            </a:r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sz="1600" b="0" dirty="0">
              <a:cs typeface="Times New Roman" panose="02020603050405020304" pitchFamily="18" charset="0"/>
            </a:endParaRPr>
          </a:p>
          <a:p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sz="1600" b="0" dirty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char</a:t>
            </a:r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600" b="0" dirty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grade</a:t>
            </a:r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sz="1600" b="0" dirty="0">
              <a:cs typeface="Times New Roman" panose="02020603050405020304" pitchFamily="18" charset="0"/>
            </a:endParaRPr>
          </a:p>
          <a:p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};</a:t>
            </a:r>
            <a:endParaRPr lang="en-US" altLang="en-US" sz="1600" b="0" dirty="0">
              <a:cs typeface="Times New Roman" panose="02020603050405020304" pitchFamily="18" charset="0"/>
            </a:endParaRPr>
          </a:p>
        </p:txBody>
      </p:sp>
      <p:sp>
        <p:nvSpPr>
          <p:cNvPr id="47136" name="Text Box 1">
            <a:extLst>
              <a:ext uri="{FF2B5EF4-FFF2-40B4-BE49-F238E27FC236}">
                <a16:creationId xmlns:a16="http://schemas.microsoft.com/office/drawing/2014/main" id="{557CE685-C66C-9F4A-8312-255994285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33400"/>
            <a:ext cx="6572633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// </a:t>
            </a:r>
            <a:r>
              <a:rPr lang="en-US" altLang="en-US" sz="2000" b="0" i="1" dirty="0">
                <a:solidFill>
                  <a:srgbClr val="FF0000"/>
                </a:solidFill>
                <a:cs typeface="Times New Roman" panose="02020603050405020304" pitchFamily="18" charset="0"/>
              </a:rPr>
              <a:t>Assume a line in the input file looks like this:</a:t>
            </a:r>
          </a:p>
          <a:p>
            <a:r>
              <a:rPr lang="en-US" altLang="en-US" sz="2000" b="0" dirty="0">
                <a:solidFill>
                  <a:srgbClr val="0432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WILKINS, JANE D; 95 </a:t>
            </a:r>
          </a:p>
          <a:p>
            <a:endParaRPr lang="en-US" altLang="en-US" sz="2000" b="0" dirty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 s;</a:t>
            </a: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string line;    </a:t>
            </a:r>
          </a:p>
          <a:p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noStu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= 0;</a:t>
            </a: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while (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getline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inputFile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, line))</a:t>
            </a: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           // </a:t>
            </a:r>
            <a:r>
              <a:rPr lang="en-US" altLang="en-US" sz="1400" b="0" i="1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Read one line from the input file</a:t>
            </a: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stringstream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temp(line);    </a:t>
            </a: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       // </a:t>
            </a:r>
            <a:r>
              <a:rPr lang="en-US" altLang="en-US" sz="1400" b="0" i="1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Don't forget to include &lt;</a:t>
            </a:r>
            <a:r>
              <a:rPr lang="en-US" altLang="en-US" sz="1400" b="0" i="1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sstream</a:t>
            </a:r>
            <a:r>
              <a:rPr lang="en-US" altLang="en-US" sz="1400" b="0" i="1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       // temp </a:t>
            </a:r>
            <a:r>
              <a:rPr lang="en-US" altLang="en-US" sz="1400" b="0" i="1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- used to store and parse line</a:t>
            </a: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getline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(temp, </a:t>
            </a:r>
            <a:r>
              <a:rPr lang="en-US" altLang="en-US" sz="1800" b="0" dirty="0" err="1">
                <a:solidFill>
                  <a:srgbClr val="0432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s.name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, ';'); </a:t>
            </a: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       // </a:t>
            </a:r>
            <a:r>
              <a:rPr lang="en-US" altLang="en-US" sz="1400" b="0" i="1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read name from temp: stop reading at ';'</a:t>
            </a: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temp &gt;&gt; </a:t>
            </a:r>
            <a:r>
              <a:rPr lang="en-US" altLang="en-US" sz="1800" b="0" dirty="0" err="1">
                <a:solidFill>
                  <a:srgbClr val="0432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s.score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            </a:t>
            </a: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       // </a:t>
            </a:r>
            <a:r>
              <a:rPr lang="en-US" altLang="en-US" sz="1400" b="0" i="1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read score from temp</a:t>
            </a: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cout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&lt;&lt;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s.name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&lt;&lt; " " &lt;&lt;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s.score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&lt;&lt;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endl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noStu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++;</a:t>
            </a: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7138" name="Text Box 5">
            <a:extLst>
              <a:ext uri="{FF2B5EF4-FFF2-40B4-BE49-F238E27FC236}">
                <a16:creationId xmlns:a16="http://schemas.microsoft.com/office/drawing/2014/main" id="{948B7936-A7F3-7948-A43B-AC481D58A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408" y="5932904"/>
            <a:ext cx="79007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0" i="1" dirty="0">
                <a:ea typeface="ＭＳ Ｐゴシック" panose="020B0600070205080204" pitchFamily="34" charset="-128"/>
              </a:rPr>
              <a:t>Reading data from file into a structure.</a:t>
            </a:r>
          </a:p>
          <a:p>
            <a:pPr eaLnBrk="1" hangingPunct="1"/>
            <a:r>
              <a:rPr lang="en-US" altLang="en-US" sz="1600" b="0" i="1" dirty="0">
                <a:ea typeface="ＭＳ Ｐゴシック" panose="020B0600070205080204" pitchFamily="34" charset="-128"/>
              </a:rPr>
              <a:t>In one of your labs you will change this code to read data from file into an array of structures.</a:t>
            </a:r>
          </a:p>
        </p:txBody>
      </p:sp>
      <p:sp>
        <p:nvSpPr>
          <p:cNvPr id="16" name="Text Box 1026">
            <a:extLst>
              <a:ext uri="{FF2B5EF4-FFF2-40B4-BE49-F238E27FC236}">
                <a16:creationId xmlns:a16="http://schemas.microsoft.com/office/drawing/2014/main" id="{98E1258B-8A03-E34D-9630-A390A3807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976" y="166042"/>
            <a:ext cx="27654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 dirty="0">
                <a:solidFill>
                  <a:srgbClr val="002060"/>
                </a:solidFill>
                <a:cs typeface="Times New Roman" panose="02020603050405020304" pitchFamily="18" charset="0"/>
              </a:rPr>
              <a:t>Structures and Files</a:t>
            </a:r>
            <a:endParaRPr lang="en-US" alt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1888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2">
            <a:extLst>
              <a:ext uri="{FF2B5EF4-FFF2-40B4-BE49-F238E27FC236}">
                <a16:creationId xmlns:a16="http://schemas.microsoft.com/office/drawing/2014/main" id="{07E4ACCC-517C-B645-A3AE-43CBCD04D2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F1C5B4-2FF9-FA42-92FD-48BAF949BA1B}" type="slidenum">
              <a:rPr lang="en-US" altLang="en-US" sz="1000" smtClean="0">
                <a:latin typeface="Tahoma" panose="020B0604030504040204" pitchFamily="34" charset="0"/>
              </a:rPr>
              <a:pPr/>
              <a:t>38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47135" name="Text Box 1">
            <a:extLst>
              <a:ext uri="{FF2B5EF4-FFF2-40B4-BE49-F238E27FC236}">
                <a16:creationId xmlns:a16="http://schemas.microsoft.com/office/drawing/2014/main" id="{B5743CBD-DF25-5A41-B586-439534590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627707"/>
            <a:ext cx="203613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0" dirty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600" b="0" dirty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</a:t>
            </a:r>
            <a:endParaRPr lang="en-US" altLang="en-US" sz="1600" b="0" dirty="0">
              <a:cs typeface="Times New Roman" panose="02020603050405020304" pitchFamily="18" charset="0"/>
            </a:endParaRPr>
          </a:p>
          <a:p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</a:t>
            </a:r>
            <a:endParaRPr lang="en-US" altLang="en-US" sz="1600" b="0" dirty="0">
              <a:cs typeface="Times New Roman" panose="02020603050405020304" pitchFamily="18" charset="0"/>
            </a:endParaRPr>
          </a:p>
          <a:p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sz="1600" b="0" dirty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600" b="0" dirty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name</a:t>
            </a:r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sz="1600" b="0" dirty="0">
              <a:cs typeface="Times New Roman" panose="02020603050405020304" pitchFamily="18" charset="0"/>
            </a:endParaRPr>
          </a:p>
          <a:p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sz="1600" b="0" dirty="0" err="1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</a:t>
            </a:r>
            <a:r>
              <a:rPr lang="en-US" altLang="en-US" sz="1600" b="0" dirty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score</a:t>
            </a:r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sz="1600" b="0" dirty="0">
              <a:cs typeface="Times New Roman" panose="02020603050405020304" pitchFamily="18" charset="0"/>
            </a:endParaRPr>
          </a:p>
          <a:p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sz="1600" b="0" dirty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char</a:t>
            </a:r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600" b="0" dirty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grade</a:t>
            </a:r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sz="1600" b="0" dirty="0">
              <a:cs typeface="Times New Roman" panose="02020603050405020304" pitchFamily="18" charset="0"/>
            </a:endParaRPr>
          </a:p>
          <a:p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};</a:t>
            </a:r>
            <a:endParaRPr lang="en-US" altLang="en-US" sz="1600" b="0" dirty="0">
              <a:cs typeface="Times New Roman" panose="02020603050405020304" pitchFamily="18" charset="0"/>
            </a:endParaRPr>
          </a:p>
        </p:txBody>
      </p:sp>
      <p:sp>
        <p:nvSpPr>
          <p:cNvPr id="47136" name="Text Box 1">
            <a:extLst>
              <a:ext uri="{FF2B5EF4-FFF2-40B4-BE49-F238E27FC236}">
                <a16:creationId xmlns:a16="http://schemas.microsoft.com/office/drawing/2014/main" id="{557CE685-C66C-9F4A-8312-255994285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33400"/>
            <a:ext cx="7576113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// </a:t>
            </a:r>
            <a:r>
              <a:rPr lang="en-US" altLang="en-US" sz="2000" b="0" i="1" dirty="0">
                <a:solidFill>
                  <a:srgbClr val="FF0000"/>
                </a:solidFill>
                <a:cs typeface="Times New Roman" panose="02020603050405020304" pitchFamily="18" charset="0"/>
              </a:rPr>
              <a:t>Assume a line in the input file looks like this:</a:t>
            </a:r>
          </a:p>
          <a:p>
            <a:r>
              <a:rPr lang="en-US" altLang="en-US" sz="2000" b="0" dirty="0">
                <a:solidFill>
                  <a:srgbClr val="0432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95 WILKINS, JANE D;</a:t>
            </a:r>
          </a:p>
          <a:p>
            <a:endParaRPr lang="en-US" altLang="en-US" sz="2000" b="0" dirty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 s;</a:t>
            </a: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string line;    </a:t>
            </a:r>
          </a:p>
          <a:p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noStu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= 0;</a:t>
            </a: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while (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getline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inputFile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, line))</a:t>
            </a: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           // </a:t>
            </a:r>
            <a:r>
              <a:rPr lang="en-US" altLang="en-US" sz="1400" b="0" i="1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Read one line from the input file</a:t>
            </a: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stringstream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temp(line);    </a:t>
            </a: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       // </a:t>
            </a:r>
            <a:r>
              <a:rPr lang="en-US" altLang="en-US" sz="1400" b="0" i="1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Don't forget to include &lt;</a:t>
            </a:r>
            <a:r>
              <a:rPr lang="en-US" altLang="en-US" sz="1400" b="0" i="1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sstream</a:t>
            </a:r>
            <a:r>
              <a:rPr lang="en-US" altLang="en-US" sz="1400" b="0" i="1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       // temp </a:t>
            </a:r>
            <a:r>
              <a:rPr lang="en-US" altLang="en-US" sz="1400" b="0" i="1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- used to store and parse line</a:t>
            </a: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temp &gt;&gt; </a:t>
            </a:r>
            <a:r>
              <a:rPr lang="en-US" altLang="en-US" sz="1800" b="0" dirty="0" err="1">
                <a:solidFill>
                  <a:srgbClr val="0432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s.score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            </a:t>
            </a: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       // </a:t>
            </a:r>
            <a:r>
              <a:rPr lang="en-US" altLang="en-US" sz="1400" b="0" i="1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read score from temp</a:t>
            </a:r>
            <a:endParaRPr lang="en-US" altLang="en-US" sz="1800" b="0" dirty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getline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(temp, </a:t>
            </a:r>
            <a:r>
              <a:rPr lang="en-US" altLang="en-US" sz="1800" b="0" dirty="0" err="1">
                <a:solidFill>
                  <a:srgbClr val="0432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s.name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, ';'); </a:t>
            </a: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       // </a:t>
            </a:r>
            <a:r>
              <a:rPr lang="en-US" altLang="en-US" sz="1400" b="0" i="1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read name from temp: stop reading at ';'</a:t>
            </a: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cout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&lt;&lt; "[" &lt;&lt;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s.name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&lt;&lt; "] " &lt;&lt;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s.score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&lt;&lt;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endl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noStu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++;</a:t>
            </a: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7138" name="Text Box 5">
            <a:extLst>
              <a:ext uri="{FF2B5EF4-FFF2-40B4-BE49-F238E27FC236}">
                <a16:creationId xmlns:a16="http://schemas.microsoft.com/office/drawing/2014/main" id="{948B7936-A7F3-7948-A43B-AC481D58A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399" y="6096000"/>
            <a:ext cx="815340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0" i="1" dirty="0">
                <a:ea typeface="ＭＳ Ｐゴシック" panose="020B0600070205080204" pitchFamily="34" charset="-128"/>
              </a:rPr>
              <a:t>There’s one problem,  name begins with a space [ </a:t>
            </a:r>
            <a:r>
              <a:rPr lang="en-US" altLang="en-US" sz="1200" b="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b="0" i="1" dirty="0">
                <a:solidFill>
                  <a:srgbClr val="0432FF"/>
                </a:solidFill>
                <a:ea typeface="ＭＳ Ｐゴシック" panose="020B0600070205080204" pitchFamily="34" charset="-128"/>
              </a:rPr>
              <a:t>WILKINS, JANE D</a:t>
            </a:r>
            <a:r>
              <a:rPr lang="en-US" altLang="en-US" sz="1600" b="0" i="1" dirty="0">
                <a:ea typeface="ＭＳ Ｐゴシック" panose="020B0600070205080204" pitchFamily="34" charset="-128"/>
              </a:rPr>
              <a:t>]</a:t>
            </a:r>
          </a:p>
          <a:p>
            <a:pPr eaLnBrk="1" hangingPunct="1"/>
            <a:r>
              <a:rPr lang="en-US" altLang="en-US" sz="1600" b="0" i="1" dirty="0">
                <a:ea typeface="ＭＳ Ｐゴシック" panose="020B0600070205080204" pitchFamily="34" charset="-128"/>
              </a:rPr>
              <a:t>                                                                               </a:t>
            </a:r>
            <a:r>
              <a:rPr lang="en-US" altLang="en-US" sz="1600" b="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^ unwanted space</a:t>
            </a:r>
          </a:p>
        </p:txBody>
      </p:sp>
      <p:sp>
        <p:nvSpPr>
          <p:cNvPr id="16" name="Text Box 1026">
            <a:extLst>
              <a:ext uri="{FF2B5EF4-FFF2-40B4-BE49-F238E27FC236}">
                <a16:creationId xmlns:a16="http://schemas.microsoft.com/office/drawing/2014/main" id="{98E1258B-8A03-E34D-9630-A390A3807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976" y="166042"/>
            <a:ext cx="27654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 dirty="0">
                <a:solidFill>
                  <a:srgbClr val="002060"/>
                </a:solidFill>
                <a:cs typeface="Times New Roman" panose="02020603050405020304" pitchFamily="18" charset="0"/>
              </a:rPr>
              <a:t>Structures and Files</a:t>
            </a:r>
            <a:endParaRPr lang="en-US" alt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8212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2">
            <a:extLst>
              <a:ext uri="{FF2B5EF4-FFF2-40B4-BE49-F238E27FC236}">
                <a16:creationId xmlns:a16="http://schemas.microsoft.com/office/drawing/2014/main" id="{07E4ACCC-517C-B645-A3AE-43CBCD04D2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F1C5B4-2FF9-FA42-92FD-48BAF949BA1B}" type="slidenum">
              <a:rPr lang="en-US" altLang="en-US" sz="1000" smtClean="0">
                <a:latin typeface="Tahoma" panose="020B0604030504040204" pitchFamily="34" charset="0"/>
              </a:rPr>
              <a:pPr/>
              <a:t>39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47135" name="Text Box 1">
            <a:extLst>
              <a:ext uri="{FF2B5EF4-FFF2-40B4-BE49-F238E27FC236}">
                <a16:creationId xmlns:a16="http://schemas.microsoft.com/office/drawing/2014/main" id="{B5743CBD-DF25-5A41-B586-439534590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627707"/>
            <a:ext cx="203613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0" dirty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600" b="0" dirty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</a:t>
            </a:r>
            <a:endParaRPr lang="en-US" altLang="en-US" sz="1600" b="0" dirty="0">
              <a:cs typeface="Times New Roman" panose="02020603050405020304" pitchFamily="18" charset="0"/>
            </a:endParaRPr>
          </a:p>
          <a:p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</a:t>
            </a:r>
            <a:endParaRPr lang="en-US" altLang="en-US" sz="1600" b="0" dirty="0">
              <a:cs typeface="Times New Roman" panose="02020603050405020304" pitchFamily="18" charset="0"/>
            </a:endParaRPr>
          </a:p>
          <a:p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sz="1600" b="0" dirty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600" b="0" dirty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name</a:t>
            </a:r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sz="1600" b="0" dirty="0">
              <a:cs typeface="Times New Roman" panose="02020603050405020304" pitchFamily="18" charset="0"/>
            </a:endParaRPr>
          </a:p>
          <a:p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sz="1600" b="0" dirty="0" err="1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</a:t>
            </a:r>
            <a:r>
              <a:rPr lang="en-US" altLang="en-US" sz="1600" b="0" dirty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score</a:t>
            </a:r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sz="1600" b="0" dirty="0">
              <a:cs typeface="Times New Roman" panose="02020603050405020304" pitchFamily="18" charset="0"/>
            </a:endParaRPr>
          </a:p>
          <a:p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sz="1600" b="0" dirty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char</a:t>
            </a:r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600" b="0" dirty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grade</a:t>
            </a:r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sz="1600" b="0" dirty="0">
              <a:cs typeface="Times New Roman" panose="02020603050405020304" pitchFamily="18" charset="0"/>
            </a:endParaRPr>
          </a:p>
          <a:p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};</a:t>
            </a:r>
            <a:endParaRPr lang="en-US" altLang="en-US" sz="1600" b="0" dirty="0">
              <a:cs typeface="Times New Roman" panose="02020603050405020304" pitchFamily="18" charset="0"/>
            </a:endParaRPr>
          </a:p>
        </p:txBody>
      </p:sp>
      <p:sp>
        <p:nvSpPr>
          <p:cNvPr id="47136" name="Text Box 1">
            <a:extLst>
              <a:ext uri="{FF2B5EF4-FFF2-40B4-BE49-F238E27FC236}">
                <a16:creationId xmlns:a16="http://schemas.microsoft.com/office/drawing/2014/main" id="{557CE685-C66C-9F4A-8312-255994285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33400"/>
            <a:ext cx="7903126" cy="581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// </a:t>
            </a:r>
            <a:r>
              <a:rPr lang="en-US" altLang="en-US" sz="2000" b="0" i="1" dirty="0">
                <a:solidFill>
                  <a:srgbClr val="FF0000"/>
                </a:solidFill>
                <a:cs typeface="Times New Roman" panose="02020603050405020304" pitchFamily="18" charset="0"/>
              </a:rPr>
              <a:t>Assume a line in the input file looks like this:</a:t>
            </a:r>
          </a:p>
          <a:p>
            <a:r>
              <a:rPr lang="en-US" altLang="en-US" sz="2000" b="0" dirty="0">
                <a:solidFill>
                  <a:srgbClr val="0432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95 WILKINS, JANE D;</a:t>
            </a:r>
          </a:p>
          <a:p>
            <a:endParaRPr lang="en-US" altLang="en-US" sz="2000" b="0" dirty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 s;</a:t>
            </a: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string line;    </a:t>
            </a:r>
          </a:p>
          <a:p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noStu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= 0;</a:t>
            </a: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while (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getline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inputFile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, line))</a:t>
            </a: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           // </a:t>
            </a:r>
            <a:r>
              <a:rPr lang="en-US" altLang="en-US" sz="1400" b="0" i="1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Read one line from the input file</a:t>
            </a: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stringstream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temp(line);    </a:t>
            </a: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       // </a:t>
            </a:r>
            <a:r>
              <a:rPr lang="en-US" altLang="en-US" sz="1400" b="0" i="1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Don't forget to include &lt;</a:t>
            </a:r>
            <a:r>
              <a:rPr lang="en-US" altLang="en-US" sz="1400" b="0" i="1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sstream</a:t>
            </a:r>
            <a:r>
              <a:rPr lang="en-US" altLang="en-US" sz="1400" b="0" i="1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       // temp </a:t>
            </a:r>
            <a:r>
              <a:rPr lang="en-US" altLang="en-US" sz="1400" b="0" i="1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- used to store and parse line</a:t>
            </a: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temp &gt;&gt; </a:t>
            </a:r>
            <a:r>
              <a:rPr lang="en-US" altLang="en-US" sz="1800" b="0" dirty="0" err="1">
                <a:solidFill>
                  <a:srgbClr val="0432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s.score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            </a:t>
            </a: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       // </a:t>
            </a:r>
            <a:r>
              <a:rPr lang="en-US" altLang="en-US" sz="1400" b="0" i="1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read score from temp</a:t>
            </a: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1800" b="0" dirty="0" err="1">
                <a:solidFill>
                  <a:srgbClr val="0432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temp.ignore</a:t>
            </a:r>
            <a:r>
              <a:rPr lang="en-US" altLang="en-US" sz="1800" b="0" dirty="0">
                <a:solidFill>
                  <a:srgbClr val="0432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(); </a:t>
            </a:r>
            <a:r>
              <a:rPr lang="en-US" altLang="en-US" b="0" dirty="0">
                <a:solidFill>
                  <a:srgbClr val="0432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// </a:t>
            </a:r>
            <a:r>
              <a:rPr lang="en-US" altLang="en-US" sz="1400" b="0" i="1" dirty="0">
                <a:solidFill>
                  <a:srgbClr val="0432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read one character (space) without storing</a:t>
            </a:r>
            <a:endParaRPr lang="en-US" altLang="en-US" sz="1400" b="0" dirty="0">
              <a:solidFill>
                <a:srgbClr val="0432FF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getline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(temp, </a:t>
            </a:r>
            <a:r>
              <a:rPr lang="en-US" altLang="en-US" sz="1800" b="0" dirty="0" err="1">
                <a:solidFill>
                  <a:srgbClr val="0432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s.name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, ';'); </a:t>
            </a: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       // </a:t>
            </a:r>
            <a:r>
              <a:rPr lang="en-US" altLang="en-US" sz="1400" b="0" i="1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read name from temp: stop reading at ';'</a:t>
            </a: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cout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&lt;&lt; "[" &lt;&lt;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s.name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&lt;&lt; "] " &lt;&lt;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s.score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&lt;&lt;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endl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noStu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++;</a:t>
            </a: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7138" name="Text Box 5">
            <a:extLst>
              <a:ext uri="{FF2B5EF4-FFF2-40B4-BE49-F238E27FC236}">
                <a16:creationId xmlns:a16="http://schemas.microsoft.com/office/drawing/2014/main" id="{948B7936-A7F3-7948-A43B-AC481D58A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399" y="6327061"/>
            <a:ext cx="81534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0" i="1" dirty="0">
                <a:ea typeface="ＭＳ Ｐゴシック" panose="020B0600070205080204" pitchFamily="34" charset="-128"/>
              </a:rPr>
              <a:t>Problem fixed calling ignore(): [</a:t>
            </a:r>
            <a:r>
              <a:rPr lang="en-US" altLang="en-US" sz="1600" b="0" i="1" dirty="0">
                <a:solidFill>
                  <a:srgbClr val="0432FF"/>
                </a:solidFill>
                <a:ea typeface="ＭＳ Ｐゴシック" panose="020B0600070205080204" pitchFamily="34" charset="-128"/>
              </a:rPr>
              <a:t>WILKINS, JANE D</a:t>
            </a:r>
            <a:r>
              <a:rPr lang="en-US" altLang="en-US" sz="1600" b="0" i="1" dirty="0">
                <a:ea typeface="ＭＳ Ｐゴシック" panose="020B0600070205080204" pitchFamily="34" charset="-128"/>
              </a:rPr>
              <a:t>]</a:t>
            </a:r>
          </a:p>
        </p:txBody>
      </p:sp>
      <p:sp>
        <p:nvSpPr>
          <p:cNvPr id="16" name="Text Box 1026">
            <a:extLst>
              <a:ext uri="{FF2B5EF4-FFF2-40B4-BE49-F238E27FC236}">
                <a16:creationId xmlns:a16="http://schemas.microsoft.com/office/drawing/2014/main" id="{98E1258B-8A03-E34D-9630-A390A3807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976" y="166042"/>
            <a:ext cx="27654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 dirty="0">
                <a:solidFill>
                  <a:srgbClr val="002060"/>
                </a:solidFill>
                <a:cs typeface="Times New Roman" panose="02020603050405020304" pitchFamily="18" charset="0"/>
              </a:rPr>
              <a:t>Structures and Files</a:t>
            </a:r>
            <a:endParaRPr lang="en-US" alt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2">
            <a:extLst>
              <a:ext uri="{FF2B5EF4-FFF2-40B4-BE49-F238E27FC236}">
                <a16:creationId xmlns:a16="http://schemas.microsoft.com/office/drawing/2014/main" id="{A5F7354E-DDE6-304F-A161-B763CFE957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0E315E-2C75-FC43-8B1E-8861588DA727}" type="slidenum">
              <a:rPr lang="en-US" altLang="en-US" sz="1000" smtClean="0">
                <a:latin typeface="Tahoma" panose="020B0604030504040204" pitchFamily="34" charset="0"/>
              </a:rPr>
              <a:pPr/>
              <a:t>4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8434" name="Text Box 2">
            <a:extLst>
              <a:ext uri="{FF2B5EF4-FFF2-40B4-BE49-F238E27FC236}">
                <a16:creationId xmlns:a16="http://schemas.microsoft.com/office/drawing/2014/main" id="{8F62ADB3-FFCD-584B-AD75-9721C176C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33400"/>
            <a:ext cx="548640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85850" indent="-3429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Structure:</a:t>
            </a:r>
            <a:r>
              <a:rPr lang="en-US" altLang="en-US" sz="1200" b="0" i="1"/>
              <a:t> </a:t>
            </a:r>
            <a:r>
              <a:rPr lang="en-US" altLang="en-US" b="0" i="1"/>
              <a:t> </a:t>
            </a:r>
            <a:r>
              <a:rPr lang="en-US" altLang="en-US" b="0"/>
              <a:t>a collection of</a:t>
            </a:r>
          </a:p>
          <a:p>
            <a:endParaRPr lang="en-US" altLang="en-US" b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b="0"/>
              <a:t>Related elements,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b="0"/>
              <a:t>Possible of different types,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b="0"/>
              <a:t>Having a single name </a:t>
            </a:r>
            <a:endParaRPr lang="en-US" altLang="en-US" sz="1200" b="0">
              <a:solidFill>
                <a:schemeClr val="hlink"/>
              </a:solidFill>
            </a:endParaRPr>
          </a:p>
        </p:txBody>
      </p:sp>
      <p:sp>
        <p:nvSpPr>
          <p:cNvPr id="18435" name="Text Box 2">
            <a:extLst>
              <a:ext uri="{FF2B5EF4-FFF2-40B4-BE49-F238E27FC236}">
                <a16:creationId xmlns:a16="http://schemas.microsoft.com/office/drawing/2014/main" id="{2EAA6B61-B16B-824F-829A-9D7CDF3F1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90863"/>
            <a:ext cx="411480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85850" indent="-3429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A </a:t>
            </a:r>
            <a:r>
              <a:rPr lang="en-US" altLang="en-US"/>
              <a:t>Book </a:t>
            </a:r>
            <a:r>
              <a:rPr lang="en-US" altLang="en-US" b="0"/>
              <a:t>structure could contain: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b="0"/>
              <a:t>Title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b="0"/>
              <a:t>Author(s)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b="0"/>
              <a:t>Publisher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b="0"/>
              <a:t>Price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b="0"/>
              <a:t>Year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10518833-43E9-5B4A-B6A9-423DE9D4C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101975"/>
            <a:ext cx="426720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dirty="0"/>
              <a:t>A </a:t>
            </a:r>
            <a:r>
              <a:rPr lang="en-US" altLang="en-US" dirty="0"/>
              <a:t>City</a:t>
            </a:r>
            <a:r>
              <a:rPr lang="en-US" altLang="en-US" b="0" dirty="0"/>
              <a:t> structure could contain:</a:t>
            </a:r>
          </a:p>
          <a:p>
            <a:pPr marL="1085850" lvl="1" indent="-342900" algn="l">
              <a:buFont typeface="Arial" panose="020B0604020202020204" pitchFamily="34" charset="0"/>
              <a:buChar char="•"/>
              <a:defRPr/>
            </a:pPr>
            <a:r>
              <a:rPr lang="en-US" altLang="en-US" b="0" dirty="0"/>
              <a:t>Name</a:t>
            </a:r>
          </a:p>
          <a:p>
            <a:pPr marL="1085850" lvl="1" indent="-342900" algn="l">
              <a:buFont typeface="Arial" panose="020B0604020202020204" pitchFamily="34" charset="0"/>
              <a:buChar char="•"/>
              <a:defRPr/>
            </a:pPr>
            <a:r>
              <a:rPr lang="en-US" altLang="en-US" b="0" dirty="0"/>
              <a:t>State</a:t>
            </a:r>
          </a:p>
          <a:p>
            <a:pPr marL="1085850" lvl="1" indent="-342900" algn="l">
              <a:buFont typeface="Arial" panose="020B0604020202020204" pitchFamily="34" charset="0"/>
              <a:buChar char="•"/>
              <a:defRPr/>
            </a:pPr>
            <a:r>
              <a:rPr lang="en-US" altLang="en-US" b="0" dirty="0"/>
              <a:t>Population</a:t>
            </a:r>
          </a:p>
          <a:p>
            <a:pPr marL="1085850" lvl="1" indent="-342900" algn="l">
              <a:buFont typeface="Arial" panose="020B0604020202020204" pitchFamily="34" charset="0"/>
              <a:buChar char="•"/>
              <a:defRPr/>
            </a:pPr>
            <a:r>
              <a:rPr lang="en-US" altLang="en-US" b="0" dirty="0"/>
              <a:t>Establishment year</a:t>
            </a:r>
          </a:p>
          <a:p>
            <a:pPr lvl="1" indent="0" algn="l">
              <a:defRPr/>
            </a:pPr>
            <a:endParaRPr lang="en-US" altLang="en-US" b="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2">
            <a:extLst>
              <a:ext uri="{FF2B5EF4-FFF2-40B4-BE49-F238E27FC236}">
                <a16:creationId xmlns:a16="http://schemas.microsoft.com/office/drawing/2014/main" id="{BD5204AD-C12F-F24C-9D1B-D7B69FC414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2EF527-5557-7245-8079-CF72BE7B1334}" type="slidenum">
              <a:rPr lang="en-US" altLang="en-US" sz="1000" smtClean="0">
                <a:latin typeface="Tahoma" panose="020B0604030504040204" pitchFamily="34" charset="0"/>
              </a:rPr>
              <a:pPr/>
              <a:t>40</a:t>
            </a:fld>
            <a:endParaRPr lang="en-US" altLang="en-US" sz="1000" dirty="0">
              <a:latin typeface="Tahoma" panose="020B0604030504040204" pitchFamily="34" charset="0"/>
            </a:endParaRPr>
          </a:p>
        </p:txBody>
      </p:sp>
      <p:grpSp>
        <p:nvGrpSpPr>
          <p:cNvPr id="51202" name="Group 28">
            <a:extLst>
              <a:ext uri="{FF2B5EF4-FFF2-40B4-BE49-F238E27FC236}">
                <a16:creationId xmlns:a16="http://schemas.microsoft.com/office/drawing/2014/main" id="{30D363F9-754E-1447-8B83-201A11301416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57200"/>
            <a:ext cx="7924800" cy="1371600"/>
            <a:chOff x="336" y="288"/>
            <a:chExt cx="4992" cy="864"/>
          </a:xfrm>
        </p:grpSpPr>
        <p:sp>
          <p:nvSpPr>
            <p:cNvPr id="51237" name="Text Box 31">
              <a:extLst>
                <a:ext uri="{FF2B5EF4-FFF2-40B4-BE49-F238E27FC236}">
                  <a16:creationId xmlns:a16="http://schemas.microsoft.com/office/drawing/2014/main" id="{E397DAA9-A406-224A-BF51-398CE5E70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528"/>
              <a:ext cx="46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name</a:t>
              </a:r>
            </a:p>
          </p:txBody>
        </p:sp>
        <p:sp>
          <p:nvSpPr>
            <p:cNvPr id="51238" name="Text Box 32">
              <a:extLst>
                <a:ext uri="{FF2B5EF4-FFF2-40B4-BE49-F238E27FC236}">
                  <a16:creationId xmlns:a16="http://schemas.microsoft.com/office/drawing/2014/main" id="{23199D1C-45C1-C846-B81C-B17F20802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528"/>
              <a:ext cx="47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 dirty="0"/>
                <a:t>test</a:t>
              </a:r>
            </a:p>
          </p:txBody>
        </p:sp>
        <p:sp>
          <p:nvSpPr>
            <p:cNvPr id="51240" name="Rectangle 34">
              <a:extLst>
                <a:ext uri="{FF2B5EF4-FFF2-40B4-BE49-F238E27FC236}">
                  <a16:creationId xmlns:a16="http://schemas.microsoft.com/office/drawing/2014/main" id="{A9518A51-5008-B842-AC2C-6C2C8F079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528"/>
              <a:ext cx="4944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41" name="Text Box 35">
              <a:extLst>
                <a:ext uri="{FF2B5EF4-FFF2-40B4-BE49-F238E27FC236}">
                  <a16:creationId xmlns:a16="http://schemas.microsoft.com/office/drawing/2014/main" id="{AE86D23D-7217-AF4F-A838-80D23CECC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88"/>
              <a:ext cx="17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 dirty="0">
                  <a:solidFill>
                    <a:srgbClr val="0432FF"/>
                  </a:solidFill>
                </a:rPr>
                <a:t>s</a:t>
              </a:r>
            </a:p>
          </p:txBody>
        </p:sp>
      </p:grpSp>
      <p:graphicFrame>
        <p:nvGraphicFramePr>
          <p:cNvPr id="20" name="Group 36">
            <a:extLst>
              <a:ext uri="{FF2B5EF4-FFF2-40B4-BE49-F238E27FC236}">
                <a16:creationId xmlns:a16="http://schemas.microsoft.com/office/drawing/2014/main" id="{6FC0EE66-BF56-EF42-B925-44E01395B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592372"/>
              </p:ext>
            </p:extLst>
          </p:nvPr>
        </p:nvGraphicFramePr>
        <p:xfrm>
          <a:off x="838200" y="1219200"/>
          <a:ext cx="3124198" cy="457200"/>
        </p:xfrm>
        <a:graphic>
          <a:graphicData uri="http://schemas.openxmlformats.org/drawingml/2006/table">
            <a:tbl>
              <a:tblPr/>
              <a:tblGrid>
                <a:gridCol w="446314">
                  <a:extLst>
                    <a:ext uri="{9D8B030D-6E8A-4147-A177-3AD203B41FA5}">
                      <a16:colId xmlns:a16="http://schemas.microsoft.com/office/drawing/2014/main" val="1324511643"/>
                    </a:ext>
                  </a:extLst>
                </a:gridCol>
                <a:gridCol w="446314">
                  <a:extLst>
                    <a:ext uri="{9D8B030D-6E8A-4147-A177-3AD203B41FA5}">
                      <a16:colId xmlns:a16="http://schemas.microsoft.com/office/drawing/2014/main" val="3879250713"/>
                    </a:ext>
                  </a:extLst>
                </a:gridCol>
                <a:gridCol w="446314">
                  <a:extLst>
                    <a:ext uri="{9D8B030D-6E8A-4147-A177-3AD203B41FA5}">
                      <a16:colId xmlns:a16="http://schemas.microsoft.com/office/drawing/2014/main" val="3278614715"/>
                    </a:ext>
                  </a:extLst>
                </a:gridCol>
                <a:gridCol w="446314">
                  <a:extLst>
                    <a:ext uri="{9D8B030D-6E8A-4147-A177-3AD203B41FA5}">
                      <a16:colId xmlns:a16="http://schemas.microsoft.com/office/drawing/2014/main" val="242924991"/>
                    </a:ext>
                  </a:extLst>
                </a:gridCol>
                <a:gridCol w="446314">
                  <a:extLst>
                    <a:ext uri="{9D8B030D-6E8A-4147-A177-3AD203B41FA5}">
                      <a16:colId xmlns:a16="http://schemas.microsoft.com/office/drawing/2014/main" val="3263920738"/>
                    </a:ext>
                  </a:extLst>
                </a:gridCol>
                <a:gridCol w="446314">
                  <a:extLst>
                    <a:ext uri="{9D8B030D-6E8A-4147-A177-3AD203B41FA5}">
                      <a16:colId xmlns:a16="http://schemas.microsoft.com/office/drawing/2014/main" val="2443738940"/>
                    </a:ext>
                  </a:extLst>
                </a:gridCol>
                <a:gridCol w="446314">
                  <a:extLst>
                    <a:ext uri="{9D8B030D-6E8A-4147-A177-3AD203B41FA5}">
                      <a16:colId xmlns:a16="http://schemas.microsoft.com/office/drawing/2014/main" val="2113003487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844602"/>
                  </a:ext>
                </a:extLst>
              </a:tr>
            </a:tbl>
          </a:graphicData>
        </a:graphic>
      </p:graphicFrame>
      <p:sp>
        <p:nvSpPr>
          <p:cNvPr id="51231" name="Text Box 1">
            <a:extLst>
              <a:ext uri="{FF2B5EF4-FFF2-40B4-BE49-F238E27FC236}">
                <a16:creationId xmlns:a16="http://schemas.microsoft.com/office/drawing/2014/main" id="{E7C064C9-88DA-884D-99B0-753EC6D4C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82775"/>
            <a:ext cx="2646878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en-US" sz="20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000" b="0" dirty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</a:t>
            </a:r>
            <a:endParaRPr lang="en-US" altLang="en-US" sz="2000" b="0" dirty="0">
              <a:cs typeface="Times New Roman" panose="02020603050405020304" pitchFamily="18" charset="0"/>
            </a:endParaRPr>
          </a:p>
          <a:p>
            <a:r>
              <a:rPr lang="en-US" altLang="en-US" sz="20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</a:t>
            </a:r>
            <a:endParaRPr lang="en-US" altLang="en-US" sz="2000" b="0" dirty="0">
              <a:cs typeface="Times New Roman" panose="02020603050405020304" pitchFamily="18" charset="0"/>
            </a:endParaRPr>
          </a:p>
          <a:p>
            <a:r>
              <a:rPr lang="en-US" altLang="en-US" sz="20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sz="2000" b="0" dirty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en-US" sz="20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000" b="0" dirty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name</a:t>
            </a:r>
            <a:r>
              <a:rPr lang="en-US" altLang="en-US" sz="20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sz="2000" b="0" dirty="0">
              <a:cs typeface="Times New Roman" panose="02020603050405020304" pitchFamily="18" charset="0"/>
            </a:endParaRPr>
          </a:p>
          <a:p>
            <a:r>
              <a:rPr lang="en-US" altLang="en-US" sz="20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sz="2000" b="0" dirty="0" err="1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20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</a:t>
            </a:r>
            <a:r>
              <a:rPr lang="en-US" altLang="en-US" sz="2000" b="0" dirty="0">
                <a:solidFill>
                  <a:srgbClr val="00B05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test</a:t>
            </a:r>
            <a:r>
              <a:rPr lang="en-US" altLang="en-US" sz="2000" b="0" dirty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[4]</a:t>
            </a:r>
            <a:r>
              <a:rPr lang="en-US" altLang="en-US" sz="20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sz="2000" b="0" dirty="0">
              <a:cs typeface="Times New Roman" panose="02020603050405020304" pitchFamily="18" charset="0"/>
            </a:endParaRPr>
          </a:p>
          <a:p>
            <a:r>
              <a:rPr lang="en-US" altLang="en-US" sz="20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};</a:t>
            </a:r>
            <a:endParaRPr lang="en-US" altLang="en-US" sz="2000" b="0" dirty="0">
              <a:cs typeface="Times New Roman" panose="02020603050405020304" pitchFamily="18" charset="0"/>
            </a:endParaRPr>
          </a:p>
        </p:txBody>
      </p:sp>
      <p:sp>
        <p:nvSpPr>
          <p:cNvPr id="51232" name="Text Box 1">
            <a:extLst>
              <a:ext uri="{FF2B5EF4-FFF2-40B4-BE49-F238E27FC236}">
                <a16:creationId xmlns:a16="http://schemas.microsoft.com/office/drawing/2014/main" id="{353509C3-CB8A-234A-88F2-CA8B5E7B5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905000"/>
            <a:ext cx="5484194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 s = {"Linda", </a:t>
            </a:r>
            <a:r>
              <a:rPr lang="en-US" altLang="en-US" sz="1800" b="0" dirty="0">
                <a:solidFill>
                  <a:srgbClr val="00B05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{95, 72, 89, 100} 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};</a:t>
            </a:r>
          </a:p>
          <a:p>
            <a:endParaRPr lang="en-US" altLang="en-US" sz="1800" b="0" dirty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r>
              <a:rPr lang="en-US" altLang="en-US" sz="1800" b="0" dirty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// </a:t>
            </a:r>
            <a:r>
              <a:rPr lang="en-US" altLang="en-US" sz="1800" b="0" i="1" dirty="0">
                <a:solidFill>
                  <a:srgbClr val="FF0000"/>
                </a:solidFill>
                <a:cs typeface="Times New Roman" panose="02020603050405020304" pitchFamily="18" charset="0"/>
              </a:rPr>
              <a:t>function call</a:t>
            </a:r>
          </a:p>
          <a:p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displayStuData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(s);</a:t>
            </a:r>
            <a:endParaRPr lang="en-US" altLang="en-US" sz="1800" b="0" dirty="0">
              <a:cs typeface="Times New Roman" panose="02020603050405020304" pitchFamily="18" charset="0"/>
            </a:endParaRPr>
          </a:p>
          <a:p>
            <a:endParaRPr lang="en-US" altLang="en-US" sz="1800" b="0" dirty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r>
              <a:rPr lang="en-US" altLang="en-US" sz="1800" b="0" dirty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// </a:t>
            </a:r>
            <a:r>
              <a:rPr lang="en-US" altLang="en-US" sz="1800" b="0" i="1" dirty="0">
                <a:solidFill>
                  <a:srgbClr val="FF0000"/>
                </a:solidFill>
                <a:cs typeface="Times New Roman" panose="02020603050405020304" pitchFamily="18" charset="0"/>
              </a:rPr>
              <a:t> function definition </a:t>
            </a:r>
          </a:p>
          <a:p>
            <a:r>
              <a:rPr lang="en-US" altLang="en-US" sz="1800" b="0" dirty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void</a:t>
            </a:r>
            <a:r>
              <a:rPr lang="en-US" altLang="en-US" sz="1800" b="0" dirty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800" b="0" dirty="0" err="1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displayStuData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1800" b="0" dirty="0" err="1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const</a:t>
            </a:r>
            <a:r>
              <a:rPr lang="en-US" altLang="en-US" sz="1800" b="0" dirty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800" b="0" dirty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 &amp;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s)</a:t>
            </a: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</a:t>
            </a:r>
            <a:endParaRPr lang="en-US" altLang="en-US" sz="1800" b="0" dirty="0">
              <a:cs typeface="Times New Roman" panose="02020603050405020304" pitchFamily="18" charset="0"/>
            </a:endParaRP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cout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&lt;&lt;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</a:t>
            </a:r>
            <a:r>
              <a:rPr lang="en-US" altLang="en-US" sz="1800" b="0" dirty="0" err="1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.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name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&lt;&lt;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endl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sz="1800" b="0" dirty="0">
              <a:cs typeface="Times New Roman" panose="02020603050405020304" pitchFamily="18" charset="0"/>
            </a:endParaRP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cout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&lt;&lt;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</a:t>
            </a:r>
            <a:r>
              <a:rPr lang="en-US" altLang="en-US" sz="1800" b="0" dirty="0" err="1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.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test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[0] &lt;&lt;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endl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cout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&lt;&lt;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</a:t>
            </a:r>
            <a:r>
              <a:rPr lang="en-US" altLang="en-US" sz="1800" b="0" dirty="0" err="1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.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test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[1] &lt;&lt;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endl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cout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&lt;&lt;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</a:t>
            </a:r>
            <a:r>
              <a:rPr lang="en-US" altLang="en-US" sz="1800" b="0" dirty="0" err="1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.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test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[2] &lt;&lt;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endl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cout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&lt;&lt;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</a:t>
            </a:r>
            <a:r>
              <a:rPr lang="en-US" altLang="en-US" sz="1800" b="0" dirty="0" err="1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.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test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[3] &lt;&lt;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endl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</a:t>
            </a:r>
            <a:endParaRPr lang="en-US" altLang="en-US" sz="1800" b="0" dirty="0">
              <a:cs typeface="Times New Roman" panose="02020603050405020304" pitchFamily="18" charset="0"/>
            </a:endParaRPr>
          </a:p>
        </p:txBody>
      </p:sp>
      <p:sp>
        <p:nvSpPr>
          <p:cNvPr id="51233" name="Text Box 5">
            <a:extLst>
              <a:ext uri="{FF2B5EF4-FFF2-40B4-BE49-F238E27FC236}">
                <a16:creationId xmlns:a16="http://schemas.microsoft.com/office/drawing/2014/main" id="{A5AA6239-C025-FA4A-BAC8-E61F6BC11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61" y="3733800"/>
            <a:ext cx="3200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0" i="1" dirty="0">
                <a:ea typeface="ＭＳ Ｐゴシック" panose="020B0600070205080204" pitchFamily="34" charset="-128"/>
              </a:rPr>
              <a:t>Stu has two fields:</a:t>
            </a:r>
          </a:p>
          <a:p>
            <a:pPr eaLnBrk="1" hangingPunct="1"/>
            <a:r>
              <a:rPr lang="en-US" altLang="en-US" sz="1600" b="0" i="1" dirty="0">
                <a:ea typeface="ＭＳ Ｐゴシック" panose="020B0600070205080204" pitchFamily="34" charset="-128"/>
              </a:rPr>
              <a:t>- name, a string</a:t>
            </a:r>
          </a:p>
          <a:p>
            <a:pPr eaLnBrk="1" hangingPunct="1"/>
            <a:r>
              <a:rPr lang="en-US" altLang="en-US" sz="1600" b="0" i="1" dirty="0">
                <a:ea typeface="ＭＳ Ｐゴシック" panose="020B0600070205080204" pitchFamily="34" charset="-128"/>
              </a:rPr>
              <a:t>- test, an array of 4 test scores</a:t>
            </a:r>
          </a:p>
        </p:txBody>
      </p:sp>
      <p:sp>
        <p:nvSpPr>
          <p:cNvPr id="16" name="Text Box 1026">
            <a:extLst>
              <a:ext uri="{FF2B5EF4-FFF2-40B4-BE49-F238E27FC236}">
                <a16:creationId xmlns:a16="http://schemas.microsoft.com/office/drawing/2014/main" id="{FFB19721-FF62-0C40-93D4-AD721A802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00335"/>
            <a:ext cx="7010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 dirty="0">
                <a:solidFill>
                  <a:srgbClr val="002060"/>
                </a:solidFill>
                <a:cs typeface="Times New Roman" panose="02020603050405020304" pitchFamily="18" charset="0"/>
              </a:rPr>
              <a:t>Complex Structures: </a:t>
            </a:r>
            <a:r>
              <a:rPr lang="en-US" altLang="en-US" b="0" dirty="0">
                <a:ea typeface="ＭＳ Ｐゴシック" panose="020B0600070205080204" pitchFamily="34" charset="-128"/>
              </a:rPr>
              <a:t>An array as a field in a structure</a:t>
            </a:r>
          </a:p>
        </p:txBody>
      </p:sp>
      <p:graphicFrame>
        <p:nvGraphicFramePr>
          <p:cNvPr id="17" name="Group 36">
            <a:extLst>
              <a:ext uri="{FF2B5EF4-FFF2-40B4-BE49-F238E27FC236}">
                <a16:creationId xmlns:a16="http://schemas.microsoft.com/office/drawing/2014/main" id="{48917F40-B431-D14A-9B77-20A086292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747758"/>
              </p:ext>
            </p:extLst>
          </p:nvPr>
        </p:nvGraphicFramePr>
        <p:xfrm>
          <a:off x="4191000" y="1219200"/>
          <a:ext cx="3276600" cy="457200"/>
        </p:xfrm>
        <a:graphic>
          <a:graphicData uri="http://schemas.openxmlformats.org/drawingml/2006/table">
            <a:tbl>
              <a:tblPr/>
              <a:tblGrid>
                <a:gridCol w="819150">
                  <a:extLst>
                    <a:ext uri="{9D8B030D-6E8A-4147-A177-3AD203B41FA5}">
                      <a16:colId xmlns:a16="http://schemas.microsoft.com/office/drawing/2014/main" val="1324511643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3879250713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3278614715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4292499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844602"/>
                  </a:ext>
                </a:extLst>
              </a:tr>
            </a:tbl>
          </a:graphicData>
        </a:graphic>
      </p:graphicFrame>
      <p:sp>
        <p:nvSpPr>
          <p:cNvPr id="18" name="Text Box 5">
            <a:extLst>
              <a:ext uri="{FF2B5EF4-FFF2-40B4-BE49-F238E27FC236}">
                <a16:creationId xmlns:a16="http://schemas.microsoft.com/office/drawing/2014/main" id="{6B47B06C-ABF5-CD43-9579-9FF12D992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0" y="5892225"/>
            <a:ext cx="6743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0" i="1" dirty="0">
                <a:ea typeface="ＭＳ Ｐゴシック" panose="020B0600070205080204" pitchFamily="34" charset="-128"/>
              </a:rPr>
              <a:t>Q: How can we rewrite the function to make it more general?</a:t>
            </a:r>
          </a:p>
          <a:p>
            <a:pPr eaLnBrk="1" hangingPunct="1"/>
            <a:r>
              <a:rPr lang="en-US" altLang="en-US" sz="1600" b="0" i="1" dirty="0">
                <a:ea typeface="ＭＳ Ｐゴシック" panose="020B0600070205080204" pitchFamily="34" charset="-128"/>
              </a:rPr>
              <a:t>A: Use a for loop to display the array (...    </a:t>
            </a:r>
            <a:r>
              <a:rPr lang="en-US" altLang="en-US" sz="1600" b="0" i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s.test</a:t>
            </a:r>
            <a:r>
              <a:rPr lang="en-US" altLang="en-US" sz="1600" b="0" i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en-US" sz="1600" b="0" i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en-US" sz="1600" b="0" i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r>
              <a:rPr lang="en-US" altLang="en-US" sz="1600" b="0" i="1" dirty="0">
                <a:ea typeface="ＭＳ Ｐゴシック" panose="020B0600070205080204" pitchFamily="34" charset="-128"/>
              </a:rPr>
              <a:t>)</a:t>
            </a:r>
            <a:endParaRPr lang="en-US" altLang="en-US" sz="1600" b="0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1770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2">
            <a:extLst>
              <a:ext uri="{FF2B5EF4-FFF2-40B4-BE49-F238E27FC236}">
                <a16:creationId xmlns:a16="http://schemas.microsoft.com/office/drawing/2014/main" id="{BD5204AD-C12F-F24C-9D1B-D7B69FC414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2EF527-5557-7245-8079-CF72BE7B1334}" type="slidenum">
              <a:rPr lang="en-US" altLang="en-US" sz="1000" smtClean="0">
                <a:latin typeface="Tahoma" panose="020B0604030504040204" pitchFamily="34" charset="0"/>
              </a:rPr>
              <a:pPr/>
              <a:t>41</a:t>
            </a:fld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51231" name="Text Box 1">
            <a:extLst>
              <a:ext uri="{FF2B5EF4-FFF2-40B4-BE49-F238E27FC236}">
                <a16:creationId xmlns:a16="http://schemas.microsoft.com/office/drawing/2014/main" id="{E7C064C9-88DA-884D-99B0-753EC6D4C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24000"/>
            <a:ext cx="2646878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en-US" sz="20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000" b="0" dirty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</a:t>
            </a:r>
            <a:endParaRPr lang="en-US" altLang="en-US" sz="2000" b="0" dirty="0">
              <a:cs typeface="Times New Roman" panose="02020603050405020304" pitchFamily="18" charset="0"/>
            </a:endParaRPr>
          </a:p>
          <a:p>
            <a:r>
              <a:rPr lang="en-US" altLang="en-US" sz="20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</a:t>
            </a:r>
            <a:endParaRPr lang="en-US" altLang="en-US" sz="2000" b="0" dirty="0">
              <a:cs typeface="Times New Roman" panose="02020603050405020304" pitchFamily="18" charset="0"/>
            </a:endParaRPr>
          </a:p>
          <a:p>
            <a:r>
              <a:rPr lang="en-US" altLang="en-US" sz="20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sz="2000" b="0" dirty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en-US" sz="20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000" b="0" dirty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name</a:t>
            </a:r>
            <a:r>
              <a:rPr lang="en-US" altLang="en-US" sz="20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sz="2000" b="0" dirty="0">
              <a:cs typeface="Times New Roman" panose="02020603050405020304" pitchFamily="18" charset="0"/>
            </a:endParaRPr>
          </a:p>
          <a:p>
            <a:r>
              <a:rPr lang="en-US" altLang="en-US" sz="20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sz="2000" b="0" dirty="0" err="1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20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</a:t>
            </a:r>
            <a:r>
              <a:rPr lang="en-US" altLang="en-US" sz="2000" b="0" dirty="0">
                <a:solidFill>
                  <a:srgbClr val="00B05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test</a:t>
            </a:r>
            <a:r>
              <a:rPr lang="en-US" altLang="en-US" sz="2000" b="0" dirty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[4]</a:t>
            </a:r>
            <a:r>
              <a:rPr lang="en-US" altLang="en-US" sz="20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sz="2000" b="0" dirty="0">
              <a:cs typeface="Times New Roman" panose="02020603050405020304" pitchFamily="18" charset="0"/>
            </a:endParaRPr>
          </a:p>
          <a:p>
            <a:r>
              <a:rPr lang="en-US" altLang="en-US" sz="20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};</a:t>
            </a:r>
            <a:endParaRPr lang="en-US" altLang="en-US" sz="2000" b="0" dirty="0">
              <a:cs typeface="Times New Roman" panose="02020603050405020304" pitchFamily="18" charset="0"/>
            </a:endParaRPr>
          </a:p>
        </p:txBody>
      </p:sp>
      <p:sp>
        <p:nvSpPr>
          <p:cNvPr id="51232" name="Text Box 1">
            <a:extLst>
              <a:ext uri="{FF2B5EF4-FFF2-40B4-BE49-F238E27FC236}">
                <a16:creationId xmlns:a16="http://schemas.microsoft.com/office/drawing/2014/main" id="{353509C3-CB8A-234A-88F2-CA8B5E7B5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4716" y="1783646"/>
            <a:ext cx="5344733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sList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[2] = {</a:t>
            </a: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{"Linda", </a:t>
            </a:r>
            <a:r>
              <a:rPr lang="en-US" altLang="en-US" sz="1800" b="0" dirty="0">
                <a:solidFill>
                  <a:srgbClr val="00B05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{95, 72, 89, 100}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},</a:t>
            </a: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{"John",  </a:t>
            </a:r>
            <a:r>
              <a:rPr lang="en-US" altLang="en-US" sz="1800" b="0" dirty="0">
                <a:solidFill>
                  <a:srgbClr val="00B05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{82, 97, 92,  91}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};</a:t>
            </a:r>
          </a:p>
          <a:p>
            <a:endParaRPr lang="en-US" altLang="en-US" sz="1800" b="0" dirty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r>
              <a:rPr lang="en-US" altLang="en-US" sz="1800" b="0" dirty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// </a:t>
            </a:r>
            <a:r>
              <a:rPr lang="en-US" altLang="en-US" sz="1800" b="0" i="1" dirty="0">
                <a:solidFill>
                  <a:srgbClr val="FF0000"/>
                </a:solidFill>
                <a:cs typeface="Times New Roman" panose="02020603050405020304" pitchFamily="18" charset="0"/>
              </a:rPr>
              <a:t> display Linda’s last test score</a:t>
            </a: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cout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&lt;&lt;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sList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[0].test[3] &lt;&lt;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endl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sz="1800" b="0" dirty="0">
              <a:cs typeface="Times New Roman" panose="02020603050405020304" pitchFamily="18" charset="0"/>
            </a:endParaRP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</a:t>
            </a:r>
          </a:p>
          <a:p>
            <a:endParaRPr lang="en-US" altLang="en-US" sz="1800" b="0" dirty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r>
              <a:rPr lang="en-US" altLang="en-US" sz="1800" b="0" dirty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// </a:t>
            </a:r>
            <a:r>
              <a:rPr lang="en-US" altLang="en-US" sz="1800" b="0" i="1" dirty="0">
                <a:solidFill>
                  <a:srgbClr val="FF0000"/>
                </a:solidFill>
                <a:cs typeface="Times New Roman" panose="02020603050405020304" pitchFamily="18" charset="0"/>
              </a:rPr>
              <a:t> display John’s first test score</a:t>
            </a: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cout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&lt;&lt;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sList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[1].test[0] &lt;&lt;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endl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sz="1800" b="0" dirty="0">
              <a:cs typeface="Times New Roman" panose="02020603050405020304" pitchFamily="18" charset="0"/>
            </a:endParaRPr>
          </a:p>
          <a:p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</a:t>
            </a:r>
            <a:endParaRPr lang="en-US" altLang="en-US" sz="1800" b="0" dirty="0">
              <a:cs typeface="Times New Roman" panose="02020603050405020304" pitchFamily="18" charset="0"/>
            </a:endParaRPr>
          </a:p>
          <a:p>
            <a:endParaRPr lang="en-US" altLang="en-US" sz="1800" b="0" dirty="0">
              <a:cs typeface="Times New Roman" panose="02020603050405020304" pitchFamily="18" charset="0"/>
            </a:endParaRPr>
          </a:p>
        </p:txBody>
      </p:sp>
      <p:sp>
        <p:nvSpPr>
          <p:cNvPr id="51233" name="Text Box 5">
            <a:extLst>
              <a:ext uri="{FF2B5EF4-FFF2-40B4-BE49-F238E27FC236}">
                <a16:creationId xmlns:a16="http://schemas.microsoft.com/office/drawing/2014/main" id="{A5AA6239-C025-FA4A-BAC8-E61F6BC11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4815245"/>
            <a:ext cx="32766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0" i="1" dirty="0">
                <a:ea typeface="ＭＳ Ｐゴシック" panose="020B0600070205080204" pitchFamily="34" charset="-128"/>
              </a:rPr>
              <a:t>Stu has two fields:</a:t>
            </a:r>
          </a:p>
          <a:p>
            <a:pPr eaLnBrk="1" hangingPunct="1"/>
            <a:r>
              <a:rPr lang="en-US" altLang="en-US" sz="1600" b="0" i="1" dirty="0">
                <a:ea typeface="ＭＳ Ｐゴシック" panose="020B0600070205080204" pitchFamily="34" charset="-128"/>
              </a:rPr>
              <a:t>- name, a string</a:t>
            </a:r>
          </a:p>
          <a:p>
            <a:pPr eaLnBrk="1" hangingPunct="1"/>
            <a:r>
              <a:rPr lang="en-US" altLang="en-US" sz="1600" b="0" i="1" dirty="0">
                <a:ea typeface="ＭＳ Ｐゴシック" panose="020B0600070205080204" pitchFamily="34" charset="-128"/>
              </a:rPr>
              <a:t>- test, an array of 4 test scores</a:t>
            </a:r>
          </a:p>
          <a:p>
            <a:pPr eaLnBrk="1" hangingPunct="1"/>
            <a:endParaRPr lang="en-US" altLang="en-US" sz="1600" b="0" i="1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1600" b="0" i="1" dirty="0">
                <a:ea typeface="ＭＳ Ｐゴシック" panose="020B0600070205080204" pitchFamily="34" charset="-128"/>
              </a:rPr>
              <a:t>- </a:t>
            </a:r>
            <a:r>
              <a:rPr lang="en-US" altLang="en-US" sz="1600" b="0" i="1" dirty="0" err="1">
                <a:ea typeface="ＭＳ Ｐゴシック" panose="020B0600070205080204" pitchFamily="34" charset="-128"/>
              </a:rPr>
              <a:t>sList</a:t>
            </a:r>
            <a:r>
              <a:rPr lang="en-US" altLang="en-US" sz="1600" b="0" i="1" dirty="0">
                <a:ea typeface="ＭＳ Ｐゴシック" panose="020B0600070205080204" pitchFamily="34" charset="-128"/>
              </a:rPr>
              <a:t> is an array of 2 Stu structures</a:t>
            </a:r>
          </a:p>
        </p:txBody>
      </p:sp>
      <p:sp>
        <p:nvSpPr>
          <p:cNvPr id="16" name="Text Box 1026">
            <a:extLst>
              <a:ext uri="{FF2B5EF4-FFF2-40B4-BE49-F238E27FC236}">
                <a16:creationId xmlns:a16="http://schemas.microsoft.com/office/drawing/2014/main" id="{FFB19721-FF62-0C40-93D4-AD721A802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00335"/>
            <a:ext cx="7010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 dirty="0">
                <a:solidFill>
                  <a:srgbClr val="002060"/>
                </a:solidFill>
                <a:cs typeface="Times New Roman" panose="02020603050405020304" pitchFamily="18" charset="0"/>
              </a:rPr>
              <a:t>Complex Structures: </a:t>
            </a:r>
            <a:r>
              <a:rPr lang="en-US" altLang="en-US" b="0" dirty="0">
                <a:ea typeface="ＭＳ Ｐゴシック" panose="020B0600070205080204" pitchFamily="34" charset="-128"/>
              </a:rPr>
              <a:t>An array as a field in a structure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0" dirty="0">
                <a:ea typeface="ＭＳ Ｐゴシック" panose="020B0600070205080204" pitchFamily="34" charset="-128"/>
              </a:rPr>
              <a:t>An array of complex structures as described above</a:t>
            </a:r>
          </a:p>
        </p:txBody>
      </p:sp>
    </p:spTree>
    <p:extLst>
      <p:ext uri="{BB962C8B-B14F-4D97-AF65-F5344CB8AC3E}">
        <p14:creationId xmlns:p14="http://schemas.microsoft.com/office/powerpoint/2010/main" val="27303615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2">
            <a:extLst>
              <a:ext uri="{FF2B5EF4-FFF2-40B4-BE49-F238E27FC236}">
                <a16:creationId xmlns:a16="http://schemas.microsoft.com/office/drawing/2014/main" id="{07E4ACCC-517C-B645-A3AE-43CBCD04D2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F1C5B4-2FF9-FA42-92FD-48BAF949BA1B}" type="slidenum">
              <a:rPr lang="en-US" altLang="en-US" sz="1000" smtClean="0">
                <a:latin typeface="Tahoma" panose="020B0604030504040204" pitchFamily="34" charset="0"/>
              </a:rPr>
              <a:pPr/>
              <a:t>42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47145" name="Text Box 35">
            <a:extLst>
              <a:ext uri="{FF2B5EF4-FFF2-40B4-BE49-F238E27FC236}">
                <a16:creationId xmlns:a16="http://schemas.microsoft.com/office/drawing/2014/main" id="{A2924616-75EB-9A47-A425-5FDD523AD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2840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>
                <a:solidFill>
                  <a:srgbClr val="0432FF"/>
                </a:solidFill>
              </a:rPr>
              <a:t>s</a:t>
            </a:r>
          </a:p>
        </p:txBody>
      </p:sp>
      <p:graphicFrame>
        <p:nvGraphicFramePr>
          <p:cNvPr id="20" name="Group 36">
            <a:extLst>
              <a:ext uri="{FF2B5EF4-FFF2-40B4-BE49-F238E27FC236}">
                <a16:creationId xmlns:a16="http://schemas.microsoft.com/office/drawing/2014/main" id="{6FC0EE66-BF56-EF42-B925-44E01395B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497710"/>
              </p:ext>
            </p:extLst>
          </p:nvPr>
        </p:nvGraphicFramePr>
        <p:xfrm>
          <a:off x="457200" y="1219200"/>
          <a:ext cx="2127250" cy="457200"/>
        </p:xfrm>
        <a:graphic>
          <a:graphicData uri="http://schemas.openxmlformats.org/drawingml/2006/table">
            <a:tbl>
              <a:tblPr/>
              <a:tblGrid>
                <a:gridCol w="425450">
                  <a:extLst>
                    <a:ext uri="{9D8B030D-6E8A-4147-A177-3AD203B41FA5}">
                      <a16:colId xmlns:a16="http://schemas.microsoft.com/office/drawing/2014/main" val="132451164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7925071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7861471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292499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63920738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844602"/>
                  </a:ext>
                </a:extLst>
              </a:tr>
            </a:tbl>
          </a:graphicData>
        </a:graphic>
      </p:graphicFrame>
      <p:sp>
        <p:nvSpPr>
          <p:cNvPr id="47135" name="Text Box 1">
            <a:extLst>
              <a:ext uri="{FF2B5EF4-FFF2-40B4-BE49-F238E27FC236}">
                <a16:creationId xmlns:a16="http://schemas.microsoft.com/office/drawing/2014/main" id="{B5743CBD-DF25-5A41-B586-439534590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91" y="2574191"/>
            <a:ext cx="2159566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0" dirty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600" b="0" dirty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Address</a:t>
            </a:r>
            <a:endParaRPr lang="en-US" altLang="en-US" sz="1600" b="0" dirty="0">
              <a:cs typeface="Times New Roman" panose="02020603050405020304" pitchFamily="18" charset="0"/>
            </a:endParaRPr>
          </a:p>
          <a:p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</a:t>
            </a:r>
            <a:endParaRPr lang="en-US" altLang="en-US" sz="1600" b="0" dirty="0">
              <a:cs typeface="Times New Roman" panose="02020603050405020304" pitchFamily="18" charset="0"/>
            </a:endParaRPr>
          </a:p>
          <a:p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sz="1600" b="0" dirty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600" b="0" dirty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city</a:t>
            </a:r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sz="1600" b="0" dirty="0">
              <a:cs typeface="Times New Roman" panose="02020603050405020304" pitchFamily="18" charset="0"/>
            </a:endParaRPr>
          </a:p>
          <a:p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sz="1600" b="0" dirty="0" err="1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</a:t>
            </a:r>
            <a:r>
              <a:rPr lang="en-US" altLang="en-US" sz="1600" b="0" dirty="0" err="1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zipCode</a:t>
            </a:r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sz="1600" b="0" dirty="0">
              <a:cs typeface="Times New Roman" panose="02020603050405020304" pitchFamily="18" charset="0"/>
            </a:endParaRPr>
          </a:p>
          <a:p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};</a:t>
            </a:r>
          </a:p>
          <a:p>
            <a:endParaRPr lang="en-US" altLang="en-US" sz="1600" b="0" dirty="0">
              <a:cs typeface="Times New Roman" panose="02020603050405020304" pitchFamily="18" charset="0"/>
            </a:endParaRPr>
          </a:p>
          <a:p>
            <a:r>
              <a:rPr lang="en-US" altLang="en-US" sz="1600" b="0" dirty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600" b="0" dirty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</a:t>
            </a:r>
            <a:endParaRPr lang="en-US" altLang="en-US" sz="1600" b="0" dirty="0">
              <a:cs typeface="Times New Roman" panose="02020603050405020304" pitchFamily="18" charset="0"/>
            </a:endParaRPr>
          </a:p>
          <a:p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en-US" sz="1600" b="0" dirty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string</a:t>
            </a:r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600" b="0" dirty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name</a:t>
            </a:r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sz="1600" b="0" dirty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Address </a:t>
            </a:r>
            <a:r>
              <a:rPr lang="en-US" altLang="en-US" sz="1600" b="0" dirty="0" err="1">
                <a:solidFill>
                  <a:srgbClr val="00B05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addr</a:t>
            </a:r>
            <a:r>
              <a:rPr lang="en-US" altLang="en-US" sz="1600" b="0" dirty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sz="1600" b="0" dirty="0">
              <a:cs typeface="Times New Roman" panose="02020603050405020304" pitchFamily="18" charset="0"/>
            </a:endParaRPr>
          </a:p>
          <a:p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sz="1600" b="0" dirty="0" err="1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</a:t>
            </a:r>
            <a:r>
              <a:rPr lang="en-US" altLang="en-US" sz="1600" b="0" dirty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score</a:t>
            </a:r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sz="1600" b="0" dirty="0">
              <a:cs typeface="Times New Roman" panose="02020603050405020304" pitchFamily="18" charset="0"/>
            </a:endParaRPr>
          </a:p>
          <a:p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sz="1600" b="0" dirty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char</a:t>
            </a:r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600" b="0" dirty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grade</a:t>
            </a:r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sz="1600" b="0" dirty="0">
              <a:cs typeface="Times New Roman" panose="02020603050405020304" pitchFamily="18" charset="0"/>
            </a:endParaRPr>
          </a:p>
          <a:p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};</a:t>
            </a:r>
            <a:endParaRPr lang="en-US" altLang="en-US" sz="1600" b="0" dirty="0">
              <a:cs typeface="Times New Roman" panose="02020603050405020304" pitchFamily="18" charset="0"/>
            </a:endParaRPr>
          </a:p>
        </p:txBody>
      </p:sp>
      <p:sp>
        <p:nvSpPr>
          <p:cNvPr id="47136" name="Text Box 1">
            <a:extLst>
              <a:ext uri="{FF2B5EF4-FFF2-40B4-BE49-F238E27FC236}">
                <a16:creationId xmlns:a16="http://schemas.microsoft.com/office/drawing/2014/main" id="{557CE685-C66C-9F4A-8312-255994285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2191" y="2589476"/>
            <a:ext cx="5492209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 s = {"Ian", </a:t>
            </a:r>
            <a:r>
              <a:rPr lang="en-US" altLang="en-US" sz="1600" b="0" dirty="0">
                <a:solidFill>
                  <a:srgbClr val="00B05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{"Napa", 94581}</a:t>
            </a:r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, 100, 'A'};</a:t>
            </a:r>
          </a:p>
          <a:p>
            <a:endParaRPr lang="en-US" altLang="en-US" sz="1600" b="0" dirty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r>
              <a:rPr lang="en-US" altLang="en-US" sz="1800" b="0" dirty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// </a:t>
            </a:r>
            <a:r>
              <a:rPr lang="en-US" altLang="en-US" sz="1800" b="0" i="1" dirty="0">
                <a:solidFill>
                  <a:srgbClr val="FF0000"/>
                </a:solidFill>
                <a:cs typeface="Times New Roman" panose="02020603050405020304" pitchFamily="18" charset="0"/>
              </a:rPr>
              <a:t>display Ian’s zip code</a:t>
            </a:r>
          </a:p>
          <a:p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cout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&lt;&lt;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s.addr.zipCode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&lt;&lt;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endl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</a:p>
          <a:p>
            <a:endParaRPr lang="en-US" altLang="en-US" sz="1800" b="0" dirty="0">
              <a:solidFill>
                <a:srgbClr val="FF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r>
              <a:rPr lang="en-US" altLang="en-US" sz="1800" b="0" dirty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// </a:t>
            </a:r>
            <a:r>
              <a:rPr lang="en-US" altLang="en-US" sz="1800" b="0" i="1" dirty="0">
                <a:solidFill>
                  <a:srgbClr val="FF0000"/>
                </a:solidFill>
                <a:cs typeface="Times New Roman" panose="02020603050405020304" pitchFamily="18" charset="0"/>
              </a:rPr>
              <a:t>display Ian’s city</a:t>
            </a:r>
          </a:p>
          <a:p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cout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&lt;&lt;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s.addr.city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&lt;&lt;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endl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sz="1800" b="0" dirty="0">
              <a:cs typeface="Times New Roman" panose="02020603050405020304" pitchFamily="18" charset="0"/>
            </a:endParaRPr>
          </a:p>
        </p:txBody>
      </p:sp>
      <p:sp>
        <p:nvSpPr>
          <p:cNvPr id="47138" name="Text Box 5">
            <a:extLst>
              <a:ext uri="{FF2B5EF4-FFF2-40B4-BE49-F238E27FC236}">
                <a16:creationId xmlns:a16="http://schemas.microsoft.com/office/drawing/2014/main" id="{948B7936-A7F3-7948-A43B-AC481D58A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164576"/>
            <a:ext cx="4572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0" i="1" dirty="0">
                <a:ea typeface="ＭＳ Ｐゴシック" panose="020B0600070205080204" pitchFamily="34" charset="-128"/>
              </a:rPr>
              <a:t>Example of a structure as a field in another structure</a:t>
            </a:r>
          </a:p>
        </p:txBody>
      </p:sp>
      <p:sp>
        <p:nvSpPr>
          <p:cNvPr id="17" name="Text Box 1026">
            <a:extLst>
              <a:ext uri="{FF2B5EF4-FFF2-40B4-BE49-F238E27FC236}">
                <a16:creationId xmlns:a16="http://schemas.microsoft.com/office/drawing/2014/main" id="{EA89054D-0B2E-2B41-9AB2-D3C56BEA3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52400"/>
            <a:ext cx="5029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 dirty="0">
                <a:solidFill>
                  <a:srgbClr val="002060"/>
                </a:solidFill>
                <a:cs typeface="Times New Roman" panose="02020603050405020304" pitchFamily="18" charset="0"/>
              </a:rPr>
              <a:t>Complex Structures: </a:t>
            </a:r>
            <a:r>
              <a:rPr lang="en-US" altLang="en-US" b="0" dirty="0">
                <a:ea typeface="ＭＳ Ｐゴシック" panose="020B0600070205080204" pitchFamily="34" charset="-128"/>
              </a:rPr>
              <a:t>Nested Structures</a:t>
            </a:r>
          </a:p>
        </p:txBody>
      </p:sp>
      <p:graphicFrame>
        <p:nvGraphicFramePr>
          <p:cNvPr id="24" name="Group 36">
            <a:extLst>
              <a:ext uri="{FF2B5EF4-FFF2-40B4-BE49-F238E27FC236}">
                <a16:creationId xmlns:a16="http://schemas.microsoft.com/office/drawing/2014/main" id="{CC17CB41-F429-AC4C-B7E8-1DEAE537E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521393"/>
              </p:ext>
            </p:extLst>
          </p:nvPr>
        </p:nvGraphicFramePr>
        <p:xfrm>
          <a:off x="2924724" y="1506524"/>
          <a:ext cx="2590800" cy="457200"/>
        </p:xfrm>
        <a:graphic>
          <a:graphicData uri="http://schemas.openxmlformats.org/drawingml/2006/table">
            <a:tbl>
              <a:tblPr/>
              <a:tblGrid>
                <a:gridCol w="518160">
                  <a:extLst>
                    <a:ext uri="{9D8B030D-6E8A-4147-A177-3AD203B41FA5}">
                      <a16:colId xmlns:a16="http://schemas.microsoft.com/office/drawing/2014/main" val="1324511643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3879250713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3278614715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42924991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3263920738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 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 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844602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A63B91C9-7870-534C-96A8-2360A6E23EEA}"/>
              </a:ext>
            </a:extLst>
          </p:cNvPr>
          <p:cNvGrpSpPr/>
          <p:nvPr/>
        </p:nvGrpSpPr>
        <p:grpSpPr>
          <a:xfrm>
            <a:off x="359212" y="838200"/>
            <a:ext cx="8566150" cy="1600200"/>
            <a:chOff x="359212" y="838200"/>
            <a:chExt cx="8566150" cy="1600200"/>
          </a:xfrm>
        </p:grpSpPr>
        <p:sp>
          <p:nvSpPr>
            <p:cNvPr id="47140" name="Rectangle 30">
              <a:extLst>
                <a:ext uri="{FF2B5EF4-FFF2-40B4-BE49-F238E27FC236}">
                  <a16:creationId xmlns:a16="http://schemas.microsoft.com/office/drawing/2014/main" id="{8338CE16-7FA4-8A41-851F-E419E220D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0" y="1219200"/>
              <a:ext cx="3810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A</a:t>
              </a:r>
            </a:p>
          </p:txBody>
        </p:sp>
        <p:sp>
          <p:nvSpPr>
            <p:cNvPr id="47141" name="Text Box 31">
              <a:extLst>
                <a:ext uri="{FF2B5EF4-FFF2-40B4-BE49-F238E27FC236}">
                  <a16:creationId xmlns:a16="http://schemas.microsoft.com/office/drawing/2014/main" id="{51FEB915-0FB8-5D40-AC48-A89D459A1C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838200"/>
              <a:ext cx="7397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 dirty="0"/>
                <a:t>name</a:t>
              </a:r>
            </a:p>
          </p:txBody>
        </p:sp>
        <p:sp>
          <p:nvSpPr>
            <p:cNvPr id="47142" name="Text Box 32">
              <a:extLst>
                <a:ext uri="{FF2B5EF4-FFF2-40B4-BE49-F238E27FC236}">
                  <a16:creationId xmlns:a16="http://schemas.microsoft.com/office/drawing/2014/main" id="{0023C47D-24CE-3F44-B220-C3E3A818F6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6600" y="838200"/>
              <a:ext cx="7477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 dirty="0"/>
                <a:t>score</a:t>
              </a:r>
            </a:p>
          </p:txBody>
        </p:sp>
        <p:sp>
          <p:nvSpPr>
            <p:cNvPr id="47143" name="Text Box 33">
              <a:extLst>
                <a:ext uri="{FF2B5EF4-FFF2-40B4-BE49-F238E27FC236}">
                  <a16:creationId xmlns:a16="http://schemas.microsoft.com/office/drawing/2014/main" id="{414F3277-EBE3-2C48-83B3-223D1D772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1337" y="838200"/>
              <a:ext cx="754063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 dirty="0"/>
                <a:t>grade</a:t>
              </a:r>
            </a:p>
          </p:txBody>
        </p:sp>
        <p:sp>
          <p:nvSpPr>
            <p:cNvPr id="47144" name="Rectangle 34">
              <a:extLst>
                <a:ext uri="{FF2B5EF4-FFF2-40B4-BE49-F238E27FC236}">
                  <a16:creationId xmlns:a16="http://schemas.microsoft.com/office/drawing/2014/main" id="{6CEEED7B-BEA2-BC4D-900B-7AA52920A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12" y="868740"/>
              <a:ext cx="8566150" cy="15696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dirty="0"/>
            </a:p>
            <a:p>
              <a:endParaRPr lang="en-US" altLang="en-US" dirty="0"/>
            </a:p>
            <a:p>
              <a:endParaRPr lang="en-US" altLang="en-US" dirty="0"/>
            </a:p>
            <a:p>
              <a:endParaRPr lang="en-US" altLang="en-US" dirty="0"/>
            </a:p>
          </p:txBody>
        </p:sp>
        <p:sp>
          <p:nvSpPr>
            <p:cNvPr id="19" name="Text Box 32">
              <a:extLst>
                <a:ext uri="{FF2B5EF4-FFF2-40B4-BE49-F238E27FC236}">
                  <a16:creationId xmlns:a16="http://schemas.microsoft.com/office/drawing/2014/main" id="{E71D66D0-1066-C146-AFA7-E099BF6BCA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6450" y="885438"/>
              <a:ext cx="69215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 dirty="0" err="1">
                  <a:solidFill>
                    <a:srgbClr val="00B050"/>
                  </a:solidFill>
                </a:rPr>
                <a:t>addr</a:t>
              </a:r>
              <a:endParaRPr lang="en-US" altLang="en-US" sz="2000" b="0" dirty="0">
                <a:solidFill>
                  <a:srgbClr val="00B050"/>
                </a:solidFill>
              </a:endParaRPr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431B7DE2-08D0-8E43-8A9B-CA8CA9404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1219200"/>
              <a:ext cx="10668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dirty="0"/>
                <a:t>100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58F086-EF51-D745-925B-3A5889C3E1D3}"/>
                </a:ext>
              </a:extLst>
            </p:cNvPr>
            <p:cNvGrpSpPr/>
            <p:nvPr/>
          </p:nvGrpSpPr>
          <p:grpSpPr>
            <a:xfrm>
              <a:off x="2696124" y="1097205"/>
              <a:ext cx="4267200" cy="1023038"/>
              <a:chOff x="1143000" y="4152765"/>
              <a:chExt cx="4267200" cy="1023038"/>
            </a:xfrm>
          </p:grpSpPr>
          <p:sp>
            <p:nvSpPr>
              <p:cNvPr id="47139" name="Rectangle 29">
                <a:extLst>
                  <a:ext uri="{FF2B5EF4-FFF2-40B4-BE49-F238E27FC236}">
                    <a16:creationId xmlns:a16="http://schemas.microsoft.com/office/drawing/2014/main" id="{EFBB76E3-64E3-6449-9FFF-BDAFEC4D4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9569" y="4568550"/>
                <a:ext cx="1066800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b="0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94581</a:t>
                </a:r>
              </a:p>
            </p:txBody>
          </p:sp>
          <p:sp>
            <p:nvSpPr>
              <p:cNvPr id="22" name="Rectangle 34">
                <a:extLst>
                  <a:ext uri="{FF2B5EF4-FFF2-40B4-BE49-F238E27FC236}">
                    <a16:creationId xmlns:a16="http://schemas.microsoft.com/office/drawing/2014/main" id="{26285262-020C-0F4A-9737-7E847643BE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271647"/>
                <a:ext cx="4267200" cy="9041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dirty="0"/>
              </a:p>
            </p:txBody>
          </p:sp>
          <p:sp>
            <p:nvSpPr>
              <p:cNvPr id="23" name="Text Box 31">
                <a:extLst>
                  <a:ext uri="{FF2B5EF4-FFF2-40B4-BE49-F238E27FC236}">
                    <a16:creationId xmlns:a16="http://schemas.microsoft.com/office/drawing/2014/main" id="{A97996C6-16C6-D644-B046-FFA23AE43F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600" y="4181084"/>
                <a:ext cx="567784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b="0" dirty="0"/>
                  <a:t>city</a:t>
                </a:r>
              </a:p>
            </p:txBody>
          </p:sp>
          <p:sp>
            <p:nvSpPr>
              <p:cNvPr id="26" name="Text Box 32">
                <a:extLst>
                  <a:ext uri="{FF2B5EF4-FFF2-40B4-BE49-F238E27FC236}">
                    <a16:creationId xmlns:a16="http://schemas.microsoft.com/office/drawing/2014/main" id="{5FE9232C-3699-D24D-B0C6-7AE9CDF60F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4800" y="4152765"/>
                <a:ext cx="103906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b="0" dirty="0" err="1"/>
                  <a:t>zipCode</a:t>
                </a:r>
                <a:endParaRPr lang="en-US" altLang="en-US" sz="2000" b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01072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2">
            <a:extLst>
              <a:ext uri="{FF2B5EF4-FFF2-40B4-BE49-F238E27FC236}">
                <a16:creationId xmlns:a16="http://schemas.microsoft.com/office/drawing/2014/main" id="{07E4ACCC-517C-B645-A3AE-43CBCD04D2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F1C5B4-2FF9-FA42-92FD-48BAF949BA1B}" type="slidenum">
              <a:rPr lang="en-US" altLang="en-US" sz="1000" smtClean="0">
                <a:latin typeface="Tahoma" panose="020B0604030504040204" pitchFamily="34" charset="0"/>
              </a:rPr>
              <a:pPr/>
              <a:t>43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47135" name="Text Box 1">
            <a:extLst>
              <a:ext uri="{FF2B5EF4-FFF2-40B4-BE49-F238E27FC236}">
                <a16:creationId xmlns:a16="http://schemas.microsoft.com/office/drawing/2014/main" id="{B5743CBD-DF25-5A41-B586-439534590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91" y="838200"/>
            <a:ext cx="2159566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0" dirty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600" b="0" dirty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Address</a:t>
            </a:r>
            <a:endParaRPr lang="en-US" altLang="en-US" sz="1600" b="0" dirty="0">
              <a:cs typeface="Times New Roman" panose="02020603050405020304" pitchFamily="18" charset="0"/>
            </a:endParaRPr>
          </a:p>
          <a:p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</a:t>
            </a:r>
            <a:endParaRPr lang="en-US" altLang="en-US" sz="1600" b="0" dirty="0">
              <a:cs typeface="Times New Roman" panose="02020603050405020304" pitchFamily="18" charset="0"/>
            </a:endParaRPr>
          </a:p>
          <a:p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sz="1600" b="0" dirty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600" b="0" dirty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city</a:t>
            </a:r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sz="1600" b="0" dirty="0">
              <a:cs typeface="Times New Roman" panose="02020603050405020304" pitchFamily="18" charset="0"/>
            </a:endParaRPr>
          </a:p>
          <a:p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sz="1600" b="0" dirty="0" err="1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</a:t>
            </a:r>
            <a:r>
              <a:rPr lang="en-US" altLang="en-US" sz="1600" b="0" dirty="0" err="1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zipCode</a:t>
            </a:r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sz="1600" b="0" dirty="0">
              <a:cs typeface="Times New Roman" panose="02020603050405020304" pitchFamily="18" charset="0"/>
            </a:endParaRPr>
          </a:p>
          <a:p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};</a:t>
            </a:r>
          </a:p>
          <a:p>
            <a:endParaRPr lang="en-US" altLang="en-US" sz="1600" b="0" dirty="0">
              <a:cs typeface="Times New Roman" panose="02020603050405020304" pitchFamily="18" charset="0"/>
            </a:endParaRPr>
          </a:p>
          <a:p>
            <a:r>
              <a:rPr lang="en-US" altLang="en-US" sz="1600" b="0" dirty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600" b="0" dirty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</a:t>
            </a:r>
            <a:endParaRPr lang="en-US" altLang="en-US" sz="1600" b="0" dirty="0">
              <a:cs typeface="Times New Roman" panose="02020603050405020304" pitchFamily="18" charset="0"/>
            </a:endParaRPr>
          </a:p>
          <a:p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en-US" sz="1600" b="0" dirty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string</a:t>
            </a:r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600" b="0" dirty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name</a:t>
            </a:r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sz="1600" b="0" dirty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Address </a:t>
            </a:r>
            <a:r>
              <a:rPr lang="en-US" altLang="en-US" sz="1600" b="0" dirty="0" err="1">
                <a:solidFill>
                  <a:srgbClr val="00B05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addr</a:t>
            </a:r>
            <a:r>
              <a:rPr lang="en-US" altLang="en-US" sz="1600" b="0" dirty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sz="1600" b="0" dirty="0">
              <a:cs typeface="Times New Roman" panose="02020603050405020304" pitchFamily="18" charset="0"/>
            </a:endParaRPr>
          </a:p>
          <a:p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sz="1600" b="0" dirty="0" err="1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</a:t>
            </a:r>
            <a:r>
              <a:rPr lang="en-US" altLang="en-US" sz="1600" b="0" dirty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score</a:t>
            </a:r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sz="1600" b="0" dirty="0">
              <a:cs typeface="Times New Roman" panose="02020603050405020304" pitchFamily="18" charset="0"/>
            </a:endParaRPr>
          </a:p>
          <a:p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sz="1600" b="0" dirty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char</a:t>
            </a:r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600" b="0" dirty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grade</a:t>
            </a:r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sz="1600" b="0" dirty="0">
              <a:cs typeface="Times New Roman" panose="02020603050405020304" pitchFamily="18" charset="0"/>
            </a:endParaRPr>
          </a:p>
          <a:p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};</a:t>
            </a:r>
            <a:endParaRPr lang="en-US" altLang="en-US" sz="1600" b="0" dirty="0">
              <a:cs typeface="Times New Roman" panose="02020603050405020304" pitchFamily="18" charset="0"/>
            </a:endParaRPr>
          </a:p>
        </p:txBody>
      </p:sp>
      <p:sp>
        <p:nvSpPr>
          <p:cNvPr id="47136" name="Text Box 1">
            <a:extLst>
              <a:ext uri="{FF2B5EF4-FFF2-40B4-BE49-F238E27FC236}">
                <a16:creationId xmlns:a16="http://schemas.microsoft.com/office/drawing/2014/main" id="{557CE685-C66C-9F4A-8312-255994285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2191" y="853485"/>
            <a:ext cx="5484194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 </a:t>
            </a:r>
            <a:r>
              <a:rPr lang="en-US" altLang="en-US" sz="16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sList</a:t>
            </a:r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[2] = {</a:t>
            </a:r>
          </a:p>
          <a:p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{"Ian", </a:t>
            </a:r>
            <a:r>
              <a:rPr lang="en-US" altLang="en-US" sz="1600" b="0" dirty="0">
                <a:solidFill>
                  <a:srgbClr val="00B05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{"Napa", 94581}</a:t>
            </a:r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, 100, 'A’},</a:t>
            </a:r>
          </a:p>
          <a:p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{”Mia", </a:t>
            </a:r>
            <a:r>
              <a:rPr lang="en-US" altLang="en-US" sz="1600" b="0" dirty="0">
                <a:solidFill>
                  <a:srgbClr val="00B05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{"Napa", 94559}</a:t>
            </a:r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, 100, 'A'}</a:t>
            </a:r>
          </a:p>
          <a:p>
            <a:r>
              <a:rPr lang="en-US" altLang="en-US" sz="16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};</a:t>
            </a:r>
          </a:p>
          <a:p>
            <a:endParaRPr lang="en-US" altLang="en-US" sz="1600" b="0" dirty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r>
              <a:rPr lang="en-US" altLang="en-US" sz="1800" b="0" dirty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// </a:t>
            </a:r>
            <a:r>
              <a:rPr lang="en-US" altLang="en-US" sz="1800" b="0" i="1" dirty="0">
                <a:solidFill>
                  <a:srgbClr val="FF0000"/>
                </a:solidFill>
                <a:cs typeface="Times New Roman" panose="02020603050405020304" pitchFamily="18" charset="0"/>
              </a:rPr>
              <a:t>display Ian’s zip code</a:t>
            </a:r>
          </a:p>
          <a:p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cout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&lt;&lt;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sList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[0].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addr.zipCode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&lt;&lt;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endl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</a:p>
          <a:p>
            <a:endParaRPr lang="en-US" altLang="en-US" sz="1800" b="0" dirty="0">
              <a:solidFill>
                <a:srgbClr val="FF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r>
              <a:rPr lang="en-US" altLang="en-US" sz="1800" b="0" dirty="0">
                <a:solidFill>
                  <a:srgbClr val="FF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// </a:t>
            </a:r>
            <a:r>
              <a:rPr lang="en-US" altLang="en-US" sz="1800" b="0" i="1" dirty="0">
                <a:solidFill>
                  <a:srgbClr val="FF0000"/>
                </a:solidFill>
                <a:cs typeface="Times New Roman" panose="02020603050405020304" pitchFamily="18" charset="0"/>
              </a:rPr>
              <a:t>display Mia’s city</a:t>
            </a:r>
          </a:p>
          <a:p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cout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&lt;&lt;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sList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[1].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addr.city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&lt;&lt; </a:t>
            </a:r>
            <a:r>
              <a:rPr lang="en-US" altLang="en-US" sz="1800" b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endl</a:t>
            </a:r>
            <a:r>
              <a:rPr lang="en-US" altLang="en-US" sz="1800" b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sz="1800" b="0" dirty="0">
              <a:cs typeface="Times New Roman" panose="02020603050405020304" pitchFamily="18" charset="0"/>
            </a:endParaRPr>
          </a:p>
        </p:txBody>
      </p:sp>
      <p:sp>
        <p:nvSpPr>
          <p:cNvPr id="17" name="Text Box 1026">
            <a:extLst>
              <a:ext uri="{FF2B5EF4-FFF2-40B4-BE49-F238E27FC236}">
                <a16:creationId xmlns:a16="http://schemas.microsoft.com/office/drawing/2014/main" id="{EA89054D-0B2E-2B41-9AB2-D3C56BEA3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52400"/>
            <a:ext cx="640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 dirty="0">
                <a:solidFill>
                  <a:srgbClr val="002060"/>
                </a:solidFill>
                <a:cs typeface="Times New Roman" panose="02020603050405020304" pitchFamily="18" charset="0"/>
              </a:rPr>
              <a:t>Complex Structures: An array of </a:t>
            </a:r>
            <a:r>
              <a:rPr lang="en-US" altLang="en-US" b="0" dirty="0">
                <a:ea typeface="ＭＳ Ｐゴシック" panose="020B0600070205080204" pitchFamily="34" charset="-128"/>
              </a:rPr>
              <a:t>Nested Structures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148724B8-0B72-0F4C-BDD3-5F2B4FE3C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975" y="5905084"/>
            <a:ext cx="3276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0" i="1" dirty="0" err="1">
                <a:ea typeface="ＭＳ Ｐゴシック" panose="020B0600070205080204" pitchFamily="34" charset="-128"/>
              </a:rPr>
              <a:t>sList</a:t>
            </a:r>
            <a:r>
              <a:rPr lang="en-US" altLang="en-US" sz="1600" b="0" i="1" dirty="0">
                <a:ea typeface="ＭＳ Ｐゴシック" panose="020B0600070205080204" pitchFamily="34" charset="-128"/>
              </a:rPr>
              <a:t> is an array of nested structures</a:t>
            </a:r>
          </a:p>
        </p:txBody>
      </p:sp>
    </p:spTree>
    <p:extLst>
      <p:ext uri="{BB962C8B-B14F-4D97-AF65-F5344CB8AC3E}">
        <p14:creationId xmlns:p14="http://schemas.microsoft.com/office/powerpoint/2010/main" val="39872005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2">
            <a:extLst>
              <a:ext uri="{FF2B5EF4-FFF2-40B4-BE49-F238E27FC236}">
                <a16:creationId xmlns:a16="http://schemas.microsoft.com/office/drawing/2014/main" id="{8313C6D0-4192-8842-BDB0-D9328170DD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1A1F622-66E2-DC45-8B6C-3B0298ABE481}" type="slidenum">
              <a:rPr lang="en-US" altLang="en-US" sz="1000" smtClean="0">
                <a:latin typeface="Tahoma" panose="020B0604030504040204" pitchFamily="34" charset="0"/>
              </a:rPr>
              <a:pPr/>
              <a:t>44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5362" name="Text Box 3">
            <a:extLst>
              <a:ext uri="{FF2B5EF4-FFF2-40B4-BE49-F238E27FC236}">
                <a16:creationId xmlns:a16="http://schemas.microsoft.com/office/drawing/2014/main" id="{F9F17180-1BF7-2D4C-AE84-46528306C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04800"/>
            <a:ext cx="6858000" cy="4730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i="1" dirty="0">
              <a:solidFill>
                <a:schemeClr val="folHlink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Structures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en-US" sz="2000" b="0" dirty="0">
                <a:solidFill>
                  <a:srgbClr val="002060"/>
                </a:solidFill>
                <a:cs typeface="Times New Roman" panose="02020603050405020304" pitchFamily="18" charset="0"/>
              </a:rPr>
              <a:t>1. Definition</a:t>
            </a:r>
          </a:p>
          <a:p>
            <a:pPr marL="800100" lvl="1" indent="-342900" eaLnBrk="1" hangingPunct="1"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en-US" sz="2000" b="0" dirty="0">
                <a:solidFill>
                  <a:srgbClr val="002060"/>
                </a:solidFill>
                <a:cs typeface="Times New Roman" panose="02020603050405020304" pitchFamily="18" charset="0"/>
              </a:rPr>
              <a:t>2. Examples</a:t>
            </a:r>
          </a:p>
          <a:p>
            <a:pPr marL="800100" lvl="1" indent="-342900" eaLnBrk="1" hangingPunct="1"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en-US" sz="2000" b="0" dirty="0">
                <a:solidFill>
                  <a:srgbClr val="002060"/>
                </a:solidFill>
                <a:cs typeface="Times New Roman" panose="02020603050405020304" pitchFamily="18" charset="0"/>
              </a:rPr>
              <a:t>3. Size of a structure </a:t>
            </a:r>
          </a:p>
          <a:p>
            <a:pPr marL="800100" lvl="1" indent="-342900" eaLnBrk="1" hangingPunct="1"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en-US" sz="2000" b="0" dirty="0">
                <a:solidFill>
                  <a:srgbClr val="002060"/>
                </a:solidFill>
                <a:cs typeface="Times New Roman" panose="02020603050405020304" pitchFamily="18" charset="0"/>
              </a:rPr>
              <a:t>4. Initialize a structure</a:t>
            </a:r>
          </a:p>
          <a:p>
            <a:pPr marL="800100" lvl="1" indent="-342900" eaLnBrk="1" hangingPunct="1"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en-US" sz="2000" b="0" dirty="0">
                <a:solidFill>
                  <a:srgbClr val="002060"/>
                </a:solidFill>
                <a:cs typeface="Times New Roman" panose="02020603050405020304" pitchFamily="18" charset="0"/>
              </a:rPr>
              <a:t>5. Access elements in a structure</a:t>
            </a:r>
          </a:p>
          <a:p>
            <a:pPr marL="800100" lvl="1" indent="-342900" eaLnBrk="1" hangingPunct="1"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en-US" sz="2000" b="0" dirty="0">
                <a:solidFill>
                  <a:srgbClr val="002060"/>
                </a:solidFill>
                <a:cs typeface="Times New Roman" panose="02020603050405020304" pitchFamily="18" charset="0"/>
              </a:rPr>
              <a:t>6. Partial initialization of a structure</a:t>
            </a:r>
          </a:p>
          <a:p>
            <a:pPr marL="800100" lvl="1" indent="-342900" eaLnBrk="1" hangingPunct="1"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en-US" sz="2000" b="0" dirty="0">
                <a:solidFill>
                  <a:srgbClr val="002060"/>
                </a:solidFill>
                <a:cs typeface="Times New Roman" panose="02020603050405020304" pitchFamily="18" charset="0"/>
              </a:rPr>
              <a:t>7. Compare structures</a:t>
            </a:r>
          </a:p>
          <a:p>
            <a:pPr marL="800100" lvl="1" indent="-342900" eaLnBrk="1" hangingPunct="1"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en-US" sz="2000" b="0" dirty="0">
                <a:solidFill>
                  <a:srgbClr val="002060"/>
                </a:solidFill>
                <a:cs typeface="Times New Roman" panose="02020603050405020304" pitchFamily="18" charset="0"/>
              </a:rPr>
              <a:t>8. Copy structures</a:t>
            </a:r>
          </a:p>
          <a:p>
            <a:pPr marL="800100" lvl="1" indent="-342900" eaLnBrk="1" hangingPunct="1"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en-US" sz="2000" b="0" dirty="0">
                <a:solidFill>
                  <a:srgbClr val="002060"/>
                </a:solidFill>
                <a:cs typeface="Times New Roman" panose="02020603050405020304" pitchFamily="18" charset="0"/>
              </a:rPr>
              <a:t>9. Structures and functions </a:t>
            </a:r>
          </a:p>
          <a:p>
            <a:pPr marL="800100" lvl="1" indent="-342900" eaLnBrk="1" hangingPunct="1"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en-US" sz="2000" b="0" dirty="0">
                <a:solidFill>
                  <a:srgbClr val="002060"/>
                </a:solidFill>
                <a:cs typeface="Times New Roman" panose="02020603050405020304" pitchFamily="18" charset="0"/>
              </a:rPr>
              <a:t>10. Structures and files</a:t>
            </a:r>
          </a:p>
          <a:p>
            <a:pPr marL="800100" lvl="1" indent="-342900" eaLnBrk="1" hangingPunct="1"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en-US" sz="2000" b="0" dirty="0">
                <a:solidFill>
                  <a:srgbClr val="002060"/>
                </a:solidFill>
                <a:cs typeface="Times New Roman" panose="02020603050405020304" pitchFamily="18" charset="0"/>
              </a:rPr>
              <a:t>11. Complex structures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0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673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2">
            <a:extLst>
              <a:ext uri="{FF2B5EF4-FFF2-40B4-BE49-F238E27FC236}">
                <a16:creationId xmlns:a16="http://schemas.microsoft.com/office/drawing/2014/main" id="{78546126-33E4-684B-9989-F9F0977CF0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FDF394-4E55-E94E-8846-5DE0B65D6918}" type="slidenum">
              <a:rPr lang="en-US" altLang="en-US" sz="1000" smtClean="0">
                <a:latin typeface="Tahoma" panose="020B0604030504040204" pitchFamily="34" charset="0"/>
              </a:rPr>
              <a:pPr/>
              <a:t>5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9458" name="Text Box 2">
            <a:extLst>
              <a:ext uri="{FF2B5EF4-FFF2-40B4-BE49-F238E27FC236}">
                <a16:creationId xmlns:a16="http://schemas.microsoft.com/office/drawing/2014/main" id="{5831EA7D-9D64-D94D-A3B2-5A1D6A62F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33400"/>
            <a:ext cx="548640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85850" indent="-3429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Structure:</a:t>
            </a:r>
            <a:r>
              <a:rPr lang="en-US" altLang="en-US" sz="1200" b="0" i="1"/>
              <a:t> </a:t>
            </a:r>
            <a:r>
              <a:rPr lang="en-US" altLang="en-US" b="0" i="1"/>
              <a:t> </a:t>
            </a:r>
            <a:r>
              <a:rPr lang="en-US" altLang="en-US" b="0"/>
              <a:t>a collection of</a:t>
            </a:r>
          </a:p>
          <a:p>
            <a:endParaRPr lang="en-US" altLang="en-US" b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b="0"/>
              <a:t>Related elements,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b="0"/>
              <a:t>Possible of different types,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b="0"/>
              <a:t>Having a single name </a:t>
            </a:r>
            <a:endParaRPr lang="en-US" altLang="en-US" sz="1200" b="0">
              <a:solidFill>
                <a:schemeClr val="hlink"/>
              </a:solidFill>
            </a:endParaRPr>
          </a:p>
        </p:txBody>
      </p:sp>
      <p:sp>
        <p:nvSpPr>
          <p:cNvPr id="19459" name="Text Box 5">
            <a:extLst>
              <a:ext uri="{FF2B5EF4-FFF2-40B4-BE49-F238E27FC236}">
                <a16:creationId xmlns:a16="http://schemas.microsoft.com/office/drawing/2014/main" id="{206C8140-E869-064A-9C63-3815DD8DE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588000"/>
            <a:ext cx="693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You could put unrelated data in a structure, but it would be very difficult to </a:t>
            </a:r>
          </a:p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write code to manipulate data in such structures.</a:t>
            </a:r>
          </a:p>
        </p:txBody>
      </p:sp>
      <p:sp>
        <p:nvSpPr>
          <p:cNvPr id="19460" name="Text Box 2">
            <a:extLst>
              <a:ext uri="{FF2B5EF4-FFF2-40B4-BE49-F238E27FC236}">
                <a16:creationId xmlns:a16="http://schemas.microsoft.com/office/drawing/2014/main" id="{BA483766-3BA4-4D48-85F1-67901FEBA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90863"/>
            <a:ext cx="502920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85850" indent="-3429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An example of a useless structure, </a:t>
            </a:r>
            <a:r>
              <a:rPr lang="en-US" altLang="en-US"/>
              <a:t>Mixture</a:t>
            </a:r>
            <a:r>
              <a:rPr lang="en-US" altLang="en-US" b="0"/>
              <a:t>, could contain: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b="0"/>
              <a:t>The title of my favorite movie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b="0"/>
              <a:t>My shoe number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b="0"/>
              <a:t>My grandmother’s dog name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b="0"/>
              <a:t>The class I teach this quarter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2">
            <a:extLst>
              <a:ext uri="{FF2B5EF4-FFF2-40B4-BE49-F238E27FC236}">
                <a16:creationId xmlns:a16="http://schemas.microsoft.com/office/drawing/2014/main" id="{0EA436FC-EE36-624D-A193-13CABC8D39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1DE82A7-B7E1-AA40-B386-8C9D2713DA28}" type="slidenum">
              <a:rPr lang="en-US" altLang="en-US" sz="1000" smtClean="0">
                <a:latin typeface="Tahoma" panose="020B0604030504040204" pitchFamily="34" charset="0"/>
              </a:rPr>
              <a:pPr/>
              <a:t>6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grpSp>
        <p:nvGrpSpPr>
          <p:cNvPr id="20482" name="Group 28">
            <a:extLst>
              <a:ext uri="{FF2B5EF4-FFF2-40B4-BE49-F238E27FC236}">
                <a16:creationId xmlns:a16="http://schemas.microsoft.com/office/drawing/2014/main" id="{E89743A1-63D7-A34D-A23E-6A6C4BCA7BA5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57200"/>
            <a:ext cx="7924800" cy="1371600"/>
            <a:chOff x="336" y="288"/>
            <a:chExt cx="4992" cy="864"/>
          </a:xfrm>
        </p:grpSpPr>
        <p:sp>
          <p:nvSpPr>
            <p:cNvPr id="20513" name="Rectangle 29">
              <a:extLst>
                <a:ext uri="{FF2B5EF4-FFF2-40B4-BE49-F238E27FC236}">
                  <a16:creationId xmlns:a16="http://schemas.microsoft.com/office/drawing/2014/main" id="{BF1A83F0-94B1-C947-A5B1-C6A917994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768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14" name="Rectangle 30">
              <a:extLst>
                <a:ext uri="{FF2B5EF4-FFF2-40B4-BE49-F238E27FC236}">
                  <a16:creationId xmlns:a16="http://schemas.microsoft.com/office/drawing/2014/main" id="{D2837103-A06C-A444-808D-7CA3F5A8A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768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15" name="Text Box 31">
              <a:extLst>
                <a:ext uri="{FF2B5EF4-FFF2-40B4-BE49-F238E27FC236}">
                  <a16:creationId xmlns:a16="http://schemas.microsoft.com/office/drawing/2014/main" id="{D88366A1-19B8-DA40-BCAF-2D68078C8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528"/>
              <a:ext cx="46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name</a:t>
              </a:r>
            </a:p>
          </p:txBody>
        </p:sp>
        <p:sp>
          <p:nvSpPr>
            <p:cNvPr id="20516" name="Text Box 32">
              <a:extLst>
                <a:ext uri="{FF2B5EF4-FFF2-40B4-BE49-F238E27FC236}">
                  <a16:creationId xmlns:a16="http://schemas.microsoft.com/office/drawing/2014/main" id="{D7AF77E6-FB91-8F45-BAEC-8306ECBE5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528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score</a:t>
              </a:r>
            </a:p>
          </p:txBody>
        </p:sp>
        <p:sp>
          <p:nvSpPr>
            <p:cNvPr id="20517" name="Text Box 33">
              <a:extLst>
                <a:ext uri="{FF2B5EF4-FFF2-40B4-BE49-F238E27FC236}">
                  <a16:creationId xmlns:a16="http://schemas.microsoft.com/office/drawing/2014/main" id="{EA87C03A-8003-3B49-8837-EED49D1B1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1" y="528"/>
              <a:ext cx="4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grade</a:t>
              </a:r>
            </a:p>
          </p:txBody>
        </p:sp>
        <p:sp>
          <p:nvSpPr>
            <p:cNvPr id="20518" name="Rectangle 34">
              <a:extLst>
                <a:ext uri="{FF2B5EF4-FFF2-40B4-BE49-F238E27FC236}">
                  <a16:creationId xmlns:a16="http://schemas.microsoft.com/office/drawing/2014/main" id="{1EC52D85-CFE6-3845-B630-6491EE6A5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528"/>
              <a:ext cx="4944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19" name="Text Box 35">
              <a:extLst>
                <a:ext uri="{FF2B5EF4-FFF2-40B4-BE49-F238E27FC236}">
                  <a16:creationId xmlns:a16="http://schemas.microsoft.com/office/drawing/2014/main" id="{E34BC51F-B502-474E-828E-8DF2BA2B0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88"/>
              <a:ext cx="58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>
                  <a:solidFill>
                    <a:srgbClr val="0432FF"/>
                  </a:solidFill>
                </a:rPr>
                <a:t>student</a:t>
              </a:r>
            </a:p>
          </p:txBody>
        </p:sp>
      </p:grpSp>
      <p:graphicFrame>
        <p:nvGraphicFramePr>
          <p:cNvPr id="20" name="Group 36">
            <a:extLst>
              <a:ext uri="{FF2B5EF4-FFF2-40B4-BE49-F238E27FC236}">
                <a16:creationId xmlns:a16="http://schemas.microsoft.com/office/drawing/2014/main" id="{6FC0EE66-BF56-EF42-B925-44E01395B8B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19200"/>
          <a:ext cx="5105400" cy="457200"/>
        </p:xfrm>
        <a:graphic>
          <a:graphicData uri="http://schemas.openxmlformats.org/drawingml/2006/table">
            <a:tbl>
              <a:tblPr/>
              <a:tblGrid>
                <a:gridCol w="425450">
                  <a:extLst>
                    <a:ext uri="{9D8B030D-6E8A-4147-A177-3AD203B41FA5}">
                      <a16:colId xmlns:a16="http://schemas.microsoft.com/office/drawing/2014/main" val="132451164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7925071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7861471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292499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6392073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43738940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113003487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9657879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92731805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2745376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68905296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8189227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844602"/>
                  </a:ext>
                </a:extLst>
              </a:tr>
            </a:tbl>
          </a:graphicData>
        </a:graphic>
      </p:graphicFrame>
      <p:sp>
        <p:nvSpPr>
          <p:cNvPr id="20511" name="Text Box 1">
            <a:extLst>
              <a:ext uri="{FF2B5EF4-FFF2-40B4-BE49-F238E27FC236}">
                <a16:creationId xmlns:a16="http://schemas.microsoft.com/office/drawing/2014/main" id="{F7231550-26D1-C64C-8604-AC0BDA5BE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882775"/>
            <a:ext cx="29733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b="0">
              <a:cs typeface="Times New Roman" panose="02020603050405020304" pitchFamily="18" charset="0"/>
            </a:endParaRPr>
          </a:p>
          <a:p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name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score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char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grade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endParaRPr lang="en-US" altLang="en-US" b="0">
              <a:cs typeface="Times New Roman" panose="02020603050405020304" pitchFamily="18" charset="0"/>
            </a:endParaRPr>
          </a:p>
        </p:txBody>
      </p:sp>
      <p:sp>
        <p:nvSpPr>
          <p:cNvPr id="20512" name="Text Box 5">
            <a:extLst>
              <a:ext uri="{FF2B5EF4-FFF2-40B4-BE49-F238E27FC236}">
                <a16:creationId xmlns:a16="http://schemas.microsoft.com/office/drawing/2014/main" id="{F35F6EEC-4EF6-E044-B968-CEEDAB643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410200"/>
            <a:ext cx="6934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Declare the members of a struct like regular variables </a:t>
            </a:r>
          </a:p>
        </p:txBody>
      </p:sp>
      <p:sp>
        <p:nvSpPr>
          <p:cNvPr id="14" name="Text Box 1026">
            <a:extLst>
              <a:ext uri="{FF2B5EF4-FFF2-40B4-BE49-F238E27FC236}">
                <a16:creationId xmlns:a16="http://schemas.microsoft.com/office/drawing/2014/main" id="{76210662-0490-144E-BEAE-6374334DB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4113" y="152400"/>
            <a:ext cx="1447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 dirty="0">
                <a:solidFill>
                  <a:srgbClr val="002060"/>
                </a:solidFill>
                <a:cs typeface="Times New Roman" panose="02020603050405020304" pitchFamily="18" charset="0"/>
              </a:rPr>
              <a:t>Examples</a:t>
            </a:r>
            <a:endParaRPr lang="en-US" alt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2">
            <a:extLst>
              <a:ext uri="{FF2B5EF4-FFF2-40B4-BE49-F238E27FC236}">
                <a16:creationId xmlns:a16="http://schemas.microsoft.com/office/drawing/2014/main" id="{0BDE8D0D-6AAC-C648-9A39-C5937945BD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43BA67D-4A76-8E49-A380-E3FC1C600BBC}" type="slidenum">
              <a:rPr lang="en-US" altLang="en-US" sz="1000" smtClean="0">
                <a:latin typeface="Tahoma" panose="020B0604030504040204" pitchFamily="34" charset="0"/>
              </a:rPr>
              <a:pPr/>
              <a:t>7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grpSp>
        <p:nvGrpSpPr>
          <p:cNvPr id="21506" name="Group 28">
            <a:extLst>
              <a:ext uri="{FF2B5EF4-FFF2-40B4-BE49-F238E27FC236}">
                <a16:creationId xmlns:a16="http://schemas.microsoft.com/office/drawing/2014/main" id="{30DE1EC1-B202-804E-A058-B05BDD164E54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57200"/>
            <a:ext cx="7924800" cy="1371600"/>
            <a:chOff x="336" y="288"/>
            <a:chExt cx="4992" cy="864"/>
          </a:xfrm>
        </p:grpSpPr>
        <p:sp>
          <p:nvSpPr>
            <p:cNvPr id="21537" name="Rectangle 29">
              <a:extLst>
                <a:ext uri="{FF2B5EF4-FFF2-40B4-BE49-F238E27FC236}">
                  <a16:creationId xmlns:a16="http://schemas.microsoft.com/office/drawing/2014/main" id="{E0136AC4-BDEC-8F47-B4A1-3CA00634B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768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38" name="Rectangle 30">
              <a:extLst>
                <a:ext uri="{FF2B5EF4-FFF2-40B4-BE49-F238E27FC236}">
                  <a16:creationId xmlns:a16="http://schemas.microsoft.com/office/drawing/2014/main" id="{06FC5186-FB68-F147-9953-07D505581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768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39" name="Text Box 31">
              <a:extLst>
                <a:ext uri="{FF2B5EF4-FFF2-40B4-BE49-F238E27FC236}">
                  <a16:creationId xmlns:a16="http://schemas.microsoft.com/office/drawing/2014/main" id="{941705F5-28C5-A144-9D9E-102FCE0BFF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528"/>
              <a:ext cx="46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name</a:t>
              </a:r>
            </a:p>
          </p:txBody>
        </p:sp>
        <p:sp>
          <p:nvSpPr>
            <p:cNvPr id="21540" name="Text Box 32">
              <a:extLst>
                <a:ext uri="{FF2B5EF4-FFF2-40B4-BE49-F238E27FC236}">
                  <a16:creationId xmlns:a16="http://schemas.microsoft.com/office/drawing/2014/main" id="{A4E4FC59-DA95-2441-868A-B83F5F04B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528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score</a:t>
              </a:r>
            </a:p>
          </p:txBody>
        </p:sp>
        <p:sp>
          <p:nvSpPr>
            <p:cNvPr id="21541" name="Text Box 33">
              <a:extLst>
                <a:ext uri="{FF2B5EF4-FFF2-40B4-BE49-F238E27FC236}">
                  <a16:creationId xmlns:a16="http://schemas.microsoft.com/office/drawing/2014/main" id="{F87A7F2B-2707-5944-A328-4F0F01265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1" y="528"/>
              <a:ext cx="4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grade</a:t>
              </a:r>
            </a:p>
          </p:txBody>
        </p:sp>
        <p:sp>
          <p:nvSpPr>
            <p:cNvPr id="21542" name="Rectangle 34">
              <a:extLst>
                <a:ext uri="{FF2B5EF4-FFF2-40B4-BE49-F238E27FC236}">
                  <a16:creationId xmlns:a16="http://schemas.microsoft.com/office/drawing/2014/main" id="{185F752A-7A0C-3142-BB92-F0BEC2B72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528"/>
              <a:ext cx="4944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43" name="Text Box 35">
              <a:extLst>
                <a:ext uri="{FF2B5EF4-FFF2-40B4-BE49-F238E27FC236}">
                  <a16:creationId xmlns:a16="http://schemas.microsoft.com/office/drawing/2014/main" id="{DD89C1B3-2850-344F-ADDD-743F9521A9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88"/>
              <a:ext cx="58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>
                  <a:solidFill>
                    <a:srgbClr val="0432FF"/>
                  </a:solidFill>
                </a:rPr>
                <a:t>student</a:t>
              </a:r>
            </a:p>
          </p:txBody>
        </p:sp>
      </p:grpSp>
      <p:graphicFrame>
        <p:nvGraphicFramePr>
          <p:cNvPr id="20" name="Group 36">
            <a:extLst>
              <a:ext uri="{FF2B5EF4-FFF2-40B4-BE49-F238E27FC236}">
                <a16:creationId xmlns:a16="http://schemas.microsoft.com/office/drawing/2014/main" id="{6FC0EE66-BF56-EF42-B925-44E01395B8B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19200"/>
          <a:ext cx="5105400" cy="457200"/>
        </p:xfrm>
        <a:graphic>
          <a:graphicData uri="http://schemas.openxmlformats.org/drawingml/2006/table">
            <a:tbl>
              <a:tblPr/>
              <a:tblGrid>
                <a:gridCol w="425450">
                  <a:extLst>
                    <a:ext uri="{9D8B030D-6E8A-4147-A177-3AD203B41FA5}">
                      <a16:colId xmlns:a16="http://schemas.microsoft.com/office/drawing/2014/main" val="132451164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7925071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7861471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292499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6392073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43738940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113003487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9657879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92731805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2745376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68905296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8189227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844602"/>
                  </a:ext>
                </a:extLst>
              </a:tr>
            </a:tbl>
          </a:graphicData>
        </a:graphic>
      </p:graphicFrame>
      <p:sp>
        <p:nvSpPr>
          <p:cNvPr id="21535" name="Text Box 1">
            <a:extLst>
              <a:ext uri="{FF2B5EF4-FFF2-40B4-BE49-F238E27FC236}">
                <a16:creationId xmlns:a16="http://schemas.microsoft.com/office/drawing/2014/main" id="{4EDA411D-A458-D747-9047-96FC08DE0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882775"/>
            <a:ext cx="29733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b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name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score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char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grade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</a:t>
            </a:r>
            <a:endParaRPr lang="en-US" altLang="en-US" b="0">
              <a:cs typeface="Times New Roman" panose="02020603050405020304" pitchFamily="18" charset="0"/>
            </a:endParaRPr>
          </a:p>
        </p:txBody>
      </p:sp>
      <p:sp>
        <p:nvSpPr>
          <p:cNvPr id="21536" name="Text Box 5">
            <a:extLst>
              <a:ext uri="{FF2B5EF4-FFF2-40B4-BE49-F238E27FC236}">
                <a16:creationId xmlns:a16="http://schemas.microsoft.com/office/drawing/2014/main" id="{DCEB1D5F-F25F-344A-A032-F6CD19207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410200"/>
            <a:ext cx="693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Declare the members of a struct like regular variables</a:t>
            </a:r>
          </a:p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Add { 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2">
            <a:extLst>
              <a:ext uri="{FF2B5EF4-FFF2-40B4-BE49-F238E27FC236}">
                <a16:creationId xmlns:a16="http://schemas.microsoft.com/office/drawing/2014/main" id="{E5C53930-C52D-FD4A-9BB3-09E04D9947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D871825-AF62-5245-B151-2A1CD6328C04}" type="slidenum">
              <a:rPr lang="en-US" altLang="en-US" sz="1000" smtClean="0">
                <a:latin typeface="Tahoma" panose="020B0604030504040204" pitchFamily="34" charset="0"/>
              </a:rPr>
              <a:pPr/>
              <a:t>8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grpSp>
        <p:nvGrpSpPr>
          <p:cNvPr id="22530" name="Group 28">
            <a:extLst>
              <a:ext uri="{FF2B5EF4-FFF2-40B4-BE49-F238E27FC236}">
                <a16:creationId xmlns:a16="http://schemas.microsoft.com/office/drawing/2014/main" id="{0339EDE3-420B-BB42-A3FC-42BB0DF804CE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57200"/>
            <a:ext cx="7924800" cy="1371600"/>
            <a:chOff x="336" y="288"/>
            <a:chExt cx="4992" cy="864"/>
          </a:xfrm>
        </p:grpSpPr>
        <p:sp>
          <p:nvSpPr>
            <p:cNvPr id="22561" name="Rectangle 29">
              <a:extLst>
                <a:ext uri="{FF2B5EF4-FFF2-40B4-BE49-F238E27FC236}">
                  <a16:creationId xmlns:a16="http://schemas.microsoft.com/office/drawing/2014/main" id="{56168019-1984-9740-812E-717377A94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768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62" name="Rectangle 30">
              <a:extLst>
                <a:ext uri="{FF2B5EF4-FFF2-40B4-BE49-F238E27FC236}">
                  <a16:creationId xmlns:a16="http://schemas.microsoft.com/office/drawing/2014/main" id="{E32ECFDA-F728-354E-AB69-BCAA29E5F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768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63" name="Text Box 31">
              <a:extLst>
                <a:ext uri="{FF2B5EF4-FFF2-40B4-BE49-F238E27FC236}">
                  <a16:creationId xmlns:a16="http://schemas.microsoft.com/office/drawing/2014/main" id="{7299F7B6-C9B7-7A4B-9DDC-3607DC76B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528"/>
              <a:ext cx="46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name</a:t>
              </a:r>
            </a:p>
          </p:txBody>
        </p:sp>
        <p:sp>
          <p:nvSpPr>
            <p:cNvPr id="22564" name="Text Box 32">
              <a:extLst>
                <a:ext uri="{FF2B5EF4-FFF2-40B4-BE49-F238E27FC236}">
                  <a16:creationId xmlns:a16="http://schemas.microsoft.com/office/drawing/2014/main" id="{1D8881D8-85C7-B54E-8DE6-B38987CEF1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528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score</a:t>
              </a:r>
            </a:p>
          </p:txBody>
        </p:sp>
        <p:sp>
          <p:nvSpPr>
            <p:cNvPr id="22565" name="Text Box 33">
              <a:extLst>
                <a:ext uri="{FF2B5EF4-FFF2-40B4-BE49-F238E27FC236}">
                  <a16:creationId xmlns:a16="http://schemas.microsoft.com/office/drawing/2014/main" id="{AB7520AE-D259-5145-A5B0-A80021C6DB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1" y="528"/>
              <a:ext cx="4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grade</a:t>
              </a:r>
            </a:p>
          </p:txBody>
        </p:sp>
        <p:sp>
          <p:nvSpPr>
            <p:cNvPr id="22566" name="Rectangle 34">
              <a:extLst>
                <a:ext uri="{FF2B5EF4-FFF2-40B4-BE49-F238E27FC236}">
                  <a16:creationId xmlns:a16="http://schemas.microsoft.com/office/drawing/2014/main" id="{F2CE645F-923B-254C-A2BC-26E499673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528"/>
              <a:ext cx="4944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67" name="Text Box 35">
              <a:extLst>
                <a:ext uri="{FF2B5EF4-FFF2-40B4-BE49-F238E27FC236}">
                  <a16:creationId xmlns:a16="http://schemas.microsoft.com/office/drawing/2014/main" id="{BB632FD7-D85A-2E4A-A290-A817476D2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88"/>
              <a:ext cx="58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>
                  <a:solidFill>
                    <a:srgbClr val="0432FF"/>
                  </a:solidFill>
                </a:rPr>
                <a:t>student</a:t>
              </a:r>
            </a:p>
          </p:txBody>
        </p:sp>
      </p:grpSp>
      <p:graphicFrame>
        <p:nvGraphicFramePr>
          <p:cNvPr id="20" name="Group 36">
            <a:extLst>
              <a:ext uri="{FF2B5EF4-FFF2-40B4-BE49-F238E27FC236}">
                <a16:creationId xmlns:a16="http://schemas.microsoft.com/office/drawing/2014/main" id="{6FC0EE66-BF56-EF42-B925-44E01395B8B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19200"/>
          <a:ext cx="5105400" cy="457200"/>
        </p:xfrm>
        <a:graphic>
          <a:graphicData uri="http://schemas.openxmlformats.org/drawingml/2006/table">
            <a:tbl>
              <a:tblPr/>
              <a:tblGrid>
                <a:gridCol w="425450">
                  <a:extLst>
                    <a:ext uri="{9D8B030D-6E8A-4147-A177-3AD203B41FA5}">
                      <a16:colId xmlns:a16="http://schemas.microsoft.com/office/drawing/2014/main" val="132451164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7925071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7861471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292499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6392073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43738940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113003487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9657879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92731805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2745376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68905296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8189227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844602"/>
                  </a:ext>
                </a:extLst>
              </a:tr>
            </a:tbl>
          </a:graphicData>
        </a:graphic>
      </p:graphicFrame>
      <p:sp>
        <p:nvSpPr>
          <p:cNvPr id="22559" name="Text Box 1">
            <a:extLst>
              <a:ext uri="{FF2B5EF4-FFF2-40B4-BE49-F238E27FC236}">
                <a16:creationId xmlns:a16="http://schemas.microsoft.com/office/drawing/2014/main" id="{F511A4C7-F6C1-614E-BAAF-45D3C1528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882775"/>
            <a:ext cx="29733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name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score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char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grade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</a:t>
            </a:r>
            <a:endParaRPr lang="en-US" altLang="en-US" b="0">
              <a:cs typeface="Times New Roman" panose="02020603050405020304" pitchFamily="18" charset="0"/>
            </a:endParaRPr>
          </a:p>
        </p:txBody>
      </p:sp>
      <p:sp>
        <p:nvSpPr>
          <p:cNvPr id="22560" name="Text Box 5">
            <a:extLst>
              <a:ext uri="{FF2B5EF4-FFF2-40B4-BE49-F238E27FC236}">
                <a16:creationId xmlns:a16="http://schemas.microsoft.com/office/drawing/2014/main" id="{474C8955-9C35-3D4D-AB7F-A0D50B88F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410200"/>
            <a:ext cx="6934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Declare the members of a struct like regular variables</a:t>
            </a:r>
          </a:p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Add { }</a:t>
            </a:r>
          </a:p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Choose a name for your collection (notice the naming convention: it starts with an uppercase letter)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2">
            <a:extLst>
              <a:ext uri="{FF2B5EF4-FFF2-40B4-BE49-F238E27FC236}">
                <a16:creationId xmlns:a16="http://schemas.microsoft.com/office/drawing/2014/main" id="{42644C09-EF9A-D94B-A38B-432B8A67C2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6E6921F-6449-C14F-81AE-0709EC7CFF59}" type="slidenum">
              <a:rPr lang="en-US" altLang="en-US" sz="1000" smtClean="0">
                <a:latin typeface="Tahoma" panose="020B0604030504040204" pitchFamily="34" charset="0"/>
              </a:rPr>
              <a:pPr/>
              <a:t>9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grpSp>
        <p:nvGrpSpPr>
          <p:cNvPr id="23554" name="Group 28">
            <a:extLst>
              <a:ext uri="{FF2B5EF4-FFF2-40B4-BE49-F238E27FC236}">
                <a16:creationId xmlns:a16="http://schemas.microsoft.com/office/drawing/2014/main" id="{E1E2B915-DDA7-E840-8374-B9AC703F545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57200"/>
            <a:ext cx="7924800" cy="1371600"/>
            <a:chOff x="336" y="288"/>
            <a:chExt cx="4992" cy="864"/>
          </a:xfrm>
        </p:grpSpPr>
        <p:sp>
          <p:nvSpPr>
            <p:cNvPr id="23585" name="Rectangle 29">
              <a:extLst>
                <a:ext uri="{FF2B5EF4-FFF2-40B4-BE49-F238E27FC236}">
                  <a16:creationId xmlns:a16="http://schemas.microsoft.com/office/drawing/2014/main" id="{142E6536-644F-4246-802E-1ABAC6851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768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86" name="Rectangle 30">
              <a:extLst>
                <a:ext uri="{FF2B5EF4-FFF2-40B4-BE49-F238E27FC236}">
                  <a16:creationId xmlns:a16="http://schemas.microsoft.com/office/drawing/2014/main" id="{66368502-FAB4-4747-95EA-10F54AA77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768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87" name="Text Box 31">
              <a:extLst>
                <a:ext uri="{FF2B5EF4-FFF2-40B4-BE49-F238E27FC236}">
                  <a16:creationId xmlns:a16="http://schemas.microsoft.com/office/drawing/2014/main" id="{6A3D28CF-86DF-5D4E-8D33-317BAEB93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528"/>
              <a:ext cx="46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name</a:t>
              </a:r>
            </a:p>
          </p:txBody>
        </p:sp>
        <p:sp>
          <p:nvSpPr>
            <p:cNvPr id="23588" name="Text Box 32">
              <a:extLst>
                <a:ext uri="{FF2B5EF4-FFF2-40B4-BE49-F238E27FC236}">
                  <a16:creationId xmlns:a16="http://schemas.microsoft.com/office/drawing/2014/main" id="{923AF037-AA45-7F4D-B7AB-3EE2FCD70C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528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score</a:t>
              </a:r>
            </a:p>
          </p:txBody>
        </p:sp>
        <p:sp>
          <p:nvSpPr>
            <p:cNvPr id="23589" name="Text Box 33">
              <a:extLst>
                <a:ext uri="{FF2B5EF4-FFF2-40B4-BE49-F238E27FC236}">
                  <a16:creationId xmlns:a16="http://schemas.microsoft.com/office/drawing/2014/main" id="{2C734C64-8478-6A4A-AE42-00293758DC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1" y="528"/>
              <a:ext cx="4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/>
                <a:t>grade</a:t>
              </a:r>
            </a:p>
          </p:txBody>
        </p:sp>
        <p:sp>
          <p:nvSpPr>
            <p:cNvPr id="23590" name="Rectangle 34">
              <a:extLst>
                <a:ext uri="{FF2B5EF4-FFF2-40B4-BE49-F238E27FC236}">
                  <a16:creationId xmlns:a16="http://schemas.microsoft.com/office/drawing/2014/main" id="{94B74D19-A3B9-0F46-ACE0-B8B0A4ABF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528"/>
              <a:ext cx="4944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91" name="Text Box 35">
              <a:extLst>
                <a:ext uri="{FF2B5EF4-FFF2-40B4-BE49-F238E27FC236}">
                  <a16:creationId xmlns:a16="http://schemas.microsoft.com/office/drawing/2014/main" id="{4CBE7D6B-92C6-7A48-84C1-D6008A7D0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88"/>
              <a:ext cx="58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>
                  <a:solidFill>
                    <a:srgbClr val="0432FF"/>
                  </a:solidFill>
                </a:rPr>
                <a:t>student</a:t>
              </a:r>
            </a:p>
          </p:txBody>
        </p:sp>
      </p:grpSp>
      <p:graphicFrame>
        <p:nvGraphicFramePr>
          <p:cNvPr id="20" name="Group 36">
            <a:extLst>
              <a:ext uri="{FF2B5EF4-FFF2-40B4-BE49-F238E27FC236}">
                <a16:creationId xmlns:a16="http://schemas.microsoft.com/office/drawing/2014/main" id="{6FC0EE66-BF56-EF42-B925-44E01395B8B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19200"/>
          <a:ext cx="5105400" cy="457200"/>
        </p:xfrm>
        <a:graphic>
          <a:graphicData uri="http://schemas.openxmlformats.org/drawingml/2006/table">
            <a:tbl>
              <a:tblPr/>
              <a:tblGrid>
                <a:gridCol w="425450">
                  <a:extLst>
                    <a:ext uri="{9D8B030D-6E8A-4147-A177-3AD203B41FA5}">
                      <a16:colId xmlns:a16="http://schemas.microsoft.com/office/drawing/2014/main" val="132451164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7925071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7861471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292499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6392073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43738940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113003487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9657879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92731805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82745376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68905296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28189227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844602"/>
                  </a:ext>
                </a:extLst>
              </a:tr>
            </a:tbl>
          </a:graphicData>
        </a:graphic>
      </p:graphicFrame>
      <p:sp>
        <p:nvSpPr>
          <p:cNvPr id="23583" name="Text Box 1">
            <a:extLst>
              <a:ext uri="{FF2B5EF4-FFF2-40B4-BE49-F238E27FC236}">
                <a16:creationId xmlns:a16="http://schemas.microsoft.com/office/drawing/2014/main" id="{1330ADAB-602C-B44A-AD47-0949FBB57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882775"/>
            <a:ext cx="29733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B4F7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Stu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{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name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score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0">
                <a:solidFill>
                  <a:srgbClr val="0000F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char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rgbClr val="0F68A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grade</a:t>
            </a:r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en-US" altLang="en-US" b="0">
              <a:cs typeface="Times New Roman" panose="02020603050405020304" pitchFamily="18" charset="0"/>
            </a:endParaRPr>
          </a:p>
          <a:p>
            <a:r>
              <a:rPr lang="en-US" altLang="en-US" b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};</a:t>
            </a:r>
            <a:endParaRPr lang="en-US" altLang="en-US" b="0">
              <a:cs typeface="Times New Roman" panose="02020603050405020304" pitchFamily="18" charset="0"/>
            </a:endParaRPr>
          </a:p>
        </p:txBody>
      </p:sp>
      <p:sp>
        <p:nvSpPr>
          <p:cNvPr id="23584" name="Text Box 5">
            <a:extLst>
              <a:ext uri="{FF2B5EF4-FFF2-40B4-BE49-F238E27FC236}">
                <a16:creationId xmlns:a16="http://schemas.microsoft.com/office/drawing/2014/main" id="{9AA3A089-6941-1D49-B6E4-ECE004D0A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410200"/>
            <a:ext cx="6934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Declare the members of a struct like regular variables</a:t>
            </a:r>
          </a:p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Add { }</a:t>
            </a:r>
          </a:p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Choose a name for your collection (notice the naming convention: it starts with an uppercase letter)</a:t>
            </a:r>
          </a:p>
          <a:p>
            <a:pPr eaLnBrk="1" hangingPunct="1"/>
            <a:r>
              <a:rPr lang="en-US" altLang="en-US" sz="1600" b="0" i="1">
                <a:ea typeface="ＭＳ Ｐゴシック" panose="020B0600070205080204" pitchFamily="34" charset="-128"/>
              </a:rPr>
              <a:t>Add semicolon at the 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620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620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5478</TotalTime>
  <Words>4027</Words>
  <Application>Microsoft Macintosh PowerPoint</Application>
  <PresentationFormat>On-screen Show (4:3)</PresentationFormat>
  <Paragraphs>1198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ＭＳ Ｐゴシック</vt:lpstr>
      <vt:lpstr>Arial</vt:lpstr>
      <vt:lpstr>Courier New</vt:lpstr>
      <vt:lpstr>McGrawHill-Italic</vt:lpstr>
      <vt:lpstr>Menlo</vt:lpstr>
      <vt:lpstr>Tahoma</vt:lpstr>
      <vt:lpstr>Times New Roman</vt:lpstr>
      <vt:lpstr>Wingdings</vt:lpstr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Microsoft Office User</cp:lastModifiedBy>
  <cp:revision>252</cp:revision>
  <dcterms:created xsi:type="dcterms:W3CDTF">2000-01-15T04:50:39Z</dcterms:created>
  <dcterms:modified xsi:type="dcterms:W3CDTF">2023-01-20T04:56:03Z</dcterms:modified>
</cp:coreProperties>
</file>