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6" r:id="rId1"/>
  </p:sldMasterIdLst>
  <p:notesMasterIdLst>
    <p:notesMasterId r:id="rId90"/>
  </p:notesMasterIdLst>
  <p:handoutMasterIdLst>
    <p:handoutMasterId r:id="rId91"/>
  </p:handoutMasterIdLst>
  <p:sldIdLst>
    <p:sldId id="365" r:id="rId2"/>
    <p:sldId id="366" r:id="rId3"/>
    <p:sldId id="367" r:id="rId4"/>
    <p:sldId id="446" r:id="rId5"/>
    <p:sldId id="419" r:id="rId6"/>
    <p:sldId id="420" r:id="rId7"/>
    <p:sldId id="421" r:id="rId8"/>
    <p:sldId id="422" r:id="rId9"/>
    <p:sldId id="440" r:id="rId10"/>
    <p:sldId id="423" r:id="rId11"/>
    <p:sldId id="424" r:id="rId12"/>
    <p:sldId id="372" r:id="rId13"/>
    <p:sldId id="426" r:id="rId14"/>
    <p:sldId id="425" r:id="rId15"/>
    <p:sldId id="427" r:id="rId16"/>
    <p:sldId id="447" r:id="rId17"/>
    <p:sldId id="373" r:id="rId18"/>
    <p:sldId id="428" r:id="rId19"/>
    <p:sldId id="429" r:id="rId20"/>
    <p:sldId id="376" r:id="rId21"/>
    <p:sldId id="433" r:id="rId22"/>
    <p:sldId id="445" r:id="rId23"/>
    <p:sldId id="452" r:id="rId24"/>
    <p:sldId id="441" r:id="rId25"/>
    <p:sldId id="442" r:id="rId26"/>
    <p:sldId id="430" r:id="rId27"/>
    <p:sldId id="431" r:id="rId28"/>
    <p:sldId id="448" r:id="rId29"/>
    <p:sldId id="381" r:id="rId30"/>
    <p:sldId id="382" r:id="rId31"/>
    <p:sldId id="383" r:id="rId32"/>
    <p:sldId id="434" r:id="rId33"/>
    <p:sldId id="449" r:id="rId34"/>
    <p:sldId id="384" r:id="rId35"/>
    <p:sldId id="385" r:id="rId36"/>
    <p:sldId id="444" r:id="rId37"/>
    <p:sldId id="386" r:id="rId38"/>
    <p:sldId id="435" r:id="rId39"/>
    <p:sldId id="387" r:id="rId40"/>
    <p:sldId id="453" r:id="rId41"/>
    <p:sldId id="454" r:id="rId42"/>
    <p:sldId id="455" r:id="rId43"/>
    <p:sldId id="450" r:id="rId44"/>
    <p:sldId id="388" r:id="rId45"/>
    <p:sldId id="389" r:id="rId46"/>
    <p:sldId id="451" r:id="rId47"/>
    <p:sldId id="417" r:id="rId48"/>
    <p:sldId id="418" r:id="rId49"/>
    <p:sldId id="456" r:id="rId50"/>
    <p:sldId id="463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6" r:id="rId74"/>
    <p:sldId id="487" r:id="rId75"/>
    <p:sldId id="488" r:id="rId76"/>
    <p:sldId id="498" r:id="rId77"/>
    <p:sldId id="500" r:id="rId78"/>
    <p:sldId id="501" r:id="rId79"/>
    <p:sldId id="499" r:id="rId80"/>
    <p:sldId id="489" r:id="rId81"/>
    <p:sldId id="490" r:id="rId82"/>
    <p:sldId id="491" r:id="rId83"/>
    <p:sldId id="492" r:id="rId84"/>
    <p:sldId id="497" r:id="rId85"/>
    <p:sldId id="413" r:id="rId86"/>
    <p:sldId id="414" r:id="rId87"/>
    <p:sldId id="495" r:id="rId88"/>
    <p:sldId id="496" r:id="rId89"/>
  </p:sldIdLst>
  <p:sldSz cx="9144000" cy="6858000" type="screen4x3"/>
  <p:notesSz cx="6858000" cy="9296400"/>
  <p:custDataLst>
    <p:tags r:id="rId9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35E01"/>
    <a:srgbClr val="FFCC00"/>
    <a:srgbClr val="E7DEC9"/>
    <a:srgbClr val="333333"/>
    <a:srgbClr val="9933FF"/>
    <a:srgbClr val="9966FF"/>
    <a:srgbClr val="385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7"/>
  </p:normalViewPr>
  <p:slideViewPr>
    <p:cSldViewPr>
      <p:cViewPr varScale="1">
        <p:scale>
          <a:sx n="104" d="100"/>
          <a:sy n="104" d="100"/>
        </p:scale>
        <p:origin x="8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FD27B-93CD-804F-916B-BDCAEEB2B5D3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E49F-A039-AD46-AE22-A9BE7409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01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B9C83E57-6239-4FA4-8913-B817CE6078D3}" type="datetimeFigureOut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CB11615B-428F-4377-929E-306E66F5F6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178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37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8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21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936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49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932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23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209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335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313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17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800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848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585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990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17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618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423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99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262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69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58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335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609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639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343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781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262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327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848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106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029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99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4182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53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76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891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6434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073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9402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3641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74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0669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30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031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715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3296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0964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3377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3213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2868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7519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3734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9781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33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0437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8530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070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3910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7574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4124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9336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1845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7940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9279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94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9637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3360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644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4352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76820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9475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9268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6425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8569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0383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46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6492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2208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968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457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29788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5591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557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0571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0728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419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615B-428F-4377-929E-306E66F5F66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91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E190E3F5-66BE-40FC-BF5F-A330B5C47CAA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961" y="3467555"/>
            <a:ext cx="7543800" cy="725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F232ACD-29E9-456D-AA7A-CC44F46C4953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8C273EB-8D3C-42F8-B1B5-021781AA8C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2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7AA0-C330-4DC7-90D7-96FDF02479FD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73EB-8D3C-42F8-B1B5-021781AA8C6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388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FBA75B63-B5FA-483A-9199-58F34050694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33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63B91392-D347-4F7D-BE03-B2FDDABA1007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58C273EB-8D3C-42F8-B1B5-021781AA8C6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518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8ACBDE9B-D31C-4635-B2E1-A5FD4500A3A2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2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DBAD2A0-313B-471E-B47E-95C1F7BE8C9C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01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EEFD9CF-1131-4426-A211-F144FE1CCB52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0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628-B38D-4AAC-ACCB-35812DE9D2DD}" type="datetime1">
              <a:rPr lang="en-US" smtClean="0"/>
              <a:t>9/7/2015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168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E37618FF-1CC6-48B0-8A0B-9A1CE19D41A2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7B3C529-6B44-4B28-8CB9-58C4AF694251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9018BAA-AD58-43CF-A776-5B3FBB7E0B22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58C273EB-8D3C-42F8-B1B5-021781AA8C6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921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Chapter Five: </a:t>
            </a:r>
            <a:r>
              <a:rPr lang="en-US" altLang="en-US" sz="4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 Return Values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“output” that the round function computes is called 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return value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Functions return only one value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return value of a function is returned to the point in your program where the function was called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price = round(6.8275, 2)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When the round function returns its result, the return value is stored in the variable ‘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’ statement)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782F-ED22-4D85-AF2D-A4870102FE65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Function Return Values (2)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Do not confuse returning a value with producing program output which is produced when using a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print()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7377-65C3-4C47-8E17-A485A14A22C7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Black Box Analogy</a:t>
            </a:r>
          </a:p>
        </p:txBody>
      </p:sp>
      <p:sp>
        <p:nvSpPr>
          <p:cNvPr id="20484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thermostat is a ‘</a:t>
            </a:r>
            <a:r>
              <a:rPr lang="en-US" altLang="ja-JP" dirty="0" smtClean="0"/>
              <a:t>black box’</a:t>
            </a:r>
          </a:p>
          <a:p>
            <a:pPr lvl="1"/>
            <a:r>
              <a:rPr lang="en-US" altLang="en-US" sz="2000" dirty="0" smtClean="0"/>
              <a:t>Set a desired temperature</a:t>
            </a:r>
          </a:p>
          <a:p>
            <a:pPr lvl="1"/>
            <a:r>
              <a:rPr lang="en-US" altLang="en-US" sz="2000" dirty="0" smtClean="0"/>
              <a:t>Turns on heater/AC as required</a:t>
            </a:r>
          </a:p>
          <a:p>
            <a:pPr lvl="1"/>
            <a:r>
              <a:rPr lang="en-US" altLang="en-US" sz="2000" dirty="0" smtClean="0"/>
              <a:t>You don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t have to know how it really works!</a:t>
            </a:r>
          </a:p>
          <a:p>
            <a:pPr lvl="2"/>
            <a:r>
              <a:rPr lang="en-US" altLang="en-US" sz="2000" dirty="0" smtClean="0"/>
              <a:t>How does it know the current temp?</a:t>
            </a:r>
          </a:p>
          <a:p>
            <a:pPr lvl="2"/>
            <a:r>
              <a:rPr lang="en-US" altLang="en-US" sz="2000" dirty="0" smtClean="0"/>
              <a:t>What signals/commands does it send to the heater or A/C?</a:t>
            </a:r>
          </a:p>
          <a:p>
            <a:r>
              <a:rPr lang="en-US" altLang="en-US" dirty="0" smtClean="0"/>
              <a:t>Use functions like ‘</a:t>
            </a:r>
            <a:r>
              <a:rPr lang="en-US" altLang="ja-JP" dirty="0" smtClean="0"/>
              <a:t>black boxes’</a:t>
            </a:r>
          </a:p>
          <a:p>
            <a:pPr lvl="1"/>
            <a:r>
              <a:rPr lang="en-US" altLang="en-US" sz="2000" dirty="0" smtClean="0"/>
              <a:t>Pass the function what it needs to do its job</a:t>
            </a:r>
          </a:p>
          <a:p>
            <a:pPr lvl="1"/>
            <a:r>
              <a:rPr lang="en-US" altLang="en-US" sz="2000" dirty="0" smtClean="0"/>
              <a:t>Receive the answer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B6F-8192-4CF2-9698-DB7EC828183C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33CC"/>
                </a:solidFill>
              </a:rPr>
              <a:t>round</a:t>
            </a:r>
            <a:r>
              <a:rPr lang="en-US" altLang="en-US" dirty="0" smtClean="0"/>
              <a:t> Function as a Black Box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You pass the round function its necessary arguments (6.8275 &amp; 2) and it produces its result (6.83)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38F6-97AD-426A-AF65-5AEC3487B129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50" y="2057400"/>
            <a:ext cx="3289501" cy="356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33CC"/>
                </a:solidFill>
              </a:rPr>
              <a:t>round</a:t>
            </a:r>
            <a:r>
              <a:rPr lang="en-US" altLang="en-US" dirty="0" smtClean="0"/>
              <a:t> Function as a Black Box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You may wonder how the round function performs its job </a:t>
            </a:r>
          </a:p>
          <a:p>
            <a:r>
              <a:rPr lang="en-US" altLang="en-US" dirty="0" smtClean="0"/>
              <a:t>As a user of the function, you don’t need to know how the function is implemented</a:t>
            </a:r>
          </a:p>
          <a:p>
            <a:r>
              <a:rPr lang="en-US" altLang="en-US" dirty="0" smtClean="0"/>
              <a:t>You just need to know the specification of the function: </a:t>
            </a:r>
          </a:p>
          <a:p>
            <a:pPr lvl="1"/>
            <a:r>
              <a:rPr lang="en-US" altLang="en-US" sz="2000" dirty="0" smtClean="0"/>
              <a:t>If you provide arguments x and n, the function returns x rounded to n decimal digits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784B-420F-4145-ADF6-4DDA85AB13CF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Designing Your Own Functions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When you design your own functions, you will want to make them appear as black boxes to other programmers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Even if you are the only person working on a program, making each function into a black box pays off: there are fewer details that you need to keep in mind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7085-D831-4428-8BFC-5FC5DAB277A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Implementing and Testing Functions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EE3-1BE1-4ACF-9736-6841D457BC89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3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Implementing and Testing Functions</a:t>
            </a:r>
          </a:p>
        </p:txBody>
      </p:sp>
      <p:sp>
        <p:nvSpPr>
          <p:cNvPr id="18436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dirty="0" smtClean="0"/>
              <a:t>A function to calculate the volume of a cube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000" dirty="0" smtClean="0"/>
              <a:t>What does it need to do its job?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000" dirty="0" smtClean="0"/>
              <a:t>What does it answer with?</a:t>
            </a:r>
          </a:p>
          <a:p>
            <a:pPr>
              <a:spcBef>
                <a:spcPts val="200"/>
              </a:spcBef>
              <a:defRPr/>
            </a:pPr>
            <a:r>
              <a:rPr lang="en-US" dirty="0" smtClean="0"/>
              <a:t>When writing (‘defining’) this function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000" dirty="0" smtClean="0"/>
              <a:t>Pick a name for the function (</a:t>
            </a:r>
            <a:r>
              <a:rPr lang="en-US" sz="2000" dirty="0" err="1" smtClean="0">
                <a:solidFill>
                  <a:srgbClr val="0033CC"/>
                </a:solidFill>
              </a:rPr>
              <a:t>cubeVolume</a:t>
            </a:r>
            <a:r>
              <a:rPr lang="en-US" sz="2000" dirty="0" smtClean="0"/>
              <a:t>)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000" dirty="0" smtClean="0"/>
              <a:t>Declare a variable for each incoming argument</a:t>
            </a:r>
          </a:p>
          <a:p>
            <a:pPr marL="457200" lvl="1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C00000"/>
                </a:solidFill>
              </a:rPr>
              <a:t>sideLength</a:t>
            </a:r>
            <a:r>
              <a:rPr lang="en-US" sz="2000" dirty="0" smtClean="0"/>
              <a:t>) (called parameter variables)</a:t>
            </a:r>
          </a:p>
          <a:p>
            <a:pPr lvl="1">
              <a:defRPr/>
            </a:pPr>
            <a:r>
              <a:rPr lang="en-US" sz="2000" dirty="0"/>
              <a:t>Put all this information together along with the </a:t>
            </a:r>
            <a:r>
              <a:rPr lang="en-US" sz="2000" dirty="0">
                <a:cs typeface="Consolas" pitchFamily="49" charset="0"/>
              </a:rPr>
              <a:t>def</a:t>
            </a:r>
            <a:r>
              <a:rPr lang="en-US" sz="2000" dirty="0"/>
              <a:t> keyword to form the first line </a:t>
            </a:r>
            <a:r>
              <a:rPr lang="en-US" sz="2000" dirty="0" smtClean="0"/>
              <a:t>of the </a:t>
            </a:r>
            <a:r>
              <a:rPr lang="en-US" sz="2000" dirty="0"/>
              <a:t>function’s definition</a:t>
            </a:r>
            <a:r>
              <a:rPr lang="en-US" sz="2000" dirty="0" smtClean="0"/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894-D82E-40E5-8260-DB528E6FBE73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29005" y="4475163"/>
            <a:ext cx="4035425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def </a:t>
            </a:r>
            <a:r>
              <a:rPr lang="en-US" sz="2000" kern="0" dirty="0" err="1">
                <a:solidFill>
                  <a:srgbClr val="0033CC"/>
                </a:solidFill>
                <a:latin typeface="Consolas" pitchFamily="49" charset="0"/>
              </a:rPr>
              <a:t>cubeVolume</a:t>
            </a:r>
            <a:r>
              <a:rPr lang="en-US" sz="2000" kern="0" dirty="0">
                <a:latin typeface="Consolas" pitchFamily="49" charset="0"/>
              </a:rPr>
              <a:t>(</a:t>
            </a:r>
            <a:r>
              <a:rPr lang="en-US" sz="2000" kern="0" dirty="0" err="1">
                <a:solidFill>
                  <a:srgbClr val="C00000"/>
                </a:solidFill>
                <a:latin typeface="Consolas" pitchFamily="49" charset="0"/>
              </a:rPr>
              <a:t>sideLength</a:t>
            </a:r>
            <a:r>
              <a:rPr lang="en-US" sz="2000" kern="0" dirty="0">
                <a:latin typeface="Consolas" pitchFamily="49" charset="0"/>
              </a:rPr>
              <a:t>):</a:t>
            </a: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24584" name="TextBox 6"/>
          <p:cNvSpPr txBox="1">
            <a:spLocks noChangeArrowheads="1"/>
          </p:cNvSpPr>
          <p:nvPr/>
        </p:nvSpPr>
        <p:spPr bwMode="auto">
          <a:xfrm>
            <a:off x="5100494" y="4311650"/>
            <a:ext cx="373380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This line is called the </a:t>
            </a:r>
            <a:r>
              <a:rPr lang="en-US" altLang="en-US" sz="2000" b="1" dirty="0"/>
              <a:t>header </a:t>
            </a:r>
            <a:r>
              <a:rPr lang="en-US" altLang="en-US" sz="2000" dirty="0"/>
              <a:t>of the </a:t>
            </a:r>
            <a:r>
              <a:rPr lang="en-US" altLang="en-US" sz="2000" dirty="0" smtClean="0"/>
              <a:t>function</a:t>
            </a:r>
            <a:endParaRPr lang="en-US" altLang="en-US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Testing a Function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you run a program containing just the function definition, then nothing happens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After all, nobody is calling the function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order to test the function, your program should contain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The definition of the function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Statements that call the function and print the result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D899-322D-4440-B728-AE4965E27BCB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Calling/Testing the Cube Function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7363" y="1793421"/>
            <a:ext cx="6294437" cy="9525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cubeVolume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volume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** 3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return volume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363" y="3526970"/>
            <a:ext cx="7922000" cy="1730829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result1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cubeVolume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(2)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result2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cubeVolume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(10)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print("A cube with side length 2 has volume", result1)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print("A cube with side length 10 has volume", result2)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487363" y="1371600"/>
            <a:ext cx="5684837" cy="4000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Implementing the function (function definition)</a:t>
            </a:r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26632" name="TextBox 6"/>
          <p:cNvSpPr txBox="1">
            <a:spLocks noChangeArrowheads="1"/>
          </p:cNvSpPr>
          <p:nvPr/>
        </p:nvSpPr>
        <p:spPr bwMode="auto">
          <a:xfrm>
            <a:off x="487363" y="3126478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Calling/testing the function</a:t>
            </a:r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3B42-601B-4D70-A2F1-A4A1510C92A1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Chapter Goals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25019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be able to implement functions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become familiar with the concept of parameter passing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develop strategies for decomposing complex tasks into simpler ones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be able to determine the scope of a variable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learn how to think recursively</a:t>
            </a:r>
          </a:p>
        </p:txBody>
      </p:sp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670559" y="4724400"/>
            <a:ext cx="7848600" cy="132343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 i="1" dirty="0">
                <a:latin typeface="+mn-lt"/>
              </a:rPr>
              <a:t>In this chapter, you will learn how to design and implement your own </a:t>
            </a:r>
            <a:r>
              <a:rPr lang="en-US" altLang="en-US" sz="2000" b="1" i="1" dirty="0" smtClean="0">
                <a:latin typeface="+mn-lt"/>
              </a:rPr>
              <a:t>functions </a:t>
            </a:r>
          </a:p>
          <a:p>
            <a:pPr algn="ctr" eaLnBrk="1" hangingPunct="1"/>
            <a:r>
              <a:rPr lang="en-US" altLang="en-US" sz="2000" b="1" i="1" dirty="0" smtClean="0">
                <a:latin typeface="+mn-lt"/>
              </a:rPr>
              <a:t>Using </a:t>
            </a:r>
            <a:r>
              <a:rPr lang="en-US" altLang="en-US" sz="2000" b="1" i="1" dirty="0">
                <a:latin typeface="+mn-lt"/>
              </a:rPr>
              <a:t>the process of stepwise refinement, you will be able to break up complex tasks into sets of cooperating </a:t>
            </a:r>
            <a:r>
              <a:rPr lang="en-US" altLang="en-US" sz="2000" b="1" i="1" dirty="0" smtClean="0">
                <a:latin typeface="+mn-lt"/>
              </a:rPr>
              <a:t>functions</a:t>
            </a:r>
            <a:endParaRPr lang="en-US" altLang="en-US" sz="2000" b="1" i="1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E72-206E-4241-888D-22CAE88E68EF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Syntax: Function Definition</a:t>
            </a:r>
          </a:p>
        </p:txBody>
      </p:sp>
      <p:pic>
        <p:nvPicPr>
          <p:cNvPr id="2765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1588"/>
            <a:ext cx="85344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1D4B-97A7-4F01-9FFD-56DB2F414D3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286604"/>
            <a:ext cx="7848600" cy="725767"/>
          </a:xfrm>
        </p:spPr>
        <p:txBody>
          <a:bodyPr>
            <a:no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Programming Tip: Function Comments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Whenever you write a function, you should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comment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its behavior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Remember, comments are for human readers, not compilers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2959" y="2362200"/>
            <a:ext cx="6858000" cy="1981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## Computes the volume of a cube.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@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the length of a side of the cube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@return the volume of the cube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cubeVolume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volume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** 3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volume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618836" y="4937249"/>
            <a:ext cx="7790527" cy="1371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 dirty="0"/>
              <a:t>Function comments explain the purpose of the function, the meaning of the parameter variables and the return value, as well as any special </a:t>
            </a:r>
            <a:r>
              <a:rPr lang="en-US" altLang="en-US" sz="2000" b="1" i="1" dirty="0" smtClean="0"/>
              <a:t>requirements</a:t>
            </a:r>
            <a:endParaRPr lang="en-US" altLang="en-US" sz="2000" b="1" i="1" dirty="0"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69A1-31C2-4E75-91D1-9CA3D715A17C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53050"/>
            <a:ext cx="41338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Cubes.py with Documentation</a:t>
            </a:r>
          </a:p>
        </p:txBody>
      </p:sp>
      <p:pic>
        <p:nvPicPr>
          <p:cNvPr id="29699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8" y="1160818"/>
            <a:ext cx="7543800" cy="4181789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947A-EAFF-4D59-B279-7BFD0FF8DE65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459994"/>
          </a:xfrm>
        </p:spPr>
        <p:txBody>
          <a:bodyPr>
            <a:normAutofit/>
          </a:bodyPr>
          <a:lstStyle/>
          <a:p>
            <a:r>
              <a:rPr lang="en-US" dirty="0" smtClean="0"/>
              <a:t>Open the file Cubes.py in Wing</a:t>
            </a:r>
          </a:p>
          <a:p>
            <a:r>
              <a:rPr lang="en-US" dirty="0" smtClean="0"/>
              <a:t>The files contains to functions:</a:t>
            </a:r>
          </a:p>
          <a:p>
            <a:pPr lvl="1"/>
            <a:r>
              <a:rPr lang="en-US" sz="2000" dirty="0" smtClean="0"/>
              <a:t>main</a:t>
            </a:r>
            <a:endParaRPr lang="en-US" sz="2000" dirty="0"/>
          </a:p>
          <a:p>
            <a:pPr lvl="1"/>
            <a:r>
              <a:rPr lang="en-US" sz="2000" dirty="0" err="1" smtClean="0"/>
              <a:t>cubeVolume</a:t>
            </a:r>
            <a:endParaRPr lang="en-US" sz="2000" dirty="0" smtClean="0"/>
          </a:p>
          <a:p>
            <a:r>
              <a:rPr lang="en-US" dirty="0" smtClean="0"/>
              <a:t>Line 20 contains the call to the function “main”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0364-EBAF-4EE9-8C9A-062D5381A3A2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5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Function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When defining and using functions in Python, it is good programming practice to place all statements into functions, and to specify one function as the starting point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Any legal name can be used for the starting point, but we chose ‘main’ since it is the required function name used by other common languages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Of course, we must have one statement in the program that calls the main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FE2F-169E-4B30-8757-8471A7EE44F1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Syntax: 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main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Function </a:t>
            </a:r>
          </a:p>
        </p:txBody>
      </p:sp>
      <p:pic>
        <p:nvPicPr>
          <p:cNvPr id="3174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8513763" cy="34290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4EFD-A2A4-4B1A-9CD8-196CE48BA4CA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Using Functions: Order (1)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It is important that you define any function before you call it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the following will produce a compile-time error: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print(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cubeVolume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(10))</a:t>
            </a: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def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cubeVolume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sideLength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:</a:t>
            </a: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volume =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sideLength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** 3</a:t>
            </a: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return volume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compiler does not know that the </a:t>
            </a:r>
            <a:r>
              <a:rPr lang="en-US" altLang="en-US" dirty="0" err="1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cubeVolume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function will be defined later in the program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0850-B4B6-4940-8077-19F120E3450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Using Functions: Order (2)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However, a function can be called from within another function before the former has been defined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following is perfectly legal: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def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main() :</a:t>
            </a: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result =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cubeVolume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(2)</a:t>
            </a: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print("A cube with side length 2 has volume", </a:t>
            </a: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  result)</a:t>
            </a: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def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cubeVolume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sideLength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:</a:t>
            </a: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volume =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sideLength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** 3</a:t>
            </a: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return volume</a:t>
            </a: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140-ADBD-42DE-8A85-391DDB1BDF0B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Parameter Passing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8732-DEB8-4754-B351-1AF2AC9E66CB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6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Parameter Passing</a:t>
            </a:r>
          </a:p>
        </p:txBody>
      </p:sp>
      <p:sp>
        <p:nvSpPr>
          <p:cNvPr id="34819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altLang="en-US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Parameter variables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receive 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argument values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supplied in the function call</a:t>
            </a:r>
          </a:p>
          <a:p>
            <a:pPr>
              <a:spcBef>
                <a:spcPts val="5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argument value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may be: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The contents of a variable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 ‘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literal’ value (2)</a:t>
            </a:r>
          </a:p>
          <a:p>
            <a:pPr lvl="2">
              <a:spcBef>
                <a:spcPts val="5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Aka, ‘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actual parameter’ or argument</a:t>
            </a:r>
          </a:p>
          <a:p>
            <a:pPr>
              <a:spcBef>
                <a:spcPts val="5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parameter variable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is: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Declared in the called function 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Initialized with the value of the </a:t>
            </a:r>
            <a:r>
              <a:rPr lang="en-US" altLang="en-US" sz="2000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argument value 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Used as a variable inside the called function</a:t>
            </a:r>
          </a:p>
          <a:p>
            <a:pPr lvl="2">
              <a:spcBef>
                <a:spcPts val="5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Aka, ‘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formal parameter’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500"/>
              </a:spcBef>
              <a:buFont typeface="Wingdings" panose="05000000000000000000" pitchFamily="2" charset="2"/>
              <a:buNone/>
            </a:pP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F812-B693-4EE9-9F24-B02D0E67404A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4820" name="TextBox 15"/>
          <p:cNvSpPr txBox="1">
            <a:spLocks noChangeArrowheads="1"/>
          </p:cNvSpPr>
          <p:nvPr/>
        </p:nvSpPr>
        <p:spPr bwMode="auto">
          <a:xfrm>
            <a:off x="5486400" y="2714625"/>
            <a:ext cx="2000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Argument value</a:t>
            </a:r>
          </a:p>
        </p:txBody>
      </p:sp>
      <p:sp>
        <p:nvSpPr>
          <p:cNvPr id="34821" name="TextBox 16"/>
          <p:cNvSpPr txBox="1">
            <a:spLocks noChangeArrowheads="1"/>
          </p:cNvSpPr>
          <p:nvPr/>
        </p:nvSpPr>
        <p:spPr bwMode="auto">
          <a:xfrm>
            <a:off x="4641850" y="358140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B050"/>
                </a:solidFill>
                <a:cs typeface="Arial" panose="020B0604020202020204" pitchFamily="34" charset="0"/>
              </a:rPr>
              <a:t>Parameter variable</a:t>
            </a:r>
          </a:p>
        </p:txBody>
      </p:sp>
      <p:sp>
        <p:nvSpPr>
          <p:cNvPr id="3" name="Down Arrow 2"/>
          <p:cNvSpPr/>
          <p:nvPr/>
        </p:nvSpPr>
        <p:spPr>
          <a:xfrm>
            <a:off x="7543800" y="2682875"/>
            <a:ext cx="592138" cy="898525"/>
          </a:xfrm>
          <a:prstGeom prst="down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15125" y="3951288"/>
            <a:ext cx="1962150" cy="690562"/>
          </a:xfrm>
          <a:prstGeom prst="roundRect">
            <a:avLst/>
          </a:prstGeom>
          <a:solidFill>
            <a:srgbClr val="E7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Called function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715125" y="2028825"/>
            <a:ext cx="1962150" cy="690563"/>
          </a:xfrm>
          <a:prstGeom prst="roundRect">
            <a:avLst/>
          </a:prstGeom>
          <a:solidFill>
            <a:srgbClr val="E7DE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Calling function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32688" y="3616325"/>
            <a:ext cx="603250" cy="423863"/>
          </a:xfrm>
          <a:prstGeom prst="round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Functions as Black Boxes</a:t>
            </a:r>
          </a:p>
          <a:p>
            <a:pPr>
              <a:spcBef>
                <a:spcPts val="3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Implementing and Testing Functions</a:t>
            </a:r>
          </a:p>
          <a:p>
            <a:pPr>
              <a:spcBef>
                <a:spcPts val="3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Parameter Passing</a:t>
            </a:r>
          </a:p>
          <a:p>
            <a:pPr>
              <a:spcBef>
                <a:spcPts val="3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Return Values</a:t>
            </a:r>
          </a:p>
          <a:p>
            <a:pPr>
              <a:spcBef>
                <a:spcPts val="3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Functions without Return Values</a:t>
            </a:r>
          </a:p>
          <a:p>
            <a:pPr>
              <a:spcBef>
                <a:spcPts val="3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Reusable Functions</a:t>
            </a:r>
          </a:p>
          <a:p>
            <a:pPr>
              <a:spcBef>
                <a:spcPts val="3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Stepwise Refinement</a:t>
            </a:r>
          </a:p>
          <a:p>
            <a:pPr>
              <a:spcBef>
                <a:spcPts val="3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Variable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Scope</a:t>
            </a:r>
          </a:p>
          <a:p>
            <a:pPr>
              <a:spcBef>
                <a:spcPts val="3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Graphics:  Building an Image Processing Toolkit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3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Recursive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5BA0-CB02-4BD6-A2A1-01EF066F1F09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Parameter Passing Steps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357313"/>
            <a:ext cx="4953000" cy="800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result1 = </a:t>
            </a:r>
            <a:r>
              <a:rPr lang="en-US" sz="2000" kern="0" dirty="0" err="1">
                <a:solidFill>
                  <a:srgbClr val="0033CC"/>
                </a:solidFill>
                <a:latin typeface="Consolas" pitchFamily="49" charset="0"/>
              </a:rPr>
              <a:t>cubeVolume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(2)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3733800"/>
            <a:ext cx="80010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def </a:t>
            </a:r>
            <a:r>
              <a:rPr lang="en-US" sz="2000" kern="0" dirty="0" err="1">
                <a:latin typeface="Consolas" pitchFamily="49" charset="0"/>
              </a:rPr>
              <a:t>cubeVolume</a:t>
            </a:r>
            <a:r>
              <a:rPr lang="en-US" sz="2000" kern="0" dirty="0">
                <a:latin typeface="Consolas" pitchFamily="49" charset="0"/>
              </a:rPr>
              <a:t>(</a:t>
            </a:r>
            <a:r>
              <a:rPr lang="en-US" sz="2000" kern="0" dirty="0" err="1">
                <a:latin typeface="Consolas" pitchFamily="49" charset="0"/>
              </a:rPr>
              <a:t>sideLength</a:t>
            </a:r>
            <a:r>
              <a:rPr lang="en-US" sz="2000" kern="0" dirty="0">
                <a:latin typeface="Consolas" pitchFamily="49" charset="0"/>
              </a:rPr>
              <a:t>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volume = sideLength * 3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return volume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744663"/>
            <a:ext cx="2933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3365500"/>
            <a:ext cx="32861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3365500"/>
            <a:ext cx="3324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3365500"/>
            <a:ext cx="33242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4813"/>
            <a:ext cx="29718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E848-6E8A-4CA0-89C0-A53B77BEB30F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Common Error 5.1</a:t>
            </a:r>
          </a:p>
        </p:txBody>
      </p:sp>
      <p:sp>
        <p:nvSpPr>
          <p:cNvPr id="26629" name="Content Placeholder 9"/>
          <p:cNvSpPr>
            <a:spLocks noGrp="1"/>
          </p:cNvSpPr>
          <p:nvPr>
            <p:ph idx="1"/>
          </p:nvPr>
        </p:nvSpPr>
        <p:spPr>
          <a:xfrm>
            <a:off x="825269" y="1198686"/>
            <a:ext cx="7543801" cy="461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Trying to modify parameter </a:t>
            </a:r>
            <a:r>
              <a:rPr lang="pt-BR" dirty="0"/>
              <a:t>v</a:t>
            </a:r>
            <a:r>
              <a:rPr lang="pt-BR" dirty="0" smtClean="0"/>
              <a:t>ariables</a:t>
            </a: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A copy of the argument values is passed (the </a:t>
            </a:r>
            <a:r>
              <a:rPr lang="en-US" b="1" i="1" dirty="0" smtClean="0">
                <a:ea typeface="ＭＳ Ｐゴシック" pitchFamily="34" charset="-128"/>
              </a:rPr>
              <a:t>Value</a:t>
            </a:r>
            <a:r>
              <a:rPr lang="en-US" dirty="0" smtClean="0">
                <a:ea typeface="ＭＳ Ｐゴシック" pitchFamily="34" charset="-128"/>
              </a:rPr>
              <a:t> is passed)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</a:rPr>
              <a:t>Called function (</a:t>
            </a:r>
            <a:r>
              <a:rPr lang="en-US" sz="2000" dirty="0" err="1" smtClean="0">
                <a:ea typeface="ＭＳ Ｐゴシック" pitchFamily="34" charset="-128"/>
                <a:cs typeface="Consolas" pitchFamily="49" charset="0"/>
              </a:rPr>
              <a:t>addTax</a:t>
            </a:r>
            <a:r>
              <a:rPr lang="en-US" sz="2000" dirty="0" smtClean="0">
                <a:ea typeface="ＭＳ Ｐゴシック" pitchFamily="34" charset="-128"/>
              </a:rPr>
              <a:t>) can modify local copy (</a:t>
            </a:r>
            <a:r>
              <a:rPr lang="en-US" sz="2000" dirty="0" smtClean="0">
                <a:solidFill>
                  <a:srgbClr val="00B050"/>
                </a:solidFill>
                <a:ea typeface="ＭＳ Ｐゴシック" pitchFamily="34" charset="-128"/>
              </a:rPr>
              <a:t>price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FBB-2CE1-4686-BD3C-2D112126B0F7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31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2016125" y="2514600"/>
            <a:ext cx="5111750" cy="3581400"/>
            <a:chOff x="3833813" y="2514600"/>
            <a:chExt cx="5111750" cy="35814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3833813" y="4167188"/>
              <a:ext cx="4979987" cy="1905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18900000" algn="bl" rotWithShape="0">
                <a:srgbClr val="808080">
                  <a:alpha val="39998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latin typeface="Consolas" pitchFamily="49" charset="0"/>
                </a:rPr>
                <a:t>def </a:t>
              </a:r>
              <a:r>
                <a:rPr lang="en-US" kern="0" dirty="0" err="1">
                  <a:latin typeface="Consolas" pitchFamily="49" charset="0"/>
                </a:rPr>
                <a:t>addTax</a:t>
              </a:r>
              <a:r>
                <a:rPr lang="en-US" kern="0" dirty="0">
                  <a:latin typeface="Consolas" pitchFamily="49" charset="0"/>
                </a:rPr>
                <a:t>(</a:t>
              </a:r>
              <a:r>
                <a:rPr lang="en-US" kern="0" dirty="0">
                  <a:solidFill>
                    <a:srgbClr val="00B050"/>
                  </a:solidFill>
                  <a:latin typeface="Consolas" pitchFamily="49" charset="0"/>
                </a:rPr>
                <a:t>price</a:t>
              </a:r>
              <a:r>
                <a:rPr lang="en-US" kern="0" dirty="0">
                  <a:latin typeface="Consolas" pitchFamily="49" charset="0"/>
                </a:rPr>
                <a:t>, </a:t>
              </a:r>
              <a:r>
                <a:rPr lang="en-US" kern="0" dirty="0">
                  <a:solidFill>
                    <a:srgbClr val="333333"/>
                  </a:solidFill>
                  <a:latin typeface="Consolas" pitchFamily="49" charset="0"/>
                </a:rPr>
                <a:t>rate):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solidFill>
                    <a:srgbClr val="C00000"/>
                  </a:solidFill>
                  <a:latin typeface="Consolas" pitchFamily="49" charset="0"/>
                </a:rPr>
                <a:t>   </a:t>
              </a:r>
              <a:r>
                <a:rPr lang="en-US" kern="0" dirty="0">
                  <a:solidFill>
                    <a:srgbClr val="333333"/>
                  </a:solidFill>
                  <a:latin typeface="Consolas" pitchFamily="49" charset="0"/>
                </a:rPr>
                <a:t>tax = </a:t>
              </a:r>
              <a:r>
                <a:rPr lang="en-US" kern="0" dirty="0">
                  <a:solidFill>
                    <a:srgbClr val="00B050"/>
                  </a:solidFill>
                  <a:latin typeface="Consolas" pitchFamily="49" charset="0"/>
                </a:rPr>
                <a:t>price</a:t>
              </a:r>
              <a:r>
                <a:rPr lang="en-US" kern="0" dirty="0">
                  <a:solidFill>
                    <a:srgbClr val="333333"/>
                  </a:solidFill>
                  <a:latin typeface="Consolas" pitchFamily="49" charset="0"/>
                </a:rPr>
                <a:t> * rate / 100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defRPr/>
              </a:pPr>
              <a:r>
                <a:rPr lang="en-US" kern="0" dirty="0">
                  <a:solidFill>
                    <a:srgbClr val="00B0F0"/>
                  </a:solidFill>
                  <a:latin typeface="Consolas" pitchFamily="49" charset="0"/>
                </a:rPr>
                <a:t>   # No effect outside the function</a:t>
              </a:r>
              <a:endParaRPr lang="en-US" kern="0" dirty="0">
                <a:solidFill>
                  <a:srgbClr val="333333"/>
                </a:solidFill>
                <a:latin typeface="Consolas" pitchFamily="49" charset="0"/>
              </a:endParaRP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solidFill>
                    <a:srgbClr val="333333"/>
                  </a:solidFill>
                  <a:latin typeface="Consolas" pitchFamily="49" charset="0"/>
                </a:rPr>
                <a:t>   </a:t>
              </a:r>
              <a:r>
                <a:rPr lang="en-US" kern="0" dirty="0">
                  <a:solidFill>
                    <a:srgbClr val="00B050"/>
                  </a:solidFill>
                  <a:latin typeface="Consolas" pitchFamily="49" charset="0"/>
                </a:rPr>
                <a:t>price</a:t>
              </a:r>
              <a:r>
                <a:rPr lang="en-US" kern="0" dirty="0">
                  <a:solidFill>
                    <a:srgbClr val="333333"/>
                  </a:solidFill>
                  <a:latin typeface="Consolas" pitchFamily="49" charset="0"/>
                </a:rPr>
                <a:t> = </a:t>
              </a:r>
              <a:r>
                <a:rPr lang="en-US" kern="0" dirty="0">
                  <a:solidFill>
                    <a:srgbClr val="00B050"/>
                  </a:solidFill>
                  <a:latin typeface="Consolas" pitchFamily="49" charset="0"/>
                </a:rPr>
                <a:t>price</a:t>
              </a:r>
              <a:r>
                <a:rPr lang="en-US" kern="0" dirty="0">
                  <a:solidFill>
                    <a:srgbClr val="333333"/>
                  </a:solidFill>
                  <a:latin typeface="Consolas" pitchFamily="49" charset="0"/>
                </a:rPr>
                <a:t> + tax 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solidFill>
                    <a:srgbClr val="333333"/>
                  </a:solidFill>
                  <a:latin typeface="Consolas" pitchFamily="49" charset="0"/>
                </a:rPr>
                <a:t>   </a:t>
              </a:r>
              <a:r>
                <a:rPr lang="en-US" kern="0" dirty="0">
                  <a:latin typeface="Consolas" pitchFamily="49" charset="0"/>
                </a:rPr>
                <a:t>return</a:t>
              </a:r>
              <a:r>
                <a:rPr lang="en-US" kern="0" dirty="0">
                  <a:solidFill>
                    <a:srgbClr val="333333"/>
                  </a:solidFill>
                  <a:latin typeface="Consolas" pitchFamily="49" charset="0"/>
                </a:rPr>
                <a:t> tax;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endParaRPr lang="en-US" kern="0" dirty="0">
                <a:solidFill>
                  <a:srgbClr val="333333"/>
                </a:solidFill>
                <a:latin typeface="Consolas" pitchFamily="49" charset="0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4297363" y="2514600"/>
              <a:ext cx="4648200" cy="14478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18900000" algn="bl" rotWithShape="0">
                <a:srgbClr val="808080">
                  <a:alpha val="39998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latin typeface="Consolas" pitchFamily="49" charset="0"/>
                </a:rPr>
                <a:t>total = 10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 err="1">
                  <a:latin typeface="Consolas" pitchFamily="49" charset="0"/>
                </a:rPr>
                <a:t>addTax</a:t>
              </a:r>
              <a:r>
                <a:rPr lang="en-US" kern="0" dirty="0">
                  <a:latin typeface="Consolas" pitchFamily="49" charset="0"/>
                </a:rPr>
                <a:t>(</a:t>
              </a:r>
              <a:r>
                <a:rPr lang="en-US" kern="0" dirty="0">
                  <a:solidFill>
                    <a:srgbClr val="0033CC"/>
                  </a:solidFill>
                  <a:latin typeface="Consolas" pitchFamily="49" charset="0"/>
                </a:rPr>
                <a:t>total</a:t>
              </a:r>
              <a:r>
                <a:rPr lang="en-US" kern="0" dirty="0">
                  <a:latin typeface="Consolas" pitchFamily="49" charset="0"/>
                </a:rPr>
                <a:t>,       7.5); 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endParaRPr lang="en-US" b="1" kern="0" dirty="0">
                <a:latin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19913" y="3352800"/>
              <a:ext cx="1295400" cy="381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10.0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42213" y="5715000"/>
              <a:ext cx="12954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10.75</a:t>
              </a:r>
            </a:p>
          </p:txBody>
        </p:sp>
        <p:sp>
          <p:nvSpPr>
            <p:cNvPr id="36872" name="TextBox 16"/>
            <p:cNvSpPr txBox="1">
              <a:spLocks noChangeArrowheads="1"/>
            </p:cNvSpPr>
            <p:nvPr/>
          </p:nvSpPr>
          <p:spPr bwMode="auto">
            <a:xfrm>
              <a:off x="6767513" y="3048000"/>
              <a:ext cx="8175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total</a:t>
              </a:r>
            </a:p>
          </p:txBody>
        </p:sp>
        <p:sp>
          <p:nvSpPr>
            <p:cNvPr id="36873" name="TextBox 17"/>
            <p:cNvSpPr txBox="1">
              <a:spLocks noChangeArrowheads="1"/>
            </p:cNvSpPr>
            <p:nvPr/>
          </p:nvSpPr>
          <p:spPr bwMode="auto">
            <a:xfrm>
              <a:off x="7421563" y="5410200"/>
              <a:ext cx="8175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B05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price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983163" y="3148013"/>
              <a:ext cx="1339850" cy="1042987"/>
            </a:xfrm>
            <a:prstGeom prst="downArrow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copy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Programming Tip 5.2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743203"/>
          </a:xfrm>
        </p:spPr>
        <p:txBody>
          <a:bodyPr/>
          <a:lstStyle/>
          <a:p>
            <a:r>
              <a:rPr lang="pt-BR" altLang="en-US" dirty="0" smtClean="0">
                <a:ea typeface="ＭＳ Ｐゴシック" panose="020B0600070205080204" pitchFamily="34" charset="-128"/>
              </a:rPr>
              <a:t>Do not modify parameter variables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438400"/>
            <a:ext cx="8229600" cy="9683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totalCents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(dollars, cents)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cents = dollars * 100 + cents # Modifies parameter variable.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cents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64079" y="1600200"/>
            <a:ext cx="3473042" cy="76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Many programmers find this practice </a:t>
            </a:r>
            <a:r>
              <a:rPr lang="en-US" altLang="en-US" sz="2000" dirty="0" smtClean="0">
                <a:latin typeface="+mn-lt"/>
              </a:rPr>
              <a:t>confusing</a:t>
            </a:r>
            <a:endParaRPr lang="en-US" alt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00300" y="4392613"/>
            <a:ext cx="4800600" cy="9683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totalCents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(dollars, cents)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result = dollars * 100 + cents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result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50828" y="3505200"/>
            <a:ext cx="3699545" cy="73501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To avoid the confusion, simply introduce a separate variable:</a:t>
            </a:r>
            <a:endParaRPr lang="en-US" alt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51F1-8C6F-4BEE-A418-41D84EA0DEB7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Return Values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1A4D-9BE6-4B8B-B33E-CD2F1CAAF839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2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Return Values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Functions can (optionally) return one value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Add a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return statement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that returns a value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return statement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does two things:</a:t>
            </a:r>
          </a:p>
          <a:p>
            <a:pPr marL="1711325" lvl="3" indent="-339725">
              <a:spcBef>
                <a:spcPts val="300"/>
              </a:spcBef>
              <a:buFontTx/>
              <a:buAutoNum type="arabicParenR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Immediately terminates the function</a:t>
            </a:r>
          </a:p>
          <a:p>
            <a:pPr marL="1711325" lvl="3" indent="-339725">
              <a:spcBef>
                <a:spcPts val="300"/>
              </a:spcBef>
              <a:buFontTx/>
              <a:buAutoNum type="arabicParenR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Passes the return value back to the calling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E21-0C39-4401-B477-CAB66EA39241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90600" y="3200400"/>
            <a:ext cx="5638800" cy="914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def </a:t>
            </a:r>
            <a:r>
              <a:rPr lang="en-US" kern="0" dirty="0" err="1">
                <a:latin typeface="Consolas" pitchFamily="49" charset="0"/>
              </a:rPr>
              <a:t>cubeVolume</a:t>
            </a:r>
            <a:r>
              <a:rPr lang="en-US" kern="0" dirty="0">
                <a:latin typeface="Consolas" pitchFamily="49" charset="0"/>
              </a:rPr>
              <a:t> (</a:t>
            </a:r>
            <a:r>
              <a:rPr lang="en-US" kern="0" dirty="0" err="1"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volume = </a:t>
            </a:r>
            <a:r>
              <a:rPr lang="en-US" kern="0" dirty="0" err="1"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 * 3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 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return</a:t>
            </a: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 volume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2077243" y="3455318"/>
            <a:ext cx="361950" cy="1524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1295400" y="4400980"/>
            <a:ext cx="208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return statement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09662" y="5055518"/>
            <a:ext cx="6815137" cy="50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" eaLnBrk="0" hangingPunct="0">
              <a:spcBef>
                <a:spcPct val="20000"/>
              </a:spcBef>
              <a:buClr>
                <a:srgbClr val="835E01"/>
              </a:buClr>
              <a:buSzPct val="100000"/>
              <a:defRPr/>
            </a:pPr>
            <a:r>
              <a:rPr lang="en-US" sz="2000" b="1" i="1" kern="0" dirty="0">
                <a:latin typeface="+mn-lt"/>
              </a:rPr>
              <a:t>The return value may be a value, a variable or a calculation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35941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Multiple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return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Statements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function can use multiple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return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But every branch must have a 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return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C91-59EE-4D9B-A85E-922CA2BC0877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657600" y="3733800"/>
            <a:ext cx="35814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def </a:t>
            </a:r>
            <a:r>
              <a:rPr lang="en-US" kern="0" dirty="0" err="1">
                <a:latin typeface="Consolas" pitchFamily="49" charset="0"/>
              </a:rPr>
              <a:t>cubeVolume</a:t>
            </a:r>
            <a:r>
              <a:rPr lang="en-US" kern="0" dirty="0">
                <a:latin typeface="Consolas" pitchFamily="49" charset="0"/>
              </a:rPr>
              <a:t>(</a:t>
            </a:r>
            <a:r>
              <a:rPr lang="en-US" kern="0" dirty="0" err="1"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if (sideLength &lt; 0):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return</a:t>
            </a:r>
            <a:r>
              <a:rPr lang="en-US" kern="0" dirty="0">
                <a:latin typeface="Consolas" pitchFamily="49" charset="0"/>
              </a:rPr>
              <a:t> 0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return</a:t>
            </a:r>
            <a:r>
              <a:rPr lang="en-US" kern="0" dirty="0">
                <a:latin typeface="Consolas" pitchFamily="49" charset="0"/>
              </a:rPr>
              <a:t> sideLength * 3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Multiple </a:t>
            </a:r>
            <a:r>
              <a:rPr lang="en-US" altLang="en-US" sz="36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return</a:t>
            </a:r>
            <a:r>
              <a:rPr lang="en-US" altLang="en-US" sz="3600" smtClean="0">
                <a:ea typeface="ＭＳ Ｐゴシック" panose="020B0600070205080204" pitchFamily="34" charset="-128"/>
              </a:rPr>
              <a:t> Statements (2)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Alternative to multiple returns (e.g., one for each branch):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You can avoid multiple returns by storing the function result in a variable that you return in the last statement of the function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For example: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BF34-90EC-4A56-A5E8-23B64B9F0FB1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22831" y="2723850"/>
            <a:ext cx="4498338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cubeVolume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&gt;= 0: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volume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** 3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volume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835E0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volume</a:t>
            </a:r>
            <a:endParaRPr lang="en-US" kern="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Make Sure A Return Catches All Cases</a:t>
            </a:r>
          </a:p>
        </p:txBody>
      </p:sp>
      <p:sp>
        <p:nvSpPr>
          <p:cNvPr id="41987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Missing </a:t>
            </a:r>
            <a:r>
              <a:rPr lang="en-US" altLang="en-US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return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Make sure all conditions are handled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In this case, </a:t>
            </a:r>
            <a:r>
              <a:rPr lang="en-US" altLang="en-US" sz="2000" dirty="0" err="1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sideLength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could be equal to 0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No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return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statement for this condition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The compiler will 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not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complain if any branch has no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return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statement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It may result in a run-time error because Python returns the special value </a:t>
            </a:r>
            <a:r>
              <a:rPr lang="en-US" altLang="en-US" sz="2000" b="1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None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when you forget to return a value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35F-2B66-49E3-AB74-5A584EADA2FB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0" y="4267200"/>
            <a:ext cx="64770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cubeVolume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&gt;= 0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** 3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# Error—no return value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 0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Make Sure A Return Catches All Cases (2)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correct implementation: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C0B4-1131-4C07-A4F8-424C7E78694E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56359" y="1828800"/>
            <a:ext cx="6477000" cy="1524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cubeVolume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sideLength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** 3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return 0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Implementing a Function: Steps</a:t>
            </a:r>
          </a:p>
        </p:txBody>
      </p:sp>
      <p:sp>
        <p:nvSpPr>
          <p:cNvPr id="44035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Describe what the function should do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800100" lvl="1" indent="-457200">
              <a:spcBef>
                <a:spcPts val="300"/>
              </a:spcBef>
              <a:buSzPct val="100000"/>
              <a:buFont typeface="+mj-lt"/>
              <a:buAutoNum type="romanLcPeriod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Provide a simple “liberal arts terms” description of what the functions does</a:t>
            </a:r>
          </a:p>
          <a:p>
            <a:pPr marL="800100" lvl="1" indent="-457200">
              <a:spcBef>
                <a:spcPts val="300"/>
              </a:spcBef>
              <a:buSzPct val="100000"/>
              <a:buFont typeface="+mj-lt"/>
              <a:buAutoNum type="romanLcPeriod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“Compute the volume of a pyramid with a square base”</a:t>
            </a:r>
          </a:p>
          <a:p>
            <a:pPr marL="57150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Determine a list of all of the functions inputs</a:t>
            </a:r>
          </a:p>
          <a:p>
            <a:pPr marL="800100" lvl="1" indent="-457200">
              <a:spcBef>
                <a:spcPts val="300"/>
              </a:spcBef>
              <a:buFont typeface="+mj-lt"/>
              <a:buAutoNum type="romanLcPeriod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Make a list of </a:t>
            </a:r>
            <a:r>
              <a:rPr lang="en-US" altLang="en-US" sz="2000" b="1" i="1" dirty="0" smtClean="0">
                <a:ea typeface="ＭＳ Ｐゴシック" panose="020B0600070205080204" pitchFamily="34" charset="-128"/>
              </a:rPr>
              <a:t>all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of the parameters that can vary</a:t>
            </a:r>
          </a:p>
          <a:p>
            <a:pPr marL="800100" lvl="1" indent="-457200">
              <a:spcBef>
                <a:spcPts val="300"/>
              </a:spcBef>
              <a:buFont typeface="+mj-lt"/>
              <a:buAutoNum type="romanLcPeriod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Do not be overly specific</a:t>
            </a:r>
          </a:p>
          <a:p>
            <a:pPr marL="57150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Determine the types of the parameter variables and the return value</a:t>
            </a:r>
          </a:p>
          <a:p>
            <a:pPr marL="571500" indent="-457200">
              <a:spcBef>
                <a:spcPts val="300"/>
              </a:spcBef>
              <a:buFont typeface="Wingdings" panose="05000000000000000000" pitchFamily="2" charset="2"/>
              <a:buAutoNum type="arabicPeriod"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60E8-5132-4D88-9786-8B69F1293F10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Functions as Black Boxes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5.1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B97E-C8D1-4993-BE70-A34F64F69B2A}" type="datetime1">
              <a:rPr lang="en-US" smtClean="0"/>
              <a:pPr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7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Implementing a Function: Steps</a:t>
            </a:r>
          </a:p>
        </p:txBody>
      </p:sp>
      <p:sp>
        <p:nvSpPr>
          <p:cNvPr id="44035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spcBef>
                <a:spcPts val="300"/>
              </a:spcBef>
              <a:buFont typeface="+mj-lt"/>
              <a:buAutoNum type="arabicParenR" startAt="4"/>
            </a:pPr>
            <a:r>
              <a:rPr lang="en-US" altLang="en-US" dirty="0">
                <a:ea typeface="ＭＳ Ｐゴシック" panose="020B0600070205080204" pitchFamily="34" charset="-128"/>
              </a:rPr>
              <a:t>Write pseudocode for obtaining the desired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result</a:t>
            </a:r>
          </a:p>
          <a:p>
            <a:pPr marL="800100" lvl="1" indent="-457200">
              <a:spcBef>
                <a:spcPts val="300"/>
              </a:spcBef>
              <a:buFont typeface="+mj-lt"/>
              <a:buAutoNum type="romanLcPeriod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Express an mathematical formulas, branches and loops in pseudocode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571500" indent="-457200">
              <a:spcBef>
                <a:spcPts val="300"/>
              </a:spcBef>
              <a:buSzPct val="100000"/>
              <a:buFont typeface="+mj-lt"/>
              <a:buAutoNum type="arabicParenR" startAt="4"/>
            </a:pPr>
            <a:r>
              <a:rPr lang="en-US" altLang="en-US" dirty="0" smtClean="0">
                <a:ea typeface="ＭＳ Ｐゴシック" panose="020B0600070205080204" pitchFamily="34" charset="-128"/>
              </a:rPr>
              <a:t>Implement the function body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E8B0-F5E4-4127-BD3F-3C6BC44EDBE3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95400" y="2997991"/>
            <a:ext cx="6553200" cy="112811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pyramidVolume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(height,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baseLength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baseArea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baseLength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baseLength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return height *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baseArea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/ 3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Implementing a Function: Steps</a:t>
            </a:r>
          </a:p>
        </p:txBody>
      </p:sp>
      <p:sp>
        <p:nvSpPr>
          <p:cNvPr id="44035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spcBef>
                <a:spcPts val="300"/>
              </a:spcBef>
              <a:buSzPct val="100000"/>
              <a:buFont typeface="Wingdings" panose="05000000000000000000" pitchFamily="2" charset="2"/>
              <a:buAutoNum type="arabicParenR"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571500" indent="-457200">
              <a:spcBef>
                <a:spcPts val="300"/>
              </a:spcBef>
              <a:buSzPct val="100000"/>
              <a:buFont typeface="+mj-lt"/>
              <a:buAutoNum type="arabicParenR" startAt="6"/>
            </a:pPr>
            <a:r>
              <a:rPr lang="en-US" altLang="en-US" dirty="0" smtClean="0">
                <a:ea typeface="ＭＳ Ｐゴシック" panose="020B0600070205080204" pitchFamily="34" charset="-128"/>
              </a:rPr>
              <a:t>Test your function</a:t>
            </a:r>
          </a:p>
          <a:p>
            <a:pPr marL="1028700" lvl="1" indent="-514350">
              <a:spcBef>
                <a:spcPts val="300"/>
              </a:spcBef>
              <a:buFont typeface="+mj-lt"/>
              <a:buAutoNum type="romanLcPeriod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Design test cases and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7C75-11F4-4156-92A3-03C77F8C48ED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2667000"/>
            <a:ext cx="17653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 pyramids.py</a:t>
            </a:r>
          </a:p>
          <a:p>
            <a:r>
              <a:rPr lang="en-US" dirty="0" smtClean="0"/>
              <a:t>Look at how the main function is set up to make the calls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pyramidVolume</a:t>
            </a:r>
            <a:r>
              <a:rPr lang="en-US" dirty="0" smtClean="0"/>
              <a:t> and print the expected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94C9-5607-4D8B-AD6F-9279C6CD0D16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8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Functions Without Return Values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2AF3-6E2E-4EAB-B4DD-B35B874776F7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1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Functions Without Return Values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functions are not required to return a value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return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statement is required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function can generate output even when it doesn’t have a return value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292-E682-42E2-8359-8FD8C1A1F2C3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215159" y="3429000"/>
            <a:ext cx="4160837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boxString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(contents)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(contents)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print("-" * (n + 2))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print("!" + contents + "!")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print("-" * (n + 2))</a:t>
            </a:r>
            <a:endParaRPr lang="en-US" kern="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61" y="4191000"/>
            <a:ext cx="1346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81261" y="2838308"/>
            <a:ext cx="2133600" cy="914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</a:rPr>
              <a:t>...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err="1"/>
              <a:t>boxString</a:t>
            </a:r>
            <a:r>
              <a:rPr lang="en-US" sz="1800" dirty="0"/>
              <a:t>("Hello</a:t>
            </a:r>
            <a:r>
              <a:rPr lang="en-US" sz="1800" dirty="0" smtClean="0"/>
              <a:t>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333333"/>
                </a:solidFill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Using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Without a Value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87859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You can use the return statement without a value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function will terminate immediately!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25C-64D2-493A-AFE7-0BCBF17051EE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828800" y="2376235"/>
            <a:ext cx="54864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boxString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(contents)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(contents)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n == 0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return # Return immediately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print("-" * (n + 2))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print("!" + contents + "!")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print("-" * (n + 2))</a:t>
            </a:r>
            <a:endParaRPr lang="en-US" kern="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Reusable Functions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7BF8-B412-42AA-BBC6-A9BA0A13AA7D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Problem Solving:  Reusable Functions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b="1" u="sng" dirty="0" smtClean="0">
                <a:ea typeface="ＭＳ Ｐゴシック" panose="020B0600070205080204" pitchFamily="34" charset="-128"/>
              </a:rPr>
              <a:t>Find repetitive code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May have different values but same logic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03A-22B6-4328-84D5-3DC8FAA81372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2133600"/>
            <a:ext cx="7772400" cy="3200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hours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(input("Enter a value between 0 and 23: "))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hours &lt; 0 or hours &gt; 23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print("Error: value out of range.")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hours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(input("Enter a value between 0 and 23: "))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minutes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(input("Enter a value between 0 and 59: "))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minutes &lt; 0 or minutes &gt; 59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print("Error: value out of range.")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minutes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(input("Enter a value between 0 and 59: "))</a:t>
            </a:r>
            <a:endParaRPr lang="en-US" kern="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28600" y="2705100"/>
            <a:ext cx="1260475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0 - 23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8600" y="4343400"/>
            <a:ext cx="1336675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0 - 59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Write a 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Parameterized’ Function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87338" y="1246188"/>
            <a:ext cx="84582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7338" y="1246188"/>
            <a:ext cx="8323262" cy="37830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## Prompts a user to enter a value up to a given maximum until the user provides</a:t>
            </a:r>
          </a:p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# a valid input.</a:t>
            </a:r>
          </a:p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# @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high an integer indicating the largest allowable input</a:t>
            </a:r>
          </a:p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# @return the integer value provided by the user (between 0 and high, inclusive)</a:t>
            </a:r>
          </a:p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readIntUpTo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(high) :</a:t>
            </a:r>
          </a:p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value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(input("Enter a value between 0 and " +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(high) + ": "))</a:t>
            </a:r>
          </a:p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while value &lt; 0 or value &gt; high :</a:t>
            </a:r>
          </a:p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print("Error: value out of range.")</a:t>
            </a:r>
          </a:p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value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(input("Enter a value between 0 and " +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(high) + ": "))</a:t>
            </a:r>
          </a:p>
          <a:p>
            <a:pPr>
              <a:defRPr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return value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131D-3C62-4ECF-B062-7C4423A351DD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Readtime.py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file readtime.py</a:t>
            </a:r>
          </a:p>
          <a:p>
            <a:r>
              <a:rPr lang="en-US" dirty="0" smtClean="0"/>
              <a:t>Test the program with several inputs</a:t>
            </a:r>
          </a:p>
          <a:p>
            <a:pPr lvl="1"/>
            <a:r>
              <a:rPr lang="en-US" sz="2000" dirty="0" smtClean="0"/>
              <a:t>How would you modify your project to use the </a:t>
            </a:r>
            <a:r>
              <a:rPr lang="en-US" sz="2000" dirty="0" err="1" smtClean="0"/>
              <a:t>readInBetween</a:t>
            </a:r>
            <a:r>
              <a:rPr lang="en-US" sz="2000" dirty="0" smtClean="0"/>
              <a:t> function?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55A2-3449-489E-8CB6-AFE3608ACF8E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5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Functions as Black Boxes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function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is a sequence of instructions with a name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the round function, which was introduced in Chapter 2, contains instructions to round a floating-point value to a specified number of decimal places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02C4-B806-41AD-8FCC-B2BD407E63C0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Alternate If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file earthquake.py</a:t>
            </a:r>
          </a:p>
          <a:p>
            <a:r>
              <a:rPr lang="en-US" dirty="0" smtClean="0"/>
              <a:t>The file contains two functions that solve the Richter scale problem from earlier this semester</a:t>
            </a:r>
          </a:p>
          <a:p>
            <a:pPr lvl="1"/>
            <a:r>
              <a:rPr lang="en-US" sz="2000" dirty="0" smtClean="0"/>
              <a:t>The first uses an 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–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 smtClean="0"/>
              <a:t>” construct</a:t>
            </a:r>
          </a:p>
          <a:p>
            <a:pPr lvl="1"/>
            <a:r>
              <a:rPr lang="en-US" sz="2000" dirty="0" smtClean="0"/>
              <a:t>The second uses  single-line compound statements (Special Topic 5.1, p. 256)</a:t>
            </a:r>
          </a:p>
          <a:p>
            <a:pPr lvl="1"/>
            <a:r>
              <a:rPr lang="en-US" sz="2000" dirty="0" smtClean="0"/>
              <a:t>This form of an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 smtClean="0"/>
              <a:t> statement is very useful in functions that select and return a single value from a set of values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0B549-7E63-4830-BD8D-2F2FFD6756FC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5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Stepwise Refinement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0BE-78BC-4252-8111-A8B5957F2A9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8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4572000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Stepwise Refinement</a:t>
            </a:r>
          </a:p>
        </p:txBody>
      </p:sp>
      <p:sp>
        <p:nvSpPr>
          <p:cNvPr id="4915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To solve a difficult task, break it down into simpler tasks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Then keep breaking down the simpler tasks into even simpler ones, until you are left with tasks that you know how to solve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2D7-9624-4CA1-A1D6-A84391659C19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Get Coffee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52413" y="4343400"/>
            <a:ext cx="8458200" cy="1066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you must make coffee, there are two ways: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Make Instant Coffee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Brew Coffee</a:t>
            </a:r>
          </a:p>
          <a:p>
            <a:pPr lvl="1"/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375602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43088"/>
            <a:ext cx="41148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ECF-E73A-4C53-98D5-A54490AE533E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5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Instant Coffee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Two ways to boil water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1) Use Microwave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2) Use Kettle on Stove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2C39-81B5-4DD5-8A2C-BD2189E7E165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54</a:t>
            </a:fld>
            <a:endParaRPr lang="en-US" altLang="en-US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"/>
          <a:stretch>
            <a:fillRect/>
          </a:stretch>
        </p:blipFill>
        <p:spPr bwMode="auto">
          <a:xfrm>
            <a:off x="5229225" y="457200"/>
            <a:ext cx="3228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11811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40005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5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Brew Coffee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Assumes coffee maker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Add water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Add filter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Grind Coffee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Add beans to grinder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Grind 60 seconds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Fill filter with ground coffee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Turn coffee maker 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Steps are easily done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FC0E-21C4-47AA-8920-6F5AD7B9DF32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55</a:t>
            </a:fld>
            <a:endParaRPr lang="en-US" altLang="en-US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90525"/>
            <a:ext cx="11715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209925"/>
            <a:ext cx="14859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4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Stepwise Refinement Example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When printing a check, it is customary to write the check amount both as a number (</a:t>
            </a:r>
            <a:r>
              <a:rPr lang="ja-JP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$274.15</a:t>
            </a:r>
            <a:r>
              <a:rPr lang="ja-JP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) and as a text string (</a:t>
            </a:r>
            <a:r>
              <a:rPr lang="ja-JP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two hundred seventy four dollars and 15 cents</a:t>
            </a:r>
            <a:r>
              <a:rPr lang="ja-JP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</a:p>
          <a:p>
            <a:r>
              <a:rPr lang="en-US" altLang="ja-JP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a program to turn a number into a text string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Wow, sounds difficult!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Break it down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Let’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s take the dollar part (274) and come up with a plan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Take an Integer from 0 – 999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Return a String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Still pretty hard…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8494-9604-478C-BD81-82E11D27962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1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Stepwise Refinement Example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Take it digit by digit (2, 7, 4) – left to right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Handle the first digit (hundreds)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If empty, we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a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re done with hundreds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Get first digit (Integer from 1 – 9)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Get digit name (“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one”, “two”, “three”…) 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Add the word “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hundred”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Sounds easy!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Second digit (tens)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Get second digit (Integer from 0 – 9)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If 0, we are done with tens… handle third digit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If 1, … may be eleven, twelve...  Teens… Not easy!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Let’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s look at each possibility left (1x-9x)…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18D2-6352-44E3-9687-A1092AA16B19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6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Stepwise Refinement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If second digit is a 0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Get third digit (Integer from 0 – 9)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Get digit name (“”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, “one”, “two”…) … Same as before?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Sounds easy!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If second digit is a 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Get third digit (Integer from 0 – 9)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Return a String (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“ten”, “eleven”, “twelve”…)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If second digit is a 2-9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Start with string 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“twenty”, “thirty”, “forty”…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Get third digit (Integer from 0 – 9)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Get digit name (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“”, “one”, “two”…)   … Same as before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Sounds easy!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493A-3EBE-409B-929B-9C5A0A73031A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Name the Sub-Tasks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 err="1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digitName</a:t>
            </a:r>
            <a:endParaRPr lang="en-US" altLang="en-US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Takes an Integer from 0 – 9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Return a String (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“”, “one”, “two”…)</a:t>
            </a:r>
          </a:p>
          <a:p>
            <a:pPr>
              <a:spcBef>
                <a:spcPts val="200"/>
              </a:spcBef>
            </a:pPr>
            <a:r>
              <a:rPr lang="en-US" altLang="en-US" dirty="0" err="1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tensName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(second digit &gt;= 20)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Takes an Integer from 0 – 9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Return a String (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“twenty”, “thirty”…) plus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err="1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digitName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(third digit) </a:t>
            </a:r>
          </a:p>
          <a:p>
            <a:pPr>
              <a:spcBef>
                <a:spcPts val="200"/>
              </a:spcBef>
            </a:pPr>
            <a:r>
              <a:rPr lang="en-US" altLang="en-US" dirty="0" err="1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teenName</a:t>
            </a:r>
            <a:endParaRPr lang="en-US" altLang="en-US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Takes an Integer from 0 – 9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Return a String (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“ten”, “eleven”…)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3C0A-3CA6-49FB-9415-F7A209656F5A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9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Calling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17488"/>
            <a:r>
              <a:rPr lang="en-US" altLang="en-US" dirty="0" smtClean="0">
                <a:ea typeface="ＭＳ Ｐゴシック" panose="020B0600070205080204" pitchFamily="34" charset="-128"/>
              </a:rPr>
              <a:t>You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call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 function in order to execute its instructions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price = round(6.8275, 2) # Sets result to 6.83</a:t>
            </a:r>
          </a:p>
          <a:p>
            <a:pPr marL="274638" indent="-227013"/>
            <a:r>
              <a:rPr lang="en-US" altLang="en-US" dirty="0" smtClean="0">
                <a:ea typeface="ＭＳ Ｐゴシック" panose="020B0600070205080204" pitchFamily="34" charset="-128"/>
              </a:rPr>
              <a:t>By using the expression round(6.8275, 2), your program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calls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the round function, asking it to round 6.8275 to two decimal digits</a:t>
            </a:r>
          </a:p>
          <a:p>
            <a:pPr marL="400050" lvl="2" indent="0">
              <a:buSzPct val="60000"/>
              <a:buFontTx/>
              <a:buNone/>
            </a:pPr>
            <a:endParaRPr lang="en-US" altLang="en-US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400050" lvl="2" indent="0">
              <a:buSzPct val="60000"/>
              <a:buFontTx/>
              <a:buNone/>
            </a:pPr>
            <a:endParaRPr lang="en-US" altLang="en-US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FB19-D8A9-4A36-919F-92C13AA49C30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Write Pseudocode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part = number (The part that still needs to be converted)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name = </a:t>
            </a:r>
            <a:r>
              <a:rPr lang="en-US" altLang="en-US" dirty="0" smtClean="0"/>
              <a:t>“” </a:t>
            </a:r>
            <a:r>
              <a:rPr lang="en-US" altLang="en-US" dirty="0"/>
              <a:t>(The name of the number)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If part &gt;= 100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  name = </a:t>
            </a:r>
            <a:r>
              <a:rPr lang="en-US" altLang="en-US" dirty="0">
                <a:solidFill>
                  <a:srgbClr val="0033CC"/>
                </a:solidFill>
              </a:rPr>
              <a:t>name of hundreds in part </a:t>
            </a:r>
            <a:r>
              <a:rPr lang="en-US" altLang="en-US" dirty="0"/>
              <a:t>+ " hundred"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  Remove hundreds from </a:t>
            </a:r>
            <a:r>
              <a:rPr lang="en-US" altLang="en-US" dirty="0" smtClean="0"/>
              <a:t>part</a:t>
            </a:r>
            <a:endParaRPr lang="en-US" alt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If part &gt;= 20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  Append </a:t>
            </a:r>
            <a:r>
              <a:rPr lang="en-US" altLang="en-US" dirty="0" err="1">
                <a:solidFill>
                  <a:srgbClr val="0033CC"/>
                </a:solidFill>
              </a:rPr>
              <a:t>tensName</a:t>
            </a:r>
            <a:r>
              <a:rPr lang="en-US" altLang="en-US" dirty="0">
                <a:solidFill>
                  <a:srgbClr val="0033CC"/>
                </a:solidFill>
              </a:rPr>
              <a:t>(part)</a:t>
            </a:r>
            <a:r>
              <a:rPr lang="en-US" altLang="en-US" dirty="0"/>
              <a:t> to </a:t>
            </a:r>
            <a:r>
              <a:rPr lang="en-US" altLang="en-US" dirty="0" smtClean="0"/>
              <a:t>name</a:t>
            </a:r>
            <a:endParaRPr lang="en-US" alt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  Remove tens from </a:t>
            </a:r>
            <a:r>
              <a:rPr lang="en-US" altLang="en-US" dirty="0" smtClean="0"/>
              <a:t>part</a:t>
            </a:r>
            <a:endParaRPr lang="en-US" alt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Else if part &gt;= 10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  Append </a:t>
            </a:r>
            <a:r>
              <a:rPr lang="en-US" altLang="en-US" dirty="0" err="1">
                <a:solidFill>
                  <a:srgbClr val="0033CC"/>
                </a:solidFill>
              </a:rPr>
              <a:t>teenName</a:t>
            </a:r>
            <a:r>
              <a:rPr lang="en-US" altLang="en-US" dirty="0">
                <a:solidFill>
                  <a:srgbClr val="0033CC"/>
                </a:solidFill>
              </a:rPr>
              <a:t>(part)</a:t>
            </a:r>
            <a:r>
              <a:rPr lang="en-US" altLang="en-US" dirty="0"/>
              <a:t> to </a:t>
            </a:r>
            <a:r>
              <a:rPr lang="en-US" altLang="en-US" dirty="0" smtClean="0"/>
              <a:t>name</a:t>
            </a:r>
            <a:endParaRPr lang="en-US" alt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  part = 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If (part &gt; 0)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/>
              <a:t>  Append </a:t>
            </a:r>
            <a:r>
              <a:rPr lang="en-US" altLang="en-US" dirty="0" err="1">
                <a:solidFill>
                  <a:srgbClr val="0033CC"/>
                </a:solidFill>
              </a:rPr>
              <a:t>digitName</a:t>
            </a:r>
            <a:r>
              <a:rPr lang="en-US" altLang="en-US" dirty="0">
                <a:solidFill>
                  <a:srgbClr val="0033CC"/>
                </a:solidFill>
              </a:rPr>
              <a:t>(part)</a:t>
            </a:r>
            <a:r>
              <a:rPr lang="en-US" altLang="en-US" dirty="0"/>
              <a:t> to </a:t>
            </a:r>
            <a:r>
              <a:rPr lang="en-US" altLang="en-US" dirty="0" smtClean="0"/>
              <a:t>name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67BE-77C0-4849-9B88-901D6733BABB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60</a:t>
            </a:fld>
            <a:endParaRPr lang="en-US" altLang="en-US"/>
          </a:p>
        </p:txBody>
      </p:sp>
      <p:sp>
        <p:nvSpPr>
          <p:cNvPr id="57348" name="TextBox 6"/>
          <p:cNvSpPr txBox="1">
            <a:spLocks noChangeArrowheads="1"/>
          </p:cNvSpPr>
          <p:nvPr/>
        </p:nvSpPr>
        <p:spPr bwMode="auto">
          <a:xfrm>
            <a:off x="4876800" y="356205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 i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  <a:t>Identify functions that we can use (or re-use!) to do the </a:t>
            </a:r>
            <a:r>
              <a:rPr lang="en-US" altLang="en-US" sz="2000" b="1" i="1" dirty="0" smtClean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  <a:t>work</a:t>
            </a:r>
            <a:endParaRPr lang="en-US" altLang="en-US" sz="2000" b="1" i="1" dirty="0">
              <a:solidFill>
                <a:srgbClr val="0033CC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Plan The Functions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  <a:cs typeface="Consolas" pitchFamily="49" charset="0"/>
              </a:rPr>
              <a:t>Decide on name, parameter(s) and types and return type</a:t>
            </a:r>
          </a:p>
          <a:p>
            <a:pPr>
              <a:defRPr/>
            </a:pPr>
            <a:r>
              <a:rPr lang="en-US" dirty="0">
                <a:ea typeface="ＭＳ Ｐゴシック" pitchFamily="34" charset="-128"/>
                <a:cs typeface="Consolas" pitchFamily="49" charset="0"/>
              </a:rPr>
              <a:t>d</a:t>
            </a:r>
            <a:r>
              <a:rPr lang="en-US" dirty="0" smtClean="0">
                <a:ea typeface="ＭＳ Ｐゴシック" pitchFamily="34" charset="-128"/>
                <a:cs typeface="Consolas" pitchFamily="49" charset="0"/>
              </a:rPr>
              <a:t>ef </a:t>
            </a:r>
            <a:r>
              <a:rPr lang="en-US" dirty="0" err="1" smtClean="0">
                <a:ea typeface="ＭＳ Ｐゴシック" pitchFamily="34" charset="-128"/>
                <a:cs typeface="Consolas" pitchFamily="49" charset="0"/>
              </a:rPr>
              <a:t>intName</a:t>
            </a:r>
            <a:r>
              <a:rPr lang="en-US" dirty="0" smtClean="0">
                <a:ea typeface="ＭＳ Ｐゴシック" pitchFamily="34" charset="-128"/>
                <a:cs typeface="Consolas" pitchFamily="49" charset="0"/>
              </a:rPr>
              <a:t> (number):</a:t>
            </a:r>
          </a:p>
          <a:p>
            <a:pPr lvl="1">
              <a:defRPr/>
            </a:pPr>
            <a:r>
              <a:rPr lang="en-US" sz="2000" dirty="0"/>
              <a:t>Turns a number into its English </a:t>
            </a:r>
            <a:r>
              <a:rPr lang="en-US" sz="2000" dirty="0" smtClean="0"/>
              <a:t>name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  <a:cs typeface="Consolas" pitchFamily="49" charset="0"/>
              </a:rPr>
              <a:t>Returns a String that is the English description of a number (e.g., “</a:t>
            </a:r>
            <a:r>
              <a:rPr lang="en-US" sz="2000" dirty="0"/>
              <a:t>seven hundred twenty nine</a:t>
            </a:r>
            <a:r>
              <a:rPr lang="en-US" sz="2000" dirty="0" smtClean="0">
                <a:ea typeface="ＭＳ Ｐゴシック" pitchFamily="34" charset="-128"/>
                <a:cs typeface="Consolas" pitchFamily="49" charset="0"/>
              </a:rPr>
              <a:t>”)</a:t>
            </a: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  <a:cs typeface="Consolas" pitchFamily="49" charset="0"/>
              </a:rPr>
              <a:t>def </a:t>
            </a:r>
            <a:r>
              <a:rPr lang="en-US" dirty="0" err="1" smtClean="0">
                <a:ea typeface="ＭＳ Ｐゴシック" pitchFamily="34" charset="-128"/>
                <a:cs typeface="Consolas" pitchFamily="49" charset="0"/>
              </a:rPr>
              <a:t>digitName</a:t>
            </a:r>
            <a:r>
              <a:rPr lang="en-US" dirty="0" smtClean="0">
                <a:ea typeface="ＭＳ Ｐゴシック" pitchFamily="34" charset="-128"/>
                <a:cs typeface="Consolas" pitchFamily="49" charset="0"/>
              </a:rPr>
              <a:t> (digit):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</a:rPr>
              <a:t>Return a String (</a:t>
            </a:r>
            <a:r>
              <a:rPr lang="en-US" altLang="ja-JP" sz="2000" dirty="0" smtClean="0">
                <a:ea typeface="ＭＳ Ｐゴシック" pitchFamily="34" charset="-128"/>
              </a:rPr>
              <a:t>“”, “one”, “two”…)</a:t>
            </a: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  <a:cs typeface="Consolas" pitchFamily="49" charset="0"/>
              </a:rPr>
              <a:t>def </a:t>
            </a:r>
            <a:r>
              <a:rPr lang="en-US" dirty="0" err="1" smtClean="0">
                <a:ea typeface="ＭＳ Ｐゴシック" pitchFamily="34" charset="-128"/>
                <a:cs typeface="Consolas" pitchFamily="49" charset="0"/>
              </a:rPr>
              <a:t>tensName</a:t>
            </a:r>
            <a:r>
              <a:rPr lang="en-US" dirty="0" smtClean="0">
                <a:ea typeface="ＭＳ Ｐゴシック" pitchFamily="34" charset="-128"/>
                <a:cs typeface="Consolas" pitchFamily="49" charset="0"/>
              </a:rPr>
              <a:t> (number):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</a:rPr>
              <a:t>Return a String (</a:t>
            </a:r>
            <a:r>
              <a:rPr lang="en-US" altLang="ja-JP" sz="2000" dirty="0" smtClean="0">
                <a:ea typeface="ＭＳ Ｐゴシック" pitchFamily="34" charset="-128"/>
              </a:rPr>
              <a:t>“twenty”, “thirty”…) plus</a:t>
            </a:r>
          </a:p>
          <a:p>
            <a:pPr lvl="2">
              <a:defRPr/>
            </a:pPr>
            <a:r>
              <a:rPr lang="en-US" sz="2000" dirty="0" smtClean="0">
                <a:ea typeface="ＭＳ Ｐゴシック" pitchFamily="34" charset="-128"/>
              </a:rPr>
              <a:t>Return from </a:t>
            </a:r>
            <a:r>
              <a:rPr lang="en-US" sz="2000" dirty="0" err="1" smtClean="0">
                <a:ea typeface="ＭＳ Ｐゴシック" pitchFamily="34" charset="-128"/>
                <a:cs typeface="Consolas" pitchFamily="49" charset="0"/>
              </a:rPr>
              <a:t>digitName</a:t>
            </a:r>
            <a:r>
              <a:rPr lang="en-US" sz="2000" dirty="0" smtClean="0">
                <a:ea typeface="ＭＳ Ｐゴシック" pitchFamily="34" charset="-128"/>
              </a:rPr>
              <a:t>(</a:t>
            </a:r>
            <a:r>
              <a:rPr lang="en-US" sz="2000" dirty="0" err="1" smtClean="0">
                <a:ea typeface="ＭＳ Ｐゴシック" pitchFamily="34" charset="-128"/>
              </a:rPr>
              <a:t>thirdDigit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  <a:endParaRPr lang="en-US" sz="2000" dirty="0" smtClean="0">
              <a:ea typeface="ＭＳ Ｐゴシック" pitchFamily="34" charset="-128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  <a:cs typeface="Consolas" pitchFamily="49" charset="0"/>
              </a:rPr>
              <a:t>def </a:t>
            </a:r>
            <a:r>
              <a:rPr lang="en-US" dirty="0" err="1" smtClean="0">
                <a:ea typeface="ＭＳ Ｐゴシック" pitchFamily="34" charset="-128"/>
                <a:cs typeface="Consolas" pitchFamily="49" charset="0"/>
              </a:rPr>
              <a:t>teenName</a:t>
            </a:r>
            <a:r>
              <a:rPr lang="en-US" dirty="0" smtClean="0">
                <a:ea typeface="ＭＳ Ｐゴシック" pitchFamily="34" charset="-128"/>
                <a:cs typeface="Consolas" pitchFamily="49" charset="0"/>
              </a:rPr>
              <a:t> (number):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</a:rPr>
              <a:t>Return a String (</a:t>
            </a:r>
            <a:r>
              <a:rPr lang="en-US" altLang="ja-JP" sz="2000" dirty="0" smtClean="0">
                <a:ea typeface="ＭＳ Ｐゴシック" pitchFamily="34" charset="-128"/>
              </a:rPr>
              <a:t>“ten”, “eleven”…)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0BC-BB02-46F2-8728-258A371672C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Convert to Python:  </a:t>
            </a:r>
            <a:r>
              <a:rPr lang="en-US" altLang="en-US" dirty="0" err="1" smtClean="0"/>
              <a:t>intName</a:t>
            </a:r>
            <a:r>
              <a:rPr lang="en-US" altLang="en-US" dirty="0" smtClean="0"/>
              <a:t> Function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 intname.py in Wing</a:t>
            </a:r>
          </a:p>
          <a:p>
            <a:r>
              <a:rPr lang="en-US" dirty="0" smtClean="0"/>
              <a:t>main calls </a:t>
            </a:r>
            <a:r>
              <a:rPr lang="en-US" dirty="0" err="1" smtClean="0"/>
              <a:t>intName</a:t>
            </a:r>
            <a:endParaRPr lang="en-US" dirty="0" smtClean="0"/>
          </a:p>
          <a:p>
            <a:pPr lvl="1"/>
            <a:r>
              <a:rPr lang="en-US" dirty="0" smtClean="0"/>
              <a:t>Does all the work</a:t>
            </a:r>
          </a:p>
          <a:p>
            <a:pPr lvl="1"/>
            <a:r>
              <a:rPr lang="en-US" dirty="0" smtClean="0"/>
              <a:t>Returns a String</a:t>
            </a:r>
          </a:p>
          <a:p>
            <a:r>
              <a:rPr lang="en-US" dirty="0" smtClean="0"/>
              <a:t>Uses functions:</a:t>
            </a:r>
          </a:p>
          <a:p>
            <a:pPr lvl="1"/>
            <a:r>
              <a:rPr lang="en-US" dirty="0" err="1" smtClean="0"/>
              <a:t>tensName</a:t>
            </a:r>
            <a:endParaRPr lang="en-US" dirty="0" smtClean="0"/>
          </a:p>
          <a:p>
            <a:pPr lvl="1"/>
            <a:r>
              <a:rPr lang="en-US" dirty="0" err="1" smtClean="0"/>
              <a:t>teenName</a:t>
            </a:r>
            <a:endParaRPr lang="en-US" dirty="0" smtClean="0"/>
          </a:p>
          <a:p>
            <a:pPr lvl="1"/>
            <a:r>
              <a:rPr lang="en-US" dirty="0" err="1" smtClean="0"/>
              <a:t>digitName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939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/>
              <a:t>Page </a:t>
            </a:r>
            <a:fld id="{82F37494-4D57-4EFB-9FBC-CD1E2B51B599}" type="slidenum">
              <a:rPr lang="en-US" altLang="en-US" smtClean="0"/>
              <a:pPr/>
              <a:t>62</a:t>
            </a:fld>
            <a:endParaRPr lang="en-US" altLang="en-US"/>
          </a:p>
        </p:txBody>
      </p:sp>
      <p:pic>
        <p:nvPicPr>
          <p:cNvPr id="5940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66024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AF7E-6A8F-420D-82B1-62131506C7BB}" type="datetime1">
              <a:rPr lang="en-US" smtClean="0"/>
              <a:t>9/7/2015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intName</a:t>
            </a:r>
            <a:endParaRPr lang="en-US" altLang="en-US" dirty="0" smtClean="0"/>
          </a:p>
        </p:txBody>
      </p:sp>
      <p:sp>
        <p:nvSpPr>
          <p:cNvPr id="5939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/>
              <a:t>Page </a:t>
            </a:r>
            <a:fld id="{82F37494-4D57-4EFB-9FBC-CD1E2B51B599}" type="slidenum">
              <a:rPr lang="en-US" altLang="en-US" smtClean="0"/>
              <a:pPr/>
              <a:t>63</a:t>
            </a:fld>
            <a:endParaRPr lang="en-US" altLang="en-US"/>
          </a:p>
        </p:txBody>
      </p:sp>
      <p:pic>
        <p:nvPicPr>
          <p:cNvPr id="5939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93"/>
          <a:stretch>
            <a:fillRect/>
          </a:stretch>
        </p:blipFill>
        <p:spPr bwMode="auto">
          <a:xfrm>
            <a:off x="762202" y="1271170"/>
            <a:ext cx="695801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82" r="26845"/>
          <a:stretch>
            <a:fillRect/>
          </a:stretch>
        </p:blipFill>
        <p:spPr bwMode="auto">
          <a:xfrm>
            <a:off x="762202" y="3228594"/>
            <a:ext cx="52101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D95-22AE-4945-B966-A1154AAEF1C8}" type="datetime1">
              <a:rPr lang="en-US" smtClean="0"/>
              <a:t>9/7/2015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digitName</a:t>
            </a:r>
            <a:endParaRPr lang="en-US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20E1-BF6A-496D-B4D3-523C6198ADF5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64</a:t>
            </a:fld>
            <a:endParaRPr lang="en-US" altLang="en-US"/>
          </a:p>
        </p:txBody>
      </p:sp>
      <p:pic>
        <p:nvPicPr>
          <p:cNvPr id="60421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45289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teenName</a:t>
            </a:r>
            <a:endParaRPr lang="en-US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4DCF-F06A-4F08-8AA8-03E43FFF6D8C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65</a:t>
            </a:fld>
            <a:endParaRPr lang="en-US" altLang="en-US"/>
          </a:p>
        </p:txBody>
      </p:sp>
      <p:pic>
        <p:nvPicPr>
          <p:cNvPr id="14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447800"/>
            <a:ext cx="6970093" cy="4038600"/>
          </a:xfrm>
        </p:spPr>
      </p:pic>
    </p:spTree>
    <p:extLst>
      <p:ext uri="{BB962C8B-B14F-4D97-AF65-F5344CB8AC3E}">
        <p14:creationId xmlns:p14="http://schemas.microsoft.com/office/powerpoint/2010/main" val="15535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tensName</a:t>
            </a:r>
            <a:r>
              <a:rPr lang="en-US" altLang="en-US" dirty="0" smtClean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D657-0404-47D9-A6EF-EA7FDCF622F1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66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3" y="1524000"/>
            <a:ext cx="70658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8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Programming Tips</a:t>
            </a:r>
          </a:p>
        </p:txBody>
      </p:sp>
      <p:sp>
        <p:nvSpPr>
          <p:cNvPr id="61443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631194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Keep functions short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If more than one screen, break into ‘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sub’ functions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Trace your functions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One line for each step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Columns for key variables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Use Stubs as you write larger programs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Unfinished functions that return a 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‘dummy’ value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E855-0373-4947-84AD-6FA3ABEA221A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67</a:t>
            </a:fld>
            <a:endParaRPr lang="en-US" altLang="en-US"/>
          </a:p>
        </p:txBody>
      </p:sp>
      <p:pic>
        <p:nvPicPr>
          <p:cNvPr id="61448" name="Picture 9" descr="U:\PC\publisher\2013 wiley slides\Ch 5-9, FM\Chapter  5\Media\Illustrations\py_05_un14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78158"/>
            <a:ext cx="4876800" cy="254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8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Variable Scope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B17-8C27-4F3B-8C7F-4216B6386762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4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Variable Scope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Variables can be declared: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Inside a function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Known as ‘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local variables’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Only available inside this function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Parameter variables are like local variables 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Outside of a function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Sometimes called ‘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global scope’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Can be used (and changed) by code in any function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How do you choose?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AB20-ED9B-4957-8F42-51D62C074918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69</a:t>
            </a:fld>
            <a:endParaRPr lang="en-US" altLang="en-US"/>
          </a:p>
        </p:txBody>
      </p: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1066800" y="4724400"/>
            <a:ext cx="6553200" cy="70788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 i="1" dirty="0">
                <a:latin typeface="+mn-lt"/>
                <a:cs typeface="Arial" panose="020B0604020202020204" pitchFamily="34" charset="0"/>
              </a:rPr>
              <a:t>The scope of a variable is the part of the program </a:t>
            </a:r>
            <a:r>
              <a:rPr lang="en-US" altLang="en-US" sz="2000" b="1" i="1" dirty="0" smtClean="0">
                <a:latin typeface="+mn-lt"/>
                <a:cs typeface="Arial" panose="020B0604020202020204" pitchFamily="34" charset="0"/>
              </a:rPr>
              <a:t>in which</a:t>
            </a:r>
            <a:r>
              <a:rPr lang="en-US" altLang="en-US" sz="2000" b="1" i="1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000" b="1" i="1" dirty="0" smtClean="0">
                <a:latin typeface="+mn-lt"/>
                <a:cs typeface="Arial" panose="020B0604020202020204" pitchFamily="34" charset="0"/>
              </a:rPr>
              <a:t>it </a:t>
            </a:r>
            <a:r>
              <a:rPr lang="en-US" altLang="en-US" sz="2000" b="1" i="1" dirty="0">
                <a:latin typeface="+mn-lt"/>
                <a:cs typeface="Arial" panose="020B0604020202020204" pitchFamily="34" charset="0"/>
              </a:rPr>
              <a:t>is </a:t>
            </a:r>
            <a:r>
              <a:rPr lang="en-US" altLang="en-US" sz="2000" b="1" i="1" dirty="0" smtClean="0">
                <a:latin typeface="+mn-lt"/>
                <a:cs typeface="Arial" panose="020B0604020202020204" pitchFamily="34" charset="0"/>
              </a:rPr>
              <a:t>visible</a:t>
            </a:r>
            <a:endParaRPr lang="en-US" altLang="en-US" sz="2000" b="1" i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Calling Functions (2)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round function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returns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its result back to where the function was called and your program resumes execution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536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90" y="1905000"/>
            <a:ext cx="3357620" cy="429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FEE-1EF0-4047-A52F-6EB2277EAD37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Examples of Scope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685800" y="1160850"/>
            <a:ext cx="7543801" cy="542826"/>
          </a:xfrm>
        </p:spPr>
        <p:txBody>
          <a:bodyPr/>
          <a:lstStyle/>
          <a:p>
            <a:pPr lvl="1">
              <a:spcBef>
                <a:spcPts val="200"/>
              </a:spcBef>
            </a:pPr>
            <a:r>
              <a:rPr lang="en-US" alt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sum, </a:t>
            </a:r>
            <a:r>
              <a:rPr lang="en-US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square</a:t>
            </a:r>
            <a:r>
              <a:rPr lang="en-US" altLang="en-US" sz="2000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&amp;</a:t>
            </a:r>
            <a:r>
              <a:rPr lang="en-US" altLang="en-US" sz="2000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are local variables in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C7F3-E4F4-4898-9757-98198A7A1438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70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204912" y="2057400"/>
            <a:ext cx="6734176" cy="3048000"/>
            <a:chOff x="1495425" y="2057400"/>
            <a:chExt cx="6734176" cy="304800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1495425" y="2057400"/>
              <a:ext cx="6734176" cy="304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18900000" algn="bl" rotWithShape="0">
                <a:srgbClr val="808080">
                  <a:alpha val="39998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sz="2000" dirty="0">
                  <a:latin typeface="Consolas" pitchFamily="49" charset="0"/>
                  <a:cs typeface="Consolas" pitchFamily="49" charset="0"/>
                </a:rPr>
                <a:t>def main() :</a:t>
              </a:r>
            </a:p>
            <a:p>
              <a:pPr>
                <a:defRPr/>
              </a:pP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   sum = 0</a:t>
              </a:r>
            </a:p>
            <a:p>
              <a:pPr>
                <a:defRPr/>
              </a:pP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       for 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in range(11) :</a:t>
              </a:r>
            </a:p>
            <a:p>
              <a:pPr>
                <a:defRPr/>
              </a:pP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           square = 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* 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           sum = sum + square</a:t>
              </a:r>
            </a:p>
            <a:p>
              <a:pPr>
                <a:defRPr/>
              </a:pP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   print(square, sum)</a:t>
              </a:r>
              <a:endParaRPr lang="en-US" sz="200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 rot="10800000">
              <a:off x="5711825" y="3101975"/>
              <a:ext cx="285750" cy="731837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Left Brace 11"/>
            <p:cNvSpPr/>
            <p:nvPr/>
          </p:nvSpPr>
          <p:spPr>
            <a:xfrm rot="10800000">
              <a:off x="6100763" y="2782887"/>
              <a:ext cx="381000" cy="1066800"/>
            </a:xfrm>
            <a:prstGeom prst="leftBrace">
              <a:avLst>
                <a:gd name="adj1" fmla="val 8333"/>
                <a:gd name="adj2" fmla="val 6495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Left Brace 12"/>
            <p:cNvSpPr/>
            <p:nvPr/>
          </p:nvSpPr>
          <p:spPr>
            <a:xfrm rot="10800000">
              <a:off x="6629401" y="2552700"/>
              <a:ext cx="457200" cy="1296987"/>
            </a:xfrm>
            <a:prstGeom prst="leftBrace">
              <a:avLst>
                <a:gd name="adj1" fmla="val 8333"/>
                <a:gd name="adj2" fmla="val 80054"/>
              </a:avLst>
            </a:prstGeom>
            <a:ln w="28575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3498" name="TextBox 13"/>
            <p:cNvSpPr txBox="1">
              <a:spLocks noChangeArrowheads="1"/>
            </p:cNvSpPr>
            <p:nvPr/>
          </p:nvSpPr>
          <p:spPr bwMode="auto">
            <a:xfrm>
              <a:off x="7086601" y="2597150"/>
              <a:ext cx="565150" cy="3698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33CC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sum</a:t>
              </a:r>
              <a:endParaRPr lang="en-US" altLang="en-US" dirty="0">
                <a:cs typeface="Arial" panose="020B0604020202020204" pitchFamily="34" charset="0"/>
              </a:endParaRPr>
            </a:p>
          </p:txBody>
        </p:sp>
        <p:sp>
          <p:nvSpPr>
            <p:cNvPr id="63499" name="TextBox 14"/>
            <p:cNvSpPr txBox="1">
              <a:spLocks noChangeArrowheads="1"/>
            </p:cNvSpPr>
            <p:nvPr/>
          </p:nvSpPr>
          <p:spPr bwMode="auto">
            <a:xfrm>
              <a:off x="6453188" y="2979304"/>
              <a:ext cx="311150" cy="3698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</a:t>
              </a:r>
              <a:endParaRPr lang="en-US" altLang="en-US" dirty="0">
                <a:solidFill>
                  <a:srgbClr val="C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3500" name="TextBox 15"/>
            <p:cNvSpPr txBox="1">
              <a:spLocks noChangeArrowheads="1"/>
            </p:cNvSpPr>
            <p:nvPr/>
          </p:nvSpPr>
          <p:spPr bwMode="auto">
            <a:xfrm>
              <a:off x="5283199" y="3817649"/>
              <a:ext cx="1143000" cy="3698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B05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square</a:t>
              </a:r>
              <a:endParaRPr lang="en-US" altLang="en-US" dirty="0">
                <a:solidFill>
                  <a:srgbClr val="00B05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Local Variables of functions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Variables declared inside one function are not visible to other functions </a:t>
            </a:r>
          </a:p>
          <a:p>
            <a:pPr lvl="1"/>
            <a:r>
              <a:rPr lang="en-US" altLang="en-US" sz="2000" dirty="0" err="1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sideLength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is local to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Using it outside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will cause a compiler error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52EE-404B-4B2A-8D94-15EA94482706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71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56236" y="2743200"/>
            <a:ext cx="7031528" cy="2590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def main():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 = 10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result = </a:t>
            </a:r>
            <a:r>
              <a:rPr lang="en-US" kern="0" dirty="0" err="1">
                <a:latin typeface="Consolas" pitchFamily="49" charset="0"/>
              </a:rPr>
              <a:t>cubeVolume</a:t>
            </a:r>
            <a:r>
              <a:rPr lang="en-US" kern="0" dirty="0">
                <a:latin typeface="Consolas" pitchFamily="49" charset="0"/>
              </a:rPr>
              <a:t>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print(result)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def </a:t>
            </a:r>
            <a:r>
              <a:rPr lang="en-US" kern="0" dirty="0" err="1">
                <a:latin typeface="Consolas" pitchFamily="49" charset="0"/>
              </a:rPr>
              <a:t>cubeVolume</a:t>
            </a:r>
            <a:r>
              <a:rPr lang="en-US" kern="0" dirty="0">
                <a:latin typeface="Consolas" pitchFamily="49" charset="0"/>
              </a:rPr>
              <a:t>():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return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 *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 *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# ERROR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Re-using Names for Local Variables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86919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Variables declared inside one function are not visible to other functions </a:t>
            </a:r>
          </a:p>
          <a:p>
            <a:pPr lvl="1"/>
            <a:r>
              <a:rPr lang="en-US" altLang="en-US" sz="2000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result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is local to square and </a:t>
            </a:r>
            <a:r>
              <a:rPr lang="en-US" altLang="en-US" sz="20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result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is local to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They are two different variables and do not overlap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This can be very confusing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1B10-3B1B-4EDE-A251-364E613725A2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72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485900" y="3352800"/>
            <a:ext cx="6172200" cy="2362200"/>
            <a:chOff x="1143000" y="3352800"/>
            <a:chExt cx="6172200" cy="2362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1143000" y="3352800"/>
              <a:ext cx="6172200" cy="2362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18900000" algn="bl" rotWithShape="0">
                <a:srgbClr val="808080">
                  <a:alpha val="39998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latin typeface="Consolas" pitchFamily="49" charset="0"/>
                </a:rPr>
                <a:t>def square(n):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latin typeface="Consolas" pitchFamily="49" charset="0"/>
                </a:rPr>
                <a:t>   </a:t>
              </a:r>
              <a:r>
                <a:rPr lang="en-US" kern="0" dirty="0">
                  <a:solidFill>
                    <a:srgbClr val="0033CC"/>
                  </a:solidFill>
                  <a:latin typeface="Consolas" pitchFamily="49" charset="0"/>
                </a:rPr>
                <a:t>result</a:t>
              </a:r>
              <a:r>
                <a:rPr lang="en-US" kern="0" dirty="0">
                  <a:latin typeface="Consolas" pitchFamily="49" charset="0"/>
                </a:rPr>
                <a:t> = n * n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latin typeface="Consolas" pitchFamily="49" charset="0"/>
                </a:rPr>
                <a:t>   return result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endParaRPr lang="en-US" kern="0" dirty="0">
                <a:latin typeface="Consolas" pitchFamily="49" charset="0"/>
              </a:endParaRP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latin typeface="Consolas" pitchFamily="49" charset="0"/>
                </a:rPr>
                <a:t>def main():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latin typeface="Consolas" pitchFamily="49" charset="0"/>
                </a:rPr>
                <a:t>   </a:t>
              </a:r>
              <a:r>
                <a:rPr lang="en-US" kern="0" dirty="0">
                  <a:solidFill>
                    <a:srgbClr val="00B050"/>
                  </a:solidFill>
                  <a:latin typeface="Consolas" pitchFamily="49" charset="0"/>
                </a:rPr>
                <a:t>result</a:t>
              </a:r>
              <a:r>
                <a:rPr lang="en-US" kern="0" dirty="0">
                  <a:latin typeface="Consolas" pitchFamily="49" charset="0"/>
                </a:rPr>
                <a:t> = square(3) + square(4)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latin typeface="Consolas" pitchFamily="49" charset="0"/>
                </a:rPr>
                <a:t>   print(result)</a:t>
              </a:r>
            </a:p>
            <a:p>
              <a:pPr marL="342900" indent="-342900" eaLnBrk="0" hangingPunct="0">
                <a:buClr>
                  <a:srgbClr val="835E01"/>
                </a:buClr>
                <a:buSzPct val="60000"/>
                <a:buFont typeface="Wingdings" pitchFamily="2" charset="2"/>
                <a:buNone/>
                <a:defRPr/>
              </a:pPr>
              <a:endParaRPr lang="en-US" kern="0" dirty="0">
                <a:latin typeface="Consolas" pitchFamily="49" charset="0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0800000">
              <a:off x="5522913" y="4648200"/>
              <a:ext cx="285750" cy="609600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Left Brace 10"/>
            <p:cNvSpPr/>
            <p:nvPr/>
          </p:nvSpPr>
          <p:spPr>
            <a:xfrm rot="10800000">
              <a:off x="4114800" y="3581400"/>
              <a:ext cx="304800" cy="609600"/>
            </a:xfrm>
            <a:prstGeom prst="leftBrace">
              <a:avLst>
                <a:gd name="adj1" fmla="val 8333"/>
                <a:gd name="adj2" fmla="val 51074"/>
              </a:avLst>
            </a:prstGeom>
            <a:ln w="28575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5544" name="TextBox 13"/>
            <p:cNvSpPr txBox="1">
              <a:spLocks noChangeArrowheads="1"/>
            </p:cNvSpPr>
            <p:nvPr/>
          </p:nvSpPr>
          <p:spPr bwMode="auto">
            <a:xfrm>
              <a:off x="4483100" y="3686175"/>
              <a:ext cx="1030288" cy="40005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33CC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result</a:t>
              </a:r>
              <a:endParaRPr lang="en-US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65545" name="TextBox 15"/>
            <p:cNvSpPr txBox="1">
              <a:spLocks noChangeArrowheads="1"/>
            </p:cNvSpPr>
            <p:nvPr/>
          </p:nvSpPr>
          <p:spPr bwMode="auto">
            <a:xfrm>
              <a:off x="5867400" y="4752975"/>
              <a:ext cx="1143000" cy="40005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result</a:t>
              </a:r>
              <a:endParaRPr lang="en-US" altLang="en-US" sz="2000">
                <a:solidFill>
                  <a:srgbClr val="00B05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9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Global Variables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They are variables that are defined outside functions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global variable is visible to all functions that are defined after it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However, any function that wishes to use a global variable must include a global declaration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8853-D8AA-48AF-B3CD-006C5228849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7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 Use of a Global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8023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Consolas" pitchFamily="49" charset="0"/>
              </a:rPr>
              <a:t>If you omit the global declaration, then the balance variable inside the withdraw function is considered a local variable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38300" y="2290799"/>
            <a:ext cx="5867400" cy="2590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1125" lvl="1">
              <a:defRPr/>
            </a:pPr>
            <a:r>
              <a:rPr lang="es-ES" dirty="0">
                <a:latin typeface="Consolas" pitchFamily="49" charset="0"/>
                <a:cs typeface="Consolas" pitchFamily="49" charset="0"/>
              </a:rPr>
              <a:t>balance = 10000    # A global variable</a:t>
            </a:r>
          </a:p>
          <a:p>
            <a:pPr marL="111125" lvl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withdraw(amount) :</a:t>
            </a:r>
          </a:p>
          <a:p>
            <a:pPr marL="111125" lvl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# This function intends to access the </a:t>
            </a:r>
          </a:p>
          <a:p>
            <a:pPr marL="111125" lvl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# global ‘balance’ variable</a:t>
            </a:r>
          </a:p>
          <a:p>
            <a:pPr marL="111125" lvl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global balance </a:t>
            </a:r>
          </a:p>
          <a:p>
            <a:pPr marL="111125" lvl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balance &gt;= amount :</a:t>
            </a:r>
          </a:p>
          <a:p>
            <a:pPr marL="111125" lvl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balance = balance -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amount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B56D-32E4-4BDE-9DD1-80C6400B63BA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7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18D5-0667-4A96-9373-76F0FFF15907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75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kern="0" dirty="0"/>
              <a:t>There are a few cases where global variables are required (such as 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pi</a:t>
            </a:r>
            <a:r>
              <a:rPr lang="en-US" kern="0" dirty="0"/>
              <a:t> defined in the math module), but they are quite </a:t>
            </a:r>
            <a:r>
              <a:rPr lang="en-US" kern="0" dirty="0" smtClean="0"/>
              <a:t>rare</a:t>
            </a:r>
            <a:endParaRPr lang="en-US" kern="0" dirty="0"/>
          </a:p>
          <a:p>
            <a:pPr>
              <a:defRPr/>
            </a:pPr>
            <a:r>
              <a:rPr lang="en-US" kern="0" dirty="0"/>
              <a:t>Programs with global variables are difficult to maintain and extend because you can no longer view each function as a “black box” that simply receives arguments and returns a </a:t>
            </a:r>
            <a:r>
              <a:rPr lang="en-US" kern="0" dirty="0" smtClean="0"/>
              <a:t>result</a:t>
            </a:r>
            <a:endParaRPr lang="en-US" kern="0" dirty="0"/>
          </a:p>
          <a:p>
            <a:pPr>
              <a:defRPr/>
            </a:pPr>
            <a:r>
              <a:rPr lang="en-US" dirty="0"/>
              <a:t>Instead of using global variables, use function parameter variables and return values to transfer information from one part of a program to </a:t>
            </a:r>
            <a:r>
              <a:rPr lang="en-US" dirty="0" smtClean="0"/>
              <a:t>another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246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Graphics:  Building an Image Processing Toolkit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5B63-B5FA-483A-9199-58F34050694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4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Tools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learned earlier, Python’s standard libraries contain a large collection of function and classes</a:t>
            </a:r>
          </a:p>
          <a:p>
            <a:pPr lvl="1"/>
            <a:r>
              <a:rPr lang="en-US" dirty="0" smtClean="0"/>
              <a:t>You import a module (containing functions and / or classes) into your program if you need it</a:t>
            </a:r>
          </a:p>
          <a:p>
            <a:r>
              <a:rPr lang="en-US" dirty="0" smtClean="0"/>
              <a:t>What do you do when the standard libraries don’t have what you need?</a:t>
            </a:r>
          </a:p>
          <a:p>
            <a:pPr lvl="1"/>
            <a:r>
              <a:rPr lang="en-US" dirty="0" smtClean="0"/>
              <a:t>You create your own collection of tools and organize them into modules or a </a:t>
            </a:r>
            <a:r>
              <a:rPr lang="en-US" i="1" dirty="0" smtClean="0"/>
              <a:t>software toolkit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1392-D347-4F7D-BE03-B2FDDABA1007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73EB-8D3C-42F8-B1B5-021781AA8C6B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4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tools of functions in the toolkit should all be related</a:t>
            </a:r>
          </a:p>
          <a:p>
            <a:pPr lvl="1"/>
            <a:r>
              <a:rPr lang="en-US" sz="2000" dirty="0" smtClean="0"/>
              <a:t>The function names should be easy to remember</a:t>
            </a:r>
          </a:p>
          <a:p>
            <a:pPr lvl="1"/>
            <a:r>
              <a:rPr lang="en-US" sz="2000" dirty="0" smtClean="0"/>
              <a:t>The parameters should be as consistent as possible</a:t>
            </a:r>
          </a:p>
          <a:p>
            <a:r>
              <a:rPr lang="en-US" dirty="0" smtClean="0"/>
              <a:t>Place the functions in a separate file</a:t>
            </a:r>
          </a:p>
          <a:p>
            <a:r>
              <a:rPr lang="en-US" dirty="0" smtClean="0"/>
              <a:t>Import them into your programs as needed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5B63-B5FA-483A-9199-58F34050694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7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Recursive Functions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5B63-B5FA-483A-9199-58F34050694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0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 Arguments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When another function calls the round function, it provides “inputs”, such as the values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6.8275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 the call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round(6.8275, 2)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These values are called the arguments of the function call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Note that they are not necessarily inputs provided by a human user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They are the values for which we want the function to compute a result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2756-2D24-4F1E-B8B3-FFCDFA5CA64C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Recursive Functions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recursive function is a function that calls itself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recursive computation solves a problem by using the solution of the same problem with simpler inputs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a recursion to terminate, there must be special cases for the simplest inputs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F64C-B391-439F-AC1A-879504A3037F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80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0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Recursive Triangle Example</a:t>
            </a:r>
          </a:p>
        </p:txBody>
      </p:sp>
      <p:sp>
        <p:nvSpPr>
          <p:cNvPr id="70662" name="Content Placeholder 2"/>
          <p:cNvSpPr>
            <a:spLocks noGrp="1"/>
          </p:cNvSpPr>
          <p:nvPr>
            <p:ph idx="1"/>
          </p:nvPr>
        </p:nvSpPr>
        <p:spPr>
          <a:xfrm>
            <a:off x="4181764" y="3393827"/>
            <a:ext cx="4648200" cy="2209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function will call itself (and not output anything) until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sideLength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becomes &lt; 1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It will then use the return statement and each of the previous iterations will print their results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1, 2, 3 then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80556" y="1406773"/>
            <a:ext cx="7182889" cy="1793627"/>
            <a:chOff x="228600" y="1066800"/>
            <a:chExt cx="7182889" cy="1793627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228600" y="1066800"/>
              <a:ext cx="5257800" cy="179362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18900000" algn="bl" rotWithShape="0">
                <a:srgbClr val="808080">
                  <a:alpha val="39998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ts val="600"/>
                </a:spcBef>
                <a:defRPr/>
              </a:pPr>
              <a:r>
                <a:rPr lang="en-US" sz="2000" dirty="0">
                  <a:latin typeface="Consolas" pitchFamily="49" charset="0"/>
                  <a:cs typeface="Consolas" pitchFamily="49" charset="0"/>
                </a:rPr>
                <a:t>def </a:t>
              </a:r>
              <a:r>
                <a:rPr lang="en-US" sz="2000" dirty="0" err="1">
                  <a:solidFill>
                    <a:srgbClr val="0033CC"/>
                  </a:solidFill>
                  <a:latin typeface="Consolas" pitchFamily="49" charset="0"/>
                  <a:cs typeface="Consolas" pitchFamily="49" charset="0"/>
                </a:rPr>
                <a:t>printTriangle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sideLength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) :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   if 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sideLength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&lt; 1 : return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000" dirty="0" err="1">
                  <a:solidFill>
                    <a:srgbClr val="0033CC"/>
                  </a:solidFill>
                  <a:latin typeface="Consolas" pitchFamily="49" charset="0"/>
                  <a:cs typeface="Consolas" pitchFamily="49" charset="0"/>
                </a:rPr>
                <a:t>printTriangle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sideLength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- 1)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2000" dirty="0">
                  <a:latin typeface="Consolas" pitchFamily="49" charset="0"/>
                  <a:cs typeface="Consolas" pitchFamily="49" charset="0"/>
                </a:rPr>
                <a:t>    print("[]" * 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sideLength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)</a:t>
              </a:r>
              <a:endParaRPr lang="en-US" sz="200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eft Arrow 8"/>
            <p:cNvSpPr/>
            <p:nvPr/>
          </p:nvSpPr>
          <p:spPr>
            <a:xfrm>
              <a:off x="4648200" y="1295400"/>
              <a:ext cx="2286000" cy="685800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Special Case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5125489" y="1831726"/>
              <a:ext cx="2286000" cy="685800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Recursive Call</a:t>
              </a:r>
            </a:p>
          </p:txBody>
        </p:sp>
      </p:grpSp>
      <p:pic>
        <p:nvPicPr>
          <p:cNvPr id="706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4" y="4038600"/>
            <a:ext cx="35814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E587-FE62-4BB6-B43A-5F786E9088BA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Recursive Calls and Returns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A08-716D-40F1-B3E7-D57DEE984B7D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82</a:t>
            </a:fld>
            <a:endParaRPr lang="en-US" altLang="en-US"/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95400"/>
            <a:ext cx="87630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1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file digits.py</a:t>
            </a:r>
          </a:p>
          <a:p>
            <a:r>
              <a:rPr lang="en-US" dirty="0" smtClean="0"/>
              <a:t>This program computes the sum of the digits in a number (n) </a:t>
            </a:r>
          </a:p>
          <a:p>
            <a:pPr lvl="1"/>
            <a:r>
              <a:rPr lang="en-US" sz="2000" dirty="0" smtClean="0"/>
              <a:t>We solved this last chapter in Section 4.2  </a:t>
            </a:r>
          </a:p>
          <a:p>
            <a:pPr lvl="1"/>
            <a:r>
              <a:rPr lang="en-US" sz="2000" dirty="0" smtClean="0"/>
              <a:t>We will use n = 1729 as our example</a:t>
            </a:r>
          </a:p>
          <a:p>
            <a:r>
              <a:rPr lang="en-US" dirty="0" smtClean="0"/>
              <a:t>Our algorithm was:</a:t>
            </a:r>
          </a:p>
          <a:p>
            <a:pPr lvl="1"/>
            <a:r>
              <a:rPr lang="en-US" sz="2000" dirty="0" smtClean="0"/>
              <a:t>Remove the last digit by computing  n // 10 and add the remainder to our total</a:t>
            </a:r>
          </a:p>
          <a:p>
            <a:pPr lvl="1"/>
            <a:r>
              <a:rPr lang="en-US" sz="2000" dirty="0" smtClean="0"/>
              <a:t>To use recursion we can use the recursive function:</a:t>
            </a:r>
          </a:p>
          <a:p>
            <a:pPr lvl="2"/>
            <a:r>
              <a:rPr lang="en-US" sz="2000" dirty="0" err="1" smtClean="0"/>
              <a:t>digitsum</a:t>
            </a:r>
            <a:r>
              <a:rPr lang="en-US" sz="2000" dirty="0" smtClean="0"/>
              <a:t>(n // 10) + n % 10</a:t>
            </a:r>
          </a:p>
          <a:p>
            <a:pPr lvl="2"/>
            <a:r>
              <a:rPr lang="en-US" sz="2000" dirty="0" smtClean="0"/>
              <a:t>Our special case is n == 0 to terminate the recursion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8C8E-6572-4562-8BAA-2ACBC508DF62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9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5B63-B5FA-483A-9199-58F340506944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Summary:  Functions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 function is a named sequence of instructions</a:t>
            </a:r>
          </a:p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Arguments are supplied when a function is called</a:t>
            </a:r>
          </a:p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return value is the result that the function computes</a:t>
            </a:r>
          </a:p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When declaring a function, you provide a name for the function and a variable for each argument</a:t>
            </a:r>
          </a:p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Function comments explain the purpose of the function, the meaning of the parameters and return value, as well as any special requirements</a:t>
            </a:r>
          </a:p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Parameter variables hold the arguments supplied in the function call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EC42-9606-45D0-B57E-FF8D054CB0F3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Summary: Function Returns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return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 terminates a function call and yields the function result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Complete computations that can be reused into functions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 the process of stepwise refinement to decompose complex tasks into simpler ones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When you discover that you need a function, write a description of the parameter variables and return values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A function may require simpler functions to carry out its work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949F-553C-49F5-87F5-06D00E6A6EDD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Summary:  Scope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scope of a variable is the part of the program in which the variable is visible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Two local or parameter variables can have the same name, provided that their scopes do not overlap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You can use the same variable name within different functions since their scope does not overlap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Local variables declared inside one function are not visible to code inside other functions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B720-B4B4-4C10-B3D0-42C5F0BF6BE1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Summary:  Recursion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recursive computation solves a problem by using the solution of the same problem with simpler inputs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For recursion to terminate, there must be special cases for the simplest inputs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key to finding a recursive solution is reducing the input to a simpler input for the same problem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When designing a recursive solution, do not worry about multiple nested calls  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Simply focus on reducing a problem to a slightly simpler 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F2DC-E386-4C89-92B8-E552BEBF0095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6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 Arguments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Functions can receive multiple arguments or it is also possible to have functions with no arguments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29C-0BAE-4681-ADAB-2DFED4146918}" type="datetime1">
              <a:rPr lang="en-US" smtClean="0"/>
              <a:t>9/7/2015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B221124-12A5-49F7-9756-2CD25819FC5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D363A9E-5E5D-4513-8C7E-4091121C14A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5 (v1-1)"/>
  <p:tag name="ISPRING_RESOURCE_PATHS_HASH_PRESENTER" val="ff40c7237293a41efb790465d324723edda179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12855</TotalTime>
  <Words>4520</Words>
  <Application>Microsoft Office PowerPoint</Application>
  <PresentationFormat>On-screen Show (4:3)</PresentationFormat>
  <Paragraphs>838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 Unicode MS</vt:lpstr>
      <vt:lpstr>ＭＳ Ｐゴシック</vt:lpstr>
      <vt:lpstr>Arial</vt:lpstr>
      <vt:lpstr>Calibri</vt:lpstr>
      <vt:lpstr>Calibri Light</vt:lpstr>
      <vt:lpstr>Consolas</vt:lpstr>
      <vt:lpstr>Times New Roman</vt:lpstr>
      <vt:lpstr>Wingdings</vt:lpstr>
      <vt:lpstr>RMC Presentation</vt:lpstr>
      <vt:lpstr>Chapter Five: Functions</vt:lpstr>
      <vt:lpstr>Chapter Goals</vt:lpstr>
      <vt:lpstr>Contents</vt:lpstr>
      <vt:lpstr>Functions as Black Boxes</vt:lpstr>
      <vt:lpstr>Functions as Black Boxes</vt:lpstr>
      <vt:lpstr>Calling Functions</vt:lpstr>
      <vt:lpstr>Calling Functions (2)</vt:lpstr>
      <vt:lpstr>Function Arguments</vt:lpstr>
      <vt:lpstr>Function Arguments</vt:lpstr>
      <vt:lpstr>Function Return Values</vt:lpstr>
      <vt:lpstr>Function Return Values (2)</vt:lpstr>
      <vt:lpstr>Black Box Analogy</vt:lpstr>
      <vt:lpstr>The round Function as a Black Box</vt:lpstr>
      <vt:lpstr>The round Function as a Black Box</vt:lpstr>
      <vt:lpstr>Designing Your Own Functions</vt:lpstr>
      <vt:lpstr>Implementing and Testing Functions</vt:lpstr>
      <vt:lpstr>Implementing and Testing Functions</vt:lpstr>
      <vt:lpstr>Testing a Function</vt:lpstr>
      <vt:lpstr>Calling/Testing the Cube Function</vt:lpstr>
      <vt:lpstr>Syntax: Function Definition</vt:lpstr>
      <vt:lpstr>Programming Tip: Function Comments</vt:lpstr>
      <vt:lpstr>Cubes.py with Documentation</vt:lpstr>
      <vt:lpstr>Cubes.py</vt:lpstr>
      <vt:lpstr>The main Function</vt:lpstr>
      <vt:lpstr>Syntax: The main Function </vt:lpstr>
      <vt:lpstr>Using Functions: Order (1)</vt:lpstr>
      <vt:lpstr>Using Functions: Order (2)</vt:lpstr>
      <vt:lpstr>Parameter Passing</vt:lpstr>
      <vt:lpstr>Parameter Passing</vt:lpstr>
      <vt:lpstr>Parameter Passing Steps </vt:lpstr>
      <vt:lpstr>Common Error 5.1</vt:lpstr>
      <vt:lpstr>Programming Tip 5.2</vt:lpstr>
      <vt:lpstr>Return Values</vt:lpstr>
      <vt:lpstr>Return Values</vt:lpstr>
      <vt:lpstr>Multiple return Statements</vt:lpstr>
      <vt:lpstr>Multiple return Statements (2)</vt:lpstr>
      <vt:lpstr>Make Sure A Return Catches All Cases</vt:lpstr>
      <vt:lpstr>Make Sure A Return Catches All Cases (2)</vt:lpstr>
      <vt:lpstr>Implementing a Function: Steps</vt:lpstr>
      <vt:lpstr>Implementing a Function: Steps</vt:lpstr>
      <vt:lpstr>Implementing a Function: Steps</vt:lpstr>
      <vt:lpstr>Pyramids.py</vt:lpstr>
      <vt:lpstr>Functions Without Return Values</vt:lpstr>
      <vt:lpstr>Functions Without Return Values</vt:lpstr>
      <vt:lpstr>Using return Without a Value</vt:lpstr>
      <vt:lpstr>Reusable Functions</vt:lpstr>
      <vt:lpstr>Problem Solving:  Reusable Functions</vt:lpstr>
      <vt:lpstr>Write a ‘Parameterized’ Function</vt:lpstr>
      <vt:lpstr>Readtime.py</vt:lpstr>
      <vt:lpstr>An Alternate If Structure</vt:lpstr>
      <vt:lpstr>Stepwise Refinement</vt:lpstr>
      <vt:lpstr>Stepwise Refinement</vt:lpstr>
      <vt:lpstr>Get Coffee</vt:lpstr>
      <vt:lpstr>Instant Coffee</vt:lpstr>
      <vt:lpstr>Brew Coffee</vt:lpstr>
      <vt:lpstr>Stepwise Refinement Example</vt:lpstr>
      <vt:lpstr>Stepwise Refinement Example</vt:lpstr>
      <vt:lpstr>Stepwise Refinement Example</vt:lpstr>
      <vt:lpstr>Name the Sub-Tasks</vt:lpstr>
      <vt:lpstr>Write Pseudocode</vt:lpstr>
      <vt:lpstr>Plan The Functions</vt:lpstr>
      <vt:lpstr>Convert to Python:  intName Function</vt:lpstr>
      <vt:lpstr>intName</vt:lpstr>
      <vt:lpstr>digitName</vt:lpstr>
      <vt:lpstr>teenName</vt:lpstr>
      <vt:lpstr>tensName </vt:lpstr>
      <vt:lpstr>Programming Tips</vt:lpstr>
      <vt:lpstr>Variable Scope</vt:lpstr>
      <vt:lpstr>Variable Scope</vt:lpstr>
      <vt:lpstr>Examples of Scope</vt:lpstr>
      <vt:lpstr>Local Variables of functions</vt:lpstr>
      <vt:lpstr>Re-using Names for Local Variables</vt:lpstr>
      <vt:lpstr>Global Variables</vt:lpstr>
      <vt:lpstr>Example Use of a Global Variable</vt:lpstr>
      <vt:lpstr>Programming Tip</vt:lpstr>
      <vt:lpstr>Graphics:  Building an Image Processing Toolkit</vt:lpstr>
      <vt:lpstr>Building Your Own Tools</vt:lpstr>
      <vt:lpstr>Creating Your Toolkit</vt:lpstr>
      <vt:lpstr>Recursive Functions</vt:lpstr>
      <vt:lpstr>Recursive Functions</vt:lpstr>
      <vt:lpstr>Recursive Triangle Example</vt:lpstr>
      <vt:lpstr>Recursive Calls and Returns</vt:lpstr>
      <vt:lpstr>A Second Example</vt:lpstr>
      <vt:lpstr>Summary</vt:lpstr>
      <vt:lpstr>Summary:  Functions</vt:lpstr>
      <vt:lpstr>Summary: Function Returns</vt:lpstr>
      <vt:lpstr>Summary:  Scope</vt:lpstr>
      <vt:lpstr>Summary:  Recursion</vt:lpstr>
    </vt:vector>
  </TitlesOfParts>
  <Company>Technetrain.com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05 (v1-1)</dc:title>
  <dc:subject>Java for Everyone</dc:subject>
  <dc:creator>Donald W. Smith</dc:creator>
  <dc:description>Based on bjlo_ch05_8.pdf</dc:description>
  <cp:lastModifiedBy>john McManus</cp:lastModifiedBy>
  <cp:revision>418</cp:revision>
  <cp:lastPrinted>2014-10-15T16:41:00Z</cp:lastPrinted>
  <dcterms:created xsi:type="dcterms:W3CDTF">2007-02-01T21:32:19Z</dcterms:created>
  <dcterms:modified xsi:type="dcterms:W3CDTF">2015-09-07T21:59:38Z</dcterms:modified>
  <cp:contentStatus>Final Draft</cp:contentStatus>
</cp:coreProperties>
</file>