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1" r:id="rId3"/>
    <p:sldId id="272" r:id="rId4"/>
    <p:sldId id="280" r:id="rId5"/>
    <p:sldId id="270" r:id="rId6"/>
    <p:sldId id="273" r:id="rId7"/>
    <p:sldId id="274" r:id="rId8"/>
    <p:sldId id="275" r:id="rId9"/>
    <p:sldId id="276" r:id="rId10"/>
    <p:sldId id="277" r:id="rId11"/>
    <p:sldId id="281" r:id="rId12"/>
    <p:sldId id="278" r:id="rId13"/>
    <p:sldId id="279" r:id="rId14"/>
    <p:sldId id="283" r:id="rId15"/>
    <p:sldId id="28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A10"/>
    <a:srgbClr val="2C7515"/>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46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ADADA1-69DF-4832-8F3F-F24A9C2EA790}" type="datetimeFigureOut">
              <a:rPr lang="en-US" smtClean="0"/>
              <a:pPr/>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ADADA1-69DF-4832-8F3F-F24A9C2EA790}" type="datetimeFigureOut">
              <a:rPr lang="en-US" smtClean="0"/>
              <a:pPr/>
              <a:t>7/1/2018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ADADA1-69DF-4832-8F3F-F24A9C2EA790}" type="datetimeFigureOut">
              <a:rPr lang="en-US" smtClean="0"/>
              <a:pPr/>
              <a:t>7/1/2018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ADADA1-69DF-4832-8F3F-F24A9C2EA790}" type="datetimeFigureOut">
              <a:rPr lang="en-US" smtClean="0"/>
              <a:pPr/>
              <a:t>7/1/2018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DADA1-69DF-4832-8F3F-F24A9C2EA790}" type="datetimeFigureOut">
              <a:rPr lang="en-US" smtClean="0"/>
              <a:pPr/>
              <a:t>7/1/2018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7/1/2018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7/1/2018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DADA1-69DF-4832-8F3F-F24A9C2EA790}" type="datetimeFigureOut">
              <a:rPr lang="en-US" smtClean="0"/>
              <a:pPr/>
              <a:t>7/1/2018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07DC6-636F-44D2-849A-5D8B301FC8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embed/SQevy90BZI8?rel=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embed/0cXVtuqEoKw?rel=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Downloading Python </a:t>
            </a:r>
            <a:r>
              <a:rPr lang="en-US" sz="2400" dirty="0" smtClean="0"/>
              <a:t>(1 of 4)</a:t>
            </a:r>
            <a:endParaRPr lang="en-US" sz="2400"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How do we get this cool Python interpreter?</a:t>
            </a:r>
            <a:br>
              <a:rPr lang="en-US" sz="2400" dirty="0" smtClean="0"/>
            </a:br>
            <a:r>
              <a:rPr lang="en-US" sz="2400" dirty="0" smtClean="0"/>
              <a:t>It’s not only cool, it’s free.</a:t>
            </a:r>
          </a:p>
          <a:p>
            <a:r>
              <a:rPr lang="en-US" sz="2400" dirty="0" smtClean="0"/>
              <a:t>For this class we will use </a:t>
            </a:r>
            <a:r>
              <a:rPr lang="en-US" sz="2400" b="1" dirty="0" smtClean="0"/>
              <a:t>Python </a:t>
            </a:r>
            <a:r>
              <a:rPr lang="en-US" sz="2400" b="1" dirty="0" smtClean="0"/>
              <a:t>3.6 </a:t>
            </a:r>
            <a:r>
              <a:rPr lang="en-US" sz="2400" dirty="0" smtClean="0"/>
              <a:t>or the latest version</a:t>
            </a:r>
            <a:r>
              <a:rPr lang="en-US" sz="2400" dirty="0" smtClean="0"/>
              <a:t/>
            </a:r>
            <a:br>
              <a:rPr lang="en-US" sz="2400" dirty="0" smtClean="0"/>
            </a:br>
            <a:r>
              <a:rPr lang="en-US" sz="2400" dirty="0" smtClean="0"/>
              <a:t>If your computer already has Python, please check that it’s Python </a:t>
            </a:r>
            <a:r>
              <a:rPr lang="en-US" sz="2400" dirty="0" smtClean="0"/>
              <a:t>3. </a:t>
            </a:r>
            <a:r>
              <a:rPr lang="en-US" sz="2400" dirty="0" smtClean="0"/>
              <a:t>If you don’t have Python or don’t have the correct version, follow these steps to download it:</a:t>
            </a:r>
          </a:p>
          <a:p>
            <a:pPr marL="457200" indent="-457200">
              <a:buFont typeface="+mj-lt"/>
              <a:buAutoNum type="arabicPeriod"/>
            </a:pPr>
            <a:r>
              <a:rPr lang="en-US" sz="2400" dirty="0" smtClean="0"/>
              <a:t>Go to</a:t>
            </a:r>
            <a:br>
              <a:rPr lang="en-US" sz="2400" dirty="0" smtClean="0"/>
            </a:br>
            <a:r>
              <a:rPr lang="en-US" sz="2400" dirty="0" smtClean="0"/>
              <a:t> https://</a:t>
            </a:r>
            <a:r>
              <a:rPr lang="en-US" sz="2400" dirty="0" smtClean="0"/>
              <a:t>www.python.org/downloads</a:t>
            </a:r>
            <a:endParaRPr lang="en-US" sz="2400" dirty="0" smtClean="0"/>
          </a:p>
          <a:p>
            <a:pPr marL="457200" indent="-457200">
              <a:buFont typeface="+mj-lt"/>
              <a:buAutoNum type="arabicPeriod"/>
            </a:pPr>
            <a:r>
              <a:rPr lang="en-US" sz="2400" dirty="0" smtClean="0"/>
              <a:t>Scroll to the section called </a:t>
            </a:r>
            <a:r>
              <a:rPr lang="en-US" sz="2400" dirty="0" smtClean="0">
                <a:solidFill>
                  <a:schemeClr val="bg1">
                    <a:lumMod val="50000"/>
                  </a:schemeClr>
                </a:solidFill>
              </a:rPr>
              <a:t>Files</a:t>
            </a:r>
            <a:r>
              <a:rPr lang="en-US" sz="2400" dirty="0" smtClean="0"/>
              <a:t> and click to select the installer for the type of operating system you have (Windows, Mac, or Linux). Then click on </a:t>
            </a:r>
            <a:r>
              <a:rPr lang="en-US" sz="2400" dirty="0" smtClean="0">
                <a:solidFill>
                  <a:schemeClr val="bg1">
                    <a:lumMod val="50000"/>
                  </a:schemeClr>
                </a:solidFill>
              </a:rPr>
              <a:t>Save File </a:t>
            </a:r>
            <a:r>
              <a:rPr lang="en-US" sz="2400" dirty="0" smtClean="0"/>
              <a:t>to download the installer on your computer. When done:</a:t>
            </a:r>
            <a:br>
              <a:rPr lang="en-US" sz="2400" dirty="0" smtClean="0"/>
            </a:br>
            <a:r>
              <a:rPr lang="en-US" sz="2400" dirty="0" smtClean="0"/>
              <a:t>On a Windows computer, look for the icon:</a:t>
            </a:r>
            <a:br>
              <a:rPr lang="en-US" sz="2400" dirty="0" smtClean="0"/>
            </a:br>
            <a:r>
              <a:rPr lang="en-US" sz="2400" dirty="0" smtClean="0"/>
              <a:t>On a Mac, look for the icon: </a:t>
            </a:r>
          </a:p>
          <a:p>
            <a:pPr marL="457200" indent="-457200">
              <a:buNone/>
            </a:pPr>
            <a:endParaRPr lang="en-US" sz="2400" dirty="0" smtClean="0"/>
          </a:p>
        </p:txBody>
      </p:sp>
      <p:pic>
        <p:nvPicPr>
          <p:cNvPr id="4" name="Picture 3" descr="mod2_0.PNG"/>
          <p:cNvPicPr>
            <a:picLocks noChangeAspect="1"/>
          </p:cNvPicPr>
          <p:nvPr/>
        </p:nvPicPr>
        <p:blipFill>
          <a:blip r:embed="rId2" cstate="print"/>
          <a:stretch>
            <a:fillRect/>
          </a:stretch>
        </p:blipFill>
        <p:spPr>
          <a:xfrm>
            <a:off x="6248400" y="5334000"/>
            <a:ext cx="685800" cy="576302"/>
          </a:xfrm>
          <a:prstGeom prst="rect">
            <a:avLst/>
          </a:prstGeom>
        </p:spPr>
      </p:pic>
      <p:pic>
        <p:nvPicPr>
          <p:cNvPr id="5" name="Picture 4" descr="mod2_0_1.PNG"/>
          <p:cNvPicPr>
            <a:picLocks noChangeAspect="1"/>
          </p:cNvPicPr>
          <p:nvPr/>
        </p:nvPicPr>
        <p:blipFill>
          <a:blip r:embed="rId3" cstate="print"/>
          <a:stretch>
            <a:fillRect/>
          </a:stretch>
        </p:blipFill>
        <p:spPr>
          <a:xfrm>
            <a:off x="4343400" y="5791200"/>
            <a:ext cx="762005" cy="86254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382000" cy="5562600"/>
          </a:xfrm>
        </p:spPr>
        <p:txBody>
          <a:bodyPr>
            <a:noAutofit/>
          </a:bodyPr>
          <a:lstStyle/>
          <a:p>
            <a:pPr marL="457200" indent="-457200">
              <a:buFont typeface="+mj-lt"/>
              <a:buAutoNum type="arabicPeriod" startAt="2"/>
            </a:pPr>
            <a:r>
              <a:rPr lang="en-US" sz="2400" i="1" dirty="0" smtClean="0"/>
              <a:t>Runtime error</a:t>
            </a:r>
            <a:r>
              <a:rPr lang="en-US" sz="2400" dirty="0" smtClean="0"/>
              <a:t>: the format of the instruction is correct, but the CPU cannot successfully run it.</a:t>
            </a:r>
          </a:p>
          <a:p>
            <a:pPr marL="457200" indent="-457200">
              <a:buNone/>
            </a:pPr>
            <a:endParaRPr lang="en-US" sz="2400" dirty="0" smtClean="0"/>
          </a:p>
          <a:p>
            <a:pPr marL="457200" indent="-457200">
              <a:buNone/>
            </a:pPr>
            <a:endParaRPr lang="en-US" sz="2400" dirty="0" smtClean="0"/>
          </a:p>
          <a:p>
            <a:pPr marL="457200" indent="-457200">
              <a:buNone/>
            </a:pPr>
            <a:endParaRPr lang="en-US" sz="2400" dirty="0" smtClean="0"/>
          </a:p>
          <a:p>
            <a:pPr marL="457200" indent="-457200">
              <a:buNone/>
            </a:pPr>
            <a:r>
              <a:rPr lang="en-US" sz="2400" dirty="0" smtClean="0"/>
              <a:t>	In this example, the instruction says to divide 2 by 0. </a:t>
            </a:r>
            <a:br>
              <a:rPr lang="en-US" sz="2400" dirty="0" smtClean="0"/>
            </a:br>
            <a:r>
              <a:rPr lang="en-US" sz="2400" dirty="0" smtClean="0"/>
              <a:t>Since divide by 0 is an illegal math operation, the CPU cannot complete this operation and sends out the error type of </a:t>
            </a:r>
            <a:r>
              <a:rPr lang="en-US" sz="2400" dirty="0" err="1" smtClean="0">
                <a:solidFill>
                  <a:schemeClr val="bg1">
                    <a:lumMod val="50000"/>
                  </a:schemeClr>
                </a:solidFill>
              </a:rPr>
              <a:t>ZeroDivisionError</a:t>
            </a:r>
            <a:r>
              <a:rPr lang="en-US" sz="2400" dirty="0" smtClean="0"/>
              <a:t> to help us pinpoint the error.</a:t>
            </a:r>
            <a:endParaRPr lang="en-US" sz="2400" dirty="0" smtClean="0">
              <a:solidFill>
                <a:schemeClr val="accent1"/>
              </a:solidFill>
            </a:endParaRPr>
          </a:p>
          <a:p>
            <a:pPr>
              <a:buNone/>
            </a:pPr>
            <a:endParaRPr lang="en-US" sz="2400" dirty="0" smtClean="0"/>
          </a:p>
          <a:p>
            <a:pPr>
              <a:buNone/>
            </a:pPr>
            <a:endParaRPr lang="en-US" sz="2400" dirty="0" smtClean="0"/>
          </a:p>
        </p:txBody>
      </p:sp>
      <p:sp>
        <p:nvSpPr>
          <p:cNvPr id="2" name="Title 1"/>
          <p:cNvSpPr>
            <a:spLocks noGrp="1"/>
          </p:cNvSpPr>
          <p:nvPr>
            <p:ph type="title"/>
          </p:nvPr>
        </p:nvSpPr>
        <p:spPr>
          <a:xfrm>
            <a:off x="457200" y="152400"/>
            <a:ext cx="8229600" cy="762000"/>
          </a:xfrm>
        </p:spPr>
        <p:txBody>
          <a:bodyPr>
            <a:normAutofit/>
          </a:bodyPr>
          <a:lstStyle/>
          <a:p>
            <a:r>
              <a:rPr lang="en-US" dirty="0" smtClean="0"/>
              <a:t>Debugging </a:t>
            </a:r>
            <a:r>
              <a:rPr lang="en-US" sz="2400" dirty="0" smtClean="0"/>
              <a:t>(2 of 2)</a:t>
            </a:r>
            <a:endParaRPr lang="en-US" sz="2400" dirty="0"/>
          </a:p>
        </p:txBody>
      </p:sp>
      <p:pic>
        <p:nvPicPr>
          <p:cNvPr id="9" name="Picture 8" descr="mod2_5.PNG"/>
          <p:cNvPicPr>
            <a:picLocks noChangeAspect="1"/>
          </p:cNvPicPr>
          <p:nvPr/>
        </p:nvPicPr>
        <p:blipFill>
          <a:blip r:embed="rId2" cstate="print"/>
          <a:stretch>
            <a:fillRect/>
          </a:stretch>
        </p:blipFill>
        <p:spPr>
          <a:xfrm>
            <a:off x="2192036" y="1752600"/>
            <a:ext cx="4515902" cy="10668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838200"/>
            <a:ext cx="7086600" cy="5562600"/>
          </a:xfrm>
        </p:spPr>
        <p:txBody>
          <a:bodyPr>
            <a:noAutofit/>
          </a:bodyPr>
          <a:lstStyle/>
          <a:p>
            <a:pPr algn="ctr">
              <a:buNone/>
            </a:pPr>
            <a:endParaRPr lang="en-US" sz="2400" dirty="0" smtClean="0"/>
          </a:p>
          <a:p>
            <a:pPr algn="ctr">
              <a:buNone/>
            </a:pPr>
            <a:endParaRPr lang="en-US" sz="2400" dirty="0" smtClean="0"/>
          </a:p>
          <a:p>
            <a:pPr algn="ctr">
              <a:buNone/>
            </a:pPr>
            <a:endParaRPr lang="en-US" sz="2400" dirty="0" smtClean="0"/>
          </a:p>
          <a:p>
            <a:pPr marL="0" indent="0" algn="ctr">
              <a:buNone/>
            </a:pPr>
            <a:r>
              <a:rPr lang="en-US" sz="2400" dirty="0" smtClean="0"/>
              <a:t>Click for a video </a:t>
            </a:r>
            <a:r>
              <a:rPr lang="en-US" sz="2400" dirty="0" smtClean="0">
                <a:hlinkClick r:id="rId2"/>
              </a:rPr>
              <a:t>demo</a:t>
            </a:r>
            <a:r>
              <a:rPr lang="en-US" sz="2400" dirty="0" smtClean="0"/>
              <a:t> on how to write instructions for the computer, run them, and debug them if needed</a:t>
            </a:r>
          </a:p>
          <a:p>
            <a:pPr algn="ctr">
              <a:buNone/>
            </a:pPr>
            <a:endParaRPr lang="en-US" sz="2400" dirty="0" smtClean="0"/>
          </a:p>
          <a:p>
            <a:pPr algn="ctr">
              <a:buNone/>
            </a:pPr>
            <a:endParaRPr lang="en-US" sz="2400" dirty="0" smtClean="0"/>
          </a:p>
          <a:p>
            <a:pPr algn="ctr">
              <a:buNone/>
            </a:pPr>
            <a:endParaRPr lang="en-US" sz="2400" dirty="0" smtClean="0"/>
          </a:p>
        </p:txBody>
      </p:sp>
      <p:sp>
        <p:nvSpPr>
          <p:cNvPr id="2" name="Title 1"/>
          <p:cNvSpPr>
            <a:spLocks noGrp="1"/>
          </p:cNvSpPr>
          <p:nvPr>
            <p:ph type="title"/>
          </p:nvPr>
        </p:nvSpPr>
        <p:spPr>
          <a:xfrm>
            <a:off x="457200" y="152400"/>
            <a:ext cx="8229600" cy="762000"/>
          </a:xfrm>
        </p:spPr>
        <p:txBody>
          <a:bodyPr>
            <a:normAutofit/>
          </a:bodyPr>
          <a:lstStyle/>
          <a:p>
            <a:r>
              <a:rPr lang="en-US" dirty="0" smtClean="0"/>
              <a:t>Coding and Debugging</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458200" cy="5562600"/>
          </a:xfrm>
        </p:spPr>
        <p:txBody>
          <a:bodyPr>
            <a:noAutofit/>
          </a:bodyPr>
          <a:lstStyle/>
          <a:p>
            <a:r>
              <a:rPr lang="en-US" sz="2400" dirty="0" smtClean="0"/>
              <a:t>The shell provides an easy way to write a line of Python code, run it, and debug it.</a:t>
            </a:r>
          </a:p>
          <a:p>
            <a:r>
              <a:rPr lang="en-US" sz="2400" dirty="0" smtClean="0"/>
              <a:t>However, when we have multiple Python statements to run one after another, it is easier to type all the statements in a file, save the file, and ask the shell to run the entire file for us.</a:t>
            </a:r>
          </a:p>
          <a:p>
            <a:r>
              <a:rPr lang="en-US" sz="2400" dirty="0" smtClean="0"/>
              <a:t>When multiple Python statements are put together in a file, the file is called a program, or more specifically, a </a:t>
            </a:r>
            <a:r>
              <a:rPr lang="en-US" sz="2400" i="1" dirty="0" smtClean="0"/>
              <a:t>Python script</a:t>
            </a:r>
            <a:r>
              <a:rPr lang="en-US" sz="2400" dirty="0" smtClean="0"/>
              <a:t>.</a:t>
            </a:r>
          </a:p>
          <a:p>
            <a:r>
              <a:rPr lang="en-US" sz="2400" dirty="0" smtClean="0"/>
              <a:t>A Python script can have a name, and the name must end with the extension </a:t>
            </a:r>
            <a:r>
              <a:rPr lang="en-US" sz="2400" dirty="0" smtClean="0">
                <a:solidFill>
                  <a:schemeClr val="bg1">
                    <a:lumMod val="50000"/>
                  </a:schemeClr>
                </a:solidFill>
              </a:rPr>
              <a:t>.</a:t>
            </a:r>
            <a:r>
              <a:rPr lang="en-US" sz="2400" dirty="0" err="1" smtClean="0">
                <a:solidFill>
                  <a:schemeClr val="bg1">
                    <a:lumMod val="50000"/>
                  </a:schemeClr>
                </a:solidFill>
              </a:rPr>
              <a:t>py</a:t>
            </a:r>
            <a:endParaRPr lang="en-US" sz="2400" dirty="0" smtClean="0">
              <a:solidFill>
                <a:schemeClr val="bg1">
                  <a:lumMod val="50000"/>
                </a:schemeClr>
              </a:solidFill>
            </a:endParaRPr>
          </a:p>
          <a:p>
            <a:r>
              <a:rPr lang="en-US" sz="2400" dirty="0" smtClean="0"/>
              <a:t>When there are multiple lines of code in a script, the Python interpreter runs one line at a time, in the order from the top to the bottom of the file, until all the statements have run.</a:t>
            </a:r>
          </a:p>
          <a:p>
            <a:r>
              <a:rPr lang="en-US" sz="2400" dirty="0" smtClean="0"/>
              <a:t>If there is an error in the file, the CPU stops running the code  and prints a corresponding error message.</a:t>
            </a:r>
          </a:p>
          <a:p>
            <a:endParaRPr lang="en-US" sz="2400" dirty="0" smtClean="0"/>
          </a:p>
        </p:txBody>
      </p:sp>
      <p:sp>
        <p:nvSpPr>
          <p:cNvPr id="2" name="Title 1"/>
          <p:cNvSpPr>
            <a:spLocks noGrp="1"/>
          </p:cNvSpPr>
          <p:nvPr>
            <p:ph type="title"/>
          </p:nvPr>
        </p:nvSpPr>
        <p:spPr>
          <a:xfrm>
            <a:off x="457200" y="152400"/>
            <a:ext cx="8229600" cy="762000"/>
          </a:xfrm>
        </p:spPr>
        <p:txBody>
          <a:bodyPr>
            <a:normAutofit/>
          </a:bodyPr>
          <a:lstStyle/>
          <a:p>
            <a:r>
              <a:rPr lang="en-US" dirty="0" smtClean="0"/>
              <a:t>Python Script </a:t>
            </a:r>
            <a:r>
              <a:rPr lang="en-US" sz="2400" dirty="0" smtClean="0"/>
              <a:t>(1 of 2)</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458200" cy="5562600"/>
          </a:xfrm>
        </p:spPr>
        <p:txBody>
          <a:bodyPr>
            <a:noAutofit/>
          </a:bodyPr>
          <a:lstStyle/>
          <a:p>
            <a:r>
              <a:rPr lang="en-US" sz="2400" dirty="0" smtClean="0"/>
              <a:t>To start a new script, at the shell window, select from the pull down menu:  </a:t>
            </a:r>
            <a:r>
              <a:rPr lang="en-US" sz="2400" dirty="0" smtClean="0">
                <a:solidFill>
                  <a:schemeClr val="bg1">
                    <a:lumMod val="50000"/>
                  </a:schemeClr>
                </a:solidFill>
              </a:rPr>
              <a:t>File</a:t>
            </a:r>
            <a:r>
              <a:rPr lang="en-US" sz="2400" dirty="0" smtClean="0"/>
              <a:t> =&gt; </a:t>
            </a:r>
            <a:r>
              <a:rPr lang="en-US" sz="2400" dirty="0" smtClean="0">
                <a:solidFill>
                  <a:schemeClr val="bg1">
                    <a:lumMod val="50000"/>
                  </a:schemeClr>
                </a:solidFill>
              </a:rPr>
              <a:t>New File</a:t>
            </a:r>
            <a:br>
              <a:rPr lang="en-US" sz="2400" dirty="0" smtClean="0">
                <a:solidFill>
                  <a:schemeClr val="bg1">
                    <a:lumMod val="50000"/>
                  </a:schemeClr>
                </a:solidFill>
              </a:rPr>
            </a:br>
            <a:r>
              <a:rPr lang="en-US" sz="2400" dirty="0" smtClean="0"/>
              <a:t>To start with an existing script, at the shell window, select from the pull down menu:  </a:t>
            </a:r>
            <a:r>
              <a:rPr lang="en-US" sz="2400" dirty="0" smtClean="0">
                <a:solidFill>
                  <a:schemeClr val="bg1">
                    <a:lumMod val="50000"/>
                  </a:schemeClr>
                </a:solidFill>
              </a:rPr>
              <a:t>File</a:t>
            </a:r>
            <a:r>
              <a:rPr lang="en-US" sz="2400" dirty="0" smtClean="0"/>
              <a:t> =&gt; </a:t>
            </a:r>
            <a:r>
              <a:rPr lang="en-US" sz="2400" dirty="0" smtClean="0">
                <a:solidFill>
                  <a:schemeClr val="bg1">
                    <a:lumMod val="50000"/>
                  </a:schemeClr>
                </a:solidFill>
              </a:rPr>
              <a:t>Open File    </a:t>
            </a:r>
            <a:br>
              <a:rPr lang="en-US" sz="2400" dirty="0" smtClean="0">
                <a:solidFill>
                  <a:schemeClr val="bg1">
                    <a:lumMod val="50000"/>
                  </a:schemeClr>
                </a:solidFill>
              </a:rPr>
            </a:br>
            <a:r>
              <a:rPr lang="en-US" sz="2400" dirty="0" smtClean="0"/>
              <a:t>and click to select the file from the list of files.</a:t>
            </a:r>
          </a:p>
          <a:p>
            <a:r>
              <a:rPr lang="en-US" sz="2400" dirty="0" smtClean="0"/>
              <a:t>A </a:t>
            </a:r>
            <a:r>
              <a:rPr lang="en-US" sz="2400" i="1" dirty="0" smtClean="0"/>
              <a:t>text editor</a:t>
            </a:r>
            <a:r>
              <a:rPr lang="en-US" sz="2400" dirty="0" smtClean="0"/>
              <a:t> window will appear. We use the text editor to type in the Python instructions and save them in a </a:t>
            </a:r>
            <a:r>
              <a:rPr lang="en-US" sz="2400" dirty="0" smtClean="0">
                <a:solidFill>
                  <a:schemeClr val="bg1">
                    <a:lumMod val="50000"/>
                  </a:schemeClr>
                </a:solidFill>
              </a:rPr>
              <a:t>.</a:t>
            </a:r>
            <a:r>
              <a:rPr lang="en-US" sz="2400" dirty="0" err="1" smtClean="0">
                <a:solidFill>
                  <a:schemeClr val="bg1">
                    <a:lumMod val="50000"/>
                  </a:schemeClr>
                </a:solidFill>
              </a:rPr>
              <a:t>py</a:t>
            </a:r>
            <a:r>
              <a:rPr lang="en-US" sz="2400" dirty="0" smtClean="0">
                <a:solidFill>
                  <a:schemeClr val="bg1">
                    <a:lumMod val="50000"/>
                  </a:schemeClr>
                </a:solidFill>
              </a:rPr>
              <a:t> </a:t>
            </a:r>
            <a:r>
              <a:rPr lang="en-US" sz="2400" dirty="0" smtClean="0"/>
              <a:t>file. </a:t>
            </a:r>
          </a:p>
          <a:p>
            <a:r>
              <a:rPr lang="en-US" sz="2400" dirty="0" smtClean="0"/>
              <a:t>To test the Python code in the script, at the text editor window select the pull down menu:  </a:t>
            </a:r>
            <a:r>
              <a:rPr lang="en-US" sz="2400" dirty="0" smtClean="0">
                <a:solidFill>
                  <a:schemeClr val="bg1">
                    <a:lumMod val="50000"/>
                  </a:schemeClr>
                </a:solidFill>
              </a:rPr>
              <a:t>Run</a:t>
            </a:r>
            <a:r>
              <a:rPr lang="en-US" sz="2400" dirty="0" smtClean="0"/>
              <a:t> =&gt;  </a:t>
            </a:r>
            <a:r>
              <a:rPr lang="en-US" sz="2400" dirty="0" smtClean="0">
                <a:solidFill>
                  <a:schemeClr val="bg1">
                    <a:lumMod val="50000"/>
                  </a:schemeClr>
                </a:solidFill>
              </a:rPr>
              <a:t>Run Module    </a:t>
            </a:r>
            <a:br>
              <a:rPr lang="en-US" sz="2400" dirty="0" smtClean="0">
                <a:solidFill>
                  <a:schemeClr val="bg1">
                    <a:lumMod val="50000"/>
                  </a:schemeClr>
                </a:solidFill>
              </a:rPr>
            </a:br>
            <a:r>
              <a:rPr lang="en-US" sz="2400" dirty="0" smtClean="0"/>
              <a:t>or, use the keyboard shortcut key:  </a:t>
            </a:r>
            <a:r>
              <a:rPr lang="en-US" sz="2400" dirty="0" smtClean="0">
                <a:solidFill>
                  <a:schemeClr val="bg1">
                    <a:lumMod val="50000"/>
                  </a:schemeClr>
                </a:solidFill>
              </a:rPr>
              <a:t>F5</a:t>
            </a:r>
          </a:p>
          <a:p>
            <a:r>
              <a:rPr lang="en-US" sz="2400" dirty="0" smtClean="0"/>
              <a:t>If there is no error, an IDLE shell window will pop up to display the output of the script.</a:t>
            </a:r>
          </a:p>
          <a:p>
            <a:r>
              <a:rPr lang="en-US" sz="2400" dirty="0" smtClean="0"/>
              <a:t>If there is error, an error window will pop up with an error message, and the line with error will be highlighted in red.</a:t>
            </a:r>
          </a:p>
          <a:p>
            <a:endParaRPr lang="en-US" sz="2400" dirty="0" smtClean="0"/>
          </a:p>
        </p:txBody>
      </p:sp>
      <p:sp>
        <p:nvSpPr>
          <p:cNvPr id="2" name="Title 1"/>
          <p:cNvSpPr>
            <a:spLocks noGrp="1"/>
          </p:cNvSpPr>
          <p:nvPr>
            <p:ph type="title"/>
          </p:nvPr>
        </p:nvSpPr>
        <p:spPr>
          <a:xfrm>
            <a:off x="457200" y="152400"/>
            <a:ext cx="8229600" cy="762000"/>
          </a:xfrm>
        </p:spPr>
        <p:txBody>
          <a:bodyPr>
            <a:normAutofit/>
          </a:bodyPr>
          <a:lstStyle/>
          <a:p>
            <a:r>
              <a:rPr lang="en-US" dirty="0" smtClean="0"/>
              <a:t>Working With a Script</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458200" cy="5562600"/>
          </a:xfrm>
        </p:spPr>
        <p:txBody>
          <a:bodyPr>
            <a:noAutofit/>
          </a:bodyPr>
          <a:lstStyle/>
          <a:p>
            <a:r>
              <a:rPr lang="en-US" sz="2400" dirty="0" smtClean="0"/>
              <a:t>What is the advantage of writing a script, instead of running one statement at a time at the shell prompt?</a:t>
            </a:r>
          </a:p>
          <a:p>
            <a:pPr marL="857250" lvl="1" indent="-457200">
              <a:buFont typeface="+mj-lt"/>
              <a:buAutoNum type="arabicPeriod"/>
            </a:pPr>
            <a:r>
              <a:rPr lang="en-US" sz="2400" dirty="0" smtClean="0"/>
              <a:t>When we need to do a complicated task that requires multiple statements to work together, then a script keeps all the statements together in one memory space and we can coordinate the statements to work with each other.</a:t>
            </a:r>
          </a:p>
          <a:p>
            <a:pPr marL="857250" lvl="1" indent="-457200">
              <a:buFont typeface="+mj-lt"/>
              <a:buAutoNum type="arabicPeriod"/>
            </a:pPr>
            <a:r>
              <a:rPr lang="en-US" sz="2400" dirty="0" smtClean="0"/>
              <a:t>When we need to run the same task many times, and the statements for that task is in a script, then we only need one command to run the script, and we don’t have to type all the instructions over and over again.</a:t>
            </a:r>
          </a:p>
          <a:p>
            <a:endParaRPr lang="en-US" sz="2400" dirty="0" smtClean="0"/>
          </a:p>
        </p:txBody>
      </p:sp>
      <p:sp>
        <p:nvSpPr>
          <p:cNvPr id="2" name="Title 1"/>
          <p:cNvSpPr>
            <a:spLocks noGrp="1"/>
          </p:cNvSpPr>
          <p:nvPr>
            <p:ph type="title"/>
          </p:nvPr>
        </p:nvSpPr>
        <p:spPr>
          <a:xfrm>
            <a:off x="457200" y="152400"/>
            <a:ext cx="8229600" cy="762000"/>
          </a:xfrm>
        </p:spPr>
        <p:txBody>
          <a:bodyPr>
            <a:normAutofit/>
          </a:bodyPr>
          <a:lstStyle/>
          <a:p>
            <a:r>
              <a:rPr lang="en-US" dirty="0" smtClean="0"/>
              <a:t>Advantage of a Script</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838200"/>
            <a:ext cx="7086600" cy="5562600"/>
          </a:xfrm>
        </p:spPr>
        <p:txBody>
          <a:bodyPr>
            <a:noAutofit/>
          </a:bodyPr>
          <a:lstStyle/>
          <a:p>
            <a:pPr algn="ctr">
              <a:buNone/>
            </a:pPr>
            <a:endParaRPr lang="en-US" sz="2400" dirty="0" smtClean="0"/>
          </a:p>
          <a:p>
            <a:pPr algn="ctr">
              <a:buNone/>
            </a:pPr>
            <a:endParaRPr lang="en-US" sz="2400" dirty="0" smtClean="0"/>
          </a:p>
          <a:p>
            <a:pPr algn="ctr">
              <a:buNone/>
            </a:pPr>
            <a:endParaRPr lang="en-US" sz="2400" dirty="0" smtClean="0"/>
          </a:p>
          <a:p>
            <a:pPr marL="0" indent="0" algn="ctr">
              <a:buNone/>
            </a:pPr>
            <a:r>
              <a:rPr lang="en-US" sz="2400" dirty="0" smtClean="0"/>
              <a:t>Click for a video </a:t>
            </a:r>
            <a:r>
              <a:rPr lang="en-US" sz="2400" dirty="0" smtClean="0">
                <a:hlinkClick r:id="rId2"/>
              </a:rPr>
              <a:t>demo </a:t>
            </a:r>
            <a:r>
              <a:rPr lang="en-US" sz="2400" dirty="0" smtClean="0"/>
              <a:t>on how to write Python statements in a script and run it.</a:t>
            </a:r>
          </a:p>
          <a:p>
            <a:pPr algn="ctr">
              <a:buNone/>
            </a:pPr>
            <a:endParaRPr lang="en-US" sz="2400" dirty="0" smtClean="0"/>
          </a:p>
          <a:p>
            <a:pPr algn="ctr">
              <a:buNone/>
            </a:pPr>
            <a:endParaRPr lang="en-US" sz="2400" dirty="0" smtClean="0"/>
          </a:p>
          <a:p>
            <a:pPr algn="ctr">
              <a:buNone/>
            </a:pPr>
            <a:endParaRPr lang="en-US" sz="2400" dirty="0" smtClean="0"/>
          </a:p>
        </p:txBody>
      </p:sp>
      <p:sp>
        <p:nvSpPr>
          <p:cNvPr id="2" name="Title 1"/>
          <p:cNvSpPr>
            <a:spLocks noGrp="1"/>
          </p:cNvSpPr>
          <p:nvPr>
            <p:ph type="title"/>
          </p:nvPr>
        </p:nvSpPr>
        <p:spPr>
          <a:xfrm>
            <a:off x="457200" y="152400"/>
            <a:ext cx="8229600" cy="762000"/>
          </a:xfrm>
        </p:spPr>
        <p:txBody>
          <a:bodyPr>
            <a:normAutofit/>
          </a:bodyPr>
          <a:lstStyle/>
          <a:p>
            <a:r>
              <a:rPr lang="en-US" dirty="0" smtClean="0"/>
              <a:t>Scripting</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dirty="0" smtClean="0"/>
              <a:t>Downloading Python - Windows </a:t>
            </a:r>
            <a:r>
              <a:rPr lang="en-US" sz="2400" dirty="0" smtClean="0"/>
              <a:t>(2 of 4)</a:t>
            </a:r>
            <a:endParaRPr lang="en-US" sz="2400" dirty="0"/>
          </a:p>
        </p:txBody>
      </p:sp>
      <p:sp>
        <p:nvSpPr>
          <p:cNvPr id="3" name="Content Placeholder 2"/>
          <p:cNvSpPr>
            <a:spLocks noGrp="1"/>
          </p:cNvSpPr>
          <p:nvPr>
            <p:ph idx="1"/>
          </p:nvPr>
        </p:nvSpPr>
        <p:spPr>
          <a:xfrm>
            <a:off x="304800" y="838200"/>
            <a:ext cx="8382000" cy="5562600"/>
          </a:xfrm>
        </p:spPr>
        <p:txBody>
          <a:bodyPr>
            <a:noAutofit/>
          </a:bodyPr>
          <a:lstStyle/>
          <a:p>
            <a:pPr marL="457200" indent="-457200">
              <a:buFont typeface="+mj-lt"/>
              <a:buAutoNum type="arabicPeriod" startAt="3"/>
            </a:pPr>
            <a:r>
              <a:rPr lang="en-US" sz="2400" dirty="0" smtClean="0"/>
              <a:t>Click on the installer icon to run it. You should see a window that looks similar to this:</a:t>
            </a:r>
          </a:p>
          <a:p>
            <a:pPr marL="457200" indent="-457200">
              <a:buFont typeface="+mj-lt"/>
              <a:buAutoNum type="arabicPeriod" startAt="3"/>
            </a:pPr>
            <a:endParaRPr lang="en-US" sz="2400" dirty="0" smtClean="0"/>
          </a:p>
          <a:p>
            <a:pPr marL="457200" indent="-457200">
              <a:buFont typeface="+mj-lt"/>
              <a:buAutoNum type="arabicPeriod" startAt="3"/>
            </a:pPr>
            <a:endParaRPr lang="en-US" sz="2400" dirty="0" smtClean="0"/>
          </a:p>
          <a:p>
            <a:endParaRPr lang="en-US" sz="2400" dirty="0" smtClean="0"/>
          </a:p>
          <a:p>
            <a:endParaRPr lang="en-US" sz="2400" dirty="0" smtClean="0"/>
          </a:p>
          <a:p>
            <a:pPr>
              <a:buNone/>
            </a:pPr>
            <a:endParaRPr lang="en-US" sz="2400" dirty="0" smtClean="0"/>
          </a:p>
          <a:p>
            <a:pPr>
              <a:buNone/>
            </a:pPr>
            <a:endParaRPr lang="en-US" sz="2400" dirty="0" smtClean="0"/>
          </a:p>
          <a:p>
            <a:pPr marL="457200" indent="-457200">
              <a:buFont typeface="+mj-lt"/>
              <a:buAutoNum type="arabicPeriod" startAt="4"/>
            </a:pPr>
            <a:r>
              <a:rPr lang="en-US" sz="2400" dirty="0" smtClean="0"/>
              <a:t>Click to check the box “</a:t>
            </a:r>
            <a:r>
              <a:rPr lang="en-US" sz="2400" dirty="0" smtClean="0">
                <a:solidFill>
                  <a:schemeClr val="bg1">
                    <a:lumMod val="50000"/>
                  </a:schemeClr>
                </a:solidFill>
              </a:rPr>
              <a:t>Add Python 3.5 to PATH</a:t>
            </a:r>
            <a:r>
              <a:rPr lang="en-US" sz="2400" dirty="0" smtClean="0"/>
              <a:t>”</a:t>
            </a:r>
          </a:p>
          <a:p>
            <a:pPr marL="457200" indent="-457200">
              <a:buFont typeface="+mj-lt"/>
              <a:buAutoNum type="arabicPeriod" startAt="4"/>
            </a:pPr>
            <a:r>
              <a:rPr lang="en-US" sz="2400" dirty="0" smtClean="0"/>
              <a:t>Then click </a:t>
            </a:r>
            <a:r>
              <a:rPr lang="en-US" sz="2400" dirty="0" smtClean="0">
                <a:solidFill>
                  <a:schemeClr val="bg1">
                    <a:lumMod val="50000"/>
                  </a:schemeClr>
                </a:solidFill>
              </a:rPr>
              <a:t>Install Now.  </a:t>
            </a:r>
            <a:r>
              <a:rPr lang="en-US" sz="2400" dirty="0" smtClean="0"/>
              <a:t>The installer program will run to download files from the network and install them in the appropriate locations on your computer. </a:t>
            </a:r>
          </a:p>
          <a:p>
            <a:pPr marL="457200" indent="-457200">
              <a:buFont typeface="+mj-lt"/>
              <a:buAutoNum type="arabicPeriod" startAt="4"/>
            </a:pPr>
            <a:r>
              <a:rPr lang="en-US" sz="2400" dirty="0" smtClean="0"/>
              <a:t>When it is finished, select </a:t>
            </a:r>
            <a:r>
              <a:rPr lang="en-US" sz="2400" dirty="0" smtClean="0">
                <a:solidFill>
                  <a:schemeClr val="bg1">
                    <a:lumMod val="50000"/>
                  </a:schemeClr>
                </a:solidFill>
              </a:rPr>
              <a:t>Close</a:t>
            </a:r>
            <a:r>
              <a:rPr lang="en-US" sz="2400" dirty="0" smtClean="0"/>
              <a:t> to close the install window. </a:t>
            </a:r>
          </a:p>
        </p:txBody>
      </p:sp>
      <p:grpSp>
        <p:nvGrpSpPr>
          <p:cNvPr id="8" name="Group 7"/>
          <p:cNvGrpSpPr/>
          <p:nvPr/>
        </p:nvGrpSpPr>
        <p:grpSpPr>
          <a:xfrm>
            <a:off x="2209800" y="1676400"/>
            <a:ext cx="4838245" cy="2484310"/>
            <a:chOff x="2209800" y="1981200"/>
            <a:chExt cx="4993677" cy="2560510"/>
          </a:xfrm>
        </p:grpSpPr>
        <p:pic>
          <p:nvPicPr>
            <p:cNvPr id="4" name="Picture 3" descr="mod2_1.PNG"/>
            <p:cNvPicPr>
              <a:picLocks noChangeAspect="1"/>
            </p:cNvPicPr>
            <p:nvPr/>
          </p:nvPicPr>
          <p:blipFill>
            <a:blip r:embed="rId2" cstate="print"/>
            <a:stretch>
              <a:fillRect/>
            </a:stretch>
          </p:blipFill>
          <p:spPr>
            <a:xfrm>
              <a:off x="2209800" y="1981200"/>
              <a:ext cx="4179118" cy="2560510"/>
            </a:xfrm>
            <a:prstGeom prst="rect">
              <a:avLst/>
            </a:prstGeom>
          </p:spPr>
        </p:pic>
        <p:sp>
          <p:nvSpPr>
            <p:cNvPr id="5" name="TextBox 4"/>
            <p:cNvSpPr txBox="1"/>
            <p:nvPr/>
          </p:nvSpPr>
          <p:spPr>
            <a:xfrm>
              <a:off x="4962479" y="3551945"/>
              <a:ext cx="2240998" cy="369332"/>
            </a:xfrm>
            <a:prstGeom prst="rect">
              <a:avLst/>
            </a:prstGeom>
            <a:noFill/>
          </p:spPr>
          <p:txBody>
            <a:bodyPr wrap="none" rtlCol="0">
              <a:spAutoFit/>
            </a:bodyPr>
            <a:lstStyle/>
            <a:p>
              <a:r>
                <a:rPr lang="en-US" dirty="0" smtClean="0">
                  <a:solidFill>
                    <a:srgbClr val="C00000"/>
                  </a:solidFill>
                </a:rPr>
                <a:t>Click to check this box</a:t>
              </a:r>
              <a:endParaRPr lang="en-US" dirty="0">
                <a:solidFill>
                  <a:srgbClr val="C00000"/>
                </a:solidFill>
              </a:endParaRPr>
            </a:p>
          </p:txBody>
        </p:sp>
        <p:cxnSp>
          <p:nvCxnSpPr>
            <p:cNvPr id="7" name="Straight Arrow Connector 6"/>
            <p:cNvCxnSpPr>
              <a:stCxn id="5" idx="1"/>
            </p:cNvCxnSpPr>
            <p:nvPr/>
          </p:nvCxnSpPr>
          <p:spPr>
            <a:xfrm flipH="1">
              <a:off x="3546816" y="3736611"/>
              <a:ext cx="1415664" cy="522169"/>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Downloading Python - Mac </a:t>
            </a:r>
            <a:r>
              <a:rPr lang="en-US" sz="2400" dirty="0" smtClean="0"/>
              <a:t>(3 of 4)</a:t>
            </a:r>
            <a:endParaRPr lang="en-US" sz="2400" dirty="0"/>
          </a:p>
        </p:txBody>
      </p:sp>
      <p:sp>
        <p:nvSpPr>
          <p:cNvPr id="3" name="Content Placeholder 2"/>
          <p:cNvSpPr>
            <a:spLocks noGrp="1"/>
          </p:cNvSpPr>
          <p:nvPr>
            <p:ph idx="1"/>
          </p:nvPr>
        </p:nvSpPr>
        <p:spPr>
          <a:xfrm>
            <a:off x="304800" y="838200"/>
            <a:ext cx="8382000" cy="5562600"/>
          </a:xfrm>
        </p:spPr>
        <p:txBody>
          <a:bodyPr>
            <a:noAutofit/>
          </a:bodyPr>
          <a:lstStyle/>
          <a:p>
            <a:pPr marL="457200" indent="-457200">
              <a:buFont typeface="+mj-lt"/>
              <a:buAutoNum type="arabicPeriod" startAt="3"/>
            </a:pPr>
            <a:r>
              <a:rPr lang="en-US" sz="2400" dirty="0" smtClean="0"/>
              <a:t>Click on the </a:t>
            </a:r>
            <a:r>
              <a:rPr lang="en-US" sz="2400" dirty="0" err="1" smtClean="0"/>
              <a:t>Python.mpkg</a:t>
            </a:r>
            <a:r>
              <a:rPr lang="en-US" sz="2400" dirty="0" smtClean="0"/>
              <a:t> installer package to run it. You should see a window that looks similar to this:</a:t>
            </a:r>
          </a:p>
          <a:p>
            <a:pPr marL="457200" indent="-457200">
              <a:buFont typeface="+mj-lt"/>
              <a:buAutoNum type="arabicPeriod" startAt="3"/>
            </a:pPr>
            <a:endParaRPr lang="en-US" sz="2400" dirty="0" smtClean="0"/>
          </a:p>
          <a:p>
            <a:pPr marL="457200" indent="-457200">
              <a:buFont typeface="+mj-lt"/>
              <a:buAutoNum type="arabicPeriod" startAt="3"/>
            </a:pPr>
            <a:endParaRPr lang="en-US" sz="2400" dirty="0" smtClean="0"/>
          </a:p>
          <a:p>
            <a:pPr marL="457200" indent="-457200">
              <a:buFont typeface="+mj-lt"/>
              <a:buAutoNum type="arabicPeriod" startAt="3"/>
            </a:pPr>
            <a:endParaRPr lang="en-US" sz="2400" dirty="0" smtClean="0"/>
          </a:p>
          <a:p>
            <a:pPr marL="457200" indent="-457200">
              <a:buFont typeface="+mj-lt"/>
              <a:buAutoNum type="arabicPeriod" startAt="3"/>
            </a:pPr>
            <a:endParaRPr lang="en-US" sz="2400" dirty="0" smtClean="0"/>
          </a:p>
          <a:p>
            <a:pPr marL="457200" indent="-457200">
              <a:buNone/>
            </a:pPr>
            <a:endParaRPr lang="en-US" sz="2400" dirty="0" smtClean="0"/>
          </a:p>
          <a:p>
            <a:pPr marL="457200" indent="-457200">
              <a:buFont typeface="+mj-lt"/>
              <a:buAutoNum type="arabicPeriod" startAt="4"/>
            </a:pPr>
            <a:r>
              <a:rPr lang="en-US" sz="2400" dirty="0" smtClean="0"/>
              <a:t>Read the licensing agreement pages, click </a:t>
            </a:r>
            <a:r>
              <a:rPr lang="en-US" sz="2400" dirty="0" smtClean="0">
                <a:solidFill>
                  <a:schemeClr val="bg1">
                    <a:lumMod val="50000"/>
                  </a:schemeClr>
                </a:solidFill>
              </a:rPr>
              <a:t>Continue</a:t>
            </a:r>
            <a:r>
              <a:rPr lang="en-US" sz="2400" dirty="0" smtClean="0"/>
              <a:t> and </a:t>
            </a:r>
            <a:r>
              <a:rPr lang="en-US" sz="2400" dirty="0" smtClean="0">
                <a:solidFill>
                  <a:schemeClr val="bg1">
                    <a:lumMod val="50000"/>
                  </a:schemeClr>
                </a:solidFill>
              </a:rPr>
              <a:t>Agree </a:t>
            </a:r>
            <a:r>
              <a:rPr lang="en-US" sz="2400" dirty="0" smtClean="0"/>
              <a:t>to walk through the pages and give your consent.</a:t>
            </a:r>
          </a:p>
          <a:p>
            <a:pPr marL="457200" indent="-457200">
              <a:buFont typeface="+mj-lt"/>
              <a:buAutoNum type="arabicPeriod" startAt="4"/>
            </a:pPr>
            <a:r>
              <a:rPr lang="en-US" sz="2400" dirty="0" smtClean="0"/>
              <a:t>Click </a:t>
            </a:r>
            <a:r>
              <a:rPr lang="en-US" sz="2400" dirty="0" smtClean="0">
                <a:solidFill>
                  <a:schemeClr val="bg1">
                    <a:lumMod val="50000"/>
                  </a:schemeClr>
                </a:solidFill>
              </a:rPr>
              <a:t>Install</a:t>
            </a:r>
            <a:r>
              <a:rPr lang="en-US" sz="2400" dirty="0" smtClean="0"/>
              <a:t> to run the installer, which will download and install files from the network to the appropriate locations on your computer.</a:t>
            </a:r>
          </a:p>
          <a:p>
            <a:pPr marL="457200" indent="-457200">
              <a:buFont typeface="+mj-lt"/>
              <a:buAutoNum type="arabicPeriod" startAt="4"/>
            </a:pPr>
            <a:r>
              <a:rPr lang="en-US" sz="2400" dirty="0" smtClean="0"/>
              <a:t>When it is finished, select </a:t>
            </a:r>
            <a:r>
              <a:rPr lang="en-US" sz="2400" dirty="0" smtClean="0">
                <a:solidFill>
                  <a:schemeClr val="bg1">
                    <a:lumMod val="50000"/>
                  </a:schemeClr>
                </a:solidFill>
              </a:rPr>
              <a:t>Close</a:t>
            </a:r>
            <a:r>
              <a:rPr lang="en-US" sz="2400" dirty="0" smtClean="0"/>
              <a:t> to close the install window.</a:t>
            </a:r>
          </a:p>
          <a:p>
            <a:pPr>
              <a:buNone/>
            </a:pPr>
            <a:endParaRPr lang="en-US" sz="2400" dirty="0" smtClean="0"/>
          </a:p>
          <a:p>
            <a:pPr>
              <a:buNone/>
            </a:pPr>
            <a:endParaRPr lang="en-US" sz="2400" dirty="0" smtClean="0"/>
          </a:p>
          <a:p>
            <a:pPr marL="457200" indent="-457200">
              <a:buNone/>
            </a:pPr>
            <a:endParaRPr lang="en-US" sz="2400" dirty="0" smtClean="0"/>
          </a:p>
        </p:txBody>
      </p:sp>
      <p:pic>
        <p:nvPicPr>
          <p:cNvPr id="8" name="Picture 7" descr="mod2_2.PNG"/>
          <p:cNvPicPr>
            <a:picLocks noChangeAspect="1"/>
          </p:cNvPicPr>
          <p:nvPr/>
        </p:nvPicPr>
        <p:blipFill>
          <a:blip r:embed="rId2" cstate="print"/>
          <a:stretch>
            <a:fillRect/>
          </a:stretch>
        </p:blipFill>
        <p:spPr>
          <a:xfrm>
            <a:off x="2895600" y="1600200"/>
            <a:ext cx="3257571" cy="233284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Downloading Python – Linux </a:t>
            </a:r>
            <a:r>
              <a:rPr lang="en-US" sz="2400" dirty="0" smtClean="0"/>
              <a:t>(4 of 4)</a:t>
            </a:r>
            <a:endParaRPr lang="en-US" sz="2400" dirty="0"/>
          </a:p>
        </p:txBody>
      </p:sp>
      <p:sp>
        <p:nvSpPr>
          <p:cNvPr id="3" name="Content Placeholder 2"/>
          <p:cNvSpPr>
            <a:spLocks noGrp="1"/>
          </p:cNvSpPr>
          <p:nvPr>
            <p:ph idx="1"/>
          </p:nvPr>
        </p:nvSpPr>
        <p:spPr>
          <a:xfrm>
            <a:off x="304800" y="838200"/>
            <a:ext cx="8382000" cy="5562600"/>
          </a:xfrm>
        </p:spPr>
        <p:txBody>
          <a:bodyPr>
            <a:noAutofit/>
          </a:bodyPr>
          <a:lstStyle/>
          <a:p>
            <a:pPr marL="457200" indent="-457200">
              <a:buFont typeface="+mj-lt"/>
              <a:buAutoNum type="arabicPeriod"/>
            </a:pPr>
            <a:r>
              <a:rPr lang="en-US" sz="2400" dirty="0" smtClean="0"/>
              <a:t>As a Linux user, we assume that you are fairly experienced with downloading and installing different software packages.</a:t>
            </a:r>
          </a:p>
          <a:p>
            <a:pPr marL="457200" indent="-457200">
              <a:buFont typeface="+mj-lt"/>
              <a:buAutoNum type="arabicPeriod"/>
            </a:pPr>
            <a:r>
              <a:rPr lang="en-US" sz="2400" dirty="0" smtClean="0"/>
              <a:t>Python is a default package for most Linux distributions, so most likely you already have Python on your system. You just need to check whether you have Python 3.5.2. </a:t>
            </a:r>
          </a:p>
          <a:p>
            <a:pPr marL="457200" indent="-457200">
              <a:buFont typeface="+mj-lt"/>
              <a:buAutoNum type="arabicPeriod"/>
            </a:pPr>
            <a:r>
              <a:rPr lang="en-US" sz="2400" dirty="0" smtClean="0"/>
              <a:t>If not, use the package manager of your Linux distribution to select Python 3.5.2 to download and install.</a:t>
            </a:r>
          </a:p>
          <a:p>
            <a:pPr marL="457200" indent="-457200">
              <a:buNone/>
            </a:pPr>
            <a:endParaRPr lang="en-US" sz="2400" dirty="0" smtClean="0"/>
          </a:p>
          <a:p>
            <a:pPr>
              <a:buNone/>
            </a:pPr>
            <a:endParaRPr lang="en-US" sz="2400" dirty="0" smtClean="0"/>
          </a:p>
          <a:p>
            <a:pPr>
              <a:buNone/>
            </a:pPr>
            <a:endParaRPr lang="en-US" sz="2400" dirty="0" smtClean="0"/>
          </a:p>
          <a:p>
            <a:pPr marL="457200" indent="-457200">
              <a:buNone/>
            </a:pPr>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Run Python</a:t>
            </a:r>
            <a:endParaRPr lang="en-US" dirty="0"/>
          </a:p>
        </p:txBody>
      </p:sp>
      <p:sp>
        <p:nvSpPr>
          <p:cNvPr id="3" name="Content Placeholder 2"/>
          <p:cNvSpPr>
            <a:spLocks noGrp="1"/>
          </p:cNvSpPr>
          <p:nvPr>
            <p:ph idx="1"/>
          </p:nvPr>
        </p:nvSpPr>
        <p:spPr>
          <a:xfrm>
            <a:off x="381000" y="838200"/>
            <a:ext cx="8305800" cy="5562600"/>
          </a:xfrm>
        </p:spPr>
        <p:txBody>
          <a:bodyPr>
            <a:noAutofit/>
          </a:bodyPr>
          <a:lstStyle/>
          <a:p>
            <a:pPr>
              <a:buNone/>
            </a:pPr>
            <a:r>
              <a:rPr lang="en-US" sz="2400" dirty="0" smtClean="0"/>
              <a:t>To run Python on your computer:</a:t>
            </a:r>
          </a:p>
          <a:p>
            <a:pPr marL="0" lvl="1" indent="-457200">
              <a:buFont typeface="+mj-lt"/>
              <a:buAutoNum type="arabicPeriod"/>
            </a:pPr>
            <a:r>
              <a:rPr lang="en-US" sz="2400" dirty="0" smtClean="0"/>
              <a:t>Find the icon for Python and click to start Python</a:t>
            </a:r>
          </a:p>
          <a:p>
            <a:pPr marL="0" indent="0">
              <a:buNone/>
            </a:pPr>
            <a:r>
              <a:rPr lang="en-US" sz="2400" dirty="0" smtClean="0"/>
              <a:t>On the Mac:  Go to the </a:t>
            </a:r>
            <a:r>
              <a:rPr lang="en-US" sz="2400" dirty="0" smtClean="0">
                <a:solidFill>
                  <a:schemeClr val="bg1">
                    <a:lumMod val="50000"/>
                  </a:schemeClr>
                </a:solidFill>
              </a:rPr>
              <a:t>/Applications </a:t>
            </a:r>
            <a:r>
              <a:rPr lang="en-US" sz="2400" dirty="0" smtClean="0"/>
              <a:t>folder and then the </a:t>
            </a:r>
            <a:r>
              <a:rPr lang="en-US" sz="2400" dirty="0" smtClean="0">
                <a:solidFill>
                  <a:schemeClr val="bg1">
                    <a:lumMod val="50000"/>
                  </a:schemeClr>
                </a:solidFill>
              </a:rPr>
              <a:t>Python3.5</a:t>
            </a:r>
            <a:r>
              <a:rPr lang="en-US" sz="2400" dirty="0" smtClean="0"/>
              <a:t> folder, then click on the IDLE icon:  </a:t>
            </a:r>
          </a:p>
          <a:p>
            <a:pPr marL="0" lvl="1" indent="-457200">
              <a:spcBef>
                <a:spcPts val="2000"/>
              </a:spcBef>
              <a:buNone/>
            </a:pPr>
            <a:r>
              <a:rPr lang="en-US" sz="2400" dirty="0" smtClean="0"/>
              <a:t>On Windows: Go to the </a:t>
            </a:r>
            <a:r>
              <a:rPr lang="en-US" sz="2400" dirty="0" smtClean="0">
                <a:solidFill>
                  <a:schemeClr val="bg1">
                    <a:lumMod val="50000"/>
                  </a:schemeClr>
                </a:solidFill>
              </a:rPr>
              <a:t>Start</a:t>
            </a:r>
            <a:r>
              <a:rPr lang="en-US" sz="2400" dirty="0" smtClean="0"/>
              <a:t> menu, click on the IDLE icon:</a:t>
            </a:r>
          </a:p>
          <a:p>
            <a:pPr marL="0" indent="0">
              <a:spcBef>
                <a:spcPts val="200"/>
              </a:spcBef>
              <a:buNone/>
            </a:pPr>
            <a:r>
              <a:rPr lang="en-US" sz="2400" dirty="0" smtClean="0"/>
              <a:t>Depending on the Windows version, you may need to first find IDLE in your list of Apps, and under Python 3.5. Then pin it to the Start menu before you can see it in the Start menu.</a:t>
            </a:r>
          </a:p>
          <a:p>
            <a:pPr marL="0" indent="0">
              <a:buFont typeface="+mj-lt"/>
              <a:buAutoNum type="arabicPeriod" startAt="2"/>
            </a:pPr>
            <a:r>
              <a:rPr lang="en-US" sz="2400" dirty="0" smtClean="0"/>
              <a:t>     Python starts running by showing the window for IDLE, the default development environment:</a:t>
            </a:r>
          </a:p>
          <a:p>
            <a:pPr marL="0" indent="0">
              <a:buNone/>
            </a:pPr>
            <a:endParaRPr lang="en-US" sz="2400" dirty="0"/>
          </a:p>
        </p:txBody>
      </p:sp>
      <p:pic>
        <p:nvPicPr>
          <p:cNvPr id="4" name="Picture 3" descr="mod2_3_1.PNG"/>
          <p:cNvPicPr>
            <a:picLocks noChangeAspect="1"/>
          </p:cNvPicPr>
          <p:nvPr/>
        </p:nvPicPr>
        <p:blipFill>
          <a:blip r:embed="rId2" cstate="print"/>
          <a:stretch>
            <a:fillRect/>
          </a:stretch>
        </p:blipFill>
        <p:spPr>
          <a:xfrm>
            <a:off x="6019800" y="2057400"/>
            <a:ext cx="609600" cy="663835"/>
          </a:xfrm>
          <a:prstGeom prst="rect">
            <a:avLst/>
          </a:prstGeom>
        </p:spPr>
      </p:pic>
      <p:pic>
        <p:nvPicPr>
          <p:cNvPr id="5" name="Picture 4" descr="mod2_3_2.PNG"/>
          <p:cNvPicPr>
            <a:picLocks noChangeAspect="1"/>
          </p:cNvPicPr>
          <p:nvPr/>
        </p:nvPicPr>
        <p:blipFill>
          <a:blip r:embed="rId3" cstate="print"/>
          <a:stretch>
            <a:fillRect/>
          </a:stretch>
        </p:blipFill>
        <p:spPr>
          <a:xfrm>
            <a:off x="7696200" y="2667000"/>
            <a:ext cx="596565" cy="533400"/>
          </a:xfrm>
          <a:prstGeom prst="rect">
            <a:avLst/>
          </a:prstGeom>
        </p:spPr>
      </p:pic>
      <p:pic>
        <p:nvPicPr>
          <p:cNvPr id="6" name="Picture 5" descr="mod2_3_3.PNG"/>
          <p:cNvPicPr>
            <a:picLocks noChangeAspect="1"/>
          </p:cNvPicPr>
          <p:nvPr/>
        </p:nvPicPr>
        <p:blipFill>
          <a:blip r:embed="rId4" cstate="print"/>
          <a:stretch>
            <a:fillRect/>
          </a:stretch>
        </p:blipFill>
        <p:spPr>
          <a:xfrm>
            <a:off x="1676400" y="5029200"/>
            <a:ext cx="5715000" cy="1524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IDLE</a:t>
            </a:r>
            <a:endParaRPr lang="en-US"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IDLE is an acronym for </a:t>
            </a:r>
            <a:r>
              <a:rPr lang="en-US" sz="2400" b="1" u="sng" dirty="0" smtClean="0"/>
              <a:t>I</a:t>
            </a:r>
            <a:r>
              <a:rPr lang="en-US" sz="2400" dirty="0" smtClean="0"/>
              <a:t>ntegrated </a:t>
            </a:r>
            <a:r>
              <a:rPr lang="en-US" sz="2400" b="1" u="sng" dirty="0" err="1" smtClean="0"/>
              <a:t>D</a:t>
            </a:r>
            <a:r>
              <a:rPr lang="en-US" sz="2400" dirty="0" err="1" smtClean="0"/>
              <a:t>eve</a:t>
            </a:r>
            <a:r>
              <a:rPr lang="en-US" sz="2400" b="1" u="sng" dirty="0" err="1" smtClean="0"/>
              <a:t>L</a:t>
            </a:r>
            <a:r>
              <a:rPr lang="en-US" sz="2400" dirty="0" err="1" smtClean="0"/>
              <a:t>opment</a:t>
            </a:r>
            <a:r>
              <a:rPr lang="en-US" sz="2400" dirty="0" smtClean="0"/>
              <a:t> </a:t>
            </a:r>
            <a:r>
              <a:rPr lang="en-US" sz="2400" b="1" u="sng" dirty="0" smtClean="0"/>
              <a:t>E</a:t>
            </a:r>
            <a:r>
              <a:rPr lang="en-US" sz="2400" dirty="0" smtClean="0"/>
              <a:t>nvironment</a:t>
            </a:r>
          </a:p>
          <a:p>
            <a:r>
              <a:rPr lang="en-US" sz="2400" dirty="0" smtClean="0"/>
              <a:t>A </a:t>
            </a:r>
            <a:r>
              <a:rPr lang="en-US" sz="2400" i="1" dirty="0" smtClean="0"/>
              <a:t>development</a:t>
            </a:r>
            <a:r>
              <a:rPr lang="en-US" sz="2400" dirty="0" smtClean="0"/>
              <a:t> </a:t>
            </a:r>
            <a:r>
              <a:rPr lang="en-US" sz="2400" i="1" dirty="0" smtClean="0"/>
              <a:t>environment</a:t>
            </a:r>
            <a:r>
              <a:rPr lang="en-US" sz="2400" dirty="0" smtClean="0"/>
              <a:t> is a set of tools that provide the following services:</a:t>
            </a:r>
          </a:p>
          <a:p>
            <a:pPr lvl="1"/>
            <a:r>
              <a:rPr lang="en-US" sz="2400" dirty="0" smtClean="0"/>
              <a:t>A way to enter instructions or code, and optionally save them to a file</a:t>
            </a:r>
          </a:p>
          <a:p>
            <a:pPr lvl="1"/>
            <a:r>
              <a:rPr lang="en-US" sz="2400" dirty="0" smtClean="0"/>
              <a:t>A way to run the code</a:t>
            </a:r>
          </a:p>
          <a:p>
            <a:pPr lvl="1"/>
            <a:r>
              <a:rPr lang="en-US" sz="2400" dirty="0" smtClean="0"/>
              <a:t>A way to see the output</a:t>
            </a:r>
          </a:p>
          <a:p>
            <a:pPr lvl="1"/>
            <a:r>
              <a:rPr lang="en-US" sz="2400" dirty="0" smtClean="0"/>
              <a:t>A way to debug or find error in the code</a:t>
            </a:r>
            <a:endParaRPr lang="en-US" sz="2400" dirty="0"/>
          </a:p>
          <a:p>
            <a:r>
              <a:rPr lang="en-US" sz="2400" dirty="0" smtClean="0"/>
              <a:t>IDLE </a:t>
            </a:r>
            <a:r>
              <a:rPr lang="en-US" sz="2400" i="1" dirty="0" smtClean="0"/>
              <a:t>integrates</a:t>
            </a:r>
            <a:r>
              <a:rPr lang="en-US" sz="2400" dirty="0" smtClean="0"/>
              <a:t> or combines these tools into one package, and interacts or communicates with us through a </a:t>
            </a:r>
            <a:r>
              <a:rPr lang="en-US" sz="2400" i="1" dirty="0" smtClean="0"/>
              <a:t>shell</a:t>
            </a:r>
          </a:p>
        </p:txBody>
      </p:sp>
      <p:pic>
        <p:nvPicPr>
          <p:cNvPr id="13" name="Picture 12" descr="mod2_3_3.PNG"/>
          <p:cNvPicPr>
            <a:picLocks noChangeAspect="1"/>
          </p:cNvPicPr>
          <p:nvPr/>
        </p:nvPicPr>
        <p:blipFill>
          <a:blip r:embed="rId2" cstate="print"/>
          <a:stretch>
            <a:fillRect/>
          </a:stretch>
        </p:blipFill>
        <p:spPr>
          <a:xfrm>
            <a:off x="1676400" y="5029200"/>
            <a:ext cx="5715000" cy="1524000"/>
          </a:xfrm>
          <a:prstGeom prst="rect">
            <a:avLst/>
          </a:prstGeom>
        </p:spPr>
      </p:pic>
      <p:sp>
        <p:nvSpPr>
          <p:cNvPr id="32" name="Curved Left Arrow 31"/>
          <p:cNvSpPr/>
          <p:nvPr/>
        </p:nvSpPr>
        <p:spPr>
          <a:xfrm>
            <a:off x="7010400" y="4724400"/>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IDLE Shell </a:t>
            </a:r>
            <a:r>
              <a:rPr lang="en-US" sz="2400" dirty="0" smtClean="0"/>
              <a:t>(1 of 2)</a:t>
            </a:r>
            <a:endParaRPr lang="en-US" sz="2400" dirty="0"/>
          </a:p>
        </p:txBody>
      </p:sp>
      <p:sp>
        <p:nvSpPr>
          <p:cNvPr id="3" name="Content Placeholder 2"/>
          <p:cNvSpPr>
            <a:spLocks noGrp="1"/>
          </p:cNvSpPr>
          <p:nvPr>
            <p:ph idx="1"/>
          </p:nvPr>
        </p:nvSpPr>
        <p:spPr>
          <a:xfrm>
            <a:off x="304800" y="838200"/>
            <a:ext cx="8610600" cy="5562600"/>
          </a:xfrm>
        </p:spPr>
        <p:txBody>
          <a:bodyPr>
            <a:noAutofit/>
          </a:bodyPr>
          <a:lstStyle/>
          <a:p>
            <a:r>
              <a:rPr lang="en-US" sz="2400" dirty="0" smtClean="0"/>
              <a:t>The shell is the </a:t>
            </a:r>
            <a:r>
              <a:rPr lang="en-US" sz="2400" i="1" dirty="0" smtClean="0"/>
              <a:t>user interface</a:t>
            </a:r>
            <a:r>
              <a:rPr lang="en-US" sz="2400" dirty="0" smtClean="0"/>
              <a:t>: a way for us to interact or “talk” with the computer. Some other user interfaces that you’ve used are the touch screen on your phone, the buttons and screen of the check out registers at a store, etc.</a:t>
            </a:r>
          </a:p>
          <a:p>
            <a:r>
              <a:rPr lang="en-US" sz="2400" dirty="0" smtClean="0"/>
              <a:t>When the shell first starts, it identifies the Python version and then prints the </a:t>
            </a:r>
            <a:r>
              <a:rPr lang="en-US" sz="2400" i="1" dirty="0" smtClean="0"/>
              <a:t>shell prompt</a:t>
            </a:r>
            <a:r>
              <a:rPr lang="en-US" sz="2400" dirty="0" smtClean="0"/>
              <a:t>:</a:t>
            </a:r>
          </a:p>
          <a:p>
            <a:endParaRPr lang="en-US" sz="2400" dirty="0" smtClean="0"/>
          </a:p>
          <a:p>
            <a:endParaRPr lang="en-US" sz="2400" dirty="0" smtClean="0"/>
          </a:p>
          <a:p>
            <a:endParaRPr lang="en-US" sz="2400" dirty="0" smtClean="0"/>
          </a:p>
          <a:p>
            <a:endParaRPr lang="en-US" sz="2400" dirty="0" smtClean="0"/>
          </a:p>
          <a:p>
            <a:r>
              <a:rPr lang="en-US" sz="2400" dirty="0" smtClean="0"/>
              <a:t>The shell prompt tells us that the shell is ready to accept Python statements or instructions from us.</a:t>
            </a:r>
          </a:p>
        </p:txBody>
      </p:sp>
      <p:grpSp>
        <p:nvGrpSpPr>
          <p:cNvPr id="18" name="Group 17"/>
          <p:cNvGrpSpPr/>
          <p:nvPr/>
        </p:nvGrpSpPr>
        <p:grpSpPr>
          <a:xfrm>
            <a:off x="1600200" y="3124200"/>
            <a:ext cx="5715000" cy="1600200"/>
            <a:chOff x="1600200" y="3124200"/>
            <a:chExt cx="5715000" cy="1600200"/>
          </a:xfrm>
        </p:grpSpPr>
        <p:pic>
          <p:nvPicPr>
            <p:cNvPr id="13" name="Picture 12" descr="mod2_3_3.PNG"/>
            <p:cNvPicPr>
              <a:picLocks noChangeAspect="1"/>
            </p:cNvPicPr>
            <p:nvPr/>
          </p:nvPicPr>
          <p:blipFill>
            <a:blip r:embed="rId2" cstate="print"/>
            <a:stretch>
              <a:fillRect/>
            </a:stretch>
          </p:blipFill>
          <p:spPr>
            <a:xfrm>
              <a:off x="1600200" y="3200400"/>
              <a:ext cx="5715000" cy="1524000"/>
            </a:xfrm>
            <a:prstGeom prst="rect">
              <a:avLst/>
            </a:prstGeom>
          </p:spPr>
        </p:pic>
        <p:grpSp>
          <p:nvGrpSpPr>
            <p:cNvPr id="17" name="Group 16"/>
            <p:cNvGrpSpPr/>
            <p:nvPr/>
          </p:nvGrpSpPr>
          <p:grpSpPr>
            <a:xfrm>
              <a:off x="1600200" y="3124200"/>
              <a:ext cx="2057400" cy="1066800"/>
              <a:chOff x="1600200" y="3124200"/>
              <a:chExt cx="2057400" cy="1066800"/>
            </a:xfrm>
          </p:grpSpPr>
          <p:cxnSp>
            <p:nvCxnSpPr>
              <p:cNvPr id="15" name="Straight Arrow Connector 14"/>
              <p:cNvCxnSpPr/>
              <p:nvPr/>
            </p:nvCxnSpPr>
            <p:spPr>
              <a:xfrm flipH="1">
                <a:off x="1905000" y="3124200"/>
                <a:ext cx="1752600" cy="9144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600200" y="3962400"/>
                <a:ext cx="3810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382000" cy="5562600"/>
          </a:xfrm>
        </p:spPr>
        <p:txBody>
          <a:bodyPr>
            <a:noAutofit/>
          </a:bodyPr>
          <a:lstStyle/>
          <a:p>
            <a:r>
              <a:rPr lang="en-US" sz="2400" dirty="0" smtClean="0"/>
              <a:t>To enter a Python statement, type it in at the shell prompt and hit </a:t>
            </a:r>
            <a:r>
              <a:rPr lang="en-US" sz="2400" dirty="0" smtClean="0">
                <a:solidFill>
                  <a:schemeClr val="bg1">
                    <a:lumMod val="50000"/>
                  </a:schemeClr>
                </a:solidFill>
              </a:rPr>
              <a:t>Enter</a:t>
            </a:r>
            <a:r>
              <a:rPr lang="en-US" sz="2400" dirty="0" smtClean="0"/>
              <a:t> when done.</a:t>
            </a:r>
          </a:p>
          <a:p>
            <a:r>
              <a:rPr lang="en-US" sz="2400" dirty="0" smtClean="0"/>
              <a:t>The statement will be interpreted by Python and sent to the CPU. Then it is run by the CPU, producing a result which is displayed by the shell.</a:t>
            </a:r>
          </a:p>
          <a:p>
            <a:endParaRPr lang="en-US" sz="2400" dirty="0" smtClean="0"/>
          </a:p>
          <a:p>
            <a:pPr>
              <a:buNone/>
            </a:pPr>
            <a:endParaRPr lang="en-US" sz="2400" dirty="0" smtClean="0"/>
          </a:p>
          <a:p>
            <a:endParaRPr lang="en-US" sz="2400" dirty="0" smtClean="0"/>
          </a:p>
          <a:p>
            <a:r>
              <a:rPr lang="en-US" sz="2400" dirty="0" smtClean="0"/>
              <a:t>If there is an error in the instruction: the CPU stops running the instruction and the error message is sent to the shell to be displayed.</a:t>
            </a:r>
          </a:p>
          <a:p>
            <a:pPr>
              <a:buNone/>
            </a:pPr>
            <a:endParaRPr lang="en-US" sz="2400" dirty="0" smtClean="0"/>
          </a:p>
          <a:p>
            <a:pPr>
              <a:buNone/>
            </a:pPr>
            <a:endParaRPr lang="en-US" sz="2400" dirty="0" smtClean="0"/>
          </a:p>
        </p:txBody>
      </p:sp>
      <p:sp>
        <p:nvSpPr>
          <p:cNvPr id="2" name="Title 1"/>
          <p:cNvSpPr>
            <a:spLocks noGrp="1"/>
          </p:cNvSpPr>
          <p:nvPr>
            <p:ph type="title"/>
          </p:nvPr>
        </p:nvSpPr>
        <p:spPr>
          <a:xfrm>
            <a:off x="457200" y="152400"/>
            <a:ext cx="8229600" cy="762000"/>
          </a:xfrm>
        </p:spPr>
        <p:txBody>
          <a:bodyPr>
            <a:normAutofit/>
          </a:bodyPr>
          <a:lstStyle/>
          <a:p>
            <a:r>
              <a:rPr lang="en-US" dirty="0" smtClean="0"/>
              <a:t>IDLE Shell </a:t>
            </a:r>
            <a:r>
              <a:rPr lang="en-US" sz="2400" dirty="0" smtClean="0"/>
              <a:t>(2 of 2)</a:t>
            </a:r>
            <a:endParaRPr lang="en-US" sz="2400" dirty="0"/>
          </a:p>
        </p:txBody>
      </p:sp>
      <p:grpSp>
        <p:nvGrpSpPr>
          <p:cNvPr id="26" name="Group 25"/>
          <p:cNvGrpSpPr/>
          <p:nvPr/>
        </p:nvGrpSpPr>
        <p:grpSpPr>
          <a:xfrm>
            <a:off x="2057400" y="2743200"/>
            <a:ext cx="5068404" cy="1131332"/>
            <a:chOff x="3387696" y="2362200"/>
            <a:chExt cx="5068404" cy="1131332"/>
          </a:xfrm>
        </p:grpSpPr>
        <p:pic>
          <p:nvPicPr>
            <p:cNvPr id="9" name="Picture 8" descr="mod2_4_1.PNG"/>
            <p:cNvPicPr>
              <a:picLocks noChangeAspect="1"/>
            </p:cNvPicPr>
            <p:nvPr/>
          </p:nvPicPr>
          <p:blipFill>
            <a:blip r:embed="rId2" cstate="print"/>
            <a:stretch>
              <a:fillRect/>
            </a:stretch>
          </p:blipFill>
          <p:spPr>
            <a:xfrm>
              <a:off x="3387696" y="2514600"/>
              <a:ext cx="1184306" cy="768004"/>
            </a:xfrm>
            <a:prstGeom prst="rect">
              <a:avLst/>
            </a:prstGeom>
            <a:ln>
              <a:solidFill>
                <a:schemeClr val="tx1"/>
              </a:solidFill>
            </a:ln>
          </p:spPr>
        </p:pic>
        <p:grpSp>
          <p:nvGrpSpPr>
            <p:cNvPr id="25" name="Group 24"/>
            <p:cNvGrpSpPr/>
            <p:nvPr/>
          </p:nvGrpSpPr>
          <p:grpSpPr>
            <a:xfrm>
              <a:off x="3657600" y="2362200"/>
              <a:ext cx="4798500" cy="1131332"/>
              <a:chOff x="3657600" y="2362200"/>
              <a:chExt cx="4798500" cy="1131332"/>
            </a:xfrm>
          </p:grpSpPr>
          <p:sp>
            <p:nvSpPr>
              <p:cNvPr id="10" name="TextBox 9"/>
              <p:cNvSpPr txBox="1"/>
              <p:nvPr/>
            </p:nvSpPr>
            <p:spPr>
              <a:xfrm>
                <a:off x="5029200" y="2362200"/>
                <a:ext cx="1861407" cy="369332"/>
              </a:xfrm>
              <a:prstGeom prst="rect">
                <a:avLst/>
              </a:prstGeom>
              <a:noFill/>
            </p:spPr>
            <p:txBody>
              <a:bodyPr wrap="none" rtlCol="0">
                <a:spAutoFit/>
              </a:bodyPr>
              <a:lstStyle/>
              <a:p>
                <a:r>
                  <a:rPr lang="en-US" dirty="0" smtClean="0">
                    <a:solidFill>
                      <a:srgbClr val="C00000"/>
                    </a:solidFill>
                  </a:rPr>
                  <a:t>Python statement</a:t>
                </a:r>
                <a:endParaRPr lang="en-US" dirty="0">
                  <a:solidFill>
                    <a:srgbClr val="C00000"/>
                  </a:solidFill>
                </a:endParaRPr>
              </a:p>
            </p:txBody>
          </p:sp>
          <p:sp>
            <p:nvSpPr>
              <p:cNvPr id="11" name="TextBox 10"/>
              <p:cNvSpPr txBox="1"/>
              <p:nvPr/>
            </p:nvSpPr>
            <p:spPr>
              <a:xfrm>
                <a:off x="5029200" y="2743200"/>
                <a:ext cx="3426900" cy="369332"/>
              </a:xfrm>
              <a:prstGeom prst="rect">
                <a:avLst/>
              </a:prstGeom>
              <a:noFill/>
            </p:spPr>
            <p:txBody>
              <a:bodyPr wrap="none" rtlCol="0">
                <a:spAutoFit/>
              </a:bodyPr>
              <a:lstStyle/>
              <a:p>
                <a:r>
                  <a:rPr lang="en-US" dirty="0" smtClean="0">
                    <a:solidFill>
                      <a:srgbClr val="C00000"/>
                    </a:solidFill>
                  </a:rPr>
                  <a:t>Result from running the statement</a:t>
                </a:r>
                <a:endParaRPr lang="en-US" dirty="0">
                  <a:solidFill>
                    <a:srgbClr val="C00000"/>
                  </a:solidFill>
                </a:endParaRPr>
              </a:p>
            </p:txBody>
          </p:sp>
          <p:cxnSp>
            <p:nvCxnSpPr>
              <p:cNvPr id="14" name="Straight Arrow Connector 13"/>
              <p:cNvCxnSpPr>
                <a:stCxn id="10" idx="1"/>
              </p:cNvCxnSpPr>
              <p:nvPr/>
            </p:nvCxnSpPr>
            <p:spPr>
              <a:xfrm flipH="1">
                <a:off x="4495800" y="2546866"/>
                <a:ext cx="533400" cy="87868"/>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1"/>
              </p:cNvCxnSpPr>
              <p:nvPr/>
            </p:nvCxnSpPr>
            <p:spPr>
              <a:xfrm flipH="1" flipV="1">
                <a:off x="3657600" y="2895600"/>
                <a:ext cx="1371600" cy="32266"/>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029200" y="3124200"/>
                <a:ext cx="1916422" cy="369332"/>
              </a:xfrm>
              <a:prstGeom prst="rect">
                <a:avLst/>
              </a:prstGeom>
              <a:noFill/>
            </p:spPr>
            <p:txBody>
              <a:bodyPr wrap="none" rtlCol="0">
                <a:spAutoFit/>
              </a:bodyPr>
              <a:lstStyle/>
              <a:p>
                <a:r>
                  <a:rPr lang="en-US" dirty="0" smtClean="0">
                    <a:solidFill>
                      <a:srgbClr val="C00000"/>
                    </a:solidFill>
                  </a:rPr>
                  <a:t>Next shell prompt</a:t>
                </a:r>
                <a:endParaRPr lang="en-US" dirty="0">
                  <a:solidFill>
                    <a:srgbClr val="C00000"/>
                  </a:solidFill>
                </a:endParaRPr>
              </a:p>
            </p:txBody>
          </p:sp>
          <p:cxnSp>
            <p:nvCxnSpPr>
              <p:cNvPr id="22" name="Straight Arrow Connector 21"/>
              <p:cNvCxnSpPr>
                <a:stCxn id="21" idx="1"/>
              </p:cNvCxnSpPr>
              <p:nvPr/>
            </p:nvCxnSpPr>
            <p:spPr>
              <a:xfrm flipH="1" flipV="1">
                <a:off x="3810000" y="3135868"/>
                <a:ext cx="1219200" cy="172998"/>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9" name="Group 18"/>
          <p:cNvGrpSpPr/>
          <p:nvPr/>
        </p:nvGrpSpPr>
        <p:grpSpPr>
          <a:xfrm>
            <a:off x="2057400" y="5334000"/>
            <a:ext cx="5105396" cy="978932"/>
            <a:chOff x="1905000" y="5181600"/>
            <a:chExt cx="5105396" cy="978932"/>
          </a:xfrm>
        </p:grpSpPr>
        <p:pic>
          <p:nvPicPr>
            <p:cNvPr id="27" name="Picture 26" descr="mod2_4_2.PNG"/>
            <p:cNvPicPr>
              <a:picLocks noChangeAspect="1"/>
            </p:cNvPicPr>
            <p:nvPr/>
          </p:nvPicPr>
          <p:blipFill>
            <a:blip r:embed="rId3" cstate="print"/>
            <a:stretch>
              <a:fillRect/>
            </a:stretch>
          </p:blipFill>
          <p:spPr>
            <a:xfrm>
              <a:off x="1905000" y="5181600"/>
              <a:ext cx="5105396" cy="533400"/>
            </a:xfrm>
            <a:prstGeom prst="rect">
              <a:avLst/>
            </a:prstGeom>
            <a:ln>
              <a:solidFill>
                <a:schemeClr val="tx1"/>
              </a:solidFill>
            </a:ln>
          </p:spPr>
        </p:pic>
        <p:grpSp>
          <p:nvGrpSpPr>
            <p:cNvPr id="16" name="Group 15"/>
            <p:cNvGrpSpPr/>
            <p:nvPr/>
          </p:nvGrpSpPr>
          <p:grpSpPr>
            <a:xfrm>
              <a:off x="3581400" y="5638800"/>
              <a:ext cx="2206537" cy="521732"/>
              <a:chOff x="3429000" y="5410200"/>
              <a:chExt cx="2206537" cy="521732"/>
            </a:xfrm>
          </p:grpSpPr>
          <p:sp>
            <p:nvSpPr>
              <p:cNvPr id="28" name="TextBox 27"/>
              <p:cNvSpPr txBox="1"/>
              <p:nvPr/>
            </p:nvSpPr>
            <p:spPr>
              <a:xfrm>
                <a:off x="4114800" y="5562600"/>
                <a:ext cx="1520737" cy="369332"/>
              </a:xfrm>
              <a:prstGeom prst="rect">
                <a:avLst/>
              </a:prstGeom>
              <a:noFill/>
            </p:spPr>
            <p:txBody>
              <a:bodyPr wrap="none" rtlCol="0">
                <a:spAutoFit/>
              </a:bodyPr>
              <a:lstStyle/>
              <a:p>
                <a:r>
                  <a:rPr lang="en-US" dirty="0" smtClean="0">
                    <a:solidFill>
                      <a:srgbClr val="C00000"/>
                    </a:solidFill>
                  </a:rPr>
                  <a:t>Error message</a:t>
                </a:r>
                <a:endParaRPr lang="en-US" dirty="0">
                  <a:solidFill>
                    <a:srgbClr val="C00000"/>
                  </a:solidFill>
                </a:endParaRPr>
              </a:p>
            </p:txBody>
          </p:sp>
          <p:cxnSp>
            <p:nvCxnSpPr>
              <p:cNvPr id="29" name="Straight Arrow Connector 28"/>
              <p:cNvCxnSpPr>
                <a:stCxn id="28" idx="1"/>
              </p:cNvCxnSpPr>
              <p:nvPr/>
            </p:nvCxnSpPr>
            <p:spPr>
              <a:xfrm flipH="1" flipV="1">
                <a:off x="3429000" y="5410200"/>
                <a:ext cx="685800" cy="337066"/>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382000" cy="5562600"/>
          </a:xfrm>
        </p:spPr>
        <p:txBody>
          <a:bodyPr>
            <a:noAutofit/>
          </a:bodyPr>
          <a:lstStyle/>
          <a:p>
            <a:r>
              <a:rPr lang="en-US" sz="2400" dirty="0" smtClean="0"/>
              <a:t>To debug means to find and correct an error that is in a Python instruction.</a:t>
            </a:r>
          </a:p>
          <a:p>
            <a:r>
              <a:rPr lang="en-US" sz="2400" dirty="0" smtClean="0"/>
              <a:t>When we run our instructions and get an unexpected result, it means there is an error that needs to be debugged.</a:t>
            </a:r>
          </a:p>
          <a:p>
            <a:r>
              <a:rPr lang="en-US" sz="2400" dirty="0" smtClean="0"/>
              <a:t>There are 2 types of error:</a:t>
            </a:r>
          </a:p>
          <a:p>
            <a:pPr marL="457200" indent="-457200">
              <a:buFont typeface="+mj-lt"/>
              <a:buAutoNum type="arabicPeriod"/>
            </a:pPr>
            <a:r>
              <a:rPr lang="en-US" sz="2400" i="1" dirty="0" smtClean="0"/>
              <a:t>Syntax error</a:t>
            </a:r>
            <a:r>
              <a:rPr lang="en-US" sz="2400" dirty="0" smtClean="0"/>
              <a:t>: the instruction is not in the correct format, so the Python interpreter cannot translate it to binary. When there is a syntax error, the interpreter will try to give us a clue in the error message on what the error might be.</a:t>
            </a:r>
          </a:p>
          <a:p>
            <a:pPr marL="457200" indent="-457200">
              <a:buNone/>
            </a:pPr>
            <a:endParaRPr lang="en-US" sz="2400" dirty="0" smtClean="0"/>
          </a:p>
          <a:p>
            <a:pPr marL="457200" indent="-457200">
              <a:buFont typeface="+mj-lt"/>
              <a:buAutoNum type="arabicPeriod"/>
            </a:pPr>
            <a:endParaRPr lang="en-US" sz="2400" dirty="0" smtClean="0"/>
          </a:p>
          <a:p>
            <a:pPr marL="457200" indent="-457200">
              <a:buFont typeface="+mj-lt"/>
              <a:buAutoNum type="arabicPeriod"/>
            </a:pPr>
            <a:endParaRPr lang="en-US" sz="2400" dirty="0" smtClean="0"/>
          </a:p>
          <a:p>
            <a:pPr marL="457200" indent="-457200">
              <a:buNone/>
            </a:pPr>
            <a:r>
              <a:rPr lang="en-US" sz="2400" dirty="0" smtClean="0"/>
              <a:t>	In this example, the correct format is:  </a:t>
            </a:r>
            <a:r>
              <a:rPr lang="en-US" sz="2400" dirty="0" smtClean="0">
                <a:solidFill>
                  <a:schemeClr val="accent1"/>
                </a:solidFill>
              </a:rPr>
              <a:t>print (“hello”)</a:t>
            </a:r>
          </a:p>
          <a:p>
            <a:pPr>
              <a:buNone/>
            </a:pPr>
            <a:endParaRPr lang="en-US" sz="2400" dirty="0" smtClean="0"/>
          </a:p>
          <a:p>
            <a:pPr>
              <a:buNone/>
            </a:pPr>
            <a:endParaRPr lang="en-US" sz="2400" dirty="0" smtClean="0"/>
          </a:p>
        </p:txBody>
      </p:sp>
      <p:sp>
        <p:nvSpPr>
          <p:cNvPr id="2" name="Title 1"/>
          <p:cNvSpPr>
            <a:spLocks noGrp="1"/>
          </p:cNvSpPr>
          <p:nvPr>
            <p:ph type="title"/>
          </p:nvPr>
        </p:nvSpPr>
        <p:spPr>
          <a:xfrm>
            <a:off x="457200" y="152400"/>
            <a:ext cx="8229600" cy="762000"/>
          </a:xfrm>
        </p:spPr>
        <p:txBody>
          <a:bodyPr>
            <a:normAutofit/>
          </a:bodyPr>
          <a:lstStyle/>
          <a:p>
            <a:r>
              <a:rPr lang="en-US" dirty="0" smtClean="0"/>
              <a:t>Debugging </a:t>
            </a:r>
            <a:r>
              <a:rPr lang="en-US" sz="2400" dirty="0" smtClean="0"/>
              <a:t>(1 of 2)</a:t>
            </a:r>
            <a:endParaRPr lang="en-US" sz="2400" dirty="0"/>
          </a:p>
        </p:txBody>
      </p:sp>
      <p:grpSp>
        <p:nvGrpSpPr>
          <p:cNvPr id="17" name="Group 16"/>
          <p:cNvGrpSpPr/>
          <p:nvPr/>
        </p:nvGrpSpPr>
        <p:grpSpPr>
          <a:xfrm>
            <a:off x="1981200" y="4572000"/>
            <a:ext cx="5105396" cy="1131332"/>
            <a:chOff x="1981200" y="4572000"/>
            <a:chExt cx="5105396" cy="1131332"/>
          </a:xfrm>
        </p:grpSpPr>
        <p:pic>
          <p:nvPicPr>
            <p:cNvPr id="27" name="Picture 26" descr="mod2_4_2.PNG"/>
            <p:cNvPicPr>
              <a:picLocks noChangeAspect="1"/>
            </p:cNvPicPr>
            <p:nvPr/>
          </p:nvPicPr>
          <p:blipFill>
            <a:blip r:embed="rId2" cstate="print"/>
            <a:stretch>
              <a:fillRect/>
            </a:stretch>
          </p:blipFill>
          <p:spPr>
            <a:xfrm>
              <a:off x="1981200" y="4572000"/>
              <a:ext cx="5105396" cy="533400"/>
            </a:xfrm>
            <a:prstGeom prst="rect">
              <a:avLst/>
            </a:prstGeom>
            <a:ln>
              <a:solidFill>
                <a:schemeClr val="tx1"/>
              </a:solidFill>
            </a:ln>
          </p:spPr>
        </p:pic>
        <p:grpSp>
          <p:nvGrpSpPr>
            <p:cNvPr id="16" name="Group 15"/>
            <p:cNvGrpSpPr/>
            <p:nvPr/>
          </p:nvGrpSpPr>
          <p:grpSpPr>
            <a:xfrm>
              <a:off x="3352800" y="5029200"/>
              <a:ext cx="2206537" cy="674132"/>
              <a:chOff x="3429000" y="5410200"/>
              <a:chExt cx="2206537" cy="674132"/>
            </a:xfrm>
          </p:grpSpPr>
          <p:sp>
            <p:nvSpPr>
              <p:cNvPr id="28" name="TextBox 27"/>
              <p:cNvSpPr txBox="1"/>
              <p:nvPr/>
            </p:nvSpPr>
            <p:spPr>
              <a:xfrm>
                <a:off x="4114800" y="5715000"/>
                <a:ext cx="1520737" cy="369332"/>
              </a:xfrm>
              <a:prstGeom prst="rect">
                <a:avLst/>
              </a:prstGeom>
              <a:noFill/>
            </p:spPr>
            <p:txBody>
              <a:bodyPr wrap="none" rtlCol="0">
                <a:spAutoFit/>
              </a:bodyPr>
              <a:lstStyle/>
              <a:p>
                <a:r>
                  <a:rPr lang="en-US" dirty="0" smtClean="0">
                    <a:solidFill>
                      <a:srgbClr val="C00000"/>
                    </a:solidFill>
                  </a:rPr>
                  <a:t>Error message</a:t>
                </a:r>
                <a:endParaRPr lang="en-US" dirty="0">
                  <a:solidFill>
                    <a:srgbClr val="C00000"/>
                  </a:solidFill>
                </a:endParaRPr>
              </a:p>
            </p:txBody>
          </p:sp>
          <p:cxnSp>
            <p:nvCxnSpPr>
              <p:cNvPr id="29" name="Straight Arrow Connector 28"/>
              <p:cNvCxnSpPr/>
              <p:nvPr/>
            </p:nvCxnSpPr>
            <p:spPr>
              <a:xfrm flipH="1" flipV="1">
                <a:off x="3429000" y="5410200"/>
                <a:ext cx="762000" cy="457200"/>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3289</TotalTime>
  <Words>1143</Words>
  <Application>Microsoft Office PowerPoint</Application>
  <PresentationFormat>On-screen Show (4:3)</PresentationFormat>
  <Paragraphs>113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Downloading Python (1 of 4)</vt:lpstr>
      <vt:lpstr>Downloading Python - Windows (2 of 4)</vt:lpstr>
      <vt:lpstr>Downloading Python - Mac (3 of 4)</vt:lpstr>
      <vt:lpstr>Downloading Python – Linux (4 of 4)</vt:lpstr>
      <vt:lpstr>Run Python</vt:lpstr>
      <vt:lpstr>IDLE</vt:lpstr>
      <vt:lpstr>IDLE Shell (1 of 2)</vt:lpstr>
      <vt:lpstr>IDLE Shell (2 of 2)</vt:lpstr>
      <vt:lpstr>Debugging (1 of 2)</vt:lpstr>
      <vt:lpstr>Debugging (2 of 2)</vt:lpstr>
      <vt:lpstr>Coding and Debugging</vt:lpstr>
      <vt:lpstr>Python Script (1 of 2)</vt:lpstr>
      <vt:lpstr>Working With a Script</vt:lpstr>
      <vt:lpstr>Advantage of a Script</vt:lpstr>
      <vt:lpstr>Scripting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in Python</dc:title>
  <dc:creator>Clare</dc:creator>
  <cp:lastModifiedBy>saeed</cp:lastModifiedBy>
  <cp:revision>28</cp:revision>
  <dcterms:created xsi:type="dcterms:W3CDTF">2016-08-27T23:17:43Z</dcterms:created>
  <dcterms:modified xsi:type="dcterms:W3CDTF">2018-07-02T07:24:46Z</dcterms:modified>
</cp:coreProperties>
</file>