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28"/>
  </p:notesMasterIdLst>
  <p:sldIdLst>
    <p:sldId id="365" r:id="rId2"/>
    <p:sldId id="258" r:id="rId3"/>
    <p:sldId id="431" r:id="rId4"/>
    <p:sldId id="534" r:id="rId5"/>
    <p:sldId id="366" r:id="rId6"/>
    <p:sldId id="368" r:id="rId7"/>
    <p:sldId id="367" r:id="rId8"/>
    <p:sldId id="506" r:id="rId9"/>
    <p:sldId id="507" r:id="rId10"/>
    <p:sldId id="479" r:id="rId11"/>
    <p:sldId id="505" r:id="rId12"/>
    <p:sldId id="369" r:id="rId13"/>
    <p:sldId id="504" r:id="rId14"/>
    <p:sldId id="432" r:id="rId15"/>
    <p:sldId id="433" r:id="rId16"/>
    <p:sldId id="437" r:id="rId17"/>
    <p:sldId id="438" r:id="rId18"/>
    <p:sldId id="439" r:id="rId19"/>
    <p:sldId id="533" r:id="rId20"/>
    <p:sldId id="389" r:id="rId21"/>
    <p:sldId id="430" r:id="rId22"/>
    <p:sldId id="440" r:id="rId23"/>
    <p:sldId id="391" r:id="rId24"/>
    <p:sldId id="392" r:id="rId25"/>
    <p:sldId id="393" r:id="rId26"/>
    <p:sldId id="394" r:id="rId27"/>
    <p:sldId id="376" r:id="rId28"/>
    <p:sldId id="532" r:id="rId29"/>
    <p:sldId id="407" r:id="rId30"/>
    <p:sldId id="494" r:id="rId31"/>
    <p:sldId id="495" r:id="rId32"/>
    <p:sldId id="496" r:id="rId33"/>
    <p:sldId id="508" r:id="rId34"/>
    <p:sldId id="501" r:id="rId35"/>
    <p:sldId id="502" r:id="rId36"/>
    <p:sldId id="497" r:id="rId37"/>
    <p:sldId id="531" r:id="rId38"/>
    <p:sldId id="465" r:id="rId39"/>
    <p:sldId id="466" r:id="rId40"/>
    <p:sldId id="467" r:id="rId41"/>
    <p:sldId id="468" r:id="rId42"/>
    <p:sldId id="530" r:id="rId43"/>
    <p:sldId id="469" r:id="rId44"/>
    <p:sldId id="470" r:id="rId45"/>
    <p:sldId id="509" r:id="rId46"/>
    <p:sldId id="471" r:id="rId47"/>
    <p:sldId id="473" r:id="rId48"/>
    <p:sldId id="474" r:id="rId49"/>
    <p:sldId id="510" r:id="rId50"/>
    <p:sldId id="475" r:id="rId51"/>
    <p:sldId id="511" r:id="rId52"/>
    <p:sldId id="529" r:id="rId53"/>
    <p:sldId id="512" r:id="rId54"/>
    <p:sldId id="523" r:id="rId55"/>
    <p:sldId id="513" r:id="rId56"/>
    <p:sldId id="514" r:id="rId57"/>
    <p:sldId id="515" r:id="rId58"/>
    <p:sldId id="516" r:id="rId59"/>
    <p:sldId id="518" r:id="rId60"/>
    <p:sldId id="517" r:id="rId61"/>
    <p:sldId id="519" r:id="rId62"/>
    <p:sldId id="520" r:id="rId63"/>
    <p:sldId id="521" r:id="rId64"/>
    <p:sldId id="522" r:id="rId65"/>
    <p:sldId id="541" r:id="rId66"/>
    <p:sldId id="542" r:id="rId67"/>
    <p:sldId id="543" r:id="rId68"/>
    <p:sldId id="544" r:id="rId69"/>
    <p:sldId id="545" r:id="rId70"/>
    <p:sldId id="546" r:id="rId71"/>
    <p:sldId id="547" r:id="rId72"/>
    <p:sldId id="548" r:id="rId73"/>
    <p:sldId id="549" r:id="rId74"/>
    <p:sldId id="550" r:id="rId75"/>
    <p:sldId id="551" r:id="rId76"/>
    <p:sldId id="552" r:id="rId77"/>
    <p:sldId id="553" r:id="rId78"/>
    <p:sldId id="554" r:id="rId79"/>
    <p:sldId id="555" r:id="rId80"/>
    <p:sldId id="556" r:id="rId81"/>
    <p:sldId id="557" r:id="rId82"/>
    <p:sldId id="558" r:id="rId83"/>
    <p:sldId id="559" r:id="rId84"/>
    <p:sldId id="560" r:id="rId85"/>
    <p:sldId id="561" r:id="rId86"/>
    <p:sldId id="562" r:id="rId87"/>
    <p:sldId id="563" r:id="rId88"/>
    <p:sldId id="564" r:id="rId89"/>
    <p:sldId id="584" r:id="rId90"/>
    <p:sldId id="565" r:id="rId91"/>
    <p:sldId id="566" r:id="rId92"/>
    <p:sldId id="567" r:id="rId93"/>
    <p:sldId id="568" r:id="rId94"/>
    <p:sldId id="569" r:id="rId95"/>
    <p:sldId id="570" r:id="rId96"/>
    <p:sldId id="571" r:id="rId97"/>
    <p:sldId id="572" r:id="rId98"/>
    <p:sldId id="573" r:id="rId99"/>
    <p:sldId id="574" r:id="rId100"/>
    <p:sldId id="585" r:id="rId101"/>
    <p:sldId id="575" r:id="rId102"/>
    <p:sldId id="576" r:id="rId103"/>
    <p:sldId id="577" r:id="rId104"/>
    <p:sldId id="578" r:id="rId105"/>
    <p:sldId id="579" r:id="rId106"/>
    <p:sldId id="586" r:id="rId107"/>
    <p:sldId id="595" r:id="rId108"/>
    <p:sldId id="596" r:id="rId109"/>
    <p:sldId id="597" r:id="rId110"/>
    <p:sldId id="598" r:id="rId111"/>
    <p:sldId id="599" r:id="rId112"/>
    <p:sldId id="600" r:id="rId113"/>
    <p:sldId id="601" r:id="rId114"/>
    <p:sldId id="602" r:id="rId115"/>
    <p:sldId id="587" r:id="rId116"/>
    <p:sldId id="591" r:id="rId117"/>
    <p:sldId id="592" r:id="rId118"/>
    <p:sldId id="593" r:id="rId119"/>
    <p:sldId id="594" r:id="rId120"/>
    <p:sldId id="589" r:id="rId121"/>
    <p:sldId id="590" r:id="rId122"/>
    <p:sldId id="588" r:id="rId123"/>
    <p:sldId id="436" r:id="rId124"/>
    <p:sldId id="404" r:id="rId125"/>
    <p:sldId id="429" r:id="rId126"/>
    <p:sldId id="583" r:id="rId127"/>
  </p:sldIdLst>
  <p:sldSz cx="9144000" cy="6858000" type="screen4x3"/>
  <p:notesSz cx="6858000" cy="9144000"/>
  <p:custDataLst>
    <p:tags r:id="rId1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35E01"/>
    <a:srgbClr val="9933FF"/>
    <a:srgbClr val="333333"/>
    <a:srgbClr val="9966FF"/>
    <a:srgbClr val="3853A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0"/>
    <p:restoredTop sz="96018" autoAdjust="0"/>
  </p:normalViewPr>
  <p:slideViewPr>
    <p:cSldViewPr>
      <p:cViewPr varScale="1">
        <p:scale>
          <a:sx n="111" d="100"/>
          <a:sy n="111" d="100"/>
        </p:scale>
        <p:origin x="16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gs" Target="tags/tag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073B7C-37C8-824B-8955-1DF4BC708277}" type="datetimeFigureOut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6CDDCB8-C83B-CF44-B539-7FA54400A2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6C1A4B5-370C-D147-9384-337F5E80FF7C}" type="slidenum">
              <a:rPr lang="en-US" sz="1200">
                <a:cs typeface="Arial" charset="0"/>
              </a:rPr>
              <a:pPr/>
              <a:t>1</a:t>
            </a:fld>
            <a:endParaRPr lang="en-US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4613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066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6406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7563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844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382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766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9512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348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153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3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5714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4369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439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0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2815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8422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3212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130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3935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6883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63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6845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599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51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0394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26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4574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4775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7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87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58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9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59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49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79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7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A3D7593-5C7F-2542-B850-89817871DC07}" type="slidenum">
              <a:rPr lang="en-US" sz="1200">
                <a:cs typeface="Arial" charset="0"/>
              </a:rPr>
              <a:pPr/>
              <a:t>2</a:t>
            </a:fld>
            <a:endParaRPr lang="en-US" sz="1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3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63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21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71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31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16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43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90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15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95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97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83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83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6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88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680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76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60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098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2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18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642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290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43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54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510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948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982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824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6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798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655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7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08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960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977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363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368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82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1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357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49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189CE5-553C-754C-981C-E160C8A292EC}" type="slidenum">
              <a:rPr lang="en-US">
                <a:cs typeface="Arial" charset="0"/>
              </a:rPr>
              <a:pPr/>
              <a:t>61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45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18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145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2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486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010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730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495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5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90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259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614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08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569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190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01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063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608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92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0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289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8103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653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3366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327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275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38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4111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268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680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82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167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6940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46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324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869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935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4375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473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0947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DDCB8-C83B-CF44-B539-7FA54400A2B4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80085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5038" y="3505200"/>
            <a:ext cx="75438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E5FBBFD3-B644-4A02-AF7B-BC44ED3DBA40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CEF306-9B72-9140-B2E6-377003E8A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5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B7A607-4A0F-485F-A62A-053FEFAAA2A1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DAD577-DBC5-984A-A1E8-BE757205F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88" y="6799263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FAC875-23DF-4B45-92AC-76D20F0C3D39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85B278-D9C8-6548-85A7-591F9240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8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D5B48C0-46BF-AC41-9051-9CD310D0D8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9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802438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Ctr="0"/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BA75F5-3998-40B5-8A25-8446100B831D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03F044C-80BB-424C-B4E7-7F85757FB9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24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EEA244-6209-438B-9CD5-5C1770A0632E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480ED4C-FE0C-F841-8D1D-91FD29AF5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8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1B649-19E6-4EA9-9074-7288ADED73B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04AF0-0AC9-4843-9CB7-ED87D2E18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36FF6-346A-4FBD-AAA9-A3895A26D9A5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69266-1BD7-7545-B6E9-4830DB67F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8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1588" y="67945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8F0A5F-DA8A-4E5C-9515-87A7300A837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058A6C-8BB6-2047-96F4-A578912A11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75CE4F-9169-4A54-AF83-118661BDC3B3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03B29B-03B6-9946-84DC-9C1F13E589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1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1140C1-EA55-4FF1-8D3E-5433CF8A082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3D8940-EF7A-3C4D-BBD1-6ABFDD53D5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725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255713"/>
            <a:ext cx="7543800" cy="46132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8E90CDF-AF22-4851-9FEC-15B42E301913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C206BF60-225B-D345-BB26-F135B89FB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2175" y="1133475"/>
            <a:ext cx="74739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800850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78" r:id="rId5"/>
    <p:sldLayoutId id="2147483779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kern="1200" spc="-50">
          <a:solidFill>
            <a:srgbClr val="40404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SzPct val="100000"/>
        <a:buFont typeface="Arial" charset="0"/>
        <a:buChar char="•"/>
        <a:defRPr sz="20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572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858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9144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143000" indent="-22860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if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if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if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825500" y="4456113"/>
            <a:ext cx="7543800" cy="1143000"/>
          </a:xfrm>
        </p:spPr>
        <p:txBody>
          <a:bodyPr rtlCol="0"/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Chapter 4: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Execution of the Loop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219200"/>
            <a:ext cx="66294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8376916-FD3D-1646-9720-73FD69D2BC10}" type="slidenum">
              <a:rPr lang="en-US" sz="1200">
                <a:solidFill>
                  <a:schemeClr val="accent1"/>
                </a:solidFill>
              </a:rPr>
              <a:pPr/>
              <a:t>10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BBFAC5-9A57-4DA2-B4B7-582F83C85CAA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 Random Numbers and Simulations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Random Numbers/Simulations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Games often use random numbers to make things interesting</a:t>
            </a:r>
          </a:p>
          <a:p>
            <a:pPr lvl="1" eaLnBrk="1" hangingPunct="1"/>
            <a:r>
              <a:rPr lang="en-US" altLang="en-US" sz="2000" dirty="0" smtClean="0"/>
              <a:t>Rolling Dice</a:t>
            </a:r>
          </a:p>
          <a:p>
            <a:pPr lvl="1" eaLnBrk="1" hangingPunct="1"/>
            <a:r>
              <a:rPr lang="en-US" altLang="en-US" sz="2000" dirty="0" smtClean="0"/>
              <a:t>Spinning a wheel</a:t>
            </a:r>
          </a:p>
          <a:p>
            <a:pPr lvl="1" eaLnBrk="1" hangingPunct="1"/>
            <a:r>
              <a:rPr lang="en-US" altLang="en-US" sz="2000" dirty="0" smtClean="0"/>
              <a:t>Pick a card</a:t>
            </a:r>
          </a:p>
          <a:p>
            <a:pPr eaLnBrk="1" hangingPunct="1"/>
            <a:r>
              <a:rPr lang="en-US" altLang="en-US" dirty="0" smtClean="0"/>
              <a:t>A simulation usually involves looping through a sequence of events</a:t>
            </a:r>
          </a:p>
          <a:p>
            <a:pPr lvl="1" eaLnBrk="1" hangingPunct="1"/>
            <a:r>
              <a:rPr lang="en-US" altLang="en-US" sz="2000" dirty="0" smtClean="0"/>
              <a:t>Days</a:t>
            </a:r>
          </a:p>
          <a:p>
            <a:pPr lvl="1" eaLnBrk="1" hangingPunct="1"/>
            <a:r>
              <a:rPr lang="en-US" altLang="en-US" sz="2000" dirty="0" smtClean="0"/>
              <a:t>Events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915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ED4DE4-0B8A-4F00-8113-0517EBC61408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A9D022-B902-4B73-B1D0-96AACBACB721}" type="slidenum">
              <a:rPr lang="en-US" altLang="en-US" sz="1200">
                <a:solidFill>
                  <a:schemeClr val="accent1"/>
                </a:solidFill>
              </a:rPr>
              <a:pPr/>
              <a:t>101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Python library has a </a:t>
            </a:r>
            <a:r>
              <a:rPr lang="en-US" i="1" dirty="0" smtClean="0"/>
              <a:t>random number generator </a:t>
            </a:r>
            <a:r>
              <a:rPr lang="en-US" dirty="0" smtClean="0"/>
              <a:t>that produces numbers that </a:t>
            </a:r>
            <a:r>
              <a:rPr lang="en-US" u="sng" dirty="0" smtClean="0"/>
              <a:t>appear</a:t>
            </a:r>
            <a:r>
              <a:rPr lang="en-US" dirty="0" smtClean="0"/>
              <a:t> to be random</a:t>
            </a:r>
          </a:p>
          <a:p>
            <a:pPr lvl="1"/>
            <a:r>
              <a:rPr lang="en-US" sz="2000" dirty="0" smtClean="0"/>
              <a:t>The numbers are not completely random.  The numbers are drawn from a sequence of numbers that does not repeat for a long time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andom() returns a number that is &gt;= 0 and &lt; 1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4885-08AF-4ECF-A7D7-26C67F239156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102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7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Simulating Die Tosses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822324" y="1255713"/>
            <a:ext cx="7635875" cy="4613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Goal:</a:t>
            </a:r>
          </a:p>
          <a:p>
            <a:pPr lvl="1" eaLnBrk="1" hangingPunct="1"/>
            <a:r>
              <a:rPr lang="en-US" altLang="en-US" sz="2000" dirty="0" smtClean="0"/>
              <a:t>To generate a random integer in a given range we use the randint() function</a:t>
            </a:r>
          </a:p>
          <a:p>
            <a:pPr lvl="1" eaLnBrk="1" hangingPunct="1"/>
            <a:r>
              <a:rPr lang="en-US" altLang="en-US" sz="2000" dirty="0" smtClean="0"/>
              <a:t>Randint has two parameters, the range (inclusive) of numbers generated</a:t>
            </a:r>
          </a:p>
        </p:txBody>
      </p:sp>
      <p:pic>
        <p:nvPicPr>
          <p:cNvPr id="501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84"/>
          <a:stretch>
            <a:fillRect/>
          </a:stretch>
        </p:blipFill>
        <p:spPr bwMode="auto">
          <a:xfrm>
            <a:off x="533400" y="2914650"/>
            <a:ext cx="6248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22"/>
          <a:stretch>
            <a:fillRect/>
          </a:stretch>
        </p:blipFill>
        <p:spPr bwMode="auto">
          <a:xfrm>
            <a:off x="7010400" y="2999581"/>
            <a:ext cx="1828800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B0A8D4-F145-497E-8C6A-4E64E574E608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018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D3156C-3C17-45AC-B27A-05CD454EB94E}" type="slidenum">
              <a:rPr lang="en-US" altLang="en-US" sz="1200">
                <a:solidFill>
                  <a:schemeClr val="accent1"/>
                </a:solidFill>
              </a:rPr>
              <a:pPr/>
              <a:t>103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24860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Monte Carlo Method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Used to find approximate solutions to problems that cannot be precisely solved</a:t>
            </a:r>
          </a:p>
          <a:p>
            <a:pPr eaLnBrk="1" hangingPunct="1"/>
            <a:r>
              <a:rPr lang="en-US" altLang="en-US" dirty="0" smtClean="0"/>
              <a:t>Example:  Approximate PI using the relative areas of a circle inside a square</a:t>
            </a:r>
          </a:p>
          <a:p>
            <a:pPr lvl="1" eaLnBrk="1" hangingPunct="1"/>
            <a:r>
              <a:rPr lang="en-US" altLang="en-US" sz="2000" dirty="0" smtClean="0"/>
              <a:t>Uses simple arithmetic</a:t>
            </a:r>
          </a:p>
          <a:p>
            <a:pPr lvl="1" eaLnBrk="1" hangingPunct="1"/>
            <a:r>
              <a:rPr lang="en-US" altLang="en-US" sz="2000" dirty="0" smtClean="0"/>
              <a:t>Hits  are inside circle</a:t>
            </a:r>
          </a:p>
          <a:p>
            <a:pPr lvl="1" eaLnBrk="1" hangingPunct="1"/>
            <a:r>
              <a:rPr lang="en-US" altLang="en-US" sz="2000" dirty="0" smtClean="0"/>
              <a:t>Tries are total number of tries</a:t>
            </a:r>
          </a:p>
          <a:p>
            <a:pPr lvl="1" eaLnBrk="1" hangingPunct="1"/>
            <a:r>
              <a:rPr lang="en-US" altLang="en-US" sz="2000" dirty="0" smtClean="0"/>
              <a:t>Ratio is 4 x Hits / Tries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120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70F25C-7A53-485A-95DF-0E20F7307AD2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120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9AB4AA-B8D6-4920-94AB-728DD4019E5B}" type="slidenum">
              <a:rPr lang="en-US" altLang="en-US" sz="1200">
                <a:solidFill>
                  <a:schemeClr val="accent1"/>
                </a:solidFill>
              </a:rPr>
              <a:pPr/>
              <a:t>104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Monte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arlo Example</a:t>
            </a:r>
          </a:p>
        </p:txBody>
      </p:sp>
      <p:pic>
        <p:nvPicPr>
          <p:cNvPr id="2" name="Content Placeholder 1" descr="Monte Carlo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55" b="-4455"/>
          <a:stretch>
            <a:fillRect/>
          </a:stretch>
        </p:blipFill>
        <p:spPr>
          <a:xfrm>
            <a:off x="513406" y="1066801"/>
            <a:ext cx="8099331" cy="495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486400"/>
            <a:ext cx="2571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9065A2-6661-4B32-8123-C05ED616F99D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22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0B7031-071F-4D3B-9296-CB7509582A35}" type="slidenum">
              <a:rPr lang="en-US" altLang="en-US" sz="1200">
                <a:solidFill>
                  <a:schemeClr val="accent1"/>
                </a:solidFill>
              </a:rPr>
              <a:pPr/>
              <a:t>105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Graphics:  Digital Image Processing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Images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image processing  is the use of algorithms to manipulate digital images</a:t>
            </a:r>
          </a:p>
          <a:p>
            <a:r>
              <a:rPr lang="en-US" dirty="0" smtClean="0"/>
              <a:t>It is used in:</a:t>
            </a:r>
          </a:p>
          <a:p>
            <a:pPr lvl="1"/>
            <a:r>
              <a:rPr lang="en-US" dirty="0" smtClean="0"/>
              <a:t>Digital photography</a:t>
            </a:r>
          </a:p>
          <a:p>
            <a:pPr lvl="1"/>
            <a:r>
              <a:rPr lang="en-US" dirty="0" smtClean="0"/>
              <a:t>Data compression</a:t>
            </a:r>
          </a:p>
          <a:p>
            <a:pPr lvl="1"/>
            <a:r>
              <a:rPr lang="en-US" dirty="0" smtClean="0"/>
              <a:t>Computer graphics</a:t>
            </a:r>
          </a:p>
          <a:p>
            <a:pPr lvl="1"/>
            <a:r>
              <a:rPr lang="en-US" dirty="0" smtClean="0"/>
              <a:t>Computer vision</a:t>
            </a:r>
          </a:p>
          <a:p>
            <a:pPr lvl="1"/>
            <a:r>
              <a:rPr lang="en-US" dirty="0" smtClean="0"/>
              <a:t>Robotics</a:t>
            </a:r>
          </a:p>
          <a:p>
            <a:r>
              <a:rPr lang="en-US" dirty="0" smtClean="0"/>
              <a:t>We’ll learn how to manipulate images with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ezgraphics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3316287"/>
          </a:xfrm>
        </p:spPr>
        <p:txBody>
          <a:bodyPr/>
          <a:lstStyle/>
          <a:p>
            <a:r>
              <a:rPr lang="en-US" dirty="0" smtClean="0"/>
              <a:t>A digital image is composed of pixels arranged in a grid of rows and columns</a:t>
            </a:r>
          </a:p>
          <a:p>
            <a:pPr lvl="1"/>
            <a:r>
              <a:rPr lang="en-US" dirty="0" smtClean="0"/>
              <a:t>Computer images appear “smooth” because very small points on the screen (very close together) are used to reproduce the individual pixels</a:t>
            </a:r>
          </a:p>
          <a:p>
            <a:r>
              <a:rPr lang="en-US" dirty="0" smtClean="0"/>
              <a:t>Pixels store data representing a color from the visual spectrum</a:t>
            </a:r>
          </a:p>
          <a:p>
            <a:pPr lvl="1"/>
            <a:r>
              <a:rPr lang="en-US" dirty="0" smtClean="0"/>
              <a:t>The discrete RGB color model is the most used model</a:t>
            </a:r>
          </a:p>
          <a:p>
            <a:pPr lvl="1"/>
            <a:r>
              <a:rPr lang="en-US" dirty="0" smtClean="0"/>
              <a:t>The three individual colors are specified by the amount of red, green, and blue light needed to produce a given color</a:t>
            </a:r>
          </a:p>
          <a:p>
            <a:pPr lvl="1"/>
            <a:r>
              <a:rPr lang="en-US" dirty="0" smtClean="0"/>
              <a:t>The values are given as integers between 0 (no light present) and 255 (maximum light present)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725487"/>
          </a:xfrm>
        </p:spPr>
        <p:txBody>
          <a:bodyPr/>
          <a:lstStyle/>
          <a:p>
            <a:r>
              <a:rPr lang="en-US" dirty="0" smtClean="0"/>
              <a:t>Filtering an image modifies the color component values of each pixel in some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5" y="1905000"/>
            <a:ext cx="769537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Execution of the Loop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8691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2CCEA8A-F670-BB49-BF89-372EF4134CA1}" type="slidenum">
              <a:rPr lang="en-US" sz="1200">
                <a:solidFill>
                  <a:schemeClr val="accent1"/>
                </a:solidFill>
              </a:rPr>
              <a:pPr/>
              <a:t>11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ED9F0E-34A5-43A5-8306-8311AC701865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by loading the image into our program</a:t>
            </a:r>
          </a:p>
          <a:p>
            <a:pPr lvl="1"/>
            <a:r>
              <a:rPr lang="en-US" dirty="0" smtClean="0"/>
              <a:t>In ezgraphics an image is stored in an instance of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GraphicsImage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ezgraphics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GraphicsImage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GraphicsWindow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"queen-mary.gif"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GraphicsImage(filename)</a:t>
            </a:r>
          </a:p>
          <a:p>
            <a:r>
              <a:rPr lang="en-US" dirty="0" smtClean="0"/>
              <a:t>We draw the image on the canvas of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GraphicsWindow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GraphicsWindow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canvas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win.canvas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canvas.drawImage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(image)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win.wait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48" y="3117945"/>
            <a:ext cx="6820505" cy="3206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249487"/>
          </a:xfrm>
        </p:spPr>
        <p:txBody>
          <a:bodyPr/>
          <a:lstStyle/>
          <a:p>
            <a:r>
              <a:rPr lang="en-US" dirty="0"/>
              <a:t>To filter an image, you must get the red, green, and blue component values for </a:t>
            </a:r>
            <a:r>
              <a:rPr lang="en-US" dirty="0" smtClean="0"/>
              <a:t>each pixel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pixels are organized into a two-dimensional grid of size </a:t>
            </a:r>
            <a:r>
              <a:rPr lang="en-US" i="1" dirty="0"/>
              <a:t>width </a:t>
            </a:r>
            <a:r>
              <a:rPr lang="en-US" dirty="0"/>
              <a:t>× </a:t>
            </a:r>
            <a:r>
              <a:rPr lang="en-US" i="1" dirty="0"/>
              <a:t>height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rows and columns are numbered sequentially starting at 0, with pixel (0, 0) </a:t>
            </a:r>
            <a:r>
              <a:rPr lang="en-US" dirty="0" smtClean="0"/>
              <a:t>in the </a:t>
            </a:r>
            <a:r>
              <a:rPr lang="en-US" dirty="0"/>
              <a:t>upper-left corner.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row numbers range from 0 to </a:t>
            </a:r>
            <a:r>
              <a:rPr lang="en-US" i="1" dirty="0"/>
              <a:t>height </a:t>
            </a:r>
            <a:r>
              <a:rPr lang="en-US" dirty="0"/>
              <a:t>– 1; the column </a:t>
            </a:r>
            <a:r>
              <a:rPr lang="en-US" dirty="0" smtClean="0"/>
              <a:t>numbers from </a:t>
            </a:r>
            <a:r>
              <a:rPr lang="en-US" dirty="0"/>
              <a:t>0 to </a:t>
            </a:r>
            <a:r>
              <a:rPr lang="en-US" i="1" dirty="0"/>
              <a:t>width </a:t>
            </a:r>
            <a:r>
              <a:rPr lang="en-US" dirty="0"/>
              <a:t>– 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338"/>
            <a:ext cx="7772399" cy="7254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the Component Values of a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getRed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getGreen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getBlue</a:t>
            </a:r>
            <a:r>
              <a:rPr lang="en-US" dirty="0" smtClean="0"/>
              <a:t> methods</a:t>
            </a:r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image.getRed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green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image.getGreen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blue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image.getBlue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(0, 4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To create the negative of an image: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255 - red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newGreen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255 - green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newBlue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255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blue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And then update the pixel</a:t>
            </a:r>
          </a:p>
          <a:p>
            <a:pPr marL="0" indent="0">
              <a:buNone/>
            </a:pPr>
            <a:r>
              <a:rPr lang="en-US" dirty="0" err="1"/>
              <a:t>image.setPixel</a:t>
            </a:r>
            <a:r>
              <a:rPr lang="en-US" dirty="0"/>
              <a:t>(0, 4, </a:t>
            </a:r>
            <a:r>
              <a:rPr lang="en-US" dirty="0" err="1"/>
              <a:t>newRed</a:t>
            </a:r>
            <a:r>
              <a:rPr lang="en-US" dirty="0"/>
              <a:t>, </a:t>
            </a:r>
            <a:r>
              <a:rPr lang="en-US" dirty="0" err="1"/>
              <a:t>newGreen</a:t>
            </a:r>
            <a:r>
              <a:rPr lang="en-US" dirty="0"/>
              <a:t>, </a:t>
            </a:r>
            <a:r>
              <a:rPr lang="en-US" dirty="0" err="1"/>
              <a:t>newBlue</a:t>
            </a:r>
            <a:r>
              <a:rPr lang="en-US" dirty="0"/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Pseudocode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width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height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row in range(height) :</a:t>
            </a:r>
          </a:p>
          <a:p>
            <a:pPr marL="0" indent="0">
              <a:spcBef>
                <a:spcPts val="200"/>
              </a:spcBef>
              <a:buNone/>
              <a:tabLst>
                <a:tab pos="461963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 in range(width) 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Get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current pixel color.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Filter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pixel.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pixel to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image.save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("negative" + filename)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GraphicsImage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" y="1193362"/>
            <a:ext cx="7375524" cy="501655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Solving: Solve a Simpler Problem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a Complex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learn more about programming, the complexity of the tasks we are solving increases</a:t>
            </a:r>
          </a:p>
          <a:p>
            <a:r>
              <a:rPr lang="en-US" dirty="0" smtClean="0"/>
              <a:t>When we are faced with a complex task we should apply a critical skill:</a:t>
            </a:r>
          </a:p>
          <a:p>
            <a:pPr lvl="1"/>
            <a:r>
              <a:rPr lang="en-US" dirty="0" smtClean="0"/>
              <a:t>Simplifying the problem and solving the simpler problem first</a:t>
            </a:r>
          </a:p>
          <a:p>
            <a:r>
              <a:rPr lang="en-US" dirty="0" smtClean="0"/>
              <a:t>Our simplification (AKA problem decomposition) skills improve with practice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335087"/>
          </a:xfrm>
        </p:spPr>
        <p:txBody>
          <a:bodyPr/>
          <a:lstStyle/>
          <a:p>
            <a:r>
              <a:rPr lang="en-US" dirty="0" smtClean="0"/>
              <a:t>Our assignment is </a:t>
            </a:r>
            <a:r>
              <a:rPr lang="en-US" dirty="0"/>
              <a:t>to arrange pictures, lining them up </a:t>
            </a:r>
            <a:r>
              <a:rPr lang="en-US" dirty="0" smtClean="0"/>
              <a:t>along the </a:t>
            </a:r>
            <a:r>
              <a:rPr lang="en-US" dirty="0"/>
              <a:t>top edges, separating them with small gaps, and starting a new row whenever </a:t>
            </a:r>
            <a:r>
              <a:rPr lang="en-US" dirty="0" smtClean="0"/>
              <a:t>you run </a:t>
            </a:r>
            <a:r>
              <a:rPr lang="en-US" dirty="0"/>
              <a:t>out of room in the current row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sounds simple, right?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14600"/>
            <a:ext cx="70713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801687"/>
          </a:xfrm>
        </p:spPr>
        <p:txBody>
          <a:bodyPr/>
          <a:lstStyle/>
          <a:p>
            <a:r>
              <a:rPr lang="en-US" dirty="0" smtClean="0"/>
              <a:t>Let’s develop a plan that solves a set of simpler (increasing in complexity) problems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7" y="2069471"/>
            <a:ext cx="7154847" cy="31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the Complexity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5" y="1447800"/>
            <a:ext cx="6400799" cy="2133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5" y="3581400"/>
            <a:ext cx="6818374" cy="17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62050"/>
            <a:ext cx="79787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Doubleinv.py</a:t>
            </a: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4594225" y="3589338"/>
            <a:ext cx="4038600" cy="646112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>
              <a:defRPr/>
            </a:pPr>
            <a:r>
              <a:rPr lang="en-US" altLang="en-US" dirty="0" smtClean="0">
                <a:latin typeface="+mn-lt"/>
                <a:cs typeface="+mn-cs"/>
              </a:rPr>
              <a:t>Declare and initialize a variable outside of the loop to count </a:t>
            </a:r>
            <a:r>
              <a:rPr lang="en-US" altLang="en-US" dirty="0" smtClean="0">
                <a:solidFill>
                  <a:srgbClr val="0033CC"/>
                </a:solidFill>
                <a:latin typeface="+mn-lt"/>
                <a:cs typeface="+mn-cs"/>
              </a:rPr>
              <a:t>year</a:t>
            </a:r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4594225" y="4800600"/>
            <a:ext cx="38100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>
              <a:defRPr/>
            </a:pPr>
            <a:r>
              <a:rPr lang="en-US" altLang="en-US" dirty="0" smtClean="0">
                <a:latin typeface="+mn-lt"/>
                <a:cs typeface="+mn-cs"/>
              </a:rPr>
              <a:t>Increment the </a:t>
            </a:r>
            <a:r>
              <a:rPr lang="en-US" altLang="en-US" dirty="0" smtClean="0">
                <a:solidFill>
                  <a:srgbClr val="0033CC"/>
                </a:solidFill>
                <a:latin typeface="+mn-lt"/>
                <a:cs typeface="+mn-cs"/>
              </a:rPr>
              <a:t>year</a:t>
            </a:r>
            <a:r>
              <a:rPr lang="en-US" altLang="en-US" dirty="0" smtClean="0">
                <a:latin typeface="+mn-lt"/>
                <a:cs typeface="+mn-cs"/>
              </a:rPr>
              <a:t> variable each time through</a:t>
            </a:r>
          </a:p>
        </p:txBody>
      </p:sp>
      <p:sp>
        <p:nvSpPr>
          <p:cNvPr id="256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7A802AB-69A9-5D4B-B95C-D61A8E5D2EC3}" type="slidenum">
              <a:rPr lang="en-US" sz="1200">
                <a:solidFill>
                  <a:schemeClr val="accent1"/>
                </a:solidFill>
              </a:rPr>
              <a:pPr/>
              <a:t>12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04DC1-BDC5-41B4-AABF-AE93C44D06F0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Our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+mj-lt"/>
              <a:buAutoNum type="arabicPeriod"/>
            </a:pPr>
            <a:r>
              <a:rPr lang="en-US" dirty="0" smtClean="0"/>
              <a:t>Specify the canvas coordinates where the upper left corner of the first image should be placed</a:t>
            </a:r>
          </a:p>
          <a:p>
            <a:pPr marL="288925" indent="-288925">
              <a:buFont typeface="+mj-lt"/>
              <a:buAutoNum type="arabicPeriod"/>
            </a:pPr>
            <a:r>
              <a:rPr lang="en-US" dirty="0" smtClean="0"/>
              <a:t>Then place the next picture after the first </a:t>
            </a:r>
            <a:r>
              <a:rPr lang="en-US" dirty="0"/>
              <a:t>after the </a:t>
            </a:r>
            <a:r>
              <a:rPr lang="en-US" dirty="0" smtClean="0"/>
              <a:t>first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needs to be drawn so that </a:t>
            </a:r>
            <a:r>
              <a:rPr lang="en-US" sz="2000" dirty="0" smtClean="0"/>
              <a:t>its left-most </a:t>
            </a:r>
            <a:r>
              <a:rPr lang="en-US" sz="2000" dirty="0"/>
              <a:t>edge is positioned at the </a:t>
            </a:r>
            <a:r>
              <a:rPr lang="en-US" sz="2000" dirty="0" smtClean="0"/>
              <a:t>right-most </a:t>
            </a:r>
            <a:r>
              <a:rPr lang="en-US" sz="2000" i="1" dirty="0" smtClean="0"/>
              <a:t>x</a:t>
            </a:r>
            <a:r>
              <a:rPr lang="en-US" sz="2000" dirty="0" smtClean="0"/>
              <a:t>-coordinate of the preceding picture</a:t>
            </a:r>
          </a:p>
          <a:p>
            <a:pPr lvl="1"/>
            <a:r>
              <a:rPr lang="en-US" sz="2000" dirty="0"/>
              <a:t>This can be determined by obtaining the width of the first picture </a:t>
            </a:r>
            <a:r>
              <a:rPr lang="en-US" sz="2000" dirty="0" smtClean="0"/>
              <a:t>and using </a:t>
            </a:r>
            <a:r>
              <a:rPr lang="en-US" sz="2000" dirty="0"/>
              <a:t>that value as the </a:t>
            </a:r>
            <a:r>
              <a:rPr lang="en-US" sz="2000" i="1" dirty="0"/>
              <a:t>x</a:t>
            </a:r>
            <a:r>
              <a:rPr lang="en-US" sz="2000" dirty="0"/>
              <a:t>-coordinate for the second </a:t>
            </a:r>
            <a:r>
              <a:rPr lang="en-US" sz="2000" dirty="0" smtClean="0"/>
              <a:t>picture</a:t>
            </a:r>
          </a:p>
          <a:p>
            <a:pPr marL="288925" indent="-288925">
              <a:buFont typeface="+mj-lt"/>
              <a:buAutoNum type="arabicPeriod"/>
            </a:pPr>
            <a:r>
              <a:rPr lang="en-US" dirty="0" smtClean="0"/>
              <a:t>Separate the two pictures with a gap</a:t>
            </a:r>
          </a:p>
          <a:p>
            <a:pPr marL="288925" indent="-288925">
              <a:buFont typeface="+mj-lt"/>
              <a:buAutoNum type="arabicPeriod"/>
            </a:pPr>
            <a:r>
              <a:rPr lang="en-US" dirty="0"/>
              <a:t>To draw the third picture, it’s not sufficient to know the width of the </a:t>
            </a:r>
            <a:r>
              <a:rPr lang="en-US" dirty="0" smtClean="0"/>
              <a:t>preceding picture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also need to know the </a:t>
            </a:r>
            <a:r>
              <a:rPr lang="en-US" sz="2000" i="1" dirty="0"/>
              <a:t>x</a:t>
            </a:r>
            <a:r>
              <a:rPr lang="en-US" sz="2000" dirty="0"/>
              <a:t>-coordinate where it was drawn so we </a:t>
            </a:r>
            <a:r>
              <a:rPr lang="en-US" sz="2000" dirty="0" smtClean="0"/>
              <a:t>can add </a:t>
            </a:r>
            <a:r>
              <a:rPr lang="en-US" sz="2000" dirty="0"/>
              <a:t>that value to the width of the preceding image, plus the gap between </a:t>
            </a:r>
            <a:r>
              <a:rPr lang="en-US" sz="2000" dirty="0" smtClean="0"/>
              <a:t>the images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our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+mj-lt"/>
              <a:buAutoNum type="arabicPeriod" startAt="5"/>
            </a:pPr>
            <a:r>
              <a:rPr lang="en-US" dirty="0"/>
              <a:t>Now let’s put all of the pictures in a </a:t>
            </a:r>
            <a:r>
              <a:rPr lang="en-US" dirty="0" smtClean="0"/>
              <a:t>row </a:t>
            </a:r>
          </a:p>
          <a:p>
            <a:pPr lvl="1"/>
            <a:r>
              <a:rPr lang="en-US" sz="2000" dirty="0" smtClean="0"/>
              <a:t>Load </a:t>
            </a:r>
            <a:r>
              <a:rPr lang="en-US" sz="2000" dirty="0"/>
              <a:t>the pictures in a loop, and </a:t>
            </a:r>
            <a:r>
              <a:rPr lang="en-US" sz="2000" dirty="0" smtClean="0"/>
              <a:t>then put </a:t>
            </a:r>
            <a:r>
              <a:rPr lang="en-US" sz="2000" dirty="0"/>
              <a:t>each picture to the right of the one that preceded it. </a:t>
            </a:r>
            <a:endParaRPr lang="en-US" sz="20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each iteration, </a:t>
            </a:r>
            <a:r>
              <a:rPr lang="en-US" sz="2000" dirty="0" smtClean="0"/>
              <a:t>you need </a:t>
            </a:r>
            <a:r>
              <a:rPr lang="en-US" sz="2000" dirty="0"/>
              <a:t>to track two pictures: the one that is being loaded, and the one </a:t>
            </a:r>
            <a:r>
              <a:rPr lang="en-US" sz="2000" dirty="0" smtClean="0"/>
              <a:t>that preceded it</a:t>
            </a:r>
          </a:p>
          <a:p>
            <a:pPr marL="288925" indent="-288925">
              <a:buFont typeface="+mj-lt"/>
              <a:buAutoNum type="arabicPeriod" startAt="6"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don’t want to have all pictures in a </a:t>
            </a:r>
            <a:r>
              <a:rPr lang="en-US" dirty="0" smtClean="0"/>
              <a:t>single row 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right margin of </a:t>
            </a:r>
            <a:r>
              <a:rPr lang="en-US" sz="2000" dirty="0" smtClean="0"/>
              <a:t>a picture </a:t>
            </a:r>
            <a:r>
              <a:rPr lang="en-US" sz="2000" dirty="0"/>
              <a:t>should not extend past </a:t>
            </a:r>
            <a:r>
              <a:rPr lang="en-US" sz="2000" dirty="0" smtClean="0"/>
              <a:t>MAX_WIDTH</a:t>
            </a:r>
          </a:p>
          <a:p>
            <a:pPr lvl="1"/>
            <a:r>
              <a:rPr lang="en-US" sz="2000" dirty="0"/>
              <a:t>If the image doesn’t fit </a:t>
            </a:r>
            <a:r>
              <a:rPr lang="en-US" sz="2000" dirty="0" smtClean="0"/>
              <a:t>we </a:t>
            </a:r>
            <a:r>
              <a:rPr lang="en-US" sz="2000" dirty="0"/>
              <a:t>need to put it on the next row, </a:t>
            </a:r>
            <a:r>
              <a:rPr lang="en-US" sz="2000" dirty="0" smtClean="0"/>
              <a:t>below all </a:t>
            </a:r>
            <a:r>
              <a:rPr lang="en-US" sz="2000" dirty="0"/>
              <a:t>the pictures in the current </a:t>
            </a:r>
            <a:r>
              <a:rPr lang="en-US" sz="2000" dirty="0" smtClean="0"/>
              <a:t>row </a:t>
            </a:r>
          </a:p>
          <a:p>
            <a:pPr lvl="1"/>
            <a:r>
              <a:rPr lang="en-US" sz="2000" dirty="0" smtClean="0"/>
              <a:t>We’ll </a:t>
            </a:r>
            <a:r>
              <a:rPr lang="en-US" sz="2000" dirty="0"/>
              <a:t>set a variable </a:t>
            </a:r>
            <a:r>
              <a:rPr lang="en-US" sz="2000" dirty="0" err="1"/>
              <a:t>maxY</a:t>
            </a:r>
            <a:r>
              <a:rPr lang="en-US" sz="2000" dirty="0"/>
              <a:t> to the </a:t>
            </a:r>
            <a:r>
              <a:rPr lang="en-US" sz="2000" dirty="0" smtClean="0"/>
              <a:t>maximum </a:t>
            </a:r>
            <a:r>
              <a:rPr lang="en-US" sz="2000" i="1" dirty="0" smtClean="0"/>
              <a:t>y</a:t>
            </a:r>
            <a:r>
              <a:rPr lang="en-US" sz="2000" dirty="0" smtClean="0"/>
              <a:t>-coordinate </a:t>
            </a:r>
            <a:r>
              <a:rPr lang="en-US" sz="2000" dirty="0"/>
              <a:t>of all placed pictures, updating it whenever a new picture </a:t>
            </a:r>
            <a:r>
              <a:rPr lang="en-US" sz="2000" dirty="0" smtClean="0"/>
              <a:t>is placed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BA75F5-3998-40B5-8A25-8446100B831D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F044C-80BB-424C-B4E7-7F85757FB9EF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Summary: Two Types of Loops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  <a:ea typeface="MS PGothic" charset="0"/>
              </a:rPr>
              <a:t>while</a:t>
            </a:r>
            <a:r>
              <a:rPr lang="en-US" dirty="0" smtClean="0">
                <a:latin typeface="Calibri" charset="0"/>
                <a:ea typeface="MS PGothic" charset="0"/>
              </a:rPr>
              <a:t> </a:t>
            </a:r>
            <a:r>
              <a:rPr lang="en-US" dirty="0">
                <a:latin typeface="Calibri" charset="0"/>
                <a:ea typeface="MS PGothic" charset="0"/>
              </a:rPr>
              <a:t>Loops</a:t>
            </a:r>
          </a:p>
          <a:p>
            <a:pPr eaLnBrk="1" hangingPunct="1"/>
            <a:r>
              <a:rPr lang="en-US" b="1" dirty="0">
                <a:latin typeface="Calibri" charset="0"/>
                <a:ea typeface="MS PGothic" charset="0"/>
              </a:rPr>
              <a:t>for</a:t>
            </a:r>
            <a:r>
              <a:rPr lang="en-US" dirty="0">
                <a:latin typeface="Calibri" charset="0"/>
                <a:ea typeface="MS PGothic" charset="0"/>
              </a:rPr>
              <a:t> Loops</a:t>
            </a:r>
          </a:p>
          <a:p>
            <a:pPr eaLnBrk="1" hangingPunct="1"/>
            <a:r>
              <a:rPr lang="en-US" b="1" dirty="0">
                <a:latin typeface="Calibri" charset="0"/>
                <a:ea typeface="MS PGothic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loops are very commonly used (general purpose)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Uses of the </a:t>
            </a:r>
            <a:r>
              <a:rPr lang="en-US" b="1" dirty="0">
                <a:latin typeface="Calibri" charset="0"/>
                <a:ea typeface="MS PGothic" charset="0"/>
              </a:rPr>
              <a:t>for</a:t>
            </a:r>
            <a:r>
              <a:rPr lang="en-US" dirty="0">
                <a:latin typeface="Calibri" charset="0"/>
                <a:ea typeface="MS PGothic" charset="0"/>
              </a:rPr>
              <a:t> loop: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The </a:t>
            </a:r>
            <a:r>
              <a:rPr lang="en-US" sz="2000" b="1" dirty="0">
                <a:latin typeface="Calibri" charset="0"/>
                <a:ea typeface="MS PGothic" charset="0"/>
              </a:rPr>
              <a:t>for</a:t>
            </a:r>
            <a:r>
              <a:rPr lang="en-US" sz="2000" dirty="0">
                <a:latin typeface="Calibri" charset="0"/>
                <a:ea typeface="MS PGothic" charset="0"/>
              </a:rPr>
              <a:t> loop can be used to iterate over the contents of any container.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A </a:t>
            </a:r>
            <a:r>
              <a:rPr lang="en-US" sz="2000" b="1" dirty="0">
                <a:latin typeface="Calibri" charset="0"/>
                <a:ea typeface="MS PGothic" charset="0"/>
              </a:rPr>
              <a:t>for</a:t>
            </a:r>
            <a:r>
              <a:rPr lang="en-US" sz="2000" dirty="0">
                <a:latin typeface="Calibri" charset="0"/>
                <a:ea typeface="MS PGothic" charset="0"/>
              </a:rPr>
              <a:t> loop can also be used as a count-controlled loop that iterates over a range of integer values</a:t>
            </a:r>
            <a:r>
              <a:rPr lang="en-US" sz="2000" dirty="0" smtClean="0">
                <a:latin typeface="Calibri" charset="0"/>
                <a:ea typeface="MS PGothic" charset="0"/>
              </a:rPr>
              <a:t>.</a:t>
            </a:r>
            <a:endParaRPr lang="en-US" sz="2000" dirty="0">
              <a:latin typeface="Calibri" charset="0"/>
              <a:ea typeface="MS PGothic" charset="0"/>
            </a:endParaRPr>
          </a:p>
        </p:txBody>
      </p:sp>
      <p:sp>
        <p:nvSpPr>
          <p:cNvPr id="5837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0632B1D-B90E-C54A-9817-DDBD8096D42A}" type="slidenum">
              <a:rPr lang="en-US" sz="1200">
                <a:solidFill>
                  <a:schemeClr val="accent1"/>
                </a:solidFill>
              </a:rPr>
              <a:pPr/>
              <a:t>123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BCC87-1119-4202-AE33-64DF759B3E3D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Each loop requires the following steps: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Initialization (setup variables to start looping)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Condition (test if we should execute loop body)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(change something each time through)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 loop executes instructions repeatedly while a condition is True.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An off-by-one error is a common error when programming loops.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Think through simple test cases to avoid this type of error.</a:t>
            </a:r>
          </a:p>
        </p:txBody>
      </p:sp>
      <p:sp>
        <p:nvSpPr>
          <p:cNvPr id="5939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BB19714-4692-344F-8D3F-D9EC8CFB79EB}" type="slidenum">
              <a:rPr lang="en-US" sz="1200">
                <a:solidFill>
                  <a:schemeClr val="accent1"/>
                </a:solidFill>
              </a:rPr>
              <a:pPr/>
              <a:t>124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098C6-46CC-41CB-9AC2-9C01898F63D8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 sentinel value denotes the end of a data set, but it is not part of the data.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You can use a boolean variable to control a loop.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Set the variable to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2000" dirty="0">
                <a:latin typeface="Calibri" charset="0"/>
                <a:ea typeface="MS PGothic" charset="0"/>
              </a:rPr>
              <a:t> before entering the </a:t>
            </a:r>
            <a:r>
              <a:rPr lang="en-US" sz="2000" dirty="0" smtClean="0">
                <a:latin typeface="Calibri" charset="0"/>
                <a:ea typeface="MS PGothic" charset="0"/>
              </a:rPr>
              <a:t>loop 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ea typeface="MS PGothic" charset="0"/>
              </a:rPr>
              <a:t>Set </a:t>
            </a:r>
            <a:r>
              <a:rPr lang="en-US" sz="2000" dirty="0">
                <a:latin typeface="Calibri" charset="0"/>
                <a:ea typeface="MS PGothic" charset="0"/>
              </a:rPr>
              <a:t>it to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2000" dirty="0">
                <a:latin typeface="Calibri" charset="0"/>
                <a:ea typeface="MS PGothic" charset="0"/>
              </a:rPr>
              <a:t> to leave the loop. 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Loops </a:t>
            </a:r>
            <a:r>
              <a:rPr lang="en-US" dirty="0">
                <a:latin typeface="Calibri" charset="0"/>
                <a:ea typeface="MS PGothic" charset="0"/>
              </a:rPr>
              <a:t>can be used in conjunction with many string processing tasks</a:t>
            </a:r>
          </a:p>
        </p:txBody>
      </p:sp>
      <p:sp>
        <p:nvSpPr>
          <p:cNvPr id="604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ADD2E56-3094-A74C-A36A-A60602A198B2}" type="slidenum">
              <a:rPr lang="en-US" sz="1200">
                <a:solidFill>
                  <a:schemeClr val="accent1"/>
                </a:solidFill>
              </a:rPr>
              <a:pPr/>
              <a:t>125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88018-9D5D-4C01-A4A2-FAC0143D04EC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a simulation, you use the computer to simulate an activity. </a:t>
            </a:r>
          </a:p>
          <a:p>
            <a:pPr lvl="1" eaLnBrk="1" hangingPunct="1"/>
            <a:r>
              <a:rPr lang="en-US" altLang="en-US" dirty="0" smtClean="0"/>
              <a:t>You can introduce randomness by calling the random number generator.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632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24A180-66B2-40E9-830C-3E9FECF158EC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563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EE18F4-DB91-45DD-91AF-BB22A55DB7DE}" type="slidenum">
              <a:rPr lang="en-US" altLang="en-US" sz="1200">
                <a:solidFill>
                  <a:schemeClr val="accent1"/>
                </a:solidFill>
              </a:rPr>
              <a:pPr/>
              <a:t>126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Investment Example</a:t>
            </a:r>
            <a:endParaRPr lang="en-US" dirty="0">
              <a:cs typeface="+mj-cs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MS PGothic" charset="0"/>
              </a:rPr>
              <a:t>Open the file:</a:t>
            </a:r>
          </a:p>
          <a:p>
            <a:pPr lvl="1"/>
            <a:r>
              <a:rPr lang="en-US" sz="2000" dirty="0">
                <a:latin typeface="Calibri" charset="0"/>
                <a:ea typeface="MS PGothic" charset="0"/>
              </a:rPr>
              <a:t>Doubleinv.py</a:t>
            </a:r>
          </a:p>
          <a:p>
            <a:r>
              <a:rPr lang="en-US" dirty="0">
                <a:latin typeface="Calibri" charset="0"/>
                <a:ea typeface="MS PGothic" charset="0"/>
              </a:rPr>
              <a:t>Run the program with several test </a:t>
            </a:r>
            <a:r>
              <a:rPr lang="en-US" dirty="0" smtClean="0">
                <a:latin typeface="Calibri" charset="0"/>
                <a:ea typeface="MS PGothic" charset="0"/>
              </a:rPr>
              <a:t>cases</a:t>
            </a:r>
          </a:p>
          <a:p>
            <a:pPr lvl="1"/>
            <a:r>
              <a:rPr lang="en-US" sz="2000" dirty="0" smtClean="0">
                <a:latin typeface="Calibri" charset="0"/>
                <a:ea typeface="MS PGothic" charset="0"/>
              </a:rPr>
              <a:t>The program will prompt you for a rate</a:t>
            </a:r>
          </a:p>
          <a:p>
            <a:pPr lvl="1"/>
            <a:r>
              <a:rPr lang="en-US" sz="2000" dirty="0" smtClean="0">
                <a:latin typeface="Calibri" charset="0"/>
                <a:ea typeface="MS PGothic" charset="0"/>
              </a:rPr>
              <a:t>Enter a mix of valid and invalid rates</a:t>
            </a:r>
            <a:endParaRPr lang="en-US" sz="2000" dirty="0">
              <a:latin typeface="Calibri" charset="0"/>
              <a:ea typeface="MS PGothic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88D035C-217C-D440-9ABA-F912B7FE5109}" type="slidenum">
              <a:rPr lang="en-US" sz="1200">
                <a:solidFill>
                  <a:schemeClr val="accent1"/>
                </a:solidFill>
              </a:rPr>
              <a:pPr/>
              <a:t>13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13A94E-F8CE-4E22-9927-E013750385E6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 Examples</a:t>
            </a:r>
          </a:p>
        </p:txBody>
      </p:sp>
      <p:sp>
        <p:nvSpPr>
          <p:cNvPr id="276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2765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 b="89130"/>
          <a:stretch>
            <a:fillRect/>
          </a:stretch>
        </p:blipFill>
        <p:spPr bwMode="auto">
          <a:xfrm>
            <a:off x="474663" y="1148302"/>
            <a:ext cx="7983537" cy="45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8" b="35832"/>
          <a:stretch>
            <a:fillRect/>
          </a:stretch>
        </p:blipFill>
        <p:spPr bwMode="auto">
          <a:xfrm>
            <a:off x="474663" y="1600200"/>
            <a:ext cx="7983537" cy="45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0B88C92-A0A2-F64A-BF69-0D60F5B5C28A}" type="slidenum">
              <a:rPr lang="en-US" sz="1200">
                <a:solidFill>
                  <a:schemeClr val="accent1"/>
                </a:solidFill>
              </a:rPr>
              <a:pPr/>
              <a:t>14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B1F07C-B079-4794-A029-CC32DDEAFB79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 Examples (2)</a:t>
            </a:r>
          </a:p>
        </p:txBody>
      </p:sp>
      <p:pic>
        <p:nvPicPr>
          <p:cNvPr id="2867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21"/>
          <a:stretch>
            <a:fillRect/>
          </a:stretch>
        </p:blipFill>
        <p:spPr bwMode="auto">
          <a:xfrm>
            <a:off x="474663" y="1716087"/>
            <a:ext cx="8077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 b="89130"/>
          <a:stretch>
            <a:fillRect/>
          </a:stretch>
        </p:blipFill>
        <p:spPr bwMode="auto">
          <a:xfrm>
            <a:off x="474663" y="1219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BC95BC9-B315-6D40-AD8F-03A80ECD2016}" type="slidenum">
              <a:rPr lang="en-US" sz="1200">
                <a:solidFill>
                  <a:schemeClr val="accent1"/>
                </a:solidFill>
              </a:rPr>
              <a:pPr/>
              <a:t>15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9E6DDE-4622-4E10-B1E9-FB413224369C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Incorrect Test Condition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9446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The </a:t>
            </a:r>
            <a:r>
              <a:rPr lang="en-US" dirty="0">
                <a:latin typeface="Calibri" charset="0"/>
                <a:ea typeface="MS PGothic" charset="0"/>
              </a:rPr>
              <a:t>loop body will only execute if the test condition is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MS PGothic" charset="0"/>
              </a:rPr>
              <a:t>True</a:t>
            </a:r>
            <a:r>
              <a:rPr lang="en-US" dirty="0">
                <a:latin typeface="Calibri" charset="0"/>
                <a:ea typeface="MS PGothic" charset="0"/>
              </a:rPr>
              <a:t>.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If </a:t>
            </a:r>
            <a:r>
              <a:rPr lang="en-US" dirty="0">
                <a:latin typeface="Calibri" charset="0"/>
                <a:ea typeface="MS PGothic" charset="0"/>
              </a:rPr>
              <a:t>bal </a:t>
            </a:r>
            <a:r>
              <a:rPr lang="en-US" dirty="0" smtClean="0">
                <a:latin typeface="Calibri" charset="0"/>
                <a:ea typeface="MS PGothic" charset="0"/>
              </a:rPr>
              <a:t>is initialized as less than the TARGET and should </a:t>
            </a:r>
            <a:r>
              <a:rPr lang="en-US" dirty="0">
                <a:latin typeface="Calibri" charset="0"/>
                <a:ea typeface="MS PGothic" charset="0"/>
              </a:rPr>
              <a:t>grow until it reaches TARGET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Which version will execute the loop body?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6800" y="3200400"/>
            <a:ext cx="36576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bal &lt; TARGET </a:t>
            </a: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interest = bal * RATE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bal = bal + interest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+mn-cs"/>
            </a:endParaRPr>
          </a:p>
          <a:p>
            <a:pPr eaLnBrk="1" hangingPunct="1">
              <a:defRPr/>
            </a:pP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62000" y="3200400"/>
            <a:ext cx="36576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bal &gt;= TARGET </a:t>
            </a: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interest = bal * RATE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ＭＳ Ｐゴシック" panose="020B0600070205080204" pitchFamily="34" charset="-128"/>
                <a:cs typeface="+mn-cs"/>
              </a:rPr>
              <a:t>   bal = bal + interest</a:t>
            </a:r>
          </a:p>
        </p:txBody>
      </p:sp>
      <p:sp>
        <p:nvSpPr>
          <p:cNvPr id="2970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467EA90-32A9-D34A-B98A-D13B91C0E339}" type="slidenum">
              <a:rPr lang="en-US" sz="1200">
                <a:solidFill>
                  <a:schemeClr val="accent1"/>
                </a:solidFill>
              </a:rPr>
              <a:pPr/>
              <a:t>16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037B7A-D92E-40E3-AC11-37B278F324BF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</a:t>
            </a:r>
            <a:r>
              <a:rPr lang="en-US" dirty="0">
                <a:latin typeface="Calibri" charset="0"/>
                <a:ea typeface="MS PGothic" charset="0"/>
              </a:rPr>
              <a:t>Infinite </a:t>
            </a:r>
            <a:r>
              <a:rPr lang="en-US" dirty="0" smtClean="0">
                <a:latin typeface="Calibri" charset="0"/>
                <a:ea typeface="MS PGothic" charset="0"/>
              </a:rPr>
              <a:t>Loops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The </a:t>
            </a:r>
            <a:r>
              <a:rPr lang="en-US" dirty="0">
                <a:latin typeface="Calibri" charset="0"/>
                <a:ea typeface="MS PGothic" charset="0"/>
              </a:rPr>
              <a:t>loop body will execute until the test condition becomes False.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What if you forget to update the test variable?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bal is the test variable (TARGET doesn</a:t>
            </a:r>
            <a:r>
              <a:rPr lang="en-US" altLang="ja-JP" dirty="0">
                <a:latin typeface="Calibri" charset="0"/>
                <a:ea typeface="MS PGothic" charset="0"/>
              </a:rPr>
              <a:t>’t change)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You will loop forever!  (or until you stop the program)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38400" y="4267200"/>
            <a:ext cx="39624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while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bal &lt; TARGET 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year = year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interest = bal * RATE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452688" y="5199063"/>
            <a:ext cx="3810000" cy="439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Consolas" pitchFamily="49" charset="0"/>
                <a:ea typeface="+mn-ea"/>
                <a:cs typeface="+mn-cs"/>
              </a:rPr>
              <a:t>   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bal = bal + interest</a:t>
            </a:r>
          </a:p>
        </p:txBody>
      </p:sp>
      <p:sp>
        <p:nvSpPr>
          <p:cNvPr id="307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88817DE-EE70-E843-8BAC-B7CE5BC3785E}" type="slidenum">
              <a:rPr lang="en-US" sz="1200">
                <a:solidFill>
                  <a:schemeClr val="accent1"/>
                </a:solidFill>
              </a:rPr>
              <a:pPr/>
              <a:t>17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8AC3A4-8201-424F-B20E-A2619A918F22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Error: </a:t>
            </a:r>
            <a:r>
              <a:rPr lang="en-US" dirty="0">
                <a:latin typeface="Calibri" charset="0"/>
                <a:ea typeface="MS PGothic" charset="0"/>
              </a:rPr>
              <a:t>Off-by-One </a:t>
            </a:r>
            <a:r>
              <a:rPr lang="en-US" dirty="0" smtClean="0">
                <a:latin typeface="Calibri" charset="0"/>
                <a:ea typeface="MS PGothic" charset="0"/>
              </a:rPr>
              <a:t>Errors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325687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</a:rPr>
              <a:t>A ‘</a:t>
            </a:r>
            <a:r>
              <a:rPr lang="en-US" altLang="ja-JP" dirty="0" smtClean="0">
                <a:ea typeface="MS PGothic" charset="0"/>
              </a:rPr>
              <a:t>counter’ </a:t>
            </a:r>
            <a:r>
              <a:rPr lang="en-US" altLang="ja-JP" dirty="0">
                <a:ea typeface="MS PGothic" charset="0"/>
              </a:rPr>
              <a:t>variable is often used in the test condition</a:t>
            </a:r>
          </a:p>
          <a:p>
            <a:pPr eaLnBrk="1" hangingPunct="1"/>
            <a:r>
              <a:rPr lang="en-US" dirty="0">
                <a:ea typeface="MS PGothic" charset="0"/>
              </a:rPr>
              <a:t>Your counter can start at 0 or 1, but programmers often start a counter at 0</a:t>
            </a:r>
          </a:p>
          <a:p>
            <a:pPr eaLnBrk="1" hangingPunct="1"/>
            <a:r>
              <a:rPr lang="en-US" dirty="0">
                <a:ea typeface="MS PGothic" charset="0"/>
              </a:rPr>
              <a:t>If I want to paint all 5 </a:t>
            </a:r>
            <a:r>
              <a:rPr lang="en-US" dirty="0" smtClean="0">
                <a:ea typeface="MS PGothic" charset="0"/>
              </a:rPr>
              <a:t>fingers on one hand, </a:t>
            </a:r>
            <a:r>
              <a:rPr lang="en-US" dirty="0">
                <a:ea typeface="MS PGothic" charset="0"/>
              </a:rPr>
              <a:t>when I am done?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If you start at 0, use </a:t>
            </a:r>
            <a:r>
              <a:rPr lang="en-US" sz="2000" dirty="0" smtClean="0">
                <a:ea typeface="MS PGothic" charset="0"/>
              </a:rPr>
              <a:t>“&lt;“</a:t>
            </a:r>
            <a:r>
              <a:rPr lang="en-US" sz="2000" dirty="0">
                <a:ea typeface="MS PGothic" charset="0"/>
              </a:rPr>
              <a:t>		   If you start at 1, use “&lt;=</a:t>
            </a:r>
            <a:r>
              <a:rPr lang="en-US" sz="2000" dirty="0" smtClean="0">
                <a:ea typeface="MS PGothic" charset="0"/>
              </a:rPr>
              <a:t>“</a:t>
            </a:r>
            <a:endParaRPr lang="en-US" sz="2000" dirty="0">
              <a:ea typeface="MS PGothic" charset="0"/>
            </a:endParaRPr>
          </a:p>
          <a:p>
            <a:pPr lvl="1" eaLnBrk="1" hangingPunct="1"/>
            <a:r>
              <a:rPr lang="en-US" sz="2000" dirty="0">
                <a:ea typeface="MS PGothic" charset="0"/>
              </a:rPr>
              <a:t>0, 1, 2, 3, 4				1, 2, 3, 4, 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759200"/>
            <a:ext cx="39624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0</a:t>
            </a:r>
            <a:endParaRPr lang="en-US" sz="2000" kern="0" dirty="0">
              <a:latin typeface="Consolas" pitchFamily="49" charset="0"/>
              <a:ea typeface="+mn-ea"/>
              <a:cs typeface="+mn-cs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FINGERS = 5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+mn-cs"/>
              </a:rPr>
              <a:t>&lt;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FINGERS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+mn-ea"/>
                <a:cs typeface="+mn-cs"/>
              </a:rPr>
              <a:t>   # paint finger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finger = finger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99000" y="3733800"/>
            <a:ext cx="41148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 =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1</a:t>
            </a:r>
            <a:endParaRPr lang="en-US" sz="2000" kern="0" dirty="0">
              <a:latin typeface="Consolas" pitchFamily="49" charset="0"/>
              <a:ea typeface="+mn-ea"/>
              <a:cs typeface="+mn-cs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FINGERS = 5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+mn-cs"/>
              </a:rPr>
              <a:t>&lt;=</a:t>
            </a: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FINGERS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ea typeface="+mn-ea"/>
                <a:cs typeface="+mn-cs"/>
              </a:rPr>
              <a:t>   # paint finger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+mn-cs"/>
              </a:rPr>
              <a:t>   finger = finger + 1</a:t>
            </a:r>
          </a:p>
        </p:txBody>
      </p:sp>
      <p:sp>
        <p:nvSpPr>
          <p:cNvPr id="317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3005511-3E73-274D-BD96-EE231670716D}" type="slidenum">
              <a:rPr lang="en-US" sz="1200">
                <a:solidFill>
                  <a:schemeClr val="accent1"/>
                </a:solidFill>
              </a:rPr>
              <a:pPr/>
              <a:t>18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1F5684-B9CC-4CA6-A4EB-ACB6D5944E22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Tracing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607D2B-317C-467F-A1D1-31CEA6FD2DC8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Chapter Goals</a:t>
            </a:r>
          </a:p>
        </p:txBody>
      </p:sp>
      <p:sp>
        <p:nvSpPr>
          <p:cNvPr id="1433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implement while and for loops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hand-trace the execution of a program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become familiar with common loop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algorithms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understand nested loops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implement programs that read and process data sets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To use a computer for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simulations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b="1" i="1" dirty="0">
                <a:ea typeface="ＭＳ Ｐゴシック" charset="0"/>
                <a:cs typeface="+mn-cs"/>
              </a:rPr>
              <a:t>In this chapter, you will learn about loop statements in Python, as well as techniques for writing programs that simulate activities in the real world.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3C35AF5-F605-6B48-876B-6356D1E52CC7}" type="slidenum">
              <a:rPr lang="en-US" sz="1200">
                <a:solidFill>
                  <a:schemeClr val="accent1"/>
                </a:solidFill>
              </a:rPr>
              <a:pPr/>
              <a:t>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AF5C75-1134-4CAB-A464-E801DE7A6B05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Hand-Tracing Loops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Example:  Calculate the sum of digits (1+7+2+9)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Make columns for key variables (n, total, digit)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Examine the code and number the steps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Set variables to state before loop begins</a:t>
            </a:r>
          </a:p>
        </p:txBody>
      </p:sp>
      <p:pic>
        <p:nvPicPr>
          <p:cNvPr id="32771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2709863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6E6ADB6-DC1D-044D-8850-55E02FD88547}" type="slidenum">
              <a:rPr lang="en-US" sz="1200">
                <a:solidFill>
                  <a:schemeClr val="accent1"/>
                </a:solidFill>
              </a:rPr>
              <a:pPr/>
              <a:t>20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FDDB46-1E91-428C-8624-357ED7DF1F8E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4724400"/>
            <a:ext cx="84582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Start executing loop body statements changing variable values on a new line</a:t>
            </a:r>
          </a:p>
          <a:p>
            <a:pPr marL="914400" lvl="1" indent="-4572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Cross out values in previous line</a:t>
            </a:r>
          </a:p>
        </p:txBody>
      </p:sp>
      <p:pic>
        <p:nvPicPr>
          <p:cNvPr id="3379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5512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976438"/>
            <a:ext cx="762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331913"/>
            <a:ext cx="35814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72546A7-CFE7-184D-BD7E-D6E08F160EB6}" type="slidenum">
              <a:rPr lang="en-US" sz="1200">
                <a:solidFill>
                  <a:schemeClr val="accent1"/>
                </a:solidFill>
              </a:rPr>
              <a:pPr/>
              <a:t>21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0118CC-BDF2-467C-8B31-6BF1EE605979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7350" y="472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Continue executing loop statements changing variables</a:t>
            </a:r>
          </a:p>
          <a:p>
            <a:pPr marL="914400" lvl="1" indent="-4572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1729 / 10 leaves 172 (no remainder)</a:t>
            </a:r>
          </a:p>
        </p:txBody>
      </p:sp>
      <p:pic>
        <p:nvPicPr>
          <p:cNvPr id="34820" name="Picture 8" descr="U:\PC\publisher\2013 wiley slides\Ch 1-4\Chapter  4\Media\Illustrations\py_04_un10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89063"/>
            <a:ext cx="3592513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5512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2982913"/>
            <a:ext cx="762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C22BCA8-D604-2143-87BA-FFD1580AE033}" type="slidenum">
              <a:rPr lang="en-US" sz="1200">
                <a:solidFill>
                  <a:schemeClr val="accent1"/>
                </a:solidFill>
              </a:rPr>
              <a:pPr/>
              <a:t>22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88571-10C8-4880-A546-5183FCFB1417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Test condition.  If True, execute loop again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Variable n is 172, Is 172 &gt; 0?, True!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Make a new line for the second time through and update variables</a:t>
            </a:r>
          </a:p>
        </p:txBody>
      </p:sp>
      <p:pic>
        <p:nvPicPr>
          <p:cNvPr id="35843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68247"/>
            <a:ext cx="35512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3414712"/>
            <a:ext cx="762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743200"/>
            <a:ext cx="3429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F9A65DC-594E-7F4F-A109-164C06959AE2}" type="slidenum">
              <a:rPr lang="en-US" sz="1200">
                <a:solidFill>
                  <a:schemeClr val="accent1"/>
                </a:solidFill>
              </a:rPr>
              <a:pPr/>
              <a:t>23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07D457-86C1-4A87-A39A-7554AD3BFC05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5257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Third time through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Variable n is 17 which is still greater than 0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Execute loop statements and update variables </a:t>
            </a:r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87624"/>
            <a:ext cx="35814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724400" y="2819400"/>
            <a:ext cx="4008438" cy="2665413"/>
            <a:chOff x="4495800" y="1295400"/>
            <a:chExt cx="4008438" cy="2665413"/>
          </a:xfrm>
        </p:grpSpPr>
        <p:pic>
          <p:nvPicPr>
            <p:cNvPr id="36867" name="Picture 10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295400"/>
              <a:ext cx="3551238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6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2971800"/>
              <a:ext cx="7620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7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5C54227-5AEE-E64E-AE18-CE969CA5844B}" type="slidenum">
              <a:rPr lang="en-US" sz="1200">
                <a:solidFill>
                  <a:schemeClr val="accent1"/>
                </a:solidFill>
              </a:rPr>
              <a:pPr/>
              <a:t>24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E8A38D-529E-4574-917F-4D23B4497A8E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Tracing Sum of Digits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09600" y="1255713"/>
            <a:ext cx="6172199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Fourth loop iteration: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Variable n is 1 at start of loop.  1 &gt; 0?  True 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Executes loop and changes variable n to 0 (1/10 = 0)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94225" y="3122612"/>
            <a:ext cx="4313238" cy="2665413"/>
            <a:chOff x="4267202" y="1533525"/>
            <a:chExt cx="4313238" cy="2665413"/>
          </a:xfrm>
        </p:grpSpPr>
        <p:pic>
          <p:nvPicPr>
            <p:cNvPr id="37891" name="Picture 1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2" y="1533525"/>
              <a:ext cx="3551238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2" y="2209800"/>
              <a:ext cx="7620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89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3735387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2666B2F-7810-AE40-A0D9-76C28D06F4AC}" type="slidenum">
              <a:rPr lang="en-US" sz="1200">
                <a:solidFill>
                  <a:schemeClr val="accent1"/>
                </a:solidFill>
              </a:rPr>
              <a:pPr/>
              <a:t>25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5EAAFC-03F9-4465-8A3B-9B42CE6CFEDF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Tracing Sum of Digits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5883275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Because n is 0, the expression(n &gt; 0) is False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 body is not executed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Jumps to next statement after the loop body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Finally prints the sum!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67200" y="3336925"/>
            <a:ext cx="4305300" cy="2362200"/>
            <a:chOff x="4457700" y="1216025"/>
            <a:chExt cx="4305300" cy="2362200"/>
          </a:xfrm>
        </p:grpSpPr>
        <p:grpSp>
          <p:nvGrpSpPr>
            <p:cNvPr id="3" name="Group 2"/>
            <p:cNvGrpSpPr/>
            <p:nvPr/>
          </p:nvGrpSpPr>
          <p:grpSpPr>
            <a:xfrm>
              <a:off x="4457700" y="1216025"/>
              <a:ext cx="3848100" cy="2316163"/>
              <a:chOff x="4457700" y="1216025"/>
              <a:chExt cx="3848100" cy="2316163"/>
            </a:xfrm>
          </p:grpSpPr>
          <p:pic>
            <p:nvPicPr>
              <p:cNvPr id="38915" name="Picture 12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9700" y="1216025"/>
                <a:ext cx="3086100" cy="2316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17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7700" y="1752600"/>
                <a:ext cx="762000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Curved Left Arrow 9"/>
            <p:cNvSpPr/>
            <p:nvPr/>
          </p:nvSpPr>
          <p:spPr>
            <a:xfrm>
              <a:off x="7391400" y="1600200"/>
              <a:ext cx="1371600" cy="1978025"/>
            </a:xfrm>
            <a:prstGeom prst="curvedLeftArrow">
              <a:avLst/>
            </a:prstGeom>
            <a:solidFill>
              <a:srgbClr val="3853A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8918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38500"/>
            <a:ext cx="37084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939A02B-930C-8344-AECA-6D2605B989C8}" type="slidenum">
              <a:rPr lang="en-US" sz="1200">
                <a:solidFill>
                  <a:schemeClr val="accent1"/>
                </a:solidFill>
              </a:rPr>
              <a:pPr/>
              <a:t>26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712B22-E718-45F0-81E7-E66997A5DD7B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Summary of 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loops are very </a:t>
            </a:r>
            <a:r>
              <a:rPr lang="en-US" dirty="0" smtClean="0">
                <a:latin typeface="Calibri" charset="0"/>
                <a:ea typeface="MS PGothic" charset="0"/>
              </a:rPr>
              <a:t>common 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Initialize </a:t>
            </a:r>
            <a:r>
              <a:rPr lang="en-US" dirty="0">
                <a:latin typeface="Calibri" charset="0"/>
                <a:ea typeface="MS PGothic" charset="0"/>
              </a:rPr>
              <a:t>variables before you test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The condition is tested BEFORE the loop body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This is called pre-test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The condition often uses a counter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Something inside the loop should change one of the variables used in the test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Watch out for infinite loops! </a:t>
            </a: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C183376-39AF-1449-82F2-436577365176}" type="slidenum">
              <a:rPr lang="en-US" sz="1200">
                <a:solidFill>
                  <a:schemeClr val="accent1"/>
                </a:solidFill>
              </a:rPr>
              <a:pPr/>
              <a:t>27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F4C20B-89C5-4539-A9A5-11FA83C028EF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 Values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FB3A3-5CCC-443B-AC06-4FDB0C40F567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Processing Sentinel Values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Sentinel values are often used: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When you don</a:t>
            </a:r>
            <a:r>
              <a:rPr lang="en-US" altLang="ja-JP" dirty="0">
                <a:latin typeface="Calibri" charset="0"/>
                <a:ea typeface="MS PGothic" charset="0"/>
              </a:rPr>
              <a:t>’t know how many items are in a list, use a </a:t>
            </a:r>
            <a:r>
              <a:rPr lang="ja-JP" altLang="en-US" dirty="0">
                <a:latin typeface="Calibri" charset="0"/>
                <a:ea typeface="MS PGothic" charset="0"/>
              </a:rPr>
              <a:t>‘</a:t>
            </a:r>
            <a:r>
              <a:rPr lang="en-US" altLang="ja-JP" dirty="0">
                <a:latin typeface="Calibri" charset="0"/>
                <a:ea typeface="MS PGothic" charset="0"/>
              </a:rPr>
              <a:t>special</a:t>
            </a:r>
            <a:r>
              <a:rPr lang="ja-JP" altLang="en-US" dirty="0">
                <a:latin typeface="Calibri" charset="0"/>
                <a:ea typeface="MS PGothic" charset="0"/>
              </a:rPr>
              <a:t>’</a:t>
            </a:r>
            <a:r>
              <a:rPr lang="en-US" altLang="ja-JP" dirty="0">
                <a:latin typeface="Calibri" charset="0"/>
                <a:ea typeface="MS PGothic" charset="0"/>
              </a:rPr>
              <a:t> character or value to signal t</a:t>
            </a:r>
            <a:r>
              <a:rPr lang="en-US" altLang="ja-JP" dirty="0" smtClean="0">
                <a:latin typeface="Calibri" charset="0"/>
                <a:ea typeface="MS PGothic" charset="0"/>
              </a:rPr>
              <a:t>he “last” item</a:t>
            </a:r>
            <a:endParaRPr lang="en-US" altLang="ja-JP" dirty="0">
              <a:latin typeface="Calibri" charset="0"/>
              <a:ea typeface="MS PGothic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For numeric input of positive numbers, it is common to use the value -</a:t>
            </a:r>
            <a:r>
              <a:rPr lang="en-US" dirty="0" smtClean="0">
                <a:latin typeface="Calibri" charset="0"/>
                <a:ea typeface="MS PGothic" charset="0"/>
              </a:rPr>
              <a:t>1</a:t>
            </a:r>
            <a:endParaRPr lang="en-US" dirty="0">
              <a:latin typeface="Calibri" charset="0"/>
              <a:ea typeface="MS PGothic" charset="0"/>
            </a:endParaRPr>
          </a:p>
          <a:p>
            <a:pPr marL="0" lvl="2" indent="0" algn="ctr" eaLnBrk="1" hangingPunct="1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000" b="1" i="1" dirty="0" smtClean="0"/>
              <a:t>A sentinel value denotes the end of a data set, but it is not part of the data.</a:t>
            </a:r>
            <a:endParaRPr lang="en-US" sz="2000" b="1" i="1" dirty="0" smtClean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117725" y="3562350"/>
            <a:ext cx="4953000" cy="20002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salary =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0.0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salary &gt;=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0 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salary = float(input())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if salary &gt;= 0.0 :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      total = total + salary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      count = count + 1</a:t>
            </a:r>
          </a:p>
          <a:p>
            <a:pPr eaLnBrk="1" hangingPunct="1">
              <a:defRPr/>
            </a:pPr>
            <a:endParaRPr lang="en-US" sz="2000" b="1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A62B458-CA7E-7748-8548-4C304DE5648D}" type="slidenum">
              <a:rPr lang="en-US" sz="1200">
                <a:solidFill>
                  <a:schemeClr val="accent1"/>
                </a:solidFill>
              </a:rPr>
              <a:pPr/>
              <a:t>29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C4E9C-ED97-451E-AA3D-3870BD34EF22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Contents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50688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The </a:t>
            </a:r>
            <a:r>
              <a:rPr lang="en-US" b="1" dirty="0">
                <a:latin typeface="Calibri" charset="0"/>
                <a:ea typeface="MS PGothic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loop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Problem Solving: Hand-Tracing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Application: Processing Sentinels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Problem Solving:  Storyboards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Common Loop Algorithms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The </a:t>
            </a:r>
            <a:r>
              <a:rPr lang="en-US" b="1" dirty="0">
                <a:latin typeface="Calibri" charset="0"/>
                <a:ea typeface="MS PGothic" charset="0"/>
              </a:rPr>
              <a:t>for</a:t>
            </a:r>
            <a:r>
              <a:rPr lang="en-US" dirty="0">
                <a:latin typeface="Calibri" charset="0"/>
                <a:ea typeface="MS PGothic" charset="0"/>
              </a:rPr>
              <a:t> </a:t>
            </a:r>
            <a:r>
              <a:rPr lang="en-US" dirty="0" smtClean="0">
                <a:latin typeface="Calibri" charset="0"/>
                <a:ea typeface="MS PGothic" charset="0"/>
              </a:rPr>
              <a:t>loop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Nested loops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Processing Strings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Application:  Random Numbers and Simulation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Graphics:  Digital Image Processing</a:t>
            </a:r>
          </a:p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Problem Solving:  Solve a Simpler Problem First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D930BDB-BAE7-804F-957D-487A789FEB8C}" type="slidenum">
              <a:rPr lang="en-US" sz="1200">
                <a:solidFill>
                  <a:schemeClr val="accent1"/>
                </a:solidFill>
              </a:rPr>
              <a:pPr/>
              <a:t>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98EF6B-95C1-4BD3-B37F-9F139BCAA24A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Averaging a Set of Values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822325" y="1219200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Declare and initialize a </a:t>
            </a:r>
            <a:r>
              <a:rPr lang="en-US" dirty="0" smtClean="0">
                <a:ea typeface="MS PGothic" charset="0"/>
              </a:rPr>
              <a:t>‘</a:t>
            </a:r>
            <a:r>
              <a:rPr lang="en-US" altLang="ja-JP" dirty="0" smtClean="0">
                <a:ea typeface="MS PGothic" charset="0"/>
              </a:rPr>
              <a:t>total’ </a:t>
            </a:r>
            <a:r>
              <a:rPr lang="en-US" altLang="ja-JP" dirty="0">
                <a:ea typeface="MS PGothic" charset="0"/>
              </a:rPr>
              <a:t>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Declare and initialize a </a:t>
            </a:r>
            <a:r>
              <a:rPr lang="en-US" dirty="0" smtClean="0">
                <a:ea typeface="MS PGothic" charset="0"/>
              </a:rPr>
              <a:t>‘</a:t>
            </a:r>
            <a:r>
              <a:rPr lang="en-US" altLang="ja-JP" dirty="0" smtClean="0">
                <a:ea typeface="MS PGothic" charset="0"/>
              </a:rPr>
              <a:t>count’ </a:t>
            </a:r>
            <a:r>
              <a:rPr lang="en-US" altLang="ja-JP" dirty="0">
                <a:ea typeface="MS PGothic" charset="0"/>
              </a:rPr>
              <a:t>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Declare and initialize a </a:t>
            </a:r>
            <a:r>
              <a:rPr lang="en-US" dirty="0" smtClean="0">
                <a:ea typeface="MS PGothic" charset="0"/>
              </a:rPr>
              <a:t>‘</a:t>
            </a:r>
            <a:r>
              <a:rPr lang="en-US" altLang="ja-JP" dirty="0" smtClean="0">
                <a:ea typeface="MS PGothic" charset="0"/>
              </a:rPr>
              <a:t>salary’ </a:t>
            </a:r>
            <a:r>
              <a:rPr lang="en-US" altLang="ja-JP" dirty="0">
                <a:ea typeface="MS PGothic" charset="0"/>
              </a:rPr>
              <a:t>variable to 0</a:t>
            </a:r>
          </a:p>
          <a:p>
            <a:pPr eaLnBrk="1" hangingPunct="1"/>
            <a:r>
              <a:rPr lang="en-US" dirty="0">
                <a:ea typeface="MS PGothic" charset="0"/>
              </a:rPr>
              <a:t>Prompt user with instructions</a:t>
            </a:r>
          </a:p>
          <a:p>
            <a:pPr eaLnBrk="1" hangingPunct="1"/>
            <a:r>
              <a:rPr lang="en-US" dirty="0">
                <a:ea typeface="MS PGothic" charset="0"/>
              </a:rPr>
              <a:t>Loop until sentinel value is entered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Save entered value to input variable (‘salary’)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If salary is not -1 or less (sentinel value)</a:t>
            </a:r>
          </a:p>
          <a:p>
            <a:pPr lvl="2" eaLnBrk="1" hangingPunct="1"/>
            <a:r>
              <a:rPr lang="en-US" sz="2000" dirty="0">
                <a:ea typeface="MS PGothic" charset="0"/>
              </a:rPr>
              <a:t>Add salary variable to total variable</a:t>
            </a:r>
          </a:p>
          <a:p>
            <a:pPr lvl="2" eaLnBrk="1" hangingPunct="1"/>
            <a:r>
              <a:rPr lang="en-US" sz="2000" dirty="0">
                <a:ea typeface="MS PGothic" charset="0"/>
              </a:rPr>
              <a:t>Add 1 to count variable</a:t>
            </a:r>
          </a:p>
          <a:p>
            <a:pPr eaLnBrk="1" hangingPunct="1"/>
            <a:r>
              <a:rPr lang="en-US" dirty="0">
                <a:ea typeface="MS PGothic" charset="0"/>
              </a:rPr>
              <a:t>Make sure you have at least one entry before you divide!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Divide total by count and output.    </a:t>
            </a:r>
            <a:endParaRPr lang="en-US" sz="2000" dirty="0" smtClean="0">
              <a:ea typeface="MS PGothic" charset="0"/>
            </a:endParaRPr>
          </a:p>
          <a:p>
            <a:pPr lvl="1" eaLnBrk="1" hangingPunct="1"/>
            <a:r>
              <a:rPr lang="en-US" sz="2000" dirty="0" smtClean="0">
                <a:ea typeface="MS PGothic" charset="0"/>
              </a:rPr>
              <a:t>Done</a:t>
            </a:r>
            <a:r>
              <a:rPr lang="en-US" sz="2000" dirty="0">
                <a:ea typeface="MS PGothic" charset="0"/>
              </a:rPr>
              <a:t>!</a:t>
            </a: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4198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3E02AE9-5B9C-B04C-9ABA-ACFD79BB5EF8}" type="slidenum">
              <a:rPr lang="en-US" sz="1200">
                <a:solidFill>
                  <a:schemeClr val="accent1"/>
                </a:solidFill>
              </a:rPr>
              <a:pPr/>
              <a:t>30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9B5FD-4815-428E-9FAF-710692B2F42E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89708" r="24147" b="2"/>
          <a:stretch>
            <a:fillRect/>
          </a:stretch>
        </p:blipFill>
        <p:spPr bwMode="auto">
          <a:xfrm>
            <a:off x="152400" y="5114925"/>
            <a:ext cx="883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76662" r="24147" b="11670"/>
          <a:stretch>
            <a:fillRect/>
          </a:stretch>
        </p:blipFill>
        <p:spPr bwMode="auto">
          <a:xfrm>
            <a:off x="152400" y="4114800"/>
            <a:ext cx="87630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24120" r="24147" b="41406"/>
          <a:stretch>
            <a:fillRect/>
          </a:stretch>
        </p:blipFill>
        <p:spPr bwMode="auto">
          <a:xfrm>
            <a:off x="152400" y="1219200"/>
            <a:ext cx="8839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Sentinel.py (1)</a:t>
            </a: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2667000" y="1676400"/>
            <a:ext cx="4114800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Outside the while loop: declare and initialize variables to use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9158" name="TextBox 8"/>
          <p:cNvSpPr txBox="1">
            <a:spLocks noChangeArrowheads="1"/>
          </p:cNvSpPr>
          <p:nvPr/>
        </p:nvSpPr>
        <p:spPr bwMode="auto">
          <a:xfrm>
            <a:off x="4114800" y="4495800"/>
            <a:ext cx="4648200" cy="369332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Input new </a:t>
            </a:r>
            <a:r>
              <a:rPr lang="en-US" sz="1800" dirty="0">
                <a:latin typeface="Consolas" charset="0"/>
              </a:rPr>
              <a:t>salary</a:t>
            </a:r>
            <a:r>
              <a:rPr lang="en-US" sz="1800" dirty="0"/>
              <a:t> and compare to sentinel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9159" name="TextBox 9"/>
          <p:cNvSpPr txBox="1">
            <a:spLocks noChangeArrowheads="1"/>
          </p:cNvSpPr>
          <p:nvPr/>
        </p:nvSpPr>
        <p:spPr bwMode="auto">
          <a:xfrm>
            <a:off x="4876800" y="5257800"/>
            <a:ext cx="3200400" cy="923330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Update running </a:t>
            </a:r>
            <a:r>
              <a:rPr lang="en-US" sz="1800" dirty="0">
                <a:latin typeface="Consolas" charset="0"/>
              </a:rPr>
              <a:t>total</a:t>
            </a:r>
            <a:r>
              <a:rPr lang="en-US" sz="1800" dirty="0"/>
              <a:t> and </a:t>
            </a:r>
            <a:r>
              <a:rPr lang="en-US" sz="1800" dirty="0">
                <a:latin typeface="Consolas" charset="0"/>
              </a:rPr>
              <a:t>count</a:t>
            </a:r>
            <a:r>
              <a:rPr lang="en-US" sz="1800" dirty="0"/>
              <a:t> (to calculate the average later)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pic>
        <p:nvPicPr>
          <p:cNvPr id="43017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71271" r="24147" b="23563"/>
          <a:stretch>
            <a:fillRect/>
          </a:stretch>
        </p:blipFill>
        <p:spPr bwMode="auto">
          <a:xfrm>
            <a:off x="152400" y="3454400"/>
            <a:ext cx="8915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3906838" y="3276600"/>
            <a:ext cx="4932362" cy="6461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Since </a:t>
            </a:r>
            <a:r>
              <a:rPr lang="en-US" sz="1800" dirty="0">
                <a:latin typeface="Consolas" charset="0"/>
              </a:rPr>
              <a:t>salary</a:t>
            </a:r>
            <a:r>
              <a:rPr lang="en-US" sz="1800" dirty="0"/>
              <a:t> is initialized to 0, the while loop statements will execute at least once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302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1394BC3-48E1-034B-8351-A6B513FBD5FD}" type="slidenum">
              <a:rPr lang="en-US" sz="1200">
                <a:solidFill>
                  <a:schemeClr val="accent1"/>
                </a:solidFill>
              </a:rPr>
              <a:pPr/>
              <a:t>31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5365B-985A-4A1E-8715-7FBE95B57F5D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8" grpId="0" animBg="1"/>
      <p:bldP spid="49159" grpId="0" animBg="1"/>
      <p:bldP spid="491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8"/>
          <a:stretch>
            <a:fillRect/>
          </a:stretch>
        </p:blipFill>
        <p:spPr bwMode="auto">
          <a:xfrm>
            <a:off x="388937" y="1269750"/>
            <a:ext cx="6240463" cy="147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Sentinel.py (2)</a:t>
            </a: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" y="4307285"/>
            <a:ext cx="5667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3509168" y="1636587"/>
            <a:ext cx="2286000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Prevent divide by 0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50182" name="TextBox 7"/>
          <p:cNvSpPr txBox="1">
            <a:spLocks noChangeArrowheads="1"/>
          </p:cNvSpPr>
          <p:nvPr/>
        </p:nvSpPr>
        <p:spPr bwMode="auto">
          <a:xfrm>
            <a:off x="6629400" y="2199481"/>
            <a:ext cx="2205037" cy="1476375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Calculate and output the average salary using the </a:t>
            </a:r>
            <a:r>
              <a:rPr lang="en-US" sz="1800" dirty="0">
                <a:latin typeface="Consolas" charset="0"/>
              </a:rPr>
              <a:t>total </a:t>
            </a:r>
            <a:r>
              <a:rPr lang="en-US" sz="1800" dirty="0"/>
              <a:t>and </a:t>
            </a:r>
            <a:r>
              <a:rPr lang="en-US" sz="1800" dirty="0">
                <a:latin typeface="Consolas" charset="0"/>
              </a:rPr>
              <a:t>count</a:t>
            </a:r>
            <a:r>
              <a:rPr lang="en-US" sz="1800" dirty="0"/>
              <a:t> variables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pic>
        <p:nvPicPr>
          <p:cNvPr id="44039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91"/>
          <a:stretch>
            <a:fillRect/>
          </a:stretch>
        </p:blipFill>
        <p:spPr bwMode="auto">
          <a:xfrm>
            <a:off x="388937" y="3246041"/>
            <a:ext cx="61722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68057E8-DFE1-A449-89CF-0ABB1FF80965}" type="slidenum">
              <a:rPr lang="en-US" sz="1200">
                <a:solidFill>
                  <a:schemeClr val="accent1"/>
                </a:solidFill>
              </a:rPr>
              <a:pPr/>
              <a:t>32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30F05-2AD4-49F3-9FE8-35A96EBB73B3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smtClean="0"/>
              <a:t>Sentinal.py</a:t>
            </a:r>
          </a:p>
          <a:p>
            <a:r>
              <a:rPr lang="en-US" dirty="0" smtClean="0"/>
              <a:t> Notice the use of the </a:t>
            </a:r>
            <a:r>
              <a:rPr lang="en-US" b="1" dirty="0" smtClean="0"/>
              <a:t>IF()</a:t>
            </a:r>
            <a:r>
              <a:rPr lang="en-US" dirty="0" smtClean="0"/>
              <a:t> test inside the </a:t>
            </a:r>
            <a:r>
              <a:rPr lang="en-US" b="1" dirty="0" smtClean="0"/>
              <a:t>while</a:t>
            </a:r>
            <a:r>
              <a:rPr lang="en-US" dirty="0" smtClean="0"/>
              <a:t> loop</a:t>
            </a:r>
          </a:p>
          <a:p>
            <a:pPr lvl="1"/>
            <a:r>
              <a:rPr lang="en-US" sz="2000" dirty="0" smtClean="0"/>
              <a:t>The IF() checks to make sure we are not processing the sentinel value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9BA1E8-A90D-4CF3-885E-BF88F05F49B4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Priming Read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822325" y="1255714"/>
            <a:ext cx="7543800" cy="9779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Some programmers don’t like the “trick” of initializing the input variable with a value other than a sentinel</a:t>
            </a:r>
            <a:r>
              <a:rPr lang="en-US" dirty="0" smtClean="0">
                <a:latin typeface="Calibri" charset="0"/>
                <a:ea typeface="MS PGothic" charset="0"/>
              </a:rPr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981200"/>
            <a:ext cx="70866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Set salary to a value to ensure that the loop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executes at least once.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salary = 0.0</a:t>
            </a:r>
          </a:p>
          <a:p>
            <a:pPr eaLnBrk="1" hangingPunct="1"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 salary &gt;= 0 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886200"/>
            <a:ext cx="7467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= float(input("Enter a salary or -1 to finish: "))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+mn-ea"/>
                <a:cs typeface="Consolas" pitchFamily="49" charset="0"/>
              </a:rPr>
              <a:t>while salary &gt;= 0 :</a:t>
            </a:r>
          </a:p>
        </p:txBody>
      </p:sp>
      <p:sp>
        <p:nvSpPr>
          <p:cNvPr id="4506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45B206C-1621-674C-AB7D-FC4FED3BB070}" type="slidenum">
              <a:rPr lang="en-US" sz="1200">
                <a:solidFill>
                  <a:schemeClr val="accent1"/>
                </a:solidFill>
              </a:rPr>
              <a:pPr/>
              <a:t>34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E91FDA-9D0B-4216-B387-E418A3687EA3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22325" y="3474855"/>
            <a:ext cx="7543800" cy="47160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4572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6858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9144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143000" indent="-22860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An alternative is to change the variable with a read before the loop.</a:t>
            </a:r>
            <a:endParaRPr lang="en-US" dirty="0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Modification Read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9540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The input </a:t>
            </a:r>
            <a:r>
              <a:rPr lang="en-US" dirty="0">
                <a:latin typeface="Calibri" charset="0"/>
                <a:ea typeface="MS PGothic" charset="0"/>
              </a:rPr>
              <a:t>operation at the bottom of the loop is used to obtain the next input.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2590800"/>
            <a:ext cx="8229600" cy="2590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# Priming read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salary = float(input("Enter a salary or -1 to finish: "))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salary &gt;= 0.0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total = total + salary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count = count + 1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# Modification read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salary = float(input("Enter a salary or -1 to finish: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"))</a:t>
            </a: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65B2C4B-C3A5-2B41-9021-BCEB2E60CB6C}" type="slidenum">
              <a:rPr lang="en-US" sz="1200">
                <a:solidFill>
                  <a:schemeClr val="accent1"/>
                </a:solidFill>
              </a:rPr>
              <a:pPr/>
              <a:t>35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A92EEA-AEF2-4553-878E-D9EBC42CE3C0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Boolean Variables and Sentinels 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A boolean variable can be used to control a loop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Sometimes called a </a:t>
            </a:r>
            <a:r>
              <a:rPr lang="en-US" sz="2000" dirty="0" smtClean="0">
                <a:ea typeface="MS PGothic" charset="0"/>
              </a:rPr>
              <a:t>‘</a:t>
            </a:r>
            <a:r>
              <a:rPr lang="en-US" altLang="ja-JP" sz="2000" dirty="0" smtClean="0">
                <a:ea typeface="MS PGothic" charset="0"/>
              </a:rPr>
              <a:t>flag’ </a:t>
            </a:r>
            <a:r>
              <a:rPr lang="en-US" altLang="ja-JP" sz="2000" dirty="0">
                <a:ea typeface="MS PGothic" charset="0"/>
              </a:rPr>
              <a:t>variable</a:t>
            </a:r>
            <a:endParaRPr lang="en-US" sz="2000" dirty="0">
              <a:ea typeface="MS PGothic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2228850"/>
            <a:ext cx="78486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 False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not </a:t>
            </a: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 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value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float(input("Enter a salary or -1 to finish: "))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value &lt; 0.0: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kern="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done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 True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kern="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else :</a:t>
            </a:r>
            <a:endParaRPr lang="en-US" sz="2000" kern="0" dirty="0">
              <a:latin typeface="Consolas" charset="0"/>
              <a:ea typeface="Consolas" charset="0"/>
              <a:cs typeface="Consolas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kern="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# Process value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ea typeface="+mn-ea"/>
                <a:cs typeface="+mn-cs"/>
              </a:rPr>
              <a:t>  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ea typeface="+mn-ea"/>
              <a:cs typeface="+mn-cs"/>
            </a:endParaRPr>
          </a:p>
        </p:txBody>
      </p:sp>
      <p:sp>
        <p:nvSpPr>
          <p:cNvPr id="51205" name="TextBox 7"/>
          <p:cNvSpPr txBox="1">
            <a:spLocks noChangeArrowheads="1"/>
          </p:cNvSpPr>
          <p:nvPr/>
        </p:nvSpPr>
        <p:spPr bwMode="auto">
          <a:xfrm>
            <a:off x="3521075" y="2420937"/>
            <a:ext cx="4495800" cy="369888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Initialize </a:t>
            </a:r>
            <a:r>
              <a:rPr lang="en-US" sz="1800" dirty="0">
                <a:latin typeface="Consolas" charset="0"/>
              </a:rPr>
              <a:t>done</a:t>
            </a:r>
            <a:r>
              <a:rPr lang="en-US" sz="1800" dirty="0"/>
              <a:t> so that the loop will execute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51206" name="TextBox 8"/>
          <p:cNvSpPr txBox="1">
            <a:spLocks noChangeArrowheads="1"/>
          </p:cNvSpPr>
          <p:nvPr/>
        </p:nvSpPr>
        <p:spPr bwMode="auto">
          <a:xfrm>
            <a:off x="3521075" y="3763962"/>
            <a:ext cx="5089525" cy="369887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0" lvl="2" eaLnBrk="1" hangingPunct="1"/>
            <a:r>
              <a:rPr lang="en-US" sz="1800" dirty="0"/>
              <a:t>Set done </a:t>
            </a:r>
            <a:r>
              <a:rPr lang="ja-JP" altLang="en-US" sz="1800" dirty="0"/>
              <a:t>‘</a:t>
            </a:r>
            <a:r>
              <a:rPr lang="en-US" altLang="ja-JP" sz="1800" dirty="0"/>
              <a:t>flag</a:t>
            </a:r>
            <a:r>
              <a:rPr lang="ja-JP" altLang="en-US" sz="1800" dirty="0"/>
              <a:t>’</a:t>
            </a:r>
            <a:r>
              <a:rPr lang="en-US" altLang="ja-JP" sz="1800" dirty="0"/>
              <a:t> to True if sentinel value is found</a:t>
            </a:r>
            <a:endParaRPr lang="en-US" sz="1800" dirty="0">
              <a:solidFill>
                <a:srgbClr val="0033CC"/>
              </a:solidFill>
              <a:latin typeface="Consolas" charset="0"/>
            </a:endParaRPr>
          </a:p>
        </p:txBody>
      </p:sp>
      <p:sp>
        <p:nvSpPr>
          <p:cNvPr id="4711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7383497-AEEA-C141-AA4B-1E73F21C4C8F}" type="slidenum">
              <a:rPr lang="en-US" sz="1200">
                <a:solidFill>
                  <a:schemeClr val="accent1"/>
                </a:solidFill>
              </a:rPr>
              <a:pPr/>
              <a:t>36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9676C7-07D6-4701-84D3-60DB8D546255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  <p:bldP spid="5120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C6C6BE-34AD-46B6-B183-07ECB7E939BE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Storyboards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One useful problem solving technique is the use of storyboards to model user interaction.  It can help answer: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What information does the user provide, and in which order? 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What information will your program display, and in which format? 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What should happen when there is an error?</a:t>
            </a:r>
          </a:p>
          <a:p>
            <a:pPr lvl="1" eaLnBrk="1" hangingPunct="1"/>
            <a:r>
              <a:rPr lang="en-US" sz="2000" dirty="0">
                <a:ea typeface="MS PGothic" charset="0"/>
              </a:rPr>
              <a:t>When does the program quit</a:t>
            </a:r>
            <a:r>
              <a:rPr lang="en-US" sz="2000" dirty="0" smtClean="0">
                <a:ea typeface="MS PGothic" charset="0"/>
              </a:rPr>
              <a:t>?</a:t>
            </a:r>
          </a:p>
          <a:p>
            <a:pPr lvl="1" eaLnBrk="1" hangingPunct="1"/>
            <a:endParaRPr lang="en-US" sz="2000" dirty="0" smtClean="0">
              <a:ea typeface="MS PGothic" charset="0"/>
            </a:endParaRPr>
          </a:p>
          <a:p>
            <a:pPr marL="0" lvl="2" algn="ctr" eaLnBrk="1" hangingPunct="1"/>
            <a:r>
              <a:rPr lang="en-US" sz="2000" b="1" i="1" dirty="0"/>
              <a:t>A storyboard consists of annotated sketches for each step in an </a:t>
            </a:r>
            <a:r>
              <a:rPr lang="en-US" sz="2000" b="1" i="1" dirty="0" smtClean="0"/>
              <a:t>action sequence.</a:t>
            </a:r>
            <a:endParaRPr lang="en-US" sz="2000" b="1" i="1" dirty="0">
              <a:solidFill>
                <a:srgbClr val="0033CC"/>
              </a:solidFill>
            </a:endParaRPr>
          </a:p>
        </p:txBody>
      </p:sp>
      <p:sp>
        <p:nvSpPr>
          <p:cNvPr id="4813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A928C4C-DCC1-8A4D-89B9-15C1526424A7}" type="slidenum">
              <a:rPr lang="en-US" sz="1200">
                <a:solidFill>
                  <a:schemeClr val="accent1"/>
                </a:solidFill>
              </a:rPr>
              <a:pPr/>
              <a:t>38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E5FB09-ABA3-4CE0-8043-FBA4F0086475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Storyboard Example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Goal: Converting a sequence of values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Will require a loop and some variables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Handle one conversion each time through the loop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296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48EF4E0-985A-CE4F-910C-72EC80F64B37}" type="slidenum">
              <a:rPr lang="en-US" sz="1200">
                <a:solidFill>
                  <a:schemeClr val="accent1"/>
                </a:solidFill>
              </a:rPr>
              <a:pPr/>
              <a:t>39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30AB0-2355-4C37-8FFE-D1BEB5B635CD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3AD1CF-8B38-458C-AD3A-A7C0B2B75CCA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What Can Go Wrong?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2494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alibri" charset="0"/>
                <a:ea typeface="MS PGothic" charset="0"/>
              </a:rPr>
              <a:t>Unknown unit types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ea typeface="MS PGothic" charset="0"/>
              </a:rPr>
              <a:t>What is the user misspells </a:t>
            </a:r>
            <a:r>
              <a:rPr lang="en-US" sz="2000" dirty="0">
                <a:latin typeface="Calibri" charset="0"/>
                <a:ea typeface="MS PGothic" charset="0"/>
              </a:rPr>
              <a:t>centimeters and inches?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What other conversions are available?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Solution: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Show a list of the acceptable unit types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3810000"/>
            <a:ext cx="76009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55E18C6-76BE-7B4B-A82C-F855868C7130}" type="slidenum">
              <a:rPr lang="en-US" sz="1200">
                <a:solidFill>
                  <a:schemeClr val="accent1"/>
                </a:solidFill>
              </a:rPr>
              <a:pPr/>
              <a:t>40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7AF571-EDE2-41A6-AAEE-CEE90AB33373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What Else Can Go Wrong?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How does the user quit the program?</a:t>
            </a: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Storyboards help you plan a program</a:t>
            </a:r>
          </a:p>
          <a:p>
            <a:pPr lvl="1" eaLnBrk="1" hangingPunct="1"/>
            <a:r>
              <a:rPr lang="en-US" dirty="0">
                <a:latin typeface="Calibri" charset="0"/>
                <a:ea typeface="MS PGothic" charset="0"/>
              </a:rPr>
              <a:t>Knowing the flow helps you structure your code</a:t>
            </a:r>
          </a:p>
          <a:p>
            <a:pPr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581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662D6AC-5FAE-D044-BC34-EF1420FE39AE}" type="slidenum">
              <a:rPr lang="en-US" sz="1200">
                <a:solidFill>
                  <a:schemeClr val="accent1"/>
                </a:solidFill>
              </a:rPr>
              <a:pPr/>
              <a:t>41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913CC-40D9-4661-B562-DD97626A78F9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Loop Algorithms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40594-0DA8-47EB-A550-E4EF41E8512C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Common Loop Algorithms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Sum </a:t>
            </a:r>
            <a:r>
              <a:rPr lang="en-US" dirty="0">
                <a:latin typeface="Calibri" charset="0"/>
                <a:ea typeface="MS PGothic" charset="0"/>
              </a:rPr>
              <a:t>and Average Value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Counting </a:t>
            </a:r>
            <a:r>
              <a:rPr lang="en-US" dirty="0">
                <a:latin typeface="Calibri" charset="0"/>
                <a:ea typeface="MS PGothic" charset="0"/>
              </a:rPr>
              <a:t>Matches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Prompting </a:t>
            </a:r>
            <a:r>
              <a:rPr lang="en-US" dirty="0">
                <a:latin typeface="Calibri" charset="0"/>
                <a:ea typeface="MS PGothic" charset="0"/>
              </a:rPr>
              <a:t>until a Match Is Found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Maximum </a:t>
            </a:r>
            <a:r>
              <a:rPr lang="en-US" dirty="0">
                <a:latin typeface="Calibri" charset="0"/>
                <a:ea typeface="MS PGothic" charset="0"/>
              </a:rPr>
              <a:t>and Minimum</a:t>
            </a:r>
          </a:p>
          <a:p>
            <a:pPr marL="274638" indent="-274638" eaLnBrk="1" hangingPunct="1">
              <a:buFont typeface="+mj-lt"/>
              <a:buAutoNum type="arabicPeriod"/>
            </a:pPr>
            <a:r>
              <a:rPr lang="en-US" dirty="0" smtClean="0">
                <a:latin typeface="Calibri" charset="0"/>
                <a:ea typeface="MS PGothic" charset="0"/>
              </a:rPr>
              <a:t>Comparing </a:t>
            </a:r>
            <a:r>
              <a:rPr lang="en-US" dirty="0">
                <a:latin typeface="Calibri" charset="0"/>
                <a:ea typeface="MS PGothic" charset="0"/>
              </a:rPr>
              <a:t>Adjacent Values</a:t>
            </a:r>
          </a:p>
        </p:txBody>
      </p:sp>
      <p:sp>
        <p:nvSpPr>
          <p:cNvPr id="5222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76A21FD-5174-314E-B5DF-1E996AF199E8}" type="slidenum">
              <a:rPr lang="en-US" sz="1200">
                <a:solidFill>
                  <a:schemeClr val="accent1"/>
                </a:solidFill>
              </a:rPr>
              <a:pPr/>
              <a:t>43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028B7F-C51B-42E1-811A-CED6C76D77BC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Average 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81400" y="1295400"/>
            <a:ext cx="5334000" cy="419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= 0.0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count = 0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= input("Enter value: ")</a:t>
            </a:r>
            <a:endParaRPr lang="en-US" sz="2000" dirty="0">
              <a:solidFill>
                <a:srgbClr val="0033CC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!= ""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value = float(inputStr)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   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+ value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count </a:t>
            </a:r>
            <a:r>
              <a:rPr lang="en-US" sz="2000" dirty="0"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count + 1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inputStr = input("Enter value: ")</a:t>
            </a:r>
          </a:p>
          <a:p>
            <a:pPr eaLnBrk="1" hangingPunct="1">
              <a:defRPr/>
            </a:pPr>
            <a:endParaRPr lang="en-US" sz="2000" dirty="0">
              <a:latin typeface="Consolas" pitchFamily="49" charset="0"/>
              <a:ea typeface="+mn-ea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count &gt; 0 :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9933FF"/>
                </a:solidFill>
                <a:latin typeface="Consolas" pitchFamily="49" charset="0"/>
                <a:ea typeface="+mn-ea"/>
                <a:cs typeface="Consolas" pitchFamily="49" charset="0"/>
              </a:rPr>
              <a:t>average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ea typeface="+mn-ea"/>
                <a:cs typeface="Consolas" pitchFamily="49" charset="0"/>
              </a:rPr>
              <a:t> / count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9933FF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average = 0.0</a:t>
            </a:r>
            <a:endParaRPr lang="en-US" sz="2000" kern="0" dirty="0">
              <a:solidFill>
                <a:srgbClr val="9933FF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295400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60000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Average of Values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First total the values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Initialize </a:t>
            </a:r>
            <a:r>
              <a:rPr lang="en-US" sz="2000" kern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to 0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Increment per input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Check for </a:t>
            </a:r>
            <a:r>
              <a:rPr lang="en-US" sz="2000" kern="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0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Before divide!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10F0636-8FFE-A145-AED4-AE8D73A48EC5}" type="slidenum">
              <a:rPr lang="en-US" sz="1200">
                <a:solidFill>
                  <a:schemeClr val="accent1"/>
                </a:solidFill>
              </a:rPr>
              <a:pPr/>
              <a:t>44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364F4B-6242-4D2B-937B-D9AEB54CCAC8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Sum Example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487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Sum of Values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Initialize total to 0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Use while loop with sentinel</a:t>
            </a:r>
          </a:p>
          <a:p>
            <a:pPr lvl="1" eaLnBrk="1" hangingPunct="1"/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47800" y="2743200"/>
            <a:ext cx="5943600" cy="2133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= 0.0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= input("Enter value: ")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  <a:ea typeface="+mn-ea"/>
                <a:cs typeface="Consolas" pitchFamily="49" charset="0"/>
              </a:rPr>
              <a:t>while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inputStr != ""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value = float(inputStr)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ea typeface="+mn-ea"/>
                <a:cs typeface="Consolas" pitchFamily="49" charset="0"/>
              </a:rPr>
              <a:t>total</a:t>
            </a:r>
            <a:r>
              <a:rPr lang="en-US" sz="2000" kern="0" dirty="0">
                <a:latin typeface="Consolas" pitchFamily="49" charset="0"/>
                <a:ea typeface="+mn-ea"/>
                <a:cs typeface="Consolas" pitchFamily="49" charset="0"/>
              </a:rPr>
              <a:t> + value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inputStr = input("Enter value: ")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32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10F0636-8FFE-A145-AED4-AE8D73A48EC5}" type="slidenum">
              <a:rPr lang="en-US" sz="1200">
                <a:solidFill>
                  <a:schemeClr val="accent1"/>
                </a:solidFill>
              </a:rPr>
              <a:pPr/>
              <a:t>45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72F87E-77A3-439C-9CC8-562415663F27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287338"/>
            <a:ext cx="7848599" cy="7254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Counting Matches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(e.g., Negative Numbers)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07766" y="1295400"/>
            <a:ext cx="5283834" cy="3352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9933FF"/>
                </a:solidFill>
                <a:latin typeface="Consolas" charset="0"/>
                <a:cs typeface="Consolas" charset="0"/>
              </a:rPr>
              <a:t>negatives = 0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inputStr = input("Enter value: ")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inputStr != "</a:t>
            </a:r>
            <a:r>
              <a:rPr lang="ja-JP" alt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“</a:t>
            </a:r>
            <a:r>
              <a:rPr lang="en-US" altLang="ja-JP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value = int(inputStr)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835E01"/>
                </a:solidFill>
                <a:latin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value &lt; 0 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   </a:t>
            </a:r>
            <a:r>
              <a:rPr lang="en-US" dirty="0" smtClean="0">
                <a:solidFill>
                  <a:srgbClr val="9933FF"/>
                </a:solidFill>
                <a:latin typeface="Consolas" charset="0"/>
                <a:cs typeface="Consolas" charset="0"/>
              </a:rPr>
              <a:t>negatives = negatives + 1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   inputStr = input("Enter value: ")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  <a:latin typeface="Consolas" charset="0"/>
              <a:cs typeface="Consolas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print("There were", negatives, "negative values.")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6868" y="12954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Counting Matches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Initialize </a:t>
            </a:r>
            <a:r>
              <a:rPr lang="en-US" sz="2000" kern="0" dirty="0">
                <a:solidFill>
                  <a:srgbClr val="9933FF"/>
                </a:solidFill>
                <a:latin typeface="+mn-lt"/>
                <a:ea typeface="+mn-ea"/>
                <a:cs typeface="+mn-cs"/>
              </a:rPr>
              <a:t>negatives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to 0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Use a </a:t>
            </a:r>
            <a:r>
              <a:rPr lang="en-US" sz="2000" kern="0" dirty="0">
                <a:solidFill>
                  <a:srgbClr val="835E01"/>
                </a:solidFill>
                <a:latin typeface="+mn-lt"/>
                <a:ea typeface="+mn-ea"/>
                <a:cs typeface="Consolas" pitchFamily="49" charset="0"/>
              </a:rPr>
              <a:t>while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loop</a:t>
            </a:r>
          </a:p>
          <a:p>
            <a:pPr marL="720725" lvl="2" indent="-263525">
              <a:spcBef>
                <a:spcPct val="20000"/>
              </a:spcBef>
              <a:buSzPct val="100000"/>
              <a:buFont typeface="Arial"/>
              <a:buChar char="•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Add to </a:t>
            </a:r>
            <a:r>
              <a:rPr lang="en-US" sz="2000" kern="0" dirty="0">
                <a:solidFill>
                  <a:srgbClr val="9933FF"/>
                </a:solidFill>
                <a:latin typeface="+mn-lt"/>
                <a:ea typeface="+mn-ea"/>
                <a:cs typeface="+mn-cs"/>
              </a:rPr>
              <a:t>negatives</a:t>
            </a:r>
            <a:r>
              <a:rPr lang="en-US" sz="2000" kern="0" dirty="0">
                <a:latin typeface="+mn-lt"/>
                <a:ea typeface="+mn-ea"/>
                <a:cs typeface="+mn-cs"/>
              </a:rPr>
              <a:t> per match</a:t>
            </a: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2400" kern="0" dirty="0"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endParaRPr lang="en-US" sz="3200" kern="0" dirty="0">
              <a:latin typeface="+mn-lt"/>
              <a:ea typeface="+mn-ea"/>
              <a:cs typeface="+mn-cs"/>
            </a:endParaRPr>
          </a:p>
        </p:txBody>
      </p:sp>
      <p:pic>
        <p:nvPicPr>
          <p:cNvPr id="5427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3267869"/>
            <a:ext cx="23232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4AEDE93-576E-6745-8286-46E6D29D81BB}" type="slidenum">
              <a:rPr lang="en-US" sz="1200">
                <a:solidFill>
                  <a:schemeClr val="accent1"/>
                </a:solidFill>
              </a:rPr>
              <a:pPr/>
              <a:t>46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0C7188-8C45-415F-B774-01D5AA6BBD53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287338"/>
            <a:ext cx="7543800" cy="72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Prompt Until a Match is Found</a:t>
            </a:r>
          </a:p>
        </p:txBody>
      </p:sp>
      <p:sp>
        <p:nvSpPr>
          <p:cNvPr id="55298" name="Content Placeholder 9"/>
          <p:cNvSpPr>
            <a:spLocks noGrp="1"/>
          </p:cNvSpPr>
          <p:nvPr>
            <p:ph idx="1"/>
          </p:nvPr>
        </p:nvSpPr>
        <p:spPr>
          <a:xfrm>
            <a:off x="838200" y="1255713"/>
            <a:ext cx="7543800" cy="19446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Initialize boolean flag to False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Test sentinel in while loop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input, and compare to range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If input is in range, change flag to True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MS PGothic" charset="0"/>
              </a:rPr>
              <a:t>Loop will stop executing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2057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valid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 = False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C00000"/>
                </a:solidFill>
                <a:latin typeface="Consolas" pitchFamily="49" charset="0"/>
                <a:ea typeface="+mn-ea"/>
                <a:cs typeface="+mn-cs"/>
              </a:rPr>
              <a:t>while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 not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ea typeface="+mn-ea"/>
                <a:cs typeface="+mn-cs"/>
              </a:rPr>
              <a:t>valid </a:t>
            </a:r>
            <a:r>
              <a:rPr lang="en-US" kern="0" dirty="0">
                <a:latin typeface="Consolas" pitchFamily="49" charset="0"/>
                <a:ea typeface="+mn-ea"/>
                <a:cs typeface="+mn-cs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value = int(input("Please enter a positive value &lt; 100: "))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if value &gt; 0 and value &lt; 100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valid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print("Invalid input.")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5530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EAA87AA-8FA5-1D4A-83CC-D92074E23851}" type="slidenum">
              <a:rPr lang="en-US" sz="1200">
                <a:solidFill>
                  <a:schemeClr val="accent1"/>
                </a:solidFill>
              </a:rPr>
              <a:pPr/>
              <a:t>47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478" y="5715000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latin typeface="+mn-lt"/>
              </a:rPr>
              <a:t>This is an excellent way to validate use provided inputs</a:t>
            </a:r>
            <a:endParaRPr lang="en-US" sz="2000" b="1" i="1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F64D7-9214-4B32-AB85-318B57E0FA57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Maximum</a:t>
            </a:r>
          </a:p>
        </p:txBody>
      </p:sp>
      <p:sp>
        <p:nvSpPr>
          <p:cNvPr id="56322" name="Content Placeholder 9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ea typeface="MS PGothic" charset="0"/>
              </a:rPr>
              <a:t>By definition, this </a:t>
            </a:r>
            <a:r>
              <a:rPr lang="en-US" sz="2000" dirty="0">
                <a:latin typeface="Calibri" charset="0"/>
                <a:ea typeface="MS PGothic" charset="0"/>
              </a:rPr>
              <a:t>is the largest </a:t>
            </a:r>
            <a:r>
              <a:rPr lang="en-US" sz="2000" dirty="0" smtClean="0">
                <a:latin typeface="Calibri" charset="0"/>
                <a:ea typeface="MS PGothic" charset="0"/>
              </a:rPr>
              <a:t>that </a:t>
            </a:r>
            <a:r>
              <a:rPr lang="en-US" sz="2000" dirty="0">
                <a:latin typeface="Calibri" charset="0"/>
                <a:ea typeface="MS PGothic" charset="0"/>
              </a:rPr>
              <a:t>you have seen so </a:t>
            </a:r>
            <a:r>
              <a:rPr lang="en-US" sz="2000" dirty="0" smtClean="0">
                <a:latin typeface="Calibri" charset="0"/>
                <a:ea typeface="MS PGothic" charset="0"/>
              </a:rPr>
              <a:t>far </a:t>
            </a:r>
            <a:endParaRPr lang="en-US" sz="2000" dirty="0">
              <a:latin typeface="Calibri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 while you have a valid number (non-sentinel)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another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new input to largest (or smallest)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largest </a:t>
            </a:r>
            <a:r>
              <a:rPr lang="en-US" sz="2000" dirty="0" smtClean="0">
                <a:latin typeface="Calibri" charset="0"/>
                <a:ea typeface="MS PGothic" charset="0"/>
              </a:rPr>
              <a:t>if </a:t>
            </a:r>
            <a:r>
              <a:rPr lang="en-US" sz="2000" dirty="0">
                <a:latin typeface="Calibri" charset="0"/>
                <a:ea typeface="MS PGothic" charset="0"/>
              </a:rPr>
              <a:t>necessary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84325" y="3657600"/>
            <a:ext cx="6019800" cy="2362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int(input("Enter a value: "))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inputStr = input("Enter a value: ")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inputStr != "</a:t>
            </a:r>
            <a:r>
              <a:rPr lang="ja-JP" alt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altLang="ja-JP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value = int(inputStr)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value &gt; </a:t>
            </a:r>
            <a:r>
              <a:rPr lang="en-US" dirty="0" smtClean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smtClean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largest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value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inputStr = input("Enter a value: ")</a:t>
            </a:r>
          </a:p>
        </p:txBody>
      </p:sp>
      <p:sp>
        <p:nvSpPr>
          <p:cNvPr id="563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B7A3488-7F15-9145-A0CC-9129532D653D}" type="slidenum">
              <a:rPr lang="en-US" sz="1200">
                <a:solidFill>
                  <a:schemeClr val="accent1"/>
                </a:solidFill>
              </a:rPr>
              <a:pPr/>
              <a:t>48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A2CBA-1B6C-47A5-B0CA-3787C43229B4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M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inimum</a:t>
            </a:r>
          </a:p>
        </p:txBody>
      </p:sp>
      <p:sp>
        <p:nvSpPr>
          <p:cNvPr id="56322" name="Content Placeholder 9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This is the </a:t>
            </a:r>
            <a:r>
              <a:rPr lang="en-US" sz="2000" dirty="0" smtClean="0">
                <a:latin typeface="Calibri" charset="0"/>
                <a:ea typeface="MS PGothic" charset="0"/>
              </a:rPr>
              <a:t>smallest </a:t>
            </a:r>
            <a:r>
              <a:rPr lang="en-US" sz="2000" dirty="0">
                <a:latin typeface="Calibri" charset="0"/>
                <a:ea typeface="MS PGothic" charset="0"/>
              </a:rPr>
              <a:t>that you have seen so far!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Loop while you have a valid number (non-sentinel)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another input value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new input to largest (or smallest)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Update </a:t>
            </a:r>
            <a:r>
              <a:rPr lang="en-US" sz="2000" dirty="0" smtClean="0">
                <a:latin typeface="Calibri" charset="0"/>
                <a:ea typeface="MS PGothic" charset="0"/>
              </a:rPr>
              <a:t>smallest </a:t>
            </a:r>
            <a:r>
              <a:rPr lang="en-US" sz="2000" dirty="0">
                <a:latin typeface="Calibri" charset="0"/>
                <a:ea typeface="MS PGothic" charset="0"/>
              </a:rPr>
              <a:t>if necessary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67656" y="3657600"/>
            <a:ext cx="6053138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int(input("Enter a value: "))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inputStr = input("Enter a value: 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inputStr != "</a:t>
            </a:r>
            <a:r>
              <a:rPr lang="ja-JP" alt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en-US" altLang="ja-JP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value = int(inputStr)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value &lt;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smallest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value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inputStr = input("Enter a value: ")</a:t>
            </a:r>
          </a:p>
        </p:txBody>
      </p:sp>
      <p:sp>
        <p:nvSpPr>
          <p:cNvPr id="563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B7A3488-7F15-9145-A0CC-9129532D653D}" type="slidenum">
              <a:rPr lang="en-US" sz="1200">
                <a:solidFill>
                  <a:schemeClr val="accent1"/>
                </a:solidFill>
              </a:rPr>
              <a:pPr/>
              <a:t>49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F0A025-52FD-4792-8E2F-892924C8438B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1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4914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6398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Examples of loop applications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Calculating compound interest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Simulations, event driven programs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Drawing tiles…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MS PGothic" charset="0"/>
              </a:rPr>
              <a:t>Compound interest algorithm (Chapter 1)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52400" y="4953000"/>
            <a:ext cx="990600" cy="609600"/>
          </a:xfrm>
          <a:prstGeom prst="rightArrow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2048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24E71E6-2406-5147-B335-38BF582D1A30}" type="slidenum">
              <a:rPr lang="en-US" sz="1200">
                <a:solidFill>
                  <a:schemeClr val="accent1"/>
                </a:solidFill>
              </a:rPr>
              <a:pPr/>
              <a:t>5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50AAA1-F1C0-48F6-896D-4415C15B7FA0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Comparing Adjacent Values</a:t>
            </a:r>
          </a:p>
        </p:txBody>
      </p:sp>
      <p:sp>
        <p:nvSpPr>
          <p:cNvPr id="57346" name="Content Placeholder 9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0" cy="1868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Get first input value </a:t>
            </a:r>
          </a:p>
          <a:p>
            <a:pPr eaLnBrk="1" hangingPunct="1"/>
            <a:r>
              <a:rPr lang="en-US" dirty="0">
                <a:latin typeface="Calibri" charset="0"/>
                <a:ea typeface="MS PGothic" charset="0"/>
              </a:rPr>
              <a:t>Use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latin typeface="Calibri" charset="0"/>
                <a:ea typeface="MS PGothic" charset="0"/>
              </a:rPr>
              <a:t> to determine if there are more to check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Copy input to previous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Get next value into input variable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MS PGothic" charset="0"/>
              </a:rPr>
              <a:t>Compare input to previous, and output if same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276600"/>
            <a:ext cx="67056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eaLnBrk="0" fontAlgn="base" hangingPunct="0">
              <a:buFont typeface="Arial" charset="0"/>
              <a:buChar char="•"/>
              <a:defRPr sz="1400">
                <a:solidFill>
                  <a:srgbClr val="404040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cs typeface="Consolas" charset="0"/>
              </a:rPr>
              <a:t>value = int(input("Enter a value: "))</a:t>
            </a:r>
            <a:endParaRPr lang="en-US" dirty="0" smtClean="0">
              <a:solidFill>
                <a:srgbClr val="333333"/>
              </a:solidFill>
              <a:latin typeface="Consolas" charset="0"/>
              <a:cs typeface="Consolas" charset="0"/>
            </a:endParaRP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inputStr = input("Enter a value: 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835E01"/>
                </a:solidFill>
                <a:latin typeface="Consolas" charset="0"/>
              </a:rPr>
              <a:t>while</a:t>
            </a: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inputStr != "</a:t>
            </a:r>
            <a:r>
              <a:rPr lang="ja-JP" altLang="en-US" dirty="0" smtClean="0">
                <a:solidFill>
                  <a:srgbClr val="333333"/>
                </a:solidFill>
                <a:latin typeface="Consolas" charset="0"/>
              </a:rPr>
              <a:t>“</a:t>
            </a:r>
            <a:r>
              <a:rPr lang="en-US" altLang="ja-JP" dirty="0" smtClean="0">
                <a:solidFill>
                  <a:srgbClr val="333333"/>
                </a:solidFill>
                <a:latin typeface="Consolas" charset="0"/>
              </a:rPr>
              <a:t>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previous = value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value = int(inputStr)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</a:t>
            </a:r>
            <a:r>
              <a:rPr lang="en-US" dirty="0" smtClean="0">
                <a:solidFill>
                  <a:srgbClr val="835E01"/>
                </a:solidFill>
                <a:latin typeface="Consolas" charset="0"/>
              </a:rPr>
              <a:t>if</a:t>
            </a: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value == previous :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   print("Duplicate input")</a:t>
            </a:r>
          </a:p>
          <a:p>
            <a:pPr>
              <a:buClr>
                <a:srgbClr val="835E01"/>
              </a:buClr>
              <a:buSzPct val="60000"/>
              <a:buFont typeface="Wingdings" charset="0"/>
              <a:buNone/>
              <a:defRPr/>
            </a:pPr>
            <a:r>
              <a:rPr lang="en-US" dirty="0" smtClean="0">
                <a:solidFill>
                  <a:srgbClr val="333333"/>
                </a:solidFill>
                <a:latin typeface="Consolas" charset="0"/>
              </a:rPr>
              <a:t>   inputStr = input("Enter a value: ")</a:t>
            </a:r>
            <a:endParaRPr lang="en-US" dirty="0" smtClean="0">
              <a:solidFill>
                <a:schemeClr val="tx1"/>
              </a:solidFill>
              <a:latin typeface="Consolas" charset="0"/>
            </a:endParaRPr>
          </a:p>
        </p:txBody>
      </p:sp>
      <p:sp>
        <p:nvSpPr>
          <p:cNvPr id="573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E8409EF-CAD2-1B4E-BA35-DFCFD171BCEA}" type="slidenum">
              <a:rPr lang="en-US" sz="1200">
                <a:solidFill>
                  <a:schemeClr val="accent1"/>
                </a:solidFill>
              </a:rPr>
              <a:pPr/>
              <a:t>50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6892CD-B39D-4993-99C3-83F079A3DA46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smtClean="0"/>
              <a:t>Grades.py</a:t>
            </a:r>
          </a:p>
          <a:p>
            <a:r>
              <a:rPr lang="en-US" dirty="0" smtClean="0"/>
              <a:t>Look carefully at the source code.</a:t>
            </a:r>
          </a:p>
          <a:p>
            <a:r>
              <a:rPr lang="en-US" dirty="0" smtClean="0"/>
              <a:t>The maximum possible score is read as user input</a:t>
            </a:r>
          </a:p>
          <a:p>
            <a:pPr lvl="1"/>
            <a:r>
              <a:rPr lang="en-US" sz="2000" dirty="0" smtClean="0"/>
              <a:t>There is a loop to validate the input</a:t>
            </a:r>
          </a:p>
          <a:p>
            <a:r>
              <a:rPr lang="en-US" dirty="0" smtClean="0"/>
              <a:t>The passing grade is computed as 60% of the available points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CEBDF-B455-4933-9B88-CAF07F7D889E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9DBEA-6970-4AF8-B9A1-7B0B23E6846D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Uses of a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The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2000" dirty="0">
                <a:latin typeface="Calibri" charset="0"/>
                <a:cs typeface="ＭＳ Ｐゴシック" charset="0"/>
              </a:rPr>
              <a:t> loop can be used to iterate over the contents of any </a:t>
            </a:r>
            <a:r>
              <a:rPr lang="en-US" sz="2000" b="1" dirty="0" smtClean="0">
                <a:latin typeface="Calibri" charset="0"/>
                <a:cs typeface="ＭＳ Ｐゴシック" charset="0"/>
              </a:rPr>
              <a:t>container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sz="2000" dirty="0" smtClean="0">
                <a:latin typeface="Calibri" charset="0"/>
                <a:cs typeface="ＭＳ Ｐゴシック" charset="0"/>
              </a:rPr>
              <a:t>A </a:t>
            </a:r>
            <a:r>
              <a:rPr lang="en-US" sz="2000" b="1" dirty="0" smtClean="0">
                <a:latin typeface="Calibri" charset="0"/>
                <a:cs typeface="ＭＳ Ｐゴシック" charset="0"/>
              </a:rPr>
              <a:t>container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 is is </a:t>
            </a:r>
            <a:r>
              <a:rPr lang="en-US" sz="2000" dirty="0">
                <a:latin typeface="Calibri" charset="0"/>
                <a:cs typeface="ＭＳ Ｐゴシック" charset="0"/>
              </a:rPr>
              <a:t>an 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object (Like a </a:t>
            </a:r>
            <a:r>
              <a:rPr lang="en-US" sz="2000" b="1" dirty="0" smtClean="0">
                <a:latin typeface="Calibri" charset="0"/>
                <a:cs typeface="ＭＳ Ｐゴシック" charset="0"/>
              </a:rPr>
              <a:t>string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) </a:t>
            </a:r>
            <a:r>
              <a:rPr lang="en-US" sz="2000" dirty="0">
                <a:latin typeface="Calibri" charset="0"/>
                <a:cs typeface="ＭＳ Ｐゴシック" charset="0"/>
              </a:rPr>
              <a:t>that contains or stores a collection of elements </a:t>
            </a:r>
            <a:endParaRPr lang="en-US" sz="2000" dirty="0" smtClean="0">
              <a:latin typeface="Calibri" charset="0"/>
              <a:cs typeface="ＭＳ Ｐゴシック" charset="0"/>
            </a:endParaRPr>
          </a:p>
          <a:p>
            <a:pPr lvl="1" eaLnBrk="1" hangingPunct="1"/>
            <a:r>
              <a:rPr lang="en-US" sz="2000" dirty="0" smtClean="0">
                <a:latin typeface="Calibri" charset="0"/>
                <a:cs typeface="ＭＳ Ｐゴシック" charset="0"/>
              </a:rPr>
              <a:t>A </a:t>
            </a:r>
            <a:r>
              <a:rPr lang="en-US" sz="2000" b="1" dirty="0">
                <a:latin typeface="Calibri" charset="0"/>
                <a:cs typeface="ＭＳ Ｐゴシック" charset="0"/>
              </a:rPr>
              <a:t>string</a:t>
            </a:r>
            <a:r>
              <a:rPr lang="en-US" sz="2000" dirty="0">
                <a:latin typeface="Calibri" charset="0"/>
                <a:cs typeface="ＭＳ Ｐゴシック" charset="0"/>
              </a:rPr>
              <a:t> is a container that stores the collection of characters in the 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string</a:t>
            </a:r>
          </a:p>
        </p:txBody>
      </p:sp>
      <p:sp>
        <p:nvSpPr>
          <p:cNvPr id="174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AC32E0-3473-924C-ABA8-A2F906BD6078}" type="slidenum">
              <a:rPr lang="en-US">
                <a:solidFill>
                  <a:schemeClr val="accent1"/>
                </a:solidFill>
              </a:rPr>
              <a:pPr/>
              <a:t>53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F4DDB9-F46C-460F-BB90-93263ADE9FFE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An Example of a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54261" y="2743200"/>
            <a:ext cx="4800600" cy="1906588"/>
            <a:chOff x="228600" y="2895600"/>
            <a:chExt cx="4800600" cy="1906588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228600" y="2895600"/>
              <a:ext cx="4800600" cy="1906588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 = "Virginia"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i = 0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while i &lt; </a:t>
              </a:r>
              <a:r>
                <a:rPr lang="en-US" sz="2000" dirty="0" err="1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len</a:t>
              </a: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(</a:t>
              </a:r>
              <a:r>
                <a:rPr lang="en-US" sz="2000" dirty="0" err="1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</a:t>
              </a: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) :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letter = stateName[i]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print(letter)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i = i + 1</a:t>
              </a:r>
              <a:endParaRPr lang="en-US" sz="2000" kern="0" dirty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3254" name="TextBox 8"/>
            <p:cNvSpPr txBox="1">
              <a:spLocks noChangeArrowheads="1"/>
            </p:cNvSpPr>
            <p:nvPr/>
          </p:nvSpPr>
          <p:spPr bwMode="auto">
            <a:xfrm>
              <a:off x="3200400" y="4191000"/>
              <a:ext cx="147002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dirty="0" smtClean="0">
                  <a:latin typeface="+mn-lt"/>
                  <a:cs typeface="+mn-cs"/>
                </a:rPr>
                <a:t>while version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73324" y="4876800"/>
            <a:ext cx="4562475" cy="1295400"/>
            <a:chOff x="4343400" y="4876800"/>
            <a:chExt cx="4562475" cy="12954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4343400" y="4876800"/>
              <a:ext cx="4562475" cy="1295400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0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stateName = "Virginia"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for letter in stateName :</a:t>
              </a:r>
            </a:p>
            <a:p>
              <a:pPr eaLnBrk="1" hangingPunct="1">
                <a:defRPr/>
              </a:pPr>
              <a:r>
                <a:rPr lang="en-US" sz="2000" dirty="0">
                  <a:latin typeface="Consolas" pitchFamily="49" charset="0"/>
                  <a:ea typeface="ＭＳ Ｐゴシック" panose="020B0600070205080204" pitchFamily="34" charset="-128"/>
                  <a:cs typeface="Consolas" pitchFamily="49" charset="0"/>
                </a:rPr>
                <a:t>   print(letter)</a:t>
              </a:r>
              <a:endParaRPr lang="en-US" sz="2000" kern="0" dirty="0"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3255" name="TextBox 9"/>
            <p:cNvSpPr txBox="1">
              <a:spLocks noChangeArrowheads="1"/>
            </p:cNvSpPr>
            <p:nvPr/>
          </p:nvSpPr>
          <p:spPr bwMode="auto">
            <a:xfrm>
              <a:off x="7391400" y="5638800"/>
              <a:ext cx="1203325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000" dirty="0" smtClean="0">
                  <a:latin typeface="+mn-lt"/>
                  <a:cs typeface="+mn-cs"/>
                </a:rPr>
                <a:t>for version</a:t>
              </a:r>
            </a:p>
          </p:txBody>
        </p:sp>
      </p:grpSp>
      <p:sp>
        <p:nvSpPr>
          <p:cNvPr id="17416" name="TextBox 9"/>
          <p:cNvSpPr txBox="1">
            <a:spLocks noChangeArrowheads="1"/>
          </p:cNvSpPr>
          <p:nvPr/>
        </p:nvSpPr>
        <p:spPr bwMode="auto">
          <a:xfrm>
            <a:off x="822324" y="1143000"/>
            <a:ext cx="786447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54000" indent="-254000">
              <a:buFont typeface="Arial" charset="0"/>
              <a:buChar char="•"/>
            </a:pPr>
            <a:r>
              <a:rPr lang="en-US" sz="2000" dirty="0">
                <a:latin typeface="+mn-lt"/>
              </a:rPr>
              <a:t>Note an important difference between the while loop and the for loop. </a:t>
            </a:r>
            <a:endParaRPr lang="en-US" sz="2000" dirty="0" smtClean="0">
              <a:latin typeface="+mn-lt"/>
            </a:endParaRPr>
          </a:p>
          <a:p>
            <a:pPr marL="254000" indent="-254000"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the while loop, the </a:t>
            </a:r>
            <a:r>
              <a:rPr lang="en-US" sz="2000" i="1" dirty="0">
                <a:latin typeface="+mn-lt"/>
              </a:rPr>
              <a:t>index variable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is assigned 0, 1, and so on. </a:t>
            </a:r>
            <a:endParaRPr lang="en-US" sz="2000" dirty="0" smtClean="0">
              <a:latin typeface="+mn-lt"/>
            </a:endParaRPr>
          </a:p>
          <a:p>
            <a:pPr marL="254000" indent="-254000"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the for loop, the </a:t>
            </a:r>
            <a:r>
              <a:rPr lang="en-US" sz="2000" i="1" dirty="0">
                <a:latin typeface="+mn-lt"/>
              </a:rPr>
              <a:t>element variable </a:t>
            </a:r>
            <a:r>
              <a:rPr lang="en-US" sz="2000" dirty="0">
                <a:latin typeface="+mn-lt"/>
              </a:rPr>
              <a:t>is assigned </a:t>
            </a:r>
            <a:r>
              <a:rPr lang="en-US" sz="2000" dirty="0" err="1">
                <a:latin typeface="+mn-lt"/>
              </a:rPr>
              <a:t>stateName</a:t>
            </a:r>
            <a:r>
              <a:rPr lang="en-US" sz="2000" dirty="0">
                <a:latin typeface="+mn-lt"/>
              </a:rPr>
              <a:t>[0], </a:t>
            </a:r>
            <a:r>
              <a:rPr lang="en-US" sz="2000" dirty="0" err="1">
                <a:latin typeface="+mn-lt"/>
              </a:rPr>
              <a:t>stateName</a:t>
            </a:r>
            <a:r>
              <a:rPr lang="en-US" sz="2000" dirty="0">
                <a:latin typeface="+mn-lt"/>
              </a:rPr>
              <a:t>[1], and so on. </a:t>
            </a:r>
          </a:p>
        </p:txBody>
      </p:sp>
      <p:sp>
        <p:nvSpPr>
          <p:cNvPr id="174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AC32E0-3473-924C-ABA8-A2F906BD6078}" type="slidenum">
              <a:rPr lang="en-US">
                <a:solidFill>
                  <a:schemeClr val="accent1"/>
                </a:solidFill>
              </a:rPr>
              <a:pPr/>
              <a:t>54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0DA34-2237-41D8-B9EB-3FE57403AD74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The for Loop (2)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Uses of a for loop: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A for loop can also be used as a count-controlled loop that iterates over a range of integer values.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93925" y="2362200"/>
            <a:ext cx="4800600" cy="1335088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 = 1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 10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</a:t>
            </a:r>
            <a:r>
              <a:rPr lang="en-US" sz="2000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 = i + 1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374107" y="4343400"/>
            <a:ext cx="4440237" cy="123031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range(1, 10) :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</a:t>
            </a:r>
            <a:r>
              <a:rPr lang="en-US" sz="2000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)</a:t>
            </a:r>
            <a:endParaRPr lang="en-US" sz="2000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4553064" y="2800290"/>
            <a:ext cx="169533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onsolas" charset="0"/>
              </a:rPr>
              <a:t>while</a:t>
            </a:r>
            <a:r>
              <a:rPr lang="en-US" sz="2000" dirty="0"/>
              <a:t> version</a:t>
            </a:r>
          </a:p>
        </p:txBody>
      </p:sp>
      <p:sp>
        <p:nvSpPr>
          <p:cNvPr id="18439" name="TextBox 9"/>
          <p:cNvSpPr txBox="1">
            <a:spLocks noChangeArrowheads="1"/>
          </p:cNvSpPr>
          <p:nvPr/>
        </p:nvSpPr>
        <p:spPr bwMode="auto">
          <a:xfrm>
            <a:off x="4606593" y="4857690"/>
            <a:ext cx="14132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onsolas" charset="0"/>
              </a:rPr>
              <a:t>for</a:t>
            </a:r>
            <a:r>
              <a:rPr lang="en-US" sz="2000" dirty="0"/>
              <a:t> version</a:t>
            </a:r>
          </a:p>
        </p:txBody>
      </p:sp>
      <p:sp>
        <p:nvSpPr>
          <p:cNvPr id="184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AD8F0B-2BF2-A64B-B4DC-9CB76974F789}" type="slidenum">
              <a:rPr lang="en-US">
                <a:solidFill>
                  <a:schemeClr val="accent1"/>
                </a:solidFill>
              </a:rPr>
              <a:pPr/>
              <a:t>55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35763F-BD2E-4C31-B822-7BD8388860C5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Syntax of a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Statement (Container)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cs typeface="ＭＳ Ｐゴシック" charset="0"/>
              </a:rPr>
              <a:t>Using a for loop to iterate over the contents of a container, an element at a time. </a:t>
            </a:r>
          </a:p>
        </p:txBody>
      </p:sp>
      <p:pic>
        <p:nvPicPr>
          <p:cNvPr id="19460" name="Picture 2" descr="U:\PC\publisher\2013 wiley slides\Ch 1-4\Chapter  4\Media\Illustrations\py_syn_04_02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924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7BEF14-E8AA-D548-B2A6-101A112FDF66}" type="slidenum">
              <a:rPr lang="en-US">
                <a:solidFill>
                  <a:schemeClr val="accent1"/>
                </a:solidFill>
              </a:rPr>
              <a:pPr/>
              <a:t>56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B5FC5B-1259-4703-975E-014F0E064A8C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Syntax of a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Statement (Range)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4112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cs typeface="ＭＳ Ｐゴシック" charset="0"/>
              </a:rPr>
              <a:t>You can use </a:t>
            </a:r>
            <a:r>
              <a:rPr lang="en-US" dirty="0">
                <a:latin typeface="Calibri" charset="0"/>
                <a:cs typeface="ＭＳ Ｐゴシック" charset="0"/>
              </a:rPr>
              <a:t>a for loop as a count-controlled loop to iterate over a range of integer </a:t>
            </a:r>
            <a:r>
              <a:rPr lang="en-US" dirty="0" smtClean="0">
                <a:latin typeface="Calibri" charset="0"/>
                <a:cs typeface="ＭＳ Ｐゴシック" charset="0"/>
              </a:rPr>
              <a:t>values</a:t>
            </a:r>
          </a:p>
          <a:p>
            <a:pPr eaLnBrk="1" hangingPunct="1"/>
            <a:r>
              <a:rPr lang="en-US" dirty="0" smtClean="0">
                <a:latin typeface="Calibri" charset="0"/>
                <a:cs typeface="ＭＳ Ｐゴシック" charset="0"/>
              </a:rPr>
              <a:t>We use the </a:t>
            </a:r>
            <a:r>
              <a:rPr lang="en-US" dirty="0">
                <a:latin typeface="Calibri" charset="0"/>
                <a:cs typeface="ＭＳ Ｐゴシック" charset="0"/>
              </a:rPr>
              <a:t>range function for generating a sequence of integers that </a:t>
            </a:r>
            <a:r>
              <a:rPr lang="en-US" dirty="0" smtClean="0">
                <a:latin typeface="Calibri" charset="0"/>
                <a:cs typeface="ＭＳ Ｐゴシック" charset="0"/>
              </a:rPr>
              <a:t>less than the argument that can </a:t>
            </a:r>
            <a:r>
              <a:rPr lang="en-US" dirty="0">
                <a:latin typeface="Calibri" charset="0"/>
                <a:cs typeface="ＭＳ Ｐゴシック" charset="0"/>
              </a:rPr>
              <a:t>be used with the for </a:t>
            </a:r>
            <a:r>
              <a:rPr lang="en-US" dirty="0" smtClean="0">
                <a:latin typeface="Calibri" charset="0"/>
                <a:cs typeface="ＭＳ Ｐゴシック" charset="0"/>
              </a:rPr>
              <a:t>loop 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pic>
        <p:nvPicPr>
          <p:cNvPr id="20484" name="Picture 2" descr="U:\PC\publisher\2013 wiley slides\Ch 1-4\Chapter  4\Media\Illustrations\py_syn_04_03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381000" y="2743200"/>
            <a:ext cx="82931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779117-AF15-3646-84F2-F4AF41114EA9}" type="slidenum">
              <a:rPr lang="en-US">
                <a:solidFill>
                  <a:schemeClr val="accent1"/>
                </a:solidFill>
              </a:rPr>
              <a:pPr/>
              <a:t>57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AB6C57-161E-40BA-A9C8-A075CD008062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Planning a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5349875" cy="46132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Print the balance at the end of each year for a number of years</a:t>
            </a: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pic>
        <p:nvPicPr>
          <p:cNvPr id="21508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25527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 descr="U:\PC\publisher\2013 wiley slides\Ch 1-4\Chapter  4\Media\Illustrations\py_04_04_300dpi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207027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45720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90EDA3-5CC7-B143-9AC5-545E8E80E68D}" type="slidenum">
              <a:rPr lang="en-US">
                <a:solidFill>
                  <a:schemeClr val="accent1"/>
                </a:solidFill>
              </a:rPr>
              <a:pPr/>
              <a:t>58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B894A5-5CD5-48BC-BDE5-339C4951BF81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Good Examples of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6492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Keep </a:t>
            </a:r>
            <a:r>
              <a:rPr lang="en-US" dirty="0" smtClean="0">
                <a:latin typeface="Calibri" charset="0"/>
                <a:cs typeface="ＭＳ Ｐゴシック" charset="0"/>
              </a:rPr>
              <a:t>the loops </a:t>
            </a:r>
            <a:r>
              <a:rPr lang="en-US" dirty="0">
                <a:latin typeface="Calibri" charset="0"/>
                <a:cs typeface="ＭＳ Ｐゴシック" charset="0"/>
              </a:rPr>
              <a:t>simple!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0"/>
            <a:ext cx="84216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8CC46C-D1D4-E94F-B6F6-EE734CDA9090}" type="slidenum">
              <a:rPr lang="en-US">
                <a:solidFill>
                  <a:schemeClr val="accent1"/>
                </a:solidFill>
              </a:rPr>
              <a:pPr/>
              <a:t>59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32676-9475-4B2C-8F68-F8F40F66B9DE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28971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Planning 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Loop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4114800" cy="461327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>
                <a:cs typeface="+mn-cs"/>
              </a:rPr>
              <a:t>b</a:t>
            </a:r>
            <a:r>
              <a:rPr lang="en-US" altLang="en-US" dirty="0" smtClean="0">
                <a:cs typeface="+mn-cs"/>
              </a:rPr>
              <a:t>alance = 10.0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target = 100.0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year = 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rate = 0.025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while balance &lt; TARGET :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   year = year + 1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   interest = balance * RATE/100</a:t>
            </a:r>
          </a:p>
          <a:p>
            <a:pPr marL="0" indent="0" eaLnBrk="1" hangingPunct="1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cs typeface="+mn-cs"/>
              </a:rPr>
              <a:t>   balance = balance + interest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cs typeface="+mn-cs"/>
            </a:endParaRPr>
          </a:p>
          <a:p>
            <a:pPr marL="0" lvl="2" indent="0"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b="1" i="1" dirty="0" smtClean="0">
                <a:cs typeface="+mn-cs"/>
              </a:rPr>
              <a:t>A loop executes instructions repeatedly while a condition is True.</a:t>
            </a:r>
          </a:p>
        </p:txBody>
      </p:sp>
      <p:sp>
        <p:nvSpPr>
          <p:cNvPr id="2150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6E85430-E676-C040-9EE9-AB98945AA350}" type="slidenum">
              <a:rPr lang="en-US" sz="1200">
                <a:solidFill>
                  <a:schemeClr val="accent1"/>
                </a:solidFill>
              </a:rPr>
              <a:pPr/>
              <a:t>6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41630-3B47-4A43-AB17-78F88328FC33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788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Investment Example</a:t>
            </a:r>
          </a:p>
        </p:txBody>
      </p:sp>
      <p:sp>
        <p:nvSpPr>
          <p:cNvPr id="2253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47F2D3-CE8A-4E44-B3D5-E1C11624B2B6}" type="slidenum">
              <a:rPr lang="en-US">
                <a:solidFill>
                  <a:schemeClr val="accent1"/>
                </a:solidFill>
              </a:rPr>
              <a:pPr/>
              <a:t>60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D2138-9E57-43A8-B7FA-1D0D5FCCCB03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23256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Finding the correct lower and upper bounds for a loop can be confusing.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Should you start at 0 or at 1?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Should you use &lt;= b or &lt; b as a termination condition?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Counting is easier for loops with asymmetric bounds.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The following loops are executed b - a times.</a:t>
            </a: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lvl="2"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43000" y="3886200"/>
            <a:ext cx="259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int i = a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 b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i + 1</a:t>
            </a: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0" y="3886200"/>
            <a:ext cx="3021012" cy="118268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range(a, b)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endParaRPr lang="en-US" kern="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2458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78B0AD-180C-324A-89E9-9D1A8A9B0069}" type="slidenum">
              <a:rPr lang="en-US">
                <a:solidFill>
                  <a:schemeClr val="accent1"/>
                </a:solidFill>
              </a:rPr>
              <a:pPr/>
              <a:t>61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08232-9E99-43BA-B224-B8726DBF95A7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Programming Tip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106487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The loop with symmetric </a:t>
            </a:r>
            <a:r>
              <a:rPr lang="en-US" dirty="0" smtClean="0">
                <a:latin typeface="Calibri" charset="0"/>
                <a:cs typeface="ＭＳ Ｐゴシック" charset="0"/>
              </a:rPr>
              <a:t>bounds (“&lt;=”, </a:t>
            </a:r>
            <a:r>
              <a:rPr lang="en-US" dirty="0">
                <a:latin typeface="Calibri" charset="0"/>
                <a:cs typeface="ＭＳ Ｐゴシック" charset="0"/>
              </a:rPr>
              <a:t>is executed b - a + 1 times. 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That “+1” is the source of many programming errors.</a:t>
            </a: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3276600"/>
            <a:ext cx="259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 = a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i &lt;= b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. . .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i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86200" y="3238500"/>
            <a:ext cx="4860925" cy="1181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onsolas" charset="0"/>
                <a:cs typeface="Consolas" charset="0"/>
              </a:rPr>
              <a:t># For  this version of the loop the </a:t>
            </a:r>
            <a:r>
              <a:rPr lang="ja-JP" altLang="en-US">
                <a:latin typeface="Consolas" charset="0"/>
                <a:cs typeface="Consolas" charset="0"/>
              </a:rPr>
              <a:t>‘</a:t>
            </a:r>
            <a:r>
              <a:rPr lang="en-US">
                <a:latin typeface="Consolas" charset="0"/>
                <a:cs typeface="Consolas" charset="0"/>
              </a:rPr>
              <a:t>+1</a:t>
            </a:r>
            <a:r>
              <a:rPr lang="ja-JP" altLang="en-US">
                <a:latin typeface="Consolas" charset="0"/>
                <a:cs typeface="Consolas" charset="0"/>
              </a:rPr>
              <a:t>’</a:t>
            </a:r>
            <a:r>
              <a:rPr lang="en-US">
                <a:latin typeface="Consolas" charset="0"/>
                <a:cs typeface="Consolas" charset="0"/>
              </a:rPr>
              <a:t> is very noticeable!</a:t>
            </a:r>
          </a:p>
          <a:p>
            <a:pPr eaLnBrk="1" hangingPunct="1"/>
            <a:r>
              <a:rPr lang="en-US">
                <a:latin typeface="Consolas" charset="0"/>
                <a:cs typeface="Consolas" charset="0"/>
              </a:rPr>
              <a:t>for year in range(1, numYears + 1) :</a:t>
            </a:r>
          </a:p>
        </p:txBody>
      </p:sp>
      <p:sp>
        <p:nvSpPr>
          <p:cNvPr id="266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575C23-3709-4C4F-990C-E143494AD965}" type="slidenum">
              <a:rPr lang="en-US">
                <a:solidFill>
                  <a:schemeClr val="accent1"/>
                </a:solidFill>
              </a:rPr>
              <a:pPr/>
              <a:t>62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F14C5-9CDF-41D0-9386-F155435CC2D6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Summary of the </a:t>
            </a:r>
            <a:r>
              <a:rPr lang="en-US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 Loop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cs typeface="ＭＳ Ｐゴシック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loops are very </a:t>
            </a:r>
            <a:r>
              <a:rPr lang="en-US" dirty="0" smtClean="0">
                <a:latin typeface="Calibri" charset="0"/>
                <a:cs typeface="ＭＳ Ｐゴシック" charset="0"/>
              </a:rPr>
              <a:t>powerful</a:t>
            </a:r>
            <a:endParaRPr lang="en-US" dirty="0">
              <a:latin typeface="Calibri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The </a:t>
            </a:r>
            <a:r>
              <a:rPr lang="en-US" b="1" dirty="0">
                <a:latin typeface="Calibri" charset="0"/>
                <a:cs typeface="ＭＳ Ｐゴシック" charset="0"/>
              </a:rPr>
              <a:t>for</a:t>
            </a:r>
            <a:r>
              <a:rPr lang="en-US" dirty="0">
                <a:latin typeface="Calibri" charset="0"/>
                <a:cs typeface="ＭＳ Ｐゴシック" charset="0"/>
              </a:rPr>
              <a:t> loop can be used to iterate over the contents of any container, which is an object that contains or stores a collection of elements </a:t>
            </a:r>
            <a:endParaRPr lang="en-US" dirty="0" smtClean="0">
              <a:latin typeface="Calibri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  <a:cs typeface="ＭＳ Ｐゴシック" charset="0"/>
              </a:rPr>
              <a:t>a </a:t>
            </a:r>
            <a:r>
              <a:rPr lang="en-US" dirty="0">
                <a:latin typeface="Calibri" charset="0"/>
                <a:cs typeface="ＭＳ Ｐゴシック" charset="0"/>
              </a:rPr>
              <a:t>string is a container that stores the collection of characters in the </a:t>
            </a:r>
            <a:r>
              <a:rPr lang="en-US" dirty="0" smtClean="0">
                <a:latin typeface="Calibri" charset="0"/>
                <a:cs typeface="ＭＳ Ｐゴシック" charset="0"/>
              </a:rPr>
              <a:t>string.</a:t>
            </a:r>
            <a:endParaRPr lang="en-US" dirty="0">
              <a:latin typeface="Calibri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A </a:t>
            </a:r>
            <a:r>
              <a:rPr lang="en-US" b="1" dirty="0" smtClean="0">
                <a:latin typeface="Calibri" charset="0"/>
                <a:cs typeface="ＭＳ Ｐゴシック" charset="0"/>
              </a:rPr>
              <a:t>for</a:t>
            </a:r>
            <a:r>
              <a:rPr lang="en-US" dirty="0" smtClean="0">
                <a:latin typeface="Calibri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cs typeface="ＭＳ Ｐゴシック" charset="0"/>
              </a:rPr>
              <a:t>loop can also be used as a count-controlled loop that iterates over a range of integer values.</a:t>
            </a:r>
          </a:p>
          <a:p>
            <a:pPr lvl="1" eaLnBrk="1" hangingPunct="1"/>
            <a:endParaRPr lang="en-US" dirty="0">
              <a:latin typeface="Calibri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2765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F3926E-1BCB-5B47-BDA1-0FC07A3E3E69}" type="slidenum">
              <a:rPr lang="en-US">
                <a:solidFill>
                  <a:schemeClr val="accent1"/>
                </a:solidFill>
              </a:rPr>
              <a:pPr/>
              <a:t>63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218CF8-C242-409F-B5C6-DCA087DF818A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Steps to Writing a Loop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Planning: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Decide what work to do inside the loop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Specify the loop condition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Determine loop type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Setup variables before the first loop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Process results when the loop is finished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Trace the loop with typical examples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Coding:</a:t>
            </a:r>
          </a:p>
          <a:p>
            <a:pPr lvl="1" eaLnBrk="1" hangingPunct="1"/>
            <a:r>
              <a:rPr lang="en-US" sz="2000" dirty="0">
                <a:latin typeface="Calibri" charset="0"/>
                <a:cs typeface="ＭＳ Ｐゴシック" charset="0"/>
              </a:rPr>
              <a:t>Implement the loop in </a:t>
            </a:r>
            <a:r>
              <a:rPr lang="en-US" sz="2000" dirty="0" smtClean="0">
                <a:latin typeface="Calibri" charset="0"/>
                <a:cs typeface="ＭＳ Ｐゴシック" charset="0"/>
              </a:rPr>
              <a:t>Python</a:t>
            </a:r>
            <a:endParaRPr lang="en-US" sz="2000" dirty="0">
              <a:latin typeface="Calibri" charset="0"/>
              <a:cs typeface="ＭＳ Ｐゴシック" charset="0"/>
            </a:endParaRPr>
          </a:p>
        </p:txBody>
      </p:sp>
      <p:sp>
        <p:nvSpPr>
          <p:cNvPr id="2867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80E36D-9275-A04F-9928-723788330029}" type="slidenum">
              <a:rPr lang="en-US">
                <a:solidFill>
                  <a:schemeClr val="accent1"/>
                </a:solidFill>
              </a:rPr>
              <a:pPr/>
              <a:t>64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58B21-17A0-4E6B-8717-3F148136948A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Special Form of the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provides a special form of the print function that does not start a new line after the arguments are displayed</a:t>
            </a:r>
          </a:p>
          <a:p>
            <a:r>
              <a:rPr lang="en-US" dirty="0" smtClean="0"/>
              <a:t>This is used when we want to print items on the same line using multiple print statements</a:t>
            </a:r>
          </a:p>
          <a:p>
            <a:r>
              <a:rPr lang="en-US" dirty="0" smtClean="0"/>
              <a:t>For example the two statements: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print(“00”, end=””)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print(3 + 4)</a:t>
            </a:r>
          </a:p>
          <a:p>
            <a:r>
              <a:rPr lang="en-US" dirty="0" smtClean="0"/>
              <a:t>Produce the output: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007</a:t>
            </a:r>
          </a:p>
          <a:p>
            <a:r>
              <a:rPr lang="en-US" dirty="0" smtClean="0"/>
              <a:t>Including </a:t>
            </a:r>
            <a:r>
              <a:rPr lang="en-US" b="1" dirty="0" smtClean="0"/>
              <a:t>end=“”</a:t>
            </a:r>
            <a:r>
              <a:rPr lang="en-US" dirty="0" smtClean="0"/>
              <a:t> as the last argument to the print function prints an empty string after the arguments, instead on a new line</a:t>
            </a:r>
          </a:p>
          <a:p>
            <a:r>
              <a:rPr lang="en-US" dirty="0" smtClean="0"/>
              <a:t>The output of the next </a:t>
            </a:r>
            <a:r>
              <a:rPr lang="en-US" b="1" dirty="0" smtClean="0"/>
              <a:t>print</a:t>
            </a:r>
            <a:r>
              <a:rPr lang="en-US" dirty="0" smtClean="0"/>
              <a:t> function starts on the same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9040-1802-4B88-9245-14450EA840FA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8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AB19-A591-437E-8588-75D878B5763B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Inside of Loops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Chapter Three we learned how to nest </a:t>
            </a:r>
            <a:r>
              <a:rPr lang="en-US" b="1" dirty="0" smtClean="0"/>
              <a:t>if</a:t>
            </a:r>
            <a:r>
              <a:rPr lang="en-US" dirty="0" smtClean="0"/>
              <a:t> statements to allow us to make complex decisions</a:t>
            </a:r>
          </a:p>
          <a:p>
            <a:pPr lvl="1"/>
            <a:r>
              <a:rPr lang="en-US" sz="2000" dirty="0" smtClean="0"/>
              <a:t>Remember that to nest the </a:t>
            </a:r>
            <a:r>
              <a:rPr lang="en-US" sz="2000" b="1" dirty="0" smtClean="0"/>
              <a:t>if</a:t>
            </a:r>
            <a:r>
              <a:rPr lang="en-US" sz="2000" dirty="0" smtClean="0"/>
              <a:t> statements we need to indent the code block </a:t>
            </a:r>
          </a:p>
          <a:p>
            <a:r>
              <a:rPr lang="en-US" dirty="0" smtClean="0"/>
              <a:t>Complex problems sometimes require a nested loop, one loop nested inside another loop</a:t>
            </a:r>
          </a:p>
          <a:p>
            <a:pPr lvl="1"/>
            <a:r>
              <a:rPr lang="en-US" sz="2000" dirty="0" smtClean="0"/>
              <a:t>The nested loop will be indented inside the code block of the first loop</a:t>
            </a:r>
          </a:p>
          <a:p>
            <a:r>
              <a:rPr lang="en-US" dirty="0" smtClean="0"/>
              <a:t>A good example of using nested loops is when you are processing cells in a table</a:t>
            </a:r>
          </a:p>
          <a:p>
            <a:pPr lvl="1"/>
            <a:r>
              <a:rPr lang="en-US" sz="2000" dirty="0" smtClean="0"/>
              <a:t>The outer loop iterates over all of the rows in the table</a:t>
            </a:r>
          </a:p>
          <a:p>
            <a:pPr lvl="1"/>
            <a:r>
              <a:rPr lang="en-US" sz="2000" dirty="0" smtClean="0"/>
              <a:t>The inner loop processes the columns in the current row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4C00-9125-4E8B-93AA-63BEF73E9FEC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F8909-3BE3-485B-867B-F4B1960FD47B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5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1258887"/>
          </a:xfrm>
        </p:spPr>
        <p:txBody>
          <a:bodyPr/>
          <a:lstStyle/>
          <a:p>
            <a:r>
              <a:rPr lang="en-US" dirty="0" smtClean="0"/>
              <a:t>Print a Table Header that contains x</a:t>
            </a:r>
            <a:r>
              <a:rPr lang="en-US" baseline="30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3</a:t>
            </a:r>
            <a:r>
              <a:rPr lang="en-US" dirty="0"/>
              <a:t>, and </a:t>
            </a:r>
            <a:r>
              <a:rPr lang="en-US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</a:p>
          <a:p>
            <a:r>
              <a:rPr lang="en-US" dirty="0"/>
              <a:t>Print a </a:t>
            </a:r>
            <a:r>
              <a:rPr lang="en-US" dirty="0" smtClean="0"/>
              <a:t>Table </a:t>
            </a:r>
            <a:r>
              <a:rPr lang="en-US" dirty="0"/>
              <a:t>with four columns and ten rows that contain the powers of </a:t>
            </a:r>
            <a:r>
              <a:rPr lang="en-US" dirty="0" smtClean="0"/>
              <a:t>x</a:t>
            </a:r>
            <a:r>
              <a:rPr lang="en-US" baseline="30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3</a:t>
            </a:r>
            <a:r>
              <a:rPr lang="en-US" dirty="0"/>
              <a:t>, and </a:t>
            </a:r>
            <a:r>
              <a:rPr lang="en-US" dirty="0" smtClean="0"/>
              <a:t>x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x = 1 </a:t>
            </a:r>
            <a:r>
              <a:rPr lang="en-US" dirty="0"/>
              <a:t>to 10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0BCE-10D8-484C-945B-23448ABCE27C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68</a:t>
            </a:fld>
            <a:endParaRPr lang="en-US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0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Applying Nested Loops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would you print a table with rows and columns?</a:t>
            </a:r>
          </a:p>
          <a:p>
            <a:pPr lvl="1" eaLnBrk="1" hangingPunct="1"/>
            <a:r>
              <a:rPr lang="en-US" altLang="en-US" sz="2000" dirty="0" smtClean="0"/>
              <a:t>Print top line (header)</a:t>
            </a:r>
          </a:p>
          <a:p>
            <a:pPr lvl="2" eaLnBrk="1" hangingPunct="1"/>
            <a:r>
              <a:rPr lang="en-US" altLang="en-US" sz="2000" dirty="0" smtClean="0"/>
              <a:t>Use a for loop</a:t>
            </a:r>
          </a:p>
          <a:p>
            <a:pPr lvl="1" eaLnBrk="1" hangingPunct="1"/>
            <a:r>
              <a:rPr lang="en-US" altLang="en-US" sz="2000" dirty="0" smtClean="0"/>
              <a:t>Print table body…</a:t>
            </a:r>
          </a:p>
          <a:p>
            <a:pPr lvl="2" eaLnBrk="1" hangingPunct="1"/>
            <a:r>
              <a:rPr lang="en-US" altLang="en-US" sz="2000" dirty="0" smtClean="0"/>
              <a:t>How many rows are in the table?</a:t>
            </a:r>
          </a:p>
          <a:p>
            <a:pPr lvl="2" eaLnBrk="1" hangingPunct="1"/>
            <a:r>
              <a:rPr lang="en-US" altLang="en-US" sz="2000" dirty="0" smtClean="0"/>
              <a:t>How many columns in the table?</a:t>
            </a:r>
          </a:p>
          <a:p>
            <a:pPr lvl="1" eaLnBrk="1" hangingPunct="1"/>
            <a:r>
              <a:rPr lang="en-US" altLang="en-US" sz="2000" dirty="0" smtClean="0"/>
              <a:t>Loop per row</a:t>
            </a:r>
          </a:p>
          <a:p>
            <a:pPr lvl="2" eaLnBrk="1" hangingPunct="1"/>
            <a:r>
              <a:rPr lang="en-US" altLang="en-US" sz="2000" dirty="0" smtClean="0"/>
              <a:t>Loop per column</a:t>
            </a:r>
          </a:p>
          <a:p>
            <a:pPr eaLnBrk="1" hangingPunct="1"/>
            <a:r>
              <a:rPr lang="en-US" altLang="en-US" dirty="0" smtClean="0"/>
              <a:t>In our example there are:</a:t>
            </a:r>
          </a:p>
          <a:p>
            <a:pPr lvl="1" eaLnBrk="1" hangingPunct="1"/>
            <a:r>
              <a:rPr lang="en-US" altLang="en-US" sz="2000" dirty="0" smtClean="0"/>
              <a:t>Four columns in the table</a:t>
            </a:r>
          </a:p>
          <a:p>
            <a:pPr lvl="1" eaLnBrk="1" hangingPunct="1"/>
            <a:r>
              <a:rPr lang="en-US" altLang="en-US" sz="2000" dirty="0" smtClean="0"/>
              <a:t>Ten rows in the table</a:t>
            </a:r>
          </a:p>
        </p:txBody>
      </p:sp>
      <p:sp>
        <p:nvSpPr>
          <p:cNvPr id="31748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D7D552-69D5-4913-91F1-4A8D8D5F3580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174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4C6F1-1645-45B1-A360-A6A0181E568E}" type="slidenum">
              <a:rPr lang="en-US" altLang="en-US" sz="1200">
                <a:solidFill>
                  <a:schemeClr val="accent1"/>
                </a:solidFill>
              </a:rPr>
              <a:pPr/>
              <a:t>69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124075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4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Syntax: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+mj-cs"/>
              </a:rPr>
              <a:t> Statement</a:t>
            </a:r>
          </a:p>
        </p:txBody>
      </p:sp>
      <p:pic>
        <p:nvPicPr>
          <p:cNvPr id="22530" name="Picture 5" descr="U:\PC\publisher\2013 wiley slides\Ch 1-4\Chapter  4\Media\Illustrations\py_syn_04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15822" r="2574" b="4906"/>
          <a:stretch>
            <a:fillRect/>
          </a:stretch>
        </p:blipFill>
        <p:spPr bwMode="auto">
          <a:xfrm>
            <a:off x="304800" y="1295400"/>
            <a:ext cx="8509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256AC0D-3B57-D047-88F8-E4B2227B6F3E}" type="slidenum">
              <a:rPr lang="en-US" sz="1200">
                <a:solidFill>
                  <a:schemeClr val="accent1"/>
                </a:solidFill>
              </a:rPr>
              <a:pPr/>
              <a:t>7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76D21-C63E-4D64-A266-7934DFD0CF1D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to Print the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49" y="1219200"/>
            <a:ext cx="7543800" cy="4613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Print the table header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x from 1 to 10</a:t>
            </a:r>
          </a:p>
          <a:p>
            <a:pPr marL="2286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a new table row</a:t>
            </a:r>
          </a:p>
          <a:p>
            <a:pPr marL="2286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 smtClean="0"/>
              <a:t>How do we print a table row?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n from 1 to 4</a:t>
            </a:r>
          </a:p>
          <a:p>
            <a:pPr marL="2286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baseline="30000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baseline="30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We have to place this loop inside the </a:t>
            </a:r>
            <a:r>
              <a:rPr lang="en-US" dirty="0" smtClean="0"/>
              <a:t>preceding loop</a:t>
            </a:r>
          </a:p>
          <a:p>
            <a:pPr lvl="1"/>
            <a:r>
              <a:rPr lang="en-US" sz="2000" dirty="0" smtClean="0"/>
              <a:t>The inner loop is </a:t>
            </a:r>
            <a:r>
              <a:rPr lang="en-US" sz="2000" i="1" dirty="0" smtClean="0"/>
              <a:t>“nested” </a:t>
            </a:r>
            <a:r>
              <a:rPr lang="en-US" sz="2000" dirty="0" smtClean="0"/>
              <a:t>inside the outer loop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5BC8-DBA6-4E3D-A888-0F74046A3594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2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to Print the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49" y="1219200"/>
            <a:ext cx="7543800" cy="4613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Print the table header: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x from 1 to 10</a:t>
            </a: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for n from 1 to 4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z="2000" baseline="30000" dirty="0" err="1" smtClean="0">
                <a:latin typeface="Consolas" charset="0"/>
                <a:ea typeface="Consolas" charset="0"/>
                <a:cs typeface="Consolas" charset="0"/>
              </a:rPr>
              <a:t>n</a:t>
            </a:r>
            <a:endParaRPr lang="en-US" sz="2000" baseline="30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2C93-E06D-4628-928A-E4891C8CFEB3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71</a:t>
            </a:fld>
            <a:endParaRPr lang="en-US" alt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08837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91000" y="161779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2667000"/>
            <a:ext cx="485518" cy="69198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>
                <a:sym typeface="Wingdings" panose="05000000000000000000" pitchFamily="2" charset="2"/>
              </a:rPr>
              <a:t>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48000" y="2819400"/>
            <a:ext cx="4724400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hangingPunct="1">
              <a:defRPr/>
            </a:pPr>
            <a:r>
              <a:rPr lang="en-US" dirty="0">
                <a:solidFill>
                  <a:srgbClr val="9933FF"/>
                </a:solidFill>
              </a:rPr>
              <a:t>Inner Loop</a:t>
            </a: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Flowchart of a Nested Loop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057400" y="1277936"/>
            <a:ext cx="1143000" cy="39846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= 1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0574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&lt;= 10?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2628900" y="1676399"/>
            <a:ext cx="0" cy="38100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362200"/>
            <a:ext cx="1143000" cy="3810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n= 1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552700"/>
            <a:ext cx="457200" cy="158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12420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 &lt;= 4?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27660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Print x</a:t>
            </a:r>
            <a:r>
              <a:rPr lang="en-US" sz="2000" baseline="30000" dirty="0">
                <a:solidFill>
                  <a:schemeClr val="tx1"/>
                </a:solidFill>
              </a:rPr>
              <a:t>n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5943600" y="4191000"/>
            <a:ext cx="13716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 = n + 1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505200" y="5181600"/>
            <a:ext cx="19050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Print new line</a:t>
            </a:r>
          </a:p>
        </p:txBody>
      </p:sp>
      <p:sp>
        <p:nvSpPr>
          <p:cNvPr id="41" name="Flowchart: Process 40"/>
          <p:cNvSpPr/>
          <p:nvPr/>
        </p:nvSpPr>
        <p:spPr>
          <a:xfrm>
            <a:off x="3733800" y="5715000"/>
            <a:ext cx="14478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x = x + 1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267201" y="2933700"/>
            <a:ext cx="3810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61950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924301" y="4648201"/>
            <a:ext cx="10668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343401" y="5600701"/>
            <a:ext cx="228600" cy="317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6515101" y="4076701"/>
            <a:ext cx="228600" cy="3175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7" name="TextBox 66"/>
          <p:cNvSpPr txBox="1">
            <a:spLocks noChangeArrowheads="1"/>
          </p:cNvSpPr>
          <p:nvPr/>
        </p:nvSpPr>
        <p:spPr bwMode="auto">
          <a:xfrm>
            <a:off x="3200400" y="20574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True</a:t>
            </a:r>
          </a:p>
        </p:txBody>
      </p:sp>
      <p:sp>
        <p:nvSpPr>
          <p:cNvPr id="32788" name="TextBox 67"/>
          <p:cNvSpPr txBox="1">
            <a:spLocks noChangeArrowheads="1"/>
          </p:cNvSpPr>
          <p:nvPr/>
        </p:nvSpPr>
        <p:spPr bwMode="auto">
          <a:xfrm>
            <a:off x="1828800" y="31242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False</a:t>
            </a:r>
          </a:p>
        </p:txBody>
      </p:sp>
      <p:sp>
        <p:nvSpPr>
          <p:cNvPr id="32789" name="TextBox 68"/>
          <p:cNvSpPr txBox="1">
            <a:spLocks noChangeArrowheads="1"/>
          </p:cNvSpPr>
          <p:nvPr/>
        </p:nvSpPr>
        <p:spPr bwMode="auto">
          <a:xfrm>
            <a:off x="5181600" y="32004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True</a:t>
            </a:r>
          </a:p>
        </p:txBody>
      </p:sp>
      <p:cxnSp>
        <p:nvCxnSpPr>
          <p:cNvPr id="70" name="Straight Arrow Connector 69"/>
          <p:cNvCxnSpPr>
            <a:stCxn id="9" idx="2"/>
            <a:endCxn id="72" idx="0"/>
          </p:cNvCxnSpPr>
          <p:nvPr/>
        </p:nvCxnSpPr>
        <p:spPr>
          <a:xfrm rot="16200000" flipH="1">
            <a:off x="1238250" y="4438650"/>
            <a:ext cx="2819400" cy="381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2057400" y="5867400"/>
            <a:ext cx="12192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32792" name="TextBox 77"/>
          <p:cNvSpPr txBox="1">
            <a:spLocks noChangeArrowheads="1"/>
          </p:cNvSpPr>
          <p:nvPr/>
        </p:nvSpPr>
        <p:spPr bwMode="auto">
          <a:xfrm>
            <a:off x="4648200" y="40386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False</a:t>
            </a:r>
          </a:p>
        </p:txBody>
      </p:sp>
      <p:cxnSp>
        <p:nvCxnSpPr>
          <p:cNvPr id="88" name="Straight Arrow Connector 87"/>
          <p:cNvCxnSpPr>
            <a:stCxn id="39" idx="2"/>
            <a:endCxn id="37" idx="0"/>
          </p:cNvCxnSpPr>
          <p:nvPr/>
        </p:nvCxnSpPr>
        <p:spPr>
          <a:xfrm rot="5400000" flipH="1">
            <a:off x="4705350" y="2876550"/>
            <a:ext cx="1676400" cy="2171700"/>
          </a:xfrm>
          <a:prstGeom prst="bentConnector5">
            <a:avLst>
              <a:gd name="adj1" fmla="val -13636"/>
              <a:gd name="adj2" fmla="val -46634"/>
              <a:gd name="adj3" fmla="val 113636"/>
            </a:avLst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1" idx="2"/>
            <a:endCxn id="9" idx="0"/>
          </p:cNvCxnSpPr>
          <p:nvPr/>
        </p:nvCxnSpPr>
        <p:spPr>
          <a:xfrm rot="5400000" flipH="1">
            <a:off x="1562100" y="3124200"/>
            <a:ext cx="3962400" cy="1828800"/>
          </a:xfrm>
          <a:prstGeom prst="bentConnector5">
            <a:avLst>
              <a:gd name="adj1" fmla="val -5769"/>
              <a:gd name="adj2" fmla="val -198013"/>
              <a:gd name="adj3" fmla="val 105769"/>
            </a:avLst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C89A42-B23E-41F1-A818-281E4B590762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279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1580DE-DDBF-4DB4-9C70-74CE9515A1A1}" type="slidenum">
              <a:rPr lang="en-US" altLang="en-US" sz="1200">
                <a:solidFill>
                  <a:schemeClr val="accent1"/>
                </a:solidFill>
              </a:rPr>
              <a:pPr/>
              <a:t>72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Powertable.py</a:t>
            </a:r>
          </a:p>
        </p:txBody>
      </p:sp>
      <p:sp>
        <p:nvSpPr>
          <p:cNvPr id="338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68B305-E676-460C-BDD1-CC228B2417B3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380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54713F-E84D-42CE-A02F-B033CF1492B5}" type="slidenum">
              <a:rPr lang="en-US" altLang="en-US" sz="1200">
                <a:solidFill>
                  <a:schemeClr val="accent1"/>
                </a:solidFill>
              </a:rPr>
              <a:pPr/>
              <a:t>73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5" y="1221468"/>
            <a:ext cx="5654675" cy="5047147"/>
          </a:xfrm>
          <a:prstGeom prst="rect">
            <a:avLst/>
          </a:prstGeom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4461164" y="4953000"/>
            <a:ext cx="3904961" cy="338554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/>
            <a:r>
              <a:rPr lang="en-US" altLang="en-US" sz="1600" dirty="0">
                <a:latin typeface="+mn-lt"/>
              </a:rPr>
              <a:t>Body of outer </a:t>
            </a:r>
            <a:r>
              <a:rPr lang="en-US" altLang="en-US" sz="1600" dirty="0" smtClean="0">
                <a:latin typeface="+mn-lt"/>
              </a:rPr>
              <a:t>loop, x = 1 </a:t>
            </a:r>
            <a:r>
              <a:rPr lang="en-US" altLang="en-US" sz="1600" dirty="0" smtClean="0">
                <a:latin typeface="+mn-lt"/>
                <a:sym typeface="Wingdings" panose="05000000000000000000" pitchFamily="2" charset="2"/>
              </a:rPr>
              <a:t></a:t>
            </a:r>
            <a:r>
              <a:rPr lang="en-US" altLang="en-US" sz="1600" dirty="0" smtClean="0">
                <a:latin typeface="+mn-lt"/>
              </a:rPr>
              <a:t> 10</a:t>
            </a:r>
            <a:endParaRPr lang="en-US" altLang="en-US" sz="16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613564" y="5410200"/>
            <a:ext cx="3870324" cy="338554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lvl="2" eaLnBrk="1" hangingPunct="1"/>
            <a:r>
              <a:rPr lang="en-US" altLang="en-US" sz="1600" dirty="0">
                <a:latin typeface="+mn-lt"/>
              </a:rPr>
              <a:t>Body of inner </a:t>
            </a:r>
            <a:r>
              <a:rPr lang="en-US" altLang="en-US" sz="1600" dirty="0" smtClean="0">
                <a:latin typeface="+mn-lt"/>
              </a:rPr>
              <a:t>loop, n = 1 </a:t>
            </a:r>
            <a:r>
              <a:rPr lang="en-US" altLang="en-US" sz="1600" dirty="0" smtClean="0">
                <a:latin typeface="+mn-lt"/>
                <a:sym typeface="Wingdings" panose="05000000000000000000" pitchFamily="2" charset="2"/>
              </a:rPr>
              <a:t></a:t>
            </a:r>
            <a:r>
              <a:rPr lang="en-US" altLang="en-US" sz="1600" dirty="0" smtClean="0">
                <a:latin typeface="+mn-lt"/>
              </a:rPr>
              <a:t> 4</a:t>
            </a:r>
            <a:endParaRPr lang="en-US" altLang="en-US" sz="16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1" y="3200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end=“” </a:t>
            </a:r>
            <a:r>
              <a:rPr lang="en-US" dirty="0" smtClean="0"/>
              <a:t>suppresses the new line, so the numbers are all printed on the same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310470"/>
            <a:ext cx="7543800" cy="450376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5A83-BC72-4FF2-9AA0-B843AC819D20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program:</a:t>
            </a:r>
          </a:p>
          <a:p>
            <a:pPr lvl="1"/>
            <a:r>
              <a:rPr lang="en-US" sz="2000" dirty="0" err="1" smtClean="0"/>
              <a:t>powertable.py</a:t>
            </a:r>
            <a:endParaRPr lang="en-US" sz="2000" dirty="0" smtClean="0"/>
          </a:p>
          <a:p>
            <a:r>
              <a:rPr lang="en-US" dirty="0" smtClean="0"/>
              <a:t>Run the program and review the results</a:t>
            </a:r>
          </a:p>
          <a:p>
            <a:r>
              <a:rPr lang="en-US" dirty="0" smtClean="0"/>
              <a:t>Make the following changes:</a:t>
            </a:r>
          </a:p>
          <a:p>
            <a:pPr lvl="1"/>
            <a:r>
              <a:rPr lang="en-US" sz="2000" dirty="0" smtClean="0"/>
              <a:t>Change the value of NMAX to 6 and run the program</a:t>
            </a:r>
          </a:p>
          <a:p>
            <a:pPr lvl="1"/>
            <a:r>
              <a:rPr lang="en-US" sz="2000" dirty="0" smtClean="0"/>
              <a:t>What changes in the table?</a:t>
            </a:r>
          </a:p>
          <a:p>
            <a:pPr lvl="1"/>
            <a:r>
              <a:rPr lang="en-US" sz="2000" dirty="0" smtClean="0"/>
              <a:t>Change the value of NMAX back to 4</a:t>
            </a:r>
          </a:p>
          <a:p>
            <a:pPr lvl="1"/>
            <a:r>
              <a:rPr lang="en-US" sz="2000" dirty="0" smtClean="0"/>
              <a:t>Change the value of XMAX to 4</a:t>
            </a:r>
          </a:p>
          <a:p>
            <a:pPr lvl="1"/>
            <a:r>
              <a:rPr lang="en-US" sz="2000" dirty="0" smtClean="0"/>
              <a:t>What changes in the table?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852E-70E3-4ED7-8903-4D64B9E5EEB0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Nested Loop Examples</a:t>
            </a:r>
          </a:p>
        </p:txBody>
      </p:sp>
      <p:sp>
        <p:nvSpPr>
          <p:cNvPr id="348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48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79"/>
          <a:stretch>
            <a:fillRect/>
          </a:stretch>
        </p:blipFill>
        <p:spPr bwMode="auto">
          <a:xfrm>
            <a:off x="381000" y="1143001"/>
            <a:ext cx="831859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383A0F-DEAF-402E-816E-2CF64D891FD0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482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38C32C-BFA4-4558-87F7-10F1B8102A67}" type="slidenum">
              <a:rPr lang="en-US" altLang="en-US" sz="1200">
                <a:solidFill>
                  <a:schemeClr val="accent1"/>
                </a:solidFill>
              </a:rPr>
              <a:pPr/>
              <a:t>76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810000"/>
            <a:ext cx="4303058" cy="127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Tracing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09" y="2959100"/>
            <a:ext cx="4800600" cy="2819400"/>
          </a:xfrm>
        </p:spPr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 will have the values:</a:t>
            </a:r>
          </a:p>
          <a:p>
            <a:pPr lvl="1"/>
            <a:r>
              <a:rPr lang="en-US" sz="2000" dirty="0" smtClean="0"/>
              <a:t>0, 1, 2, 3 – So we will have four lines of stars</a:t>
            </a:r>
          </a:p>
          <a:p>
            <a:r>
              <a:rPr lang="en-US" dirty="0"/>
              <a:t>j</a:t>
            </a:r>
            <a:r>
              <a:rPr lang="en-US" dirty="0" smtClean="0"/>
              <a:t> will have the values</a:t>
            </a:r>
          </a:p>
          <a:p>
            <a:pPr lvl="1"/>
            <a:r>
              <a:rPr lang="en-US" sz="2000" dirty="0" smtClean="0"/>
              <a:t>0 - </a:t>
            </a:r>
            <a:r>
              <a:rPr lang="en-US" sz="2000" dirty="0"/>
              <a:t>So we will have </a:t>
            </a:r>
            <a:r>
              <a:rPr lang="en-US" sz="2000" dirty="0" smtClean="0"/>
              <a:t>one star</a:t>
            </a:r>
          </a:p>
          <a:p>
            <a:pPr lvl="1"/>
            <a:r>
              <a:rPr lang="en-US" sz="2000" dirty="0" smtClean="0"/>
              <a:t>0, 1 - </a:t>
            </a:r>
            <a:r>
              <a:rPr lang="en-US" sz="2000" dirty="0"/>
              <a:t>So we will have </a:t>
            </a:r>
            <a:r>
              <a:rPr lang="en-US" sz="2000" dirty="0" smtClean="0"/>
              <a:t>two stars</a:t>
            </a:r>
          </a:p>
          <a:p>
            <a:pPr lvl="1"/>
            <a:r>
              <a:rPr lang="en-US" sz="2000" dirty="0" smtClean="0"/>
              <a:t>0, 1, 2 - </a:t>
            </a:r>
            <a:r>
              <a:rPr lang="en-US" sz="2000" dirty="0"/>
              <a:t>So we will have </a:t>
            </a:r>
            <a:r>
              <a:rPr lang="en-US" sz="2000" dirty="0" smtClean="0"/>
              <a:t>three stars</a:t>
            </a:r>
          </a:p>
          <a:p>
            <a:pPr lvl="1"/>
            <a:r>
              <a:rPr lang="en-US" sz="2000" dirty="0" smtClean="0"/>
              <a:t>0, 1, 2, 3 - </a:t>
            </a:r>
            <a:r>
              <a:rPr lang="en-US" sz="2000" dirty="0"/>
              <a:t>So we will have </a:t>
            </a:r>
            <a:r>
              <a:rPr lang="en-US" sz="2000" dirty="0" smtClean="0"/>
              <a:t>four stars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F07A-CD39-42B8-A43D-4C557817AC96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77</a:t>
            </a:fld>
            <a:endParaRPr lang="en-US" altLang="en-US"/>
          </a:p>
        </p:txBody>
      </p:sp>
      <p:pic>
        <p:nvPicPr>
          <p:cNvPr id="6" name="Picture 5" descr="Nested Loop Example Thre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5" y="1187245"/>
            <a:ext cx="6324600" cy="16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Nested Loop Examples (2)</a:t>
            </a:r>
          </a:p>
        </p:txBody>
      </p:sp>
      <p:sp>
        <p:nvSpPr>
          <p:cNvPr id="3584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584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96"/>
          <a:stretch>
            <a:fillRect/>
          </a:stretch>
        </p:blipFill>
        <p:spPr bwMode="auto">
          <a:xfrm>
            <a:off x="261938" y="1752600"/>
            <a:ext cx="85772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81"/>
          <a:stretch>
            <a:fillRect/>
          </a:stretch>
        </p:blipFill>
        <p:spPr bwMode="auto">
          <a:xfrm>
            <a:off x="261938" y="1143000"/>
            <a:ext cx="85772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2D4AB3-F322-4866-B979-285BBF3DE7E1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584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7C441-63DD-4600-B422-6FACE7CA66D1}" type="slidenum">
              <a:rPr lang="en-US" altLang="en-US" sz="1200">
                <a:solidFill>
                  <a:schemeClr val="accent1"/>
                </a:solidFill>
              </a:rPr>
              <a:pPr/>
              <a:t>78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992687"/>
          </a:xfrm>
        </p:spPr>
        <p:txBody>
          <a:bodyPr/>
          <a:lstStyle/>
          <a:p>
            <a:r>
              <a:rPr lang="en-US" dirty="0" smtClean="0"/>
              <a:t>Print the following pattern of brackets:</a:t>
            </a:r>
          </a:p>
          <a:p>
            <a:pPr marL="228600" lvl="1" indent="0">
              <a:buNone/>
            </a:pPr>
            <a:r>
              <a:rPr lang="en-US" sz="2000" dirty="0" smtClean="0"/>
              <a:t>[][][][]</a:t>
            </a:r>
          </a:p>
          <a:p>
            <a:pPr marL="228600" lvl="1" indent="0">
              <a:buNone/>
            </a:pPr>
            <a:r>
              <a:rPr lang="en-US" sz="2000" dirty="0" smtClean="0"/>
              <a:t>[][][][]</a:t>
            </a:r>
          </a:p>
          <a:p>
            <a:pPr marL="228600" lvl="1" indent="0">
              <a:buNone/>
            </a:pPr>
            <a:r>
              <a:rPr lang="en-US" sz="2000" dirty="0" smtClean="0"/>
              <a:t>[][][][]</a:t>
            </a:r>
          </a:p>
          <a:p>
            <a:r>
              <a:rPr lang="en-US" dirty="0" smtClean="0"/>
              <a:t>The pattern consists of:</a:t>
            </a:r>
          </a:p>
          <a:p>
            <a:pPr lvl="1"/>
            <a:r>
              <a:rPr lang="en-US" sz="2000" dirty="0" smtClean="0"/>
              <a:t>Three rows</a:t>
            </a:r>
          </a:p>
          <a:p>
            <a:pPr lvl="1"/>
            <a:r>
              <a:rPr lang="en-US" sz="2000" dirty="0" smtClean="0"/>
              <a:t>Each row has four pairs of brackets</a:t>
            </a:r>
          </a:p>
          <a:p>
            <a:r>
              <a:rPr lang="en-US" dirty="0" smtClean="0"/>
              <a:t>What do we know?</a:t>
            </a:r>
          </a:p>
          <a:p>
            <a:pPr lvl="1"/>
            <a:r>
              <a:rPr lang="en-US" sz="2000" dirty="0" smtClean="0"/>
              <a:t>We need two nested loops</a:t>
            </a:r>
          </a:p>
          <a:p>
            <a:pPr lvl="2"/>
            <a:r>
              <a:rPr lang="en-US" sz="2000" dirty="0" smtClean="0"/>
              <a:t>The first loop (the outer loop) will print each of the three rows</a:t>
            </a:r>
          </a:p>
          <a:p>
            <a:pPr lvl="2"/>
            <a:r>
              <a:rPr lang="en-US" sz="2000" dirty="0" smtClean="0"/>
              <a:t>The second loop (the inner loop) will print the four pairs of brackets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7651-E45A-4CC5-BB7E-585F008B6C2E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1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Count-Controlled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b="1" dirty="0" smtClean="0"/>
              <a:t>while</a:t>
            </a:r>
            <a:r>
              <a:rPr lang="en-US" dirty="0" smtClean="0"/>
              <a:t> loop that is controlled by a counter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counter = 1                        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Initialize the counter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while counter &lt;= 10 :            </a:t>
            </a:r>
            <a:r>
              <a:rPr lang="en-US" dirty="0" smtClean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# Check the counter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print(counter)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counter = counter + 1      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Update the loop variable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C3EEBCF-DF7D-3940-9955-95302D3FDB4A}" type="slidenum">
              <a:rPr lang="en-US" sz="1200">
                <a:solidFill>
                  <a:schemeClr val="accent1"/>
                </a:solidFill>
              </a:rPr>
              <a:pPr/>
              <a:t>8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6BAD2-5515-426F-8213-C04F8A9BD5F1}" type="datetime1">
              <a:rPr lang="en-US" smtClean="0"/>
              <a:t>10/23/2018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Code,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1 to 3</a:t>
            </a: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For j = 1 to 4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“[]”</a:t>
            </a:r>
          </a:p>
          <a:p>
            <a:pPr marL="228600" lvl="1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Print a new 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777-37D4-47C3-A78F-3EFA3D3D6CCD}" type="datetime1">
              <a:rPr lang="en-US" altLang="en-US" smtClean="0"/>
              <a:pPr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80</a:t>
            </a:fld>
            <a:endParaRPr lang="en-US" altLang="en-US"/>
          </a:p>
        </p:txBody>
      </p:sp>
      <p:pic>
        <p:nvPicPr>
          <p:cNvPr id="7" name="Picture 6" descr="bracket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667000"/>
            <a:ext cx="6507238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4433888"/>
            <a:ext cx="616131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Exam Averages Problem Statement</a:t>
            </a:r>
          </a:p>
        </p:txBody>
      </p:sp>
      <p:sp>
        <p:nvSpPr>
          <p:cNvPr id="378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common to repeatedly read and process multiple groups of values:</a:t>
            </a:r>
          </a:p>
          <a:p>
            <a:pPr lvl="1" eaLnBrk="1" hangingPunct="1"/>
            <a:r>
              <a:rPr lang="en-US" altLang="en-US" sz="2000" dirty="0" smtClean="0"/>
              <a:t>Write a program that can compute the average exam grade for multiple students.</a:t>
            </a:r>
          </a:p>
          <a:p>
            <a:pPr lvl="1" eaLnBrk="1" hangingPunct="1"/>
            <a:r>
              <a:rPr lang="en-US" altLang="en-US" sz="2000" dirty="0" smtClean="0"/>
              <a:t>Each student has the same number of exam grades</a:t>
            </a:r>
          </a:p>
          <a:p>
            <a:pPr lvl="1" eaLnBrk="1" hangingPunct="1"/>
            <a:r>
              <a:rPr lang="en-US" altLang="en-US" sz="2000" dirty="0" smtClean="0"/>
              <a:t>Prompt the user for the number of exams</a:t>
            </a:r>
          </a:p>
          <a:p>
            <a:pPr lvl="1" eaLnBrk="1" hangingPunct="1"/>
            <a:r>
              <a:rPr lang="en-US" altLang="en-US" sz="2000" dirty="0" smtClean="0"/>
              <a:t>When you finish a student prompt the user to see if there are more students to process</a:t>
            </a:r>
          </a:p>
          <a:p>
            <a:pPr eaLnBrk="1" hangingPunct="1"/>
            <a:r>
              <a:rPr lang="en-US" altLang="en-US" dirty="0" smtClean="0"/>
              <a:t>What do we know?</a:t>
            </a:r>
          </a:p>
          <a:p>
            <a:pPr eaLnBrk="1" hangingPunct="1"/>
            <a:r>
              <a:rPr lang="en-US" altLang="en-US" dirty="0" smtClean="0"/>
              <a:t>What do we need to compute?</a:t>
            </a:r>
          </a:p>
          <a:p>
            <a:pPr eaLnBrk="1" hangingPunct="1"/>
            <a:r>
              <a:rPr lang="en-US" altLang="en-US" dirty="0" smtClean="0"/>
              <a:t>What is our algorithm / approach?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10A52A-2AC8-48E1-BA6A-F19C676F4B80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789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E16F4B-0CC7-44F4-A8F8-F232EAF34A6A}" type="slidenum">
              <a:rPr lang="en-US" altLang="en-US" sz="1200">
                <a:solidFill>
                  <a:schemeClr val="accent1"/>
                </a:solidFill>
              </a:rPr>
              <a:pPr/>
              <a:t>81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Understand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compute the average grade for a student, we must read and tally all of the grades for that student</a:t>
            </a:r>
          </a:p>
          <a:p>
            <a:pPr lvl="1"/>
            <a:r>
              <a:rPr lang="en-US" sz="2000" dirty="0" smtClean="0"/>
              <a:t>We can use a loop to do this. </a:t>
            </a:r>
            <a:r>
              <a:rPr lang="en-US" sz="2000" b="1" i="1" dirty="0" smtClean="0"/>
              <a:t>(we have working code to do this portion)</a:t>
            </a:r>
          </a:p>
          <a:p>
            <a:r>
              <a:rPr lang="en-US" dirty="0" smtClean="0"/>
              <a:t>We need to compute grades for multiple students</a:t>
            </a:r>
          </a:p>
          <a:p>
            <a:pPr lvl="1"/>
            <a:r>
              <a:rPr lang="en-US" sz="2000" dirty="0" smtClean="0"/>
              <a:t>That implies a set of nested Loops</a:t>
            </a:r>
          </a:p>
          <a:p>
            <a:pPr lvl="2"/>
            <a:r>
              <a:rPr lang="en-US" sz="2000" dirty="0" smtClean="0"/>
              <a:t>The outer loop processes each student</a:t>
            </a:r>
          </a:p>
          <a:p>
            <a:pPr lvl="2"/>
            <a:r>
              <a:rPr lang="en-US" sz="2000" dirty="0" smtClean="0"/>
              <a:t>The inner loop process the student’s grades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2AEF-47CD-4D7A-B4EB-F975C740AB21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1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grade for one student</a:t>
            </a:r>
          </a:p>
          <a:p>
            <a:r>
              <a:rPr lang="en-US" dirty="0" smtClean="0"/>
              <a:t>Set up the variables and loop </a:t>
            </a:r>
          </a:p>
          <a:p>
            <a:r>
              <a:rPr lang="en-US" dirty="0" smtClean="0"/>
              <a:t>We know how many grades to process, so we can use a count-controlled loop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total score = 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range (1, number of exams + 1) :</a:t>
            </a:r>
          </a:p>
          <a:p>
            <a:pPr marL="228600" lvl="1" indent="0">
              <a:spcAft>
                <a:spcPts val="20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Read the next exam score</a:t>
            </a:r>
          </a:p>
          <a:p>
            <a:pPr marL="228600" lvl="1" indent="0">
              <a:spcAft>
                <a:spcPts val="200"/>
              </a:spcAft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Add the exam score to the total score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Compute the exam average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 the exam average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0CC4-7128-4414-9F6A-A06BA1713206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6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the process for each student</a:t>
            </a:r>
          </a:p>
          <a:p>
            <a:r>
              <a:rPr lang="en-US" dirty="0" smtClean="0"/>
              <a:t>Since we don’t know how many students  there are, we will use a while loop with a sentinel value</a:t>
            </a:r>
          </a:p>
          <a:p>
            <a:pPr lvl="1"/>
            <a:r>
              <a:rPr lang="en-US" sz="2000" dirty="0" smtClean="0"/>
              <a:t>For simplicity we will use “Y” as the sentinel value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D2DC-CCD7-4438-ACCD-3BF00D6BBC08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4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Step Four: Translate to Python</a:t>
            </a:r>
          </a:p>
        </p:txBody>
      </p:sp>
      <p:pic>
        <p:nvPicPr>
          <p:cNvPr id="2" name="Content Placeholder 1" descr="examaverages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5" b="-2075"/>
          <a:stretch>
            <a:fillRect/>
          </a:stretch>
        </p:blipFill>
        <p:spPr>
          <a:xfrm>
            <a:off x="762000" y="1255713"/>
            <a:ext cx="7726133" cy="4724778"/>
          </a:xfrm>
        </p:spPr>
      </p:pic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894EA7-EAC7-4A35-890C-D2CA3B29F788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686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92607B-6C39-4413-BC8E-607DBC59FAD3}" type="slidenum">
              <a:rPr lang="en-US" altLang="en-US" sz="1200">
                <a:solidFill>
                  <a:schemeClr val="accent1"/>
                </a:solidFill>
              </a:rPr>
              <a:pPr/>
              <a:t>85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Averages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255713"/>
            <a:ext cx="7543800" cy="4992687"/>
          </a:xfrm>
        </p:spPr>
        <p:txBody>
          <a:bodyPr/>
          <a:lstStyle/>
          <a:p>
            <a:r>
              <a:rPr lang="en-US" sz="1900" dirty="0" smtClean="0"/>
              <a:t>Open the file:</a:t>
            </a:r>
          </a:p>
          <a:p>
            <a:pPr lvl="1"/>
            <a:r>
              <a:rPr lang="en-US" sz="1900" dirty="0" smtClean="0"/>
              <a:t>examaverages.py</a:t>
            </a:r>
          </a:p>
          <a:p>
            <a:r>
              <a:rPr lang="en-US" sz="1900" dirty="0" smtClean="0"/>
              <a:t>Notice that the second loop  (the </a:t>
            </a:r>
            <a:r>
              <a:rPr lang="en-US" sz="1900" b="1" dirty="0" smtClean="0"/>
              <a:t>for</a:t>
            </a:r>
            <a:r>
              <a:rPr lang="en-US" sz="1900" dirty="0" smtClean="0"/>
              <a:t> loop) is nested inside the </a:t>
            </a:r>
            <a:r>
              <a:rPr lang="en-US" sz="1900" b="1" dirty="0" smtClean="0"/>
              <a:t>while</a:t>
            </a:r>
            <a:r>
              <a:rPr lang="en-US" sz="1900" dirty="0" smtClean="0"/>
              <a:t> loop</a:t>
            </a:r>
          </a:p>
          <a:p>
            <a:r>
              <a:rPr lang="en-US" sz="1900" dirty="0" smtClean="0"/>
              <a:t>In Wing you should see a line (the indent guide) connecting the </a:t>
            </a:r>
            <a:r>
              <a:rPr lang="en-US" sz="1900" b="1" dirty="0" smtClean="0"/>
              <a:t>for</a:t>
            </a:r>
            <a:r>
              <a:rPr lang="en-US" sz="1900" dirty="0" smtClean="0"/>
              <a:t> loop on line 17 down to the statement on line 21</a:t>
            </a:r>
          </a:p>
          <a:p>
            <a:pPr lvl="1"/>
            <a:r>
              <a:rPr lang="en-US" sz="1900" dirty="0" smtClean="0"/>
              <a:t>The line is showing you the statements that are included in the </a:t>
            </a:r>
            <a:r>
              <a:rPr lang="en-US" sz="1900" b="1" dirty="0" smtClean="0"/>
              <a:t>for</a:t>
            </a:r>
            <a:r>
              <a:rPr lang="en-US" sz="1900" dirty="0" smtClean="0"/>
              <a:t> loop</a:t>
            </a:r>
          </a:p>
          <a:p>
            <a:r>
              <a:rPr lang="en-US" sz="1900" dirty="0" smtClean="0"/>
              <a:t>If you don’t see the indent guide:</a:t>
            </a:r>
          </a:p>
          <a:p>
            <a:pPr lvl="1"/>
            <a:r>
              <a:rPr lang="en-US" sz="1900" dirty="0" smtClean="0"/>
              <a:t>Click on the edit tab</a:t>
            </a:r>
          </a:p>
          <a:p>
            <a:pPr lvl="1"/>
            <a:r>
              <a:rPr lang="en-US" sz="1900" dirty="0" smtClean="0"/>
              <a:t>Select “Preferences…”</a:t>
            </a:r>
          </a:p>
          <a:p>
            <a:pPr lvl="1"/>
            <a:r>
              <a:rPr lang="en-US" sz="1900" dirty="0" smtClean="0"/>
              <a:t>Under Editor, select Indention</a:t>
            </a:r>
          </a:p>
          <a:p>
            <a:pPr lvl="1"/>
            <a:r>
              <a:rPr lang="en-US" sz="1900" dirty="0" smtClean="0"/>
              <a:t>Click the “Show Indent Guides” box</a:t>
            </a:r>
          </a:p>
          <a:p>
            <a:pPr lvl="1"/>
            <a:r>
              <a:rPr lang="en-US" sz="1900" dirty="0" smtClean="0"/>
              <a:t>Click the Apply button</a:t>
            </a:r>
          </a:p>
          <a:p>
            <a:pPr lvl="1"/>
            <a:r>
              <a:rPr lang="en-US" sz="1900" dirty="0" smtClean="0"/>
              <a:t>Click the Okay Button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28A-4200-43ED-A916-57008BCE363E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9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the Indent Guides 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78468"/>
            <a:ext cx="6125430" cy="43154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BE38-329E-4610-A647-B0B9AB1B84CB}" type="datetime1">
              <a:rPr lang="en-US" altLang="en-US" smtClean="0"/>
              <a:t>10/23/2018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6A33F-0C01-483B-993E-8B874FFD07DD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6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Processing Strings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common use of loops is to process or evaluate strings. </a:t>
            </a:r>
          </a:p>
          <a:p>
            <a:pPr eaLnBrk="1" hangingPunct="1"/>
            <a:r>
              <a:rPr lang="en-US" altLang="en-US" smtClean="0"/>
              <a:t>For example, you may need to count the number of occurrences of one or more characters in a string or verify that the contents of a string meet certain criteria.</a:t>
            </a:r>
          </a:p>
        </p:txBody>
      </p:sp>
      <p:sp>
        <p:nvSpPr>
          <p:cNvPr id="3891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6DE6D3-946E-4465-8812-7CF0EE837091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891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46AF99-0FE6-4D4C-BD9B-77C586F63EF3}" type="slidenum">
              <a:rPr lang="en-US" altLang="en-US" sz="1200">
                <a:solidFill>
                  <a:schemeClr val="accent1"/>
                </a:solidFill>
              </a:rPr>
              <a:pPr/>
              <a:t>88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441B8-1CC9-4849-A687-1A149AC51592}" type="datetime1">
              <a:rPr lang="en-US" smtClean="0"/>
              <a:t>10/23/2018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5B48C0-46BF-AC41-9051-9CD310D0D8D5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Event-Controlled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b="1" dirty="0" smtClean="0"/>
              <a:t>while</a:t>
            </a:r>
            <a:r>
              <a:rPr lang="en-US" dirty="0" smtClean="0"/>
              <a:t> loop that is controlled by a counter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alance = INITIAL_BALANCE   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Initialize the loop variable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while balance &lt;= TARGET:          </a:t>
            </a:r>
            <a:r>
              <a:rPr lang="en-US" dirty="0" smtClean="0">
                <a:solidFill>
                  <a:srgbClr val="40749B"/>
                </a:solidFill>
                <a:latin typeface="Consolas" charset="0"/>
                <a:ea typeface="Consolas" charset="0"/>
                <a:cs typeface="Consolas" charset="0"/>
              </a:rPr>
              <a:t># Check the loop variable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ear – year + 1</a:t>
            </a:r>
          </a:p>
          <a:p>
            <a:pPr marL="228600" lvl="1" indent="0">
              <a:buFont typeface="Arial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alance = balance * 2                   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Update the loop variable</a:t>
            </a:r>
          </a:p>
          <a:p>
            <a:pPr>
              <a:defRPr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16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C3EEBCF-DF7D-3940-9955-95302D3FDB4A}" type="slidenum">
              <a:rPr lang="en-US" sz="1200">
                <a:solidFill>
                  <a:schemeClr val="accent1"/>
                </a:solidFill>
              </a:rPr>
              <a:pPr/>
              <a:t>9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7C51C6-29F5-450D-AAE2-EDB683A9F884}" type="datetime1">
              <a:rPr lang="en-US" smtClean="0"/>
              <a:t>10/23/2018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String Processing Examples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Counting Matches</a:t>
            </a:r>
          </a:p>
          <a:p>
            <a:pPr eaLnBrk="1" hangingPunct="1"/>
            <a:r>
              <a:rPr lang="en-US" altLang="en-US" smtClean="0"/>
              <a:t>Finding All Matches</a:t>
            </a:r>
          </a:p>
          <a:p>
            <a:pPr eaLnBrk="1" hangingPunct="1"/>
            <a:r>
              <a:rPr lang="en-US" altLang="en-US" smtClean="0"/>
              <a:t>Finding the First or Last Match</a:t>
            </a:r>
          </a:p>
          <a:p>
            <a:pPr eaLnBrk="1" hangingPunct="1"/>
            <a:r>
              <a:rPr lang="en-US" altLang="en-US" smtClean="0"/>
              <a:t>Validating a String</a:t>
            </a:r>
          </a:p>
          <a:p>
            <a:pPr eaLnBrk="1" hangingPunct="1"/>
            <a:r>
              <a:rPr lang="en-US" altLang="en-US" smtClean="0"/>
              <a:t>Building a New String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993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2462B2-4304-41BA-966A-D4DB90CB42EF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3994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744D79-99F1-484C-906E-2DE0A90CD868}" type="slidenum">
              <a:rPr lang="en-US" altLang="en-US" sz="1200">
                <a:solidFill>
                  <a:schemeClr val="accent1"/>
                </a:solidFill>
              </a:rPr>
              <a:pPr/>
              <a:t>90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Counting Matches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you need to count the number of uppercase letters contained in a string.</a:t>
            </a:r>
          </a:p>
          <a:p>
            <a:pPr eaLnBrk="1" hangingPunct="1"/>
            <a:r>
              <a:rPr lang="en-US" altLang="en-US" dirty="0" smtClean="0"/>
              <a:t>We can use a for loop to check each character in the string to see if it is upper case</a:t>
            </a:r>
          </a:p>
          <a:p>
            <a:pPr eaLnBrk="1" hangingPunct="1"/>
            <a:r>
              <a:rPr lang="en-US" altLang="en-US" dirty="0" smtClean="0"/>
              <a:t>The loop below sets the variable </a:t>
            </a:r>
            <a:r>
              <a:rPr lang="en-US" altLang="en-US" b="1" dirty="0" smtClean="0"/>
              <a:t>char</a:t>
            </a:r>
            <a:r>
              <a:rPr lang="en-US" altLang="en-US" dirty="0" smtClean="0"/>
              <a:t> equal to each successive character in the string</a:t>
            </a:r>
          </a:p>
          <a:p>
            <a:pPr eaLnBrk="1" hangingPunct="1"/>
            <a:r>
              <a:rPr lang="en-US" altLang="en-US" dirty="0" smtClean="0"/>
              <a:t>Each pass through the loop tests the next character in the string to see if it is uppercase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47900" y="4343400"/>
            <a:ext cx="4648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uppercase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string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char.isupper()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uppercase = uppercase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096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C1F4E0-9EF4-476E-B4D6-19B274D24D6C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A534D7-9E20-4918-8E35-98D739F22C26}" type="slidenum">
              <a:rPr lang="en-US" altLang="en-US" sz="1200">
                <a:solidFill>
                  <a:schemeClr val="accent1"/>
                </a:solidFill>
              </a:rPr>
              <a:pPr/>
              <a:t>91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Counting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V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owels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</a:t>
            </a:r>
            <a:r>
              <a:rPr lang="en-US" altLang="en-US" dirty="0"/>
              <a:t>you need to count the </a:t>
            </a:r>
            <a:r>
              <a:rPr lang="en-US" altLang="en-US" dirty="0" smtClean="0"/>
              <a:t>vowels </a:t>
            </a:r>
            <a:r>
              <a:rPr lang="en-US" altLang="en-US" dirty="0"/>
              <a:t>within a </a:t>
            </a:r>
            <a:r>
              <a:rPr lang="en-US" altLang="en-US" dirty="0" smtClean="0"/>
              <a:t>string</a:t>
            </a:r>
          </a:p>
          <a:p>
            <a:pPr eaLnBrk="1" hangingPunct="1"/>
            <a:r>
              <a:rPr lang="en-US" altLang="en-US" dirty="0"/>
              <a:t>We can use a for loop to check each character in the string to see if it is </a:t>
            </a:r>
            <a:r>
              <a:rPr lang="en-US" altLang="en-US" dirty="0" smtClean="0"/>
              <a:t>in the string of vowels “</a:t>
            </a:r>
            <a:r>
              <a:rPr lang="en-US" altLang="en-US" dirty="0" err="1" smtClean="0"/>
              <a:t>aeiuo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eaLnBrk="1" hangingPunct="1"/>
            <a:r>
              <a:rPr lang="en-US" altLang="en-US" dirty="0"/>
              <a:t>The loop below sets the variable </a:t>
            </a:r>
            <a:r>
              <a:rPr lang="en-US" altLang="en-US" b="1" dirty="0"/>
              <a:t>char</a:t>
            </a:r>
            <a:r>
              <a:rPr lang="en-US" altLang="en-US" dirty="0"/>
              <a:t> equal to each successive character in the string</a:t>
            </a:r>
          </a:p>
          <a:p>
            <a:pPr eaLnBrk="1" hangingPunct="1"/>
            <a:r>
              <a:rPr lang="en-US" altLang="en-US" dirty="0"/>
              <a:t>Each pass through the loop tests the </a:t>
            </a:r>
            <a:r>
              <a:rPr lang="en-US" altLang="en-US" dirty="0" smtClean="0"/>
              <a:t>lower case of the next </a:t>
            </a:r>
            <a:r>
              <a:rPr lang="en-US" altLang="en-US" dirty="0"/>
              <a:t>character in the string to see if it is </a:t>
            </a:r>
            <a:r>
              <a:rPr lang="en-US" altLang="en-US" dirty="0" smtClean="0"/>
              <a:t>in the string “</a:t>
            </a:r>
            <a:r>
              <a:rPr lang="en-US" altLang="en-US" dirty="0" err="1" smtClean="0"/>
              <a:t>aeiou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47900" y="4267200"/>
            <a:ext cx="4648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vowels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word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char.lower() in "aeiou"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vowels = vowels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096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BE7538-3AF1-4C4D-96CF-7EE8580BB1BD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09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A534D7-9E20-4918-8E35-98D739F22C26}" type="slidenum">
              <a:rPr lang="en-US" altLang="en-US" sz="1200">
                <a:solidFill>
                  <a:schemeClr val="accent1"/>
                </a:solidFill>
              </a:rPr>
              <a:pPr/>
              <a:t>92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All Matches Example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you need to examine every character in a string, independent of its position we can use a for statement to examine each character</a:t>
            </a:r>
          </a:p>
          <a:p>
            <a:pPr eaLnBrk="1" hangingPunct="1"/>
            <a:r>
              <a:rPr lang="en-US" altLang="en-US" dirty="0" smtClean="0"/>
              <a:t>If we need to print the position of each uppercase letter in a sentence we can test each character in the string and print the position of all uppercase characters</a:t>
            </a:r>
          </a:p>
          <a:p>
            <a:pPr eaLnBrk="1" hangingPunct="1"/>
            <a:r>
              <a:rPr lang="en-US" altLang="en-US" dirty="0" smtClean="0"/>
              <a:t>We set the range to be the length of the string</a:t>
            </a:r>
          </a:p>
          <a:p>
            <a:pPr lvl="1" eaLnBrk="1" hangingPunct="1"/>
            <a:r>
              <a:rPr lang="en-US" altLang="en-US" dirty="0" smtClean="0"/>
              <a:t>We test each character</a:t>
            </a:r>
          </a:p>
          <a:p>
            <a:pPr lvl="1" eaLnBrk="1" hangingPunct="1"/>
            <a:r>
              <a:rPr lang="en-US" altLang="en-US" dirty="0" smtClean="0"/>
              <a:t>If it is uppercase we print I, its position in the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92313" y="4495800"/>
            <a:ext cx="5159375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sentence = input("Enter a sentence: 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i in range(len(sentence))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sentence[i].isupper()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print(i)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19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8F06FB-67A2-4CFA-A97E-B45ADB7BFF48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198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4E9FAC-F3A0-4A56-8BDA-D3AAD9E48ACD}" type="slidenum">
              <a:rPr lang="en-US" altLang="en-US" sz="1200">
                <a:solidFill>
                  <a:schemeClr val="accent1"/>
                </a:solidFill>
              </a:rPr>
              <a:pPr/>
              <a:t>93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the First Match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This example finds the position of the first digit in a string.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5513" y="2209800"/>
            <a:ext cx="7292975" cy="3429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found = False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not found and position &lt; len(string)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string[position].isdigit()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found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position = position + 1</a:t>
            </a:r>
          </a:p>
          <a:p>
            <a:pPr eaLnBrk="1" hangingPunct="1">
              <a:defRPr/>
            </a:pP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found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print("First digit occurs at position", position)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print("The string does not contain a digit.")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30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132B2A-4908-44A7-BDE3-B6102202D662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301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45505E-4157-4587-A55D-A1460CA3BB3A}" type="slidenum">
              <a:rPr lang="en-US" altLang="en-US" sz="1200">
                <a:solidFill>
                  <a:schemeClr val="accent1"/>
                </a:solidFill>
              </a:rPr>
              <a:pPr/>
              <a:t>94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Finding the Last Match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Here is a loop that finds the position of the last digit in the string.</a:t>
            </a:r>
          </a:p>
          <a:p>
            <a:pPr eaLnBrk="1" hangingPunct="1"/>
            <a:r>
              <a:rPr lang="en-US" altLang="en-US" dirty="0" smtClean="0"/>
              <a:t>This approach uses a while loop to start at the last character in a string and test each value moving from the end of the string to the start of the string</a:t>
            </a:r>
          </a:p>
          <a:p>
            <a:pPr lvl="1" eaLnBrk="1" hangingPunct="1"/>
            <a:r>
              <a:rPr lang="en-US" altLang="en-US" dirty="0" smtClean="0"/>
              <a:t>Position is set to the length of the string  - 1</a:t>
            </a:r>
          </a:p>
          <a:p>
            <a:pPr lvl="1" eaLnBrk="1" hangingPunct="1"/>
            <a:r>
              <a:rPr lang="en-US" altLang="en-US" dirty="0" smtClean="0"/>
              <a:t>If the character is not a digit, we decrease position by 1 </a:t>
            </a:r>
          </a:p>
          <a:p>
            <a:pPr lvl="1" eaLnBrk="1" hangingPunct="1"/>
            <a:r>
              <a:rPr lang="en-US" altLang="en-US" dirty="0" smtClean="0"/>
              <a:t>Until we find a digit, or process all the characters</a:t>
            </a:r>
          </a:p>
          <a:p>
            <a:pPr marL="228600" lvl="1" indent="0" eaLnBrk="1" hangingPunct="1">
              <a:buNone/>
            </a:pPr>
            <a:endParaRPr lang="en-US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5513" y="3810000"/>
            <a:ext cx="7292975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found = False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len(string) - 1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not found and position &gt;= 0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if string[position].isdigit()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found = True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else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position = position - 1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403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F11FD4-51D8-441A-A945-EFBA14EB74E2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403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DCE602-76A2-4CAF-AFEC-6B3E96A3BDD9}" type="slidenum">
              <a:rPr lang="en-US" altLang="en-US" sz="1200">
                <a:solidFill>
                  <a:schemeClr val="accent1"/>
                </a:solidFill>
              </a:rPr>
              <a:pPr/>
              <a:t>95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Validating a String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the United States, telephone numbers consist of three parts––area code exchange, and line number––which are commonly specified in the form (###)###-####. </a:t>
            </a:r>
          </a:p>
        </p:txBody>
      </p:sp>
      <p:sp>
        <p:nvSpPr>
          <p:cNvPr id="4505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4FCBDA-02EC-4F10-8449-10095931202F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D3CF48-53C9-40C5-9155-EAB5672EB3B9}" type="slidenum">
              <a:rPr lang="en-US" altLang="en-US" sz="1200">
                <a:solidFill>
                  <a:schemeClr val="accent1"/>
                </a:solidFill>
              </a:rPr>
              <a:pPr/>
              <a:t>96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Validating a String (code)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677862" y="1255713"/>
            <a:ext cx="7543800" cy="4613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can examine a string to ensure that it contains a correctly formatted phone number. (e.g., (703)321-6753)</a:t>
            </a:r>
          </a:p>
          <a:p>
            <a:pPr eaLnBrk="1" hangingPunct="1"/>
            <a:r>
              <a:rPr lang="en-US" altLang="en-US" dirty="0" smtClean="0"/>
              <a:t>The loop test each character to see it it is correct for its position, or a number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3562" y="2819400"/>
            <a:ext cx="7772400" cy="2667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valid = </a:t>
            </a:r>
            <a:r>
              <a:rPr lang="en-US" dirty="0" err="1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len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(string) == 13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= 0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while valid and position &lt; len(string)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valid =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((position == 0 and string[position] != "(")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(position == 4 and string[position] != ")")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(position == 8 and string[position] != "-")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or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(position != 0 and position != 4 and position != 8 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   and string[position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].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isdigit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())) :</a:t>
            </a:r>
            <a:endParaRPr lang="en-US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position 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= position + 1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60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14585C-1DDD-45CD-A599-F307929942FD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2C6340-45AF-4E3B-8C9D-21300B103EE0}" type="slidenum">
              <a:rPr lang="en-US" altLang="en-US" sz="1200">
                <a:solidFill>
                  <a:schemeClr val="accent1"/>
                </a:solidFill>
              </a:rPr>
              <a:pPr/>
              <a:t>97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Building a New String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of the minor annoyances of online shopping is that many web sites require you to enter a credit card without spaces or dashes, which makes double-checking the number rather tedious. </a:t>
            </a:r>
          </a:p>
          <a:p>
            <a:pPr eaLnBrk="1" hangingPunct="1"/>
            <a:r>
              <a:rPr lang="en-US" altLang="en-US" smtClean="0"/>
              <a:t>How hard can it be to remove dashes or spaces from a string?</a:t>
            </a:r>
          </a:p>
        </p:txBody>
      </p:sp>
      <p:pic>
        <p:nvPicPr>
          <p:cNvPr id="47107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90" y="3200400"/>
            <a:ext cx="487786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3A4F1C-B65B-4B8B-99D4-CADA9A1028A1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710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0ABF54-40ED-4919-9405-9FD02F6A186D}" type="slidenum">
              <a:rPr lang="en-US" altLang="en-US" sz="1200">
                <a:solidFill>
                  <a:schemeClr val="accent1"/>
                </a:solidFill>
              </a:rPr>
              <a:pPr/>
              <a:t>98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792162" y="287338"/>
            <a:ext cx="7543800" cy="72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</a:rPr>
              <a:t>Building a New String (code)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792162" y="1255713"/>
            <a:ext cx="7543800" cy="3087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contents of a string cannot be changed.</a:t>
            </a:r>
          </a:p>
          <a:p>
            <a:pPr eaLnBrk="1" hangingPunct="1"/>
            <a:r>
              <a:rPr lang="en-US" altLang="en-US" dirty="0" smtClean="0"/>
              <a:t>But nothing prevents us from building a new string.</a:t>
            </a:r>
          </a:p>
          <a:p>
            <a:pPr eaLnBrk="1" hangingPunct="1"/>
            <a:r>
              <a:rPr lang="en-US" altLang="en-US" dirty="0" smtClean="0"/>
              <a:t>Here is a loop that builds a new string containing a credit card number with spaces and dashes removed:</a:t>
            </a:r>
          </a:p>
          <a:p>
            <a:pPr lvl="1" eaLnBrk="1" hangingPunct="1"/>
            <a:r>
              <a:rPr lang="en-US" altLang="en-US" sz="2000" dirty="0" smtClean="0"/>
              <a:t>We read the credit card number</a:t>
            </a:r>
          </a:p>
          <a:p>
            <a:pPr lvl="1" eaLnBrk="1" hangingPunct="1"/>
            <a:r>
              <a:rPr lang="en-US" altLang="en-US" sz="2000" dirty="0" smtClean="0"/>
              <a:t>We initialize a new string to the empty string</a:t>
            </a:r>
          </a:p>
          <a:p>
            <a:pPr lvl="1" eaLnBrk="1" hangingPunct="1"/>
            <a:r>
              <a:rPr lang="en-US" altLang="en-US" sz="2000" dirty="0" smtClean="0"/>
              <a:t>We test each character in the user input</a:t>
            </a:r>
          </a:p>
          <a:p>
            <a:pPr lvl="2" eaLnBrk="1" hangingPunct="1"/>
            <a:r>
              <a:rPr lang="en-US" altLang="en-US" sz="2000" dirty="0" smtClean="0"/>
              <a:t>If the character is not a space or dash we append it to the new string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4495800"/>
            <a:ext cx="71628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userInput = input("Enter a credit card number: ")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creditCardNumber = ""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for char in userInput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if char != " " and char != "-" :</a:t>
            </a: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creditCardNumber</a:t>
            </a:r>
            <a:r>
              <a:rPr lang="en-US" dirty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 = creditCardNumber + char</a:t>
            </a:r>
            <a:endParaRPr lang="en-US" kern="0" dirty="0">
              <a:latin typeface="Consolas" pitchFamily="49" charset="0"/>
              <a:ea typeface="ＭＳ Ｐゴシック" panose="020B0600070205080204" pitchFamily="34" charset="-128"/>
              <a:cs typeface="Consolas" pitchFamily="49" charset="0"/>
            </a:endParaRPr>
          </a:p>
        </p:txBody>
      </p:sp>
      <p:sp>
        <p:nvSpPr>
          <p:cNvPr id="481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B4B1E3-9D29-4A9D-B281-5456A26A0AF3}" type="datetime1">
              <a:rPr lang="en-US" altLang="en-US" sz="1200" smtClean="0">
                <a:solidFill>
                  <a:schemeClr val="accent1"/>
                </a:solidFill>
              </a:rPr>
              <a:t>10/23/2018</a:t>
            </a:fld>
            <a:endParaRPr lang="en-US" altLang="en-US" sz="1200">
              <a:solidFill>
                <a:schemeClr val="accent1"/>
              </a:solidFill>
            </a:endParaRPr>
          </a:p>
        </p:txBody>
      </p:sp>
      <p:sp>
        <p:nvSpPr>
          <p:cNvPr id="4813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3E0402-537B-4C17-99EE-FBDCE94BDCE4}" type="slidenum">
              <a:rPr lang="en-US" altLang="en-US" sz="1200">
                <a:solidFill>
                  <a:schemeClr val="accent1"/>
                </a:solidFill>
              </a:rPr>
              <a:pPr/>
              <a:t>99</a:t>
            </a:fld>
            <a:endParaRPr lang="en-US" altLang="en-US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384423c7ed2e44d7019537d9612f796eed899"/>
  <p:tag name="ISPRING_ULTRA_SCORM_COURSE_ID" val="238C82B9-42D7-4EF3-82A1-16B8EF928062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4 (V1-1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13366</TotalTime>
  <Words>6403</Words>
  <Application>Microsoft Office PowerPoint</Application>
  <PresentationFormat>On-screen Show (4:3)</PresentationFormat>
  <Paragraphs>1195</Paragraphs>
  <Slides>126</Slides>
  <Notes>126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4" baseType="lpstr">
      <vt:lpstr>ＭＳ Ｐゴシック</vt:lpstr>
      <vt:lpstr>ＭＳ Ｐゴシック</vt:lpstr>
      <vt:lpstr>Arial</vt:lpstr>
      <vt:lpstr>Calibri</vt:lpstr>
      <vt:lpstr>Calibri Light</vt:lpstr>
      <vt:lpstr>Consolas</vt:lpstr>
      <vt:lpstr>Wingdings</vt:lpstr>
      <vt:lpstr>RMC Presentation</vt:lpstr>
      <vt:lpstr>Chapter 4: Loops</vt:lpstr>
      <vt:lpstr>Chapter Goals</vt:lpstr>
      <vt:lpstr>Contents</vt:lpstr>
      <vt:lpstr>The while Loop</vt:lpstr>
      <vt:lpstr>The while Loop</vt:lpstr>
      <vt:lpstr>Planning the while Loop</vt:lpstr>
      <vt:lpstr>Syntax: while Statement</vt:lpstr>
      <vt:lpstr>Count-Controlled Loops</vt:lpstr>
      <vt:lpstr>Event-Controlled Loops</vt:lpstr>
      <vt:lpstr>Execution of the Loop</vt:lpstr>
      <vt:lpstr>Execution of the Loop (2)</vt:lpstr>
      <vt:lpstr>Doubleinv.py</vt:lpstr>
      <vt:lpstr>Investment Example</vt:lpstr>
      <vt:lpstr>while Loop Examples</vt:lpstr>
      <vt:lpstr>while Loop Examples (2)</vt:lpstr>
      <vt:lpstr>Common Error: Incorrect Test Condition</vt:lpstr>
      <vt:lpstr>Common Error: Infinite Loops</vt:lpstr>
      <vt:lpstr>Common Error: Off-by-One Errors</vt:lpstr>
      <vt:lpstr>Hand Tracing Loops</vt:lpstr>
      <vt:lpstr>Hand-Tracing Loops</vt:lpstr>
      <vt:lpstr>Tracing Sum of Digits</vt:lpstr>
      <vt:lpstr>Tracing Sum of Digits</vt:lpstr>
      <vt:lpstr>Tracing Sum of Digits</vt:lpstr>
      <vt:lpstr>Tracing Sum of Digits</vt:lpstr>
      <vt:lpstr>Tracing Sum of Digits</vt:lpstr>
      <vt:lpstr>Tracing Sum of Digits</vt:lpstr>
      <vt:lpstr>Summary of the while Loop</vt:lpstr>
      <vt:lpstr>Sentinel Values</vt:lpstr>
      <vt:lpstr>Processing Sentinel Values</vt:lpstr>
      <vt:lpstr>Averaging a Set of Values</vt:lpstr>
      <vt:lpstr>Sentinel.py (1)</vt:lpstr>
      <vt:lpstr>Sentinel.py (2)</vt:lpstr>
      <vt:lpstr>Sentinel Example</vt:lpstr>
      <vt:lpstr>Priming Read</vt:lpstr>
      <vt:lpstr>Modification Read</vt:lpstr>
      <vt:lpstr>Boolean Variables and Sentinels </vt:lpstr>
      <vt:lpstr>Storyboards</vt:lpstr>
      <vt:lpstr>Storyboards</vt:lpstr>
      <vt:lpstr>Storyboard Example</vt:lpstr>
      <vt:lpstr>What Can Go Wrong?</vt:lpstr>
      <vt:lpstr>What Else Can Go Wrong?</vt:lpstr>
      <vt:lpstr>Common Loop Algorithms</vt:lpstr>
      <vt:lpstr>Common Loop Algorithms</vt:lpstr>
      <vt:lpstr>Average Example</vt:lpstr>
      <vt:lpstr>Sum Example</vt:lpstr>
      <vt:lpstr>Counting Matches (e.g., Negative Numbers)</vt:lpstr>
      <vt:lpstr>Prompt Until a Match is Found</vt:lpstr>
      <vt:lpstr>Maximum</vt:lpstr>
      <vt:lpstr>Minimum</vt:lpstr>
      <vt:lpstr>Comparing Adjacent Values</vt:lpstr>
      <vt:lpstr>Grades Example</vt:lpstr>
      <vt:lpstr>The for Loop</vt:lpstr>
      <vt:lpstr>The for Loop</vt:lpstr>
      <vt:lpstr>An Example of a for Loop</vt:lpstr>
      <vt:lpstr>The for Loop (2)</vt:lpstr>
      <vt:lpstr>Syntax of a for Statement (Container)</vt:lpstr>
      <vt:lpstr>Syntax of a for Statement (Range)</vt:lpstr>
      <vt:lpstr>Planning a for Loop</vt:lpstr>
      <vt:lpstr>Good Examples of for Loops</vt:lpstr>
      <vt:lpstr>Investment Example</vt:lpstr>
      <vt:lpstr>Programming Tip</vt:lpstr>
      <vt:lpstr>Programming Tip</vt:lpstr>
      <vt:lpstr>Summary of the for Loop</vt:lpstr>
      <vt:lpstr>Steps to Writing a Loop</vt:lpstr>
      <vt:lpstr>A Special Form of the print Function</vt:lpstr>
      <vt:lpstr>Nested Loops</vt:lpstr>
      <vt:lpstr>Loops Inside of Loops</vt:lpstr>
      <vt:lpstr>Our Example Problem Statement</vt:lpstr>
      <vt:lpstr>Applying Nested Loops</vt:lpstr>
      <vt:lpstr>Pseudocode to Print the Table</vt:lpstr>
      <vt:lpstr>Pseudocode to Print the Table</vt:lpstr>
      <vt:lpstr>Flowchart of a Nested Loop</vt:lpstr>
      <vt:lpstr>Powertable.py</vt:lpstr>
      <vt:lpstr>The Results</vt:lpstr>
      <vt:lpstr>First Exercise</vt:lpstr>
      <vt:lpstr>Nested Loop Examples</vt:lpstr>
      <vt:lpstr>Hand Tracing the Loop</vt:lpstr>
      <vt:lpstr>Nested Loop Examples (2)</vt:lpstr>
      <vt:lpstr>Second Problem Statement</vt:lpstr>
      <vt:lpstr>Pseudocode Code, Results</vt:lpstr>
      <vt:lpstr>Exam Averages Problem Statement</vt:lpstr>
      <vt:lpstr>Step One: Understand the Problem</vt:lpstr>
      <vt:lpstr>Step Two</vt:lpstr>
      <vt:lpstr>Step Three</vt:lpstr>
      <vt:lpstr>Step Four: Translate to Python</vt:lpstr>
      <vt:lpstr>Exam Averages Example</vt:lpstr>
      <vt:lpstr>Turning the Indent Guides On</vt:lpstr>
      <vt:lpstr>Processing Strings</vt:lpstr>
      <vt:lpstr>Processing Strings</vt:lpstr>
      <vt:lpstr>String Processing Examples</vt:lpstr>
      <vt:lpstr>Counting Matches</vt:lpstr>
      <vt:lpstr>Counting Vowels</vt:lpstr>
      <vt:lpstr>Finding All Matches Example</vt:lpstr>
      <vt:lpstr>Finding the First Match</vt:lpstr>
      <vt:lpstr>Finding the Last Match</vt:lpstr>
      <vt:lpstr>Validating a String</vt:lpstr>
      <vt:lpstr>Validating a String (code)</vt:lpstr>
      <vt:lpstr>Building a New String</vt:lpstr>
      <vt:lpstr>Building a New String (code)</vt:lpstr>
      <vt:lpstr>Application:  Random Numbers and Simulations</vt:lpstr>
      <vt:lpstr>Random Numbers/Simulations</vt:lpstr>
      <vt:lpstr>Generating Random Numbers</vt:lpstr>
      <vt:lpstr>Simulating Die Tosses</vt:lpstr>
      <vt:lpstr>The Monte Carlo Method</vt:lpstr>
      <vt:lpstr>Monte Carlo Example</vt:lpstr>
      <vt:lpstr>Graphics:  Digital Image Processing</vt:lpstr>
      <vt:lpstr>Manipulating Images</vt:lpstr>
      <vt:lpstr>Representing Images</vt:lpstr>
      <vt:lpstr>Filtering an Image</vt:lpstr>
      <vt:lpstr>Processing an Image</vt:lpstr>
      <vt:lpstr>Filtering an Image</vt:lpstr>
      <vt:lpstr>Accessing the Component Values of a Pixel</vt:lpstr>
      <vt:lpstr>The Pseudocode </vt:lpstr>
      <vt:lpstr>GraphicsImage Methods</vt:lpstr>
      <vt:lpstr>Problem Solving: Solve a Simpler Problem First</vt:lpstr>
      <vt:lpstr>Simplify a Complex Problem</vt:lpstr>
      <vt:lpstr>A Sample Problem</vt:lpstr>
      <vt:lpstr>A Simple Plan</vt:lpstr>
      <vt:lpstr>Increase the Complexity</vt:lpstr>
      <vt:lpstr>Implementing Our Plan</vt:lpstr>
      <vt:lpstr>Implementing our Plan</vt:lpstr>
      <vt:lpstr>Summary</vt:lpstr>
      <vt:lpstr>Summary: Two Types of Loops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04 (V1-1)</dc:title>
  <dc:subject>Java for Everyone</dc:subject>
  <dc:creator>James Tam</dc:creator>
  <dc:description>Based on Final Pages 12/16/2009, integrated reviewer comments</dc:description>
  <cp:lastModifiedBy>A</cp:lastModifiedBy>
  <cp:revision>588</cp:revision>
  <dcterms:created xsi:type="dcterms:W3CDTF">2007-02-01T21:32:19Z</dcterms:created>
  <dcterms:modified xsi:type="dcterms:W3CDTF">2018-10-24T02:24:02Z</dcterms:modified>
  <cp:contentStatus>Final</cp:contentStatus>
</cp:coreProperties>
</file>