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Champagne &amp; Limousines" charset="1" panose="020B0702020202020504"/>
      <p:regular r:id="rId16"/>
    </p:embeddedFont>
    <p:embeddedFont>
      <p:font typeface="Alice" charset="1" panose="00000500000000000000"/>
      <p:regular r:id="rId17"/>
    </p:embeddedFont>
    <p:embeddedFont>
      <p:font typeface="Alice Bold" charset="1" panose="00000500000000000000"/>
      <p:regular r:id="rId18"/>
    </p:embeddedFont>
    <p:embeddedFont>
      <p:font typeface="Alice Italics" charset="1" panose="00000500000000000000"/>
      <p:regular r:id="rId19"/>
    </p:embeddedFont>
    <p:embeddedFont>
      <p:font typeface="Alice Bold Italic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7814" t="32426" r="50567" b="0"/>
          <a:stretch>
            <a:fillRect/>
          </a:stretch>
        </p:blipFill>
        <p:spPr>
          <a:xfrm flipH="false" flipV="false" rot="0">
            <a:off x="-433730" y="-330005"/>
            <a:ext cx="2458198" cy="10938119"/>
          </a:xfrm>
          <a:prstGeom prst="rect">
            <a:avLst/>
          </a:prstGeom>
        </p:spPr>
      </p:pic>
      <p:sp>
        <p:nvSpPr>
          <p:cNvPr name="AutoShape 3" id="3"/>
          <p:cNvSpPr/>
          <p:nvPr/>
        </p:nvSpPr>
        <p:spPr>
          <a:xfrm rot="0">
            <a:off x="-1147731" y="-438150"/>
            <a:ext cx="2552700" cy="11163300"/>
          </a:xfrm>
          <a:prstGeom prst="rect">
            <a:avLst/>
          </a:prstGeom>
          <a:solidFill>
            <a:srgbClr val="43B0F1"/>
          </a:solidFill>
        </p:spPr>
      </p:sp>
      <p:sp>
        <p:nvSpPr>
          <p:cNvPr name="TextBox 4" id="4"/>
          <p:cNvSpPr txBox="true"/>
          <p:nvPr/>
        </p:nvSpPr>
        <p:spPr>
          <a:xfrm rot="0">
            <a:off x="2368079" y="971550"/>
            <a:ext cx="9894252" cy="537845"/>
          </a:xfrm>
          <a:prstGeom prst="rect">
            <a:avLst/>
          </a:prstGeom>
        </p:spPr>
        <p:txBody>
          <a:bodyPr anchor="t" rtlCol="false" tIns="0" lIns="0" bIns="0" rIns="0">
            <a:spAutoFit/>
          </a:bodyPr>
          <a:lstStyle/>
          <a:p>
            <a:pPr>
              <a:lnSpc>
                <a:spcPts val="4480"/>
              </a:lnSpc>
            </a:pPr>
            <a:r>
              <a:rPr lang="en-US" spc="352" sz="3200">
                <a:solidFill>
                  <a:srgbClr val="000000"/>
                </a:solidFill>
                <a:latin typeface="Montserrat Classic"/>
              </a:rPr>
              <a:t>MCAC403 Advance Operating System</a:t>
            </a:r>
          </a:p>
        </p:txBody>
      </p:sp>
      <p:sp>
        <p:nvSpPr>
          <p:cNvPr name="TextBox 5" id="5"/>
          <p:cNvSpPr txBox="true"/>
          <p:nvPr/>
        </p:nvSpPr>
        <p:spPr>
          <a:xfrm rot="0">
            <a:off x="3050434" y="3305597"/>
            <a:ext cx="14208866" cy="3433282"/>
          </a:xfrm>
          <a:prstGeom prst="rect">
            <a:avLst/>
          </a:prstGeom>
        </p:spPr>
        <p:txBody>
          <a:bodyPr anchor="t" rtlCol="false" tIns="0" lIns="0" bIns="0" rIns="0">
            <a:spAutoFit/>
          </a:bodyPr>
          <a:lstStyle/>
          <a:p>
            <a:pPr>
              <a:lnSpc>
                <a:spcPts val="8903"/>
              </a:lnSpc>
            </a:pPr>
            <a:r>
              <a:rPr lang="en-US" spc="577" sz="8244">
                <a:solidFill>
                  <a:srgbClr val="43B0F1"/>
                </a:solidFill>
                <a:latin typeface="Montserrat Classic Bold"/>
              </a:rPr>
              <a:t>MANIPULATION OF THE </a:t>
            </a:r>
            <a:r>
              <a:rPr lang="en-US" spc="577" sz="8244">
                <a:solidFill>
                  <a:srgbClr val="000000"/>
                </a:solidFill>
                <a:latin typeface="Montserrat Classic Bold"/>
              </a:rPr>
              <a:t>PROCESS ADDRESS  SPACE</a:t>
            </a:r>
          </a:p>
        </p:txBody>
      </p:sp>
      <p:sp>
        <p:nvSpPr>
          <p:cNvPr name="TextBox 6" id="6"/>
          <p:cNvSpPr txBox="true"/>
          <p:nvPr/>
        </p:nvSpPr>
        <p:spPr>
          <a:xfrm rot="0">
            <a:off x="3169823" y="6008775"/>
            <a:ext cx="8290763" cy="3453130"/>
          </a:xfrm>
          <a:prstGeom prst="rect">
            <a:avLst/>
          </a:prstGeom>
        </p:spPr>
        <p:txBody>
          <a:bodyPr anchor="t" rtlCol="false" tIns="0" lIns="0" bIns="0" rIns="0">
            <a:spAutoFit/>
          </a:bodyPr>
          <a:lstStyle/>
          <a:p>
            <a:pPr>
              <a:lnSpc>
                <a:spcPts val="3919"/>
              </a:lnSpc>
            </a:pPr>
          </a:p>
          <a:p>
            <a:pPr>
              <a:lnSpc>
                <a:spcPts val="3919"/>
              </a:lnSpc>
            </a:pPr>
          </a:p>
          <a:p>
            <a:pPr>
              <a:lnSpc>
                <a:spcPts val="3919"/>
              </a:lnSpc>
            </a:pPr>
          </a:p>
          <a:p>
            <a:pPr>
              <a:lnSpc>
                <a:spcPts val="3919"/>
              </a:lnSpc>
            </a:pPr>
            <a:r>
              <a:rPr lang="en-US" spc="196" sz="2799">
                <a:solidFill>
                  <a:srgbClr val="264653"/>
                </a:solidFill>
                <a:latin typeface="Montserrat Classic"/>
              </a:rPr>
              <a:t>Presented by : </a:t>
            </a:r>
          </a:p>
          <a:p>
            <a:pPr>
              <a:lnSpc>
                <a:spcPts val="3919"/>
              </a:lnSpc>
            </a:pPr>
            <a:r>
              <a:rPr lang="en-US" spc="196" sz="2799">
                <a:solidFill>
                  <a:srgbClr val="264653"/>
                </a:solidFill>
                <a:latin typeface="Montserrat Classic"/>
              </a:rPr>
              <a:t>Subham </a:t>
            </a:r>
          </a:p>
          <a:p>
            <a:pPr>
              <a:lnSpc>
                <a:spcPts val="3919"/>
              </a:lnSpc>
            </a:pPr>
            <a:r>
              <a:rPr lang="en-US" spc="195" sz="2799">
                <a:solidFill>
                  <a:srgbClr val="264653"/>
                </a:solidFill>
                <a:latin typeface="Montserrat Classic"/>
              </a:rPr>
              <a:t>Roll No. 58</a:t>
            </a:r>
          </a:p>
          <a:p>
            <a:pPr>
              <a:lnSpc>
                <a:spcPts val="3919"/>
              </a:lnSpc>
            </a:pPr>
            <a:r>
              <a:rPr lang="en-US" spc="195" sz="2800">
                <a:solidFill>
                  <a:srgbClr val="264653"/>
                </a:solidFill>
                <a:latin typeface="Montserrat Classic"/>
              </a:rPr>
              <a:t>MCA IV Sem</a:t>
            </a:r>
          </a:p>
        </p:txBody>
      </p:sp>
      <p:grpSp>
        <p:nvGrpSpPr>
          <p:cNvPr name="Group 7" id="7"/>
          <p:cNvGrpSpPr/>
          <p:nvPr/>
        </p:nvGrpSpPr>
        <p:grpSpPr>
          <a:xfrm rot="0">
            <a:off x="1221635" y="2030517"/>
            <a:ext cx="2886906" cy="851395"/>
            <a:chOff x="0" y="0"/>
            <a:chExt cx="1722525" cy="508000"/>
          </a:xfrm>
        </p:grpSpPr>
        <p:sp>
          <p:nvSpPr>
            <p:cNvPr name="Freeform 8" id="8"/>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AEA"/>
        </a:solidFill>
      </p:bgPr>
    </p:bg>
    <p:spTree>
      <p:nvGrpSpPr>
        <p:cNvPr id="1" name=""/>
        <p:cNvGrpSpPr/>
        <p:nvPr/>
      </p:nvGrpSpPr>
      <p:grpSpPr>
        <a:xfrm>
          <a:off x="0" y="0"/>
          <a:ext cx="0" cy="0"/>
          <a:chOff x="0" y="0"/>
          <a:chExt cx="0" cy="0"/>
        </a:xfrm>
      </p:grpSpPr>
      <p:sp>
        <p:nvSpPr>
          <p:cNvPr name="TextBox 2" id="2"/>
          <p:cNvSpPr txBox="true"/>
          <p:nvPr/>
        </p:nvSpPr>
        <p:spPr>
          <a:xfrm rot="0">
            <a:off x="1028700" y="1990679"/>
            <a:ext cx="9752989" cy="7668942"/>
          </a:xfrm>
          <a:prstGeom prst="rect">
            <a:avLst/>
          </a:prstGeom>
        </p:spPr>
        <p:txBody>
          <a:bodyPr anchor="t" rtlCol="false" tIns="0" lIns="0" bIns="0" rIns="0">
            <a:spAutoFit/>
          </a:bodyPr>
          <a:lstStyle/>
          <a:p>
            <a:pPr>
              <a:lnSpc>
                <a:spcPts val="2648"/>
              </a:lnSpc>
            </a:pPr>
            <a:r>
              <a:rPr lang="en-US" sz="2068">
                <a:solidFill>
                  <a:srgbClr val="000000"/>
                </a:solidFill>
                <a:latin typeface="Open Sans Bold"/>
              </a:rPr>
              <a:t>/*  Algo :  loadreg</a:t>
            </a:r>
          </a:p>
          <a:p>
            <a:pPr>
              <a:lnSpc>
                <a:spcPts val="2648"/>
              </a:lnSpc>
            </a:pPr>
            <a:r>
              <a:rPr lang="en-US" sz="2068">
                <a:solidFill>
                  <a:srgbClr val="000000"/>
                </a:solidFill>
                <a:latin typeface="Arimo Bold"/>
              </a:rPr>
              <a:t> *  Input:  pointer to per process region table entry</a:t>
            </a:r>
          </a:p>
          <a:p>
            <a:pPr>
              <a:lnSpc>
                <a:spcPts val="2648"/>
              </a:lnSpc>
            </a:pPr>
            <a:r>
              <a:rPr lang="en-US" sz="2068">
                <a:solidFill>
                  <a:srgbClr val="000000"/>
                </a:solidFill>
                <a:latin typeface="Arimo Bold"/>
              </a:rPr>
              <a:t> *               virtual address to load region</a:t>
            </a:r>
          </a:p>
          <a:p>
            <a:pPr>
              <a:lnSpc>
                <a:spcPts val="2648"/>
              </a:lnSpc>
            </a:pPr>
            <a:r>
              <a:rPr lang="en-US" sz="2068">
                <a:solidFill>
                  <a:srgbClr val="000000"/>
                </a:solidFill>
                <a:latin typeface="Arimo Bold"/>
              </a:rPr>
              <a:t> *               inode pointer of file for loading region</a:t>
            </a:r>
          </a:p>
          <a:p>
            <a:pPr>
              <a:lnSpc>
                <a:spcPts val="2648"/>
              </a:lnSpc>
            </a:pPr>
            <a:r>
              <a:rPr lang="en-US" sz="2068">
                <a:solidFill>
                  <a:srgbClr val="000000"/>
                </a:solidFill>
                <a:latin typeface="Arimo Bold"/>
              </a:rPr>
              <a:t> *               byte offset in file for start of region</a:t>
            </a:r>
          </a:p>
          <a:p>
            <a:pPr>
              <a:lnSpc>
                <a:spcPts val="2648"/>
              </a:lnSpc>
            </a:pPr>
            <a:r>
              <a:rPr lang="en-US" sz="2068">
                <a:solidFill>
                  <a:srgbClr val="000000"/>
                </a:solidFill>
                <a:latin typeface="Arimo Bold"/>
              </a:rPr>
              <a:t> *               byte count for amount of data to load</a:t>
            </a:r>
          </a:p>
          <a:p>
            <a:pPr>
              <a:lnSpc>
                <a:spcPts val="2648"/>
              </a:lnSpc>
            </a:pPr>
            <a:r>
              <a:rPr lang="en-US" sz="2068">
                <a:solidFill>
                  <a:srgbClr val="000000"/>
                </a:solidFill>
                <a:latin typeface="Arimo Bold"/>
              </a:rPr>
              <a:t> *  Oput:  none</a:t>
            </a:r>
          </a:p>
          <a:p>
            <a:pPr>
              <a:lnSpc>
                <a:spcPts val="2648"/>
              </a:lnSpc>
            </a:pPr>
            <a:r>
              <a:rPr lang="en-US" sz="2068">
                <a:solidFill>
                  <a:srgbClr val="000000"/>
                </a:solidFill>
                <a:latin typeface="Arimo Bold"/>
              </a:rPr>
              <a:t> */</a:t>
            </a:r>
          </a:p>
          <a:p>
            <a:pPr>
              <a:lnSpc>
                <a:spcPts val="2648"/>
              </a:lnSpc>
            </a:pPr>
            <a:r>
              <a:rPr lang="en-US" sz="2068">
                <a:solidFill>
                  <a:srgbClr val="000000"/>
                </a:solidFill>
                <a:latin typeface="Arimo Bold"/>
              </a:rPr>
              <a:t> </a:t>
            </a:r>
          </a:p>
          <a:p>
            <a:pPr>
              <a:lnSpc>
                <a:spcPts val="2648"/>
              </a:lnSpc>
            </a:pPr>
            <a:r>
              <a:rPr lang="en-US" sz="2068">
                <a:solidFill>
                  <a:srgbClr val="000000"/>
                </a:solidFill>
                <a:latin typeface="Arimo Bold"/>
              </a:rPr>
              <a:t>{</a:t>
            </a:r>
          </a:p>
          <a:p>
            <a:pPr>
              <a:lnSpc>
                <a:spcPts val="2648"/>
              </a:lnSpc>
            </a:pPr>
            <a:r>
              <a:rPr lang="en-US" sz="2068">
                <a:solidFill>
                  <a:srgbClr val="000000"/>
                </a:solidFill>
                <a:latin typeface="Arimo Bold"/>
              </a:rPr>
              <a:t>     increase region size according to eventual size of region (algo: growreg);</a:t>
            </a:r>
          </a:p>
          <a:p>
            <a:pPr>
              <a:lnSpc>
                <a:spcPts val="2648"/>
              </a:lnSpc>
            </a:pPr>
            <a:r>
              <a:rPr lang="en-US" sz="2068">
                <a:solidFill>
                  <a:srgbClr val="000000"/>
                </a:solidFill>
                <a:latin typeface="Arimo Bold"/>
              </a:rPr>
              <a:t>     mark region state: being loaded into memory;</a:t>
            </a:r>
          </a:p>
          <a:p>
            <a:pPr>
              <a:lnSpc>
                <a:spcPts val="2648"/>
              </a:lnSpc>
            </a:pPr>
            <a:r>
              <a:rPr lang="en-US" sz="2068">
                <a:solidFill>
                  <a:srgbClr val="000000"/>
                </a:solidFill>
                <a:latin typeface="Arimo Bold"/>
              </a:rPr>
              <a:t>     unlock region;</a:t>
            </a:r>
          </a:p>
          <a:p>
            <a:pPr>
              <a:lnSpc>
                <a:spcPts val="2648"/>
              </a:lnSpc>
            </a:pPr>
            <a:r>
              <a:rPr lang="en-US" sz="2068">
                <a:solidFill>
                  <a:srgbClr val="000000"/>
                </a:solidFill>
                <a:latin typeface="Arimo Bold"/>
              </a:rPr>
              <a:t>     set up u-area parameters for reading file:</a:t>
            </a:r>
          </a:p>
          <a:p>
            <a:pPr>
              <a:lnSpc>
                <a:spcPts val="2648"/>
              </a:lnSpc>
            </a:pPr>
            <a:r>
              <a:rPr lang="en-US" sz="2068">
                <a:solidFill>
                  <a:srgbClr val="000000"/>
                </a:solidFill>
                <a:latin typeface="Arimo Bold"/>
              </a:rPr>
              <a:t>              target virtual address where data is read to,</a:t>
            </a:r>
          </a:p>
          <a:p>
            <a:pPr>
              <a:lnSpc>
                <a:spcPts val="2648"/>
              </a:lnSpc>
            </a:pPr>
            <a:r>
              <a:rPr lang="en-US" sz="2068">
                <a:solidFill>
                  <a:srgbClr val="000000"/>
                </a:solidFill>
                <a:latin typeface="Arimo Bold"/>
              </a:rPr>
              <a:t>              start offset value for reading file,</a:t>
            </a:r>
          </a:p>
          <a:p>
            <a:pPr>
              <a:lnSpc>
                <a:spcPts val="2648"/>
              </a:lnSpc>
            </a:pPr>
            <a:r>
              <a:rPr lang="en-US" sz="2068">
                <a:solidFill>
                  <a:srgbClr val="000000"/>
                </a:solidFill>
                <a:latin typeface="Arimo Bold"/>
              </a:rPr>
              <a:t>              count of bytes to read from file;</a:t>
            </a:r>
          </a:p>
          <a:p>
            <a:pPr>
              <a:lnSpc>
                <a:spcPts val="2648"/>
              </a:lnSpc>
            </a:pPr>
            <a:r>
              <a:rPr lang="en-US" sz="2068">
                <a:solidFill>
                  <a:srgbClr val="000000"/>
                </a:solidFill>
                <a:latin typeface="Arimo Bold"/>
              </a:rPr>
              <a:t>     read file into region (internal variant of read algorithm);</a:t>
            </a:r>
          </a:p>
          <a:p>
            <a:pPr>
              <a:lnSpc>
                <a:spcPts val="2648"/>
              </a:lnSpc>
            </a:pPr>
            <a:r>
              <a:rPr lang="en-US" sz="2068">
                <a:solidFill>
                  <a:srgbClr val="000000"/>
                </a:solidFill>
                <a:latin typeface="Arimo Bold"/>
              </a:rPr>
              <a:t>     lock region;</a:t>
            </a:r>
          </a:p>
          <a:p>
            <a:pPr>
              <a:lnSpc>
                <a:spcPts val="2648"/>
              </a:lnSpc>
            </a:pPr>
            <a:r>
              <a:rPr lang="en-US" sz="2068">
                <a:solidFill>
                  <a:srgbClr val="000000"/>
                </a:solidFill>
                <a:latin typeface="Arimo Bold"/>
              </a:rPr>
              <a:t>     mark region state: completely loaded into memory;</a:t>
            </a:r>
          </a:p>
          <a:p>
            <a:pPr>
              <a:lnSpc>
                <a:spcPts val="2648"/>
              </a:lnSpc>
            </a:pPr>
            <a:r>
              <a:rPr lang="en-US" sz="2068">
                <a:solidFill>
                  <a:srgbClr val="000000"/>
                </a:solidFill>
                <a:latin typeface="Arimo Bold"/>
              </a:rPr>
              <a:t>     awaken all processes waiting for region to be loaded;</a:t>
            </a:r>
          </a:p>
          <a:p>
            <a:pPr>
              <a:lnSpc>
                <a:spcPts val="2648"/>
              </a:lnSpc>
            </a:pPr>
            <a:r>
              <a:rPr lang="en-US" sz="2068">
                <a:solidFill>
                  <a:srgbClr val="000000"/>
                </a:solidFill>
                <a:latin typeface="Arimo Bold"/>
              </a:rPr>
              <a:t>}</a:t>
            </a:r>
          </a:p>
          <a:p>
            <a:pPr>
              <a:lnSpc>
                <a:spcPts val="2896"/>
              </a:lnSpc>
            </a:pPr>
          </a:p>
        </p:txBody>
      </p:sp>
      <p:grpSp>
        <p:nvGrpSpPr>
          <p:cNvPr name="Group 3" id="3"/>
          <p:cNvGrpSpPr/>
          <p:nvPr/>
        </p:nvGrpSpPr>
        <p:grpSpPr>
          <a:xfrm rot="-10800000">
            <a:off x="17748670" y="9677497"/>
            <a:ext cx="2886906" cy="851395"/>
            <a:chOff x="0" y="0"/>
            <a:chExt cx="1722525" cy="508000"/>
          </a:xfrm>
        </p:grpSpPr>
        <p:sp>
          <p:nvSpPr>
            <p:cNvPr name="Freeform 4" id="4"/>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AutoShape 5" id="5"/>
          <p:cNvSpPr/>
          <p:nvPr/>
        </p:nvSpPr>
        <p:spPr>
          <a:xfrm rot="0">
            <a:off x="575106" y="1451250"/>
            <a:ext cx="10887601" cy="0"/>
          </a:xfrm>
          <a:prstGeom prst="line">
            <a:avLst/>
          </a:prstGeom>
          <a:ln cap="flat" w="47625">
            <a:solidFill>
              <a:srgbClr val="43B0F1"/>
            </a:solidFill>
            <a:prstDash val="solid"/>
            <a:headEnd type="none" len="sm" w="sm"/>
            <a:tailEnd type="none" len="sm" w="sm"/>
          </a:ln>
        </p:spPr>
      </p:sp>
      <p:grpSp>
        <p:nvGrpSpPr>
          <p:cNvPr name="Group 6" id="6"/>
          <p:cNvGrpSpPr/>
          <p:nvPr/>
        </p:nvGrpSpPr>
        <p:grpSpPr>
          <a:xfrm rot="0">
            <a:off x="11234141" y="2000204"/>
            <a:ext cx="5784852" cy="7962408"/>
            <a:chOff x="0" y="0"/>
            <a:chExt cx="7713136" cy="10616543"/>
          </a:xfrm>
        </p:grpSpPr>
        <p:pic>
          <p:nvPicPr>
            <p:cNvPr name="Picture 7" id="7"/>
            <p:cNvPicPr>
              <a:picLocks noChangeAspect="true"/>
            </p:cNvPicPr>
            <p:nvPr/>
          </p:nvPicPr>
          <p:blipFill>
            <a:blip r:embed="rId2"/>
            <a:srcRect l="16009" t="16777" r="44386" b="11085"/>
            <a:stretch>
              <a:fillRect/>
            </a:stretch>
          </p:blipFill>
          <p:spPr>
            <a:xfrm flipH="false" flipV="false" rot="0">
              <a:off x="0" y="0"/>
              <a:ext cx="6637135" cy="6800355"/>
            </a:xfrm>
            <a:prstGeom prst="rect">
              <a:avLst/>
            </a:prstGeom>
          </p:spPr>
        </p:pic>
        <p:pic>
          <p:nvPicPr>
            <p:cNvPr name="Picture 8" id="8"/>
            <p:cNvPicPr>
              <a:picLocks noChangeAspect="true"/>
            </p:cNvPicPr>
            <p:nvPr/>
          </p:nvPicPr>
          <p:blipFill>
            <a:blip r:embed="rId2"/>
            <a:srcRect l="57635" t="21870" r="1179" b="36800"/>
            <a:stretch>
              <a:fillRect/>
            </a:stretch>
          </p:blipFill>
          <p:spPr>
            <a:xfrm flipH="false" flipV="false" rot="0">
              <a:off x="810885" y="6720472"/>
              <a:ext cx="6902250" cy="3896071"/>
            </a:xfrm>
            <a:prstGeom prst="rect">
              <a:avLst/>
            </a:prstGeom>
          </p:spPr>
        </p:pic>
      </p:grpSp>
      <p:sp>
        <p:nvSpPr>
          <p:cNvPr name="TextBox 9" id="9"/>
          <p:cNvSpPr txBox="true"/>
          <p:nvPr/>
        </p:nvSpPr>
        <p:spPr>
          <a:xfrm rot="0">
            <a:off x="575106" y="758345"/>
            <a:ext cx="10659035" cy="588335"/>
          </a:xfrm>
          <a:prstGeom prst="rect">
            <a:avLst/>
          </a:prstGeom>
        </p:spPr>
        <p:txBody>
          <a:bodyPr anchor="t" rtlCol="false" tIns="0" lIns="0" bIns="0" rIns="0">
            <a:spAutoFit/>
          </a:bodyPr>
          <a:lstStyle/>
          <a:p>
            <a:pPr>
              <a:lnSpc>
                <a:spcPts val="4568"/>
              </a:lnSpc>
            </a:pPr>
            <a:r>
              <a:rPr lang="en-US" spc="296" sz="4229">
                <a:solidFill>
                  <a:srgbClr val="43B0F1"/>
                </a:solidFill>
                <a:latin typeface="Montserrat Classic Bold"/>
              </a:rPr>
              <a:t>ALGORITHM LOADING A REGION</a:t>
            </a:r>
          </a:p>
        </p:txBody>
      </p:sp>
      <p:sp>
        <p:nvSpPr>
          <p:cNvPr name="TextBox 10" id="10"/>
          <p:cNvSpPr txBox="true"/>
          <p:nvPr/>
        </p:nvSpPr>
        <p:spPr>
          <a:xfrm rot="0">
            <a:off x="17928817" y="9622156"/>
            <a:ext cx="245110"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9</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553075" y="2609168"/>
            <a:ext cx="9752989" cy="7668942"/>
          </a:xfrm>
          <a:prstGeom prst="rect">
            <a:avLst/>
          </a:prstGeom>
        </p:spPr>
        <p:txBody>
          <a:bodyPr anchor="t" rtlCol="false" tIns="0" lIns="0" bIns="0" rIns="0">
            <a:spAutoFit/>
          </a:bodyPr>
          <a:lstStyle/>
          <a:p>
            <a:pPr>
              <a:lnSpc>
                <a:spcPts val="2648"/>
              </a:lnSpc>
            </a:pPr>
            <a:r>
              <a:rPr lang="en-US" sz="2068">
                <a:solidFill>
                  <a:srgbClr val="000000"/>
                </a:solidFill>
                <a:latin typeface="Open Sans Bold"/>
              </a:rPr>
              <a:t>/*  Algo :      freereg</a:t>
            </a:r>
          </a:p>
          <a:p>
            <a:pPr>
              <a:lnSpc>
                <a:spcPts val="2648"/>
              </a:lnSpc>
            </a:pPr>
            <a:r>
              <a:rPr lang="en-US" sz="2068">
                <a:solidFill>
                  <a:srgbClr val="000000"/>
                </a:solidFill>
                <a:latin typeface="Arimo Bold"/>
              </a:rPr>
              <a:t> *  Input:     pointer to a (locked) region</a:t>
            </a:r>
          </a:p>
          <a:p>
            <a:pPr>
              <a:lnSpc>
                <a:spcPts val="2648"/>
              </a:lnSpc>
            </a:pPr>
            <a:r>
              <a:rPr lang="en-US" sz="2068">
                <a:solidFill>
                  <a:srgbClr val="000000"/>
                </a:solidFill>
                <a:latin typeface="Arimo Bold"/>
              </a:rPr>
              <a:t> *  Output:  none</a:t>
            </a:r>
          </a:p>
          <a:p>
            <a:pPr>
              <a:lnSpc>
                <a:spcPts val="2648"/>
              </a:lnSpc>
            </a:pPr>
            <a:r>
              <a:rPr lang="en-US" sz="2068">
                <a:solidFill>
                  <a:srgbClr val="000000"/>
                </a:solidFill>
                <a:latin typeface="Arimo Bold"/>
              </a:rPr>
              <a:t> */</a:t>
            </a:r>
          </a:p>
          <a:p>
            <a:pPr>
              <a:lnSpc>
                <a:spcPts val="2648"/>
              </a:lnSpc>
            </a:pPr>
          </a:p>
          <a:p>
            <a:pPr>
              <a:lnSpc>
                <a:spcPts val="2648"/>
              </a:lnSpc>
            </a:pPr>
            <a:r>
              <a:rPr lang="en-US" sz="2068">
                <a:solidFill>
                  <a:srgbClr val="000000"/>
                </a:solidFill>
                <a:latin typeface="Arimo Bold"/>
              </a:rPr>
              <a:t>{</a:t>
            </a:r>
          </a:p>
          <a:p>
            <a:pPr>
              <a:lnSpc>
                <a:spcPts val="2648"/>
              </a:lnSpc>
            </a:pPr>
            <a:r>
              <a:rPr lang="en-US" sz="2068">
                <a:solidFill>
                  <a:srgbClr val="000000"/>
                </a:solidFill>
                <a:latin typeface="Arimo Bold"/>
              </a:rPr>
              <a:t>     if (region reference count non zero)</a:t>
            </a:r>
          </a:p>
          <a:p>
            <a:pPr>
              <a:lnSpc>
                <a:spcPts val="2648"/>
              </a:lnSpc>
            </a:pPr>
            <a:r>
              <a:rPr lang="en-US" sz="2068">
                <a:solidFill>
                  <a:srgbClr val="000000"/>
                </a:solidFill>
                <a:latin typeface="Arimo"/>
              </a:rPr>
              <a:t>    </a:t>
            </a:r>
            <a:r>
              <a:rPr lang="en-US" sz="2068">
                <a:solidFill>
                  <a:srgbClr val="000000"/>
                </a:solidFill>
                <a:latin typeface="Arimo Bold"/>
              </a:rPr>
              <a:t> {</a:t>
            </a:r>
          </a:p>
          <a:p>
            <a:pPr>
              <a:lnSpc>
                <a:spcPts val="2648"/>
              </a:lnSpc>
            </a:pPr>
            <a:r>
              <a:rPr lang="en-US" sz="2068">
                <a:solidFill>
                  <a:srgbClr val="000000"/>
                </a:solidFill>
                <a:latin typeface="Arimo Bold"/>
              </a:rPr>
              <a:t>                  // some process still using region</a:t>
            </a:r>
          </a:p>
          <a:p>
            <a:pPr>
              <a:lnSpc>
                <a:spcPts val="2648"/>
              </a:lnSpc>
            </a:pPr>
            <a:r>
              <a:rPr lang="en-US" sz="2068">
                <a:solidFill>
                  <a:srgbClr val="000000"/>
                </a:solidFill>
                <a:latin typeface="Arimo"/>
              </a:rPr>
              <a:t>                </a:t>
            </a:r>
            <a:r>
              <a:rPr lang="en-US" sz="2068">
                <a:solidFill>
                  <a:srgbClr val="000000"/>
                </a:solidFill>
                <a:latin typeface="Arimo Bold"/>
              </a:rPr>
              <a:t>  release region lock;</a:t>
            </a:r>
          </a:p>
          <a:p>
            <a:pPr>
              <a:lnSpc>
                <a:spcPts val="2648"/>
              </a:lnSpc>
            </a:pPr>
            <a:r>
              <a:rPr lang="en-US" sz="2068">
                <a:solidFill>
                  <a:srgbClr val="000000"/>
                </a:solidFill>
                <a:latin typeface="Arimo Bold"/>
              </a:rPr>
              <a:t>                  if (region has an associated inode)</a:t>
            </a:r>
          </a:p>
          <a:p>
            <a:pPr>
              <a:lnSpc>
                <a:spcPts val="2648"/>
              </a:lnSpc>
            </a:pPr>
            <a:r>
              <a:rPr lang="en-US" sz="2068">
                <a:solidFill>
                  <a:srgbClr val="000000"/>
                </a:solidFill>
                <a:latin typeface="Arimo"/>
              </a:rPr>
              <a:t>                      </a:t>
            </a:r>
            <a:r>
              <a:rPr lang="en-US" sz="2068">
                <a:solidFill>
                  <a:srgbClr val="000000"/>
                </a:solidFill>
                <a:latin typeface="Arimo Bold"/>
              </a:rPr>
              <a:t>   release inode lock;</a:t>
            </a:r>
          </a:p>
          <a:p>
            <a:pPr>
              <a:lnSpc>
                <a:spcPts val="2648"/>
              </a:lnSpc>
            </a:pPr>
            <a:r>
              <a:rPr lang="en-US" sz="2068">
                <a:solidFill>
                  <a:srgbClr val="000000"/>
                </a:solidFill>
                <a:latin typeface="Arimo Bold"/>
              </a:rPr>
              <a:t>                  return;</a:t>
            </a:r>
          </a:p>
          <a:p>
            <a:pPr>
              <a:lnSpc>
                <a:spcPts val="2648"/>
              </a:lnSpc>
            </a:pPr>
            <a:r>
              <a:rPr lang="en-US" sz="2068">
                <a:solidFill>
                  <a:srgbClr val="000000"/>
                </a:solidFill>
                <a:latin typeface="Arimo"/>
              </a:rPr>
              <a:t>      </a:t>
            </a:r>
            <a:r>
              <a:rPr lang="en-US" sz="2068">
                <a:solidFill>
                  <a:srgbClr val="000000"/>
                </a:solidFill>
                <a:latin typeface="Arimo Bold"/>
              </a:rPr>
              <a:t> }</a:t>
            </a:r>
          </a:p>
          <a:p>
            <a:pPr>
              <a:lnSpc>
                <a:spcPts val="2648"/>
              </a:lnSpc>
            </a:pPr>
            <a:r>
              <a:rPr lang="en-US" sz="2068">
                <a:solidFill>
                  <a:srgbClr val="000000"/>
                </a:solidFill>
                <a:latin typeface="Arimo Bold"/>
              </a:rPr>
              <a:t>      if (region has associated inode)</a:t>
            </a:r>
          </a:p>
          <a:p>
            <a:pPr>
              <a:lnSpc>
                <a:spcPts val="2648"/>
              </a:lnSpc>
            </a:pPr>
            <a:r>
              <a:rPr lang="en-US" sz="2068">
                <a:solidFill>
                  <a:srgbClr val="000000"/>
                </a:solidFill>
                <a:latin typeface="Arimo Bold"/>
              </a:rPr>
              <a:t>              release inode (algorithm: iput);</a:t>
            </a:r>
          </a:p>
          <a:p>
            <a:pPr>
              <a:lnSpc>
                <a:spcPts val="2648"/>
              </a:lnSpc>
            </a:pPr>
            <a:r>
              <a:rPr lang="en-US" sz="2068">
                <a:solidFill>
                  <a:srgbClr val="000000"/>
                </a:solidFill>
                <a:latin typeface="Arimo"/>
              </a:rPr>
              <a:t>     </a:t>
            </a:r>
            <a:r>
              <a:rPr lang="en-US" sz="2068">
                <a:solidFill>
                  <a:srgbClr val="000000"/>
                </a:solidFill>
                <a:latin typeface="Arimo Bold"/>
              </a:rPr>
              <a:t> free physical memory still associated with region;</a:t>
            </a:r>
          </a:p>
          <a:p>
            <a:pPr>
              <a:lnSpc>
                <a:spcPts val="2648"/>
              </a:lnSpc>
            </a:pPr>
            <a:r>
              <a:rPr lang="en-US" sz="2068">
                <a:solidFill>
                  <a:srgbClr val="000000"/>
                </a:solidFill>
                <a:latin typeface="Arimo"/>
              </a:rPr>
              <a:t>     </a:t>
            </a:r>
            <a:r>
              <a:rPr lang="en-US" sz="2068">
                <a:solidFill>
                  <a:srgbClr val="000000"/>
                </a:solidFill>
                <a:latin typeface="Arimo Bold"/>
              </a:rPr>
              <a:t> free auxiliary tables associated with region;</a:t>
            </a:r>
          </a:p>
          <a:p>
            <a:pPr>
              <a:lnSpc>
                <a:spcPts val="2648"/>
              </a:lnSpc>
            </a:pPr>
            <a:r>
              <a:rPr lang="en-US" sz="2068">
                <a:solidFill>
                  <a:srgbClr val="000000"/>
                </a:solidFill>
                <a:latin typeface="Arimo Bold"/>
              </a:rPr>
              <a:t>      clear region fields;</a:t>
            </a:r>
          </a:p>
          <a:p>
            <a:pPr>
              <a:lnSpc>
                <a:spcPts val="2648"/>
              </a:lnSpc>
            </a:pPr>
            <a:r>
              <a:rPr lang="en-US" sz="2068">
                <a:solidFill>
                  <a:srgbClr val="000000"/>
                </a:solidFill>
                <a:latin typeface="Arimo Bold"/>
              </a:rPr>
              <a:t>      place region on region free list;</a:t>
            </a:r>
          </a:p>
          <a:p>
            <a:pPr>
              <a:lnSpc>
                <a:spcPts val="2648"/>
              </a:lnSpc>
            </a:pPr>
            <a:r>
              <a:rPr lang="en-US" sz="2068">
                <a:solidFill>
                  <a:srgbClr val="000000"/>
                </a:solidFill>
                <a:latin typeface="Arimo"/>
              </a:rPr>
              <a:t>     </a:t>
            </a:r>
            <a:r>
              <a:rPr lang="en-US" sz="2068">
                <a:solidFill>
                  <a:srgbClr val="000000"/>
                </a:solidFill>
                <a:latin typeface="Arimo Bold"/>
              </a:rPr>
              <a:t> unlock region;</a:t>
            </a:r>
          </a:p>
          <a:p>
            <a:pPr>
              <a:lnSpc>
                <a:spcPts val="2648"/>
              </a:lnSpc>
            </a:pPr>
            <a:r>
              <a:rPr lang="en-US" sz="2068">
                <a:solidFill>
                  <a:srgbClr val="000000"/>
                </a:solidFill>
                <a:latin typeface="Arimo Bold"/>
              </a:rPr>
              <a:t>}</a:t>
            </a:r>
          </a:p>
          <a:p>
            <a:pPr>
              <a:lnSpc>
                <a:spcPts val="2896"/>
              </a:lnSpc>
            </a:pPr>
          </a:p>
        </p:txBody>
      </p:sp>
      <p:sp>
        <p:nvSpPr>
          <p:cNvPr name="TextBox 3" id="3"/>
          <p:cNvSpPr txBox="true"/>
          <p:nvPr/>
        </p:nvSpPr>
        <p:spPr>
          <a:xfrm rot="0">
            <a:off x="575106" y="1679307"/>
            <a:ext cx="17173564" cy="337978"/>
          </a:xfrm>
          <a:prstGeom prst="rect">
            <a:avLst/>
          </a:prstGeom>
        </p:spPr>
        <p:txBody>
          <a:bodyPr anchor="t" rtlCol="false" tIns="0" lIns="0" bIns="0" rIns="0">
            <a:spAutoFit/>
          </a:bodyPr>
          <a:lstStyle/>
          <a:p>
            <a:pPr>
              <a:lnSpc>
                <a:spcPts val="2896"/>
              </a:lnSpc>
            </a:pPr>
            <a:r>
              <a:rPr lang="en-US" sz="2068">
                <a:solidFill>
                  <a:srgbClr val="000000"/>
                </a:solidFill>
                <a:latin typeface="Open Sans Bold"/>
              </a:rPr>
              <a:t>When a kernel no longer needs a region, it frees the region and places it on the free list again. The algorithm freereg is given below:</a:t>
            </a:r>
          </a:p>
        </p:txBody>
      </p:sp>
      <p:grpSp>
        <p:nvGrpSpPr>
          <p:cNvPr name="Group 4" id="4"/>
          <p:cNvGrpSpPr/>
          <p:nvPr/>
        </p:nvGrpSpPr>
        <p:grpSpPr>
          <a:xfrm rot="-10800000">
            <a:off x="17748670" y="9677497"/>
            <a:ext cx="2886906" cy="851395"/>
            <a:chOff x="0" y="0"/>
            <a:chExt cx="1722525" cy="508000"/>
          </a:xfrm>
        </p:grpSpPr>
        <p:sp>
          <p:nvSpPr>
            <p:cNvPr name="Freeform 5" id="5"/>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AutoShape 6" id="6"/>
          <p:cNvSpPr/>
          <p:nvPr/>
        </p:nvSpPr>
        <p:spPr>
          <a:xfrm rot="0">
            <a:off x="575106" y="1451250"/>
            <a:ext cx="10887601" cy="0"/>
          </a:xfrm>
          <a:prstGeom prst="line">
            <a:avLst/>
          </a:prstGeom>
          <a:ln cap="flat" w="47625">
            <a:solidFill>
              <a:srgbClr val="43B0F1"/>
            </a:solidFill>
            <a:prstDash val="solid"/>
            <a:headEnd type="none" len="sm" w="sm"/>
            <a:tailEnd type="none" len="sm" w="sm"/>
          </a:ln>
        </p:spPr>
      </p:sp>
      <p:sp>
        <p:nvSpPr>
          <p:cNvPr name="TextBox 7" id="7"/>
          <p:cNvSpPr txBox="true"/>
          <p:nvPr/>
        </p:nvSpPr>
        <p:spPr>
          <a:xfrm rot="0">
            <a:off x="575106" y="758345"/>
            <a:ext cx="10659035" cy="588335"/>
          </a:xfrm>
          <a:prstGeom prst="rect">
            <a:avLst/>
          </a:prstGeom>
        </p:spPr>
        <p:txBody>
          <a:bodyPr anchor="t" rtlCol="false" tIns="0" lIns="0" bIns="0" rIns="0">
            <a:spAutoFit/>
          </a:bodyPr>
          <a:lstStyle/>
          <a:p>
            <a:pPr>
              <a:lnSpc>
                <a:spcPts val="4568"/>
              </a:lnSpc>
            </a:pPr>
            <a:r>
              <a:rPr lang="en-US" spc="296" sz="4229">
                <a:solidFill>
                  <a:srgbClr val="43B0F1"/>
                </a:solidFill>
                <a:latin typeface="Montserrat Classic Bold"/>
              </a:rPr>
              <a:t>FREEING A REGION</a:t>
            </a:r>
          </a:p>
        </p:txBody>
      </p:sp>
      <p:sp>
        <p:nvSpPr>
          <p:cNvPr name="TextBox 8" id="8"/>
          <p:cNvSpPr txBox="true"/>
          <p:nvPr/>
        </p:nvSpPr>
        <p:spPr>
          <a:xfrm rot="0">
            <a:off x="17748670" y="9622156"/>
            <a:ext cx="539330"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10</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9EAEA"/>
        </a:solidFill>
      </p:bgPr>
    </p:bg>
    <p:spTree>
      <p:nvGrpSpPr>
        <p:cNvPr id="1" name=""/>
        <p:cNvGrpSpPr/>
        <p:nvPr/>
      </p:nvGrpSpPr>
      <p:grpSpPr>
        <a:xfrm>
          <a:off x="0" y="0"/>
          <a:ext cx="0" cy="0"/>
          <a:chOff x="0" y="0"/>
          <a:chExt cx="0" cy="0"/>
        </a:xfrm>
      </p:grpSpPr>
      <p:sp>
        <p:nvSpPr>
          <p:cNvPr name="TextBox 2" id="2"/>
          <p:cNvSpPr txBox="true"/>
          <p:nvPr/>
        </p:nvSpPr>
        <p:spPr>
          <a:xfrm rot="0">
            <a:off x="8535011" y="2592295"/>
            <a:ext cx="9752989" cy="6002067"/>
          </a:xfrm>
          <a:prstGeom prst="rect">
            <a:avLst/>
          </a:prstGeom>
        </p:spPr>
        <p:txBody>
          <a:bodyPr anchor="t" rtlCol="false" tIns="0" lIns="0" bIns="0" rIns="0">
            <a:spAutoFit/>
          </a:bodyPr>
          <a:lstStyle/>
          <a:p>
            <a:pPr>
              <a:lnSpc>
                <a:spcPts val="2648"/>
              </a:lnSpc>
            </a:pPr>
            <a:r>
              <a:rPr lang="en-US" sz="2068">
                <a:solidFill>
                  <a:srgbClr val="000000"/>
                </a:solidFill>
                <a:latin typeface="Open Sans Bold"/>
              </a:rPr>
              <a:t>/*  Algo :     detachreg</a:t>
            </a:r>
          </a:p>
          <a:p>
            <a:pPr>
              <a:lnSpc>
                <a:spcPts val="2648"/>
              </a:lnSpc>
            </a:pPr>
            <a:r>
              <a:rPr lang="en-US" sz="2068">
                <a:solidFill>
                  <a:srgbClr val="000000"/>
                </a:solidFill>
                <a:latin typeface="Arimo Bold"/>
              </a:rPr>
              <a:t> *  Input:     pointer to per process region table entry</a:t>
            </a:r>
          </a:p>
          <a:p>
            <a:pPr>
              <a:lnSpc>
                <a:spcPts val="2648"/>
              </a:lnSpc>
            </a:pPr>
            <a:r>
              <a:rPr lang="en-US" sz="2068">
                <a:solidFill>
                  <a:srgbClr val="000000"/>
                </a:solidFill>
                <a:latin typeface="Arimo Bold"/>
              </a:rPr>
              <a:t> *  Output: none</a:t>
            </a:r>
          </a:p>
          <a:p>
            <a:pPr>
              <a:lnSpc>
                <a:spcPts val="2648"/>
              </a:lnSpc>
            </a:pPr>
            <a:r>
              <a:rPr lang="en-US" sz="2068">
                <a:solidFill>
                  <a:srgbClr val="000000"/>
                </a:solidFill>
                <a:latin typeface="Arimo Bold"/>
              </a:rPr>
              <a:t> */</a:t>
            </a:r>
          </a:p>
          <a:p>
            <a:pPr>
              <a:lnSpc>
                <a:spcPts val="2648"/>
              </a:lnSpc>
            </a:pPr>
          </a:p>
          <a:p>
            <a:pPr>
              <a:lnSpc>
                <a:spcPts val="2648"/>
              </a:lnSpc>
            </a:pPr>
            <a:r>
              <a:rPr lang="en-US" sz="2068">
                <a:solidFill>
                  <a:srgbClr val="000000"/>
                </a:solidFill>
                <a:latin typeface="Arimo Bold"/>
              </a:rPr>
              <a:t>{</a:t>
            </a:r>
          </a:p>
          <a:p>
            <a:pPr>
              <a:lnSpc>
                <a:spcPts val="2648"/>
              </a:lnSpc>
            </a:pPr>
            <a:r>
              <a:rPr lang="en-US" sz="2068">
                <a:solidFill>
                  <a:srgbClr val="000000"/>
                </a:solidFill>
                <a:latin typeface="Arimo Bold"/>
              </a:rPr>
              <a:t>     get auxiliary memory management tables for process;</a:t>
            </a:r>
          </a:p>
          <a:p>
            <a:pPr>
              <a:lnSpc>
                <a:spcPts val="2648"/>
              </a:lnSpc>
            </a:pPr>
            <a:r>
              <a:rPr lang="en-US" sz="2068">
                <a:solidFill>
                  <a:srgbClr val="000000"/>
                </a:solidFill>
                <a:latin typeface="Arimo Bold"/>
              </a:rPr>
              <a:t>     decrement process size;</a:t>
            </a:r>
          </a:p>
          <a:p>
            <a:pPr>
              <a:lnSpc>
                <a:spcPts val="2648"/>
              </a:lnSpc>
            </a:pPr>
            <a:r>
              <a:rPr lang="en-US" sz="2068">
                <a:solidFill>
                  <a:srgbClr val="000000"/>
                </a:solidFill>
                <a:latin typeface="Arimo Bold"/>
              </a:rPr>
              <a:t>     decrement region reference count;</a:t>
            </a:r>
          </a:p>
          <a:p>
            <a:pPr>
              <a:lnSpc>
                <a:spcPts val="2648"/>
              </a:lnSpc>
            </a:pPr>
            <a:r>
              <a:rPr lang="en-US" sz="2068">
                <a:solidFill>
                  <a:srgbClr val="000000"/>
                </a:solidFill>
                <a:latin typeface="Arimo"/>
              </a:rPr>
              <a:t>    </a:t>
            </a:r>
            <a:r>
              <a:rPr lang="en-US" sz="2068">
                <a:solidFill>
                  <a:srgbClr val="000000"/>
                </a:solidFill>
                <a:latin typeface="Arimo Bold"/>
              </a:rPr>
              <a:t> if (region reference count is 0 and region not stick bit)  // studied later</a:t>
            </a:r>
          </a:p>
          <a:p>
            <a:pPr>
              <a:lnSpc>
                <a:spcPts val="2648"/>
              </a:lnSpc>
            </a:pPr>
            <a:r>
              <a:rPr lang="en-US" sz="2068">
                <a:solidFill>
                  <a:srgbClr val="000000"/>
                </a:solidFill>
                <a:latin typeface="Arimo Bold"/>
              </a:rPr>
              <a:t>            free region (algorithm: freereg;)</a:t>
            </a:r>
          </a:p>
          <a:p>
            <a:pPr>
              <a:lnSpc>
                <a:spcPts val="2648"/>
              </a:lnSpc>
            </a:pPr>
            <a:r>
              <a:rPr lang="en-US" sz="2068">
                <a:solidFill>
                  <a:srgbClr val="000000"/>
                </a:solidFill>
                <a:latin typeface="Arimo Bold"/>
              </a:rPr>
              <a:t>     else  // either reference count non-0 or region sticky bit on</a:t>
            </a:r>
          </a:p>
          <a:p>
            <a:pPr>
              <a:lnSpc>
                <a:spcPts val="2648"/>
              </a:lnSpc>
            </a:pPr>
            <a:r>
              <a:rPr lang="en-US" sz="2068">
                <a:solidFill>
                  <a:srgbClr val="000000"/>
                </a:solidFill>
                <a:latin typeface="Arimo Bold"/>
              </a:rPr>
              <a:t>     {</a:t>
            </a:r>
          </a:p>
          <a:p>
            <a:pPr>
              <a:lnSpc>
                <a:spcPts val="2648"/>
              </a:lnSpc>
            </a:pPr>
            <a:r>
              <a:rPr lang="en-US" sz="2068">
                <a:solidFill>
                  <a:srgbClr val="000000"/>
                </a:solidFill>
                <a:latin typeface="Arimo Bold"/>
              </a:rPr>
              <a:t>           free inode lock, if applicable (inode associated with region);</a:t>
            </a:r>
          </a:p>
          <a:p>
            <a:pPr>
              <a:lnSpc>
                <a:spcPts val="2648"/>
              </a:lnSpc>
            </a:pPr>
            <a:r>
              <a:rPr lang="en-US" sz="2068">
                <a:solidFill>
                  <a:srgbClr val="000000"/>
                </a:solidFill>
                <a:latin typeface="Arimo Bold"/>
              </a:rPr>
              <a:t>           free region lock;</a:t>
            </a:r>
          </a:p>
          <a:p>
            <a:pPr>
              <a:lnSpc>
                <a:spcPts val="2648"/>
              </a:lnSpc>
            </a:pPr>
            <a:r>
              <a:rPr lang="en-US" sz="2068">
                <a:solidFill>
                  <a:srgbClr val="000000"/>
                </a:solidFill>
                <a:latin typeface="Arimo Bold"/>
              </a:rPr>
              <a:t>      } </a:t>
            </a:r>
          </a:p>
          <a:p>
            <a:pPr>
              <a:lnSpc>
                <a:spcPts val="2648"/>
              </a:lnSpc>
            </a:pPr>
            <a:r>
              <a:rPr lang="en-US" sz="2068">
                <a:solidFill>
                  <a:srgbClr val="000000"/>
                </a:solidFill>
                <a:latin typeface="Arimo Bold"/>
              </a:rPr>
              <a:t>}</a:t>
            </a:r>
          </a:p>
          <a:p>
            <a:pPr>
              <a:lnSpc>
                <a:spcPts val="2896"/>
              </a:lnSpc>
            </a:pPr>
          </a:p>
        </p:txBody>
      </p:sp>
      <p:grpSp>
        <p:nvGrpSpPr>
          <p:cNvPr name="Group 3" id="3"/>
          <p:cNvGrpSpPr/>
          <p:nvPr/>
        </p:nvGrpSpPr>
        <p:grpSpPr>
          <a:xfrm rot="-10800000">
            <a:off x="17748670" y="9677497"/>
            <a:ext cx="2886906" cy="851395"/>
            <a:chOff x="0" y="0"/>
            <a:chExt cx="1722525" cy="508000"/>
          </a:xfrm>
        </p:grpSpPr>
        <p:sp>
          <p:nvSpPr>
            <p:cNvPr name="Freeform 4" id="4"/>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AutoShape 5" id="5"/>
          <p:cNvSpPr/>
          <p:nvPr/>
        </p:nvSpPr>
        <p:spPr>
          <a:xfrm rot="0">
            <a:off x="575106" y="1451250"/>
            <a:ext cx="12532285" cy="0"/>
          </a:xfrm>
          <a:prstGeom prst="line">
            <a:avLst/>
          </a:prstGeom>
          <a:ln cap="flat" w="47625">
            <a:solidFill>
              <a:srgbClr val="43B0F1"/>
            </a:solidFill>
            <a:prstDash val="solid"/>
            <a:headEnd type="none" len="sm" w="sm"/>
            <a:tailEnd type="none" len="sm" w="sm"/>
          </a:ln>
        </p:spPr>
      </p:sp>
      <p:sp>
        <p:nvSpPr>
          <p:cNvPr name="TextBox 6" id="6"/>
          <p:cNvSpPr txBox="true"/>
          <p:nvPr/>
        </p:nvSpPr>
        <p:spPr>
          <a:xfrm rot="0">
            <a:off x="575106" y="758345"/>
            <a:ext cx="12532285" cy="588335"/>
          </a:xfrm>
          <a:prstGeom prst="rect">
            <a:avLst/>
          </a:prstGeom>
        </p:spPr>
        <p:txBody>
          <a:bodyPr anchor="t" rtlCol="false" tIns="0" lIns="0" bIns="0" rIns="0">
            <a:spAutoFit/>
          </a:bodyPr>
          <a:lstStyle/>
          <a:p>
            <a:pPr>
              <a:lnSpc>
                <a:spcPts val="4568"/>
              </a:lnSpc>
            </a:pPr>
            <a:r>
              <a:rPr lang="en-US" spc="296" sz="4229">
                <a:solidFill>
                  <a:srgbClr val="43B0F1"/>
                </a:solidFill>
                <a:latin typeface="Montserrat Classic Bold"/>
              </a:rPr>
              <a:t>DETACHING A REGION FROM A PROCESS</a:t>
            </a:r>
          </a:p>
        </p:txBody>
      </p:sp>
      <p:sp>
        <p:nvSpPr>
          <p:cNvPr name="TextBox 7" id="7"/>
          <p:cNvSpPr txBox="true"/>
          <p:nvPr/>
        </p:nvSpPr>
        <p:spPr>
          <a:xfrm rot="0">
            <a:off x="17748670" y="9622156"/>
            <a:ext cx="539330"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11</a:t>
            </a:r>
          </a:p>
        </p:txBody>
      </p:sp>
      <p:sp>
        <p:nvSpPr>
          <p:cNvPr name="TextBox 8" id="8"/>
          <p:cNvSpPr txBox="true"/>
          <p:nvPr/>
        </p:nvSpPr>
        <p:spPr>
          <a:xfrm rot="0">
            <a:off x="575106" y="2068420"/>
            <a:ext cx="7420575" cy="7609077"/>
          </a:xfrm>
          <a:prstGeom prst="rect">
            <a:avLst/>
          </a:prstGeom>
        </p:spPr>
        <p:txBody>
          <a:bodyPr anchor="t" rtlCol="false" tIns="0" lIns="0" bIns="0" rIns="0">
            <a:spAutoFit/>
          </a:bodyPr>
          <a:lstStyle/>
          <a:p>
            <a:pPr algn="just">
              <a:lnSpc>
                <a:spcPts val="3526"/>
              </a:lnSpc>
            </a:pPr>
            <a:r>
              <a:rPr lang="en-US" sz="2866">
                <a:solidFill>
                  <a:srgbClr val="000000"/>
                </a:solidFill>
                <a:latin typeface="Open Sans"/>
              </a:rPr>
              <a:t>The kernel detaches regions in the exec, exit, and shmdt system calls. It updates the pregion entry and cuts the connection to physical memory by invalidating the associated memory management register triple. The address translation mechanisms thus invalidated apply specifically to the process, not to the region (as in the algorithm freereg). The kernel decrements the region reference count. If the region referenced count drops to 0 and there is no reason to keep the region in memory (studied later), the kernel frees the region with algorithm freereg. Otherwise, it only releases the region and inode locks.</a:t>
            </a:r>
          </a:p>
          <a:p>
            <a:pPr algn="just">
              <a:lnSpc>
                <a:spcPts val="3526"/>
              </a:lnSpc>
            </a:pPr>
            <a:r>
              <a:rPr lang="en-US" sz="2866">
                <a:solidFill>
                  <a:srgbClr val="000000"/>
                </a:solidFill>
                <a:latin typeface="Arimo"/>
              </a:rPr>
              <a:t>The algorithm detachreg is given on right:</a:t>
            </a:r>
          </a:p>
          <a:p>
            <a:pPr algn="just">
              <a:lnSpc>
                <a:spcPts val="352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AutoShape 4" id="4"/>
          <p:cNvSpPr/>
          <p:nvPr/>
        </p:nvSpPr>
        <p:spPr>
          <a:xfrm rot="0">
            <a:off x="575106" y="1451250"/>
            <a:ext cx="8568894" cy="0"/>
          </a:xfrm>
          <a:prstGeom prst="line">
            <a:avLst/>
          </a:prstGeom>
          <a:ln cap="flat" w="47625">
            <a:solidFill>
              <a:srgbClr val="43B0F1"/>
            </a:solidFill>
            <a:prstDash val="solid"/>
            <a:headEnd type="none" len="sm" w="sm"/>
            <a:tailEnd type="none" len="sm" w="sm"/>
          </a:ln>
        </p:spPr>
      </p:sp>
      <p:pic>
        <p:nvPicPr>
          <p:cNvPr name="Picture 5" id="5"/>
          <p:cNvPicPr>
            <a:picLocks noChangeAspect="true"/>
          </p:cNvPicPr>
          <p:nvPr/>
        </p:nvPicPr>
        <p:blipFill>
          <a:blip r:embed="rId2"/>
          <a:srcRect l="3463" t="0" r="0" b="0"/>
          <a:stretch>
            <a:fillRect/>
          </a:stretch>
        </p:blipFill>
        <p:spPr>
          <a:xfrm flipH="false" flipV="false" rot="0">
            <a:off x="10795486" y="4440089"/>
            <a:ext cx="6953184" cy="5056912"/>
          </a:xfrm>
          <a:prstGeom prst="rect">
            <a:avLst/>
          </a:prstGeom>
        </p:spPr>
      </p:pic>
      <p:sp>
        <p:nvSpPr>
          <p:cNvPr name="TextBox 6" id="6"/>
          <p:cNvSpPr txBox="true"/>
          <p:nvPr/>
        </p:nvSpPr>
        <p:spPr>
          <a:xfrm rot="0">
            <a:off x="883608" y="3657554"/>
            <a:ext cx="9254060" cy="6002067"/>
          </a:xfrm>
          <a:prstGeom prst="rect">
            <a:avLst/>
          </a:prstGeom>
        </p:spPr>
        <p:txBody>
          <a:bodyPr anchor="t" rtlCol="false" tIns="0" lIns="0" bIns="0" rIns="0">
            <a:spAutoFit/>
          </a:bodyPr>
          <a:lstStyle/>
          <a:p>
            <a:pPr>
              <a:lnSpc>
                <a:spcPts val="2648"/>
              </a:lnSpc>
            </a:pPr>
            <a:r>
              <a:rPr lang="en-US" sz="2068">
                <a:solidFill>
                  <a:srgbClr val="000000"/>
                </a:solidFill>
                <a:latin typeface="Open Sans Bold"/>
              </a:rPr>
              <a:t>/*  Algo :     dupreg</a:t>
            </a:r>
          </a:p>
          <a:p>
            <a:pPr>
              <a:lnSpc>
                <a:spcPts val="2648"/>
              </a:lnSpc>
            </a:pPr>
            <a:r>
              <a:rPr lang="en-US" sz="2068">
                <a:solidFill>
                  <a:srgbClr val="000000"/>
                </a:solidFill>
                <a:latin typeface="Arimo Bold"/>
              </a:rPr>
              <a:t> *  Input:     pointer to region table entry</a:t>
            </a:r>
          </a:p>
          <a:p>
            <a:pPr>
              <a:lnSpc>
                <a:spcPts val="2648"/>
              </a:lnSpc>
            </a:pPr>
            <a:r>
              <a:rPr lang="en-US" sz="2068">
                <a:solidFill>
                  <a:srgbClr val="000000"/>
                </a:solidFill>
                <a:latin typeface="Arimo Bold"/>
              </a:rPr>
              <a:t> *  Output: pointer to a region that looks identical to input region</a:t>
            </a:r>
          </a:p>
          <a:p>
            <a:pPr>
              <a:lnSpc>
                <a:spcPts val="2648"/>
              </a:lnSpc>
            </a:pPr>
            <a:r>
              <a:rPr lang="en-US" sz="2068">
                <a:solidFill>
                  <a:srgbClr val="000000"/>
                </a:solidFill>
                <a:latin typeface="Arimo Bold"/>
              </a:rPr>
              <a:t> */</a:t>
            </a:r>
          </a:p>
          <a:p>
            <a:pPr>
              <a:lnSpc>
                <a:spcPts val="2648"/>
              </a:lnSpc>
            </a:pPr>
          </a:p>
          <a:p>
            <a:pPr>
              <a:lnSpc>
                <a:spcPts val="2648"/>
              </a:lnSpc>
            </a:pPr>
            <a:r>
              <a:rPr lang="en-US" sz="2068">
                <a:solidFill>
                  <a:srgbClr val="000000"/>
                </a:solidFill>
                <a:latin typeface="Arimo Bold"/>
              </a:rPr>
              <a:t>{</a:t>
            </a:r>
          </a:p>
          <a:p>
            <a:pPr>
              <a:lnSpc>
                <a:spcPts val="2648"/>
              </a:lnSpc>
            </a:pPr>
            <a:r>
              <a:rPr lang="en-US" sz="2068">
                <a:solidFill>
                  <a:srgbClr val="000000"/>
                </a:solidFill>
                <a:latin typeface="Arimo Bold"/>
              </a:rPr>
              <a:t>     if (region type shared)</a:t>
            </a:r>
          </a:p>
          <a:p>
            <a:pPr>
              <a:lnSpc>
                <a:spcPts val="2648"/>
              </a:lnSpc>
            </a:pPr>
            <a:r>
              <a:rPr lang="en-US" sz="2068">
                <a:solidFill>
                  <a:srgbClr val="000000"/>
                </a:solidFill>
                <a:latin typeface="Arimo Bold"/>
              </a:rPr>
              <a:t>              // caller will increment region reference count with subsequent attachreg call</a:t>
            </a:r>
          </a:p>
          <a:p>
            <a:pPr>
              <a:lnSpc>
                <a:spcPts val="2648"/>
              </a:lnSpc>
            </a:pPr>
            <a:r>
              <a:rPr lang="en-US" sz="2068">
                <a:solidFill>
                  <a:srgbClr val="000000"/>
                </a:solidFill>
                <a:latin typeface="Arimo Bold"/>
              </a:rPr>
              <a:t>             return (input region pointer);</a:t>
            </a:r>
          </a:p>
          <a:p>
            <a:pPr>
              <a:lnSpc>
                <a:spcPts val="2648"/>
              </a:lnSpc>
            </a:pPr>
            <a:r>
              <a:rPr lang="en-US" sz="2068">
                <a:solidFill>
                  <a:srgbClr val="000000"/>
                </a:solidFill>
                <a:latin typeface="Arimo Bold"/>
              </a:rPr>
              <a:t>     allocate new region (algorithm: allocreg);</a:t>
            </a:r>
          </a:p>
          <a:p>
            <a:pPr>
              <a:lnSpc>
                <a:spcPts val="2648"/>
              </a:lnSpc>
            </a:pPr>
            <a:r>
              <a:rPr lang="en-US" sz="2068">
                <a:solidFill>
                  <a:srgbClr val="000000"/>
                </a:solidFill>
                <a:latin typeface="Arimo Bold"/>
              </a:rPr>
              <a:t>     set up auxiliary memory management structures, as currently exist in input region;</a:t>
            </a:r>
          </a:p>
          <a:p>
            <a:pPr>
              <a:lnSpc>
                <a:spcPts val="2648"/>
              </a:lnSpc>
            </a:pPr>
            <a:r>
              <a:rPr lang="en-US" sz="2068">
                <a:solidFill>
                  <a:srgbClr val="000000"/>
                </a:solidFill>
                <a:latin typeface="Arimo Bold"/>
              </a:rPr>
              <a:t>     allocate physical memory region contents;</a:t>
            </a:r>
          </a:p>
          <a:p>
            <a:pPr>
              <a:lnSpc>
                <a:spcPts val="2648"/>
              </a:lnSpc>
            </a:pPr>
            <a:r>
              <a:rPr lang="en-US" sz="2068">
                <a:solidFill>
                  <a:srgbClr val="000000"/>
                </a:solidFill>
                <a:latin typeface="Arimo"/>
              </a:rPr>
              <a:t>    </a:t>
            </a:r>
            <a:r>
              <a:rPr lang="en-US" sz="2068">
                <a:solidFill>
                  <a:srgbClr val="000000"/>
                </a:solidFill>
                <a:latin typeface="Arimo Bold"/>
              </a:rPr>
              <a:t> "copy" region contents from input region to newly allocated region;</a:t>
            </a:r>
          </a:p>
          <a:p>
            <a:pPr>
              <a:lnSpc>
                <a:spcPts val="2648"/>
              </a:lnSpc>
            </a:pPr>
            <a:r>
              <a:rPr lang="en-US" sz="2068">
                <a:solidFill>
                  <a:srgbClr val="000000"/>
                </a:solidFill>
                <a:latin typeface="Arimo Bold"/>
              </a:rPr>
              <a:t>      return (pointer to allocated region);</a:t>
            </a:r>
          </a:p>
          <a:p>
            <a:pPr>
              <a:lnSpc>
                <a:spcPts val="2648"/>
              </a:lnSpc>
            </a:pPr>
            <a:r>
              <a:rPr lang="en-US" sz="2068">
                <a:solidFill>
                  <a:srgbClr val="000000"/>
                </a:solidFill>
                <a:latin typeface="Arimo Bold"/>
              </a:rPr>
              <a:t>}</a:t>
            </a:r>
          </a:p>
          <a:p>
            <a:pPr>
              <a:lnSpc>
                <a:spcPts val="2896"/>
              </a:lnSpc>
            </a:pPr>
          </a:p>
        </p:txBody>
      </p:sp>
      <p:sp>
        <p:nvSpPr>
          <p:cNvPr name="TextBox 7" id="7"/>
          <p:cNvSpPr txBox="true"/>
          <p:nvPr/>
        </p:nvSpPr>
        <p:spPr>
          <a:xfrm rot="0">
            <a:off x="575106" y="758345"/>
            <a:ext cx="12532285" cy="588335"/>
          </a:xfrm>
          <a:prstGeom prst="rect">
            <a:avLst/>
          </a:prstGeom>
        </p:spPr>
        <p:txBody>
          <a:bodyPr anchor="t" rtlCol="false" tIns="0" lIns="0" bIns="0" rIns="0">
            <a:spAutoFit/>
          </a:bodyPr>
          <a:lstStyle/>
          <a:p>
            <a:pPr>
              <a:lnSpc>
                <a:spcPts val="4568"/>
              </a:lnSpc>
            </a:pPr>
            <a:r>
              <a:rPr lang="en-US" spc="296" sz="4229">
                <a:solidFill>
                  <a:srgbClr val="43B0F1"/>
                </a:solidFill>
                <a:latin typeface="Montserrat Classic Bold"/>
              </a:rPr>
              <a:t>DUPLICATING A REGION</a:t>
            </a:r>
          </a:p>
        </p:txBody>
      </p:sp>
      <p:sp>
        <p:nvSpPr>
          <p:cNvPr name="TextBox 8" id="8"/>
          <p:cNvSpPr txBox="true"/>
          <p:nvPr/>
        </p:nvSpPr>
        <p:spPr>
          <a:xfrm rot="0">
            <a:off x="17748670" y="9622156"/>
            <a:ext cx="539330"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12</a:t>
            </a:r>
          </a:p>
        </p:txBody>
      </p:sp>
      <p:sp>
        <p:nvSpPr>
          <p:cNvPr name="TextBox 9" id="9"/>
          <p:cNvSpPr txBox="true"/>
          <p:nvPr/>
        </p:nvSpPr>
        <p:spPr>
          <a:xfrm rot="0">
            <a:off x="575106" y="1762259"/>
            <a:ext cx="17173564" cy="1789302"/>
          </a:xfrm>
          <a:prstGeom prst="rect">
            <a:avLst/>
          </a:prstGeom>
        </p:spPr>
        <p:txBody>
          <a:bodyPr anchor="t" rtlCol="false" tIns="0" lIns="0" bIns="0" rIns="0">
            <a:spAutoFit/>
          </a:bodyPr>
          <a:lstStyle/>
          <a:p>
            <a:pPr algn="just">
              <a:lnSpc>
                <a:spcPts val="3526"/>
              </a:lnSpc>
            </a:pPr>
            <a:r>
              <a:rPr lang="en-US" sz="2866">
                <a:solidFill>
                  <a:srgbClr val="000000"/>
                </a:solidFill>
                <a:latin typeface="Open Sans"/>
              </a:rPr>
              <a:t>In the fork system call, the kernel needs to duplicate the regions of a process. If the region is shared, the kernel just increments the reference count of the region. If it is not shared, the kernel has to physically copy it, so it allocates a new region table entry, page table, and physical memory for the region. The algorithm dupreg is given below: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409901" y="4412879"/>
            <a:ext cx="9468198" cy="1657350"/>
          </a:xfrm>
          <a:prstGeom prst="rect">
            <a:avLst/>
          </a:prstGeom>
        </p:spPr>
        <p:txBody>
          <a:bodyPr anchor="t" rtlCol="false" tIns="0" lIns="0" bIns="0" rIns="0">
            <a:spAutoFit/>
          </a:bodyPr>
          <a:lstStyle/>
          <a:p>
            <a:pPr algn="ctr">
              <a:lnSpc>
                <a:spcPts val="11880"/>
              </a:lnSpc>
            </a:pPr>
            <a:r>
              <a:rPr lang="en-US" spc="770" sz="11000">
                <a:solidFill>
                  <a:srgbClr val="43B0F1"/>
                </a:solidFill>
                <a:latin typeface="Champagne &amp; Limousine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AEA"/>
        </a:solidFill>
      </p:bgPr>
    </p:bg>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grpSp>
        <p:nvGrpSpPr>
          <p:cNvPr name="Group 4" id="4"/>
          <p:cNvGrpSpPr/>
          <p:nvPr/>
        </p:nvGrpSpPr>
        <p:grpSpPr>
          <a:xfrm rot="-10800000">
            <a:off x="-413770" y="1253135"/>
            <a:ext cx="19325157" cy="846843"/>
            <a:chOff x="0" y="0"/>
            <a:chExt cx="11592686" cy="508000"/>
          </a:xfrm>
        </p:grpSpPr>
        <p:sp>
          <p:nvSpPr>
            <p:cNvPr name="Freeform 5" id="5"/>
            <p:cNvSpPr/>
            <p:nvPr/>
          </p:nvSpPr>
          <p:spPr>
            <a:xfrm>
              <a:off x="0" y="49530"/>
              <a:ext cx="11592686" cy="408940"/>
            </a:xfrm>
            <a:custGeom>
              <a:avLst/>
              <a:gdLst/>
              <a:ahLst/>
              <a:cxnLst/>
              <a:rect r="r" b="b" t="t" l="l"/>
              <a:pathLst>
                <a:path h="408940" w="11592686">
                  <a:moveTo>
                    <a:pt x="11386947" y="0"/>
                  </a:moveTo>
                  <a:cubicBezTo>
                    <a:pt x="11286617" y="0"/>
                    <a:pt x="11204067" y="72390"/>
                    <a:pt x="11185017" y="166370"/>
                  </a:cubicBezTo>
                  <a:lnTo>
                    <a:pt x="0" y="166370"/>
                  </a:lnTo>
                  <a:lnTo>
                    <a:pt x="0" y="242570"/>
                  </a:lnTo>
                  <a:lnTo>
                    <a:pt x="11186286" y="242570"/>
                  </a:lnTo>
                  <a:cubicBezTo>
                    <a:pt x="11204067" y="337820"/>
                    <a:pt x="11287886" y="408940"/>
                    <a:pt x="11388217" y="408940"/>
                  </a:cubicBezTo>
                  <a:cubicBezTo>
                    <a:pt x="11501246" y="408940"/>
                    <a:pt x="11592686" y="317500"/>
                    <a:pt x="11592686" y="204470"/>
                  </a:cubicBezTo>
                  <a:cubicBezTo>
                    <a:pt x="11592686" y="91440"/>
                    <a:pt x="11501246" y="0"/>
                    <a:pt x="11386946" y="0"/>
                  </a:cubicBezTo>
                  <a:close/>
                </a:path>
              </a:pathLst>
            </a:custGeom>
            <a:solidFill>
              <a:srgbClr val="43B0F1">
                <a:alpha val="60784"/>
              </a:srgbClr>
            </a:solidFill>
          </p:spPr>
        </p:sp>
      </p:grpSp>
      <p:grpSp>
        <p:nvGrpSpPr>
          <p:cNvPr name="Group 6" id="6"/>
          <p:cNvGrpSpPr/>
          <p:nvPr/>
        </p:nvGrpSpPr>
        <p:grpSpPr>
          <a:xfrm rot="0">
            <a:off x="9757141" y="4377541"/>
            <a:ext cx="7991529" cy="5019242"/>
            <a:chOff x="0" y="0"/>
            <a:chExt cx="10655372" cy="6692323"/>
          </a:xfrm>
        </p:grpSpPr>
        <p:pic>
          <p:nvPicPr>
            <p:cNvPr name="Picture 7" id="7"/>
            <p:cNvPicPr>
              <a:picLocks noChangeAspect="true"/>
            </p:cNvPicPr>
            <p:nvPr/>
          </p:nvPicPr>
          <p:blipFill>
            <a:blip r:embed="rId2"/>
            <a:srcRect l="0" t="4186" r="0" b="0"/>
            <a:stretch>
              <a:fillRect/>
            </a:stretch>
          </p:blipFill>
          <p:spPr>
            <a:xfrm flipH="false" flipV="false" rot="0">
              <a:off x="0" y="0"/>
              <a:ext cx="10655372" cy="6692323"/>
            </a:xfrm>
            <a:prstGeom prst="rect">
              <a:avLst/>
            </a:prstGeom>
          </p:spPr>
        </p:pic>
        <p:grpSp>
          <p:nvGrpSpPr>
            <p:cNvPr name="Group 8" id="8"/>
            <p:cNvGrpSpPr/>
            <p:nvPr/>
          </p:nvGrpSpPr>
          <p:grpSpPr>
            <a:xfrm rot="0">
              <a:off x="5676921" y="614878"/>
              <a:ext cx="1399637" cy="1399637"/>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B0F1">
                  <a:alpha val="60000"/>
                </a:srgbClr>
              </a:solidFill>
            </p:spPr>
          </p:sp>
        </p:grpSp>
        <p:grpSp>
          <p:nvGrpSpPr>
            <p:cNvPr name="Group 10" id="10"/>
            <p:cNvGrpSpPr/>
            <p:nvPr/>
          </p:nvGrpSpPr>
          <p:grpSpPr>
            <a:xfrm rot="0">
              <a:off x="8892854" y="1573956"/>
              <a:ext cx="1399637" cy="1399637"/>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B0F1">
                  <a:alpha val="60000"/>
                </a:srgbClr>
              </a:solidFill>
            </p:spPr>
          </p:sp>
        </p:grpSp>
        <p:grpSp>
          <p:nvGrpSpPr>
            <p:cNvPr name="Group 12" id="12"/>
            <p:cNvGrpSpPr/>
            <p:nvPr/>
          </p:nvGrpSpPr>
          <p:grpSpPr>
            <a:xfrm rot="0">
              <a:off x="5676921" y="2795793"/>
              <a:ext cx="1399637" cy="1399637"/>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B0F1">
                  <a:alpha val="60000"/>
                </a:srgbClr>
              </a:solidFill>
            </p:spPr>
          </p:sp>
        </p:grpSp>
        <p:grpSp>
          <p:nvGrpSpPr>
            <p:cNvPr name="Group 14" id="14"/>
            <p:cNvGrpSpPr/>
            <p:nvPr/>
          </p:nvGrpSpPr>
          <p:grpSpPr>
            <a:xfrm rot="0">
              <a:off x="5676921" y="4981041"/>
              <a:ext cx="1399637" cy="1399637"/>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B0F1">
                  <a:alpha val="60000"/>
                </a:srgbClr>
              </a:solidFill>
            </p:spPr>
          </p:sp>
        </p:grpSp>
        <p:grpSp>
          <p:nvGrpSpPr>
            <p:cNvPr name="Group 16" id="16"/>
            <p:cNvGrpSpPr/>
            <p:nvPr/>
          </p:nvGrpSpPr>
          <p:grpSpPr>
            <a:xfrm rot="0">
              <a:off x="8981754" y="4150122"/>
              <a:ext cx="1399637" cy="1399637"/>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B0F1">
                  <a:alpha val="60000"/>
                </a:srgbClr>
              </a:solidFill>
            </p:spPr>
          </p:sp>
        </p:grpSp>
      </p:grpSp>
      <p:sp>
        <p:nvSpPr>
          <p:cNvPr name="TextBox 18" id="18"/>
          <p:cNvSpPr txBox="true"/>
          <p:nvPr/>
        </p:nvSpPr>
        <p:spPr>
          <a:xfrm rot="0">
            <a:off x="371166" y="338564"/>
            <a:ext cx="10731513" cy="1206864"/>
          </a:xfrm>
          <a:prstGeom prst="rect">
            <a:avLst/>
          </a:prstGeom>
        </p:spPr>
        <p:txBody>
          <a:bodyPr anchor="t" rtlCol="false" tIns="0" lIns="0" bIns="0" rIns="0">
            <a:spAutoFit/>
          </a:bodyPr>
          <a:lstStyle/>
          <a:p>
            <a:pPr algn="ctr">
              <a:lnSpc>
                <a:spcPts val="9250"/>
              </a:lnSpc>
            </a:pPr>
            <a:r>
              <a:rPr lang="en-US" spc="599" sz="8565">
                <a:solidFill>
                  <a:srgbClr val="43B0F1"/>
                </a:solidFill>
                <a:latin typeface="Montserrat Classic Bold"/>
              </a:rPr>
              <a:t>ADDRESS SPACE</a:t>
            </a:r>
          </a:p>
        </p:txBody>
      </p:sp>
      <p:sp>
        <p:nvSpPr>
          <p:cNvPr name="TextBox 19" id="19"/>
          <p:cNvSpPr txBox="true"/>
          <p:nvPr/>
        </p:nvSpPr>
        <p:spPr>
          <a:xfrm rot="0">
            <a:off x="17948105" y="9622156"/>
            <a:ext cx="206534" cy="66484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1</a:t>
            </a:r>
          </a:p>
        </p:txBody>
      </p:sp>
      <p:sp>
        <p:nvSpPr>
          <p:cNvPr name="TextBox 20" id="20"/>
          <p:cNvSpPr txBox="true"/>
          <p:nvPr/>
        </p:nvSpPr>
        <p:spPr>
          <a:xfrm rot="0">
            <a:off x="883252" y="2386679"/>
            <a:ext cx="16865417" cy="1162825"/>
          </a:xfrm>
          <a:prstGeom prst="rect">
            <a:avLst/>
          </a:prstGeom>
        </p:spPr>
        <p:txBody>
          <a:bodyPr anchor="t" rtlCol="false" tIns="0" lIns="0" bIns="0" rIns="0">
            <a:spAutoFit/>
          </a:bodyPr>
          <a:lstStyle/>
          <a:p>
            <a:pPr algn="just">
              <a:lnSpc>
                <a:spcPts val="4682"/>
              </a:lnSpc>
            </a:pPr>
            <a:r>
              <a:rPr lang="en-US" sz="3344">
                <a:solidFill>
                  <a:srgbClr val="000000"/>
                </a:solidFill>
                <a:latin typeface="Open Sans"/>
              </a:rPr>
              <a:t>Address Space is a space in computer memory and process address pace means a space that is allocated in memory for a process.</a:t>
            </a:r>
          </a:p>
        </p:txBody>
      </p:sp>
      <p:sp>
        <p:nvSpPr>
          <p:cNvPr name="TextBox 21" id="21"/>
          <p:cNvSpPr txBox="true"/>
          <p:nvPr/>
        </p:nvSpPr>
        <p:spPr>
          <a:xfrm rot="0">
            <a:off x="883252" y="3924865"/>
            <a:ext cx="7959885" cy="1760995"/>
          </a:xfrm>
          <a:prstGeom prst="rect">
            <a:avLst/>
          </a:prstGeom>
        </p:spPr>
        <p:txBody>
          <a:bodyPr anchor="t" rtlCol="false" tIns="0" lIns="0" bIns="0" rIns="0">
            <a:spAutoFit/>
          </a:bodyPr>
          <a:lstStyle/>
          <a:p>
            <a:pPr algn="just" marL="722074" indent="-361037" lvl="1">
              <a:lnSpc>
                <a:spcPts val="4682"/>
              </a:lnSpc>
              <a:buFont typeface="Arial"/>
              <a:buChar char="•"/>
            </a:pPr>
            <a:r>
              <a:rPr lang="en-US" sz="3344">
                <a:solidFill>
                  <a:srgbClr val="000000"/>
                </a:solidFill>
                <a:latin typeface="Open Sans"/>
              </a:rPr>
              <a:t>Every process has an address space.</a:t>
            </a:r>
          </a:p>
          <a:p>
            <a:pPr algn="just" marL="722074" indent="-361037" lvl="1">
              <a:lnSpc>
                <a:spcPts val="4682"/>
              </a:lnSpc>
              <a:buFont typeface="Arial"/>
              <a:buChar char="•"/>
            </a:pPr>
            <a:r>
              <a:rPr lang="en-US" sz="3344">
                <a:solidFill>
                  <a:srgbClr val="000000"/>
                </a:solidFill>
                <a:latin typeface="Open Sans"/>
              </a:rPr>
              <a:t>Address space can be physical and virtual adress space.</a:t>
            </a:r>
          </a:p>
        </p:txBody>
      </p:sp>
      <p:sp>
        <p:nvSpPr>
          <p:cNvPr name="TextBox 22" id="22"/>
          <p:cNvSpPr txBox="true"/>
          <p:nvPr/>
        </p:nvSpPr>
        <p:spPr>
          <a:xfrm rot="0">
            <a:off x="873727" y="5958065"/>
            <a:ext cx="7959885" cy="3863805"/>
          </a:xfrm>
          <a:prstGeom prst="rect">
            <a:avLst/>
          </a:prstGeom>
        </p:spPr>
        <p:txBody>
          <a:bodyPr anchor="t" rtlCol="false" tIns="0" lIns="0" bIns="0" rIns="0">
            <a:spAutoFit/>
          </a:bodyPr>
          <a:lstStyle/>
          <a:p>
            <a:pPr algn="just">
              <a:lnSpc>
                <a:spcPts val="4414"/>
              </a:lnSpc>
            </a:pPr>
            <a:r>
              <a:rPr lang="en-US" sz="3344">
                <a:solidFill>
                  <a:srgbClr val="000000"/>
                </a:solidFill>
                <a:latin typeface="Open Sans"/>
              </a:rPr>
              <a:t>The UNIX System divides the virtual address space into logical regions.</a:t>
            </a:r>
          </a:p>
          <a:p>
            <a:pPr algn="just">
              <a:lnSpc>
                <a:spcPts val="4414"/>
              </a:lnSpc>
            </a:pPr>
          </a:p>
          <a:p>
            <a:pPr algn="just">
              <a:lnSpc>
                <a:spcPts val="4414"/>
              </a:lnSpc>
            </a:pPr>
            <a:r>
              <a:rPr lang="en-US" sz="3344">
                <a:solidFill>
                  <a:srgbClr val="E52624"/>
                </a:solidFill>
                <a:latin typeface="Open Sans"/>
              </a:rPr>
              <a:t>Region </a:t>
            </a:r>
            <a:r>
              <a:rPr lang="en-US" sz="3344">
                <a:solidFill>
                  <a:srgbClr val="000000"/>
                </a:solidFill>
                <a:latin typeface="Open Sans"/>
              </a:rPr>
              <a:t>is an area of the address space of a process that can be treated as a distinct object to be shared or protected.</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TextBox 4" id="4"/>
          <p:cNvSpPr txBox="true"/>
          <p:nvPr/>
        </p:nvSpPr>
        <p:spPr>
          <a:xfrm rot="0">
            <a:off x="17932865" y="9622156"/>
            <a:ext cx="237014" cy="66484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2</a:t>
            </a:r>
          </a:p>
        </p:txBody>
      </p:sp>
      <p:sp>
        <p:nvSpPr>
          <p:cNvPr name="TextBox 5" id="5"/>
          <p:cNvSpPr txBox="true"/>
          <p:nvPr/>
        </p:nvSpPr>
        <p:spPr>
          <a:xfrm rot="0">
            <a:off x="711291" y="970775"/>
            <a:ext cx="16865417" cy="8287525"/>
          </a:xfrm>
          <a:prstGeom prst="rect">
            <a:avLst/>
          </a:prstGeom>
        </p:spPr>
        <p:txBody>
          <a:bodyPr anchor="t" rtlCol="false" tIns="0" lIns="0" bIns="0" rIns="0">
            <a:spAutoFit/>
          </a:bodyPr>
          <a:lstStyle/>
          <a:p>
            <a:pPr algn="just">
              <a:lnSpc>
                <a:spcPts val="4682"/>
              </a:lnSpc>
            </a:pPr>
            <a:r>
              <a:rPr lang="en-US" sz="3344">
                <a:solidFill>
                  <a:srgbClr val="000000"/>
                </a:solidFill>
                <a:latin typeface="Open Sans"/>
              </a:rPr>
              <a:t>The Kernel has a Region Table Entry which contains the information necessary to describe a region. A region table entry contains the following information:</a:t>
            </a:r>
          </a:p>
          <a:p>
            <a:pPr algn="just">
              <a:lnSpc>
                <a:spcPts val="4682"/>
              </a:lnSpc>
            </a:pPr>
          </a:p>
          <a:p>
            <a:pPr algn="just" marL="722074" indent="-361037" lvl="1">
              <a:lnSpc>
                <a:spcPts val="4682"/>
              </a:lnSpc>
              <a:buFont typeface="Arial"/>
              <a:buChar char="•"/>
            </a:pPr>
            <a:r>
              <a:rPr lang="en-US" sz="3344">
                <a:solidFill>
                  <a:srgbClr val="000000"/>
                </a:solidFill>
                <a:latin typeface="Open Sans"/>
              </a:rPr>
              <a:t>The inode of the file from which the region was initially loaded.</a:t>
            </a:r>
          </a:p>
          <a:p>
            <a:pPr algn="just" marL="722074" indent="-361037" lvl="1">
              <a:lnSpc>
                <a:spcPts val="4682"/>
              </a:lnSpc>
              <a:buFont typeface="Arial"/>
              <a:buChar char="•"/>
            </a:pPr>
            <a:r>
              <a:rPr lang="en-US" sz="3344">
                <a:solidFill>
                  <a:srgbClr val="000000"/>
                </a:solidFill>
                <a:latin typeface="Open Sans"/>
              </a:rPr>
              <a:t>The type of the region (text, shared memory, private data, or stack).</a:t>
            </a:r>
          </a:p>
          <a:p>
            <a:pPr algn="just" marL="722074" indent="-361037" lvl="1">
              <a:lnSpc>
                <a:spcPts val="4682"/>
              </a:lnSpc>
              <a:buFont typeface="Arial"/>
              <a:buChar char="•"/>
            </a:pPr>
            <a:r>
              <a:rPr lang="en-US" sz="3344">
                <a:solidFill>
                  <a:srgbClr val="000000"/>
                </a:solidFill>
                <a:latin typeface="Open Sans"/>
              </a:rPr>
              <a:t>The size of the region.</a:t>
            </a:r>
          </a:p>
          <a:p>
            <a:pPr algn="just" marL="722074" indent="-361037" lvl="1">
              <a:lnSpc>
                <a:spcPts val="4682"/>
              </a:lnSpc>
              <a:buFont typeface="Arial"/>
              <a:buChar char="•"/>
            </a:pPr>
            <a:r>
              <a:rPr lang="en-US" sz="3344">
                <a:solidFill>
                  <a:srgbClr val="000000"/>
                </a:solidFill>
                <a:latin typeface="Open Sans"/>
              </a:rPr>
              <a:t>The location of the region in physical memory.</a:t>
            </a:r>
          </a:p>
          <a:p>
            <a:pPr algn="just" marL="722074" indent="-361037" lvl="1">
              <a:lnSpc>
                <a:spcPts val="4682"/>
              </a:lnSpc>
              <a:buFont typeface="Arial"/>
              <a:buChar char="•"/>
            </a:pPr>
            <a:r>
              <a:rPr lang="en-US" sz="3344">
                <a:solidFill>
                  <a:srgbClr val="000000"/>
                </a:solidFill>
                <a:latin typeface="Open Sans"/>
              </a:rPr>
              <a:t>The state of the region:</a:t>
            </a:r>
          </a:p>
          <a:p>
            <a:pPr algn="just" marL="1444148" indent="-481383" lvl="2">
              <a:lnSpc>
                <a:spcPts val="4682"/>
              </a:lnSpc>
              <a:buFont typeface="Arial"/>
              <a:buChar char="⚬"/>
            </a:pPr>
            <a:r>
              <a:rPr lang="en-US" sz="3344">
                <a:solidFill>
                  <a:srgbClr val="000000"/>
                </a:solidFill>
                <a:latin typeface="Open Sans"/>
              </a:rPr>
              <a:t>locked</a:t>
            </a:r>
          </a:p>
          <a:p>
            <a:pPr algn="just" marL="1444148" indent="-481383" lvl="2">
              <a:lnSpc>
                <a:spcPts val="4682"/>
              </a:lnSpc>
              <a:buFont typeface="Arial"/>
              <a:buChar char="⚬"/>
            </a:pPr>
            <a:r>
              <a:rPr lang="en-US" sz="3344">
                <a:solidFill>
                  <a:srgbClr val="000000"/>
                </a:solidFill>
                <a:latin typeface="Open Sans"/>
              </a:rPr>
              <a:t>in demand</a:t>
            </a:r>
          </a:p>
          <a:p>
            <a:pPr algn="just" marL="1444148" indent="-481383" lvl="2">
              <a:lnSpc>
                <a:spcPts val="4682"/>
              </a:lnSpc>
              <a:buFont typeface="Arial"/>
              <a:buChar char="⚬"/>
            </a:pPr>
            <a:r>
              <a:rPr lang="en-US" sz="3344">
                <a:solidFill>
                  <a:srgbClr val="000000"/>
                </a:solidFill>
                <a:latin typeface="Open Sans"/>
              </a:rPr>
              <a:t>being loaded into memory</a:t>
            </a:r>
          </a:p>
          <a:p>
            <a:pPr algn="just" marL="1444148" indent="-481383" lvl="2">
              <a:lnSpc>
                <a:spcPts val="4682"/>
              </a:lnSpc>
              <a:buFont typeface="Arial"/>
              <a:buChar char="⚬"/>
            </a:pPr>
            <a:r>
              <a:rPr lang="en-US" sz="3344">
                <a:solidFill>
                  <a:srgbClr val="000000"/>
                </a:solidFill>
                <a:latin typeface="Open Sans"/>
              </a:rPr>
              <a:t>valid, loaded into memory</a:t>
            </a:r>
          </a:p>
          <a:p>
            <a:pPr algn="just" marL="722074" indent="-361037" lvl="1">
              <a:lnSpc>
                <a:spcPts val="4682"/>
              </a:lnSpc>
              <a:buFont typeface="Arial"/>
              <a:buChar char="•"/>
            </a:pPr>
            <a:r>
              <a:rPr lang="en-US" sz="3344">
                <a:solidFill>
                  <a:srgbClr val="000000"/>
                </a:solidFill>
                <a:latin typeface="Open Sans"/>
              </a:rPr>
              <a:t>The reference count, giving the number of processes that reference the region</a:t>
            </a:r>
          </a:p>
          <a:p>
            <a:pPr algn="just">
              <a:lnSpc>
                <a:spcPts val="4682"/>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9EAEA"/>
        </a:solidFill>
      </p:bgPr>
    </p:bg>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TextBox 4" id="4"/>
          <p:cNvSpPr txBox="true"/>
          <p:nvPr/>
        </p:nvSpPr>
        <p:spPr>
          <a:xfrm rot="0">
            <a:off x="17933897" y="9622156"/>
            <a:ext cx="234950" cy="66484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3</a:t>
            </a:r>
          </a:p>
        </p:txBody>
      </p:sp>
      <p:sp>
        <p:nvSpPr>
          <p:cNvPr name="TextBox 5" id="5"/>
          <p:cNvSpPr txBox="true"/>
          <p:nvPr/>
        </p:nvSpPr>
        <p:spPr>
          <a:xfrm rot="0">
            <a:off x="711291" y="797516"/>
            <a:ext cx="16865417" cy="8839975"/>
          </a:xfrm>
          <a:prstGeom prst="rect">
            <a:avLst/>
          </a:prstGeom>
        </p:spPr>
        <p:txBody>
          <a:bodyPr anchor="t" rtlCol="false" tIns="0" lIns="0" bIns="0" rIns="0">
            <a:spAutoFit/>
          </a:bodyPr>
          <a:lstStyle/>
          <a:p>
            <a:pPr algn="just">
              <a:lnSpc>
                <a:spcPts val="4682"/>
              </a:lnSpc>
            </a:pPr>
            <a:r>
              <a:rPr lang="en-US" sz="3344">
                <a:solidFill>
                  <a:srgbClr val="000000"/>
                </a:solidFill>
                <a:latin typeface="Open Sans"/>
              </a:rPr>
              <a:t>Now as we know that region is address space of a process, so there are different operations that can be performed on the region. The operations that manipulate regions are:</a:t>
            </a:r>
          </a:p>
          <a:p>
            <a:pPr algn="just">
              <a:lnSpc>
                <a:spcPts val="4682"/>
              </a:lnSpc>
            </a:pPr>
          </a:p>
          <a:p>
            <a:pPr algn="just" marL="722074" indent="-361037" lvl="1">
              <a:lnSpc>
                <a:spcPts val="4682"/>
              </a:lnSpc>
              <a:buFont typeface="Arial"/>
              <a:buChar char="•"/>
            </a:pPr>
            <a:r>
              <a:rPr lang="en-US" sz="3344">
                <a:solidFill>
                  <a:srgbClr val="000000"/>
                </a:solidFill>
                <a:latin typeface="Open Sans"/>
              </a:rPr>
              <a:t> L</a:t>
            </a:r>
            <a:r>
              <a:rPr lang="en-US" sz="3344">
                <a:solidFill>
                  <a:srgbClr val="000000"/>
                </a:solidFill>
                <a:latin typeface="Open Sans"/>
              </a:rPr>
              <a:t>ock a region</a:t>
            </a:r>
          </a:p>
          <a:p>
            <a:pPr algn="just" marL="722074" indent="-361037" lvl="1">
              <a:lnSpc>
                <a:spcPts val="4682"/>
              </a:lnSpc>
              <a:buFont typeface="Arial"/>
              <a:buChar char="•"/>
            </a:pPr>
            <a:r>
              <a:rPr lang="en-US" sz="3344">
                <a:solidFill>
                  <a:srgbClr val="000000"/>
                </a:solidFill>
                <a:latin typeface="Open Sans"/>
              </a:rPr>
              <a:t> Unlock a region</a:t>
            </a:r>
          </a:p>
          <a:p>
            <a:pPr algn="just" marL="722074" indent="-361037" lvl="1">
              <a:lnSpc>
                <a:spcPts val="4682"/>
              </a:lnSpc>
              <a:buFont typeface="Arial"/>
              <a:buChar char="•"/>
            </a:pPr>
            <a:r>
              <a:rPr lang="en-US" sz="3344">
                <a:solidFill>
                  <a:srgbClr val="000000"/>
                </a:solidFill>
                <a:latin typeface="Open Sans"/>
              </a:rPr>
              <a:t> Allocate a region</a:t>
            </a:r>
          </a:p>
          <a:p>
            <a:pPr algn="just" marL="722074" indent="-361037" lvl="1">
              <a:lnSpc>
                <a:spcPts val="4682"/>
              </a:lnSpc>
              <a:buFont typeface="Arial"/>
              <a:buChar char="•"/>
            </a:pPr>
            <a:r>
              <a:rPr lang="en-US" sz="3344">
                <a:solidFill>
                  <a:srgbClr val="000000"/>
                </a:solidFill>
                <a:latin typeface="Open Sans"/>
              </a:rPr>
              <a:t> Attach a region to the memory space of a process</a:t>
            </a:r>
          </a:p>
          <a:p>
            <a:pPr algn="just" marL="722074" indent="-361037" lvl="1">
              <a:lnSpc>
                <a:spcPts val="4682"/>
              </a:lnSpc>
              <a:buFont typeface="Arial"/>
              <a:buChar char="•"/>
            </a:pPr>
            <a:r>
              <a:rPr lang="en-US" sz="3344">
                <a:solidFill>
                  <a:srgbClr val="000000"/>
                </a:solidFill>
                <a:latin typeface="Open Sans"/>
              </a:rPr>
              <a:t> Change the size of a region</a:t>
            </a:r>
          </a:p>
          <a:p>
            <a:pPr algn="just" marL="722074" indent="-361037" lvl="1">
              <a:lnSpc>
                <a:spcPts val="4682"/>
              </a:lnSpc>
              <a:buFont typeface="Arial"/>
              <a:buChar char="•"/>
            </a:pPr>
            <a:r>
              <a:rPr lang="en-US" sz="3344">
                <a:solidFill>
                  <a:srgbClr val="000000"/>
                </a:solidFill>
                <a:latin typeface="Open Sans"/>
              </a:rPr>
              <a:t> Load a region from a file into the memory space of a process</a:t>
            </a:r>
          </a:p>
          <a:p>
            <a:pPr algn="just" marL="722074" indent="-361037" lvl="1">
              <a:lnSpc>
                <a:spcPts val="4682"/>
              </a:lnSpc>
              <a:buFont typeface="Arial"/>
              <a:buChar char="•"/>
            </a:pPr>
            <a:r>
              <a:rPr lang="en-US" sz="3344">
                <a:solidFill>
                  <a:srgbClr val="000000"/>
                </a:solidFill>
                <a:latin typeface="Open Sans"/>
              </a:rPr>
              <a:t> Free a region</a:t>
            </a:r>
          </a:p>
          <a:p>
            <a:pPr algn="just" marL="722074" indent="-361037" lvl="1">
              <a:lnSpc>
                <a:spcPts val="4682"/>
              </a:lnSpc>
              <a:buFont typeface="Arial"/>
              <a:buChar char="•"/>
            </a:pPr>
            <a:r>
              <a:rPr lang="en-US" sz="3344">
                <a:solidFill>
                  <a:srgbClr val="000000"/>
                </a:solidFill>
                <a:latin typeface="Open Sans"/>
              </a:rPr>
              <a:t> Detach a region from the memory space of a process</a:t>
            </a:r>
          </a:p>
          <a:p>
            <a:pPr algn="just" marL="722074" indent="-361037" lvl="1">
              <a:lnSpc>
                <a:spcPts val="4682"/>
              </a:lnSpc>
              <a:buFont typeface="Arial"/>
              <a:buChar char="•"/>
            </a:pPr>
            <a:r>
              <a:rPr lang="en-US" sz="3344">
                <a:solidFill>
                  <a:srgbClr val="000000"/>
                </a:solidFill>
                <a:latin typeface="Open Sans"/>
              </a:rPr>
              <a:t> Duplicate the contents of a region</a:t>
            </a:r>
          </a:p>
          <a:p>
            <a:pPr algn="just">
              <a:lnSpc>
                <a:spcPts val="4682"/>
              </a:lnSpc>
            </a:pPr>
          </a:p>
          <a:p>
            <a:pPr algn="just">
              <a:lnSpc>
                <a:spcPts val="4682"/>
              </a:lnSpc>
            </a:pPr>
            <a:r>
              <a:rPr lang="en-US" sz="3344">
                <a:solidFill>
                  <a:srgbClr val="000000"/>
                </a:solidFill>
                <a:latin typeface="Open Sans"/>
              </a:rPr>
              <a:t>Now let us see these operations in detail one by one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TextBox 4" id="4"/>
          <p:cNvSpPr txBox="true"/>
          <p:nvPr/>
        </p:nvSpPr>
        <p:spPr>
          <a:xfrm rot="0">
            <a:off x="17931675" y="9622156"/>
            <a:ext cx="239395" cy="66484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4</a:t>
            </a:r>
          </a:p>
        </p:txBody>
      </p:sp>
      <p:sp>
        <p:nvSpPr>
          <p:cNvPr name="TextBox 5" id="5"/>
          <p:cNvSpPr txBox="true"/>
          <p:nvPr/>
        </p:nvSpPr>
        <p:spPr>
          <a:xfrm rot="0">
            <a:off x="375104" y="858381"/>
            <a:ext cx="17537792" cy="8923160"/>
          </a:xfrm>
          <a:prstGeom prst="rect">
            <a:avLst/>
          </a:prstGeom>
        </p:spPr>
        <p:txBody>
          <a:bodyPr anchor="t" rtlCol="false" tIns="0" lIns="0" bIns="0" rIns="0">
            <a:spAutoFit/>
          </a:bodyPr>
          <a:lstStyle/>
          <a:p>
            <a:pPr algn="just">
              <a:lnSpc>
                <a:spcPts val="4962"/>
              </a:lnSpc>
            </a:pPr>
            <a:r>
              <a:rPr lang="en-US" sz="3544">
                <a:solidFill>
                  <a:srgbClr val="43B0F1"/>
                </a:solidFill>
                <a:latin typeface="Montserrat Classic"/>
              </a:rPr>
              <a:t>LOCKING AND UNLOCKING A REGION :</a:t>
            </a:r>
          </a:p>
          <a:p>
            <a:pPr algn="just">
              <a:lnSpc>
                <a:spcPts val="4682"/>
              </a:lnSpc>
            </a:pPr>
          </a:p>
          <a:p>
            <a:pPr algn="just">
              <a:lnSpc>
                <a:spcPts val="4682"/>
              </a:lnSpc>
            </a:pPr>
            <a:r>
              <a:rPr lang="en-US" sz="3344">
                <a:solidFill>
                  <a:srgbClr val="000000"/>
                </a:solidFill>
                <a:latin typeface="Arimo"/>
              </a:rPr>
              <a:t>The kernel can lock and unlock a region independent of the operations to allocate and free a region, just like the the locking-unlocking mechanism of inodes is independent of the allocating the releasing (iget and iput) inodes.</a:t>
            </a:r>
          </a:p>
          <a:p>
            <a:pPr algn="just">
              <a:lnSpc>
                <a:spcPts val="4682"/>
              </a:lnSpc>
            </a:pPr>
          </a:p>
          <a:p>
            <a:pPr algn="just">
              <a:lnSpc>
                <a:spcPts val="4962"/>
              </a:lnSpc>
            </a:pPr>
            <a:r>
              <a:rPr lang="en-US" sz="3544">
                <a:solidFill>
                  <a:srgbClr val="43B0F1"/>
                </a:solidFill>
                <a:latin typeface="Montserrat Classic"/>
              </a:rPr>
              <a:t>ALLOCATING A REGION :</a:t>
            </a:r>
          </a:p>
          <a:p>
            <a:pPr algn="just">
              <a:lnSpc>
                <a:spcPts val="4682"/>
              </a:lnSpc>
            </a:pPr>
          </a:p>
          <a:p>
            <a:pPr algn="just">
              <a:lnSpc>
                <a:spcPts val="4682"/>
              </a:lnSpc>
            </a:pPr>
            <a:r>
              <a:rPr lang="en-US" sz="3344">
                <a:solidFill>
                  <a:srgbClr val="000000"/>
                </a:solidFill>
                <a:latin typeface="Arimo"/>
              </a:rPr>
              <a:t>The kernel allocates a region in fork, exec, and shmget (shared memory get) system calls. Just like inodes, the kernel contains a free list of regions, when a region is to be allocated, the kernel picks up the first region from the free list and places it on the active list. The inode is used by the kernel to enable other process to share the region. The kernel increments the inode reference count to prevent other processes from removing its contents when unlinking it.</a:t>
            </a:r>
          </a:p>
          <a:p>
            <a:pPr algn="just">
              <a:lnSpc>
                <a:spcPts val="468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AEA"/>
        </a:solidFill>
      </p:bgPr>
    </p:bg>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grpSp>
        <p:nvGrpSpPr>
          <p:cNvPr name="Group 4" id="4"/>
          <p:cNvGrpSpPr/>
          <p:nvPr/>
        </p:nvGrpSpPr>
        <p:grpSpPr>
          <a:xfrm rot="0">
            <a:off x="10482489" y="1484676"/>
            <a:ext cx="7266181" cy="8358803"/>
            <a:chOff x="0" y="0"/>
            <a:chExt cx="9688241" cy="11145070"/>
          </a:xfrm>
        </p:grpSpPr>
        <p:pic>
          <p:nvPicPr>
            <p:cNvPr name="Picture 5" id="5"/>
            <p:cNvPicPr>
              <a:picLocks noChangeAspect="true"/>
            </p:cNvPicPr>
            <p:nvPr/>
          </p:nvPicPr>
          <p:blipFill>
            <a:blip r:embed="rId2"/>
            <a:srcRect l="65898" t="31631" r="5766" b="50376"/>
            <a:stretch>
              <a:fillRect/>
            </a:stretch>
          </p:blipFill>
          <p:spPr>
            <a:xfrm flipH="false" flipV="false" rot="0">
              <a:off x="5019857" y="5956814"/>
              <a:ext cx="4668384" cy="1667468"/>
            </a:xfrm>
            <a:prstGeom prst="rect">
              <a:avLst/>
            </a:prstGeom>
          </p:spPr>
        </p:pic>
        <p:pic>
          <p:nvPicPr>
            <p:cNvPr name="Picture 6" id="6"/>
            <p:cNvPicPr>
              <a:picLocks noChangeAspect="true"/>
            </p:cNvPicPr>
            <p:nvPr/>
          </p:nvPicPr>
          <p:blipFill>
            <a:blip r:embed="rId2"/>
            <a:srcRect l="35173" t="27238" r="34287" b="12301"/>
            <a:stretch>
              <a:fillRect/>
            </a:stretch>
          </p:blipFill>
          <p:spPr>
            <a:xfrm flipH="false" flipV="false" rot="0">
              <a:off x="0" y="5541824"/>
              <a:ext cx="5031519" cy="5603247"/>
            </a:xfrm>
            <a:prstGeom prst="rect">
              <a:avLst/>
            </a:prstGeom>
          </p:spPr>
        </p:pic>
        <p:pic>
          <p:nvPicPr>
            <p:cNvPr name="Picture 7" id="7"/>
            <p:cNvPicPr>
              <a:picLocks noChangeAspect="true"/>
            </p:cNvPicPr>
            <p:nvPr/>
          </p:nvPicPr>
          <p:blipFill>
            <a:blip r:embed="rId2"/>
            <a:srcRect l="0" t="20501" r="66393" b="13472"/>
            <a:stretch>
              <a:fillRect/>
            </a:stretch>
          </p:blipFill>
          <p:spPr>
            <a:xfrm flipH="false" flipV="false" rot="0">
              <a:off x="0" y="0"/>
              <a:ext cx="5031519" cy="5560390"/>
            </a:xfrm>
            <a:prstGeom prst="rect">
              <a:avLst/>
            </a:prstGeom>
          </p:spPr>
        </p:pic>
      </p:grpSp>
      <p:sp>
        <p:nvSpPr>
          <p:cNvPr name="TextBox 8" id="8"/>
          <p:cNvSpPr txBox="true"/>
          <p:nvPr/>
        </p:nvSpPr>
        <p:spPr>
          <a:xfrm rot="0">
            <a:off x="17934374" y="9622156"/>
            <a:ext cx="233997"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5</a:t>
            </a:r>
          </a:p>
        </p:txBody>
      </p:sp>
      <p:sp>
        <p:nvSpPr>
          <p:cNvPr name="TextBox 9" id="9"/>
          <p:cNvSpPr txBox="true"/>
          <p:nvPr/>
        </p:nvSpPr>
        <p:spPr>
          <a:xfrm rot="0">
            <a:off x="1028700" y="1738192"/>
            <a:ext cx="8592057" cy="8083989"/>
          </a:xfrm>
          <a:prstGeom prst="rect">
            <a:avLst/>
          </a:prstGeom>
        </p:spPr>
        <p:txBody>
          <a:bodyPr anchor="t" rtlCol="false" tIns="0" lIns="0" bIns="0" rIns="0">
            <a:spAutoFit/>
          </a:bodyPr>
          <a:lstStyle/>
          <a:p>
            <a:pPr algn="just">
              <a:lnSpc>
                <a:spcPts val="4013"/>
              </a:lnSpc>
            </a:pPr>
            <a:r>
              <a:rPr lang="en-US" sz="2866">
                <a:solidFill>
                  <a:srgbClr val="000000"/>
                </a:solidFill>
                <a:latin typeface="Open Sans"/>
              </a:rPr>
              <a:t>/*  Algorithm: allocreg</a:t>
            </a:r>
          </a:p>
          <a:p>
            <a:pPr algn="just">
              <a:lnSpc>
                <a:spcPts val="4013"/>
              </a:lnSpc>
            </a:pPr>
            <a:r>
              <a:rPr lang="en-US" sz="2866">
                <a:solidFill>
                  <a:srgbClr val="000000"/>
                </a:solidFill>
                <a:latin typeface="Arimo"/>
              </a:rPr>
              <a:t> *  Input:  indoe pointer</a:t>
            </a:r>
          </a:p>
          <a:p>
            <a:pPr algn="just">
              <a:lnSpc>
                <a:spcPts val="4013"/>
              </a:lnSpc>
            </a:pPr>
            <a:r>
              <a:rPr lang="en-US" sz="2866">
                <a:solidFill>
                  <a:srgbClr val="000000"/>
                </a:solidFill>
                <a:latin typeface="Arimo"/>
              </a:rPr>
              <a:t> *               region type</a:t>
            </a:r>
          </a:p>
          <a:p>
            <a:pPr algn="just">
              <a:lnSpc>
                <a:spcPts val="4013"/>
              </a:lnSpc>
            </a:pPr>
            <a:r>
              <a:rPr lang="en-US" sz="2866">
                <a:solidFill>
                  <a:srgbClr val="000000"/>
                </a:solidFill>
                <a:latin typeface="Arimo"/>
              </a:rPr>
              <a:t> *  Output: locked region</a:t>
            </a:r>
          </a:p>
          <a:p>
            <a:pPr algn="just">
              <a:lnSpc>
                <a:spcPts val="4013"/>
              </a:lnSpc>
            </a:pPr>
            <a:r>
              <a:rPr lang="en-US" sz="2866">
                <a:solidFill>
                  <a:srgbClr val="000000"/>
                </a:solidFill>
                <a:latin typeface="Arimo"/>
              </a:rPr>
              <a:t> */</a:t>
            </a:r>
          </a:p>
          <a:p>
            <a:pPr algn="just">
              <a:lnSpc>
                <a:spcPts val="4013"/>
              </a:lnSpc>
            </a:pPr>
          </a:p>
          <a:p>
            <a:pPr algn="just">
              <a:lnSpc>
                <a:spcPts val="4013"/>
              </a:lnSpc>
            </a:pPr>
            <a:r>
              <a:rPr lang="en-US" sz="2866">
                <a:solidFill>
                  <a:srgbClr val="000000"/>
                </a:solidFill>
                <a:latin typeface="Arimo"/>
              </a:rPr>
              <a:t>{</a:t>
            </a:r>
          </a:p>
          <a:p>
            <a:pPr algn="just">
              <a:lnSpc>
                <a:spcPts val="4013"/>
              </a:lnSpc>
            </a:pPr>
            <a:r>
              <a:rPr lang="en-US" sz="2866">
                <a:solidFill>
                  <a:srgbClr val="000000"/>
                </a:solidFill>
                <a:latin typeface="Arimo"/>
              </a:rPr>
              <a:t>     remove region from linked list of free regions;</a:t>
            </a:r>
          </a:p>
          <a:p>
            <a:pPr algn="just">
              <a:lnSpc>
                <a:spcPts val="4013"/>
              </a:lnSpc>
            </a:pPr>
            <a:r>
              <a:rPr lang="en-US" sz="2866">
                <a:solidFill>
                  <a:srgbClr val="000000"/>
                </a:solidFill>
                <a:latin typeface="Arimo"/>
              </a:rPr>
              <a:t>     assign region type;</a:t>
            </a:r>
          </a:p>
          <a:p>
            <a:pPr algn="just">
              <a:lnSpc>
                <a:spcPts val="4013"/>
              </a:lnSpc>
            </a:pPr>
            <a:r>
              <a:rPr lang="en-US" sz="2866">
                <a:solidFill>
                  <a:srgbClr val="000000"/>
                </a:solidFill>
                <a:latin typeface="Arimo"/>
              </a:rPr>
              <a:t>     assign region inode pointer;</a:t>
            </a:r>
          </a:p>
          <a:p>
            <a:pPr algn="just">
              <a:lnSpc>
                <a:spcPts val="4013"/>
              </a:lnSpc>
            </a:pPr>
            <a:r>
              <a:rPr lang="en-US" sz="2866">
                <a:solidFill>
                  <a:srgbClr val="000000"/>
                </a:solidFill>
                <a:latin typeface="Arimo"/>
              </a:rPr>
              <a:t>     if  (inode pointer not null)</a:t>
            </a:r>
          </a:p>
          <a:p>
            <a:pPr algn="just">
              <a:lnSpc>
                <a:spcPts val="4013"/>
              </a:lnSpc>
            </a:pPr>
            <a:r>
              <a:rPr lang="en-US" sz="2866">
                <a:solidFill>
                  <a:srgbClr val="000000"/>
                </a:solidFill>
                <a:latin typeface="Arimo"/>
              </a:rPr>
              <a:t>                increment inode reference count;</a:t>
            </a:r>
          </a:p>
          <a:p>
            <a:pPr algn="just">
              <a:lnSpc>
                <a:spcPts val="4013"/>
              </a:lnSpc>
            </a:pPr>
            <a:r>
              <a:rPr lang="en-US" sz="2866">
                <a:solidFill>
                  <a:srgbClr val="000000"/>
                </a:solidFill>
                <a:latin typeface="Open Sans"/>
              </a:rPr>
              <a:t>    </a:t>
            </a:r>
            <a:r>
              <a:rPr lang="en-US" sz="2866">
                <a:solidFill>
                  <a:srgbClr val="000000"/>
                </a:solidFill>
                <a:latin typeface="Arimo"/>
              </a:rPr>
              <a:t> place region on linked list of active regions;</a:t>
            </a:r>
          </a:p>
          <a:p>
            <a:pPr algn="just">
              <a:lnSpc>
                <a:spcPts val="4013"/>
              </a:lnSpc>
            </a:pPr>
            <a:r>
              <a:rPr lang="en-US" sz="2866">
                <a:solidFill>
                  <a:srgbClr val="000000"/>
                </a:solidFill>
                <a:latin typeface="Open Sans"/>
              </a:rPr>
              <a:t>    </a:t>
            </a:r>
            <a:r>
              <a:rPr lang="en-US" sz="2866">
                <a:solidFill>
                  <a:srgbClr val="000000"/>
                </a:solidFill>
                <a:latin typeface="Arimo"/>
              </a:rPr>
              <a:t> return (locked region);</a:t>
            </a:r>
          </a:p>
          <a:p>
            <a:pPr algn="just">
              <a:lnSpc>
                <a:spcPts val="4013"/>
              </a:lnSpc>
            </a:pPr>
            <a:r>
              <a:rPr lang="en-US" sz="2866">
                <a:solidFill>
                  <a:srgbClr val="000000"/>
                </a:solidFill>
                <a:latin typeface="Arimo"/>
              </a:rPr>
              <a:t>}</a:t>
            </a:r>
          </a:p>
          <a:p>
            <a:pPr algn="just">
              <a:lnSpc>
                <a:spcPts val="4013"/>
              </a:lnSpc>
            </a:pPr>
          </a:p>
        </p:txBody>
      </p:sp>
      <p:sp>
        <p:nvSpPr>
          <p:cNvPr name="TextBox 10" id="10"/>
          <p:cNvSpPr txBox="true"/>
          <p:nvPr/>
        </p:nvSpPr>
        <p:spPr>
          <a:xfrm rot="0">
            <a:off x="1028700" y="394083"/>
            <a:ext cx="14146523" cy="813554"/>
          </a:xfrm>
          <a:prstGeom prst="rect">
            <a:avLst/>
          </a:prstGeom>
        </p:spPr>
        <p:txBody>
          <a:bodyPr anchor="t" rtlCol="false" tIns="0" lIns="0" bIns="0" rIns="0">
            <a:spAutoFit/>
          </a:bodyPr>
          <a:lstStyle/>
          <a:p>
            <a:pPr algn="just">
              <a:lnSpc>
                <a:spcPts val="6608"/>
              </a:lnSpc>
            </a:pPr>
            <a:r>
              <a:rPr lang="en-US" sz="4720">
                <a:solidFill>
                  <a:srgbClr val="43B0F1"/>
                </a:solidFill>
                <a:latin typeface="Open Sans"/>
              </a:rPr>
              <a:t>Algorithm </a:t>
            </a:r>
            <a:r>
              <a:rPr lang="en-US" sz="4720">
                <a:solidFill>
                  <a:srgbClr val="43B0F1"/>
                </a:solidFill>
                <a:latin typeface="Open Sans Bold Italics"/>
              </a:rPr>
              <a:t>allocreg </a:t>
            </a:r>
            <a:r>
              <a:rPr lang="en-US" sz="4720">
                <a:solidFill>
                  <a:srgbClr val="43B0F1"/>
                </a:solidFill>
                <a:latin typeface="Open Sans"/>
              </a:rPr>
              <a:t>to allocate region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TextBox 4" id="4"/>
          <p:cNvSpPr txBox="true"/>
          <p:nvPr/>
        </p:nvSpPr>
        <p:spPr>
          <a:xfrm rot="0">
            <a:off x="575106" y="657380"/>
            <a:ext cx="9944660" cy="512517"/>
          </a:xfrm>
          <a:prstGeom prst="rect">
            <a:avLst/>
          </a:prstGeom>
        </p:spPr>
        <p:txBody>
          <a:bodyPr anchor="t" rtlCol="false" tIns="0" lIns="0" bIns="0" rIns="0">
            <a:spAutoFit/>
          </a:bodyPr>
          <a:lstStyle/>
          <a:p>
            <a:pPr algn="ctr">
              <a:lnSpc>
                <a:spcPts val="3920"/>
              </a:lnSpc>
            </a:pPr>
            <a:r>
              <a:rPr lang="en-US" spc="254" sz="3629">
                <a:solidFill>
                  <a:srgbClr val="43B0F1"/>
                </a:solidFill>
                <a:latin typeface="Montserrat Classic Bold"/>
              </a:rPr>
              <a:t>ATTACHING A REGION TO A PROCESS</a:t>
            </a:r>
          </a:p>
        </p:txBody>
      </p:sp>
      <p:sp>
        <p:nvSpPr>
          <p:cNvPr name="TextBox 5" id="5"/>
          <p:cNvSpPr txBox="true"/>
          <p:nvPr/>
        </p:nvSpPr>
        <p:spPr>
          <a:xfrm rot="0">
            <a:off x="17928579" y="9622156"/>
            <a:ext cx="245586" cy="66484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6</a:t>
            </a:r>
          </a:p>
        </p:txBody>
      </p:sp>
      <p:sp>
        <p:nvSpPr>
          <p:cNvPr name="TextBox 6" id="6"/>
          <p:cNvSpPr txBox="true"/>
          <p:nvPr/>
        </p:nvSpPr>
        <p:spPr>
          <a:xfrm rot="0">
            <a:off x="575106" y="1818393"/>
            <a:ext cx="8568894" cy="3527931"/>
          </a:xfrm>
          <a:prstGeom prst="rect">
            <a:avLst/>
          </a:prstGeom>
        </p:spPr>
        <p:txBody>
          <a:bodyPr anchor="t" rtlCol="false" tIns="0" lIns="0" bIns="0" rIns="0">
            <a:spAutoFit/>
          </a:bodyPr>
          <a:lstStyle/>
          <a:p>
            <a:pPr algn="just">
              <a:lnSpc>
                <a:spcPts val="4013"/>
              </a:lnSpc>
            </a:pPr>
            <a:r>
              <a:rPr lang="en-US" sz="2866">
                <a:solidFill>
                  <a:srgbClr val="000000"/>
                </a:solidFill>
                <a:latin typeface="Open Sans"/>
              </a:rPr>
              <a:t>The kernel attaches the region to a processes address space with the attachreg system call. It is used in fork, exec, and shmat. The region being attached might be newly allocated or might be an already allocated region which is to be shared. </a:t>
            </a:r>
            <a:r>
              <a:rPr lang="en-US" sz="2866">
                <a:solidFill>
                  <a:srgbClr val="000000"/>
                </a:solidFill>
                <a:latin typeface="Arimo"/>
              </a:rPr>
              <a:t>The algorithm is given on the right :</a:t>
            </a:r>
          </a:p>
          <a:p>
            <a:pPr algn="just">
              <a:lnSpc>
                <a:spcPts val="4013"/>
              </a:lnSpc>
            </a:pPr>
          </a:p>
        </p:txBody>
      </p:sp>
      <p:sp>
        <p:nvSpPr>
          <p:cNvPr name="TextBox 7" id="7"/>
          <p:cNvSpPr txBox="true"/>
          <p:nvPr/>
        </p:nvSpPr>
        <p:spPr>
          <a:xfrm rot="0">
            <a:off x="10083167" y="1970793"/>
            <a:ext cx="9108956" cy="5849015"/>
          </a:xfrm>
          <a:prstGeom prst="rect">
            <a:avLst/>
          </a:prstGeom>
        </p:spPr>
        <p:txBody>
          <a:bodyPr anchor="t" rtlCol="false" tIns="0" lIns="0" bIns="0" rIns="0">
            <a:spAutoFit/>
          </a:bodyPr>
          <a:lstStyle/>
          <a:p>
            <a:pPr algn="just">
              <a:lnSpc>
                <a:spcPts val="3113"/>
              </a:lnSpc>
            </a:pPr>
            <a:r>
              <a:rPr lang="en-US" sz="2223">
                <a:solidFill>
                  <a:srgbClr val="000000"/>
                </a:solidFill>
                <a:latin typeface="Open Sans Bold"/>
              </a:rPr>
              <a:t>/*  Algorithm: attachreg</a:t>
            </a:r>
          </a:p>
          <a:p>
            <a:pPr algn="just">
              <a:lnSpc>
                <a:spcPts val="3113"/>
              </a:lnSpc>
            </a:pPr>
            <a:r>
              <a:rPr lang="en-US" sz="2223">
                <a:solidFill>
                  <a:srgbClr val="000000"/>
                </a:solidFill>
                <a:latin typeface="Arimo Bold"/>
              </a:rPr>
              <a:t> *  Input: pointer to (locked) region being attached</a:t>
            </a:r>
          </a:p>
          <a:p>
            <a:pPr algn="just">
              <a:lnSpc>
                <a:spcPts val="3113"/>
              </a:lnSpc>
            </a:pPr>
            <a:r>
              <a:rPr lang="en-US" sz="2223">
                <a:solidFill>
                  <a:srgbClr val="000000"/>
                </a:solidFill>
                <a:latin typeface="Arimo Bold"/>
              </a:rPr>
              <a:t> *         process to which the region is being attached</a:t>
            </a:r>
          </a:p>
          <a:p>
            <a:pPr algn="just">
              <a:lnSpc>
                <a:spcPts val="3113"/>
              </a:lnSpc>
            </a:pPr>
            <a:r>
              <a:rPr lang="en-US" sz="2223">
                <a:solidFill>
                  <a:srgbClr val="000000"/>
                </a:solidFill>
                <a:latin typeface="Arimo Bold"/>
              </a:rPr>
              <a:t> *         virtual address in process where region will be attached</a:t>
            </a:r>
          </a:p>
          <a:p>
            <a:pPr algn="just">
              <a:lnSpc>
                <a:spcPts val="3113"/>
              </a:lnSpc>
            </a:pPr>
            <a:r>
              <a:rPr lang="en-US" sz="2223">
                <a:solidFill>
                  <a:srgbClr val="000000"/>
                </a:solidFill>
                <a:latin typeface="Arimo Bold"/>
              </a:rPr>
              <a:t> *         region type</a:t>
            </a:r>
          </a:p>
          <a:p>
            <a:pPr algn="just">
              <a:lnSpc>
                <a:spcPts val="3113"/>
              </a:lnSpc>
            </a:pPr>
            <a:r>
              <a:rPr lang="en-US" sz="2223">
                <a:solidFill>
                  <a:srgbClr val="000000"/>
                </a:solidFill>
                <a:latin typeface="Arimo Bold"/>
              </a:rPr>
              <a:t> *  Output: pre process region table entry</a:t>
            </a:r>
          </a:p>
          <a:p>
            <a:pPr algn="just">
              <a:lnSpc>
                <a:spcPts val="3113"/>
              </a:lnSpc>
            </a:pPr>
            <a:r>
              <a:rPr lang="en-US" sz="2223">
                <a:solidFill>
                  <a:srgbClr val="000000"/>
                </a:solidFill>
                <a:latin typeface="Arimo Bold"/>
              </a:rPr>
              <a:t> */</a:t>
            </a:r>
          </a:p>
          <a:p>
            <a:pPr algn="just">
              <a:lnSpc>
                <a:spcPts val="3113"/>
              </a:lnSpc>
            </a:pPr>
          </a:p>
          <a:p>
            <a:pPr algn="just">
              <a:lnSpc>
                <a:spcPts val="3113"/>
              </a:lnSpc>
            </a:pPr>
            <a:r>
              <a:rPr lang="en-US" sz="2223">
                <a:solidFill>
                  <a:srgbClr val="000000"/>
                </a:solidFill>
                <a:latin typeface="Arimo Bold"/>
              </a:rPr>
              <a:t>{</a:t>
            </a:r>
          </a:p>
          <a:p>
            <a:pPr algn="just">
              <a:lnSpc>
                <a:spcPts val="3113"/>
              </a:lnSpc>
            </a:pPr>
            <a:r>
              <a:rPr lang="en-US" sz="2223">
                <a:solidFill>
                  <a:srgbClr val="000000"/>
                </a:solidFill>
                <a:latin typeface="Arimo Bold"/>
              </a:rPr>
              <a:t>     allocate per process region table entry for process;</a:t>
            </a:r>
          </a:p>
          <a:p>
            <a:pPr algn="just">
              <a:lnSpc>
                <a:spcPts val="3113"/>
              </a:lnSpc>
            </a:pPr>
            <a:r>
              <a:rPr lang="en-US" sz="2223">
                <a:solidFill>
                  <a:srgbClr val="000000"/>
                </a:solidFill>
                <a:latin typeface="Open Sans Bold"/>
              </a:rPr>
              <a:t>     </a:t>
            </a:r>
            <a:r>
              <a:rPr lang="en-US" sz="2223">
                <a:solidFill>
                  <a:srgbClr val="000000"/>
                </a:solidFill>
                <a:latin typeface="Arimo Bold"/>
              </a:rPr>
              <a:t>initialize per process region table entry;</a:t>
            </a:r>
          </a:p>
          <a:p>
            <a:pPr algn="just">
              <a:lnSpc>
                <a:spcPts val="3113"/>
              </a:lnSpc>
            </a:pPr>
            <a:r>
              <a:rPr lang="en-US" sz="2223">
                <a:solidFill>
                  <a:srgbClr val="000000"/>
                </a:solidFill>
                <a:latin typeface="Arimo Bold"/>
              </a:rPr>
              <a:t>              set pointer to region being attached;</a:t>
            </a:r>
          </a:p>
          <a:p>
            <a:pPr algn="just">
              <a:lnSpc>
                <a:spcPts val="3113"/>
              </a:lnSpc>
            </a:pPr>
            <a:r>
              <a:rPr lang="en-US" sz="2223">
                <a:solidFill>
                  <a:srgbClr val="000000"/>
                </a:solidFill>
                <a:latin typeface="Arimo Bold"/>
              </a:rPr>
              <a:t>              set type field;</a:t>
            </a:r>
          </a:p>
          <a:p>
            <a:pPr algn="just">
              <a:lnSpc>
                <a:spcPts val="3113"/>
              </a:lnSpc>
            </a:pPr>
            <a:r>
              <a:rPr lang="en-US" sz="2223">
                <a:solidFill>
                  <a:srgbClr val="000000"/>
                </a:solidFill>
                <a:latin typeface="Arimo Bold"/>
              </a:rPr>
              <a:t>              set virtual address field;</a:t>
            </a:r>
          </a:p>
          <a:p>
            <a:pPr algn="just">
              <a:lnSpc>
                <a:spcPts val="3113"/>
              </a:lnSpc>
            </a:pPr>
          </a:p>
        </p:txBody>
      </p:sp>
      <p:sp>
        <p:nvSpPr>
          <p:cNvPr name="TextBox 8" id="8"/>
          <p:cNvSpPr txBox="true"/>
          <p:nvPr/>
        </p:nvSpPr>
        <p:spPr>
          <a:xfrm rot="0">
            <a:off x="10083167" y="7483154"/>
            <a:ext cx="8293219" cy="2724815"/>
          </a:xfrm>
          <a:prstGeom prst="rect">
            <a:avLst/>
          </a:prstGeom>
        </p:spPr>
        <p:txBody>
          <a:bodyPr anchor="t" rtlCol="false" tIns="0" lIns="0" bIns="0" rIns="0">
            <a:spAutoFit/>
          </a:bodyPr>
          <a:lstStyle/>
          <a:p>
            <a:pPr algn="just">
              <a:lnSpc>
                <a:spcPts val="3113"/>
              </a:lnSpc>
            </a:pPr>
            <a:r>
              <a:rPr lang="en-US" sz="2223">
                <a:solidFill>
                  <a:srgbClr val="000000"/>
                </a:solidFill>
                <a:latin typeface="Open Sans Bold"/>
              </a:rPr>
              <a:t>    </a:t>
            </a:r>
            <a:r>
              <a:rPr lang="en-US" sz="2223">
                <a:solidFill>
                  <a:srgbClr val="000000"/>
                </a:solidFill>
                <a:latin typeface="Arimo Bold"/>
              </a:rPr>
              <a:t>check legality of virtual address, region size;</a:t>
            </a:r>
          </a:p>
          <a:p>
            <a:pPr algn="just">
              <a:lnSpc>
                <a:spcPts val="3113"/>
              </a:lnSpc>
            </a:pPr>
            <a:r>
              <a:rPr lang="en-US" sz="2223">
                <a:solidFill>
                  <a:srgbClr val="000000"/>
                </a:solidFill>
                <a:latin typeface="Arimo Bold"/>
              </a:rPr>
              <a:t>    increment region reference count;</a:t>
            </a:r>
          </a:p>
          <a:p>
            <a:pPr algn="just">
              <a:lnSpc>
                <a:spcPts val="3113"/>
              </a:lnSpc>
            </a:pPr>
            <a:r>
              <a:rPr lang="en-US" sz="2223">
                <a:solidFill>
                  <a:srgbClr val="000000"/>
                </a:solidFill>
                <a:latin typeface="Open Sans Bold"/>
              </a:rPr>
              <a:t>   </a:t>
            </a:r>
            <a:r>
              <a:rPr lang="en-US" sz="2223">
                <a:solidFill>
                  <a:srgbClr val="000000"/>
                </a:solidFill>
                <a:latin typeface="Arimo Bold"/>
              </a:rPr>
              <a:t> increment process size according to attached region;</a:t>
            </a:r>
          </a:p>
          <a:p>
            <a:pPr algn="just">
              <a:lnSpc>
                <a:spcPts val="3113"/>
              </a:lnSpc>
            </a:pPr>
            <a:r>
              <a:rPr lang="en-US" sz="2223">
                <a:solidFill>
                  <a:srgbClr val="000000"/>
                </a:solidFill>
                <a:latin typeface="Arimo Bold"/>
              </a:rPr>
              <a:t>    initialize new hardware register triple for process;</a:t>
            </a:r>
          </a:p>
          <a:p>
            <a:pPr algn="just">
              <a:lnSpc>
                <a:spcPts val="3113"/>
              </a:lnSpc>
            </a:pPr>
            <a:r>
              <a:rPr lang="en-US" sz="2223">
                <a:solidFill>
                  <a:srgbClr val="000000"/>
                </a:solidFill>
                <a:latin typeface="Arimo Bold"/>
              </a:rPr>
              <a:t>    return (per process region table entry);</a:t>
            </a:r>
          </a:p>
          <a:p>
            <a:pPr algn="just">
              <a:lnSpc>
                <a:spcPts val="3113"/>
              </a:lnSpc>
            </a:pPr>
            <a:r>
              <a:rPr lang="en-US" sz="2223">
                <a:solidFill>
                  <a:srgbClr val="000000"/>
                </a:solidFill>
                <a:latin typeface="Arimo Bold"/>
              </a:rPr>
              <a:t>}</a:t>
            </a:r>
          </a:p>
          <a:p>
            <a:pPr algn="just">
              <a:lnSpc>
                <a:spcPts val="3113"/>
              </a:lnSpc>
            </a:pPr>
          </a:p>
        </p:txBody>
      </p:sp>
      <p:sp>
        <p:nvSpPr>
          <p:cNvPr name="AutoShape 9" id="9"/>
          <p:cNvSpPr/>
          <p:nvPr/>
        </p:nvSpPr>
        <p:spPr>
          <a:xfrm rot="8231">
            <a:off x="575092" y="1181803"/>
            <a:ext cx="9944688" cy="0"/>
          </a:xfrm>
          <a:prstGeom prst="line">
            <a:avLst/>
          </a:prstGeom>
          <a:ln cap="flat" w="47625">
            <a:solidFill>
              <a:srgbClr val="43B0F1"/>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E9EAEA"/>
        </a:solidFill>
      </p:bgPr>
    </p:bg>
    <p:spTree>
      <p:nvGrpSpPr>
        <p:cNvPr id="1" name=""/>
        <p:cNvGrpSpPr/>
        <p:nvPr/>
      </p:nvGrpSpPr>
      <p:grpSpPr>
        <a:xfrm>
          <a:off x="0" y="0"/>
          <a:ext cx="0" cy="0"/>
          <a:chOff x="0" y="0"/>
          <a:chExt cx="0" cy="0"/>
        </a:xfrm>
      </p:grpSpPr>
      <p:sp>
        <p:nvSpPr>
          <p:cNvPr name="TextBox 2" id="2"/>
          <p:cNvSpPr txBox="true"/>
          <p:nvPr/>
        </p:nvSpPr>
        <p:spPr>
          <a:xfrm rot="0">
            <a:off x="10083167" y="1894593"/>
            <a:ext cx="8473917" cy="8478567"/>
          </a:xfrm>
          <a:prstGeom prst="rect">
            <a:avLst/>
          </a:prstGeom>
        </p:spPr>
        <p:txBody>
          <a:bodyPr anchor="t" rtlCol="false" tIns="0" lIns="0" bIns="0" rIns="0">
            <a:spAutoFit/>
          </a:bodyPr>
          <a:lstStyle/>
          <a:p>
            <a:pPr algn="just">
              <a:lnSpc>
                <a:spcPts val="2648"/>
              </a:lnSpc>
            </a:pPr>
            <a:r>
              <a:rPr lang="en-US" sz="2068">
                <a:solidFill>
                  <a:srgbClr val="000000"/>
                </a:solidFill>
                <a:latin typeface="Open Sans Bold"/>
              </a:rPr>
              <a:t>/*  Algo :       </a:t>
            </a:r>
            <a:r>
              <a:rPr lang="en-US" sz="2068">
                <a:solidFill>
                  <a:srgbClr val="000000"/>
                </a:solidFill>
                <a:latin typeface="Open Sans Bold Italics"/>
              </a:rPr>
              <a:t>growreg</a:t>
            </a:r>
          </a:p>
          <a:p>
            <a:pPr algn="just">
              <a:lnSpc>
                <a:spcPts val="2648"/>
              </a:lnSpc>
            </a:pPr>
            <a:r>
              <a:rPr lang="en-US" sz="2068">
                <a:solidFill>
                  <a:srgbClr val="000000"/>
                </a:solidFill>
                <a:latin typeface="Arimo Bold"/>
              </a:rPr>
              <a:t> *  Input:       </a:t>
            </a:r>
            <a:r>
              <a:rPr lang="en-US" sz="2068">
                <a:solidFill>
                  <a:srgbClr val="000000"/>
                </a:solidFill>
                <a:latin typeface="Arimo Bold Italics"/>
              </a:rPr>
              <a:t>pointer to per process region table entry</a:t>
            </a:r>
          </a:p>
          <a:p>
            <a:pPr algn="just">
              <a:lnSpc>
                <a:spcPts val="2648"/>
              </a:lnSpc>
            </a:pPr>
            <a:r>
              <a:rPr lang="en-US" sz="2068">
                <a:solidFill>
                  <a:srgbClr val="000000"/>
                </a:solidFill>
                <a:latin typeface="Arimo Bold"/>
              </a:rPr>
              <a:t> *                    </a:t>
            </a:r>
            <a:r>
              <a:rPr lang="en-US" sz="2068">
                <a:solidFill>
                  <a:srgbClr val="000000"/>
                </a:solidFill>
                <a:latin typeface="Arimo Bold Italics"/>
              </a:rPr>
              <a:t>change in size of region</a:t>
            </a:r>
            <a:r>
              <a:rPr lang="en-US" sz="2068">
                <a:solidFill>
                  <a:srgbClr val="000000"/>
                </a:solidFill>
                <a:latin typeface="Arimo Bold"/>
              </a:rPr>
              <a:t> (positive or negative)</a:t>
            </a:r>
          </a:p>
          <a:p>
            <a:pPr algn="just">
              <a:lnSpc>
                <a:spcPts val="2648"/>
              </a:lnSpc>
            </a:pPr>
            <a:r>
              <a:rPr lang="en-US" sz="2068">
                <a:solidFill>
                  <a:srgbClr val="000000"/>
                </a:solidFill>
                <a:latin typeface="Arimo Bold"/>
              </a:rPr>
              <a:t> *  Output:   </a:t>
            </a:r>
            <a:r>
              <a:rPr lang="en-US" sz="2068">
                <a:solidFill>
                  <a:srgbClr val="000000"/>
                </a:solidFill>
                <a:latin typeface="Arimo Bold Italics"/>
              </a:rPr>
              <a:t>none</a:t>
            </a:r>
          </a:p>
          <a:p>
            <a:pPr algn="just">
              <a:lnSpc>
                <a:spcPts val="2648"/>
              </a:lnSpc>
            </a:pPr>
            <a:r>
              <a:rPr lang="en-US" sz="2068">
                <a:solidFill>
                  <a:srgbClr val="000000"/>
                </a:solidFill>
                <a:latin typeface="Arimo Bold Italics"/>
              </a:rPr>
              <a:t> </a:t>
            </a:r>
            <a:r>
              <a:rPr lang="en-US" sz="2068">
                <a:solidFill>
                  <a:srgbClr val="000000"/>
                </a:solidFill>
                <a:latin typeface="Arimo Bold"/>
              </a:rPr>
              <a:t>*/</a:t>
            </a:r>
          </a:p>
          <a:p>
            <a:pPr algn="just">
              <a:lnSpc>
                <a:spcPts val="2565"/>
              </a:lnSpc>
            </a:pPr>
          </a:p>
          <a:p>
            <a:pPr algn="just">
              <a:lnSpc>
                <a:spcPts val="2565"/>
              </a:lnSpc>
            </a:pPr>
            <a:r>
              <a:rPr lang="en-US" sz="2068">
                <a:solidFill>
                  <a:srgbClr val="000000"/>
                </a:solidFill>
                <a:latin typeface="Arimo Bold"/>
              </a:rPr>
              <a:t>{</a:t>
            </a:r>
          </a:p>
          <a:p>
            <a:pPr algn="just">
              <a:lnSpc>
                <a:spcPts val="2565"/>
              </a:lnSpc>
            </a:pPr>
            <a:r>
              <a:rPr lang="en-US" sz="2068">
                <a:solidFill>
                  <a:srgbClr val="000000"/>
                </a:solidFill>
                <a:latin typeface="Arimo Bold"/>
              </a:rPr>
              <a:t>     if (region size increasing)</a:t>
            </a:r>
          </a:p>
          <a:p>
            <a:pPr algn="just">
              <a:lnSpc>
                <a:spcPts val="2565"/>
              </a:lnSpc>
            </a:pPr>
            <a:r>
              <a:rPr lang="en-US" sz="2068">
                <a:solidFill>
                  <a:srgbClr val="000000"/>
                </a:solidFill>
                <a:latin typeface="Arimo Bold"/>
              </a:rPr>
              <a:t>     {</a:t>
            </a:r>
          </a:p>
          <a:p>
            <a:pPr algn="just">
              <a:lnSpc>
                <a:spcPts val="2565"/>
              </a:lnSpc>
            </a:pPr>
            <a:r>
              <a:rPr lang="en-US" sz="2068">
                <a:solidFill>
                  <a:srgbClr val="000000"/>
                </a:solidFill>
                <a:latin typeface="Arimo Bold"/>
              </a:rPr>
              <a:t>          check legality of new region size;</a:t>
            </a:r>
          </a:p>
          <a:p>
            <a:pPr algn="just">
              <a:lnSpc>
                <a:spcPts val="2565"/>
              </a:lnSpc>
            </a:pPr>
            <a:r>
              <a:rPr lang="en-US" sz="2068">
                <a:solidFill>
                  <a:srgbClr val="000000"/>
                </a:solidFill>
                <a:latin typeface="Arimo Bold"/>
              </a:rPr>
              <a:t>          allocate auxiliary tables (page tables);</a:t>
            </a:r>
          </a:p>
          <a:p>
            <a:pPr algn="just">
              <a:lnSpc>
                <a:spcPts val="2565"/>
              </a:lnSpc>
            </a:pPr>
            <a:r>
              <a:rPr lang="en-US" sz="2068">
                <a:solidFill>
                  <a:srgbClr val="000000"/>
                </a:solidFill>
                <a:latin typeface="Arimo Bold"/>
              </a:rPr>
              <a:t>          if (not system supporting demand paging)</a:t>
            </a:r>
          </a:p>
          <a:p>
            <a:pPr algn="just">
              <a:lnSpc>
                <a:spcPts val="2565"/>
              </a:lnSpc>
            </a:pPr>
            <a:r>
              <a:rPr lang="en-US" sz="2068">
                <a:solidFill>
                  <a:srgbClr val="000000"/>
                </a:solidFill>
                <a:latin typeface="Arimo Bold"/>
              </a:rPr>
              <a:t>           {</a:t>
            </a:r>
          </a:p>
          <a:p>
            <a:pPr algn="just">
              <a:lnSpc>
                <a:spcPts val="2565"/>
              </a:lnSpc>
            </a:pPr>
            <a:r>
              <a:rPr lang="en-US" sz="2068">
                <a:solidFill>
                  <a:srgbClr val="000000"/>
                </a:solidFill>
                <a:latin typeface="Arimo Bold"/>
              </a:rPr>
              <a:t>               allocate physical memory;</a:t>
            </a:r>
          </a:p>
          <a:p>
            <a:pPr algn="just">
              <a:lnSpc>
                <a:spcPts val="2565"/>
              </a:lnSpc>
            </a:pPr>
            <a:r>
              <a:rPr lang="en-US" sz="2068">
                <a:solidFill>
                  <a:srgbClr val="000000"/>
                </a:solidFill>
                <a:latin typeface="Arimo Bold"/>
              </a:rPr>
              <a:t>               initialize auxiliary tables, as necessary;</a:t>
            </a:r>
          </a:p>
          <a:p>
            <a:pPr algn="just">
              <a:lnSpc>
                <a:spcPts val="2565"/>
              </a:lnSpc>
            </a:pPr>
            <a:r>
              <a:rPr lang="en-US" sz="2068">
                <a:solidFill>
                  <a:srgbClr val="000000"/>
                </a:solidFill>
                <a:latin typeface="Arimo Bold"/>
              </a:rPr>
              <a:t>            }</a:t>
            </a:r>
          </a:p>
          <a:p>
            <a:pPr algn="just">
              <a:lnSpc>
                <a:spcPts val="2565"/>
              </a:lnSpc>
            </a:pPr>
            <a:r>
              <a:rPr lang="en-US" sz="2068">
                <a:solidFill>
                  <a:srgbClr val="000000"/>
                </a:solidFill>
                <a:latin typeface="Arimo Bold"/>
              </a:rPr>
              <a:t>        }</a:t>
            </a:r>
          </a:p>
          <a:p>
            <a:pPr algn="just">
              <a:lnSpc>
                <a:spcPts val="2565"/>
              </a:lnSpc>
            </a:pPr>
            <a:r>
              <a:rPr lang="en-US" sz="2068">
                <a:solidFill>
                  <a:srgbClr val="000000"/>
                </a:solidFill>
                <a:latin typeface="Arimo Bold"/>
              </a:rPr>
              <a:t>     else  // region size decreasing</a:t>
            </a:r>
          </a:p>
          <a:p>
            <a:pPr algn="just">
              <a:lnSpc>
                <a:spcPts val="2565"/>
              </a:lnSpc>
            </a:pPr>
            <a:r>
              <a:rPr lang="en-US" sz="2068">
                <a:solidFill>
                  <a:srgbClr val="000000"/>
                </a:solidFill>
                <a:latin typeface="Arimo Bold"/>
              </a:rPr>
              <a:t>       {</a:t>
            </a:r>
          </a:p>
          <a:p>
            <a:pPr algn="just">
              <a:lnSpc>
                <a:spcPts val="2565"/>
              </a:lnSpc>
            </a:pPr>
            <a:r>
              <a:rPr lang="en-US" sz="2068">
                <a:solidFill>
                  <a:srgbClr val="000000"/>
                </a:solidFill>
                <a:latin typeface="Arimo Bold"/>
              </a:rPr>
              <a:t>             free physical memory, as appropriate;</a:t>
            </a:r>
          </a:p>
          <a:p>
            <a:pPr algn="just">
              <a:lnSpc>
                <a:spcPts val="2565"/>
              </a:lnSpc>
            </a:pPr>
            <a:r>
              <a:rPr lang="en-US" sz="2068">
                <a:solidFill>
                  <a:srgbClr val="000000"/>
                </a:solidFill>
                <a:latin typeface="Arimo Bold"/>
              </a:rPr>
              <a:t>             free auxiliary tables, as appropriate;</a:t>
            </a:r>
          </a:p>
          <a:p>
            <a:pPr algn="just">
              <a:lnSpc>
                <a:spcPts val="2565"/>
              </a:lnSpc>
            </a:pPr>
            <a:r>
              <a:rPr lang="en-US" sz="2068">
                <a:solidFill>
                  <a:srgbClr val="000000"/>
                </a:solidFill>
                <a:latin typeface="Arimo Bold"/>
              </a:rPr>
              <a:t>        }</a:t>
            </a:r>
          </a:p>
          <a:p>
            <a:pPr algn="just">
              <a:lnSpc>
                <a:spcPts val="2565"/>
              </a:lnSpc>
            </a:pPr>
            <a:r>
              <a:rPr lang="en-US" sz="2068">
                <a:solidFill>
                  <a:srgbClr val="000000"/>
                </a:solidFill>
                <a:latin typeface="Arimo Bold"/>
              </a:rPr>
              <a:t>     do (other) initialization of auxiliary tables, as necessary;</a:t>
            </a:r>
          </a:p>
          <a:p>
            <a:pPr algn="just">
              <a:lnSpc>
                <a:spcPts val="2565"/>
              </a:lnSpc>
            </a:pPr>
            <a:r>
              <a:rPr lang="en-US" sz="2068">
                <a:solidFill>
                  <a:srgbClr val="000000"/>
                </a:solidFill>
                <a:latin typeface="Arimo Bold"/>
              </a:rPr>
              <a:t>     set size field in process table;</a:t>
            </a:r>
          </a:p>
          <a:p>
            <a:pPr algn="just">
              <a:lnSpc>
                <a:spcPts val="2565"/>
              </a:lnSpc>
            </a:pPr>
            <a:r>
              <a:rPr lang="en-US" sz="2068">
                <a:solidFill>
                  <a:srgbClr val="000000"/>
                </a:solidFill>
                <a:latin typeface="Arimo Bold"/>
              </a:rPr>
              <a:t>}</a:t>
            </a:r>
          </a:p>
          <a:p>
            <a:pPr algn="just">
              <a:lnSpc>
                <a:spcPts val="2896"/>
              </a:lnSpc>
            </a:pPr>
          </a:p>
        </p:txBody>
      </p:sp>
      <p:grpSp>
        <p:nvGrpSpPr>
          <p:cNvPr name="Group 3" id="3"/>
          <p:cNvGrpSpPr/>
          <p:nvPr/>
        </p:nvGrpSpPr>
        <p:grpSpPr>
          <a:xfrm rot="-10800000">
            <a:off x="17748670" y="9677497"/>
            <a:ext cx="2886906" cy="851395"/>
            <a:chOff x="0" y="0"/>
            <a:chExt cx="1722525" cy="508000"/>
          </a:xfrm>
        </p:grpSpPr>
        <p:sp>
          <p:nvSpPr>
            <p:cNvPr name="Freeform 4" id="4"/>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TextBox 5" id="5"/>
          <p:cNvSpPr txBox="true"/>
          <p:nvPr/>
        </p:nvSpPr>
        <p:spPr>
          <a:xfrm rot="0">
            <a:off x="0" y="758345"/>
            <a:ext cx="11462707" cy="588335"/>
          </a:xfrm>
          <a:prstGeom prst="rect">
            <a:avLst/>
          </a:prstGeom>
        </p:spPr>
        <p:txBody>
          <a:bodyPr anchor="t" rtlCol="false" tIns="0" lIns="0" bIns="0" rIns="0">
            <a:spAutoFit/>
          </a:bodyPr>
          <a:lstStyle/>
          <a:p>
            <a:pPr algn="ctr">
              <a:lnSpc>
                <a:spcPts val="4568"/>
              </a:lnSpc>
            </a:pPr>
            <a:r>
              <a:rPr lang="en-US" spc="296" sz="4229">
                <a:solidFill>
                  <a:srgbClr val="43B0F1"/>
                </a:solidFill>
                <a:latin typeface="Montserrat Classic Bold"/>
              </a:rPr>
              <a:t>CHANGING THE SIZE OF A REGION</a:t>
            </a:r>
          </a:p>
        </p:txBody>
      </p:sp>
      <p:sp>
        <p:nvSpPr>
          <p:cNvPr name="TextBox 6" id="6"/>
          <p:cNvSpPr txBox="true"/>
          <p:nvPr/>
        </p:nvSpPr>
        <p:spPr>
          <a:xfrm rot="0">
            <a:off x="17948582" y="9622156"/>
            <a:ext cx="205581"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7</a:t>
            </a:r>
          </a:p>
        </p:txBody>
      </p:sp>
      <p:sp>
        <p:nvSpPr>
          <p:cNvPr name="TextBox 7" id="7"/>
          <p:cNvSpPr txBox="true"/>
          <p:nvPr/>
        </p:nvSpPr>
        <p:spPr>
          <a:xfrm rot="0">
            <a:off x="575106" y="1713618"/>
            <a:ext cx="9058433" cy="5552845"/>
          </a:xfrm>
          <a:prstGeom prst="rect">
            <a:avLst/>
          </a:prstGeom>
        </p:spPr>
        <p:txBody>
          <a:bodyPr anchor="t" rtlCol="false" tIns="0" lIns="0" bIns="0" rIns="0">
            <a:spAutoFit/>
          </a:bodyPr>
          <a:lstStyle/>
          <a:p>
            <a:pPr algn="just">
              <a:lnSpc>
                <a:spcPts val="4013"/>
              </a:lnSpc>
            </a:pPr>
            <a:r>
              <a:rPr lang="en-US" sz="2866">
                <a:solidFill>
                  <a:srgbClr val="000000"/>
                </a:solidFill>
                <a:latin typeface="Open Sans"/>
              </a:rPr>
              <a:t>The stack region of a process grows and shrinks automatically according to the nesting of calls. It uses the growreg algorithm. The data region of a process can be extended with the sbrk system call. It also internally calls growreg. Both of these regions are private to a process. Shared regions cannot be extended, so there are no side-effects of growreg. Text regions also cannot grow.</a:t>
            </a:r>
          </a:p>
          <a:p>
            <a:pPr algn="just">
              <a:lnSpc>
                <a:spcPts val="4013"/>
              </a:lnSpc>
            </a:pPr>
          </a:p>
          <a:p>
            <a:pPr algn="just">
              <a:lnSpc>
                <a:spcPts val="4013"/>
              </a:lnSpc>
            </a:pPr>
            <a:r>
              <a:rPr lang="en-US" sz="2866">
                <a:solidFill>
                  <a:srgbClr val="000000"/>
                </a:solidFill>
                <a:latin typeface="Arimo"/>
              </a:rPr>
              <a:t>The algorithm growreg is given on the right:</a:t>
            </a:r>
          </a:p>
          <a:p>
            <a:pPr algn="just">
              <a:lnSpc>
                <a:spcPts val="4013"/>
              </a:lnSpc>
            </a:pPr>
          </a:p>
        </p:txBody>
      </p:sp>
      <p:sp>
        <p:nvSpPr>
          <p:cNvPr name="AutoShape 8" id="8"/>
          <p:cNvSpPr/>
          <p:nvPr/>
        </p:nvSpPr>
        <p:spPr>
          <a:xfrm rot="0">
            <a:off x="575106" y="1451250"/>
            <a:ext cx="10887601" cy="0"/>
          </a:xfrm>
          <a:prstGeom prst="line">
            <a:avLst/>
          </a:prstGeom>
          <a:ln cap="flat" w="47625">
            <a:solidFill>
              <a:srgbClr val="43B0F1"/>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7748670" y="9677497"/>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alpha val="60000"/>
              </a:srgbClr>
            </a:solidFill>
          </p:spPr>
        </p:sp>
      </p:grpSp>
      <p:sp>
        <p:nvSpPr>
          <p:cNvPr name="TextBox 4" id="4"/>
          <p:cNvSpPr txBox="true"/>
          <p:nvPr/>
        </p:nvSpPr>
        <p:spPr>
          <a:xfrm rot="0">
            <a:off x="575106" y="758345"/>
            <a:ext cx="6938332" cy="588335"/>
          </a:xfrm>
          <a:prstGeom prst="rect">
            <a:avLst/>
          </a:prstGeom>
        </p:spPr>
        <p:txBody>
          <a:bodyPr anchor="t" rtlCol="false" tIns="0" lIns="0" bIns="0" rIns="0">
            <a:spAutoFit/>
          </a:bodyPr>
          <a:lstStyle/>
          <a:p>
            <a:pPr>
              <a:lnSpc>
                <a:spcPts val="4568"/>
              </a:lnSpc>
            </a:pPr>
            <a:r>
              <a:rPr lang="en-US" spc="296" sz="4229">
                <a:solidFill>
                  <a:srgbClr val="43B0F1"/>
                </a:solidFill>
                <a:latin typeface="Montserrat Classic Bold"/>
              </a:rPr>
              <a:t>LOADING A REGION</a:t>
            </a:r>
          </a:p>
        </p:txBody>
      </p:sp>
      <p:sp>
        <p:nvSpPr>
          <p:cNvPr name="TextBox 5" id="5"/>
          <p:cNvSpPr txBox="true"/>
          <p:nvPr/>
        </p:nvSpPr>
        <p:spPr>
          <a:xfrm rot="0">
            <a:off x="17927547" y="9622156"/>
            <a:ext cx="247650" cy="655954"/>
          </a:xfrm>
          <a:prstGeom prst="rect">
            <a:avLst/>
          </a:prstGeom>
        </p:spPr>
        <p:txBody>
          <a:bodyPr anchor="t" rtlCol="false" tIns="0" lIns="0" bIns="0" rIns="0">
            <a:spAutoFit/>
          </a:bodyPr>
          <a:lstStyle/>
          <a:p>
            <a:pPr algn="ctr">
              <a:lnSpc>
                <a:spcPts val="5320"/>
              </a:lnSpc>
            </a:pPr>
            <a:r>
              <a:rPr lang="en-US" sz="3800">
                <a:solidFill>
                  <a:srgbClr val="000000"/>
                </a:solidFill>
                <a:latin typeface="Alice"/>
              </a:rPr>
              <a:t>8</a:t>
            </a:r>
          </a:p>
        </p:txBody>
      </p:sp>
      <p:sp>
        <p:nvSpPr>
          <p:cNvPr name="TextBox 6" id="6"/>
          <p:cNvSpPr txBox="true"/>
          <p:nvPr/>
        </p:nvSpPr>
        <p:spPr>
          <a:xfrm rot="0">
            <a:off x="1028700" y="2338502"/>
            <a:ext cx="16684194" cy="5552845"/>
          </a:xfrm>
          <a:prstGeom prst="rect">
            <a:avLst/>
          </a:prstGeom>
        </p:spPr>
        <p:txBody>
          <a:bodyPr anchor="t" rtlCol="false" tIns="0" lIns="0" bIns="0" rIns="0">
            <a:spAutoFit/>
          </a:bodyPr>
          <a:lstStyle/>
          <a:p>
            <a:pPr algn="just">
              <a:lnSpc>
                <a:spcPts val="4013"/>
              </a:lnSpc>
            </a:pPr>
            <a:r>
              <a:rPr lang="en-US" sz="2866">
                <a:solidFill>
                  <a:srgbClr val="000000"/>
                </a:solidFill>
                <a:latin typeface="Open Sans"/>
              </a:rPr>
              <a:t>In a system supporting demand paging, the kernel can "map" a file into process address space during the exec system call, arranging to read individual physical pages later on demand (studied later). If the kernel does not support demand paging, it must copy the executable file into memory, loading the process regions at virtual addresses specified in the executable file. It may attach a region at a different virtual address from where it loads the contents of the file, creating a gap in the page table. For example, this feature is used to cause memory faults when user programs access address 0 illegally. Programs with pointer variables sometimes use them erroneously without checking that their value is 0 and, hence, that they are illegal for use as a pointer reference. By protecting the page containing address 0 appropriately, processes that errantly access address 0 incur a fault and abort, allowing programmers to discover such bugs more quickly.</a:t>
            </a:r>
          </a:p>
        </p:txBody>
      </p:sp>
      <p:sp>
        <p:nvSpPr>
          <p:cNvPr name="AutoShape 7" id="7"/>
          <p:cNvSpPr/>
          <p:nvPr/>
        </p:nvSpPr>
        <p:spPr>
          <a:xfrm rot="0">
            <a:off x="575106" y="1451250"/>
            <a:ext cx="10887601" cy="0"/>
          </a:xfrm>
          <a:prstGeom prst="line">
            <a:avLst/>
          </a:prstGeom>
          <a:ln cap="flat" w="47625">
            <a:solidFill>
              <a:srgbClr val="43B0F1"/>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DAExdiyCouU</dc:identifier>
  <dcterms:modified xsi:type="dcterms:W3CDTF">2011-08-01T06:04:30Z</dcterms:modified>
  <cp:revision>1</cp:revision>
  <dc:title>AOSpptx</dc:title>
</cp:coreProperties>
</file>