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9" r:id="rId9"/>
    <p:sldId id="27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9772-0E02-429F-9196-CFEFF292FC3A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Computer Systems Architecture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Morris </a:t>
            </a:r>
            <a:r>
              <a:rPr lang="en-IN" dirty="0" err="1" smtClean="0"/>
              <a:t>Mano</a:t>
            </a:r>
            <a:r>
              <a:rPr lang="en-IN" dirty="0" smtClean="0"/>
              <a:t>, Computer System Architecture, 3rd Edition, Pearson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IN" dirty="0" smtClean="0"/>
              <a:t>Computer Systems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A </a:t>
            </a:r>
            <a:r>
              <a:rPr lang="en-IN" b="1" dirty="0" smtClean="0"/>
              <a:t>computer system </a:t>
            </a:r>
            <a:r>
              <a:rPr lang="en-IN" dirty="0" smtClean="0"/>
              <a:t>is basically a machine that simplifies complicated tasks.</a:t>
            </a:r>
          </a:p>
          <a:p>
            <a:pPr algn="just"/>
            <a:r>
              <a:rPr lang="en-IN" b="1" dirty="0" smtClean="0"/>
              <a:t>Computer Architecture</a:t>
            </a:r>
            <a:r>
              <a:rPr lang="en-IN" dirty="0" smtClean="0"/>
              <a:t> is concern with the structure and behaviour of the computer as seen by the user. It includes the information</a:t>
            </a:r>
            <a:r>
              <a:rPr lang="en-IN" dirty="0" smtClean="0"/>
              <a:t>, </a:t>
            </a:r>
            <a:r>
              <a:rPr lang="en-IN" dirty="0" smtClean="0"/>
              <a:t>the instruction set and techniques for addressing memory. The architectural design of a computer system is concerned with the specifications of the functional modules, such as processor, memory and structuring them together into a computer system.</a:t>
            </a:r>
          </a:p>
          <a:p>
            <a:pPr algn="ctr">
              <a:buNone/>
            </a:pPr>
            <a:r>
              <a:rPr lang="en-IN" sz="3500" i="1" dirty="0" smtClean="0"/>
              <a:t>“Computer Architecture is a study of computer systems”</a:t>
            </a:r>
            <a:endParaRPr lang="en-IN" sz="3500" i="1" dirty="0"/>
          </a:p>
          <a:p>
            <a:pPr algn="just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Components in the Computer System Architecture</a:t>
            </a:r>
            <a:endParaRPr lang="en-IN" dirty="0"/>
          </a:p>
        </p:txBody>
      </p:sp>
      <p:pic>
        <p:nvPicPr>
          <p:cNvPr id="2050" name="Picture 2" descr="C:\Users\hp\Desktop\Architecture\Computer System Architectu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912" y="2287413"/>
            <a:ext cx="7274176" cy="4525963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1412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en-IN" sz="2800" dirty="0">
                <a:latin typeface="+mj-lt"/>
                <a:ea typeface="+mj-ea"/>
                <a:cs typeface="+mj-cs"/>
              </a:rPr>
              <a:t>Input Unit, Output Unit, Storage Unit, Arithmetic Logic </a:t>
            </a:r>
            <a:r>
              <a:rPr lang="en-IN" sz="2800" dirty="0" smtClean="0">
                <a:latin typeface="+mj-lt"/>
                <a:ea typeface="+mj-ea"/>
                <a:cs typeface="+mj-cs"/>
              </a:rPr>
              <a:t>Unit and Control </a:t>
            </a:r>
            <a:r>
              <a:rPr lang="en-IN" sz="2800" dirty="0">
                <a:latin typeface="+mj-lt"/>
                <a:ea typeface="+mj-ea"/>
                <a:cs typeface="+mj-cs"/>
              </a:rPr>
              <a:t>Unit etc.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computer system is subdivided into two functional entities:</a:t>
            </a:r>
          </a:p>
          <a:p>
            <a:pPr algn="just"/>
            <a:r>
              <a:rPr lang="en-US" b="1" dirty="0" smtClean="0"/>
              <a:t>Hardware</a:t>
            </a:r>
            <a:r>
              <a:rPr lang="en-US" dirty="0" smtClean="0"/>
              <a:t> of the computer system consists of all the electronic components and electromechanical devices that comprise the physical entity of the device.</a:t>
            </a:r>
          </a:p>
          <a:p>
            <a:pPr algn="just"/>
            <a:r>
              <a:rPr lang="en-US" b="1" dirty="0" smtClean="0"/>
              <a:t>Software </a:t>
            </a:r>
            <a:r>
              <a:rPr lang="en-US" i="1" dirty="0" smtClean="0"/>
              <a:t>consists of the instructions </a:t>
            </a:r>
            <a:r>
              <a:rPr lang="en-US" dirty="0" smtClean="0"/>
              <a:t>and data that the computer manipulates to perform various data-processing tasks.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Hardware</a:t>
            </a:r>
            <a:r>
              <a:rPr lang="en-US" dirty="0" smtClean="0"/>
              <a:t> of the computer system is usually divided into three major parts.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Input devices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CPU (ALU,CU and Memory)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Output devices</a:t>
            </a:r>
          </a:p>
          <a:p>
            <a:pPr algn="just"/>
            <a:r>
              <a:rPr lang="en-US" b="1" dirty="0" smtClean="0"/>
              <a:t>Software </a:t>
            </a:r>
            <a:r>
              <a:rPr lang="en-US" dirty="0" smtClean="0"/>
              <a:t>consists of a collection of </a:t>
            </a:r>
            <a:r>
              <a:rPr lang="en-US" b="1" dirty="0" smtClean="0"/>
              <a:t>programs</a:t>
            </a:r>
            <a:r>
              <a:rPr lang="en-US" dirty="0" smtClean="0"/>
              <a:t> whose purpose is to make more efficient use of the computer.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b="1" dirty="0" smtClean="0"/>
              <a:t>Program: </a:t>
            </a:r>
            <a:r>
              <a:rPr lang="en-IN" dirty="0" smtClean="0"/>
              <a:t>A </a:t>
            </a:r>
            <a:r>
              <a:rPr lang="en-IN" dirty="0" smtClean="0"/>
              <a:t>set of instructions that directs a computer's hardware to perform a </a:t>
            </a:r>
            <a:r>
              <a:rPr lang="en-IN" dirty="0" smtClean="0"/>
              <a:t>task</a:t>
            </a:r>
            <a:r>
              <a:rPr lang="en-US" dirty="0" smtClean="0"/>
              <a:t>. 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b="1" dirty="0" smtClean="0"/>
              <a:t>Instructions</a:t>
            </a:r>
            <a:r>
              <a:rPr lang="en-US" dirty="0" smtClean="0"/>
              <a:t> are basic commands used to communicate with the processor. A computer can execute billions of instructions per second.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 noGrp="1"/>
          </p:cNvSpPr>
          <p:nvPr>
            <p:ph type="title" idx="4294967295"/>
          </p:nvPr>
        </p:nvSpPr>
        <p:spPr>
          <a:xfrm>
            <a:off x="838200" y="130175"/>
            <a:ext cx="7416800" cy="936625"/>
          </a:xfrm>
        </p:spPr>
        <p:txBody>
          <a:bodyPr lIns="0" tIns="0" rIns="0" bIns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000" dirty="0"/>
              <a:t>How </a:t>
            </a:r>
            <a:r>
              <a:rPr lang="fr-FR" sz="4000" dirty="0" smtClean="0"/>
              <a:t>Computer System </a:t>
            </a:r>
            <a:r>
              <a:rPr lang="fr-FR" sz="4000" dirty="0" smtClean="0"/>
              <a:t>Works</a:t>
            </a:r>
            <a:r>
              <a:rPr lang="fr-FR" sz="4000" dirty="0"/>
              <a:t> ?</a:t>
            </a:r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611560" y="4365104"/>
            <a:ext cx="8075240" cy="19796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Program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 – List of instructions given to the computer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Information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–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data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, images, files, videos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Processor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– Process the information according to the instructions in the program</a:t>
            </a:r>
          </a:p>
        </p:txBody>
      </p:sp>
      <p:grpSp>
        <p:nvGrpSpPr>
          <p:cNvPr id="2" name="Group 24"/>
          <p:cNvGrpSpPr>
            <a:grpSpLocks noChangeAspect="1"/>
          </p:cNvGrpSpPr>
          <p:nvPr/>
        </p:nvGrpSpPr>
        <p:grpSpPr bwMode="auto">
          <a:xfrm>
            <a:off x="2057400" y="1124744"/>
            <a:ext cx="4572000" cy="2709863"/>
            <a:chOff x="1680" y="960"/>
            <a:chExt cx="2880" cy="1707"/>
          </a:xfrm>
        </p:grpSpPr>
        <p:sp>
          <p:nvSpPr>
            <p:cNvPr id="26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80" y="960"/>
              <a:ext cx="2880" cy="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497" y="1027"/>
              <a:ext cx="1022" cy="59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2518" y="1771"/>
              <a:ext cx="937" cy="4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1717" y="1015"/>
              <a:ext cx="803" cy="6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2598" y="1879"/>
              <a:ext cx="8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Processor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1764" y="1195"/>
              <a:ext cx="7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Program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3573" y="1200"/>
              <a:ext cx="8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Information</a:t>
              </a: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2524" y="1320"/>
              <a:ext cx="358" cy="442"/>
            </a:xfrm>
            <a:custGeom>
              <a:avLst/>
              <a:gdLst>
                <a:gd name="T0" fmla="*/ 0 w 675"/>
                <a:gd name="T1" fmla="*/ 0 h 837"/>
                <a:gd name="T2" fmla="*/ 675 w 675"/>
                <a:gd name="T3" fmla="*/ 0 h 837"/>
                <a:gd name="T4" fmla="*/ 675 w 675"/>
                <a:gd name="T5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5" h="837">
                  <a:moveTo>
                    <a:pt x="0" y="0"/>
                  </a:moveTo>
                  <a:lnTo>
                    <a:pt x="675" y="0"/>
                  </a:lnTo>
                  <a:lnTo>
                    <a:pt x="675" y="837"/>
                  </a:lnTo>
                </a:path>
              </a:pathLst>
            </a:custGeom>
            <a:noFill/>
            <a:ln w="10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2840" y="1616"/>
              <a:ext cx="84" cy="146"/>
            </a:xfrm>
            <a:custGeom>
              <a:avLst/>
              <a:gdLst>
                <a:gd name="T0" fmla="*/ 42 w 84"/>
                <a:gd name="T1" fmla="*/ 42 h 146"/>
                <a:gd name="T2" fmla="*/ 0 w 84"/>
                <a:gd name="T3" fmla="*/ 0 h 146"/>
                <a:gd name="T4" fmla="*/ 42 w 84"/>
                <a:gd name="T5" fmla="*/ 146 h 146"/>
                <a:gd name="T6" fmla="*/ 84 w 84"/>
                <a:gd name="T7" fmla="*/ 0 h 146"/>
                <a:gd name="T8" fmla="*/ 42 w 84"/>
                <a:gd name="T9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6">
                  <a:moveTo>
                    <a:pt x="42" y="42"/>
                  </a:moveTo>
                  <a:lnTo>
                    <a:pt x="0" y="0"/>
                  </a:lnTo>
                  <a:lnTo>
                    <a:pt x="42" y="146"/>
                  </a:lnTo>
                  <a:lnTo>
                    <a:pt x="84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3150" y="1325"/>
              <a:ext cx="341" cy="448"/>
            </a:xfrm>
            <a:custGeom>
              <a:avLst/>
              <a:gdLst>
                <a:gd name="T0" fmla="*/ 645 w 645"/>
                <a:gd name="T1" fmla="*/ 0 h 847"/>
                <a:gd name="T2" fmla="*/ 0 w 645"/>
                <a:gd name="T3" fmla="*/ 0 h 847"/>
                <a:gd name="T4" fmla="*/ 0 w 645"/>
                <a:gd name="T5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5" h="847">
                  <a:moveTo>
                    <a:pt x="645" y="0"/>
                  </a:moveTo>
                  <a:lnTo>
                    <a:pt x="0" y="0"/>
                  </a:lnTo>
                  <a:lnTo>
                    <a:pt x="0" y="847"/>
                  </a:lnTo>
                </a:path>
              </a:pathLst>
            </a:custGeom>
            <a:noFill/>
            <a:ln w="10" cap="flat">
              <a:solidFill>
                <a:srgbClr val="2A24F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3108" y="1626"/>
              <a:ext cx="83" cy="147"/>
            </a:xfrm>
            <a:custGeom>
              <a:avLst/>
              <a:gdLst>
                <a:gd name="T0" fmla="*/ 42 w 83"/>
                <a:gd name="T1" fmla="*/ 42 h 147"/>
                <a:gd name="T2" fmla="*/ 0 w 83"/>
                <a:gd name="T3" fmla="*/ 0 h 147"/>
                <a:gd name="T4" fmla="*/ 42 w 83"/>
                <a:gd name="T5" fmla="*/ 147 h 147"/>
                <a:gd name="T6" fmla="*/ 83 w 83"/>
                <a:gd name="T7" fmla="*/ 0 h 147"/>
                <a:gd name="T8" fmla="*/ 42 w 83"/>
                <a:gd name="T9" fmla="*/ 4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7">
                  <a:moveTo>
                    <a:pt x="42" y="42"/>
                  </a:moveTo>
                  <a:lnTo>
                    <a:pt x="0" y="0"/>
                  </a:lnTo>
                  <a:lnTo>
                    <a:pt x="42" y="147"/>
                  </a:lnTo>
                  <a:lnTo>
                    <a:pt x="83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016" y="2236"/>
              <a:ext cx="0" cy="373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2974" y="2463"/>
              <a:ext cx="84" cy="146"/>
            </a:xfrm>
            <a:custGeom>
              <a:avLst/>
              <a:gdLst>
                <a:gd name="T0" fmla="*/ 42 w 84"/>
                <a:gd name="T1" fmla="*/ 42 h 146"/>
                <a:gd name="T2" fmla="*/ 0 w 84"/>
                <a:gd name="T3" fmla="*/ 0 h 146"/>
                <a:gd name="T4" fmla="*/ 42 w 84"/>
                <a:gd name="T5" fmla="*/ 146 h 146"/>
                <a:gd name="T6" fmla="*/ 84 w 84"/>
                <a:gd name="T7" fmla="*/ 0 h 146"/>
                <a:gd name="T8" fmla="*/ 42 w 84"/>
                <a:gd name="T9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6">
                  <a:moveTo>
                    <a:pt x="42" y="42"/>
                  </a:moveTo>
                  <a:lnTo>
                    <a:pt x="0" y="0"/>
                  </a:lnTo>
                  <a:lnTo>
                    <a:pt x="42" y="146"/>
                  </a:lnTo>
                  <a:lnTo>
                    <a:pt x="84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3105" y="2384"/>
              <a:ext cx="62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results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1" name="Slide Number Placeholder 1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</p:spPr>
        <p:txBody>
          <a:bodyPr>
            <a:normAutofit/>
          </a:bodyPr>
          <a:lstStyle/>
          <a:p>
            <a:r>
              <a:rPr lang="en-IN" dirty="0" smtClean="0"/>
              <a:t>Binary System &amp; Logic </a:t>
            </a:r>
            <a:r>
              <a:rPr lang="en-IN" dirty="0" smtClean="0"/>
              <a:t>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Computer is a digital device, which works on two levels of signal. These two levels of signal as </a:t>
            </a:r>
            <a:r>
              <a:rPr lang="en-IN" b="1" dirty="0" smtClean="0"/>
              <a:t>High</a:t>
            </a:r>
            <a:r>
              <a:rPr lang="en-IN" dirty="0" smtClean="0"/>
              <a:t> and </a:t>
            </a:r>
            <a:r>
              <a:rPr lang="en-IN" b="1" dirty="0" smtClean="0"/>
              <a:t>Low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Digital computers use the binary number system, which has two digits: 0 and 1.</a:t>
            </a:r>
          </a:p>
          <a:p>
            <a:pPr algn="ctr">
              <a:buNone/>
            </a:pPr>
            <a:r>
              <a:rPr lang="en-IN" dirty="0" smtClean="0"/>
              <a:t>0 means Low</a:t>
            </a:r>
          </a:p>
          <a:p>
            <a:pPr algn="ctr">
              <a:buNone/>
            </a:pPr>
            <a:r>
              <a:rPr lang="en-IN" dirty="0" smtClean="0"/>
              <a:t>1 means High </a:t>
            </a:r>
          </a:p>
          <a:p>
            <a:pPr algn="just"/>
            <a:r>
              <a:rPr lang="en-IN" dirty="0" smtClean="0"/>
              <a:t>Manipulation of binary information is done by logic circuits called </a:t>
            </a:r>
            <a:r>
              <a:rPr lang="en-IN" b="1" dirty="0" smtClean="0"/>
              <a:t>Gates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Each </a:t>
            </a:r>
            <a:r>
              <a:rPr lang="en-IN" dirty="0" smtClean="0"/>
              <a:t>gate has a distinct graphic symbol and its operation can be described by means of an algebraic expression.</a:t>
            </a:r>
          </a:p>
          <a:p>
            <a:pPr algn="just"/>
            <a:r>
              <a:rPr lang="en-IN" dirty="0" smtClean="0"/>
              <a:t>Input-Output </a:t>
            </a:r>
            <a:r>
              <a:rPr lang="en-IN" dirty="0" smtClean="0"/>
              <a:t>relationship of the binary variables for each </a:t>
            </a:r>
            <a:r>
              <a:rPr lang="en-IN" dirty="0" smtClean="0"/>
              <a:t>gate </a:t>
            </a:r>
            <a:r>
              <a:rPr lang="en-IN" dirty="0" smtClean="0"/>
              <a:t>can be represented in tabular form by a </a:t>
            </a:r>
            <a:r>
              <a:rPr lang="en-IN" b="1" dirty="0" smtClean="0"/>
              <a:t>truth table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0648"/>
            <a:ext cx="6917325" cy="614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6222"/>
            <a:ext cx="6696743" cy="616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404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Computer Systems Architecture </vt:lpstr>
      <vt:lpstr>Computer Systems Architecture</vt:lpstr>
      <vt:lpstr>Components in the Computer System Architecture</vt:lpstr>
      <vt:lpstr>Broad categories</vt:lpstr>
      <vt:lpstr>Broad categories</vt:lpstr>
      <vt:lpstr>How Computer System Works ?</vt:lpstr>
      <vt:lpstr>Binary System &amp; Logic Gates</vt:lpstr>
      <vt:lpstr>Slide 8</vt:lpstr>
      <vt:lpstr>Slide 9</vt:lpstr>
      <vt:lpstr>Book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Architecture</dc:title>
  <dc:creator>hp</dc:creator>
  <cp:lastModifiedBy>hp</cp:lastModifiedBy>
  <cp:revision>60</cp:revision>
  <dcterms:created xsi:type="dcterms:W3CDTF">2020-12-05T10:30:56Z</dcterms:created>
  <dcterms:modified xsi:type="dcterms:W3CDTF">2020-12-07T04:37:48Z</dcterms:modified>
</cp:coreProperties>
</file>