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3B09-4561-4994-A9DA-74D656D01585}" type="datetimeFigureOut">
              <a:rPr lang="en-IN" smtClean="0"/>
              <a:pPr/>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D2C09-4A9C-4A63-A385-E1B7EBC21B2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3B09-4561-4994-A9DA-74D656D01585}" type="datetimeFigureOut">
              <a:rPr lang="en-IN" smtClean="0"/>
              <a:pPr/>
              <a:t>26-02-2021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D2C09-4A9C-4A63-A385-E1B7EBC21B2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Microprogrammed</a:t>
            </a:r>
            <a:r>
              <a:rPr lang="en-IN" dirty="0" smtClean="0"/>
              <a:t> Control Unit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lnSpcReduction="10000"/>
          </a:bodyPr>
          <a:lstStyle/>
          <a:p>
            <a:pPr algn="just"/>
            <a:r>
              <a:rPr lang="en-IN" sz="2800" dirty="0" smtClean="0"/>
              <a:t>While the </a:t>
            </a:r>
            <a:r>
              <a:rPr lang="en-IN" sz="2800" dirty="0" err="1" smtClean="0"/>
              <a:t>microoperations</a:t>
            </a:r>
            <a:r>
              <a:rPr lang="en-IN" sz="2800" dirty="0" smtClean="0"/>
              <a:t> are being executed, the next address is computed in the next address generator circuit and then transferred into the control address register to read the next microinstruction.</a:t>
            </a:r>
          </a:p>
          <a:p>
            <a:pPr algn="just"/>
            <a:r>
              <a:rPr lang="en-IN" sz="2800" dirty="0" smtClean="0"/>
              <a:t>Thus a microinstruction contains bits for initiating </a:t>
            </a:r>
            <a:r>
              <a:rPr lang="en-IN" sz="2800" dirty="0" err="1" smtClean="0"/>
              <a:t>microoperations</a:t>
            </a:r>
            <a:r>
              <a:rPr lang="en-IN" sz="2800" dirty="0" smtClean="0"/>
              <a:t> in the data processor part and bits that determine the address sequence for the control memory.</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lnSpcReduction="10000"/>
          </a:bodyPr>
          <a:lstStyle/>
          <a:p>
            <a:pPr algn="just"/>
            <a:r>
              <a:rPr lang="en-IN" sz="2800" dirty="0" smtClean="0"/>
              <a:t>The next address generator is sometimes called a micro-program sequencer, as it determines the address sequence that is read from control memory.</a:t>
            </a:r>
          </a:p>
          <a:p>
            <a:pPr algn="just"/>
            <a:r>
              <a:rPr lang="en-IN" sz="2800" dirty="0" smtClean="0"/>
              <a:t>Typical functions of a micro-program sequencer are incrementing the control address register by one, loading into the control address register an address from control memory, transferring an external address, or loading an initial address to start the control operations.</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a:bodyPr>
          <a:lstStyle/>
          <a:p>
            <a:pPr algn="just"/>
            <a:r>
              <a:rPr lang="en-IN" sz="2800" dirty="0" smtClean="0"/>
              <a:t>The control data register holds the present microinstruction while the next address is computed and read from memory.</a:t>
            </a:r>
          </a:p>
          <a:p>
            <a:pPr algn="just"/>
            <a:r>
              <a:rPr lang="en-IN" sz="2800" dirty="0" smtClean="0"/>
              <a:t>The data register is sometimes called a pipeline register.</a:t>
            </a:r>
          </a:p>
          <a:p>
            <a:pPr algn="just"/>
            <a:r>
              <a:rPr lang="en-IN" sz="2800" dirty="0" smtClean="0"/>
              <a:t>It allows the execution of the </a:t>
            </a:r>
            <a:r>
              <a:rPr lang="en-IN" sz="2800" dirty="0" err="1" smtClean="0"/>
              <a:t>microoperations</a:t>
            </a:r>
            <a:r>
              <a:rPr lang="en-IN" sz="2800" dirty="0" smtClean="0"/>
              <a:t> specified by the control word simultaneously with the generation of the next microinstruction.</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This configuration requires a two-phase clock, with one clock applied to the address register and the other to the data register.</a:t>
            </a:r>
          </a:p>
          <a:p>
            <a:pPr algn="just"/>
            <a:r>
              <a:rPr lang="en-IN" sz="2800" dirty="0" smtClean="0"/>
              <a:t>The main advantage of the micro programmed control is the fact that once the hardware configuration is established; there should be no need for further hardware or wiring changes.</a:t>
            </a:r>
          </a:p>
          <a:p>
            <a:pPr algn="just"/>
            <a:r>
              <a:rPr lang="en-IN" sz="2800" dirty="0" smtClean="0"/>
              <a:t>If we want to establish a different control sequence for the system, all we need to do is specify a different set of microinstructions for control memory.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This configuration requires a two-phase clock, with one clock applied to the address register and the other to the data register.</a:t>
            </a:r>
          </a:p>
          <a:p>
            <a:pPr algn="just"/>
            <a:r>
              <a:rPr lang="en-IN" sz="2800" dirty="0" smtClean="0"/>
              <a:t>The main advantage of the micro programmed control is the fact that once the hardware configuration is established; there should be no need for further hardware or wiring changes.</a:t>
            </a:r>
          </a:p>
          <a:p>
            <a:pPr algn="just"/>
            <a:r>
              <a:rPr lang="en-IN" sz="2800" dirty="0" smtClean="0"/>
              <a:t>If we want to establish a different control sequence for the system, all we need to do is specify a different set of microinstructions for control memory.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692696"/>
            <a:ext cx="8229600" cy="5112568"/>
          </a:xfrm>
        </p:spPr>
        <p:txBody>
          <a:bodyPr>
            <a:normAutofit/>
          </a:bodyPr>
          <a:lstStyle/>
          <a:p>
            <a:pPr algn="just"/>
            <a:r>
              <a:rPr lang="en-IN" sz="2600" dirty="0" err="1" smtClean="0"/>
              <a:t>Microprogram</a:t>
            </a:r>
            <a:r>
              <a:rPr lang="en-IN" sz="2600" dirty="0" smtClean="0"/>
              <a:t> </a:t>
            </a:r>
            <a:r>
              <a:rPr lang="en-IN" sz="2600" b="1" dirty="0" smtClean="0"/>
              <a:t>sequencer</a:t>
            </a:r>
            <a:r>
              <a:rPr lang="en-IN" sz="2600" dirty="0" smtClean="0"/>
              <a:t> determines the address sequence that is read from control memory.</a:t>
            </a:r>
          </a:p>
          <a:p>
            <a:pPr algn="just"/>
            <a:r>
              <a:rPr lang="en-IN" sz="2600" dirty="0" smtClean="0"/>
              <a:t>The address of the next microinstruction can be specified in several ways, depending on the sequencer inputs. </a:t>
            </a:r>
          </a:p>
          <a:p>
            <a:pPr algn="just"/>
            <a:r>
              <a:rPr lang="en-IN" sz="2600" dirty="0" smtClean="0"/>
              <a:t>Typical functions of a </a:t>
            </a:r>
            <a:r>
              <a:rPr lang="en-IN" sz="2600" dirty="0" err="1" smtClean="0"/>
              <a:t>microprogram</a:t>
            </a:r>
            <a:r>
              <a:rPr lang="en-IN" sz="2600" dirty="0" smtClean="0"/>
              <a:t> sequencer are incrementing the control address register by one, loading into the control address register an address from control memory.</a:t>
            </a:r>
          </a:p>
          <a:p>
            <a:pPr algn="just"/>
            <a:r>
              <a:rPr lang="en-IN" sz="2600" dirty="0" smtClean="0"/>
              <a:t>Transferring an external address, or loading an initial address to start the control operations.</a:t>
            </a:r>
          </a:p>
        </p:txBody>
      </p:sp>
      <p:pic>
        <p:nvPicPr>
          <p:cNvPr id="4" name="Picture 2"/>
          <p:cNvPicPr>
            <a:picLocks noChangeAspect="1" noChangeArrowheads="1"/>
          </p:cNvPicPr>
          <p:nvPr/>
        </p:nvPicPr>
        <p:blipFill>
          <a:blip r:embed="rId2" cstate="print"/>
          <a:srcRect/>
          <a:stretch>
            <a:fillRect/>
          </a:stretch>
        </p:blipFill>
        <p:spPr bwMode="auto">
          <a:xfrm>
            <a:off x="971600" y="4946476"/>
            <a:ext cx="7400925" cy="1866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Microinstructions are stored in control memory in groups, with each group specifying a </a:t>
            </a:r>
            <a:r>
              <a:rPr lang="en-IN" sz="2800" b="1" dirty="0" smtClean="0"/>
              <a:t>routine</a:t>
            </a:r>
            <a:r>
              <a:rPr lang="en-IN" sz="2800" dirty="0" smtClean="0"/>
              <a:t>.</a:t>
            </a:r>
          </a:p>
          <a:p>
            <a:pPr algn="just"/>
            <a:r>
              <a:rPr lang="en-IN" sz="2800" dirty="0" smtClean="0"/>
              <a:t>Each computer instruction has its own </a:t>
            </a:r>
            <a:r>
              <a:rPr lang="en-IN" sz="2800" dirty="0" err="1" smtClean="0"/>
              <a:t>microprogram</a:t>
            </a:r>
            <a:r>
              <a:rPr lang="en-IN" sz="2800" dirty="0" smtClean="0"/>
              <a:t> routine in control memory to generate the </a:t>
            </a:r>
            <a:r>
              <a:rPr lang="en-IN" sz="2800" dirty="0" err="1" smtClean="0"/>
              <a:t>microoperations</a:t>
            </a:r>
            <a:r>
              <a:rPr lang="en-IN" sz="2800" dirty="0" smtClean="0"/>
              <a:t> that execute the instruction. </a:t>
            </a:r>
          </a:p>
          <a:p>
            <a:pPr algn="just"/>
            <a:r>
              <a:rPr lang="en-IN" sz="2800" dirty="0" smtClean="0"/>
              <a:t>The hardware that controls the address sequencing of the control memory must be capable of sequencing the microinstructions within a routine and be able to branch from one routine to another.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5112568"/>
          </a:xfrm>
        </p:spPr>
        <p:txBody>
          <a:bodyPr>
            <a:normAutofit/>
          </a:bodyPr>
          <a:lstStyle/>
          <a:p>
            <a:pPr algn="just"/>
            <a:r>
              <a:rPr lang="en-IN" sz="2800" dirty="0" smtClean="0"/>
              <a:t>An initial address is loaded into the control address register when power is turned on in the computer.</a:t>
            </a:r>
          </a:p>
          <a:p>
            <a:pPr algn="just"/>
            <a:r>
              <a:rPr lang="en-IN" sz="2800" dirty="0" smtClean="0"/>
              <a:t>This address is usually the address of the first microinstruction that activates the instruction fetch routine.</a:t>
            </a:r>
          </a:p>
          <a:p>
            <a:pPr algn="just"/>
            <a:r>
              <a:rPr lang="en-IN" sz="2800" dirty="0" smtClean="0"/>
              <a:t>The address sequencing capabilities required in a control memory 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112568"/>
          </a:xfrm>
        </p:spPr>
        <p:txBody>
          <a:bodyPr>
            <a:normAutofit/>
          </a:bodyPr>
          <a:lstStyle/>
          <a:p>
            <a:pPr marL="269875" indent="-269875" algn="just">
              <a:buFont typeface="+mj-lt"/>
              <a:buAutoNum type="arabicParenR"/>
            </a:pPr>
            <a:r>
              <a:rPr lang="en-IN" sz="2800" dirty="0" smtClean="0"/>
              <a:t>Incrementing of the control address register.</a:t>
            </a:r>
          </a:p>
          <a:p>
            <a:pPr marL="269875" indent="-269875" algn="just"/>
            <a:r>
              <a:rPr lang="en-IN" sz="2800" dirty="0" smtClean="0"/>
              <a:t>The </a:t>
            </a:r>
            <a:r>
              <a:rPr lang="en-IN" sz="2800" dirty="0" err="1" smtClean="0"/>
              <a:t>incrementer</a:t>
            </a:r>
            <a:r>
              <a:rPr lang="en-IN" sz="2800" dirty="0" smtClean="0"/>
              <a:t> increments the content of the control address register by one, to select the next microinstruction in sequence.</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2880320" cy="5472608"/>
          </a:xfrm>
        </p:spPr>
        <p:txBody>
          <a:bodyPr>
            <a:normAutofit fontScale="92500" lnSpcReduction="10000"/>
          </a:bodyPr>
          <a:lstStyle/>
          <a:p>
            <a:pPr marL="269875" indent="-269875" algn="just">
              <a:buFont typeface="+mj-lt"/>
              <a:buAutoNum type="arabicParenR" startAt="2"/>
            </a:pPr>
            <a:r>
              <a:rPr lang="en-IN" sz="2800" dirty="0" smtClean="0"/>
              <a:t>Unconditional branch or conditional branch, depending on status bit conditions.</a:t>
            </a:r>
          </a:p>
          <a:p>
            <a:pPr marL="269875" indent="-269875" algn="just"/>
            <a:r>
              <a:rPr lang="en-IN" sz="2800" dirty="0" smtClean="0"/>
              <a:t>Branching is achieved by specifying the branch address in one of the fields of the microinstruction.</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760640"/>
          </a:xfrm>
        </p:spPr>
        <p:txBody>
          <a:bodyPr>
            <a:normAutofit/>
          </a:bodyPr>
          <a:lstStyle/>
          <a:p>
            <a:pPr algn="just"/>
            <a:r>
              <a:rPr lang="en-US" sz="2800" dirty="0" smtClean="0"/>
              <a:t>Major functional parts in a digital computer</a:t>
            </a:r>
          </a:p>
          <a:p>
            <a:pPr marL="1258888" indent="-358775" algn="just">
              <a:buFont typeface="+mj-lt"/>
              <a:buAutoNum type="arabicParenR"/>
            </a:pPr>
            <a:r>
              <a:rPr lang="en-US" sz="2800" dirty="0" smtClean="0"/>
              <a:t>CPU</a:t>
            </a:r>
          </a:p>
          <a:p>
            <a:pPr marL="1258888" indent="-358775" algn="just">
              <a:buFont typeface="+mj-lt"/>
              <a:buAutoNum type="arabicParenR"/>
            </a:pPr>
            <a:r>
              <a:rPr lang="en-US" sz="2800" dirty="0" smtClean="0"/>
              <a:t>Memory</a:t>
            </a:r>
          </a:p>
          <a:p>
            <a:pPr marL="1258888" indent="-358775" algn="just">
              <a:buFont typeface="+mj-lt"/>
              <a:buAutoNum type="arabicParenR"/>
            </a:pPr>
            <a:r>
              <a:rPr lang="en-US" sz="2800" dirty="0" smtClean="0"/>
              <a:t>I/O</a:t>
            </a:r>
          </a:p>
          <a:p>
            <a:pPr algn="just"/>
            <a:r>
              <a:rPr lang="en-IN" sz="2800" dirty="0" smtClean="0"/>
              <a:t>The CPU is made up of three major parts</a:t>
            </a:r>
          </a:p>
          <a:p>
            <a:pPr algn="just">
              <a:buNone/>
            </a:pPr>
            <a:r>
              <a:rPr lang="en-IN" sz="2800" dirty="0" smtClean="0"/>
              <a:t>		1) Register Set</a:t>
            </a:r>
          </a:p>
          <a:p>
            <a:pPr algn="just">
              <a:buNone/>
            </a:pPr>
            <a:r>
              <a:rPr lang="en-IN" sz="2800" dirty="0" smtClean="0"/>
              <a:t>		2) ALU</a:t>
            </a:r>
          </a:p>
          <a:p>
            <a:pPr algn="just">
              <a:buNone/>
            </a:pPr>
            <a:r>
              <a:rPr lang="en-IN" sz="2800" dirty="0" smtClean="0"/>
              <a:t>		3) Control Unit</a:t>
            </a:r>
          </a:p>
          <a:p>
            <a:pPr algn="just"/>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2880320" cy="5616624"/>
          </a:xfrm>
        </p:spPr>
        <p:txBody>
          <a:bodyPr>
            <a:normAutofit fontScale="92500" lnSpcReduction="20000"/>
          </a:bodyPr>
          <a:lstStyle/>
          <a:p>
            <a:pPr marL="269875" indent="-269875" algn="just">
              <a:buFont typeface="+mj-lt"/>
              <a:buAutoNum type="arabicParenR" startAt="2"/>
            </a:pPr>
            <a:r>
              <a:rPr lang="en-IN" sz="2800" dirty="0" smtClean="0"/>
              <a:t>Unconditional branch or conditional branch, depending on status bit conditions.</a:t>
            </a:r>
          </a:p>
          <a:p>
            <a:pPr marL="269875" indent="-269875" algn="just"/>
            <a:r>
              <a:rPr lang="en-IN" sz="2800" dirty="0" smtClean="0"/>
              <a:t>Conditional branching is obtained by using part of the microinstruction to select a specific status bit in order to determine its condition.</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112568"/>
          </a:xfrm>
        </p:spPr>
        <p:txBody>
          <a:bodyPr>
            <a:normAutofit lnSpcReduction="10000"/>
          </a:bodyPr>
          <a:lstStyle/>
          <a:p>
            <a:pPr marL="269875" indent="-269875" algn="just">
              <a:buFont typeface="+mj-lt"/>
              <a:buAutoNum type="arabicParenR" startAt="3"/>
            </a:pPr>
            <a:r>
              <a:rPr lang="en-IN" sz="2800" dirty="0" smtClean="0"/>
              <a:t>A mapping process from the bits of the instruction to an address for control memory.</a:t>
            </a:r>
          </a:p>
          <a:p>
            <a:pPr marL="269875" indent="-269875" algn="just"/>
            <a:r>
              <a:rPr lang="en-IN" sz="2800" dirty="0" smtClean="0"/>
              <a:t>An external address is transferred into control memory via a mapping logic circuit.</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472608"/>
          </a:xfrm>
        </p:spPr>
        <p:txBody>
          <a:bodyPr>
            <a:normAutofit fontScale="92500"/>
          </a:bodyPr>
          <a:lstStyle/>
          <a:p>
            <a:pPr marL="269875" indent="-269875" algn="just">
              <a:buFont typeface="+mj-lt"/>
              <a:buAutoNum type="arabicParenR" startAt="4"/>
            </a:pPr>
            <a:r>
              <a:rPr lang="en-IN" sz="2800" dirty="0" smtClean="0"/>
              <a:t>A facility for subroutine call and return.</a:t>
            </a:r>
          </a:p>
          <a:p>
            <a:pPr marL="269875" indent="-269875" algn="just"/>
            <a:r>
              <a:rPr lang="en-IN" sz="2800" dirty="0" smtClean="0"/>
              <a:t>The return address for a subroutine is stored in a special register whose value is then used when the </a:t>
            </a:r>
            <a:r>
              <a:rPr lang="en-IN" sz="2800" dirty="0" err="1" smtClean="0"/>
              <a:t>microprogram</a:t>
            </a:r>
            <a:r>
              <a:rPr lang="en-IN" sz="2800" dirty="0" smtClean="0"/>
              <a:t> wishes to return from the subroutine.</a:t>
            </a:r>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6021288"/>
          </a:xfrm>
        </p:spPr>
        <p:txBody>
          <a:bodyPr>
            <a:normAutofit fontScale="92500"/>
          </a:bodyPr>
          <a:lstStyle/>
          <a:p>
            <a:pPr algn="just">
              <a:buNone/>
            </a:pPr>
            <a:r>
              <a:rPr lang="en-IN" sz="2800" dirty="0" smtClean="0"/>
              <a:t>Conditional </a:t>
            </a:r>
            <a:r>
              <a:rPr lang="en-IN" sz="2800" dirty="0" smtClean="0"/>
              <a:t>Branching:</a:t>
            </a:r>
          </a:p>
          <a:p>
            <a:pPr algn="just"/>
            <a:r>
              <a:rPr lang="en-IN" sz="2800" dirty="0" smtClean="0"/>
              <a:t>The branch logic </a:t>
            </a:r>
            <a:r>
              <a:rPr lang="en-IN" sz="2800" dirty="0" smtClean="0"/>
              <a:t>provides </a:t>
            </a:r>
            <a:r>
              <a:rPr lang="en-IN" sz="2800" dirty="0" smtClean="0"/>
              <a:t>decision-making capabilities in the control unit. </a:t>
            </a:r>
            <a:endParaRPr lang="en-IN" sz="2800" dirty="0" smtClean="0"/>
          </a:p>
          <a:p>
            <a:pPr algn="just"/>
            <a:r>
              <a:rPr lang="en-IN" sz="2800" dirty="0" smtClean="0"/>
              <a:t>The </a:t>
            </a:r>
            <a:r>
              <a:rPr lang="en-IN" sz="2800" dirty="0" smtClean="0"/>
              <a:t>status conditions are </a:t>
            </a:r>
            <a:r>
              <a:rPr lang="en-IN" sz="2800" dirty="0" smtClean="0"/>
              <a:t>special bits in the system that provide </a:t>
            </a:r>
            <a:r>
              <a:rPr lang="en-IN" sz="2800" dirty="0" smtClean="0"/>
              <a:t>parameter information such as the carry-out of an adder, the sign bit of a number, the mode bits of an instruction, and input or output status conditions. </a:t>
            </a:r>
            <a:endParaRPr lang="en-IN" sz="2800" dirty="0" smtClean="0"/>
          </a:p>
          <a:p>
            <a:pPr algn="just"/>
            <a:r>
              <a:rPr lang="en-IN" sz="2800" dirty="0" smtClean="0"/>
              <a:t>Information </a:t>
            </a:r>
            <a:r>
              <a:rPr lang="en-IN" sz="2800" dirty="0" smtClean="0"/>
              <a:t>in these bits can be tested and actions initiated based on their condition: whether their value is 1 or 0. </a:t>
            </a:r>
            <a:endParaRPr lang="en-IN" sz="2800" dirty="0" smtClean="0"/>
          </a:p>
          <a:p>
            <a:pPr algn="just"/>
            <a:r>
              <a:rPr lang="en-IN" sz="2800" dirty="0" smtClean="0"/>
              <a:t>The </a:t>
            </a:r>
            <a:r>
              <a:rPr lang="en-IN" sz="2800" dirty="0" smtClean="0"/>
              <a:t>status bits, together with the field in the microinstruction that specifies a branch address, control the conditional branch decisions generated in the branch logic.</a:t>
            </a:r>
            <a:endParaRPr lang="en-IN" sz="2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472608"/>
          </a:xfrm>
        </p:spPr>
        <p:txBody>
          <a:bodyPr>
            <a:normAutofit/>
          </a:bodyPr>
          <a:lstStyle/>
          <a:p>
            <a:pPr marL="269875" indent="-269875" algn="just"/>
            <a:r>
              <a:rPr lang="en-IN" sz="2800" dirty="0" smtClean="0"/>
              <a:t>The simplest way is to test the specified condition and branch to the indicated address if the condition is </a:t>
            </a:r>
            <a:r>
              <a:rPr lang="en-IN" sz="2800" dirty="0" smtClean="0"/>
              <a:t>met</a:t>
            </a:r>
          </a:p>
          <a:p>
            <a:pPr marL="269875" indent="-269875" algn="just"/>
            <a:r>
              <a:rPr lang="en-IN" sz="2800" dirty="0" smtClean="0"/>
              <a:t>otherwise</a:t>
            </a:r>
            <a:r>
              <a:rPr lang="en-IN" sz="2800" dirty="0" smtClean="0"/>
              <a:t>, the address register is incremented.</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616624"/>
          </a:xfrm>
        </p:spPr>
        <p:txBody>
          <a:bodyPr>
            <a:normAutofit fontScale="92500" lnSpcReduction="20000"/>
          </a:bodyPr>
          <a:lstStyle/>
          <a:p>
            <a:pPr marL="269875" indent="-269875" algn="just"/>
            <a:r>
              <a:rPr lang="en-IN" sz="2800" dirty="0" smtClean="0"/>
              <a:t>If the selected status bit is in the 1 state, the output of the multiplexer is 1; otherwise, it is 0</a:t>
            </a:r>
            <a:r>
              <a:rPr lang="en-IN" sz="2800" dirty="0" smtClean="0"/>
              <a:t>.</a:t>
            </a:r>
          </a:p>
          <a:p>
            <a:pPr marL="269875" indent="-269875" algn="just"/>
            <a:r>
              <a:rPr lang="en-IN" sz="2800" dirty="0" smtClean="0"/>
              <a:t>A 1 output in the multiplexer generates a control signal to transfer the branch address from the microinstruction into the control address register.</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616624"/>
          </a:xfrm>
        </p:spPr>
        <p:txBody>
          <a:bodyPr>
            <a:normAutofit/>
          </a:bodyPr>
          <a:lstStyle/>
          <a:p>
            <a:pPr marL="269875" indent="-269875" algn="just"/>
            <a:r>
              <a:rPr lang="en-IN" sz="2800" dirty="0" smtClean="0"/>
              <a:t> A 0 output in the multiplexer causes the address register to be incremented.</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179512" y="836712"/>
            <a:ext cx="3024336" cy="5616624"/>
          </a:xfrm>
        </p:spPr>
        <p:txBody>
          <a:bodyPr>
            <a:normAutofit fontScale="92500" lnSpcReduction="20000"/>
          </a:bodyPr>
          <a:lstStyle/>
          <a:p>
            <a:pPr marL="269875" indent="-269875" algn="just"/>
            <a:r>
              <a:rPr lang="en-IN" sz="2800" dirty="0" smtClean="0"/>
              <a:t>An unconditional branch microinstruction can </a:t>
            </a:r>
            <a:r>
              <a:rPr lang="en-IN" sz="2800" dirty="0" smtClean="0"/>
              <a:t>be </a:t>
            </a:r>
            <a:r>
              <a:rPr lang="en-IN" sz="2800" dirty="0" smtClean="0"/>
              <a:t>implemented by loading the branch address from control memory into the control address register.</a:t>
            </a:r>
          </a:p>
          <a:p>
            <a:pPr marL="269875" indent="-269875" algn="just"/>
            <a:r>
              <a:rPr lang="en-IN" sz="2800" dirty="0" smtClean="0"/>
              <a:t>This can be accomplished by fixing the value of one status bit at the input of the multiplexer, so it is always equal to 1. </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3275856" y="692696"/>
            <a:ext cx="5832648" cy="6163366"/>
          </a:xfrm>
          <a:prstGeom prst="rect">
            <a:avLst/>
          </a:prstGeom>
          <a:noFill/>
          <a:ln w="9525">
            <a:noFill/>
            <a:miter lim="800000"/>
            <a:headEnd/>
            <a:tailEnd/>
          </a:ln>
        </p:spPr>
      </p:pic>
      <p:sp>
        <p:nvSpPr>
          <p:cNvPr id="5" name="TextBox 4"/>
          <p:cNvSpPr txBox="1"/>
          <p:nvPr/>
        </p:nvSpPr>
        <p:spPr>
          <a:xfrm>
            <a:off x="179512" y="6372036"/>
            <a:ext cx="4464496" cy="369332"/>
          </a:xfrm>
          <a:prstGeom prst="rect">
            <a:avLst/>
          </a:prstGeom>
          <a:noFill/>
        </p:spPr>
        <p:txBody>
          <a:bodyPr wrap="square" rtlCol="0">
            <a:spAutoFit/>
          </a:bodyPr>
          <a:lstStyle/>
          <a:p>
            <a:r>
              <a:rPr lang="en-US" dirty="0" smtClean="0"/>
              <a:t>Fig: </a:t>
            </a:r>
            <a:r>
              <a:rPr lang="en-IN" dirty="0" smtClean="0"/>
              <a:t>Selection of address for control memory.</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457200" y="836712"/>
            <a:ext cx="8229600" cy="6021288"/>
          </a:xfrm>
        </p:spPr>
        <p:txBody>
          <a:bodyPr>
            <a:normAutofit/>
          </a:bodyPr>
          <a:lstStyle/>
          <a:p>
            <a:pPr algn="just">
              <a:buNone/>
            </a:pPr>
            <a:r>
              <a:rPr lang="en-IN" sz="2800" dirty="0" smtClean="0"/>
              <a:t>Mapping of Instruction:</a:t>
            </a:r>
            <a:endParaRPr lang="en-IN" sz="2800" dirty="0" smtClean="0"/>
          </a:p>
          <a:p>
            <a:pPr algn="just"/>
            <a:r>
              <a:rPr lang="en-IN" sz="2800" dirty="0" smtClean="0"/>
              <a:t>The status bits for this type of branch are the bits in the </a:t>
            </a:r>
            <a:r>
              <a:rPr lang="en-IN" sz="2800" dirty="0" smtClean="0"/>
              <a:t>operation code </a:t>
            </a:r>
            <a:r>
              <a:rPr lang="en-IN" sz="2800" dirty="0" smtClean="0"/>
              <a:t>part of the instruction.</a:t>
            </a:r>
            <a:endParaRPr lang="en-IN" sz="28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323528" y="836712"/>
            <a:ext cx="8280920" cy="3672408"/>
          </a:xfrm>
        </p:spPr>
        <p:txBody>
          <a:bodyPr>
            <a:normAutofit/>
          </a:bodyPr>
          <a:lstStyle/>
          <a:p>
            <a:pPr marL="269875" indent="-269875" algn="just"/>
            <a:r>
              <a:rPr lang="en-IN" sz="2800" dirty="0" smtClean="0"/>
              <a:t>For example, a computer with a simple instruction format as shown in Fig. has an operation code of four bits which can specify up to 16 distinct instructions</a:t>
            </a:r>
            <a:r>
              <a:rPr lang="en-IN" sz="2800" dirty="0" smtClean="0"/>
              <a:t>.</a:t>
            </a:r>
          </a:p>
          <a:p>
            <a:pPr marL="269875" indent="-269875" algn="just"/>
            <a:r>
              <a:rPr lang="en-IN" sz="2800" dirty="0" smtClean="0"/>
              <a:t>Assume further that the control memory has 128 words, requiring an address of seven bits. For each operation code there exists a </a:t>
            </a:r>
            <a:r>
              <a:rPr lang="en-IN" sz="2800" dirty="0" err="1" smtClean="0"/>
              <a:t>microprogram</a:t>
            </a:r>
            <a:r>
              <a:rPr lang="en-IN" sz="2800" dirty="0" smtClean="0"/>
              <a:t> routine in control memory that executes the instruction.</a:t>
            </a:r>
            <a:endParaRPr lang="en-IN" sz="2800" dirty="0" smtClean="0"/>
          </a:p>
        </p:txBody>
      </p:sp>
      <p:sp>
        <p:nvSpPr>
          <p:cNvPr id="5" name="TextBox 4"/>
          <p:cNvSpPr txBox="1"/>
          <p:nvPr/>
        </p:nvSpPr>
        <p:spPr>
          <a:xfrm>
            <a:off x="2267744" y="6444044"/>
            <a:ext cx="6444208" cy="369332"/>
          </a:xfrm>
          <a:prstGeom prst="rect">
            <a:avLst/>
          </a:prstGeom>
          <a:noFill/>
        </p:spPr>
        <p:txBody>
          <a:bodyPr wrap="square" rtlCol="0">
            <a:spAutoFit/>
          </a:bodyPr>
          <a:lstStyle/>
          <a:p>
            <a:r>
              <a:rPr lang="en-US" dirty="0" smtClean="0"/>
              <a:t>Fig: </a:t>
            </a:r>
            <a:r>
              <a:rPr lang="en-IN" dirty="0" smtClean="0"/>
              <a:t>Mapping from instruction code to microinstruction address.</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2555776" y="4338786"/>
            <a:ext cx="5200650" cy="21145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760640"/>
          </a:xfrm>
        </p:spPr>
        <p:txBody>
          <a:bodyPr>
            <a:normAutofit lnSpcReduction="10000"/>
          </a:bodyPr>
          <a:lstStyle/>
          <a:p>
            <a:pPr algn="just">
              <a:buNone/>
            </a:pPr>
            <a:r>
              <a:rPr lang="en-IN" sz="2800" dirty="0" smtClean="0"/>
              <a:t>Hardwired Control Unit:</a:t>
            </a:r>
          </a:p>
          <a:p>
            <a:pPr algn="just"/>
            <a:r>
              <a:rPr lang="en-IN" sz="2800" dirty="0" smtClean="0"/>
              <a:t>When the control signals are generated by hardware using conventional logic design techniques, the control unit is said to be hardwired.</a:t>
            </a:r>
          </a:p>
          <a:p>
            <a:pPr algn="just"/>
            <a:r>
              <a:rPr lang="en-IN" sz="2800" dirty="0" smtClean="0"/>
              <a:t>The control logic is implemented with gates, flip-flops, decoders, and other digital circuits.</a:t>
            </a:r>
          </a:p>
          <a:p>
            <a:pPr algn="just">
              <a:buNone/>
            </a:pPr>
            <a:r>
              <a:rPr lang="en-IN" sz="2800" dirty="0" smtClean="0"/>
              <a:t>Micro programmed control unit:</a:t>
            </a:r>
          </a:p>
          <a:p>
            <a:pPr algn="just"/>
            <a:r>
              <a:rPr lang="en-IN" sz="2800" dirty="0" smtClean="0"/>
              <a:t>the control information is stored in a control memory (if the design is modified, the micro-program in control memory has to be updated)</a:t>
            </a:r>
          </a:p>
          <a:p>
            <a:pPr algn="just"/>
            <a:r>
              <a:rPr lang="en-IN" sz="2800" dirty="0" smtClean="0"/>
              <a:t>A control unit whose binary control variables are stored in memory is called a micro programmed control unit.</a:t>
            </a: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smtClean="0"/>
              <a:t>Address Sequencing</a:t>
            </a:r>
            <a:endParaRPr lang="en-IN" dirty="0"/>
          </a:p>
        </p:txBody>
      </p:sp>
      <p:sp>
        <p:nvSpPr>
          <p:cNvPr id="3" name="Content Placeholder 2"/>
          <p:cNvSpPr>
            <a:spLocks noGrp="1"/>
          </p:cNvSpPr>
          <p:nvPr>
            <p:ph idx="1"/>
          </p:nvPr>
        </p:nvSpPr>
        <p:spPr>
          <a:xfrm>
            <a:off x="323528" y="836712"/>
            <a:ext cx="8280920" cy="3672408"/>
          </a:xfrm>
        </p:spPr>
        <p:txBody>
          <a:bodyPr>
            <a:normAutofit/>
          </a:bodyPr>
          <a:lstStyle/>
          <a:p>
            <a:pPr marL="269875" indent="-269875" algn="just"/>
            <a:r>
              <a:rPr lang="en-IN" sz="2800" dirty="0" smtClean="0"/>
              <a:t>One simple mapping process that converts the 4-bit operation code to a 7-bit address for control memory is shown in </a:t>
            </a:r>
            <a:r>
              <a:rPr lang="en-IN" sz="2800" dirty="0" smtClean="0"/>
              <a:t>Fig. </a:t>
            </a:r>
            <a:endParaRPr lang="en-IN" sz="2800" smtClean="0"/>
          </a:p>
          <a:p>
            <a:pPr marL="269875" indent="-269875" algn="just"/>
            <a:r>
              <a:rPr lang="en-IN" sz="2800" smtClean="0"/>
              <a:t>This </a:t>
            </a:r>
            <a:r>
              <a:rPr lang="en-IN" sz="2800" dirty="0" smtClean="0"/>
              <a:t>mapping consists of placing a 0 in the most significant bit of the address, transferring the four operation code bits, and clearing the two least significant bits of the control address register.</a:t>
            </a:r>
            <a:endParaRPr lang="en-IN" sz="2800" dirty="0" smtClean="0"/>
          </a:p>
        </p:txBody>
      </p:sp>
      <p:sp>
        <p:nvSpPr>
          <p:cNvPr id="5" name="TextBox 4"/>
          <p:cNvSpPr txBox="1"/>
          <p:nvPr/>
        </p:nvSpPr>
        <p:spPr>
          <a:xfrm>
            <a:off x="2267744" y="6444044"/>
            <a:ext cx="6444208" cy="369332"/>
          </a:xfrm>
          <a:prstGeom prst="rect">
            <a:avLst/>
          </a:prstGeom>
          <a:noFill/>
        </p:spPr>
        <p:txBody>
          <a:bodyPr wrap="square" rtlCol="0">
            <a:spAutoFit/>
          </a:bodyPr>
          <a:lstStyle/>
          <a:p>
            <a:r>
              <a:rPr lang="en-US" dirty="0" smtClean="0"/>
              <a:t>Fig: </a:t>
            </a:r>
            <a:r>
              <a:rPr lang="en-IN" dirty="0" smtClean="0"/>
              <a:t>Mapping from instruction code to microinstruction address.</a:t>
            </a:r>
            <a:endParaRPr lang="en-IN" dirty="0"/>
          </a:p>
        </p:txBody>
      </p:sp>
      <p:pic>
        <p:nvPicPr>
          <p:cNvPr id="4" name="Picture 2"/>
          <p:cNvPicPr>
            <a:picLocks noChangeAspect="1" noChangeArrowheads="1"/>
          </p:cNvPicPr>
          <p:nvPr/>
        </p:nvPicPr>
        <p:blipFill>
          <a:blip r:embed="rId2" cstate="print"/>
          <a:srcRect/>
          <a:stretch>
            <a:fillRect/>
          </a:stretch>
        </p:blipFill>
        <p:spPr bwMode="auto">
          <a:xfrm>
            <a:off x="2555776" y="4338786"/>
            <a:ext cx="5200650" cy="21145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13"/>
          <p:cNvPicPr>
            <a:picLocks noChangeAspect="1" noChangeArrowheads="1"/>
          </p:cNvPicPr>
          <p:nvPr/>
        </p:nvPicPr>
        <p:blipFill>
          <a:blip r:embed="rId2" cstate="print"/>
          <a:srcRect/>
          <a:stretch>
            <a:fillRect/>
          </a:stretch>
        </p:blipFill>
        <p:spPr bwMode="auto">
          <a:xfrm>
            <a:off x="1524000" y="685800"/>
            <a:ext cx="6248400" cy="5791200"/>
          </a:xfrm>
          <a:prstGeom prst="rect">
            <a:avLst/>
          </a:prstGeom>
          <a:noFill/>
          <a:ln w="9525">
            <a:noFill/>
            <a:miter lim="800000"/>
            <a:headEnd/>
            <a:tailEnd/>
          </a:ln>
        </p:spPr>
      </p:pic>
      <p:sp>
        <p:nvSpPr>
          <p:cNvPr id="114" name="Rectangle 2"/>
          <p:cNvSpPr txBox="1">
            <a:spLocks noChangeArrowheads="1"/>
          </p:cNvSpPr>
          <p:nvPr/>
        </p:nvSpPr>
        <p:spPr bwMode="auto">
          <a:xfrm>
            <a:off x="533400" y="76200"/>
            <a:ext cx="8229600" cy="544488"/>
          </a:xfrm>
          <a:prstGeom prst="rect">
            <a:avLst/>
          </a:prstGeom>
          <a:noFill/>
          <a:ln w="9525">
            <a:noFill/>
            <a:miter lim="800000"/>
            <a:headEnd/>
            <a:tailEnd/>
          </a:ln>
        </p:spPr>
        <p:txBody>
          <a:bodyPr anchor="ctr"/>
          <a:lstStyle/>
          <a:p>
            <a:pPr marL="746125" indent="-746125" algn="ctr">
              <a:defRPr/>
            </a:pPr>
            <a:r>
              <a:rPr lang="en-IN" sz="4000" dirty="0"/>
              <a:t>Hardwired </a:t>
            </a:r>
            <a:r>
              <a:rPr lang="en-IN" sz="4000" kern="0" dirty="0" smtClean="0">
                <a:latin typeface="Calibri" pitchFamily="34" charset="0"/>
                <a:ea typeface="+mj-ea"/>
                <a:cs typeface="+mj-cs"/>
              </a:rPr>
              <a:t>Control Unit</a:t>
            </a:r>
            <a:endParaRPr lang="en-US" sz="4000" kern="0" dirty="0">
              <a:latin typeface="Calibri" pitchFamily="34" charset="0"/>
              <a:ea typeface="+mj-ea"/>
              <a:cs typeface="+mj-cs"/>
            </a:endParaRPr>
          </a:p>
        </p:txBody>
      </p:sp>
      <p:sp>
        <p:nvSpPr>
          <p:cNvPr id="12292" name="TextBox 3"/>
          <p:cNvSpPr txBox="1">
            <a:spLocks noChangeArrowheads="1"/>
          </p:cNvSpPr>
          <p:nvPr/>
        </p:nvSpPr>
        <p:spPr bwMode="auto">
          <a:xfrm>
            <a:off x="914400" y="6400800"/>
            <a:ext cx="5257800" cy="369888"/>
          </a:xfrm>
          <a:prstGeom prst="rect">
            <a:avLst/>
          </a:prstGeom>
          <a:noFill/>
          <a:ln w="9525">
            <a:noFill/>
            <a:miter lim="800000"/>
            <a:headEnd/>
            <a:tailEnd/>
          </a:ln>
        </p:spPr>
        <p:txBody>
          <a:bodyPr>
            <a:spAutoFit/>
          </a:bodyPr>
          <a:lstStyle/>
          <a:p>
            <a:r>
              <a:rPr lang="en-US"/>
              <a:t>Fig: </a:t>
            </a:r>
            <a:r>
              <a:rPr lang="en-IN"/>
              <a:t>Block diagram of the hardwired control unit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363272" cy="5760640"/>
          </a:xfrm>
        </p:spPr>
        <p:txBody>
          <a:bodyPr>
            <a:normAutofit/>
          </a:bodyPr>
          <a:lstStyle/>
          <a:p>
            <a:pPr algn="just">
              <a:buNone/>
            </a:pPr>
            <a:r>
              <a:rPr lang="en-IN" sz="2800" dirty="0" smtClean="0"/>
              <a:t>Limitations of hardwired Control Unit:</a:t>
            </a:r>
          </a:p>
          <a:p>
            <a:pPr marL="630238" indent="-269875" algn="just">
              <a:buFont typeface="Wingdings" pitchFamily="2" charset="2"/>
              <a:buChar char="§"/>
            </a:pPr>
            <a:r>
              <a:rPr lang="en-IN" sz="2800" dirty="0" smtClean="0"/>
              <a:t>Complete Boolean circuit</a:t>
            </a:r>
          </a:p>
          <a:p>
            <a:pPr marL="630238" indent="-269875" algn="just">
              <a:buFont typeface="Wingdings" pitchFamily="2" charset="2"/>
              <a:buChar char="§"/>
            </a:pPr>
            <a:r>
              <a:rPr lang="en-IN" sz="2800" dirty="0" smtClean="0"/>
              <a:t>Difficult to implement for complex systems.</a:t>
            </a:r>
          </a:p>
          <a:p>
            <a:pPr marL="630238" indent="-269875" algn="just">
              <a:buFont typeface="Wingdings" pitchFamily="2" charset="2"/>
              <a:buChar char="§"/>
            </a:pPr>
            <a:r>
              <a:rPr lang="en-IN" sz="2800" dirty="0" smtClean="0"/>
              <a:t>Impossible to add an instruction after implementing the circuit.</a:t>
            </a:r>
          </a:p>
          <a:p>
            <a:pPr algn="just"/>
            <a:r>
              <a:rPr lang="en-US" sz="2800" b="1" dirty="0" smtClean="0"/>
              <a:t>Alternate</a:t>
            </a:r>
            <a:endParaRPr lang="en-IN" sz="2800" b="1" dirty="0"/>
          </a:p>
          <a:p>
            <a:pPr algn="just"/>
            <a:r>
              <a:rPr lang="en-US" sz="2800" dirty="0" err="1" smtClean="0"/>
              <a:t>Miro</a:t>
            </a:r>
            <a:r>
              <a:rPr lang="en-US" sz="2800" dirty="0"/>
              <a:t>-</a:t>
            </a:r>
            <a:r>
              <a:rPr lang="en-US" sz="2800" dirty="0" smtClean="0"/>
              <a:t>programmed control unit:</a:t>
            </a:r>
          </a:p>
          <a:p>
            <a:pPr algn="just"/>
            <a:r>
              <a:rPr lang="en-IN" sz="2800" dirty="0" smtClean="0"/>
              <a:t>The function of the control unit in a digital computer is to initiate sequences of </a:t>
            </a:r>
            <a:r>
              <a:rPr lang="en-IN" sz="2800" dirty="0" err="1" smtClean="0"/>
              <a:t>microoperations</a:t>
            </a:r>
            <a:r>
              <a:rPr lang="en-IN" sz="2800" dirty="0" smtClean="0"/>
              <a:t>.</a:t>
            </a:r>
          </a:p>
          <a:p>
            <a:pPr algn="just"/>
            <a:r>
              <a:rPr lang="en-IN" sz="2800" dirty="0" smtClean="0"/>
              <a:t>The control signals associated with operations are stored in special memory units as </a:t>
            </a:r>
            <a:r>
              <a:rPr lang="en-IN" sz="2800" b="1" dirty="0" smtClean="0"/>
              <a:t>Control Words</a:t>
            </a:r>
            <a:r>
              <a:rPr lang="en-IN" sz="2800" dirty="0" smtClean="0"/>
              <a:t>.</a:t>
            </a:r>
          </a:p>
          <a:p>
            <a:pPr algn="just"/>
            <a:endParaRPr lang="en-IN"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363272" cy="5760640"/>
          </a:xfrm>
        </p:spPr>
        <p:txBody>
          <a:bodyPr>
            <a:normAutofit lnSpcReduction="10000"/>
          </a:bodyPr>
          <a:lstStyle/>
          <a:p>
            <a:pPr algn="just">
              <a:buNone/>
            </a:pPr>
            <a:r>
              <a:rPr lang="en-IN" sz="2800" dirty="0" smtClean="0"/>
              <a:t>Control Word:</a:t>
            </a:r>
          </a:p>
          <a:p>
            <a:pPr algn="just"/>
            <a:r>
              <a:rPr lang="en-IN" sz="2800" dirty="0" smtClean="0"/>
              <a:t>The control variables at any given time can be represented by a control word string of 1 's and 0's.</a:t>
            </a:r>
          </a:p>
          <a:p>
            <a:pPr algn="just"/>
            <a:r>
              <a:rPr lang="en-IN" sz="2800" dirty="0" smtClean="0"/>
              <a:t>A control word is a word whose individual bits represent various control signals.</a:t>
            </a:r>
          </a:p>
          <a:p>
            <a:pPr algn="just">
              <a:buNone/>
            </a:pPr>
            <a:r>
              <a:rPr lang="en-IN" sz="2800" dirty="0" smtClean="0"/>
              <a:t>Micro-instruction : </a:t>
            </a:r>
          </a:p>
          <a:p>
            <a:pPr algn="just"/>
            <a:r>
              <a:rPr lang="en-IN" sz="2800" dirty="0" smtClean="0"/>
              <a:t>Individual control words in the control sequence are referred to as microinstructions.</a:t>
            </a:r>
          </a:p>
          <a:p>
            <a:pPr algn="just">
              <a:buNone/>
            </a:pPr>
            <a:r>
              <a:rPr lang="en-IN" sz="2800" dirty="0" smtClean="0"/>
              <a:t>Micro-program : </a:t>
            </a:r>
          </a:p>
          <a:p>
            <a:pPr algn="just"/>
            <a:r>
              <a:rPr lang="en-IN" sz="2800" dirty="0" smtClean="0"/>
              <a:t>A sequence of micro-instructions which is stored in a Control Memory (ROM or RAM).</a:t>
            </a:r>
          </a:p>
          <a:p>
            <a:pPr algn="just"/>
            <a:r>
              <a:rPr lang="en-IN" sz="2800" dirty="0" smtClean="0"/>
              <a:t>Control Memory is used to store the </a:t>
            </a:r>
            <a:r>
              <a:rPr lang="en-IN" sz="2800" dirty="0" err="1" smtClean="0"/>
              <a:t>microprogram</a:t>
            </a:r>
            <a:r>
              <a:rPr lang="en-IN" sz="2800" dirty="0" smtClean="0"/>
              <a:t>. control memory is a part of a control unit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5760640"/>
          </a:xfrm>
        </p:spPr>
        <p:txBody>
          <a:bodyPr>
            <a:normAutofit/>
          </a:bodyPr>
          <a:lstStyle/>
          <a:p>
            <a:pPr algn="just"/>
            <a:r>
              <a:rPr lang="en-IN" sz="2800" dirty="0" err="1" smtClean="0"/>
              <a:t>Microoperations</a:t>
            </a:r>
            <a:r>
              <a:rPr lang="en-IN" sz="2800" dirty="0" smtClean="0"/>
              <a:t>:</a:t>
            </a:r>
          </a:p>
          <a:p>
            <a:pPr algn="just"/>
            <a:r>
              <a:rPr lang="en-IN" sz="2800" dirty="0" smtClean="0"/>
              <a:t>micro-operations are detailed low-level instructions used in some designs to implement complex machine instructions.</a:t>
            </a:r>
          </a:p>
          <a:p>
            <a:pPr algn="just"/>
            <a:endParaRPr lang="en-IN" sz="2800" dirty="0" smtClean="0"/>
          </a:p>
          <a:p>
            <a:pPr algn="just"/>
            <a:r>
              <a:rPr lang="en-IN" sz="2800" dirty="0" smtClean="0"/>
              <a:t>Micro instruction:</a:t>
            </a:r>
          </a:p>
          <a:p>
            <a:pPr algn="just"/>
            <a:r>
              <a:rPr lang="en-IN" sz="2800" dirty="0" smtClean="0"/>
              <a:t>A symbolic </a:t>
            </a:r>
            <a:r>
              <a:rPr lang="en-IN" sz="2800" dirty="0" err="1" smtClean="0"/>
              <a:t>microprogram</a:t>
            </a:r>
            <a:r>
              <a:rPr lang="en-IN" sz="2800" dirty="0" smtClean="0"/>
              <a:t> can be translated into its binary equivalent by means of an assembler.</a:t>
            </a:r>
          </a:p>
          <a:p>
            <a:pPr algn="just"/>
            <a:r>
              <a:rPr lang="en-IN" sz="2800" dirty="0" smtClean="0"/>
              <a:t>Each line of the assembly language </a:t>
            </a:r>
            <a:r>
              <a:rPr lang="en-IN" sz="2800" dirty="0" err="1" smtClean="0"/>
              <a:t>microprogram</a:t>
            </a:r>
            <a:r>
              <a:rPr lang="en-IN" sz="2800" dirty="0" smtClean="0"/>
              <a:t> defines a symbolic microinstruction.</a:t>
            </a:r>
          </a:p>
          <a:p>
            <a:pPr algn="just"/>
            <a:r>
              <a:rPr lang="en-US" sz="2800" dirty="0" smtClean="0"/>
              <a:t>The microinstruction specifies one or more </a:t>
            </a:r>
            <a:r>
              <a:rPr lang="en-US" sz="2800" dirty="0" err="1" smtClean="0"/>
              <a:t>microperations</a:t>
            </a:r>
            <a:r>
              <a:rPr lang="en-US" sz="2800" dirty="0" smtClean="0"/>
              <a:t>.</a:t>
            </a:r>
            <a:endParaRPr lang="en-IN"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a:bodyPr>
          <a:lstStyle/>
          <a:p>
            <a:pPr algn="just"/>
            <a:r>
              <a:rPr lang="en-IN" sz="2800" dirty="0" smtClean="0"/>
              <a:t>The control memory is assumed to be a ROM, within which all control information is permanently stored.</a:t>
            </a:r>
          </a:p>
          <a:p>
            <a:pPr algn="just"/>
            <a:r>
              <a:rPr lang="en-IN" sz="2800" dirty="0" smtClean="0"/>
              <a:t>The control memory address register specifies the address of the microinstruction, and the control data register holds the microinstruction read from memory.</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20080"/>
          </a:xfrm>
        </p:spPr>
        <p:txBody>
          <a:bodyPr>
            <a:normAutofit fontScale="90000"/>
          </a:bodyPr>
          <a:lstStyle/>
          <a:p>
            <a:r>
              <a:rPr lang="en-IN" dirty="0" err="1" smtClean="0"/>
              <a:t>Microprogrammed</a:t>
            </a:r>
            <a:r>
              <a:rPr lang="en-IN" dirty="0" smtClean="0"/>
              <a:t> Control Unit</a:t>
            </a:r>
            <a:endParaRPr lang="en-IN" dirty="0"/>
          </a:p>
        </p:txBody>
      </p:sp>
      <p:sp>
        <p:nvSpPr>
          <p:cNvPr id="3" name="Content Placeholder 2"/>
          <p:cNvSpPr>
            <a:spLocks noGrp="1"/>
          </p:cNvSpPr>
          <p:nvPr>
            <p:ph idx="1"/>
          </p:nvPr>
        </p:nvSpPr>
        <p:spPr>
          <a:xfrm>
            <a:off x="457200" y="836712"/>
            <a:ext cx="8229600" cy="3744416"/>
          </a:xfrm>
        </p:spPr>
        <p:txBody>
          <a:bodyPr>
            <a:normAutofit/>
          </a:bodyPr>
          <a:lstStyle/>
          <a:p>
            <a:pPr algn="just"/>
            <a:r>
              <a:rPr lang="en-IN" sz="2800" dirty="0" smtClean="0"/>
              <a:t>The microinstruction contains a control word that specifies one or more </a:t>
            </a:r>
            <a:r>
              <a:rPr lang="en-IN" sz="2800" dirty="0" err="1" smtClean="0"/>
              <a:t>microoperations</a:t>
            </a:r>
            <a:r>
              <a:rPr lang="en-IN" sz="2800" dirty="0" smtClean="0"/>
              <a:t> for the data processor. Once these operations are executed, the control must determine the next address.</a:t>
            </a:r>
          </a:p>
          <a:p>
            <a:pPr algn="just"/>
            <a:r>
              <a:rPr lang="en-IN" sz="2800" dirty="0" smtClean="0"/>
              <a:t>The location of the next microinstruction may be the one next in sequence, or it may be located somewhere else in the control memory.</a:t>
            </a:r>
          </a:p>
        </p:txBody>
      </p:sp>
      <p:pic>
        <p:nvPicPr>
          <p:cNvPr id="1026" name="Picture 2"/>
          <p:cNvPicPr>
            <a:picLocks noChangeAspect="1" noChangeArrowheads="1"/>
          </p:cNvPicPr>
          <p:nvPr/>
        </p:nvPicPr>
        <p:blipFill>
          <a:blip r:embed="rId2" cstate="print"/>
          <a:srcRect/>
          <a:stretch>
            <a:fillRect/>
          </a:stretch>
        </p:blipFill>
        <p:spPr bwMode="auto">
          <a:xfrm>
            <a:off x="971600" y="4653136"/>
            <a:ext cx="7400925" cy="18669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1687</Words>
  <Application>Microsoft Office PowerPoint</Application>
  <PresentationFormat>On-screen Show (4:3)</PresentationFormat>
  <Paragraphs>134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Microprogrammed Control Unit</vt:lpstr>
      <vt:lpstr>Microprogrammed Control Unit</vt:lpstr>
      <vt:lpstr>Microprogrammed Control Unit</vt:lpstr>
      <vt:lpstr>Slide 4</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Microprogrammed Control Unit</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lpstr>Address Sequencing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Microprogrammed Control</dc:title>
  <dc:creator>hp</dc:creator>
  <cp:lastModifiedBy>hp</cp:lastModifiedBy>
  <cp:revision>99</cp:revision>
  <dcterms:created xsi:type="dcterms:W3CDTF">2021-02-21T13:31:21Z</dcterms:created>
  <dcterms:modified xsi:type="dcterms:W3CDTF">2021-02-26T05:30:14Z</dcterms:modified>
</cp:coreProperties>
</file>