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4E01B02-F187-406B-95E0-1EF74B50A528}" type="datetimeFigureOut">
              <a:rPr lang="en-IN" smtClean="0"/>
              <a:pPr/>
              <a:t>15-03-2021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A9C8B-F8DF-4702-B521-CF63E24D03A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4E01B02-F187-406B-95E0-1EF74B50A528}" type="datetimeFigureOut">
              <a:rPr lang="en-IN" smtClean="0"/>
              <a:pPr/>
              <a:t>15-03-2021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A9C8B-F8DF-4702-B521-CF63E24D03A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4E01B02-F187-406B-95E0-1EF74B50A528}" type="datetimeFigureOut">
              <a:rPr lang="en-IN" smtClean="0"/>
              <a:pPr/>
              <a:t>15-03-2021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A9C8B-F8DF-4702-B521-CF63E24D03A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4E01B02-F187-406B-95E0-1EF74B50A528}" type="datetimeFigureOut">
              <a:rPr lang="en-IN" smtClean="0"/>
              <a:pPr/>
              <a:t>15-03-2021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A9C8B-F8DF-4702-B521-CF63E24D03A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E01B02-F187-406B-95E0-1EF74B50A528}" type="datetimeFigureOut">
              <a:rPr lang="en-IN" smtClean="0"/>
              <a:pPr/>
              <a:t>15-03-2021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A9C8B-F8DF-4702-B521-CF63E24D03AF}"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4E01B02-F187-406B-95E0-1EF74B50A528}" type="datetimeFigureOut">
              <a:rPr lang="en-IN" smtClean="0"/>
              <a:pPr/>
              <a:t>15-03-2021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A9C8B-F8DF-4702-B521-CF63E24D03A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4E01B02-F187-406B-95E0-1EF74B50A528}" type="datetimeFigureOut">
              <a:rPr lang="en-IN" smtClean="0"/>
              <a:pPr/>
              <a:t>15-03-2021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EA9C8B-F8DF-4702-B521-CF63E24D03A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4E01B02-F187-406B-95E0-1EF74B50A528}" type="datetimeFigureOut">
              <a:rPr lang="en-IN" smtClean="0"/>
              <a:pPr/>
              <a:t>15-03-2021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EA9C8B-F8DF-4702-B521-CF63E24D03A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E01B02-F187-406B-95E0-1EF74B50A528}" type="datetimeFigureOut">
              <a:rPr lang="en-IN" smtClean="0"/>
              <a:pPr/>
              <a:t>15-03-2021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EA9C8B-F8DF-4702-B521-CF63E24D03A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E01B02-F187-406B-95E0-1EF74B50A528}" type="datetimeFigureOut">
              <a:rPr lang="en-IN" smtClean="0"/>
              <a:pPr/>
              <a:t>15-03-2021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A9C8B-F8DF-4702-B521-CF63E24D03A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E01B02-F187-406B-95E0-1EF74B50A528}" type="datetimeFigureOut">
              <a:rPr lang="en-IN" smtClean="0"/>
              <a:pPr/>
              <a:t>15-03-2021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A9C8B-F8DF-4702-B521-CF63E24D03A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E01B02-F187-406B-95E0-1EF74B50A528}" type="datetimeFigureOut">
              <a:rPr lang="en-IN" smtClean="0"/>
              <a:pPr/>
              <a:t>15-03-2021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A9C8B-F8DF-4702-B521-CF63E24D03A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Transfer Modes</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92088"/>
          </a:xfrm>
        </p:spPr>
        <p:txBody>
          <a:bodyPr>
            <a:normAutofit/>
          </a:bodyPr>
          <a:lstStyle/>
          <a:p>
            <a:r>
              <a:rPr lang="en-US" sz="4000" dirty="0" smtClean="0"/>
              <a:t>Direct Memory Access </a:t>
            </a:r>
            <a:endParaRPr lang="en-IN" sz="4000" dirty="0"/>
          </a:p>
        </p:txBody>
      </p:sp>
      <p:sp>
        <p:nvSpPr>
          <p:cNvPr id="3" name="Content Placeholder 2"/>
          <p:cNvSpPr>
            <a:spLocks noGrp="1"/>
          </p:cNvSpPr>
          <p:nvPr>
            <p:ph idx="1"/>
          </p:nvPr>
        </p:nvSpPr>
        <p:spPr>
          <a:xfrm>
            <a:off x="500034" y="709607"/>
            <a:ext cx="8143932" cy="5505475"/>
          </a:xfrm>
        </p:spPr>
        <p:txBody>
          <a:bodyPr>
            <a:normAutofit/>
          </a:bodyPr>
          <a:lstStyle/>
          <a:p>
            <a:pPr algn="just"/>
            <a:r>
              <a:rPr lang="en-US" sz="2800" dirty="0" smtClean="0"/>
              <a:t>Transfer of data under programmed </a:t>
            </a:r>
            <a:r>
              <a:rPr lang="en-US" sz="2800" dirty="0" smtClean="0"/>
              <a:t>I/O is </a:t>
            </a:r>
            <a:r>
              <a:rPr lang="en-US" sz="2800" dirty="0" smtClean="0"/>
              <a:t>between CPU and peripheral. </a:t>
            </a:r>
            <a:endParaRPr lang="en-US" sz="2800" dirty="0" smtClean="0"/>
          </a:p>
          <a:p>
            <a:pPr algn="just"/>
            <a:r>
              <a:rPr lang="en-US" sz="2800" dirty="0" smtClean="0"/>
              <a:t>In </a:t>
            </a:r>
            <a:r>
              <a:rPr lang="en-US" sz="2800" dirty="0" smtClean="0"/>
              <a:t>direct memory access (DMA), the interface transfers data into and out of the memory unit through the memory bus</a:t>
            </a:r>
            <a:r>
              <a:rPr lang="en-US" sz="2800" dirty="0" smtClean="0"/>
              <a:t>.</a:t>
            </a:r>
          </a:p>
          <a:p>
            <a:pPr algn="just"/>
            <a:r>
              <a:rPr lang="en-US" sz="2800" dirty="0" smtClean="0"/>
              <a:t>The transfer of data between a fast storage device such as magnetic disk and memory is often limited by the speed of the CPU. </a:t>
            </a:r>
            <a:endParaRPr lang="en-US" sz="2800" dirty="0" smtClean="0"/>
          </a:p>
          <a:p>
            <a:pPr algn="just"/>
            <a:r>
              <a:rPr lang="en-US" sz="2800" dirty="0" smtClean="0"/>
              <a:t>Removing </a:t>
            </a:r>
            <a:r>
              <a:rPr lang="en-US" sz="2800" dirty="0" smtClean="0"/>
              <a:t>the CPU from the path and letting the peripheral device manage the memory buses directly would improve the speed of transfer. </a:t>
            </a:r>
            <a:endParaRPr lang="en-IN" sz="28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92088"/>
          </a:xfrm>
        </p:spPr>
        <p:txBody>
          <a:bodyPr>
            <a:normAutofit/>
          </a:bodyPr>
          <a:lstStyle/>
          <a:p>
            <a:r>
              <a:rPr lang="en-US" sz="4000" dirty="0" smtClean="0"/>
              <a:t>Direct Memory Access </a:t>
            </a:r>
            <a:endParaRPr lang="en-IN" sz="4000" dirty="0"/>
          </a:p>
        </p:txBody>
      </p:sp>
      <p:sp>
        <p:nvSpPr>
          <p:cNvPr id="3" name="Content Placeholder 2"/>
          <p:cNvSpPr>
            <a:spLocks noGrp="1"/>
          </p:cNvSpPr>
          <p:nvPr>
            <p:ph idx="1"/>
          </p:nvPr>
        </p:nvSpPr>
        <p:spPr>
          <a:xfrm>
            <a:off x="500034" y="709607"/>
            <a:ext cx="8143932" cy="5505475"/>
          </a:xfrm>
        </p:spPr>
        <p:txBody>
          <a:bodyPr>
            <a:normAutofit/>
          </a:bodyPr>
          <a:lstStyle/>
          <a:p>
            <a:pPr algn="just"/>
            <a:r>
              <a:rPr lang="en-US" sz="2800" dirty="0" smtClean="0"/>
              <a:t>During the DMA transfer, the CPU is idle and has no control of the memory buses. </a:t>
            </a:r>
            <a:endParaRPr lang="en-US" sz="2800" dirty="0" smtClean="0"/>
          </a:p>
          <a:p>
            <a:pPr algn="just"/>
            <a:r>
              <a:rPr lang="en-US" sz="2800" dirty="0" smtClean="0"/>
              <a:t>A DMA Controller </a:t>
            </a:r>
            <a:r>
              <a:rPr lang="en-US" sz="2800" dirty="0" smtClean="0"/>
              <a:t>takes over the buses to manage the transfer directly between the I/O device </a:t>
            </a:r>
            <a:r>
              <a:rPr lang="en-US" sz="2800" dirty="0" smtClean="0"/>
              <a:t>and memory.</a:t>
            </a:r>
          </a:p>
          <a:p>
            <a:pPr algn="just"/>
            <a:r>
              <a:rPr lang="en-US" sz="2800" dirty="0" smtClean="0"/>
              <a:t>Two control signals in the CPU that facilitates the DMA transfer. </a:t>
            </a:r>
          </a:p>
          <a:p>
            <a:pPr algn="just"/>
            <a:r>
              <a:rPr lang="en-US" sz="2800" dirty="0" smtClean="0"/>
              <a:t>The Bus Request (BR) input is used by the DMA controller to request the CPU.</a:t>
            </a:r>
          </a:p>
          <a:p>
            <a:pPr algn="just"/>
            <a:endParaRPr lang="en-US" sz="28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92088"/>
          </a:xfrm>
        </p:spPr>
        <p:txBody>
          <a:bodyPr>
            <a:normAutofit/>
          </a:bodyPr>
          <a:lstStyle/>
          <a:p>
            <a:r>
              <a:rPr lang="en-US" sz="4000" dirty="0" smtClean="0"/>
              <a:t>Direct Memory Access </a:t>
            </a:r>
            <a:endParaRPr lang="en-IN" sz="4000" dirty="0"/>
          </a:p>
        </p:txBody>
      </p:sp>
      <p:sp>
        <p:nvSpPr>
          <p:cNvPr id="3" name="Content Placeholder 2"/>
          <p:cNvSpPr>
            <a:spLocks noGrp="1"/>
          </p:cNvSpPr>
          <p:nvPr>
            <p:ph idx="1"/>
          </p:nvPr>
        </p:nvSpPr>
        <p:spPr>
          <a:xfrm>
            <a:off x="500034" y="709607"/>
            <a:ext cx="8143932" cy="5505475"/>
          </a:xfrm>
        </p:spPr>
        <p:txBody>
          <a:bodyPr>
            <a:normAutofit/>
          </a:bodyPr>
          <a:lstStyle/>
          <a:p>
            <a:pPr algn="just"/>
            <a:r>
              <a:rPr lang="en-US" sz="2800" dirty="0" smtClean="0"/>
              <a:t>When BR input </a:t>
            </a:r>
            <a:r>
              <a:rPr lang="en-US" sz="2800" dirty="0" smtClean="0"/>
              <a:t>is active, the CPU terminates the execution of the current instruction and places the address bus, data bus and read write lines into a high Impedance state. </a:t>
            </a:r>
            <a:endParaRPr lang="en-US" sz="2800" dirty="0" smtClean="0"/>
          </a:p>
          <a:p>
            <a:pPr algn="just"/>
            <a:r>
              <a:rPr lang="en-US" sz="2800" dirty="0" smtClean="0"/>
              <a:t>High </a:t>
            </a:r>
            <a:r>
              <a:rPr lang="en-US" sz="2800" dirty="0" smtClean="0"/>
              <a:t>Impedance state means that the output is disconnected. </a:t>
            </a:r>
            <a:endParaRPr lang="en-IN" sz="2800" dirty="0" smtClean="0"/>
          </a:p>
        </p:txBody>
      </p:sp>
      <p:pic>
        <p:nvPicPr>
          <p:cNvPr id="1026" name="Picture 2"/>
          <p:cNvPicPr>
            <a:picLocks noChangeAspect="1" noChangeArrowheads="1"/>
          </p:cNvPicPr>
          <p:nvPr/>
        </p:nvPicPr>
        <p:blipFill>
          <a:blip r:embed="rId2"/>
          <a:srcRect/>
          <a:stretch>
            <a:fillRect/>
          </a:stretch>
        </p:blipFill>
        <p:spPr bwMode="auto">
          <a:xfrm>
            <a:off x="1643042" y="3786190"/>
            <a:ext cx="5943611" cy="2699876"/>
          </a:xfrm>
          <a:prstGeom prst="rect">
            <a:avLst/>
          </a:prstGeom>
          <a:noFill/>
          <a:ln w="9525">
            <a:noFill/>
            <a:miter lim="800000"/>
            <a:headEnd/>
            <a:tailEnd/>
          </a:ln>
          <a:effectLst/>
        </p:spPr>
      </p:pic>
      <p:sp>
        <p:nvSpPr>
          <p:cNvPr id="5" name="TextBox 4"/>
          <p:cNvSpPr txBox="1"/>
          <p:nvPr/>
        </p:nvSpPr>
        <p:spPr>
          <a:xfrm>
            <a:off x="2786050" y="6500834"/>
            <a:ext cx="3714776" cy="369332"/>
          </a:xfrm>
          <a:prstGeom prst="rect">
            <a:avLst/>
          </a:prstGeom>
          <a:noFill/>
        </p:spPr>
        <p:txBody>
          <a:bodyPr wrap="square" rtlCol="0">
            <a:spAutoFit/>
          </a:bodyPr>
          <a:lstStyle/>
          <a:p>
            <a:r>
              <a:rPr lang="en-US" dirty="0" smtClean="0"/>
              <a:t>Fig: CPU bus signals for DMA transfer</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92088"/>
          </a:xfrm>
        </p:spPr>
        <p:txBody>
          <a:bodyPr>
            <a:normAutofit/>
          </a:bodyPr>
          <a:lstStyle/>
          <a:p>
            <a:r>
              <a:rPr lang="en-US" sz="4000" dirty="0" smtClean="0"/>
              <a:t>Direct Memory Access </a:t>
            </a:r>
            <a:endParaRPr lang="en-IN" sz="4000" dirty="0"/>
          </a:p>
        </p:txBody>
      </p:sp>
      <p:sp>
        <p:nvSpPr>
          <p:cNvPr id="3" name="Content Placeholder 2"/>
          <p:cNvSpPr>
            <a:spLocks noGrp="1"/>
          </p:cNvSpPr>
          <p:nvPr>
            <p:ph idx="1"/>
          </p:nvPr>
        </p:nvSpPr>
        <p:spPr>
          <a:xfrm>
            <a:off x="357158" y="642918"/>
            <a:ext cx="8429684" cy="5505475"/>
          </a:xfrm>
        </p:spPr>
        <p:txBody>
          <a:bodyPr>
            <a:normAutofit/>
          </a:bodyPr>
          <a:lstStyle/>
          <a:p>
            <a:pPr algn="just"/>
            <a:r>
              <a:rPr lang="en-US" sz="2600" dirty="0" smtClean="0"/>
              <a:t>The CPU activates the Bus Grant (BG) output to inform the external DMA that the Bus Request (BR) can now take control of the buses to conduct memory transfer without processor</a:t>
            </a:r>
            <a:r>
              <a:rPr lang="en-US" sz="2600" dirty="0" smtClean="0"/>
              <a:t>.</a:t>
            </a:r>
          </a:p>
          <a:p>
            <a:pPr algn="just"/>
            <a:r>
              <a:rPr lang="en-US" sz="2600" dirty="0" smtClean="0"/>
              <a:t>When the DMA terminates the transfer, it disables the Bus Request (BR) line. </a:t>
            </a:r>
            <a:endParaRPr lang="en-US" sz="2600" dirty="0" smtClean="0"/>
          </a:p>
          <a:p>
            <a:pPr algn="just"/>
            <a:r>
              <a:rPr lang="en-US" sz="2600" dirty="0" smtClean="0"/>
              <a:t>The CPU disables </a:t>
            </a:r>
            <a:r>
              <a:rPr lang="en-US" sz="2600" dirty="0" smtClean="0"/>
              <a:t>the Bus Grant (BG), takes control of the buses and return to its normal operation.</a:t>
            </a:r>
            <a:endParaRPr lang="en-IN" sz="2600" dirty="0" smtClean="0"/>
          </a:p>
        </p:txBody>
      </p:sp>
      <p:pic>
        <p:nvPicPr>
          <p:cNvPr id="1026" name="Picture 2"/>
          <p:cNvPicPr>
            <a:picLocks noChangeAspect="1" noChangeArrowheads="1"/>
          </p:cNvPicPr>
          <p:nvPr/>
        </p:nvPicPr>
        <p:blipFill>
          <a:blip r:embed="rId2"/>
          <a:srcRect/>
          <a:stretch>
            <a:fillRect/>
          </a:stretch>
        </p:blipFill>
        <p:spPr bwMode="auto">
          <a:xfrm>
            <a:off x="1500166" y="4000504"/>
            <a:ext cx="5943611" cy="2571768"/>
          </a:xfrm>
          <a:prstGeom prst="rect">
            <a:avLst/>
          </a:prstGeom>
          <a:noFill/>
          <a:ln w="9525">
            <a:noFill/>
            <a:miter lim="800000"/>
            <a:headEnd/>
            <a:tailEnd/>
          </a:ln>
          <a:effectLst/>
        </p:spPr>
      </p:pic>
      <p:sp>
        <p:nvSpPr>
          <p:cNvPr id="5" name="TextBox 4"/>
          <p:cNvSpPr txBox="1"/>
          <p:nvPr/>
        </p:nvSpPr>
        <p:spPr>
          <a:xfrm>
            <a:off x="2786050" y="6500834"/>
            <a:ext cx="3714776" cy="369332"/>
          </a:xfrm>
          <a:prstGeom prst="rect">
            <a:avLst/>
          </a:prstGeom>
          <a:noFill/>
        </p:spPr>
        <p:txBody>
          <a:bodyPr wrap="square" rtlCol="0">
            <a:spAutoFit/>
          </a:bodyPr>
          <a:lstStyle/>
          <a:p>
            <a:r>
              <a:rPr lang="en-US" dirty="0" smtClean="0"/>
              <a:t>Fig: CPU bus signals for DMA transfer</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92088"/>
          </a:xfrm>
        </p:spPr>
        <p:txBody>
          <a:bodyPr>
            <a:normAutofit/>
          </a:bodyPr>
          <a:lstStyle/>
          <a:p>
            <a:r>
              <a:rPr lang="en-US" sz="4000" dirty="0" smtClean="0"/>
              <a:t>Direct Memory Access </a:t>
            </a:r>
            <a:endParaRPr lang="en-IN" sz="4000" dirty="0"/>
          </a:p>
        </p:txBody>
      </p:sp>
      <p:sp>
        <p:nvSpPr>
          <p:cNvPr id="3" name="Content Placeholder 2"/>
          <p:cNvSpPr>
            <a:spLocks noGrp="1"/>
          </p:cNvSpPr>
          <p:nvPr>
            <p:ph idx="1"/>
          </p:nvPr>
        </p:nvSpPr>
        <p:spPr>
          <a:xfrm>
            <a:off x="500034" y="709607"/>
            <a:ext cx="8143932" cy="5505475"/>
          </a:xfrm>
        </p:spPr>
        <p:txBody>
          <a:bodyPr>
            <a:normAutofit/>
          </a:bodyPr>
          <a:lstStyle/>
          <a:p>
            <a:pPr algn="just">
              <a:buNone/>
            </a:pPr>
            <a:r>
              <a:rPr lang="en-US" sz="2800" dirty="0" smtClean="0"/>
              <a:t>The transfer can be made in several ways that are:</a:t>
            </a:r>
          </a:p>
          <a:p>
            <a:pPr lvl="3" algn="just">
              <a:buNone/>
            </a:pPr>
            <a:r>
              <a:rPr lang="en-US" sz="2800" dirty="0" err="1" smtClean="0"/>
              <a:t>i</a:t>
            </a:r>
            <a:r>
              <a:rPr lang="en-US" sz="2800" dirty="0" smtClean="0"/>
              <a:t>. DMA Burst</a:t>
            </a:r>
          </a:p>
          <a:p>
            <a:pPr lvl="3" algn="just">
              <a:buNone/>
            </a:pPr>
            <a:r>
              <a:rPr lang="en-US" sz="2800" dirty="0" smtClean="0"/>
              <a:t>ii. Cycle Stealing</a:t>
            </a:r>
          </a:p>
          <a:p>
            <a:pPr algn="just">
              <a:buNone/>
            </a:pPr>
            <a:r>
              <a:rPr lang="en-US" sz="2800" dirty="0" err="1" smtClean="0"/>
              <a:t>i</a:t>
            </a:r>
            <a:r>
              <a:rPr lang="en-US" sz="2800" dirty="0" smtClean="0"/>
              <a:t>) DMA Burst :- In DMA Burst transfer, a block sequence consisting of a number </a:t>
            </a:r>
            <a:r>
              <a:rPr lang="en-US" sz="2800" dirty="0" smtClean="0"/>
              <a:t>of memory </a:t>
            </a:r>
            <a:r>
              <a:rPr lang="en-US" sz="2800" dirty="0" smtClean="0"/>
              <a:t>words is transferred in continuous burst while the DMA controller is </a:t>
            </a:r>
            <a:r>
              <a:rPr lang="en-US" sz="2800" dirty="0" smtClean="0"/>
              <a:t>master of </a:t>
            </a:r>
            <a:r>
              <a:rPr lang="en-US" sz="2800" dirty="0" smtClean="0"/>
              <a:t>the memory buses.</a:t>
            </a:r>
          </a:p>
          <a:p>
            <a:pPr algn="just">
              <a:buNone/>
            </a:pPr>
            <a:r>
              <a:rPr lang="en-US" sz="2800" dirty="0" smtClean="0"/>
              <a:t>ii) Cycle Stealing :- Cycle stealing allows the DMA controller to transfer one data </a:t>
            </a:r>
            <a:r>
              <a:rPr lang="en-US" sz="2800" dirty="0" smtClean="0"/>
              <a:t>word at </a:t>
            </a:r>
            <a:r>
              <a:rPr lang="en-US" sz="2800" dirty="0" smtClean="0"/>
              <a:t>a time, after which it must returns control of the buses to the CPU.</a:t>
            </a:r>
            <a:endParaRPr lang="en-US" sz="28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92088"/>
          </a:xfrm>
        </p:spPr>
        <p:txBody>
          <a:bodyPr>
            <a:normAutofit/>
          </a:bodyPr>
          <a:lstStyle/>
          <a:p>
            <a:r>
              <a:rPr lang="en-US" sz="4000" dirty="0" smtClean="0"/>
              <a:t>Direct Memory Access Controller</a:t>
            </a:r>
            <a:endParaRPr lang="en-IN" sz="4000" dirty="0"/>
          </a:p>
        </p:txBody>
      </p:sp>
      <p:sp>
        <p:nvSpPr>
          <p:cNvPr id="3" name="Content Placeholder 2"/>
          <p:cNvSpPr>
            <a:spLocks noGrp="1"/>
          </p:cNvSpPr>
          <p:nvPr>
            <p:ph idx="1"/>
          </p:nvPr>
        </p:nvSpPr>
        <p:spPr>
          <a:xfrm>
            <a:off x="500034" y="709607"/>
            <a:ext cx="8143932" cy="6148393"/>
          </a:xfrm>
        </p:spPr>
        <p:txBody>
          <a:bodyPr>
            <a:normAutofit lnSpcReduction="10000"/>
          </a:bodyPr>
          <a:lstStyle/>
          <a:p>
            <a:pPr algn="just"/>
            <a:r>
              <a:rPr lang="en-US" sz="2800" dirty="0" smtClean="0"/>
              <a:t>The DMA controller has three registers</a:t>
            </a:r>
            <a:r>
              <a:rPr lang="en-US" sz="2800" dirty="0" smtClean="0"/>
              <a:t>:</a:t>
            </a:r>
          </a:p>
          <a:p>
            <a:pPr marL="509588" lvl="3" indent="-284163" algn="just">
              <a:buAutoNum type="romanLcPeriod"/>
            </a:pPr>
            <a:r>
              <a:rPr lang="en-US" sz="2800" dirty="0" smtClean="0"/>
              <a:t>Address Register: contains </a:t>
            </a:r>
            <a:r>
              <a:rPr lang="en-US" sz="2800" dirty="0" smtClean="0"/>
              <a:t>an address to specify the desired location in memory.</a:t>
            </a:r>
            <a:endParaRPr lang="en-US" sz="2800" dirty="0" smtClean="0"/>
          </a:p>
          <a:p>
            <a:pPr marL="509588" lvl="3" indent="-284163" algn="just">
              <a:buNone/>
            </a:pPr>
            <a:r>
              <a:rPr lang="en-US" sz="2800" dirty="0" smtClean="0"/>
              <a:t>ii. Word </a:t>
            </a:r>
            <a:r>
              <a:rPr lang="en-US" sz="2800" dirty="0" smtClean="0"/>
              <a:t>Count Register: holds the number of words to be transferred. </a:t>
            </a:r>
            <a:r>
              <a:rPr lang="en-US" sz="2800" dirty="0" smtClean="0"/>
              <a:t>The register </a:t>
            </a:r>
            <a:r>
              <a:rPr lang="en-US" sz="2800" dirty="0" smtClean="0"/>
              <a:t>is </a:t>
            </a:r>
            <a:r>
              <a:rPr lang="en-US" sz="2800" dirty="0" smtClean="0"/>
              <a:t>increment/decrement </a:t>
            </a:r>
            <a:r>
              <a:rPr lang="en-US" sz="2800" dirty="0" smtClean="0"/>
              <a:t>by one after each word transfer and internally tested for zero.</a:t>
            </a:r>
            <a:endParaRPr lang="en-US" sz="2800" dirty="0" smtClean="0"/>
          </a:p>
          <a:p>
            <a:pPr marL="509588" lvl="3" indent="-284163" algn="just">
              <a:buNone/>
            </a:pPr>
            <a:r>
              <a:rPr lang="en-US" sz="2800" dirty="0" smtClean="0"/>
              <a:t>iii. </a:t>
            </a:r>
            <a:r>
              <a:rPr lang="en-US" sz="2800" dirty="0" smtClean="0"/>
              <a:t>Control Register: specifies the mode of </a:t>
            </a:r>
            <a:r>
              <a:rPr lang="en-US" sz="2800" dirty="0" smtClean="0"/>
              <a:t>transfer</a:t>
            </a:r>
          </a:p>
          <a:p>
            <a:pPr marL="342900" lvl="3" indent="-342900" algn="just">
              <a:buFont typeface="Arial" pitchFamily="34" charset="0"/>
              <a:buChar char="•"/>
            </a:pPr>
            <a:r>
              <a:rPr lang="en-US" sz="2800" dirty="0" smtClean="0"/>
              <a:t>When the BG (Bus Grant) input is 0, the CPU can communicate with the DMA registers through the data bus to read from or write to the DMA registers. </a:t>
            </a:r>
            <a:endParaRPr lang="en-US" sz="2800" dirty="0" smtClean="0"/>
          </a:p>
          <a:p>
            <a:pPr marL="342900" lvl="3" indent="-342900" algn="just">
              <a:buFont typeface="Arial" pitchFamily="34" charset="0"/>
              <a:buChar char="•"/>
            </a:pPr>
            <a:r>
              <a:rPr lang="en-US" sz="2800" dirty="0" smtClean="0"/>
              <a:t>When </a:t>
            </a:r>
            <a:r>
              <a:rPr lang="en-US" sz="2800" dirty="0" smtClean="0"/>
              <a:t>BG =1, the DMA can communicate directly with the memory by specifying an address in the address bus and activating the RD or WR control.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92088"/>
          </a:xfrm>
        </p:spPr>
        <p:txBody>
          <a:bodyPr>
            <a:normAutofit/>
          </a:bodyPr>
          <a:lstStyle/>
          <a:p>
            <a:r>
              <a:rPr lang="en-US" sz="4000" dirty="0" smtClean="0"/>
              <a:t>Direct Memory Access Controller</a:t>
            </a:r>
            <a:endParaRPr lang="en-IN" sz="4000" dirty="0"/>
          </a:p>
        </p:txBody>
      </p:sp>
      <p:sp>
        <p:nvSpPr>
          <p:cNvPr id="3" name="Content Placeholder 2"/>
          <p:cNvSpPr>
            <a:spLocks noGrp="1"/>
          </p:cNvSpPr>
          <p:nvPr>
            <p:ph idx="1"/>
          </p:nvPr>
        </p:nvSpPr>
        <p:spPr>
          <a:xfrm>
            <a:off x="357158" y="709607"/>
            <a:ext cx="8286808" cy="5505475"/>
          </a:xfrm>
        </p:spPr>
        <p:txBody>
          <a:bodyPr>
            <a:normAutofit/>
          </a:bodyPr>
          <a:lstStyle/>
          <a:p>
            <a:pPr algn="just"/>
            <a:r>
              <a:rPr lang="en-US" sz="2800" dirty="0" smtClean="0"/>
              <a:t>The CPU communicates with the DMA through the address and data buses as with any interface unit. The DMA has its own address, which activates the DS and RS lines. </a:t>
            </a:r>
          </a:p>
        </p:txBody>
      </p:sp>
      <p:pic>
        <p:nvPicPr>
          <p:cNvPr id="2050" name="Picture 2"/>
          <p:cNvPicPr>
            <a:picLocks noChangeAspect="1" noChangeArrowheads="1"/>
          </p:cNvPicPr>
          <p:nvPr/>
        </p:nvPicPr>
        <p:blipFill>
          <a:blip r:embed="rId2"/>
          <a:srcRect/>
          <a:stretch>
            <a:fillRect/>
          </a:stretch>
        </p:blipFill>
        <p:spPr bwMode="auto">
          <a:xfrm>
            <a:off x="2509850" y="2428868"/>
            <a:ext cx="6348430" cy="4139935"/>
          </a:xfrm>
          <a:prstGeom prst="rect">
            <a:avLst/>
          </a:prstGeom>
          <a:noFill/>
          <a:ln w="9525">
            <a:noFill/>
            <a:miter lim="800000"/>
            <a:headEnd/>
            <a:tailEnd/>
          </a:ln>
          <a:effectLst/>
        </p:spPr>
      </p:pic>
      <p:sp>
        <p:nvSpPr>
          <p:cNvPr id="5" name="TextBox 4"/>
          <p:cNvSpPr txBox="1"/>
          <p:nvPr/>
        </p:nvSpPr>
        <p:spPr>
          <a:xfrm>
            <a:off x="3357554" y="6500834"/>
            <a:ext cx="4714908" cy="369332"/>
          </a:xfrm>
          <a:prstGeom prst="rect">
            <a:avLst/>
          </a:prstGeom>
          <a:noFill/>
        </p:spPr>
        <p:txBody>
          <a:bodyPr wrap="square" rtlCol="0">
            <a:spAutoFit/>
          </a:bodyPr>
          <a:lstStyle/>
          <a:p>
            <a:r>
              <a:rPr lang="en-US" dirty="0" smtClean="0"/>
              <a:t>Fig:  Block diagram of DMA Controller</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92088"/>
          </a:xfrm>
        </p:spPr>
        <p:txBody>
          <a:bodyPr>
            <a:normAutofit/>
          </a:bodyPr>
          <a:lstStyle/>
          <a:p>
            <a:r>
              <a:rPr lang="en-US" sz="4000" dirty="0" smtClean="0"/>
              <a:t>Direct Memory Access Controller</a:t>
            </a:r>
            <a:endParaRPr lang="en-IN" sz="4000" dirty="0"/>
          </a:p>
        </p:txBody>
      </p:sp>
      <p:sp>
        <p:nvSpPr>
          <p:cNvPr id="3" name="Content Placeholder 2"/>
          <p:cNvSpPr>
            <a:spLocks noGrp="1"/>
          </p:cNvSpPr>
          <p:nvPr>
            <p:ph idx="1"/>
          </p:nvPr>
        </p:nvSpPr>
        <p:spPr>
          <a:xfrm>
            <a:off x="357158" y="709607"/>
            <a:ext cx="8286808" cy="5505475"/>
          </a:xfrm>
        </p:spPr>
        <p:txBody>
          <a:bodyPr>
            <a:normAutofit/>
          </a:bodyPr>
          <a:lstStyle/>
          <a:p>
            <a:pPr algn="just"/>
            <a:r>
              <a:rPr lang="en-US" sz="2800" dirty="0" smtClean="0"/>
              <a:t>The </a:t>
            </a:r>
            <a:r>
              <a:rPr lang="en-US" sz="2800" dirty="0" smtClean="0"/>
              <a:t>CPU initializes the DMA through the data bus. </a:t>
            </a:r>
            <a:endParaRPr lang="en-US" sz="2800" dirty="0" smtClean="0"/>
          </a:p>
          <a:p>
            <a:pPr algn="just"/>
            <a:r>
              <a:rPr lang="en-US" sz="2800" dirty="0" smtClean="0"/>
              <a:t>Once </a:t>
            </a:r>
            <a:r>
              <a:rPr lang="en-US" sz="2800" dirty="0" smtClean="0"/>
              <a:t>the DMA receives the start control command, it can transfer between the peripheral and the memory.</a:t>
            </a:r>
          </a:p>
        </p:txBody>
      </p:sp>
      <p:sp>
        <p:nvSpPr>
          <p:cNvPr id="5" name="TextBox 4"/>
          <p:cNvSpPr txBox="1"/>
          <p:nvPr/>
        </p:nvSpPr>
        <p:spPr>
          <a:xfrm>
            <a:off x="3357554" y="6500834"/>
            <a:ext cx="4714908" cy="369332"/>
          </a:xfrm>
          <a:prstGeom prst="rect">
            <a:avLst/>
          </a:prstGeom>
          <a:noFill/>
        </p:spPr>
        <p:txBody>
          <a:bodyPr wrap="square" rtlCol="0">
            <a:spAutoFit/>
          </a:bodyPr>
          <a:lstStyle/>
          <a:p>
            <a:r>
              <a:rPr lang="en-US" dirty="0" smtClean="0"/>
              <a:t>Fig:  Block diagram of DMA Controller</a:t>
            </a:r>
            <a:endParaRPr lang="en-US" dirty="0"/>
          </a:p>
        </p:txBody>
      </p:sp>
      <p:pic>
        <p:nvPicPr>
          <p:cNvPr id="6" name="Picture 2"/>
          <p:cNvPicPr>
            <a:picLocks noChangeAspect="1" noChangeArrowheads="1"/>
          </p:cNvPicPr>
          <p:nvPr/>
        </p:nvPicPr>
        <p:blipFill>
          <a:blip r:embed="rId2"/>
          <a:srcRect/>
          <a:stretch>
            <a:fillRect/>
          </a:stretch>
        </p:blipFill>
        <p:spPr bwMode="auto">
          <a:xfrm>
            <a:off x="2509850" y="2428868"/>
            <a:ext cx="6348430" cy="413993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92088"/>
          </a:xfrm>
        </p:spPr>
        <p:txBody>
          <a:bodyPr>
            <a:normAutofit/>
          </a:bodyPr>
          <a:lstStyle/>
          <a:p>
            <a:r>
              <a:rPr lang="en-US" sz="4000" dirty="0" smtClean="0"/>
              <a:t>Data Transfer Modes</a:t>
            </a:r>
            <a:endParaRPr lang="en-IN" sz="4000" dirty="0"/>
          </a:p>
        </p:txBody>
      </p:sp>
      <p:sp>
        <p:nvSpPr>
          <p:cNvPr id="3" name="Content Placeholder 2"/>
          <p:cNvSpPr>
            <a:spLocks noGrp="1"/>
          </p:cNvSpPr>
          <p:nvPr>
            <p:ph idx="1"/>
          </p:nvPr>
        </p:nvSpPr>
        <p:spPr>
          <a:xfrm>
            <a:off x="457200" y="620688"/>
            <a:ext cx="8229600" cy="5505475"/>
          </a:xfrm>
        </p:spPr>
        <p:txBody>
          <a:bodyPr>
            <a:normAutofit/>
          </a:bodyPr>
          <a:lstStyle/>
          <a:p>
            <a:pPr algn="just"/>
            <a:r>
              <a:rPr lang="en-IN" sz="2800" dirty="0" smtClean="0"/>
              <a:t>Data transfer between the central computer and I/O devices may be handled in a variety of modes.</a:t>
            </a:r>
          </a:p>
          <a:p>
            <a:pPr algn="just"/>
            <a:r>
              <a:rPr lang="en-IN" sz="2800" dirty="0" smtClean="0"/>
              <a:t>Data transfer between the central computer and I/O devices may be handled in a variety of modes.</a:t>
            </a:r>
          </a:p>
          <a:p>
            <a:pPr marL="809625" indent="-449263" algn="just">
              <a:buFont typeface="+mj-lt"/>
              <a:buAutoNum type="arabicParenR"/>
            </a:pPr>
            <a:r>
              <a:rPr lang="en-IN" sz="2800" dirty="0" smtClean="0"/>
              <a:t>Programmed I/O</a:t>
            </a:r>
          </a:p>
          <a:p>
            <a:pPr marL="809625" indent="-449263" algn="just">
              <a:buFont typeface="+mj-lt"/>
              <a:buAutoNum type="arabicParenR"/>
            </a:pPr>
            <a:r>
              <a:rPr lang="en-IN" sz="2800" dirty="0" smtClean="0"/>
              <a:t>Interrupt-initiated I/O</a:t>
            </a:r>
          </a:p>
          <a:p>
            <a:pPr marL="809625" indent="-449263" algn="just">
              <a:buFont typeface="+mj-lt"/>
              <a:buAutoNum type="arabicParenR"/>
            </a:pPr>
            <a:r>
              <a:rPr lang="en-IN" sz="2800" dirty="0" smtClean="0"/>
              <a:t>Direct memory access (DMA)</a:t>
            </a:r>
            <a:endParaRPr lang="en-I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92088"/>
          </a:xfrm>
        </p:spPr>
        <p:txBody>
          <a:bodyPr>
            <a:normAutofit/>
          </a:bodyPr>
          <a:lstStyle/>
          <a:p>
            <a:r>
              <a:rPr lang="en-US" sz="4000" dirty="0" smtClean="0"/>
              <a:t>Programmed I/O</a:t>
            </a:r>
            <a:endParaRPr lang="en-IN" sz="4000" dirty="0"/>
          </a:p>
        </p:txBody>
      </p:sp>
      <p:sp>
        <p:nvSpPr>
          <p:cNvPr id="3" name="Content Placeholder 2"/>
          <p:cNvSpPr>
            <a:spLocks noGrp="1"/>
          </p:cNvSpPr>
          <p:nvPr>
            <p:ph idx="1"/>
          </p:nvPr>
        </p:nvSpPr>
        <p:spPr>
          <a:xfrm>
            <a:off x="457200" y="620688"/>
            <a:ext cx="8229600" cy="5505475"/>
          </a:xfrm>
        </p:spPr>
        <p:txBody>
          <a:bodyPr>
            <a:normAutofit/>
          </a:bodyPr>
          <a:lstStyle/>
          <a:p>
            <a:pPr algn="just"/>
            <a:r>
              <a:rPr lang="en-US" sz="2800" dirty="0" smtClean="0"/>
              <a:t>In the programmed I/O method, the I/O device does not have direct access to memory. </a:t>
            </a:r>
          </a:p>
          <a:p>
            <a:pPr algn="just"/>
            <a:r>
              <a:rPr lang="en-US" sz="2800" dirty="0" smtClean="0"/>
              <a:t>Each data item transfer is initiated by an instruction in the program. </a:t>
            </a:r>
          </a:p>
          <a:p>
            <a:pPr algn="just"/>
            <a:r>
              <a:rPr lang="en-US" sz="2800" dirty="0" smtClean="0"/>
              <a:t>Usually, the transfer is to and from a CPU register and peripheral. </a:t>
            </a:r>
          </a:p>
          <a:p>
            <a:pPr algn="just"/>
            <a:r>
              <a:rPr lang="en-US" sz="2800" dirty="0" smtClean="0"/>
              <a:t>Transferring data under program control requires constant monitoring of the peripheral by the CPU. </a:t>
            </a:r>
          </a:p>
          <a:p>
            <a:pPr algn="just"/>
            <a:r>
              <a:rPr lang="en-US" sz="2800" dirty="0" smtClean="0"/>
              <a:t>Once a data transfer is initiated, the CPU is required to monitor the interface to see when a transfer can again be made. </a:t>
            </a:r>
            <a:endParaRPr lang="en-IN" sz="28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92088"/>
          </a:xfrm>
        </p:spPr>
        <p:txBody>
          <a:bodyPr>
            <a:normAutofit/>
          </a:bodyPr>
          <a:lstStyle/>
          <a:p>
            <a:r>
              <a:rPr lang="en-US" sz="4000" dirty="0" smtClean="0"/>
              <a:t>Programmed I/O</a:t>
            </a:r>
            <a:endParaRPr lang="en-IN" sz="4000" dirty="0"/>
          </a:p>
        </p:txBody>
      </p:sp>
      <p:sp>
        <p:nvSpPr>
          <p:cNvPr id="3" name="Content Placeholder 2"/>
          <p:cNvSpPr>
            <a:spLocks noGrp="1"/>
          </p:cNvSpPr>
          <p:nvPr>
            <p:ph idx="1"/>
          </p:nvPr>
        </p:nvSpPr>
        <p:spPr>
          <a:xfrm>
            <a:off x="457200" y="620688"/>
            <a:ext cx="8229600" cy="5505475"/>
          </a:xfrm>
        </p:spPr>
        <p:txBody>
          <a:bodyPr>
            <a:normAutofit/>
          </a:bodyPr>
          <a:lstStyle/>
          <a:p>
            <a:pPr algn="just"/>
            <a:r>
              <a:rPr lang="en-US" sz="2800" dirty="0" smtClean="0"/>
              <a:t>The device transfers bytes of data one at a time as they are available. </a:t>
            </a:r>
          </a:p>
          <a:p>
            <a:pPr algn="just"/>
            <a:r>
              <a:rPr lang="en-US" sz="2800" dirty="0" smtClean="0"/>
              <a:t>When a byte of data is available, the device places it in the I/O bus and enables its data valid line. </a:t>
            </a:r>
          </a:p>
          <a:p>
            <a:pPr algn="just"/>
            <a:r>
              <a:rPr lang="en-US" sz="2800" dirty="0" smtClean="0"/>
              <a:t>The interface accepts the byte into its data register and enables the data accepted line. </a:t>
            </a:r>
          </a:p>
          <a:p>
            <a:pPr algn="just"/>
            <a:r>
              <a:rPr lang="en-US" sz="2800" dirty="0" smtClean="0"/>
              <a:t>The interface sets a bit in the status register that we will refer to as an F or "flag" bit.</a:t>
            </a:r>
            <a:endParaRPr lang="en-IN" sz="2800" dirty="0" smtClean="0"/>
          </a:p>
        </p:txBody>
      </p:sp>
      <p:pic>
        <p:nvPicPr>
          <p:cNvPr id="1026" name="Picture 2"/>
          <p:cNvPicPr>
            <a:picLocks noChangeAspect="1" noChangeArrowheads="1"/>
          </p:cNvPicPr>
          <p:nvPr/>
        </p:nvPicPr>
        <p:blipFill>
          <a:blip r:embed="rId2" cstate="print"/>
          <a:srcRect/>
          <a:stretch>
            <a:fillRect/>
          </a:stretch>
        </p:blipFill>
        <p:spPr bwMode="auto">
          <a:xfrm>
            <a:off x="1259632" y="4371997"/>
            <a:ext cx="7162800" cy="2200275"/>
          </a:xfrm>
          <a:prstGeom prst="rect">
            <a:avLst/>
          </a:prstGeom>
          <a:noFill/>
          <a:ln w="9525">
            <a:noFill/>
            <a:miter lim="800000"/>
            <a:headEnd/>
            <a:tailEnd/>
          </a:ln>
        </p:spPr>
      </p:pic>
      <p:sp>
        <p:nvSpPr>
          <p:cNvPr id="5" name="TextBox 4"/>
          <p:cNvSpPr txBox="1"/>
          <p:nvPr/>
        </p:nvSpPr>
        <p:spPr>
          <a:xfrm>
            <a:off x="1547664" y="6525344"/>
            <a:ext cx="6984776" cy="369332"/>
          </a:xfrm>
          <a:prstGeom prst="rect">
            <a:avLst/>
          </a:prstGeom>
          <a:noFill/>
        </p:spPr>
        <p:txBody>
          <a:bodyPr wrap="square" rtlCol="0">
            <a:spAutoFit/>
          </a:bodyPr>
          <a:lstStyle/>
          <a:p>
            <a:r>
              <a:rPr lang="en-US" dirty="0" smtClean="0"/>
              <a:t>Fig: </a:t>
            </a:r>
            <a:r>
              <a:rPr lang="en-IN" dirty="0" smtClean="0"/>
              <a:t>Data transfer from I/O device to CPU</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92088"/>
          </a:xfrm>
        </p:spPr>
        <p:txBody>
          <a:bodyPr>
            <a:normAutofit/>
          </a:bodyPr>
          <a:lstStyle/>
          <a:p>
            <a:r>
              <a:rPr lang="en-US" sz="4000" dirty="0" smtClean="0"/>
              <a:t>Programmed I/O</a:t>
            </a:r>
            <a:endParaRPr lang="en-IN" sz="4000" dirty="0"/>
          </a:p>
        </p:txBody>
      </p:sp>
      <p:sp>
        <p:nvSpPr>
          <p:cNvPr id="3" name="Content Placeholder 2"/>
          <p:cNvSpPr>
            <a:spLocks noGrp="1"/>
          </p:cNvSpPr>
          <p:nvPr>
            <p:ph idx="1"/>
          </p:nvPr>
        </p:nvSpPr>
        <p:spPr>
          <a:xfrm>
            <a:off x="457200" y="620688"/>
            <a:ext cx="8229600" cy="5505475"/>
          </a:xfrm>
        </p:spPr>
        <p:txBody>
          <a:bodyPr>
            <a:normAutofit/>
          </a:bodyPr>
          <a:lstStyle/>
          <a:p>
            <a:pPr algn="just"/>
            <a:r>
              <a:rPr lang="en-US" sz="2800" dirty="0" smtClean="0"/>
              <a:t>The I/O device can now disable the data valid line, but it will not transfer another byte until the data accepted line is disabled by the interface.</a:t>
            </a:r>
          </a:p>
          <a:p>
            <a:pPr algn="just"/>
            <a:r>
              <a:rPr lang="en-US" sz="2800" dirty="0" smtClean="0"/>
              <a:t>CPU checks the flag in the status register to determine if a byte has been placed in the data register by the I/O device. </a:t>
            </a:r>
          </a:p>
          <a:p>
            <a:pPr algn="just"/>
            <a:r>
              <a:rPr lang="en-US" sz="2800" dirty="0" smtClean="0"/>
              <a:t>This is done by reading the status register into a CPU register and checking the value of the flag bit.</a:t>
            </a:r>
            <a:endParaRPr lang="en-IN" sz="2800" dirty="0" smtClean="0"/>
          </a:p>
        </p:txBody>
      </p:sp>
      <p:pic>
        <p:nvPicPr>
          <p:cNvPr id="1026" name="Picture 2"/>
          <p:cNvPicPr>
            <a:picLocks noChangeAspect="1" noChangeArrowheads="1"/>
          </p:cNvPicPr>
          <p:nvPr/>
        </p:nvPicPr>
        <p:blipFill>
          <a:blip r:embed="rId2" cstate="print"/>
          <a:srcRect/>
          <a:stretch>
            <a:fillRect/>
          </a:stretch>
        </p:blipFill>
        <p:spPr bwMode="auto">
          <a:xfrm>
            <a:off x="1259632" y="4371997"/>
            <a:ext cx="7162800" cy="2200275"/>
          </a:xfrm>
          <a:prstGeom prst="rect">
            <a:avLst/>
          </a:prstGeom>
          <a:noFill/>
          <a:ln w="9525">
            <a:noFill/>
            <a:miter lim="800000"/>
            <a:headEnd/>
            <a:tailEnd/>
          </a:ln>
        </p:spPr>
      </p:pic>
      <p:sp>
        <p:nvSpPr>
          <p:cNvPr id="5" name="TextBox 4"/>
          <p:cNvSpPr txBox="1"/>
          <p:nvPr/>
        </p:nvSpPr>
        <p:spPr>
          <a:xfrm>
            <a:off x="1547664" y="6525344"/>
            <a:ext cx="6984776" cy="369332"/>
          </a:xfrm>
          <a:prstGeom prst="rect">
            <a:avLst/>
          </a:prstGeom>
          <a:noFill/>
        </p:spPr>
        <p:txBody>
          <a:bodyPr wrap="square" rtlCol="0">
            <a:spAutoFit/>
          </a:bodyPr>
          <a:lstStyle/>
          <a:p>
            <a:r>
              <a:rPr lang="en-US" dirty="0" smtClean="0"/>
              <a:t>Fig: </a:t>
            </a:r>
            <a:r>
              <a:rPr lang="en-IN" dirty="0" smtClean="0"/>
              <a:t>Data transfer from I/O device to CPU</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92088"/>
          </a:xfrm>
        </p:spPr>
        <p:txBody>
          <a:bodyPr>
            <a:normAutofit/>
          </a:bodyPr>
          <a:lstStyle/>
          <a:p>
            <a:r>
              <a:rPr lang="en-US" sz="4000" dirty="0" smtClean="0"/>
              <a:t>Programmed I/O</a:t>
            </a:r>
            <a:endParaRPr lang="en-IN" sz="4000" dirty="0"/>
          </a:p>
        </p:txBody>
      </p:sp>
      <p:sp>
        <p:nvSpPr>
          <p:cNvPr id="3" name="Content Placeholder 2"/>
          <p:cNvSpPr>
            <a:spLocks noGrp="1"/>
          </p:cNvSpPr>
          <p:nvPr>
            <p:ph idx="1"/>
          </p:nvPr>
        </p:nvSpPr>
        <p:spPr>
          <a:xfrm>
            <a:off x="457200" y="620688"/>
            <a:ext cx="8229600" cy="5505475"/>
          </a:xfrm>
        </p:spPr>
        <p:txBody>
          <a:bodyPr>
            <a:normAutofit/>
          </a:bodyPr>
          <a:lstStyle/>
          <a:p>
            <a:pPr algn="just"/>
            <a:r>
              <a:rPr lang="en-US" sz="2800" dirty="0" smtClean="0"/>
              <a:t>If the flag is equal to 1, the CPU reads the data from the data register.</a:t>
            </a:r>
          </a:p>
          <a:p>
            <a:pPr algn="just"/>
            <a:r>
              <a:rPr lang="en-US" sz="2800" dirty="0" smtClean="0"/>
              <a:t>When the flag is cleared, the interface disables the data accepted line and the device can then transfer the next data byte.</a:t>
            </a:r>
          </a:p>
          <a:p>
            <a:pPr algn="just"/>
            <a:r>
              <a:rPr lang="en-US" sz="2800" dirty="0" smtClean="0"/>
              <a:t>The programmed I/O method is particularly useful in small low-speed computers or in systems that are dedicated to monitor a device continuously.</a:t>
            </a:r>
            <a:endParaRPr lang="en-IN" sz="2800" dirty="0" smtClean="0"/>
          </a:p>
        </p:txBody>
      </p:sp>
      <p:pic>
        <p:nvPicPr>
          <p:cNvPr id="1026" name="Picture 2"/>
          <p:cNvPicPr>
            <a:picLocks noChangeAspect="1" noChangeArrowheads="1"/>
          </p:cNvPicPr>
          <p:nvPr/>
        </p:nvPicPr>
        <p:blipFill>
          <a:blip r:embed="rId2" cstate="print"/>
          <a:srcRect/>
          <a:stretch>
            <a:fillRect/>
          </a:stretch>
        </p:blipFill>
        <p:spPr bwMode="auto">
          <a:xfrm>
            <a:off x="1259632" y="4371997"/>
            <a:ext cx="7162800" cy="2200275"/>
          </a:xfrm>
          <a:prstGeom prst="rect">
            <a:avLst/>
          </a:prstGeom>
          <a:noFill/>
          <a:ln w="9525">
            <a:noFill/>
            <a:miter lim="800000"/>
            <a:headEnd/>
            <a:tailEnd/>
          </a:ln>
        </p:spPr>
      </p:pic>
      <p:sp>
        <p:nvSpPr>
          <p:cNvPr id="5" name="TextBox 4"/>
          <p:cNvSpPr txBox="1"/>
          <p:nvPr/>
        </p:nvSpPr>
        <p:spPr>
          <a:xfrm>
            <a:off x="1547664" y="6525344"/>
            <a:ext cx="6984776" cy="369332"/>
          </a:xfrm>
          <a:prstGeom prst="rect">
            <a:avLst/>
          </a:prstGeom>
          <a:noFill/>
        </p:spPr>
        <p:txBody>
          <a:bodyPr wrap="square" rtlCol="0">
            <a:spAutoFit/>
          </a:bodyPr>
          <a:lstStyle/>
          <a:p>
            <a:r>
              <a:rPr lang="en-US" dirty="0" smtClean="0"/>
              <a:t>Fig: </a:t>
            </a:r>
            <a:r>
              <a:rPr lang="en-IN" dirty="0" smtClean="0"/>
              <a:t>Data transfer from I/O device to CPU</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92088"/>
          </a:xfrm>
        </p:spPr>
        <p:txBody>
          <a:bodyPr>
            <a:normAutofit/>
          </a:bodyPr>
          <a:lstStyle/>
          <a:p>
            <a:r>
              <a:rPr lang="en-US" sz="4000" dirty="0" smtClean="0"/>
              <a:t>Programmed I/O</a:t>
            </a:r>
            <a:endParaRPr lang="en-IN" sz="4000" dirty="0"/>
          </a:p>
        </p:txBody>
      </p:sp>
      <p:sp>
        <p:nvSpPr>
          <p:cNvPr id="3" name="Content Placeholder 2"/>
          <p:cNvSpPr>
            <a:spLocks noGrp="1"/>
          </p:cNvSpPr>
          <p:nvPr>
            <p:ph idx="1"/>
          </p:nvPr>
        </p:nvSpPr>
        <p:spPr>
          <a:xfrm>
            <a:off x="285720" y="620688"/>
            <a:ext cx="4857784" cy="5505475"/>
          </a:xfrm>
        </p:spPr>
        <p:txBody>
          <a:bodyPr>
            <a:normAutofit/>
          </a:bodyPr>
          <a:lstStyle/>
          <a:p>
            <a:pPr algn="just"/>
            <a:r>
              <a:rPr lang="en-US" sz="2800" dirty="0" smtClean="0"/>
              <a:t>The transfer of each byte requires three instructions:</a:t>
            </a:r>
          </a:p>
          <a:p>
            <a:pPr marL="514350" indent="-288925" algn="just">
              <a:buFont typeface="+mj-lt"/>
              <a:buAutoNum type="arabicPeriod"/>
            </a:pPr>
            <a:r>
              <a:rPr lang="en-US" sz="2800" dirty="0" smtClean="0"/>
              <a:t>Read the status register.</a:t>
            </a:r>
          </a:p>
          <a:p>
            <a:pPr marL="514350" indent="-288925" algn="just">
              <a:buFont typeface="+mj-lt"/>
              <a:buAutoNum type="arabicPeriod"/>
            </a:pPr>
            <a:r>
              <a:rPr lang="en-US" sz="2800" dirty="0" smtClean="0"/>
              <a:t>Check the status of the flag bit and branch to step 1 if </a:t>
            </a:r>
            <a:r>
              <a:rPr lang="en-US" sz="2800" b="1" dirty="0" smtClean="0"/>
              <a:t>not set </a:t>
            </a:r>
            <a:r>
              <a:rPr lang="en-US" sz="2800" dirty="0" smtClean="0"/>
              <a:t>or to step 3 if </a:t>
            </a:r>
            <a:r>
              <a:rPr lang="en-US" sz="2800" b="1" dirty="0" smtClean="0"/>
              <a:t>set</a:t>
            </a:r>
            <a:r>
              <a:rPr lang="en-US" sz="2800" dirty="0" smtClean="0"/>
              <a:t>.</a:t>
            </a:r>
          </a:p>
          <a:p>
            <a:pPr marL="514350" indent="-288925" algn="just">
              <a:buFont typeface="+mj-lt"/>
              <a:buAutoNum type="arabicPeriod"/>
            </a:pPr>
            <a:r>
              <a:rPr lang="en-US" sz="2800" dirty="0" smtClean="0"/>
              <a:t>Read the data register</a:t>
            </a:r>
          </a:p>
          <a:p>
            <a:pPr algn="just"/>
            <a:r>
              <a:rPr lang="en-US" sz="2800" dirty="0" smtClean="0"/>
              <a:t>Each byte is read into a CPU register and then transferred to memory with a </a:t>
            </a:r>
            <a:r>
              <a:rPr lang="en-US" sz="2800" smtClean="0"/>
              <a:t>store </a:t>
            </a:r>
            <a:r>
              <a:rPr lang="en-US" sz="2800" smtClean="0"/>
              <a:t>instructions.</a:t>
            </a:r>
            <a:endParaRPr lang="en-IN" sz="2800" dirty="0" smtClean="0"/>
          </a:p>
        </p:txBody>
      </p:sp>
      <p:pic>
        <p:nvPicPr>
          <p:cNvPr id="4" name="Picture 2"/>
          <p:cNvPicPr>
            <a:picLocks noChangeAspect="1" noChangeArrowheads="1"/>
          </p:cNvPicPr>
          <p:nvPr/>
        </p:nvPicPr>
        <p:blipFill>
          <a:blip r:embed="rId2"/>
          <a:srcRect/>
          <a:stretch>
            <a:fillRect/>
          </a:stretch>
        </p:blipFill>
        <p:spPr bwMode="auto">
          <a:xfrm>
            <a:off x="5252628" y="642918"/>
            <a:ext cx="3819966" cy="6000768"/>
          </a:xfrm>
          <a:prstGeom prst="rect">
            <a:avLst/>
          </a:prstGeom>
          <a:noFill/>
          <a:ln w="9525">
            <a:noFill/>
            <a:miter lim="800000"/>
            <a:headEnd/>
            <a:tailEnd/>
          </a:ln>
          <a:effectLst/>
        </p:spPr>
      </p:pic>
      <p:sp>
        <p:nvSpPr>
          <p:cNvPr id="7" name="TextBox 6"/>
          <p:cNvSpPr txBox="1"/>
          <p:nvPr/>
        </p:nvSpPr>
        <p:spPr>
          <a:xfrm>
            <a:off x="5333878" y="6525344"/>
            <a:ext cx="4095906" cy="338554"/>
          </a:xfrm>
          <a:prstGeom prst="rect">
            <a:avLst/>
          </a:prstGeom>
          <a:noFill/>
        </p:spPr>
        <p:txBody>
          <a:bodyPr wrap="square" rtlCol="0">
            <a:spAutoFit/>
          </a:bodyPr>
          <a:lstStyle/>
          <a:p>
            <a:r>
              <a:rPr lang="en-US" sz="1600" dirty="0" smtClean="0"/>
              <a:t>Fig: Flowchart for CPU program to input data</a:t>
            </a:r>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92088"/>
          </a:xfrm>
        </p:spPr>
        <p:txBody>
          <a:bodyPr>
            <a:normAutofit/>
          </a:bodyPr>
          <a:lstStyle/>
          <a:p>
            <a:r>
              <a:rPr lang="en-US" sz="4000" dirty="0" smtClean="0"/>
              <a:t>Programmed I/O</a:t>
            </a:r>
            <a:endParaRPr lang="en-IN" sz="4000" dirty="0"/>
          </a:p>
        </p:txBody>
      </p:sp>
      <p:sp>
        <p:nvSpPr>
          <p:cNvPr id="3" name="Content Placeholder 2"/>
          <p:cNvSpPr>
            <a:spLocks noGrp="1"/>
          </p:cNvSpPr>
          <p:nvPr>
            <p:ph idx="1"/>
          </p:nvPr>
        </p:nvSpPr>
        <p:spPr>
          <a:xfrm>
            <a:off x="500034" y="709607"/>
            <a:ext cx="8143932" cy="5505475"/>
          </a:xfrm>
        </p:spPr>
        <p:txBody>
          <a:bodyPr>
            <a:normAutofit/>
          </a:bodyPr>
          <a:lstStyle/>
          <a:p>
            <a:pPr algn="just"/>
            <a:r>
              <a:rPr lang="en-US" sz="2800" dirty="0" smtClean="0"/>
              <a:t>This type of transfer is inefficient because of the difference in information transfer rate between the CPU and the I/O device. </a:t>
            </a:r>
          </a:p>
          <a:p>
            <a:pPr algn="just"/>
            <a:r>
              <a:rPr lang="en-US" sz="2800" dirty="0" smtClean="0"/>
              <a:t>CPU stays in a program loop until the I/O unit indicates that it is ready for data transfer. </a:t>
            </a:r>
            <a:endParaRPr lang="en-US" sz="2800" smtClean="0"/>
          </a:p>
          <a:p>
            <a:pPr algn="just"/>
            <a:r>
              <a:rPr lang="en-US" sz="2800" smtClean="0"/>
              <a:t>This is a time-consuming process since it keeps the processor busy needlessly.</a:t>
            </a:r>
            <a:endParaRPr lang="en-IN" sz="2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92088"/>
          </a:xfrm>
        </p:spPr>
        <p:txBody>
          <a:bodyPr>
            <a:normAutofit/>
          </a:bodyPr>
          <a:lstStyle/>
          <a:p>
            <a:r>
              <a:rPr lang="en-US" sz="4000" dirty="0" smtClean="0"/>
              <a:t>Interrupt-initiated </a:t>
            </a:r>
            <a:r>
              <a:rPr lang="en-US" sz="4000" dirty="0" smtClean="0"/>
              <a:t>I/O</a:t>
            </a:r>
            <a:endParaRPr lang="en-IN" sz="4000" dirty="0"/>
          </a:p>
        </p:txBody>
      </p:sp>
      <p:sp>
        <p:nvSpPr>
          <p:cNvPr id="3" name="Content Placeholder 2"/>
          <p:cNvSpPr>
            <a:spLocks noGrp="1"/>
          </p:cNvSpPr>
          <p:nvPr>
            <p:ph idx="1"/>
          </p:nvPr>
        </p:nvSpPr>
        <p:spPr>
          <a:xfrm>
            <a:off x="500034" y="709607"/>
            <a:ext cx="8143932" cy="5505475"/>
          </a:xfrm>
        </p:spPr>
        <p:txBody>
          <a:bodyPr>
            <a:normAutofit lnSpcReduction="10000"/>
          </a:bodyPr>
          <a:lstStyle/>
          <a:p>
            <a:pPr algn="just"/>
            <a:r>
              <a:rPr lang="en-US" sz="2800" dirty="0" smtClean="0"/>
              <a:t>Interrupt-initiated I/O can overcome the limitations of Programmed I/O. </a:t>
            </a:r>
            <a:endParaRPr lang="en-US" sz="2800" dirty="0" smtClean="0"/>
          </a:p>
          <a:p>
            <a:pPr algn="just"/>
            <a:r>
              <a:rPr lang="en-US" sz="2800" dirty="0" smtClean="0"/>
              <a:t>It </a:t>
            </a:r>
            <a:r>
              <a:rPr lang="en-US" sz="2800" dirty="0" smtClean="0"/>
              <a:t>uses an interrupt facility and special commands to inform the interface to issue an interrupt request signal when the data are available from the device</a:t>
            </a:r>
            <a:r>
              <a:rPr lang="en-US" sz="2800" dirty="0" smtClean="0"/>
              <a:t>.</a:t>
            </a:r>
          </a:p>
          <a:p>
            <a:pPr algn="just"/>
            <a:r>
              <a:rPr lang="en-US" sz="2800" dirty="0" smtClean="0"/>
              <a:t>In </a:t>
            </a:r>
            <a:r>
              <a:rPr lang="en-US" sz="2800" dirty="0" smtClean="0"/>
              <a:t>the meantime the CPU can proceed to execute another program. </a:t>
            </a:r>
            <a:endParaRPr lang="en-US" sz="2800" dirty="0" smtClean="0"/>
          </a:p>
          <a:p>
            <a:pPr algn="just"/>
            <a:r>
              <a:rPr lang="en-US" sz="2800" dirty="0" smtClean="0"/>
              <a:t>The </a:t>
            </a:r>
            <a:r>
              <a:rPr lang="en-US" sz="2800" dirty="0" smtClean="0"/>
              <a:t>interface meanwhile keeps monitoring the device. </a:t>
            </a:r>
            <a:endParaRPr lang="en-US" sz="2800" dirty="0" smtClean="0"/>
          </a:p>
          <a:p>
            <a:pPr algn="just"/>
            <a:r>
              <a:rPr lang="en-US" sz="2800" dirty="0" smtClean="0"/>
              <a:t>When </a:t>
            </a:r>
            <a:r>
              <a:rPr lang="en-US" sz="2800" dirty="0" smtClean="0"/>
              <a:t>the interface determines </a:t>
            </a:r>
            <a:r>
              <a:rPr lang="en-US" sz="2800" dirty="0" smtClean="0"/>
              <a:t>that the </a:t>
            </a:r>
            <a:r>
              <a:rPr lang="en-US" sz="2800" dirty="0" smtClean="0"/>
              <a:t>device is ready for data transfer, it generates an interrupt request to the </a:t>
            </a:r>
            <a:r>
              <a:rPr lang="en-US" sz="2800" dirty="0" smtClean="0"/>
              <a:t>CPU.</a:t>
            </a:r>
            <a:endParaRPr lang="en-IN" sz="2800"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1192</Words>
  <Application>Microsoft Office PowerPoint</Application>
  <PresentationFormat>On-screen Show (4:3)</PresentationFormat>
  <Paragraphs>85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Data Transfer Modes</vt:lpstr>
      <vt:lpstr>Data Transfer Modes</vt:lpstr>
      <vt:lpstr>Programmed I/O</vt:lpstr>
      <vt:lpstr>Programmed I/O</vt:lpstr>
      <vt:lpstr>Programmed I/O</vt:lpstr>
      <vt:lpstr>Programmed I/O</vt:lpstr>
      <vt:lpstr>Programmed I/O</vt:lpstr>
      <vt:lpstr>Programmed I/O</vt:lpstr>
      <vt:lpstr>Interrupt-initiated I/O</vt:lpstr>
      <vt:lpstr>Direct Memory Access </vt:lpstr>
      <vt:lpstr>Direct Memory Access </vt:lpstr>
      <vt:lpstr>Direct Memory Access </vt:lpstr>
      <vt:lpstr>Direct Memory Access </vt:lpstr>
      <vt:lpstr>Direct Memory Access </vt:lpstr>
      <vt:lpstr>Direct Memory Access Controller</vt:lpstr>
      <vt:lpstr>Direct Memory Access Controller</vt:lpstr>
      <vt:lpstr>Direct Memory Access Controller</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Transfer Modes</dc:title>
  <dc:creator>hp</dc:creator>
  <cp:lastModifiedBy>Windows User</cp:lastModifiedBy>
  <cp:revision>47</cp:revision>
  <dcterms:created xsi:type="dcterms:W3CDTF">2021-03-14T12:38:42Z</dcterms:created>
  <dcterms:modified xsi:type="dcterms:W3CDTF">2021-03-15T05:32:41Z</dcterms:modified>
</cp:coreProperties>
</file>