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312" r:id="rId3"/>
    <p:sldId id="313" r:id="rId4"/>
    <p:sldId id="314" r:id="rId5"/>
    <p:sldId id="319" r:id="rId6"/>
    <p:sldId id="321" r:id="rId7"/>
    <p:sldId id="316" r:id="rId8"/>
    <p:sldId id="317" r:id="rId9"/>
    <p:sldId id="323" r:id="rId10"/>
    <p:sldId id="324" r:id="rId11"/>
    <p:sldId id="325" r:id="rId12"/>
    <p:sldId id="322" r:id="rId13"/>
    <p:sldId id="318" r:id="rId14"/>
    <p:sldId id="335" r:id="rId15"/>
    <p:sldId id="336" r:id="rId16"/>
    <p:sldId id="337" r:id="rId17"/>
    <p:sldId id="326" r:id="rId18"/>
    <p:sldId id="330" r:id="rId19"/>
    <p:sldId id="331" r:id="rId20"/>
    <p:sldId id="338" r:id="rId21"/>
    <p:sldId id="339" r:id="rId22"/>
    <p:sldId id="340" r:id="rId23"/>
    <p:sldId id="332" r:id="rId24"/>
    <p:sldId id="333" r:id="rId25"/>
    <p:sldId id="334" r:id="rId26"/>
    <p:sldId id="328" r:id="rId27"/>
    <p:sldId id="329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729" autoAdjust="0"/>
  </p:normalViewPr>
  <p:slideViewPr>
    <p:cSldViewPr snapToGrid="0">
      <p:cViewPr varScale="1">
        <p:scale>
          <a:sx n="50" d="100"/>
          <a:sy n="50" d="100"/>
        </p:scale>
        <p:origin x="34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Random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43E6-B418-4808-891C-1DFBBEE0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C7CB0-5BA0-4248-B7AC-64EF80780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97506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either be </a:t>
                </a:r>
                <a:r>
                  <a:rPr lang="en-US" dirty="0">
                    <a:solidFill>
                      <a:srgbClr val="FF0000"/>
                    </a:solidFill>
                  </a:rPr>
                  <a:t>marginal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joint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</a:t>
                </a:r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Joint Probability: </a:t>
                </a:r>
                <a:r>
                  <a:rPr lang="en-US" dirty="0"/>
                  <a:t>The probability of the intersection of two or more events. </a:t>
                </a:r>
              </a:p>
              <a:p>
                <a:r>
                  <a:rPr lang="en-US" dirty="0"/>
                  <a:t>If A and B are two events then the joint probability of the two events is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∩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Y are random variables.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C7CB0-5BA0-4248-B7AC-64EF80780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975060" cy="4906963"/>
              </a:xfrm>
              <a:blipFill>
                <a:blip r:embed="rId2"/>
                <a:stretch>
                  <a:fillRect l="-1376" t="-1988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B7521-FF39-42B8-A0F4-7CD23BD7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EFD7A300-76D2-4F26-ADD1-A10E1F0E620B}"/>
              </a:ext>
            </a:extLst>
          </p:cNvPr>
          <p:cNvSpPr/>
          <p:nvPr/>
        </p:nvSpPr>
        <p:spPr>
          <a:xfrm>
            <a:off x="9372600" y="4363081"/>
            <a:ext cx="1219200" cy="612648"/>
          </a:xfrm>
          <a:prstGeom prst="borderCallout1">
            <a:avLst>
              <a:gd name="adj1" fmla="val 18750"/>
              <a:gd name="adj2" fmla="val -8333"/>
              <a:gd name="adj3" fmla="val 52353"/>
              <a:gd name="adj4" fmla="val -343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AE92C00A-5664-4915-8127-691C4FC3D1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715911"/>
                  </p:ext>
                </p:extLst>
              </p:nvPr>
            </p:nvGraphicFramePr>
            <p:xfrm>
              <a:off x="1129164" y="3817494"/>
              <a:ext cx="8127999" cy="25483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529508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7901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244481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821070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4855406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7293731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049226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5035847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00330049"/>
                        </a:ext>
                      </a:extLst>
                    </a:gridCol>
                  </a:tblGrid>
                  <a:tr h="330650">
                    <a:tc gridSpan="2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Throwing a Die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122040"/>
                      </a:ext>
                    </a:extLst>
                  </a:tr>
                  <a:tr h="30461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8099941"/>
                      </a:ext>
                    </a:extLst>
                  </a:tr>
                  <a:tr h="605028">
                    <a:tc rowSpan="2"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Tossing a Coin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Head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47875947"/>
                      </a:ext>
                    </a:extLst>
                  </a:tr>
                  <a:tr h="30461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Tail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4154851"/>
                      </a:ext>
                    </a:extLst>
                  </a:tr>
                  <a:tr h="30461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753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10">
                <a:extLst>
                  <a:ext uri="{FF2B5EF4-FFF2-40B4-BE49-F238E27FC236}">
                    <a16:creationId xmlns:a16="http://schemas.microsoft.com/office/drawing/2014/main" id="{AE92C00A-5664-4915-8127-691C4FC3D1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715911"/>
                  </p:ext>
                </p:extLst>
              </p:nvPr>
            </p:nvGraphicFramePr>
            <p:xfrm>
              <a:off x="1129164" y="3817494"/>
              <a:ext cx="8127999" cy="254838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529508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7901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244481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821070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4855406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7293731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049226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5035847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00330049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Throwing a Die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122040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8099941"/>
                      </a:ext>
                    </a:extLst>
                  </a:tr>
                  <a:tr h="605028">
                    <a:tc rowSpan="2"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Tossing a Coin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Head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329" t="-125000" r="-597987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125000" r="-502027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125000" r="-402027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125000" r="-302027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315" t="-125000" r="-200000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027" t="-125000" r="-101351" b="-2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2027" t="-125000" r="-1351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875947"/>
                      </a:ext>
                    </a:extLst>
                  </a:tr>
                  <a:tr h="6050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Tail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329" t="-227273" r="-59798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227273" r="-50202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227273" r="-40202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227273" r="-30202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315" t="-227273" r="-200000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027" t="-227273" r="-10135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027" t="-227273" r="-1351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154851"/>
                      </a:ext>
                    </a:extLst>
                  </a:tr>
                  <a:tr h="606806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99329" t="-324000" r="-59798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51" t="-324000" r="-50202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351" t="-324000" r="-40202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324000" r="-30202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315" t="-324000" r="-20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02027" t="-324000" r="-10135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75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Line Callout 1 7">
            <a:extLst>
              <a:ext uri="{FF2B5EF4-FFF2-40B4-BE49-F238E27FC236}">
                <a16:creationId xmlns:a16="http://schemas.microsoft.com/office/drawing/2014/main" id="{FB6A27D7-220A-4234-A769-A43CC4FCB2FA}"/>
              </a:ext>
            </a:extLst>
          </p:cNvPr>
          <p:cNvSpPr/>
          <p:nvPr/>
        </p:nvSpPr>
        <p:spPr>
          <a:xfrm>
            <a:off x="768483" y="3891251"/>
            <a:ext cx="1316465" cy="612648"/>
          </a:xfrm>
          <a:prstGeom prst="borderCallout1">
            <a:avLst>
              <a:gd name="adj1" fmla="val 7612"/>
              <a:gd name="adj2" fmla="val 102968"/>
              <a:gd name="adj3" fmla="val 137004"/>
              <a:gd name="adj4" fmla="val 1934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</a:t>
            </a:r>
          </a:p>
        </p:txBody>
      </p:sp>
    </p:spTree>
    <p:extLst>
      <p:ext uri="{BB962C8B-B14F-4D97-AF65-F5344CB8AC3E}">
        <p14:creationId xmlns:p14="http://schemas.microsoft.com/office/powerpoint/2010/main" val="27955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43E6-B418-4808-891C-1DFBBEE0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7CB0-5BA0-4248-B7AC-64EF8078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either be </a:t>
            </a:r>
            <a:r>
              <a:rPr lang="en-US" dirty="0">
                <a:solidFill>
                  <a:srgbClr val="FF0000"/>
                </a:solidFill>
              </a:rPr>
              <a:t>marginal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joint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conditional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Conditional Probability</a:t>
            </a:r>
            <a:r>
              <a:rPr lang="en-US" b="1" dirty="0"/>
              <a:t>: The conditional probability is the probability that some event(s) occur given that we know other events have already occurred. If A and B are two events, then the conditional probability of A occurring given that B has occurred is written as P(A|B) or P(X=</a:t>
            </a:r>
            <a:r>
              <a:rPr lang="en-US" b="1" dirty="0" err="1"/>
              <a:t>x|Y</a:t>
            </a:r>
            <a:r>
              <a:rPr lang="en-US" b="1" dirty="0"/>
              <a:t>=y). </a:t>
            </a:r>
          </a:p>
          <a:p>
            <a:pPr lvl="1"/>
            <a:r>
              <a:rPr lang="en-US" dirty="0"/>
              <a:t>Example: the probability that a card is a four given that we have drawn a red card is P(4|red) = 2/26 = 1/13.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B7521-FF39-42B8-A0F4-7CD23BD7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1A19-77E4-44CA-BEDD-8B8C6443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>
                <a:cs typeface="Times New Roman" panose="02020603050405020304" pitchFamily="18" charset="0"/>
              </a:rPr>
              <a:t>Probability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C8ED5-BC51-4F0B-94BC-164E3C8A3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are often interested in knowing the probability of a random variable taking on a certain value.</a:t>
                </a:r>
              </a:p>
              <a:p>
                <a:r>
                  <a:rPr lang="en-US" dirty="0"/>
                  <a:t>We may assign probabilities to the different values of the random variable:</a:t>
                </a:r>
              </a:p>
              <a:p>
                <a:pPr lvl="1"/>
                <a:r>
                  <a:rPr lang="en-US" dirty="0"/>
                  <a:t>Counts # of Heads, when tossing three coins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)) = 1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;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 ;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)) = 3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);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 ;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= 3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= 1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since X must take the values of 0 through 3 then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C8ED5-BC51-4F0B-94BC-164E3C8A3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 r="-1600" b="-9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D169-796A-4FA8-BEF3-40067432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3B5B7-1912-411D-B6CC-2E69DCD87DDF}"/>
              </a:ext>
            </a:extLst>
          </p:cNvPr>
          <p:cNvSpPr txBox="1"/>
          <p:nvPr/>
        </p:nvSpPr>
        <p:spPr>
          <a:xfrm>
            <a:off x="293716" y="6181210"/>
            <a:ext cx="1160456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Probabilities for random variables can be computed from the probability measure defined on underlying sample space.</a:t>
            </a:r>
          </a:p>
        </p:txBody>
      </p:sp>
    </p:spTree>
    <p:extLst>
      <p:ext uri="{BB962C8B-B14F-4D97-AF65-F5344CB8AC3E}">
        <p14:creationId xmlns:p14="http://schemas.microsoft.com/office/powerpoint/2010/main" val="239136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1A19-77E4-44CA-BEDD-8B8C6443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Probability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8ED5-BC51-4F0B-94BC-164E3C8A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6522719" cy="4906963"/>
          </a:xfrm>
        </p:spPr>
        <p:txBody>
          <a:bodyPr>
            <a:normAutofit/>
          </a:bodyPr>
          <a:lstStyle/>
          <a:p>
            <a:pPr eaLnBrk="0" hangingPunct="0"/>
            <a:r>
              <a:rPr lang="en-US" altLang="en-US" dirty="0">
                <a:cs typeface="Times New Roman" panose="02020603050405020304" pitchFamily="18" charset="0"/>
              </a:rPr>
              <a:t>A probability function maps the possible values of </a:t>
            </a:r>
            <a:r>
              <a:rPr lang="en-US" altLang="en-US" i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 against their respective probabilities of occurrence, </a:t>
            </a:r>
            <a:r>
              <a:rPr lang="en-US" altLang="en-US" i="1" dirty="0">
                <a:cs typeface="Times New Roman" panose="02020603050405020304" pitchFamily="18" charset="0"/>
              </a:rPr>
              <a:t>p(x)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/>
              <a:t>p(x) is a number from 0 to 1.0.</a:t>
            </a:r>
          </a:p>
          <a:p>
            <a:pPr lvl="1"/>
            <a:r>
              <a:rPr lang="en-US" dirty="0"/>
              <a:t>The area under a probability function is always 1.</a:t>
            </a:r>
          </a:p>
          <a:p>
            <a:r>
              <a:rPr lang="en-US" altLang="en-US" dirty="0"/>
              <a:t>Discrete example: roll of a die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D169-796A-4FA8-BEF3-40067432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grpSp>
        <p:nvGrpSpPr>
          <p:cNvPr id="39" name="Group 35">
            <a:extLst>
              <a:ext uri="{FF2B5EF4-FFF2-40B4-BE49-F238E27FC236}">
                <a16:creationId xmlns:a16="http://schemas.microsoft.com/office/drawing/2014/main" id="{3FBCD0EE-C33B-485A-BB63-C29FE7FB879F}"/>
              </a:ext>
            </a:extLst>
          </p:cNvPr>
          <p:cNvGrpSpPr>
            <a:grpSpLocks/>
          </p:cNvGrpSpPr>
          <p:nvPr/>
        </p:nvGrpSpPr>
        <p:grpSpPr bwMode="auto">
          <a:xfrm>
            <a:off x="960120" y="4207986"/>
            <a:ext cx="4556760" cy="2090897"/>
            <a:chOff x="576" y="1488"/>
            <a:chExt cx="4608" cy="2640"/>
          </a:xfrm>
        </p:grpSpPr>
        <p:grpSp>
          <p:nvGrpSpPr>
            <p:cNvPr id="40" name="Group 34">
              <a:extLst>
                <a:ext uri="{FF2B5EF4-FFF2-40B4-BE49-F238E27FC236}">
                  <a16:creationId xmlns:a16="http://schemas.microsoft.com/office/drawing/2014/main" id="{91288866-248D-45C9-B0F1-8DCB2E6A9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488"/>
              <a:ext cx="4608" cy="1968"/>
              <a:chOff x="576" y="1488"/>
              <a:chExt cx="4608" cy="1968"/>
            </a:xfrm>
          </p:grpSpPr>
          <p:sp>
            <p:nvSpPr>
              <p:cNvPr id="44" name="Line 3">
                <a:extLst>
                  <a:ext uri="{FF2B5EF4-FFF2-40B4-BE49-F238E27FC236}">
                    <a16:creationId xmlns:a16="http://schemas.microsoft.com/office/drawing/2014/main" id="{5B0E02B4-C5E1-44F9-BDC7-47E183F40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">
                <a:extLst>
                  <a:ext uri="{FF2B5EF4-FFF2-40B4-BE49-F238E27FC236}">
                    <a16:creationId xmlns:a16="http://schemas.microsoft.com/office/drawing/2014/main" id="{E3820695-08D4-4900-A8C1-408BD1AB1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">
                <a:extLst>
                  <a:ext uri="{FF2B5EF4-FFF2-40B4-BE49-F238E27FC236}">
                    <a16:creationId xmlns:a16="http://schemas.microsoft.com/office/drawing/2014/main" id="{86CAA3BD-D560-4942-9648-3498CA03A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">
                <a:extLst>
                  <a:ext uri="{FF2B5EF4-FFF2-40B4-BE49-F238E27FC236}">
                    <a16:creationId xmlns:a16="http://schemas.microsoft.com/office/drawing/2014/main" id="{F13A4B2E-F340-4F39-A732-4EB46928F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7">
                <a:extLst>
                  <a:ext uri="{FF2B5EF4-FFF2-40B4-BE49-F238E27FC236}">
                    <a16:creationId xmlns:a16="http://schemas.microsoft.com/office/drawing/2014/main" id="{3C003CBB-84DF-4821-A8EF-7C5380575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id="{FCE56E8E-0A3A-4416-98A7-BC73B8CB5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2760"/>
                <a:ext cx="0" cy="2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" name="Group 33">
                <a:extLst>
                  <a:ext uri="{FF2B5EF4-FFF2-40B4-BE49-F238E27FC236}">
                    <a16:creationId xmlns:a16="http://schemas.microsoft.com/office/drawing/2014/main" id="{2AC5CAE5-8D18-4CC4-AC1B-9429E502F6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488"/>
                <a:ext cx="4608" cy="1968"/>
                <a:chOff x="576" y="1488"/>
                <a:chExt cx="4608" cy="1968"/>
              </a:xfrm>
            </p:grpSpPr>
            <p:sp>
              <p:nvSpPr>
                <p:cNvPr id="63" name="Line 10">
                  <a:extLst>
                    <a:ext uri="{FF2B5EF4-FFF2-40B4-BE49-F238E27FC236}">
                      <a16:creationId xmlns:a16="http://schemas.microsoft.com/office/drawing/2014/main" id="{3D26E283-5ED6-45E6-8F2D-315415C16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4" y="1488"/>
                  <a:ext cx="0" cy="1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11">
                  <a:extLst>
                    <a:ext uri="{FF2B5EF4-FFF2-40B4-BE49-F238E27FC236}">
                      <a16:creationId xmlns:a16="http://schemas.microsoft.com/office/drawing/2014/main" id="{E7D4E15E-33B7-4D70-A7DB-F26FA007F4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909"/>
                  <a:ext cx="41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Text Box 12">
                  <a:extLst>
                    <a:ext uri="{FF2B5EF4-FFF2-40B4-BE49-F238E27FC236}">
                      <a16:creationId xmlns:a16="http://schemas.microsoft.com/office/drawing/2014/main" id="{F545018B-18AF-4D60-99F3-0F7324B836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7" y="2909"/>
                  <a:ext cx="407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20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  <a:p>
                  <a:endParaRPr lang="en-US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Text Box 13">
                  <a:extLst>
                    <a:ext uri="{FF2B5EF4-FFF2-40B4-BE49-F238E27FC236}">
                      <a16:creationId xmlns:a16="http://schemas.microsoft.com/office/drawing/2014/main" id="{521595B5-AB0E-4355-80E6-6B408EADD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9" y="1488"/>
                  <a:ext cx="686" cy="3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2000" b="1" i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p(x)</a:t>
                  </a:r>
                  <a:endParaRPr lang="en-US" altLang="en-US" sz="2000" b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endParaRPr lang="en-US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" name="Line 14">
                  <a:extLst>
                    <a:ext uri="{FF2B5EF4-FFF2-40B4-BE49-F238E27FC236}">
                      <a16:creationId xmlns:a16="http://schemas.microsoft.com/office/drawing/2014/main" id="{85CCEEF1-7145-4708-98C8-E5A99F375F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9" y="2610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Text Box 15">
                  <a:extLst>
                    <a:ext uri="{FF2B5EF4-FFF2-40B4-BE49-F238E27FC236}">
                      <a16:creationId xmlns:a16="http://schemas.microsoft.com/office/drawing/2014/main" id="{9B2DF683-857A-4482-9CFE-C8C8385A0C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24" y="2461"/>
                  <a:ext cx="448" cy="2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en-US" sz="2000" b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1/6</a:t>
                  </a:r>
                </a:p>
                <a:p>
                  <a:endParaRPr lang="en-US" altLang="en-US" sz="20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" name="Text Box 16">
                <a:extLst>
                  <a:ext uri="{FF2B5EF4-FFF2-40B4-BE49-F238E27FC236}">
                    <a16:creationId xmlns:a16="http://schemas.microsoft.com/office/drawing/2014/main" id="{BB9F21E0-825E-488E-A20E-6769EB840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3058"/>
                <a:ext cx="1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</a:p>
              <a:p>
                <a:endParaRPr lang="en-US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17">
                <a:extLst>
                  <a:ext uri="{FF2B5EF4-FFF2-40B4-BE49-F238E27FC236}">
                    <a16:creationId xmlns:a16="http://schemas.microsoft.com/office/drawing/2014/main" id="{D39CE81B-26B1-49E4-A08B-3A5BE95A7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" y="3058"/>
                <a:ext cx="105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 b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</a:t>
                </a:r>
              </a:p>
              <a:p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18">
                <a:extLst>
                  <a:ext uri="{FF2B5EF4-FFF2-40B4-BE49-F238E27FC236}">
                    <a16:creationId xmlns:a16="http://schemas.microsoft.com/office/drawing/2014/main" id="{9125EC18-BB53-46AA-823B-9C2826784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3" y="3058"/>
                <a:ext cx="11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 b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5</a:t>
                </a:r>
              </a:p>
              <a:p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19">
                <a:extLst>
                  <a:ext uri="{FF2B5EF4-FFF2-40B4-BE49-F238E27FC236}">
                    <a16:creationId xmlns:a16="http://schemas.microsoft.com/office/drawing/2014/main" id="{1D31F5BC-A002-44B2-878A-9D14397E1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" y="3058"/>
                <a:ext cx="15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 b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6</a:t>
                </a:r>
              </a:p>
              <a:p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26D4C3CE-1031-4A42-81AD-85017AE01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4" y="3058"/>
                <a:ext cx="12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 b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</a:p>
              <a:p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DFCF79CB-8ECE-47CB-898B-264192BB6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3" y="3058"/>
                <a:ext cx="12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 b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</a:p>
              <a:p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7F55470C-A3EA-410D-B195-116D88E4B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1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" name="Rectangle 23">
                <a:extLst>
                  <a:ext uri="{FF2B5EF4-FFF2-40B4-BE49-F238E27FC236}">
                    <a16:creationId xmlns:a16="http://schemas.microsoft.com/office/drawing/2014/main" id="{6F1CAFAC-ED0C-4CA3-A876-6BCEEC8DF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2544"/>
                <a:ext cx="104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24">
                <a:extLst>
                  <a:ext uri="{FF2B5EF4-FFF2-40B4-BE49-F238E27FC236}">
                    <a16:creationId xmlns:a16="http://schemas.microsoft.com/office/drawing/2014/main" id="{B5628263-A225-46B8-A1F3-1167EBC3A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5">
                <a:extLst>
                  <a:ext uri="{FF2B5EF4-FFF2-40B4-BE49-F238E27FC236}">
                    <a16:creationId xmlns:a16="http://schemas.microsoft.com/office/drawing/2014/main" id="{D5151AE8-0221-4086-9283-35CF7E302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8" y="2544"/>
                <a:ext cx="93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26">
                <a:extLst>
                  <a:ext uri="{FF2B5EF4-FFF2-40B4-BE49-F238E27FC236}">
                    <a16:creationId xmlns:a16="http://schemas.microsoft.com/office/drawing/2014/main" id="{42E8D0BC-D138-45B9-894B-E62AC4A9E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27">
                <a:extLst>
                  <a:ext uri="{FF2B5EF4-FFF2-40B4-BE49-F238E27FC236}">
                    <a16:creationId xmlns:a16="http://schemas.microsoft.com/office/drawing/2014/main" id="{86E9AD9A-A9E2-419E-A50D-C4C9E87D7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544"/>
                <a:ext cx="92" cy="358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30">
              <a:extLst>
                <a:ext uri="{FF2B5EF4-FFF2-40B4-BE49-F238E27FC236}">
                  <a16:creationId xmlns:a16="http://schemas.microsoft.com/office/drawing/2014/main" id="{E2CBDB5A-3A68-41FF-9FCB-ACBFE0011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456"/>
              <a:ext cx="1584" cy="672"/>
              <a:chOff x="2112" y="2688"/>
              <a:chExt cx="1584" cy="672"/>
            </a:xfrm>
          </p:grpSpPr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490880AB-570D-4EF7-800B-5B23140FA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584" cy="6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0" anchor="ctr"/>
              <a:lstStyle/>
              <a:p>
                <a:endParaRPr lang="en-US"/>
              </a:p>
            </p:txBody>
          </p:sp>
          <p:graphicFrame>
            <p:nvGraphicFramePr>
              <p:cNvPr id="43" name="Object 32">
                <a:extLst>
                  <a:ext uri="{FF2B5EF4-FFF2-40B4-BE49-F238E27FC236}">
                    <a16:creationId xmlns:a16="http://schemas.microsoft.com/office/drawing/2014/main" id="{3B53F032-8FFB-426C-B60B-393410613A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2784"/>
              <a:ext cx="1100" cy="5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60240" imgH="342720" progId="Equation.3">
                      <p:embed/>
                    </p:oleObj>
                  </mc:Choice>
                  <mc:Fallback>
                    <p:oleObj name="Equation" r:id="rId2" imgW="660240" imgH="342720" progId="Equation.3">
                      <p:embed/>
                      <p:pic>
                        <p:nvPicPr>
                          <p:cNvPr id="157728" name="Object 32">
                            <a:extLst>
                              <a:ext uri="{FF2B5EF4-FFF2-40B4-BE49-F238E27FC236}">
                                <a16:creationId xmlns:a16="http://schemas.microsoft.com/office/drawing/2014/main" id="{FAEE83DE-6894-473D-B45C-0EB6519F92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784"/>
                            <a:ext cx="1100" cy="5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18A2E04-EBBA-4FA4-9646-71BEC0820E9C}"/>
              </a:ext>
            </a:extLst>
          </p:cNvPr>
          <p:cNvSpPr txBox="1"/>
          <p:nvPr/>
        </p:nvSpPr>
        <p:spPr>
          <a:xfrm>
            <a:off x="7378941" y="1767840"/>
            <a:ext cx="4538739" cy="3416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Which of the following are probability functions?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a.</a:t>
            </a:r>
            <a:r>
              <a:rPr lang="en-US" altLang="en-US" sz="2400" dirty="0">
                <a:cs typeface="Times New Roman" panose="02020603050405020304" pitchFamily="18" charset="0"/>
              </a:rPr>
              <a:t>      </a:t>
            </a:r>
            <a:r>
              <a:rPr lang="en-US" altLang="en-US" sz="24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f(x)=.25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for x=9,10,11,12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b.</a:t>
            </a:r>
            <a:r>
              <a:rPr lang="en-US" altLang="en-US" sz="2400" dirty="0">
                <a:cs typeface="Times New Roman" panose="02020603050405020304" pitchFamily="18" charset="0"/>
              </a:rPr>
              <a:t>      </a:t>
            </a:r>
            <a:r>
              <a:rPr lang="en-US" altLang="en-US" sz="24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f(x)= (3-x)/2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for x=1,2,3,4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c.      </a:t>
            </a:r>
            <a:r>
              <a:rPr lang="en-US" altLang="en-US" sz="24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f(x)= (x</a:t>
            </a:r>
            <a:r>
              <a:rPr lang="en-US" altLang="en-US" sz="2400" i="1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4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+x+1)/25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for x=0,1,2,3</a:t>
            </a: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1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48F4-E1B0-4BEA-A9DA-D111C83C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Distributions and Probability Mass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DE22-D873-4502-89E5-134D1AB3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Probability Distribution</a:t>
            </a:r>
          </a:p>
          <a:p>
            <a:pPr lvl="1"/>
            <a:r>
              <a:rPr lang="en-US" b="0" i="1" dirty="0"/>
              <a:t>A probability distribution of a random variable X is a description of the probabilities associated with the possible values of X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 X = # of heads observed when a coin is flipped twice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6C2C-D4FF-455B-B9BA-1781DF3A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ED0FC0-83F2-43A3-95FE-5D58A7AB8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27475"/>
              </p:ext>
            </p:extLst>
          </p:nvPr>
        </p:nvGraphicFramePr>
        <p:xfrm>
          <a:off x="1468120" y="4148666"/>
          <a:ext cx="6837680" cy="941494"/>
        </p:xfrm>
        <a:graphic>
          <a:graphicData uri="http://schemas.openxmlformats.org/drawingml/2006/table">
            <a:tbl>
              <a:tblPr firstRow="1" bandRow="1"/>
              <a:tblGrid>
                <a:gridCol w="2326640">
                  <a:extLst>
                    <a:ext uri="{9D8B030D-6E8A-4147-A177-3AD203B41FA5}">
                      <a16:colId xmlns:a16="http://schemas.microsoft.com/office/drawing/2014/main" val="116725814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63056323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356979119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51919843"/>
                    </a:ext>
                  </a:extLst>
                </a:gridCol>
              </a:tblGrid>
              <a:tr h="470747">
                <a:tc>
                  <a:txBody>
                    <a:bodyPr/>
                    <a:lstStyle/>
                    <a:p>
                      <a:r>
                        <a:rPr lang="en-US" dirty="0"/>
                        <a:t>Number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60372"/>
                  </a:ext>
                </a:extLst>
              </a:tr>
              <a:tr h="470747"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17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0E74-E39C-4E21-9764-26FDEE4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Distributions and Probability Mass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DA08-9BC4-4721-8682-9D822CB4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6035040" cy="4906963"/>
          </a:xfrm>
        </p:spPr>
        <p:txBody>
          <a:bodyPr/>
          <a:lstStyle/>
          <a:p>
            <a:r>
              <a:rPr lang="en-US" dirty="0"/>
              <a:t>The probability distribution of a discrete random variable is a </a:t>
            </a:r>
            <a:r>
              <a:rPr lang="en-US" dirty="0">
                <a:solidFill>
                  <a:srgbClr val="FF0000"/>
                </a:solidFill>
              </a:rPr>
              <a:t>graph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formula</a:t>
            </a:r>
            <a:r>
              <a:rPr lang="en-US" dirty="0"/>
              <a:t> that specifies the probability associated with each possible value the random variable can assume.</a:t>
            </a:r>
          </a:p>
          <a:p>
            <a:r>
              <a:rPr lang="en-US" sz="2800" dirty="0"/>
              <a:t>Requirements for the Probability Distribution of a Discrete Random Variable X</a:t>
            </a:r>
          </a:p>
          <a:p>
            <a:pPr marL="920750" lvl="1" indent="-463550">
              <a:spcBef>
                <a:spcPct val="33000"/>
              </a:spcBef>
              <a:buClr>
                <a:srgbClr val="8E0D30"/>
              </a:buClr>
              <a:buFontTx/>
              <a:buAutoNum type="arabicPeriod"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 ≥ 0 for all values of </a:t>
            </a:r>
            <a:r>
              <a:rPr lang="en-US" i="1" dirty="0"/>
              <a:t>x</a:t>
            </a:r>
          </a:p>
          <a:p>
            <a:pPr marL="920750" lvl="1" indent="-463550">
              <a:spcBef>
                <a:spcPct val="33000"/>
              </a:spcBef>
              <a:buClr>
                <a:srgbClr val="8E0D30"/>
              </a:buClr>
              <a:buFontTx/>
              <a:buAutoNum type="arabicPeriod"/>
            </a:pPr>
            <a:r>
              <a:rPr lang="en-US" dirty="0">
                <a:latin typeface="Symbol" panose="05050102010706020507" pitchFamily="18" charset="2"/>
              </a:rPr>
              <a:t>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1921B-85F2-4FB9-95E8-CC2F036B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076AF1-906C-4136-BFDF-A08FFCC01A41}"/>
              </a:ext>
            </a:extLst>
          </p:cNvPr>
          <p:cNvSpPr txBox="1"/>
          <p:nvPr/>
        </p:nvSpPr>
        <p:spPr>
          <a:xfrm>
            <a:off x="7132321" y="1688517"/>
            <a:ext cx="467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 (Probability defined by function p(x))</a:t>
            </a:r>
          </a:p>
        </p:txBody>
      </p:sp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8597F08D-3292-4601-B438-C8742CCB9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58553"/>
              </p:ext>
            </p:extLst>
          </p:nvPr>
        </p:nvGraphicFramePr>
        <p:xfrm>
          <a:off x="7635240" y="2246625"/>
          <a:ext cx="3672840" cy="1032934"/>
        </p:xfrm>
        <a:graphic>
          <a:graphicData uri="http://schemas.openxmlformats.org/drawingml/2006/table">
            <a:tbl>
              <a:tblPr firstRow="1" bandRow="1"/>
              <a:tblGrid>
                <a:gridCol w="1508761">
                  <a:extLst>
                    <a:ext uri="{9D8B030D-6E8A-4147-A177-3AD203B41FA5}">
                      <a16:colId xmlns:a16="http://schemas.microsoft.com/office/drawing/2014/main" val="11672581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3056323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29490482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69791193"/>
                    </a:ext>
                  </a:extLst>
                </a:gridCol>
                <a:gridCol w="594359">
                  <a:extLst>
                    <a:ext uri="{9D8B030D-6E8A-4147-A177-3AD203B41FA5}">
                      <a16:colId xmlns:a16="http://schemas.microsoft.com/office/drawing/2014/main" val="2851919843"/>
                    </a:ext>
                  </a:extLst>
                </a:gridCol>
              </a:tblGrid>
              <a:tr h="516467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60372"/>
                  </a:ext>
                </a:extLst>
              </a:tr>
              <a:tr h="516467">
                <a:tc>
                  <a:txBody>
                    <a:bodyPr/>
                    <a:lstStyle/>
                    <a:p>
                      <a:r>
                        <a:rPr lang="en-US" dirty="0"/>
                        <a:t>P(X = x) = 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777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15974E-CD21-44F0-946A-06D3484AE7FE}"/>
                  </a:ext>
                </a:extLst>
              </p:cNvPr>
              <p:cNvSpPr txBox="1"/>
              <p:nvPr/>
            </p:nvSpPr>
            <p:spPr>
              <a:xfrm>
                <a:off x="7132321" y="3578442"/>
                <a:ext cx="6096000" cy="485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Function of X: 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{1, 2, 3, 4}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B15974E-CD21-44F0-946A-06D3484A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1" y="3578442"/>
                <a:ext cx="6096000" cy="485197"/>
              </a:xfrm>
              <a:prstGeom prst="rect">
                <a:avLst/>
              </a:prstGeom>
              <a:blipFill>
                <a:blip r:embed="rId3"/>
                <a:stretch>
                  <a:fillRect l="-8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25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0E74-E39C-4E21-9764-26FDEE4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Distributions and Probability Mass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4DA08-9BC4-4721-8682-9D822CB48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035040" cy="4906963"/>
              </a:xfrm>
            </p:spPr>
            <p:txBody>
              <a:bodyPr/>
              <a:lstStyle/>
              <a:p>
                <a:r>
                  <a:rPr lang="en-US" dirty="0"/>
                  <a:t>Example (Bits Transmission) </a:t>
                </a:r>
              </a:p>
              <a:p>
                <a:pPr lvl="1"/>
                <a:r>
                  <a:rPr lang="en-US" dirty="0"/>
                  <a:t>There is a chance that a bit transmitted through a digital transmission channel is received in error. </a:t>
                </a:r>
              </a:p>
              <a:p>
                <a:pPr lvl="1"/>
                <a:r>
                  <a:rPr lang="en-US" dirty="0"/>
                  <a:t>Let X equal the number of bits in error in the next four bits transmitted. The possible values for X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1, 2, 3, 4}.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that the probabilities are...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4DA08-9BC4-4721-8682-9D822CB48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035040" cy="4906963"/>
              </a:xfrm>
              <a:blipFill>
                <a:blip r:embed="rId3"/>
                <a:stretch>
                  <a:fillRect l="-1818" t="-1988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1921B-85F2-4FB9-95E8-CC2F036B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344A59C-B574-4052-A525-1A9E988B6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56222"/>
                  </p:ext>
                </p:extLst>
              </p:nvPr>
            </p:nvGraphicFramePr>
            <p:xfrm>
              <a:off x="2692401" y="4231215"/>
              <a:ext cx="1590039" cy="25745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62279">
                      <a:extLst>
                        <a:ext uri="{9D8B030D-6E8A-4147-A177-3AD203B41FA5}">
                          <a16:colId xmlns:a16="http://schemas.microsoft.com/office/drawing/2014/main" val="2665638019"/>
                        </a:ext>
                      </a:extLst>
                    </a:gridCol>
                    <a:gridCol w="1127760">
                      <a:extLst>
                        <a:ext uri="{9D8B030D-6E8A-4147-A177-3AD203B41FA5}">
                          <a16:colId xmlns:a16="http://schemas.microsoft.com/office/drawing/2014/main" val="1636303396"/>
                        </a:ext>
                      </a:extLst>
                    </a:gridCol>
                  </a:tblGrid>
                  <a:tr h="42909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682130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0.6561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0881849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308036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661255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76836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7187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344A59C-B574-4052-A525-1A9E988B6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56222"/>
                  </p:ext>
                </p:extLst>
              </p:nvPr>
            </p:nvGraphicFramePr>
            <p:xfrm>
              <a:off x="2692401" y="4231215"/>
              <a:ext cx="1590039" cy="25745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62279">
                      <a:extLst>
                        <a:ext uri="{9D8B030D-6E8A-4147-A177-3AD203B41FA5}">
                          <a16:colId xmlns:a16="http://schemas.microsoft.com/office/drawing/2014/main" val="2665638019"/>
                        </a:ext>
                      </a:extLst>
                    </a:gridCol>
                    <a:gridCol w="1127760">
                      <a:extLst>
                        <a:ext uri="{9D8B030D-6E8A-4147-A177-3AD203B41FA5}">
                          <a16:colId xmlns:a16="http://schemas.microsoft.com/office/drawing/2014/main" val="1636303396"/>
                        </a:ext>
                      </a:extLst>
                    </a:gridCol>
                  </a:tblGrid>
                  <a:tr h="429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1408" r="-247368" b="-5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398" t="-1408" r="-1075" b="-5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5682130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0.6561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0881849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308036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0.0486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661255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0076836"/>
                      </a:ext>
                    </a:extLst>
                  </a:tr>
                  <a:tr h="429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7187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528A691-444E-43CA-ADAF-E611CC392382}"/>
              </a:ext>
            </a:extLst>
          </p:cNvPr>
          <p:cNvSpPr txBox="1"/>
          <p:nvPr/>
        </p:nvSpPr>
        <p:spPr>
          <a:xfrm>
            <a:off x="7467600" y="3723481"/>
            <a:ext cx="47244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The probability distribution shown graphically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A28015-C32D-4B2E-88E8-ADD4FDBBD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15" y="4197729"/>
            <a:ext cx="4599671" cy="25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0E74-E39C-4E21-9764-26FDEE4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Probability Mass Function (PMF)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4DA08-9BC4-4721-8682-9D822CB48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6035040" cy="4906963"/>
              </a:xfrm>
            </p:spPr>
            <p:txBody>
              <a:bodyPr/>
              <a:lstStyle/>
              <a:p>
                <a:r>
                  <a:rPr lang="en-US" dirty="0"/>
                  <a:t>For a discrete random variable X with possible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 probability mass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function such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≥ 0</m:t>
                    </m:r>
                  </m:oMath>
                </a14:m>
                <a:r>
                  <a:rPr lang="en-US" dirty="0"/>
                  <a:t> for all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4DA08-9BC4-4721-8682-9D822CB48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6035040" cy="4906963"/>
              </a:xfrm>
              <a:blipFill>
                <a:blip r:embed="rId3"/>
                <a:stretch>
                  <a:fillRect l="-1818" t="-1988" r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0">
            <a:extLst>
              <a:ext uri="{FF2B5EF4-FFF2-40B4-BE49-F238E27FC236}">
                <a16:creationId xmlns:a16="http://schemas.microsoft.com/office/drawing/2014/main" id="{7B7DCC68-21DD-4647-B590-6D844F712200}"/>
              </a:ext>
            </a:extLst>
          </p:cNvPr>
          <p:cNvGrpSpPr>
            <a:grpSpLocks/>
          </p:cNvGrpSpPr>
          <p:nvPr/>
        </p:nvGrpSpPr>
        <p:grpSpPr bwMode="auto">
          <a:xfrm>
            <a:off x="7429338" y="1836738"/>
            <a:ext cx="4098925" cy="4340226"/>
            <a:chOff x="1488" y="1248"/>
            <a:chExt cx="2582" cy="3163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1B8D377-6F39-4D93-960C-D669ED00B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248"/>
              <a:ext cx="2582" cy="2905"/>
              <a:chOff x="-3" y="-3"/>
              <a:chExt cx="941" cy="3314"/>
            </a:xfrm>
          </p:grpSpPr>
          <p:grpSp>
            <p:nvGrpSpPr>
              <p:cNvPr id="8" name="Group 5">
                <a:extLst>
                  <a:ext uri="{FF2B5EF4-FFF2-40B4-BE49-F238E27FC236}">
                    <a16:creationId xmlns:a16="http://schemas.microsoft.com/office/drawing/2014/main" id="{3CBB59A7-AC47-4BFC-BFDE-84D935E54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935" cy="3308"/>
                <a:chOff x="0" y="0"/>
                <a:chExt cx="935" cy="3308"/>
              </a:xfrm>
            </p:grpSpPr>
            <p:grpSp>
              <p:nvGrpSpPr>
                <p:cNvPr id="10" name="Group 6">
                  <a:extLst>
                    <a:ext uri="{FF2B5EF4-FFF2-40B4-BE49-F238E27FC236}">
                      <a16:creationId xmlns:a16="http://schemas.microsoft.com/office/drawing/2014/main" id="{E18F39AD-4971-4033-A1D5-49DE15E6FB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53" cy="374"/>
                  <a:chOff x="0" y="0"/>
                  <a:chExt cx="453" cy="374"/>
                </a:xfrm>
              </p:grpSpPr>
              <p:sp>
                <p:nvSpPr>
                  <p:cNvPr id="50" name="Rectangle 7">
                    <a:extLst>
                      <a:ext uri="{FF2B5EF4-FFF2-40B4-BE49-F238E27FC236}">
                        <a16:creationId xmlns:a16="http://schemas.microsoft.com/office/drawing/2014/main" id="{5AA87F3D-5FD1-4400-8B68-6EB225E227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367" cy="3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x</a:t>
                    </a:r>
                    <a:endPara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Rectangle 8">
                    <a:extLst>
                      <a:ext uri="{FF2B5EF4-FFF2-40B4-BE49-F238E27FC236}">
                        <a16:creationId xmlns:a16="http://schemas.microsoft.com/office/drawing/2014/main" id="{0B0EEE9B-4B6A-4674-A5D7-EB92B94B2E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3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9">
                  <a:extLst>
                    <a:ext uri="{FF2B5EF4-FFF2-40B4-BE49-F238E27FC236}">
                      <a16:creationId xmlns:a16="http://schemas.microsoft.com/office/drawing/2014/main" id="{9F0107FD-E0B2-435D-8E0E-5B9AB3F156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0"/>
                  <a:ext cx="482" cy="374"/>
                  <a:chOff x="453" y="0"/>
                  <a:chExt cx="482" cy="374"/>
                </a:xfrm>
              </p:grpSpPr>
              <p:sp>
                <p:nvSpPr>
                  <p:cNvPr id="48" name="Rectangle 10">
                    <a:extLst>
                      <a:ext uri="{FF2B5EF4-FFF2-40B4-BE49-F238E27FC236}">
                        <a16:creationId xmlns:a16="http://schemas.microsoft.com/office/drawing/2014/main" id="{6B9BBF60-9392-47AF-953D-FFBFDC9410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0"/>
                    <a:ext cx="396" cy="3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p(x)</a:t>
                    </a:r>
                    <a:endPara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endParaRP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Rectangle 11">
                    <a:extLst>
                      <a:ext uri="{FF2B5EF4-FFF2-40B4-BE49-F238E27FC236}">
                        <a16:creationId xmlns:a16="http://schemas.microsoft.com/office/drawing/2014/main" id="{6A5002F3-6438-41BF-8D5E-15C92481DC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0"/>
                    <a:ext cx="482" cy="37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12">
                  <a:extLst>
                    <a:ext uri="{FF2B5EF4-FFF2-40B4-BE49-F238E27FC236}">
                      <a16:creationId xmlns:a16="http://schemas.microsoft.com/office/drawing/2014/main" id="{16FEE233-DC18-4A9B-BC5C-E24B2876EC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374"/>
                  <a:ext cx="453" cy="489"/>
                  <a:chOff x="0" y="374"/>
                  <a:chExt cx="453" cy="489"/>
                </a:xfrm>
              </p:grpSpPr>
              <p:sp>
                <p:nvSpPr>
                  <p:cNvPr id="46" name="Rectangle 13">
                    <a:extLst>
                      <a:ext uri="{FF2B5EF4-FFF2-40B4-BE49-F238E27FC236}">
                        <a16:creationId xmlns:a16="http://schemas.microsoft.com/office/drawing/2014/main" id="{625A8BF4-95E1-459A-93A0-580136611C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374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1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Rectangle 14">
                    <a:extLst>
                      <a:ext uri="{FF2B5EF4-FFF2-40B4-BE49-F238E27FC236}">
                        <a16:creationId xmlns:a16="http://schemas.microsoft.com/office/drawing/2014/main" id="{7AE51C6C-8D91-43F8-98FF-A15673E864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374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5">
                  <a:extLst>
                    <a:ext uri="{FF2B5EF4-FFF2-40B4-BE49-F238E27FC236}">
                      <a16:creationId xmlns:a16="http://schemas.microsoft.com/office/drawing/2014/main" id="{ABB66C87-7C58-407E-99F4-97A236E4DF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374"/>
                  <a:ext cx="482" cy="489"/>
                  <a:chOff x="453" y="374"/>
                  <a:chExt cx="482" cy="489"/>
                </a:xfrm>
              </p:grpSpPr>
              <p:sp>
                <p:nvSpPr>
                  <p:cNvPr id="44" name="Rectangle 16">
                    <a:extLst>
                      <a:ext uri="{FF2B5EF4-FFF2-40B4-BE49-F238E27FC236}">
                        <a16:creationId xmlns:a16="http://schemas.microsoft.com/office/drawing/2014/main" id="{43CE6456-028B-42BD-92F8-BCAFE94D7E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374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p(x=1)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Rectangle 17">
                    <a:extLst>
                      <a:ext uri="{FF2B5EF4-FFF2-40B4-BE49-F238E27FC236}">
                        <a16:creationId xmlns:a16="http://schemas.microsoft.com/office/drawing/2014/main" id="{278A4C88-F0CC-456E-A6FA-C4112C0C0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374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8">
                  <a:extLst>
                    <a:ext uri="{FF2B5EF4-FFF2-40B4-BE49-F238E27FC236}">
                      <a16:creationId xmlns:a16="http://schemas.microsoft.com/office/drawing/2014/main" id="{77538A55-2102-4835-81EE-6A3D15C8D2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863"/>
                  <a:ext cx="453" cy="489"/>
                  <a:chOff x="0" y="863"/>
                  <a:chExt cx="453" cy="489"/>
                </a:xfrm>
              </p:grpSpPr>
              <p:sp>
                <p:nvSpPr>
                  <p:cNvPr id="42" name="Rectangle 19">
                    <a:extLst>
                      <a:ext uri="{FF2B5EF4-FFF2-40B4-BE49-F238E27FC236}">
                        <a16:creationId xmlns:a16="http://schemas.microsoft.com/office/drawing/2014/main" id="{60AFA43B-05F3-4261-9CEA-4AB1508E95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863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2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Rectangle 20">
                    <a:extLst>
                      <a:ext uri="{FF2B5EF4-FFF2-40B4-BE49-F238E27FC236}">
                        <a16:creationId xmlns:a16="http://schemas.microsoft.com/office/drawing/2014/main" id="{00F8D11C-071C-461E-815A-8CDCEAEE3A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863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21">
                  <a:extLst>
                    <a:ext uri="{FF2B5EF4-FFF2-40B4-BE49-F238E27FC236}">
                      <a16:creationId xmlns:a16="http://schemas.microsoft.com/office/drawing/2014/main" id="{92FFE8EE-2174-4D69-A7F7-555DD1FBFF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863"/>
                  <a:ext cx="482" cy="489"/>
                  <a:chOff x="453" y="863"/>
                  <a:chExt cx="482" cy="489"/>
                </a:xfrm>
              </p:grpSpPr>
              <p:sp>
                <p:nvSpPr>
                  <p:cNvPr id="40" name="Rectangle 22">
                    <a:extLst>
                      <a:ext uri="{FF2B5EF4-FFF2-40B4-BE49-F238E27FC236}">
                        <a16:creationId xmlns:a16="http://schemas.microsoft.com/office/drawing/2014/main" id="{B7EF6133-C69F-4CBE-87C7-FF938FBB64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863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p(x=2)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Rectangle 23">
                    <a:extLst>
                      <a:ext uri="{FF2B5EF4-FFF2-40B4-BE49-F238E27FC236}">
                        <a16:creationId xmlns:a16="http://schemas.microsoft.com/office/drawing/2014/main" id="{38281E34-EDE2-43A6-A41D-CAE492EB12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863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24">
                  <a:extLst>
                    <a:ext uri="{FF2B5EF4-FFF2-40B4-BE49-F238E27FC236}">
                      <a16:creationId xmlns:a16="http://schemas.microsoft.com/office/drawing/2014/main" id="{21916247-9C8E-4C4B-9A2A-75AC6B4207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352"/>
                  <a:ext cx="453" cy="489"/>
                  <a:chOff x="0" y="1352"/>
                  <a:chExt cx="453" cy="489"/>
                </a:xfrm>
              </p:grpSpPr>
              <p:sp>
                <p:nvSpPr>
                  <p:cNvPr id="38" name="Rectangle 25">
                    <a:extLst>
                      <a:ext uri="{FF2B5EF4-FFF2-40B4-BE49-F238E27FC236}">
                        <a16:creationId xmlns:a16="http://schemas.microsoft.com/office/drawing/2014/main" id="{79CAF729-867C-4DCB-8FC1-358228B343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52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3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Rectangle 26">
                    <a:extLst>
                      <a:ext uri="{FF2B5EF4-FFF2-40B4-BE49-F238E27FC236}">
                        <a16:creationId xmlns:a16="http://schemas.microsoft.com/office/drawing/2014/main" id="{9489643A-54DB-47C6-A45D-2C76352EBB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352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7">
                  <a:extLst>
                    <a:ext uri="{FF2B5EF4-FFF2-40B4-BE49-F238E27FC236}">
                      <a16:creationId xmlns:a16="http://schemas.microsoft.com/office/drawing/2014/main" id="{4E8A7315-5B8D-402D-990C-CA2BA59CDC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1352"/>
                  <a:ext cx="482" cy="489"/>
                  <a:chOff x="453" y="1352"/>
                  <a:chExt cx="482" cy="489"/>
                </a:xfrm>
              </p:grpSpPr>
              <p:sp>
                <p:nvSpPr>
                  <p:cNvPr id="36" name="Rectangle 28">
                    <a:extLst>
                      <a:ext uri="{FF2B5EF4-FFF2-40B4-BE49-F238E27FC236}">
                        <a16:creationId xmlns:a16="http://schemas.microsoft.com/office/drawing/2014/main" id="{64198A9F-F968-4C01-838B-31AD36E9EA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1352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p(x=3)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Rectangle 29">
                    <a:extLst>
                      <a:ext uri="{FF2B5EF4-FFF2-40B4-BE49-F238E27FC236}">
                        <a16:creationId xmlns:a16="http://schemas.microsoft.com/office/drawing/2014/main" id="{6A352DD1-D2F0-47DA-A106-BC44417D6D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1352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30">
                  <a:extLst>
                    <a:ext uri="{FF2B5EF4-FFF2-40B4-BE49-F238E27FC236}">
                      <a16:creationId xmlns:a16="http://schemas.microsoft.com/office/drawing/2014/main" id="{FF7328D6-3128-46E2-BCB4-A3F7D529A2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1841"/>
                  <a:ext cx="453" cy="489"/>
                  <a:chOff x="0" y="1841"/>
                  <a:chExt cx="453" cy="489"/>
                </a:xfrm>
              </p:grpSpPr>
              <p:sp>
                <p:nvSpPr>
                  <p:cNvPr id="34" name="Rectangle 31">
                    <a:extLst>
                      <a:ext uri="{FF2B5EF4-FFF2-40B4-BE49-F238E27FC236}">
                        <a16:creationId xmlns:a16="http://schemas.microsoft.com/office/drawing/2014/main" id="{399449A6-BEBB-4326-B673-68853F0BAA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1841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4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Rectangle 32">
                    <a:extLst>
                      <a:ext uri="{FF2B5EF4-FFF2-40B4-BE49-F238E27FC236}">
                        <a16:creationId xmlns:a16="http://schemas.microsoft.com/office/drawing/2014/main" id="{9D457329-BD8D-4E04-BE4C-52FC22DFFA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1841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33">
                  <a:extLst>
                    <a:ext uri="{FF2B5EF4-FFF2-40B4-BE49-F238E27FC236}">
                      <a16:creationId xmlns:a16="http://schemas.microsoft.com/office/drawing/2014/main" id="{83BB3B08-A4EC-4F34-AC25-3E56AAA298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1841"/>
                  <a:ext cx="482" cy="489"/>
                  <a:chOff x="453" y="1841"/>
                  <a:chExt cx="482" cy="489"/>
                </a:xfrm>
              </p:grpSpPr>
              <p:sp>
                <p:nvSpPr>
                  <p:cNvPr id="32" name="Rectangle 34">
                    <a:extLst>
                      <a:ext uri="{FF2B5EF4-FFF2-40B4-BE49-F238E27FC236}">
                        <a16:creationId xmlns:a16="http://schemas.microsoft.com/office/drawing/2014/main" id="{3179D067-98F2-4217-829C-1063386B8A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1841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p(x=4)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Rectangle 35">
                    <a:extLst>
                      <a:ext uri="{FF2B5EF4-FFF2-40B4-BE49-F238E27FC236}">
                        <a16:creationId xmlns:a16="http://schemas.microsoft.com/office/drawing/2014/main" id="{40FF6906-6B60-4364-B590-C1B6D3170B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1841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36">
                  <a:extLst>
                    <a:ext uri="{FF2B5EF4-FFF2-40B4-BE49-F238E27FC236}">
                      <a16:creationId xmlns:a16="http://schemas.microsoft.com/office/drawing/2014/main" id="{EDE9AA39-61E0-4710-98C1-C900B742C0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330"/>
                  <a:ext cx="453" cy="489"/>
                  <a:chOff x="0" y="2330"/>
                  <a:chExt cx="453" cy="489"/>
                </a:xfrm>
              </p:grpSpPr>
              <p:sp>
                <p:nvSpPr>
                  <p:cNvPr id="30" name="Rectangle 37">
                    <a:extLst>
                      <a:ext uri="{FF2B5EF4-FFF2-40B4-BE49-F238E27FC236}">
                        <a16:creationId xmlns:a16="http://schemas.microsoft.com/office/drawing/2014/main" id="{883D0AAC-A477-4FA7-9549-B646A94387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330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5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Rectangle 38">
                    <a:extLst>
                      <a:ext uri="{FF2B5EF4-FFF2-40B4-BE49-F238E27FC236}">
                        <a16:creationId xmlns:a16="http://schemas.microsoft.com/office/drawing/2014/main" id="{B713AF23-2F6C-4333-88CB-D72B591F8C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330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39">
                  <a:extLst>
                    <a:ext uri="{FF2B5EF4-FFF2-40B4-BE49-F238E27FC236}">
                      <a16:creationId xmlns:a16="http://schemas.microsoft.com/office/drawing/2014/main" id="{15A3B78B-37A3-490C-B6DA-F054E18B8E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2330"/>
                  <a:ext cx="482" cy="489"/>
                  <a:chOff x="453" y="2330"/>
                  <a:chExt cx="482" cy="489"/>
                </a:xfrm>
              </p:grpSpPr>
              <p:sp>
                <p:nvSpPr>
                  <p:cNvPr id="28" name="Rectangle 40">
                    <a:extLst>
                      <a:ext uri="{FF2B5EF4-FFF2-40B4-BE49-F238E27FC236}">
                        <a16:creationId xmlns:a16="http://schemas.microsoft.com/office/drawing/2014/main" id="{906170FA-829C-4738-A236-D6314DC058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2330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p(x=5)</a:t>
                    </a:r>
                    <a:r>
                      <a:rPr lang="en-US" altLang="en-US" sz="240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Rectangle 41">
                    <a:extLst>
                      <a:ext uri="{FF2B5EF4-FFF2-40B4-BE49-F238E27FC236}">
                        <a16:creationId xmlns:a16="http://schemas.microsoft.com/office/drawing/2014/main" id="{FCF5EADD-81A8-4DD2-AC36-408EEB3C9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2330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42">
                  <a:extLst>
                    <a:ext uri="{FF2B5EF4-FFF2-40B4-BE49-F238E27FC236}">
                      <a16:creationId xmlns:a16="http://schemas.microsoft.com/office/drawing/2014/main" id="{6D882004-C812-4708-B13D-13B159ACF6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2819"/>
                  <a:ext cx="453" cy="489"/>
                  <a:chOff x="0" y="2819"/>
                  <a:chExt cx="453" cy="489"/>
                </a:xfrm>
              </p:grpSpPr>
              <p:sp>
                <p:nvSpPr>
                  <p:cNvPr id="26" name="Rectangle 43">
                    <a:extLst>
                      <a:ext uri="{FF2B5EF4-FFF2-40B4-BE49-F238E27FC236}">
                        <a16:creationId xmlns:a16="http://schemas.microsoft.com/office/drawing/2014/main" id="{19BA5BB1-B223-4566-A9E9-C71DA90EE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2819"/>
                    <a:ext cx="367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6</a:t>
                    </a:r>
                  </a:p>
                  <a:p>
                    <a:pPr algn="ctr"/>
                    <a:endParaRPr lang="en-US" altLang="en-US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Rectangle 44">
                    <a:extLst>
                      <a:ext uri="{FF2B5EF4-FFF2-40B4-BE49-F238E27FC236}">
                        <a16:creationId xmlns:a16="http://schemas.microsoft.com/office/drawing/2014/main" id="{C1D5B13B-113C-4AE6-9197-59FBF45269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2819"/>
                    <a:ext cx="453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" name="Group 45">
                  <a:extLst>
                    <a:ext uri="{FF2B5EF4-FFF2-40B4-BE49-F238E27FC236}">
                      <a16:creationId xmlns:a16="http://schemas.microsoft.com/office/drawing/2014/main" id="{9C8B4F03-2022-449D-A223-DC1854C1E1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" y="2819"/>
                  <a:ext cx="482" cy="489"/>
                  <a:chOff x="453" y="2819"/>
                  <a:chExt cx="482" cy="489"/>
                </a:xfrm>
              </p:grpSpPr>
              <p:sp>
                <p:nvSpPr>
                  <p:cNvPr id="24" name="Rectangle 46">
                    <a:extLst>
                      <a:ext uri="{FF2B5EF4-FFF2-40B4-BE49-F238E27FC236}">
                        <a16:creationId xmlns:a16="http://schemas.microsoft.com/office/drawing/2014/main" id="{220917B7-F7BA-4CC5-87E7-E683302D8D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" y="2819"/>
                    <a:ext cx="396" cy="4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pPr algn="ctr" eaLnBrk="1" hangingPunct="1"/>
                    <a:r>
                      <a:rPr lang="en-US" altLang="en-US" sz="2400" i="1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p(x=6)</a:t>
                    </a:r>
                    <a:r>
                      <a:rPr lang="en-US" altLang="en-US" sz="2400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a:t>=1/6</a:t>
                    </a:r>
                  </a:p>
                  <a:p>
                    <a:pPr algn="ctr"/>
                    <a:endParaRPr lang="en-US" altLang="en-US" sz="24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Rectangle 47">
                    <a:extLst>
                      <a:ext uri="{FF2B5EF4-FFF2-40B4-BE49-F238E27FC236}">
                        <a16:creationId xmlns:a16="http://schemas.microsoft.com/office/drawing/2014/main" id="{2F1B17A3-AF9C-4937-AEEB-C175D0F75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" y="2819"/>
                    <a:ext cx="482" cy="48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bIns="0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" name="Rectangle 48">
                <a:extLst>
                  <a:ext uri="{FF2B5EF4-FFF2-40B4-BE49-F238E27FC236}">
                    <a16:creationId xmlns:a16="http://schemas.microsoft.com/office/drawing/2014/main" id="{582220FC-38E3-41D9-A251-AD5972BA8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" y="-3"/>
                <a:ext cx="941" cy="3314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0"/>
              <a:lstStyle/>
              <a:p>
                <a:endParaRPr lang="en-US"/>
              </a:p>
            </p:txBody>
          </p:sp>
        </p:grpSp>
        <p:sp>
          <p:nvSpPr>
            <p:cNvPr id="7" name="Text Box 49">
              <a:extLst>
                <a:ext uri="{FF2B5EF4-FFF2-40B4-BE49-F238E27FC236}">
                  <a16:creationId xmlns:a16="http://schemas.microsoft.com/office/drawing/2014/main" id="{A21CF3E8-918B-48C2-8289-87BCFA450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4171"/>
              <a:ext cx="576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/>
            <a:p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1.0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1142339-FAF5-4B03-8EB7-71EAA8F0B8F6}"/>
              </a:ext>
            </a:extLst>
          </p:cNvPr>
          <p:cNvSpPr txBox="1"/>
          <p:nvPr/>
        </p:nvSpPr>
        <p:spPr>
          <a:xfrm>
            <a:off x="7405742" y="1111567"/>
            <a:ext cx="439440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Example (Probability Mass Function (PMF)): Tossing a die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27BBDB-091D-4EEA-A6AE-CA68A6A83537}"/>
              </a:ext>
            </a:extLst>
          </p:cNvPr>
          <p:cNvSpPr txBox="1"/>
          <p:nvPr/>
        </p:nvSpPr>
        <p:spPr>
          <a:xfrm>
            <a:off x="718491" y="5442546"/>
            <a:ext cx="652388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probability distribution for a discrete random variable is described with a probability mass function (probability distributions for continuous random variables will use different terminology).</a:t>
            </a:r>
          </a:p>
        </p:txBody>
      </p:sp>
    </p:spTree>
    <p:extLst>
      <p:ext uri="{BB962C8B-B14F-4D97-AF65-F5344CB8AC3E}">
        <p14:creationId xmlns:p14="http://schemas.microsoft.com/office/powerpoint/2010/main" val="33937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1C29-DB0E-4200-A55C-976F1C14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Probability Distribution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D51F-7300-467B-A1BE-7973EBFA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8E0D30"/>
                </a:solidFill>
              </a:rPr>
              <a:t>Experiment:</a:t>
            </a:r>
            <a:r>
              <a:rPr lang="en-US" sz="2800" dirty="0"/>
              <a:t>  Toss 2 coins.  Count number of tails.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EB45E-85D7-4D8F-9C7D-8C1F4A6A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2DF0D-CBE9-45EB-AD6D-86ADF97D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15" y="2582979"/>
            <a:ext cx="7622219" cy="35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8130-6737-4019-980C-E598311B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Discrete Probability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D6F79-FDD0-4046-B027-23DFE51E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2DDF49-1565-4065-9170-5A541749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17" y="5003800"/>
            <a:ext cx="3802063" cy="787400"/>
          </a:xfrm>
          <a:prstGeom prst="rect">
            <a:avLst/>
          </a:prstGeom>
          <a:solidFill>
            <a:srgbClr val="FFF1CE"/>
          </a:solidFill>
          <a:ln w="12700">
            <a:solidFill>
              <a:srgbClr val="E9F05A"/>
            </a:solidFill>
            <a:miter lim="800000"/>
            <a:headEnd/>
            <a:tailEnd/>
          </a:ln>
          <a:effectLst>
            <a:prstShdw prst="shdw17" dist="17961" dir="2700000">
              <a:srgbClr val="E9F05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4D47D4-BEE7-4703-A099-21FA5C06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691" y="1955091"/>
            <a:ext cx="2998787" cy="1736725"/>
          </a:xfrm>
          <a:prstGeom prst="rect">
            <a:avLst/>
          </a:prstGeom>
          <a:solidFill>
            <a:srgbClr val="FFF1CE"/>
          </a:solidFill>
          <a:ln w="12700">
            <a:solidFill>
              <a:srgbClr val="E9F05A"/>
            </a:solidFill>
            <a:miter lim="800000"/>
            <a:headEnd/>
            <a:tailEnd/>
          </a:ln>
          <a:effectLst>
            <a:prstShdw prst="shdw17" dist="17961" dir="2700000">
              <a:srgbClr val="E9F05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91F5964-12DC-47D9-B987-50FC4B62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113" y="1754189"/>
            <a:ext cx="37338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Listing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9825339-E38D-4B69-BA1E-D9D22228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91" y="1491541"/>
            <a:ext cx="2054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Table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8A3E565-1122-4C7C-9C7F-8F145940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17" y="4495801"/>
            <a:ext cx="2054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Formula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E869A73B-42D7-43CA-A171-98FAB8FA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3" y="2099552"/>
            <a:ext cx="797463" cy="38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900" b="1"/>
              <a:t># Tails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DFBF815-988E-43F2-B763-4A6123C8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565" y="1912227"/>
            <a:ext cx="522580" cy="38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900" b="1"/>
              <a:t>f(</a:t>
            </a:r>
            <a:r>
              <a:rPr lang="en-US" sz="1900" b="1" i="1"/>
              <a:t>x</a:t>
            </a:r>
            <a:r>
              <a:rPr lang="en-US" sz="1900" b="1"/>
              <a:t>)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2141BC3-9FC4-4FC7-8C46-40150ECB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741" y="2193215"/>
            <a:ext cx="788037" cy="38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900" b="1"/>
              <a:t>Count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C3F94BA-CE45-4B4B-A21D-CC48D63C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77" y="2026527"/>
            <a:ext cx="577082" cy="38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900" b="1"/>
              <a:t>p(</a:t>
            </a:r>
            <a:r>
              <a:rPr lang="en-US" sz="1900" b="1" i="1"/>
              <a:t>x</a:t>
            </a:r>
            <a:r>
              <a:rPr lang="en-US" sz="1900" b="1"/>
              <a:t>)</a:t>
            </a: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7DDD2B19-7A33-49AB-97CA-3431FF33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8" y="2513890"/>
            <a:ext cx="32541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0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5091FE13-23B9-4985-9924-34080F1D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41" y="2513890"/>
            <a:ext cx="32541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1</a:t>
            </a:r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7176BB6C-93E2-45F7-B126-46A3CDF3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27" y="2513890"/>
            <a:ext cx="543420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.25</a:t>
            </a:r>
          </a:p>
        </p:txBody>
      </p:sp>
      <p:sp>
        <p:nvSpPr>
          <p:cNvPr id="17" name="Rectangle 41">
            <a:extLst>
              <a:ext uri="{FF2B5EF4-FFF2-40B4-BE49-F238E27FC236}">
                <a16:creationId xmlns:a16="http://schemas.microsoft.com/office/drawing/2014/main" id="{911F6F97-0A3F-451E-8909-247DAD65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8" y="2856790"/>
            <a:ext cx="32541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1</a:t>
            </a:r>
          </a:p>
        </p:txBody>
      </p:sp>
      <p:sp>
        <p:nvSpPr>
          <p:cNvPr id="18" name="Rectangle 42">
            <a:extLst>
              <a:ext uri="{FF2B5EF4-FFF2-40B4-BE49-F238E27FC236}">
                <a16:creationId xmlns:a16="http://schemas.microsoft.com/office/drawing/2014/main" id="{C3A57C1E-93D3-49AD-9D1D-0274A9B52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41" y="2856790"/>
            <a:ext cx="32541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2</a:t>
            </a:r>
          </a:p>
        </p:txBody>
      </p:sp>
      <p:sp>
        <p:nvSpPr>
          <p:cNvPr id="19" name="Rectangle 43">
            <a:extLst>
              <a:ext uri="{FF2B5EF4-FFF2-40B4-BE49-F238E27FC236}">
                <a16:creationId xmlns:a16="http://schemas.microsoft.com/office/drawing/2014/main" id="{ADD44280-FBE6-40DA-8669-CD5211AF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27" y="2856790"/>
            <a:ext cx="543420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.50</a:t>
            </a:r>
          </a:p>
        </p:txBody>
      </p:sp>
      <p:sp>
        <p:nvSpPr>
          <p:cNvPr id="20" name="Rectangle 51">
            <a:extLst>
              <a:ext uri="{FF2B5EF4-FFF2-40B4-BE49-F238E27FC236}">
                <a16:creationId xmlns:a16="http://schemas.microsoft.com/office/drawing/2014/main" id="{1B20C170-2178-41C8-8DC7-470C429E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8" y="3199690"/>
            <a:ext cx="32541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2</a:t>
            </a:r>
          </a:p>
        </p:txBody>
      </p:sp>
      <p:sp>
        <p:nvSpPr>
          <p:cNvPr id="21" name="Rectangle 52">
            <a:extLst>
              <a:ext uri="{FF2B5EF4-FFF2-40B4-BE49-F238E27FC236}">
                <a16:creationId xmlns:a16="http://schemas.microsoft.com/office/drawing/2014/main" id="{E41E5AE0-A825-4151-9EFB-6E7BA413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441" y="3199690"/>
            <a:ext cx="325411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1</a:t>
            </a:r>
          </a:p>
        </p:txBody>
      </p:sp>
      <p:sp>
        <p:nvSpPr>
          <p:cNvPr id="22" name="Rectangle 53">
            <a:extLst>
              <a:ext uri="{FF2B5EF4-FFF2-40B4-BE49-F238E27FC236}">
                <a16:creationId xmlns:a16="http://schemas.microsoft.com/office/drawing/2014/main" id="{4A317484-8ECA-4362-A356-EBD97595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27" y="3199690"/>
            <a:ext cx="543420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.25</a:t>
            </a:r>
          </a:p>
        </p:txBody>
      </p:sp>
      <p:sp>
        <p:nvSpPr>
          <p:cNvPr id="23" name="Line 54">
            <a:extLst>
              <a:ext uri="{FF2B5EF4-FFF2-40B4-BE49-F238E27FC236}">
                <a16:creationId xmlns:a16="http://schemas.microsoft.com/office/drawing/2014/main" id="{80AF8A19-CEB4-472D-962A-82352D5A0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342" y="5326063"/>
            <a:ext cx="1216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5">
            <a:extLst>
              <a:ext uri="{FF2B5EF4-FFF2-40B4-BE49-F238E27FC236}">
                <a16:creationId xmlns:a16="http://schemas.microsoft.com/office/drawing/2014/main" id="{E91D8229-A059-4C22-818E-83039CFF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042" y="5102225"/>
            <a:ext cx="33182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 i="1"/>
              <a:t>p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2DFA794B-2315-4441-B1BF-1846A8E2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905" y="5102225"/>
            <a:ext cx="312587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 i="1"/>
              <a:t>x</a:t>
            </a:r>
          </a:p>
        </p:txBody>
      </p:sp>
      <p:sp>
        <p:nvSpPr>
          <p:cNvPr id="26" name="Rectangle 57">
            <a:extLst>
              <a:ext uri="{FF2B5EF4-FFF2-40B4-BE49-F238E27FC236}">
                <a16:creationId xmlns:a16="http://schemas.microsoft.com/office/drawing/2014/main" id="{8C470071-0F6D-486D-A64E-1339478C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517" y="4919663"/>
            <a:ext cx="331823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 i="1"/>
              <a:t>n</a:t>
            </a:r>
          </a:p>
        </p:txBody>
      </p:sp>
      <p:sp>
        <p:nvSpPr>
          <p:cNvPr id="27" name="Rectangle 59">
            <a:extLst>
              <a:ext uri="{FF2B5EF4-FFF2-40B4-BE49-F238E27FC236}">
                <a16:creationId xmlns:a16="http://schemas.microsoft.com/office/drawing/2014/main" id="{BB228C05-C0B3-45D0-BABF-2DD8DC53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317" y="5287963"/>
            <a:ext cx="1219887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 i="1"/>
              <a:t>x!(n – x)!</a:t>
            </a:r>
          </a:p>
        </p:txBody>
      </p:sp>
      <p:sp>
        <p:nvSpPr>
          <p:cNvPr id="28" name="Rectangle 66">
            <a:extLst>
              <a:ext uri="{FF2B5EF4-FFF2-40B4-BE49-F238E27FC236}">
                <a16:creationId xmlns:a16="http://schemas.microsoft.com/office/drawing/2014/main" id="{AFA8F16D-E1AD-4A4C-A778-6C3A191D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130" y="5102225"/>
            <a:ext cx="270909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(</a:t>
            </a:r>
          </a:p>
        </p:txBody>
      </p:sp>
      <p:sp>
        <p:nvSpPr>
          <p:cNvPr id="29" name="Rectangle 67">
            <a:extLst>
              <a:ext uri="{FF2B5EF4-FFF2-40B4-BE49-F238E27FC236}">
                <a16:creationId xmlns:a16="http://schemas.microsoft.com/office/drawing/2014/main" id="{60266FB2-81AC-45F0-A719-EAFE60AE2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067" y="5102225"/>
            <a:ext cx="270909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)</a:t>
            </a:r>
          </a:p>
        </p:txBody>
      </p:sp>
      <p:sp>
        <p:nvSpPr>
          <p:cNvPr id="30" name="Rectangle 68">
            <a:extLst>
              <a:ext uri="{FF2B5EF4-FFF2-40B4-BE49-F238E27FC236}">
                <a16:creationId xmlns:a16="http://schemas.microsoft.com/office/drawing/2014/main" id="{07812599-CDB6-4774-95D9-BC8D8BA3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367" y="4919663"/>
            <a:ext cx="274115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!</a:t>
            </a:r>
          </a:p>
        </p:txBody>
      </p:sp>
      <p:sp>
        <p:nvSpPr>
          <p:cNvPr id="31" name="Rectangle 75">
            <a:extLst>
              <a:ext uri="{FF2B5EF4-FFF2-40B4-BE49-F238E27FC236}">
                <a16:creationId xmlns:a16="http://schemas.microsoft.com/office/drawing/2014/main" id="{4A4A24EF-A67A-4FAD-A468-F3FE874B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566" y="5102225"/>
            <a:ext cx="32380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/>
              <a:t>=</a:t>
            </a:r>
          </a:p>
        </p:txBody>
      </p:sp>
      <p:sp>
        <p:nvSpPr>
          <p:cNvPr id="32" name="Rectangle 79">
            <a:extLst>
              <a:ext uri="{FF2B5EF4-FFF2-40B4-BE49-F238E27FC236}">
                <a16:creationId xmlns:a16="http://schemas.microsoft.com/office/drawing/2014/main" id="{0E213049-9614-42D3-9F62-92FE8C8F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554" y="5105400"/>
            <a:ext cx="1905000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200" b="1" i="1"/>
              <a:t>p</a:t>
            </a:r>
            <a:r>
              <a:rPr lang="en-US" sz="2200" b="1" i="1" baseline="30000"/>
              <a:t>x</a:t>
            </a:r>
            <a:r>
              <a:rPr lang="en-US" sz="2200" b="1" i="1"/>
              <a:t>(</a:t>
            </a:r>
            <a:r>
              <a:rPr lang="en-US" sz="2200" b="1"/>
              <a:t>1</a:t>
            </a:r>
            <a:r>
              <a:rPr lang="en-US" sz="2200" b="1" i="1"/>
              <a:t> – p)</a:t>
            </a:r>
            <a:r>
              <a:rPr lang="en-US" sz="2200" b="1" i="1" baseline="30000"/>
              <a:t>n – x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E5EED0A6-9997-48D4-B188-8BF150905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47" y="4013101"/>
            <a:ext cx="3802062" cy="2001837"/>
          </a:xfrm>
          <a:prstGeom prst="rect">
            <a:avLst/>
          </a:prstGeom>
          <a:solidFill>
            <a:srgbClr val="FFF1CE"/>
          </a:solidFill>
          <a:ln w="12700">
            <a:solidFill>
              <a:srgbClr val="E9F05A"/>
            </a:solidFill>
            <a:miter lim="800000"/>
            <a:headEnd/>
            <a:tailEnd/>
          </a:ln>
          <a:effectLst>
            <a:prstShdw prst="shdw17" dist="17961" dir="2700000">
              <a:srgbClr val="E9F05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24D7F512-034B-4AF7-8649-8640E761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10" y="3500338"/>
            <a:ext cx="205422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b="1"/>
              <a:t>Graph</a:t>
            </a:r>
          </a:p>
        </p:txBody>
      </p:sp>
      <p:sp>
        <p:nvSpPr>
          <p:cNvPr id="35" name="Line 80">
            <a:extLst>
              <a:ext uri="{FF2B5EF4-FFF2-40B4-BE49-F238E27FC236}">
                <a16:creationId xmlns:a16="http://schemas.microsoft.com/office/drawing/2014/main" id="{C8D5EF93-257B-4FF6-A083-E6E3B4F79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3748" y="4967187"/>
            <a:ext cx="2873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2">
            <a:extLst>
              <a:ext uri="{FF2B5EF4-FFF2-40B4-BE49-F238E27FC236}">
                <a16:creationId xmlns:a16="http://schemas.microsoft.com/office/drawing/2014/main" id="{9765020E-AF43-4F3D-B46D-AC36996629FD}"/>
              </a:ext>
            </a:extLst>
          </p:cNvPr>
          <p:cNvSpPr>
            <a:spLocks/>
          </p:cNvSpPr>
          <p:nvPr/>
        </p:nvSpPr>
        <p:spPr bwMode="auto">
          <a:xfrm>
            <a:off x="1907397" y="4967187"/>
            <a:ext cx="963612" cy="458788"/>
          </a:xfrm>
          <a:custGeom>
            <a:avLst/>
            <a:gdLst>
              <a:gd name="T0" fmla="*/ 0 w 607"/>
              <a:gd name="T1" fmla="*/ 0 h 289"/>
              <a:gd name="T2" fmla="*/ 606 w 607"/>
              <a:gd name="T3" fmla="*/ 0 h 289"/>
              <a:gd name="T4" fmla="*/ 606 w 607"/>
              <a:gd name="T5" fmla="*/ 288 h 289"/>
              <a:gd name="T6" fmla="*/ 0 w 607"/>
              <a:gd name="T7" fmla="*/ 288 h 289"/>
              <a:gd name="T8" fmla="*/ 0 w 607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" h="289">
                <a:moveTo>
                  <a:pt x="0" y="0"/>
                </a:moveTo>
                <a:lnTo>
                  <a:pt x="606" y="0"/>
                </a:lnTo>
                <a:lnTo>
                  <a:pt x="606" y="288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C3ABD1"/>
              </a:gs>
              <a:gs pos="100000">
                <a:srgbClr val="A47FB9"/>
              </a:gs>
            </a:gsLst>
            <a:lin ang="5400000" scaled="1"/>
          </a:gra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83">
            <a:extLst>
              <a:ext uri="{FF2B5EF4-FFF2-40B4-BE49-F238E27FC236}">
                <a16:creationId xmlns:a16="http://schemas.microsoft.com/office/drawing/2014/main" id="{DAC2C5A0-68A8-4EC7-A4D6-7690FFE97B6B}"/>
              </a:ext>
            </a:extLst>
          </p:cNvPr>
          <p:cNvSpPr>
            <a:spLocks/>
          </p:cNvSpPr>
          <p:nvPr/>
        </p:nvSpPr>
        <p:spPr bwMode="auto">
          <a:xfrm>
            <a:off x="2869422" y="4511575"/>
            <a:ext cx="963612" cy="914400"/>
          </a:xfrm>
          <a:custGeom>
            <a:avLst/>
            <a:gdLst>
              <a:gd name="T0" fmla="*/ 0 w 607"/>
              <a:gd name="T1" fmla="*/ 0 h 576"/>
              <a:gd name="T2" fmla="*/ 606 w 607"/>
              <a:gd name="T3" fmla="*/ 0 h 576"/>
              <a:gd name="T4" fmla="*/ 606 w 607"/>
              <a:gd name="T5" fmla="*/ 575 h 576"/>
              <a:gd name="T6" fmla="*/ 0 w 607"/>
              <a:gd name="T7" fmla="*/ 575 h 576"/>
              <a:gd name="T8" fmla="*/ 0 w 607"/>
              <a:gd name="T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" h="576">
                <a:moveTo>
                  <a:pt x="0" y="0"/>
                </a:moveTo>
                <a:lnTo>
                  <a:pt x="606" y="0"/>
                </a:lnTo>
                <a:lnTo>
                  <a:pt x="606" y="575"/>
                </a:lnTo>
                <a:lnTo>
                  <a:pt x="0" y="575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C3ABD1"/>
              </a:gs>
              <a:gs pos="100000">
                <a:srgbClr val="A47FB9"/>
              </a:gs>
            </a:gsLst>
            <a:lin ang="5400000" scaled="1"/>
          </a:gra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84">
            <a:extLst>
              <a:ext uri="{FF2B5EF4-FFF2-40B4-BE49-F238E27FC236}">
                <a16:creationId xmlns:a16="http://schemas.microsoft.com/office/drawing/2014/main" id="{21295D57-4A09-4AB4-B5DF-42864A1A6B1A}"/>
              </a:ext>
            </a:extLst>
          </p:cNvPr>
          <p:cNvSpPr>
            <a:spLocks/>
          </p:cNvSpPr>
          <p:nvPr/>
        </p:nvSpPr>
        <p:spPr bwMode="auto">
          <a:xfrm>
            <a:off x="3831447" y="4967187"/>
            <a:ext cx="963612" cy="458788"/>
          </a:xfrm>
          <a:custGeom>
            <a:avLst/>
            <a:gdLst>
              <a:gd name="T0" fmla="*/ 0 w 607"/>
              <a:gd name="T1" fmla="*/ 0 h 289"/>
              <a:gd name="T2" fmla="*/ 606 w 607"/>
              <a:gd name="T3" fmla="*/ 0 h 289"/>
              <a:gd name="T4" fmla="*/ 606 w 607"/>
              <a:gd name="T5" fmla="*/ 288 h 289"/>
              <a:gd name="T6" fmla="*/ 0 w 607"/>
              <a:gd name="T7" fmla="*/ 288 h 289"/>
              <a:gd name="T8" fmla="*/ 0 w 607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" h="289">
                <a:moveTo>
                  <a:pt x="0" y="0"/>
                </a:moveTo>
                <a:lnTo>
                  <a:pt x="606" y="0"/>
                </a:lnTo>
                <a:lnTo>
                  <a:pt x="606" y="288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C3ABD1"/>
              </a:gs>
              <a:gs pos="100000">
                <a:srgbClr val="A47FB9"/>
              </a:gs>
            </a:gsLst>
            <a:lin ang="5400000" scaled="1"/>
          </a:gra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85">
            <a:extLst>
              <a:ext uri="{FF2B5EF4-FFF2-40B4-BE49-F238E27FC236}">
                <a16:creationId xmlns:a16="http://schemas.microsoft.com/office/drawing/2014/main" id="{B45800C2-6A40-414B-BACF-FE0EE2973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397" y="4594125"/>
            <a:ext cx="0" cy="900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86">
            <a:extLst>
              <a:ext uri="{FF2B5EF4-FFF2-40B4-BE49-F238E27FC236}">
                <a16:creationId xmlns:a16="http://schemas.microsoft.com/office/drawing/2014/main" id="{F9E173E1-7A6F-47AA-B7FE-5900487A7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135" y="4964012"/>
            <a:ext cx="61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87">
            <a:extLst>
              <a:ext uri="{FF2B5EF4-FFF2-40B4-BE49-F238E27FC236}">
                <a16:creationId xmlns:a16="http://schemas.microsoft.com/office/drawing/2014/main" id="{5D25FB47-B37C-4CED-9769-CD2C1EAE9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135" y="5425975"/>
            <a:ext cx="61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8">
            <a:extLst>
              <a:ext uri="{FF2B5EF4-FFF2-40B4-BE49-F238E27FC236}">
                <a16:creationId xmlns:a16="http://schemas.microsoft.com/office/drawing/2014/main" id="{3F0FA05C-4E27-492D-A8FF-33DECA4F3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135" y="4587775"/>
            <a:ext cx="61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938F4A41-F145-473F-88E3-43EEB5441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3748" y="5424387"/>
            <a:ext cx="287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AAE6686F-CE83-4A5E-86EE-FE5C6EAA5A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7397" y="5402163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BE6EBB35-55E0-4DD6-9478-CCB3BF9DF5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9422" y="5418038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2">
            <a:extLst>
              <a:ext uri="{FF2B5EF4-FFF2-40B4-BE49-F238E27FC236}">
                <a16:creationId xmlns:a16="http://schemas.microsoft.com/office/drawing/2014/main" id="{DA89878F-C503-44AB-AE8F-561D113FE8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1447" y="5418038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93">
            <a:extLst>
              <a:ext uri="{FF2B5EF4-FFF2-40B4-BE49-F238E27FC236}">
                <a16:creationId xmlns:a16="http://schemas.microsoft.com/office/drawing/2014/main" id="{C74ED32F-49C5-4A90-98A1-00C1073F95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3472" y="5418038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94">
            <a:extLst>
              <a:ext uri="{FF2B5EF4-FFF2-40B4-BE49-F238E27FC236}">
                <a16:creationId xmlns:a16="http://schemas.microsoft.com/office/drawing/2014/main" id="{66BEB414-CE92-4170-99EB-BC5E337A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9" y="5256113"/>
            <a:ext cx="4776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/>
              <a:t>.00</a:t>
            </a:r>
          </a:p>
        </p:txBody>
      </p:sp>
      <p:sp>
        <p:nvSpPr>
          <p:cNvPr id="49" name="Rectangle 95">
            <a:extLst>
              <a:ext uri="{FF2B5EF4-FFF2-40B4-BE49-F238E27FC236}">
                <a16:creationId xmlns:a16="http://schemas.microsoft.com/office/drawing/2014/main" id="{F530800A-BDE9-41EA-83E1-C3FF914C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9" y="4800501"/>
            <a:ext cx="4776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/>
              <a:t>.25</a:t>
            </a:r>
          </a:p>
        </p:txBody>
      </p:sp>
      <p:sp>
        <p:nvSpPr>
          <p:cNvPr id="50" name="Rectangle 96">
            <a:extLst>
              <a:ext uri="{FF2B5EF4-FFF2-40B4-BE49-F238E27FC236}">
                <a16:creationId xmlns:a16="http://schemas.microsoft.com/office/drawing/2014/main" id="{46638467-8DCA-4473-8F2B-4ABF77A95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59" y="4343301"/>
            <a:ext cx="4776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/>
              <a:t>.50</a:t>
            </a:r>
          </a:p>
        </p:txBody>
      </p:sp>
      <p:sp>
        <p:nvSpPr>
          <p:cNvPr id="51" name="Rectangle 97">
            <a:extLst>
              <a:ext uri="{FF2B5EF4-FFF2-40B4-BE49-F238E27FC236}">
                <a16:creationId xmlns:a16="http://schemas.microsoft.com/office/drawing/2014/main" id="{879F3606-10CA-4EC2-B81A-B7853A36B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423" y="5525988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/>
              <a:t>0</a:t>
            </a:r>
          </a:p>
        </p:txBody>
      </p:sp>
      <p:sp>
        <p:nvSpPr>
          <p:cNvPr id="52" name="Rectangle 98">
            <a:extLst>
              <a:ext uri="{FF2B5EF4-FFF2-40B4-BE49-F238E27FC236}">
                <a16:creationId xmlns:a16="http://schemas.microsoft.com/office/drawing/2014/main" id="{8BD380B8-B141-4D82-8B8A-3775DD6F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035" y="5525988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/>
              <a:t>1</a:t>
            </a:r>
          </a:p>
        </p:txBody>
      </p:sp>
      <p:sp>
        <p:nvSpPr>
          <p:cNvPr id="53" name="Rectangle 99">
            <a:extLst>
              <a:ext uri="{FF2B5EF4-FFF2-40B4-BE49-F238E27FC236}">
                <a16:creationId xmlns:a16="http://schemas.microsoft.com/office/drawing/2014/main" id="{24055575-7F4C-4A90-8D48-FA53DB84C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060" y="5525988"/>
            <a:ext cx="2997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/>
              <a:t>2</a:t>
            </a:r>
          </a:p>
        </p:txBody>
      </p:sp>
      <p:sp>
        <p:nvSpPr>
          <p:cNvPr id="54" name="Rectangle 100">
            <a:extLst>
              <a:ext uri="{FF2B5EF4-FFF2-40B4-BE49-F238E27FC236}">
                <a16:creationId xmlns:a16="http://schemas.microsoft.com/office/drawing/2014/main" id="{C6685B6F-8D24-4A74-ACBF-EBA4F79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934" y="5179913"/>
            <a:ext cx="2885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 i="1"/>
              <a:t>x</a:t>
            </a:r>
          </a:p>
        </p:txBody>
      </p:sp>
      <p:sp>
        <p:nvSpPr>
          <p:cNvPr id="55" name="Rectangle 101">
            <a:extLst>
              <a:ext uri="{FF2B5EF4-FFF2-40B4-BE49-F238E27FC236}">
                <a16:creationId xmlns:a16="http://schemas.microsoft.com/office/drawing/2014/main" id="{A9232AF6-1FFB-4136-9F7B-668797DC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72" y="3933726"/>
            <a:ext cx="5562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b="1"/>
              <a:t>p(</a:t>
            </a:r>
            <a:r>
              <a:rPr lang="en-US" b="1" i="1"/>
              <a:t>x</a:t>
            </a:r>
            <a:r>
              <a:rPr lang="en-US" b="1"/>
              <a:t>)</a:t>
            </a:r>
          </a:p>
        </p:txBody>
      </p:sp>
      <p:sp>
        <p:nvSpPr>
          <p:cNvPr id="56" name="Line 102">
            <a:extLst>
              <a:ext uri="{FF2B5EF4-FFF2-40B4-BE49-F238E27FC236}">
                <a16:creationId xmlns:a16="http://schemas.microsoft.com/office/drawing/2014/main" id="{C4857643-D7CE-411C-B7D8-E2FAB8350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40" y="2880602"/>
            <a:ext cx="2971800" cy="0"/>
          </a:xfrm>
          <a:prstGeom prst="line">
            <a:avLst/>
          </a:prstGeom>
          <a:noFill/>
          <a:ln w="1905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03">
            <a:extLst>
              <a:ext uri="{FF2B5EF4-FFF2-40B4-BE49-F238E27FC236}">
                <a16:creationId xmlns:a16="http://schemas.microsoft.com/office/drawing/2014/main" id="{F9BAFC88-E17F-4397-BF18-4ECB56B9F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40" y="3213977"/>
            <a:ext cx="2971800" cy="0"/>
          </a:xfrm>
          <a:prstGeom prst="line">
            <a:avLst/>
          </a:prstGeom>
          <a:noFill/>
          <a:ln w="1905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04">
            <a:extLst>
              <a:ext uri="{FF2B5EF4-FFF2-40B4-BE49-F238E27FC236}">
                <a16:creationId xmlns:a16="http://schemas.microsoft.com/office/drawing/2014/main" id="{FA7DAE88-6002-4335-B880-100AF9FCE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6465" y="1963027"/>
            <a:ext cx="0" cy="1600200"/>
          </a:xfrm>
          <a:prstGeom prst="line">
            <a:avLst/>
          </a:prstGeom>
          <a:noFill/>
          <a:ln w="28575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05">
            <a:extLst>
              <a:ext uri="{FF2B5EF4-FFF2-40B4-BE49-F238E27FC236}">
                <a16:creationId xmlns:a16="http://schemas.microsoft.com/office/drawing/2014/main" id="{84EDF3B4-035B-43C2-91D1-5FABC717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4427" y="1963027"/>
            <a:ext cx="0" cy="1600200"/>
          </a:xfrm>
          <a:prstGeom prst="line">
            <a:avLst/>
          </a:prstGeom>
          <a:noFill/>
          <a:ln w="28575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06">
            <a:extLst>
              <a:ext uri="{FF2B5EF4-FFF2-40B4-BE49-F238E27FC236}">
                <a16:creationId xmlns:a16="http://schemas.microsoft.com/office/drawing/2014/main" id="{6A9344B3-9576-49CA-AF66-F6670DB12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2" y="2556752"/>
            <a:ext cx="2971800" cy="0"/>
          </a:xfrm>
          <a:prstGeom prst="line">
            <a:avLst/>
          </a:prstGeom>
          <a:noFill/>
          <a:ln w="28575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" name="Rectangle 109">
            <a:extLst>
              <a:ext uri="{FF2B5EF4-FFF2-40B4-BE49-F238E27FC236}">
                <a16:creationId xmlns:a16="http://schemas.microsoft.com/office/drawing/2014/main" id="{D73B388A-CE47-49EA-9CAF-481BEC68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513" y="2217738"/>
            <a:ext cx="3778250" cy="369332"/>
          </a:xfrm>
          <a:prstGeom prst="rect">
            <a:avLst/>
          </a:prstGeom>
          <a:solidFill>
            <a:srgbClr val="FFF1CE"/>
          </a:solidFill>
          <a:ln w="9525" algn="ctr">
            <a:solidFill>
              <a:srgbClr val="E9F05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{ (0, .25), (1, .50), (2, .25) }</a:t>
            </a:r>
          </a:p>
        </p:txBody>
      </p:sp>
    </p:spTree>
    <p:extLst>
      <p:ext uri="{BB962C8B-B14F-4D97-AF65-F5344CB8AC3E}">
        <p14:creationId xmlns:p14="http://schemas.microsoft.com/office/powerpoint/2010/main" val="27006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35-A0D0-4884-93BB-35F78ADF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693131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measure assigns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to each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0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≤ 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all outcomes are mutually exclusive and equally likely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693131" cy="4906963"/>
              </a:xfrm>
              <a:blipFill>
                <a:blip r:embed="rId2"/>
                <a:stretch>
                  <a:fillRect l="-1641" t="-1988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16B11-688D-425D-9470-D42BE59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87167-64D0-4C4F-8B19-553364101EAE}"/>
                  </a:ext>
                </a:extLst>
              </p:cNvPr>
              <p:cNvSpPr txBox="1"/>
              <p:nvPr/>
            </p:nvSpPr>
            <p:spPr>
              <a:xfrm>
                <a:off x="7676777" y="4177698"/>
                <a:ext cx="4343426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space for 2-dice rolling experiment,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87167-64D0-4C4F-8B19-55336410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777" y="4177698"/>
                <a:ext cx="4343426" cy="646331"/>
              </a:xfrm>
              <a:prstGeom prst="rect">
                <a:avLst/>
              </a:prstGeom>
              <a:blipFill>
                <a:blip r:embed="rId3"/>
                <a:stretch>
                  <a:fillRect t="-4717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5EBE0B7-F949-46D7-AE78-AD5F2FFD1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940" y="1081087"/>
            <a:ext cx="4343426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91BC-46BE-47A4-85EE-131F1DC0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 (CDF)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72D7B-0DD6-4245-AB31-60FD57D8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it’s useful to quickly calculate a cumulative probability,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is the probability that X is less than or equal to some specific x.</a:t>
                </a:r>
              </a:p>
              <a:p>
                <a:r>
                  <a:rPr lang="en-US" dirty="0"/>
                  <a:t>Example: Toss a die, then the probability mass function for 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72D7B-0DD6-4245-AB31-60FD57D8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02B46-316D-46A4-862B-58E12086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A59DF1D-844F-483C-9ACD-0A16756E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566159"/>
            <a:ext cx="2667000" cy="26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8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91BC-46BE-47A4-85EE-131F1DC0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2D7B-0DD6-4245-AB31-60FD57D8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5608319" cy="4906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we’re interested in the probability of getting 3 or less </a:t>
            </a:r>
          </a:p>
          <a:p>
            <a:pPr lvl="1"/>
            <a:r>
              <a:rPr lang="en-US" dirty="0"/>
              <a:t>P(X ≤ 3) = P(X = 1) + P(X = 2) + P(X = 3)=3/6=1/2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A59DF1D-844F-483C-9ACD-0A16756E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1122197"/>
            <a:ext cx="2255520" cy="2215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84">
                <a:extLst>
                  <a:ext uri="{FF2B5EF4-FFF2-40B4-BE49-F238E27FC236}">
                    <a16:creationId xmlns:a16="http://schemas.microsoft.com/office/drawing/2014/main" id="{905E6422-12AE-40F3-8A41-8A1B9924F0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347683"/>
                  </p:ext>
                </p:extLst>
              </p:nvPr>
            </p:nvGraphicFramePr>
            <p:xfrm>
              <a:off x="7124274" y="1850959"/>
              <a:ext cx="5067726" cy="261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09682">
                      <a:extLst>
                        <a:ext uri="{9D8B030D-6E8A-4147-A177-3AD203B41FA5}">
                          <a16:colId xmlns:a16="http://schemas.microsoft.com/office/drawing/2014/main" val="3942566553"/>
                        </a:ext>
                      </a:extLst>
                    </a:gridCol>
                    <a:gridCol w="1322218">
                      <a:extLst>
                        <a:ext uri="{9D8B030D-6E8A-4147-A177-3AD203B41FA5}">
                          <a16:colId xmlns:a16="http://schemas.microsoft.com/office/drawing/2014/main" val="430196596"/>
                        </a:ext>
                      </a:extLst>
                    </a:gridCol>
                    <a:gridCol w="1889343">
                      <a:extLst>
                        <a:ext uri="{9D8B030D-6E8A-4147-A177-3AD203B41FA5}">
                          <a16:colId xmlns:a16="http://schemas.microsoft.com/office/drawing/2014/main" val="3459542487"/>
                        </a:ext>
                      </a:extLst>
                    </a:gridCol>
                    <a:gridCol w="1546483">
                      <a:extLst>
                        <a:ext uri="{9D8B030D-6E8A-4147-A177-3AD203B41FA5}">
                          <a16:colId xmlns:a16="http://schemas.microsoft.com/office/drawing/2014/main" val="999142254"/>
                        </a:ext>
                      </a:extLst>
                    </a:gridCol>
                  </a:tblGrid>
                  <a:tr h="33948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46760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174964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9146273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≤3)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102349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≤4)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4508197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≤5)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189449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6/6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≤6)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4499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84">
                <a:extLst>
                  <a:ext uri="{FF2B5EF4-FFF2-40B4-BE49-F238E27FC236}">
                    <a16:creationId xmlns:a16="http://schemas.microsoft.com/office/drawing/2014/main" id="{905E6422-12AE-40F3-8A41-8A1B9924F0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0347683"/>
                  </p:ext>
                </p:extLst>
              </p:nvPr>
            </p:nvGraphicFramePr>
            <p:xfrm>
              <a:off x="7124274" y="1850959"/>
              <a:ext cx="5067726" cy="2615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09682">
                      <a:extLst>
                        <a:ext uri="{9D8B030D-6E8A-4147-A177-3AD203B41FA5}">
                          <a16:colId xmlns:a16="http://schemas.microsoft.com/office/drawing/2014/main" val="3942566553"/>
                        </a:ext>
                      </a:extLst>
                    </a:gridCol>
                    <a:gridCol w="1322218">
                      <a:extLst>
                        <a:ext uri="{9D8B030D-6E8A-4147-A177-3AD203B41FA5}">
                          <a16:colId xmlns:a16="http://schemas.microsoft.com/office/drawing/2014/main" val="430196596"/>
                        </a:ext>
                      </a:extLst>
                    </a:gridCol>
                    <a:gridCol w="1889343">
                      <a:extLst>
                        <a:ext uri="{9D8B030D-6E8A-4147-A177-3AD203B41FA5}">
                          <a16:colId xmlns:a16="http://schemas.microsoft.com/office/drawing/2014/main" val="3459542487"/>
                        </a:ext>
                      </a:extLst>
                    </a:gridCol>
                    <a:gridCol w="1546483">
                      <a:extLst>
                        <a:ext uri="{9D8B030D-6E8A-4147-A177-3AD203B41FA5}">
                          <a16:colId xmlns:a16="http://schemas.microsoft.com/office/drawing/2014/main" val="99914225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61" t="-1667" r="-1537255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1667" r="-261290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667" r="-82903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46760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98387" r="-261290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98387" r="-82903" b="-5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98387" r="-1181" b="-5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174964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201639" r="-261290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201639" r="-82903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201639" r="-1181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146273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296774" r="-261290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296774" r="-82903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296774" r="-1181" b="-3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102349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396774" r="-26129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396774" r="-8290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396774" r="-118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4508197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504918" r="-2612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504918" r="-8290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504918" r="-118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8189449"/>
                      </a:ext>
                    </a:extLst>
                  </a:tr>
                  <a:tr h="375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963" t="-595161" r="-26129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595161" r="-8290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953" t="-595161" r="-118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44993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0BC5252-A4C4-47CF-B0AF-50E77B54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514" y="4734127"/>
            <a:ext cx="3933140" cy="2154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1153C-886D-4E6B-BF4A-9DF23B16A126}"/>
              </a:ext>
            </a:extLst>
          </p:cNvPr>
          <p:cNvSpPr txBox="1"/>
          <p:nvPr/>
        </p:nvSpPr>
        <p:spPr>
          <a:xfrm>
            <a:off x="8736117" y="1131887"/>
            <a:ext cx="18440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Cumulative</a:t>
            </a:r>
          </a:p>
          <a:p>
            <a:pPr algn="ctr"/>
            <a:r>
              <a:rPr lang="en-US"/>
              <a:t>Probabilities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99043-2689-4C19-8335-B89DF3533ED9}"/>
              </a:ext>
            </a:extLst>
          </p:cNvPr>
          <p:cNvSpPr txBox="1"/>
          <p:nvPr/>
        </p:nvSpPr>
        <p:spPr>
          <a:xfrm>
            <a:off x="597957" y="6042710"/>
            <a:ext cx="813816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As x increases across the possible values for x, the cumulative probability increases, eventually getting 1, as you accumulate all the probability. </a:t>
            </a:r>
          </a:p>
        </p:txBody>
      </p:sp>
    </p:spTree>
    <p:extLst>
      <p:ext uri="{BB962C8B-B14F-4D97-AF65-F5344CB8AC3E}">
        <p14:creationId xmlns:p14="http://schemas.microsoft.com/office/powerpoint/2010/main" val="17718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D6D4-90CE-4967-92C3-1224B25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Cumulative Distribution Function (CDF)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3CC2-0C9F-4314-AAC2-F844EC40D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cumulative distribution function of a discrete random variable X, denoted as F(x),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Properties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CDF is defined on the real number line.</a:t>
                </a:r>
              </a:p>
              <a:p>
                <a:r>
                  <a:rPr lang="en-US" dirty="0"/>
                  <a:t>The CDF is a non-decreasing function of X (i.e., increases or stays constant as x → ∞).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3CC2-0C9F-4314-AAC2-F844EC40D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BC9E-2DF9-4F1D-86DE-4EFCE639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2657-46F4-48DF-8840-B8DF0516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9C5D5-8B30-41C8-94CC-D57332D12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R="0" lvl="0" algn="just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2060"/>
                  </a:buClr>
                  <a:buSzTx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Expected Value (Mean of probability distribution)</a:t>
                </a:r>
              </a:p>
              <a:p>
                <a:pPr marR="0" lvl="2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2060"/>
                  </a:buClr>
                  <a:buSzTx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Weighted average of all possible values</a:t>
                </a:r>
              </a:p>
              <a:p>
                <a:pPr marR="0" lvl="2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2060"/>
                  </a:buClr>
                  <a:buSzTx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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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8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R="0" lvl="0" algn="just" defTabSz="914400" rtl="0" eaLnBrk="1" fontAlgn="auto" latinLnBrk="0" hangingPunct="1">
                  <a:lnSpc>
                    <a:spcPct val="90000"/>
                  </a:lnSpc>
                  <a:spcBef>
                    <a:spcPct val="42000"/>
                  </a:spcBef>
                  <a:spcAft>
                    <a:spcPts val="0"/>
                  </a:spcAft>
                  <a:buClr>
                    <a:srgbClr val="002060"/>
                  </a:buClr>
                  <a:buSzTx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Variance</a:t>
                </a:r>
              </a:p>
              <a:p>
                <a:pPr marR="0" lvl="2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2060"/>
                  </a:buClr>
                  <a:buSzTx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Weighted average of squared deviation about </a:t>
                </a:r>
                <a:b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mean </a:t>
                </a:r>
              </a:p>
              <a:p>
                <a:pPr marR="0" lvl="2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2060"/>
                  </a:buClr>
                  <a:buSzTx/>
                  <a:tabLst/>
                  <a:defRPr/>
                </a:pP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</a:t>
                </a:r>
                <a:r>
                  <a:rPr kumimoji="0" lang="en-US" sz="28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[(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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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</a:t>
                </a:r>
                <a:r>
                  <a:rPr kumimoji="0" lang="en-US" sz="28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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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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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</a:t>
                </a:r>
                <a:r>
                  <a:rPr kumimoji="0" lang="en-US" sz="28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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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ct val="42000"/>
                  </a:spcBef>
                  <a:spcAft>
                    <a:spcPts val="0"/>
                  </a:spcAft>
                  <a:buClr>
                    <a:srgbClr val="002060"/>
                  </a:buClr>
                  <a:buSzTx/>
                  <a:tabLst/>
                  <a:defRPr/>
                </a:pPr>
                <a:r>
                  <a:rPr lang="en-US" sz="2800" dirty="0">
                    <a:solidFill>
                      <a:srgbClr val="002060"/>
                    </a:solidFill>
                  </a:rPr>
                  <a:t>Standard Deviation</a:t>
                </a:r>
              </a:p>
              <a:p>
                <a:pPr lvl="2" algn="l">
                  <a:spcBef>
                    <a:spcPct val="42000"/>
                  </a:spcBef>
                  <a:buClr>
                    <a:srgbClr val="002060"/>
                  </a:buClr>
                  <a:defRPr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marL="457200" lvl="1" indent="0" algn="l">
                  <a:spcBef>
                    <a:spcPct val="42000"/>
                  </a:spcBef>
                  <a:buClr>
                    <a:srgbClr val="8E0D30"/>
                  </a:buClr>
                  <a:buNone/>
                  <a:defRPr/>
                </a:pPr>
                <a:br>
                  <a:rPr lang="en-US" dirty="0">
                    <a:latin typeface="Calibri" panose="020F0502020204030204"/>
                  </a:rPr>
                </a:b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09600" marR="0" lvl="0" indent="-609600" algn="just" defTabSz="914400" rtl="0" eaLnBrk="1" fontAlgn="auto" latinLnBrk="0" hangingPunct="1">
                  <a:lnSpc>
                    <a:spcPct val="90000"/>
                  </a:lnSpc>
                  <a:spcBef>
                    <a:spcPct val="42000"/>
                  </a:spcBef>
                  <a:spcAft>
                    <a:spcPts val="0"/>
                  </a:spcAft>
                  <a:buClr>
                    <a:srgbClr val="8E0D30"/>
                  </a:buClr>
                  <a:buSzTx/>
                  <a:buFontTx/>
                  <a:buAutoNum type="arabicPeriod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09600" marR="0" lvl="0" indent="-609600" algn="just" defTabSz="914400" rtl="0" eaLnBrk="1" fontAlgn="auto" latinLnBrk="0" hangingPunct="1">
                  <a:lnSpc>
                    <a:spcPct val="90000"/>
                  </a:lnSpc>
                  <a:spcBef>
                    <a:spcPct val="42000"/>
                  </a:spcBef>
                  <a:spcAft>
                    <a:spcPts val="0"/>
                  </a:spcAft>
                  <a:buClr>
                    <a:srgbClr val="8E0D30"/>
                  </a:buClr>
                  <a:buSzTx/>
                  <a:buFontTx/>
                  <a:buAutoNum type="arabicPeriod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04900" marR="0" lvl="2" indent="-190500" algn="just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8E0D3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9C5D5-8B30-41C8-94CC-D57332D12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1863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15EA-E258-4287-A288-EFCBB83A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A554-9B95-4B22-8873-97116806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Measures Calculation Table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FA9B11F-5C4C-4A3C-A02F-76593C70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8E0D30"/>
                </a:solidFill>
              </a:rPr>
              <a:t>Experiment:</a:t>
            </a:r>
            <a:r>
              <a:rPr lang="en-US" sz="2800" dirty="0"/>
              <a:t>  Toss 2 coins.  Count number of tails.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62CFE-A0E1-4ADB-BF58-89E8926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D8A4CA1-02B9-476F-B002-0A7A46A2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303464"/>
            <a:ext cx="338138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x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71D3DB2-4578-4FCA-9532-90408809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2303464"/>
            <a:ext cx="7540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p(x)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FB754C2-C580-43F6-90FC-76AD27FA4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9" y="2303464"/>
            <a:ext cx="1000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x p(x)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AE65681D-FA5F-4CE8-90DF-DB3A1107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6" y="2303464"/>
            <a:ext cx="101917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x –</a:t>
            </a:r>
            <a:r>
              <a:rPr lang="en-US" sz="2800" b="1" i="1"/>
              <a:t> </a:t>
            </a:r>
            <a:r>
              <a:rPr lang="en-US" i="1">
                <a:latin typeface="Symbol" panose="05050102010706020507" pitchFamily="18" charset="2"/>
              </a:rPr>
              <a:t></a:t>
            </a:r>
            <a:r>
              <a:rPr lang="en-US" sz="2800" b="1" i="1"/>
              <a:t> </a:t>
            </a:r>
          </a:p>
        </p:txBody>
      </p:sp>
      <p:sp>
        <p:nvSpPr>
          <p:cNvPr id="9" name="Rectangle 116">
            <a:extLst>
              <a:ext uri="{FF2B5EF4-FFF2-40B4-BE49-F238E27FC236}">
                <a16:creationId xmlns:a16="http://schemas.microsoft.com/office/drawing/2014/main" id="{F28F273F-D7E3-40B2-A510-0D3AAF9E4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4970464"/>
            <a:ext cx="90960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Total</a:t>
            </a:r>
          </a:p>
        </p:txBody>
      </p:sp>
      <p:sp>
        <p:nvSpPr>
          <p:cNvPr id="10" name="Rectangle 121">
            <a:extLst>
              <a:ext uri="{FF2B5EF4-FFF2-40B4-BE49-F238E27FC236}">
                <a16:creationId xmlns:a16="http://schemas.microsoft.com/office/drawing/2014/main" id="{97138698-AB60-4165-8CF2-A6F24D21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4953000"/>
            <a:ext cx="211275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8E0D30"/>
              </a:buClr>
              <a:buFont typeface="Wingdings" panose="05000000000000000000" pitchFamily="2" charset="2"/>
              <a:buNone/>
            </a:pPr>
            <a:r>
              <a:rPr lang="en-US">
                <a:latin typeface="Symbol" panose="05050102010706020507" pitchFamily="18" charset="2"/>
              </a:rPr>
              <a:t>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</a:t>
            </a:r>
            <a:r>
              <a:rPr lang="en-US" i="1">
                <a:latin typeface="Symbol" panose="05050102010706020507" pitchFamily="18" charset="2"/>
              </a:rPr>
              <a:t></a:t>
            </a:r>
            <a:r>
              <a:rPr lang="en-US">
                <a:latin typeface="Symbol" panose="05050102010706020507" pitchFamily="18" charset="2"/>
              </a:rPr>
              <a:t></a:t>
            </a:r>
            <a:r>
              <a:rPr lang="en-US" baseline="30000">
                <a:latin typeface="Symbol" panose="05050102010706020507" pitchFamily="18" charset="2"/>
              </a:rPr>
              <a:t></a:t>
            </a:r>
            <a:r>
              <a:rPr lang="en-US">
                <a:latin typeface="Symbol" panose="05050102010706020507" pitchFamily="18" charset="2"/>
              </a:rPr>
              <a:t>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  <a:endParaRPr lang="en-US" b="1">
              <a:latin typeface="Symbol" panose="05050102010706020507" pitchFamily="18" charset="2"/>
            </a:endParaRPr>
          </a:p>
        </p:txBody>
      </p:sp>
      <p:sp>
        <p:nvSpPr>
          <p:cNvPr id="11" name="Line 140">
            <a:extLst>
              <a:ext uri="{FF2B5EF4-FFF2-40B4-BE49-F238E27FC236}">
                <a16:creationId xmlns:a16="http://schemas.microsoft.com/office/drawing/2014/main" id="{5AD54134-4034-4B3B-884D-852A1147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5" y="2376488"/>
            <a:ext cx="0" cy="312420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1">
            <a:extLst>
              <a:ext uri="{FF2B5EF4-FFF2-40B4-BE49-F238E27FC236}">
                <a16:creationId xmlns:a16="http://schemas.microsoft.com/office/drawing/2014/main" id="{FA396D8F-35F3-4EA2-86B8-D1E2C2471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75" y="2365375"/>
            <a:ext cx="0" cy="312420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2">
            <a:extLst>
              <a:ext uri="{FF2B5EF4-FFF2-40B4-BE49-F238E27FC236}">
                <a16:creationId xmlns:a16="http://schemas.microsoft.com/office/drawing/2014/main" id="{28B78497-C847-4F8D-B365-6669BEFDB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0" cy="312420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3">
            <a:extLst>
              <a:ext uri="{FF2B5EF4-FFF2-40B4-BE49-F238E27FC236}">
                <a16:creationId xmlns:a16="http://schemas.microsoft.com/office/drawing/2014/main" id="{EFB708D6-127B-402C-B0E8-5F09B946B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913" y="2362200"/>
            <a:ext cx="0" cy="312420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4">
            <a:extLst>
              <a:ext uri="{FF2B5EF4-FFF2-40B4-BE49-F238E27FC236}">
                <a16:creationId xmlns:a16="http://schemas.microsoft.com/office/drawing/2014/main" id="{1B736252-4FE2-4ECB-AB9A-14C5289D7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2365376"/>
            <a:ext cx="0" cy="2587625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5">
            <a:extLst>
              <a:ext uri="{FF2B5EF4-FFF2-40B4-BE49-F238E27FC236}">
                <a16:creationId xmlns:a16="http://schemas.microsoft.com/office/drawing/2014/main" id="{59BEA935-DCBD-4A3D-8841-150F3885E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4938713"/>
            <a:ext cx="7924800" cy="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6">
            <a:extLst>
              <a:ext uri="{FF2B5EF4-FFF2-40B4-BE49-F238E27FC236}">
                <a16:creationId xmlns:a16="http://schemas.microsoft.com/office/drawing/2014/main" id="{065D9890-FC98-42B1-90B2-E07B2034D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4281488"/>
            <a:ext cx="7924800" cy="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47">
            <a:extLst>
              <a:ext uri="{FF2B5EF4-FFF2-40B4-BE49-F238E27FC236}">
                <a16:creationId xmlns:a16="http://schemas.microsoft.com/office/drawing/2014/main" id="{9FF15887-6D92-4034-A752-60E80D8C0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3606800"/>
            <a:ext cx="7924800" cy="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48">
            <a:extLst>
              <a:ext uri="{FF2B5EF4-FFF2-40B4-BE49-F238E27FC236}">
                <a16:creationId xmlns:a16="http://schemas.microsoft.com/office/drawing/2014/main" id="{5B7B1BC6-F61B-4088-8135-7A647A5F9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6" y="2895600"/>
            <a:ext cx="7953375" cy="0"/>
          </a:xfrm>
          <a:prstGeom prst="line">
            <a:avLst/>
          </a:prstGeom>
          <a:noFill/>
          <a:ln w="762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49">
            <a:extLst>
              <a:ext uri="{FF2B5EF4-FFF2-40B4-BE49-F238E27FC236}">
                <a16:creationId xmlns:a16="http://schemas.microsoft.com/office/drawing/2014/main" id="{B06FB97B-E874-47FD-8E6B-4A03F3708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6" y="2303464"/>
            <a:ext cx="13446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(x –</a:t>
            </a:r>
            <a:r>
              <a:rPr lang="en-US" sz="2800" b="1" i="1"/>
              <a:t> </a:t>
            </a:r>
            <a:r>
              <a:rPr lang="en-US" i="1">
                <a:latin typeface="Symbol" panose="05050102010706020507" pitchFamily="18" charset="2"/>
              </a:rPr>
              <a:t>)</a:t>
            </a:r>
            <a:r>
              <a:rPr lang="en-US" i="1" baseline="30000">
                <a:latin typeface="Symbol" panose="05050102010706020507" pitchFamily="18" charset="2"/>
              </a:rPr>
              <a:t>2</a:t>
            </a:r>
            <a:r>
              <a:rPr lang="en-US" sz="2800" b="1" i="1"/>
              <a:t> </a:t>
            </a:r>
          </a:p>
        </p:txBody>
      </p:sp>
      <p:sp>
        <p:nvSpPr>
          <p:cNvPr id="21" name="Rectangle 150">
            <a:extLst>
              <a:ext uri="{FF2B5EF4-FFF2-40B4-BE49-F238E27FC236}">
                <a16:creationId xmlns:a16="http://schemas.microsoft.com/office/drawing/2014/main" id="{CA85C0D7-DA59-46C4-9A82-39DC1C510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303464"/>
            <a:ext cx="20574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(x –</a:t>
            </a:r>
            <a:r>
              <a:rPr lang="en-US" sz="2800" b="1" i="1"/>
              <a:t> </a:t>
            </a:r>
            <a:r>
              <a:rPr lang="en-US" i="1">
                <a:latin typeface="Symbol" panose="05050102010706020507" pitchFamily="18" charset="2"/>
              </a:rPr>
              <a:t>)</a:t>
            </a:r>
            <a:r>
              <a:rPr lang="en-US" i="1" baseline="30000">
                <a:latin typeface="Symbol" panose="05050102010706020507" pitchFamily="18" charset="2"/>
              </a:rPr>
              <a:t>2</a:t>
            </a:r>
            <a:r>
              <a:rPr lang="en-US" sz="2800" i="1"/>
              <a:t>p(x)</a:t>
            </a:r>
          </a:p>
        </p:txBody>
      </p:sp>
      <p:sp>
        <p:nvSpPr>
          <p:cNvPr id="22" name="Rectangle 152">
            <a:extLst>
              <a:ext uri="{FF2B5EF4-FFF2-40B4-BE49-F238E27FC236}">
                <a16:creationId xmlns:a16="http://schemas.microsoft.com/office/drawing/2014/main" id="{726A099B-9F0C-4707-A61C-8F78AE07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9" y="4953000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panose="05050102010706020507" pitchFamily="18" charset="2"/>
              </a:rPr>
              <a:t></a:t>
            </a:r>
            <a:r>
              <a:rPr lang="en-US" i="1"/>
              <a:t>x</a:t>
            </a:r>
            <a:r>
              <a:rPr lang="en-US">
                <a:latin typeface="Symbol" panose="05050102010706020507" pitchFamily="18" charset="2"/>
              </a:rPr>
              <a:t>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3597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327F-4C76-4854-B780-94DEB78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Measures Calculation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7DB8-48BB-4EE2-BBE0-0E9D29DB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8E0D30"/>
                </a:solidFill>
              </a:rPr>
              <a:t>Experiment:</a:t>
            </a:r>
            <a:r>
              <a:rPr lang="en-US" sz="2800" dirty="0"/>
              <a:t>  Toss 2 coins.  Count number of tails.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281A4-B625-4BFC-8AC2-EF4AABF5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3DE6166-07F5-4FED-9FEA-A80030F92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068639"/>
            <a:ext cx="36548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0</a:t>
            </a: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56DB2D2A-E21D-4818-AC52-807148E1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3068639"/>
            <a:ext cx="64440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.25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18BD4790-F613-42A5-BE18-02341F85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4" y="3068639"/>
            <a:ext cx="1006687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–1.00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F5BD3B9E-71EC-46D4-8743-F490E6FC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1" y="3068639"/>
            <a:ext cx="82715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1.00</a:t>
            </a: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C1F668F1-087E-47B9-8FB7-556712E1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689351"/>
            <a:ext cx="36548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1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3C1BEAE1-6BA7-41E8-B3F3-F5533637A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3689351"/>
            <a:ext cx="64440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.50</a:t>
            </a:r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id="{E3220ED5-FB9C-4D83-8395-963AB46A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689351"/>
            <a:ext cx="36548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0</a:t>
            </a:r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ED1DB7AD-C9A0-401A-A777-57DD308B5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3689351"/>
            <a:ext cx="36548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0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CAE0BF9F-4DDA-4A6A-BC76-C48A89FA3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4308476"/>
            <a:ext cx="365486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2</a:t>
            </a:r>
          </a:p>
        </p:txBody>
      </p:sp>
      <p:sp>
        <p:nvSpPr>
          <p:cNvPr id="14" name="Rectangle 64">
            <a:extLst>
              <a:ext uri="{FF2B5EF4-FFF2-40B4-BE49-F238E27FC236}">
                <a16:creationId xmlns:a16="http://schemas.microsoft.com/office/drawing/2014/main" id="{665EFB31-2F2B-48BA-BE2B-CD262BC0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4308476"/>
            <a:ext cx="644408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.25</a:t>
            </a:r>
          </a:p>
        </p:txBody>
      </p:sp>
      <p:sp>
        <p:nvSpPr>
          <p:cNvPr id="15" name="Rectangle 66">
            <a:extLst>
              <a:ext uri="{FF2B5EF4-FFF2-40B4-BE49-F238E27FC236}">
                <a16:creationId xmlns:a16="http://schemas.microsoft.com/office/drawing/2014/main" id="{65778A24-0910-4091-8A1C-BBD60DF3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1" y="4308476"/>
            <a:ext cx="82715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1.00</a:t>
            </a:r>
          </a:p>
        </p:txBody>
      </p:sp>
      <p:sp>
        <p:nvSpPr>
          <p:cNvPr id="16" name="Rectangle 67">
            <a:extLst>
              <a:ext uri="{FF2B5EF4-FFF2-40B4-BE49-F238E27FC236}">
                <a16:creationId xmlns:a16="http://schemas.microsoft.com/office/drawing/2014/main" id="{AC09394A-7E00-4B67-96AC-7D6EE711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1" y="4308476"/>
            <a:ext cx="827151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b="1"/>
              <a:t>1.00</a:t>
            </a:r>
          </a:p>
        </p:txBody>
      </p:sp>
      <p:grpSp>
        <p:nvGrpSpPr>
          <p:cNvPr id="17" name="Group 174">
            <a:extLst>
              <a:ext uri="{FF2B5EF4-FFF2-40B4-BE49-F238E27FC236}">
                <a16:creationId xmlns:a16="http://schemas.microsoft.com/office/drawing/2014/main" id="{C6336321-E9C6-44A9-AA26-61225ACD4A60}"/>
              </a:ext>
            </a:extLst>
          </p:cNvPr>
          <p:cNvGrpSpPr>
            <a:grpSpLocks/>
          </p:cNvGrpSpPr>
          <p:nvPr/>
        </p:nvGrpSpPr>
        <p:grpSpPr bwMode="auto">
          <a:xfrm>
            <a:off x="3868739" y="3068639"/>
            <a:ext cx="1436687" cy="2435225"/>
            <a:chOff x="1477" y="1933"/>
            <a:chExt cx="905" cy="1534"/>
          </a:xfrm>
        </p:grpSpPr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4E595C2C-8BA7-46AA-B96A-40E63D38B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1933"/>
              <a:ext cx="23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/>
                <a:t>0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171A3166-E6B2-4D33-8B0C-9BCF8C078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2324"/>
              <a:ext cx="40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/>
                <a:t>.50</a:t>
              </a:r>
            </a:p>
          </p:txBody>
        </p:sp>
        <p:sp>
          <p:nvSpPr>
            <p:cNvPr id="20" name="Rectangle 65">
              <a:extLst>
                <a:ext uri="{FF2B5EF4-FFF2-40B4-BE49-F238E27FC236}">
                  <a16:creationId xmlns:a16="http://schemas.microsoft.com/office/drawing/2014/main" id="{02F17E47-DCDA-42B9-BD36-D4C9FA67C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2714"/>
              <a:ext cx="40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/>
                <a:t>.50</a:t>
              </a:r>
            </a:p>
          </p:txBody>
        </p:sp>
        <p:sp>
          <p:nvSpPr>
            <p:cNvPr id="21" name="Rectangle 96">
              <a:extLst>
                <a:ext uri="{FF2B5EF4-FFF2-40B4-BE49-F238E27FC236}">
                  <a16:creationId xmlns:a16="http://schemas.microsoft.com/office/drawing/2014/main" id="{F279DD74-B4D5-42BF-92A1-494B10BD5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3100"/>
              <a:ext cx="903" cy="356"/>
            </a:xfrm>
            <a:prstGeom prst="rect">
              <a:avLst/>
            </a:pr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97">
              <a:extLst>
                <a:ext uri="{FF2B5EF4-FFF2-40B4-BE49-F238E27FC236}">
                  <a16:creationId xmlns:a16="http://schemas.microsoft.com/office/drawing/2014/main" id="{EBB4F157-9C1C-42DE-B9B8-5D1115A3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098"/>
              <a:ext cx="24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 i="1">
                  <a:latin typeface="Symbol" panose="05050102010706020507" pitchFamily="18" charset="2"/>
                </a:rPr>
                <a:t></a:t>
              </a:r>
              <a:endParaRPr lang="en-US" sz="2800" b="1">
                <a:latin typeface="Symbol" panose="05050102010706020507" pitchFamily="18" charset="2"/>
              </a:endParaRPr>
            </a:p>
          </p:txBody>
        </p:sp>
        <p:sp>
          <p:nvSpPr>
            <p:cNvPr id="23" name="Rectangle 98">
              <a:extLst>
                <a:ext uri="{FF2B5EF4-FFF2-40B4-BE49-F238E27FC236}">
                  <a16:creationId xmlns:a16="http://schemas.microsoft.com/office/drawing/2014/main" id="{C1EA32ED-CE1F-41DE-BBA5-608F232AA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3099"/>
              <a:ext cx="63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/>
                <a:t> = 1.0</a:t>
              </a:r>
            </a:p>
          </p:txBody>
        </p:sp>
        <p:sp>
          <p:nvSpPr>
            <p:cNvPr id="24" name="Rectangle 99">
              <a:extLst>
                <a:ext uri="{FF2B5EF4-FFF2-40B4-BE49-F238E27FC236}">
                  <a16:creationId xmlns:a16="http://schemas.microsoft.com/office/drawing/2014/main" id="{D9D5A50D-5902-4AFB-80E7-0E51282AF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3380"/>
              <a:ext cx="905" cy="87"/>
            </a:xfrm>
            <a:prstGeom prst="rect">
              <a:avLst/>
            </a:pr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155">
            <a:extLst>
              <a:ext uri="{FF2B5EF4-FFF2-40B4-BE49-F238E27FC236}">
                <a16:creationId xmlns:a16="http://schemas.microsoft.com/office/drawing/2014/main" id="{EB844BE5-155F-457C-B11C-65E0BE648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5" y="2376488"/>
            <a:ext cx="0" cy="312420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56">
            <a:extLst>
              <a:ext uri="{FF2B5EF4-FFF2-40B4-BE49-F238E27FC236}">
                <a16:creationId xmlns:a16="http://schemas.microsoft.com/office/drawing/2014/main" id="{36384463-F06C-41CA-B4B7-0D934501F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75" y="2365375"/>
            <a:ext cx="0" cy="312420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57">
            <a:extLst>
              <a:ext uri="{FF2B5EF4-FFF2-40B4-BE49-F238E27FC236}">
                <a16:creationId xmlns:a16="http://schemas.microsoft.com/office/drawing/2014/main" id="{6800128D-E18E-4EC1-AAB2-E68AB520C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0" cy="312420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58">
            <a:extLst>
              <a:ext uri="{FF2B5EF4-FFF2-40B4-BE49-F238E27FC236}">
                <a16:creationId xmlns:a16="http://schemas.microsoft.com/office/drawing/2014/main" id="{58F533BE-4565-47D0-A6F3-9E9BD008D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913" y="2362200"/>
            <a:ext cx="0" cy="312420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59">
            <a:extLst>
              <a:ext uri="{FF2B5EF4-FFF2-40B4-BE49-F238E27FC236}">
                <a16:creationId xmlns:a16="http://schemas.microsoft.com/office/drawing/2014/main" id="{45216694-7D64-41CF-95FD-E0D4C2661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2365376"/>
            <a:ext cx="0" cy="2587625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60">
            <a:extLst>
              <a:ext uri="{FF2B5EF4-FFF2-40B4-BE49-F238E27FC236}">
                <a16:creationId xmlns:a16="http://schemas.microsoft.com/office/drawing/2014/main" id="{68571ECA-CE10-4C46-BD86-2983CC0B7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4938713"/>
            <a:ext cx="7924800" cy="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61">
            <a:extLst>
              <a:ext uri="{FF2B5EF4-FFF2-40B4-BE49-F238E27FC236}">
                <a16:creationId xmlns:a16="http://schemas.microsoft.com/office/drawing/2014/main" id="{07E83DA2-4DB7-4CF5-B693-99493C4A4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4281488"/>
            <a:ext cx="7924800" cy="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62">
            <a:extLst>
              <a:ext uri="{FF2B5EF4-FFF2-40B4-BE49-F238E27FC236}">
                <a16:creationId xmlns:a16="http://schemas.microsoft.com/office/drawing/2014/main" id="{4B492C5F-EDB5-43CE-AEDA-7A2323AD7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3606800"/>
            <a:ext cx="7924800" cy="0"/>
          </a:xfrm>
          <a:prstGeom prst="line">
            <a:avLst/>
          </a:prstGeom>
          <a:noFill/>
          <a:ln w="381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63">
            <a:extLst>
              <a:ext uri="{FF2B5EF4-FFF2-40B4-BE49-F238E27FC236}">
                <a16:creationId xmlns:a16="http://schemas.microsoft.com/office/drawing/2014/main" id="{A0ED0D40-8FA3-4E3A-84DE-471AD96F9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6" y="2895600"/>
            <a:ext cx="7953375" cy="0"/>
          </a:xfrm>
          <a:prstGeom prst="line">
            <a:avLst/>
          </a:prstGeom>
          <a:noFill/>
          <a:ln w="76200">
            <a:solidFill>
              <a:srgbClr val="E9F0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164">
            <a:extLst>
              <a:ext uri="{FF2B5EF4-FFF2-40B4-BE49-F238E27FC236}">
                <a16:creationId xmlns:a16="http://schemas.microsoft.com/office/drawing/2014/main" id="{A567CC13-47C6-495D-9968-B1DC2A85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303464"/>
            <a:ext cx="338138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x</a:t>
            </a:r>
          </a:p>
        </p:txBody>
      </p:sp>
      <p:sp>
        <p:nvSpPr>
          <p:cNvPr id="35" name="Rectangle 165">
            <a:extLst>
              <a:ext uri="{FF2B5EF4-FFF2-40B4-BE49-F238E27FC236}">
                <a16:creationId xmlns:a16="http://schemas.microsoft.com/office/drawing/2014/main" id="{44E7728D-32D5-4966-ABFB-11DF5EBA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2303464"/>
            <a:ext cx="7540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p(x)</a:t>
            </a:r>
          </a:p>
        </p:txBody>
      </p:sp>
      <p:sp>
        <p:nvSpPr>
          <p:cNvPr id="36" name="Rectangle 166">
            <a:extLst>
              <a:ext uri="{FF2B5EF4-FFF2-40B4-BE49-F238E27FC236}">
                <a16:creationId xmlns:a16="http://schemas.microsoft.com/office/drawing/2014/main" id="{587742B8-AF78-4A72-BAA7-5485C44A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9" y="2303464"/>
            <a:ext cx="10001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x p(x)</a:t>
            </a:r>
          </a:p>
        </p:txBody>
      </p:sp>
      <p:sp>
        <p:nvSpPr>
          <p:cNvPr id="37" name="Rectangle 167">
            <a:extLst>
              <a:ext uri="{FF2B5EF4-FFF2-40B4-BE49-F238E27FC236}">
                <a16:creationId xmlns:a16="http://schemas.microsoft.com/office/drawing/2014/main" id="{C1A19E18-D612-42DB-B749-23147A25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6" y="2303464"/>
            <a:ext cx="101917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x –</a:t>
            </a:r>
            <a:r>
              <a:rPr lang="en-US" sz="2800" b="1" i="1"/>
              <a:t> </a:t>
            </a:r>
            <a:r>
              <a:rPr lang="en-US" i="1">
                <a:latin typeface="Symbol" panose="05050102010706020507" pitchFamily="18" charset="2"/>
              </a:rPr>
              <a:t></a:t>
            </a:r>
            <a:r>
              <a:rPr lang="en-US" sz="2800" b="1" i="1"/>
              <a:t> </a:t>
            </a:r>
          </a:p>
        </p:txBody>
      </p:sp>
      <p:sp>
        <p:nvSpPr>
          <p:cNvPr id="38" name="Rectangle 168">
            <a:extLst>
              <a:ext uri="{FF2B5EF4-FFF2-40B4-BE49-F238E27FC236}">
                <a16:creationId xmlns:a16="http://schemas.microsoft.com/office/drawing/2014/main" id="{6517AF8D-D47E-4CC0-ABAF-4453D24C6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6" y="2303464"/>
            <a:ext cx="13446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(x –</a:t>
            </a:r>
            <a:r>
              <a:rPr lang="en-US" sz="2800" b="1" i="1"/>
              <a:t> </a:t>
            </a:r>
            <a:r>
              <a:rPr lang="en-US" i="1">
                <a:latin typeface="Symbol" panose="05050102010706020507" pitchFamily="18" charset="2"/>
              </a:rPr>
              <a:t>)</a:t>
            </a:r>
            <a:r>
              <a:rPr lang="en-US" i="1" baseline="30000">
                <a:latin typeface="Symbol" panose="05050102010706020507" pitchFamily="18" charset="2"/>
              </a:rPr>
              <a:t> 2</a:t>
            </a:r>
            <a:r>
              <a:rPr lang="en-US" sz="2800" b="1" i="1"/>
              <a:t> </a:t>
            </a:r>
          </a:p>
        </p:txBody>
      </p:sp>
      <p:sp>
        <p:nvSpPr>
          <p:cNvPr id="39" name="Rectangle 169">
            <a:extLst>
              <a:ext uri="{FF2B5EF4-FFF2-40B4-BE49-F238E27FC236}">
                <a16:creationId xmlns:a16="http://schemas.microsoft.com/office/drawing/2014/main" id="{1CCEF8B9-DC2B-4955-8F53-54961986E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303464"/>
            <a:ext cx="20574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800" i="1"/>
              <a:t>(x –</a:t>
            </a:r>
            <a:r>
              <a:rPr lang="en-US" sz="2800" b="1" i="1"/>
              <a:t> </a:t>
            </a:r>
            <a:r>
              <a:rPr lang="en-US" i="1">
                <a:latin typeface="Symbol" panose="05050102010706020507" pitchFamily="18" charset="2"/>
              </a:rPr>
              <a:t>)</a:t>
            </a:r>
            <a:r>
              <a:rPr lang="en-US" i="1" baseline="30000">
                <a:latin typeface="Symbol" panose="05050102010706020507" pitchFamily="18" charset="2"/>
              </a:rPr>
              <a:t> 2</a:t>
            </a:r>
            <a:r>
              <a:rPr lang="en-US" sz="2800" i="1"/>
              <a:t>p(x)</a:t>
            </a:r>
          </a:p>
        </p:txBody>
      </p:sp>
      <p:grpSp>
        <p:nvGrpSpPr>
          <p:cNvPr id="40" name="Group 175">
            <a:extLst>
              <a:ext uri="{FF2B5EF4-FFF2-40B4-BE49-F238E27FC236}">
                <a16:creationId xmlns:a16="http://schemas.microsoft.com/office/drawing/2014/main" id="{6E51D647-B1F2-4954-B670-60C5E39E7CB1}"/>
              </a:ext>
            </a:extLst>
          </p:cNvPr>
          <p:cNvGrpSpPr>
            <a:grpSpLocks/>
          </p:cNvGrpSpPr>
          <p:nvPr/>
        </p:nvGrpSpPr>
        <p:grpSpPr bwMode="auto">
          <a:xfrm>
            <a:off x="7923213" y="3068638"/>
            <a:ext cx="2125662" cy="3167062"/>
            <a:chOff x="4031" y="1933"/>
            <a:chExt cx="1339" cy="1995"/>
          </a:xfrm>
        </p:grpSpPr>
        <p:sp>
          <p:nvSpPr>
            <p:cNvPr id="41" name="Rectangle 172">
              <a:extLst>
                <a:ext uri="{FF2B5EF4-FFF2-40B4-BE49-F238E27FC236}">
                  <a16:creationId xmlns:a16="http://schemas.microsoft.com/office/drawing/2014/main" id="{0EF25C09-2036-4CD6-964F-3FF73CF5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561"/>
              <a:ext cx="1339" cy="356"/>
            </a:xfrm>
            <a:prstGeom prst="rect">
              <a:avLst/>
            </a:pr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73">
              <a:extLst>
                <a:ext uri="{FF2B5EF4-FFF2-40B4-BE49-F238E27FC236}">
                  <a16:creationId xmlns:a16="http://schemas.microsoft.com/office/drawing/2014/main" id="{92FA7614-6D80-4F0D-95A4-D9C0822F8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841"/>
              <a:ext cx="1339" cy="87"/>
            </a:xfrm>
            <a:prstGeom prst="rect">
              <a:avLst/>
            </a:pr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4">
              <a:extLst>
                <a:ext uri="{FF2B5EF4-FFF2-40B4-BE49-F238E27FC236}">
                  <a16:creationId xmlns:a16="http://schemas.microsoft.com/office/drawing/2014/main" id="{4EFB3403-4735-47E9-8CB0-841C990F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1933"/>
              <a:ext cx="40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/>
                <a:t>.25</a:t>
              </a: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0DD59D99-42FF-4043-A16C-BEF1A20BD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2324"/>
              <a:ext cx="23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/>
                <a:t>0</a:t>
              </a:r>
            </a:p>
          </p:txBody>
        </p:sp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148A0FC1-4981-411B-A621-A9AA9880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714"/>
              <a:ext cx="40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/>
                <a:t>.25</a:t>
              </a:r>
            </a:p>
          </p:txBody>
        </p:sp>
        <p:sp>
          <p:nvSpPr>
            <p:cNvPr id="46" name="Rectangle 100">
              <a:extLst>
                <a:ext uri="{FF2B5EF4-FFF2-40B4-BE49-F238E27FC236}">
                  <a16:creationId xmlns:a16="http://schemas.microsoft.com/office/drawing/2014/main" id="{E279EA54-BC2A-410A-9683-71C302FD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100"/>
              <a:ext cx="1339" cy="356"/>
            </a:xfrm>
            <a:prstGeom prst="rect">
              <a:avLst/>
            </a:pr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101">
              <a:extLst>
                <a:ext uri="{FF2B5EF4-FFF2-40B4-BE49-F238E27FC236}">
                  <a16:creationId xmlns:a16="http://schemas.microsoft.com/office/drawing/2014/main" id="{66F44F0B-D5C7-4A15-A53A-78CB911EF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" y="3098"/>
              <a:ext cx="101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 i="1">
                  <a:latin typeface="Symbol" panose="05050102010706020507" pitchFamily="18" charset="2"/>
                </a:rPr>
                <a:t></a:t>
              </a:r>
              <a:r>
                <a:rPr lang="en-US" sz="2800" b="1" baseline="30000">
                  <a:latin typeface="Symbol" panose="05050102010706020507" pitchFamily="18" charset="2"/>
                </a:rPr>
                <a:t>2</a:t>
              </a:r>
              <a:r>
                <a:rPr lang="en-US" sz="2800" b="1">
                  <a:latin typeface="Symbol" panose="05050102010706020507" pitchFamily="18" charset="2"/>
                </a:rPr>
                <a:t> = .50</a:t>
              </a:r>
              <a:endParaRPr lang="en-US" sz="2800" b="1" baseline="30000">
                <a:latin typeface="Symbol" panose="05050102010706020507" pitchFamily="18" charset="2"/>
              </a:endParaRPr>
            </a:p>
          </p:txBody>
        </p:sp>
        <p:sp>
          <p:nvSpPr>
            <p:cNvPr id="48" name="Rectangle 104">
              <a:extLst>
                <a:ext uri="{FF2B5EF4-FFF2-40B4-BE49-F238E27FC236}">
                  <a16:creationId xmlns:a16="http://schemas.microsoft.com/office/drawing/2014/main" id="{51F46E65-ECDC-48D1-BF8A-7C1875CCB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380"/>
              <a:ext cx="1339" cy="87"/>
            </a:xfrm>
            <a:prstGeom prst="rect">
              <a:avLst/>
            </a:prstGeom>
            <a:solidFill>
              <a:srgbClr val="EAEC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171">
              <a:extLst>
                <a:ext uri="{FF2B5EF4-FFF2-40B4-BE49-F238E27FC236}">
                  <a16:creationId xmlns:a16="http://schemas.microsoft.com/office/drawing/2014/main" id="{8339F401-5AF8-4403-A434-D990BCD2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67"/>
              <a:ext cx="7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800" b="1" i="1">
                  <a:latin typeface="Symbol" panose="05050102010706020507" pitchFamily="18" charset="2"/>
                </a:rPr>
                <a:t></a:t>
              </a:r>
              <a:r>
                <a:rPr lang="en-US" sz="2800" b="1">
                  <a:latin typeface="Symbol" panose="05050102010706020507" pitchFamily="18" charset="2"/>
                </a:rPr>
                <a:t> = .71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3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6434-F601-45CF-92AA-419D1D89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F931-28EC-4067-94D8-0D812349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of ships to arrive at a harbor on any given day is a random variable represented by </a:t>
            </a:r>
            <a:r>
              <a:rPr lang="en-US" altLang="en-US" sz="28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 The probability distribution for </a:t>
            </a:r>
            <a:r>
              <a:rPr lang="en-US" altLang="en-US" sz="28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is:</a:t>
            </a:r>
          </a:p>
          <a:p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altLang="en-US" sz="2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altLang="en-US" sz="28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Question: Find the probability that on a given day: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a.</a:t>
            </a:r>
            <a:r>
              <a:rPr lang="en-US" altLang="en-US" sz="2000" dirty="0">
                <a:cs typeface="Times New Roman" panose="02020603050405020304" pitchFamily="18" charset="0"/>
              </a:rPr>
              <a:t>    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exactly 14 ships arrive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b.</a:t>
            </a:r>
            <a:r>
              <a:rPr lang="en-US" altLang="en-US" sz="2000" dirty="0">
                <a:cs typeface="Times New Roman" panose="02020603050405020304" pitchFamily="18" charset="0"/>
              </a:rPr>
              <a:t>    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At least 12 ships arrive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c.</a:t>
            </a:r>
            <a:r>
              <a:rPr lang="en-US" altLang="en-US" sz="2000" dirty="0">
                <a:cs typeface="Times New Roman" panose="02020603050405020304" pitchFamily="18" charset="0"/>
              </a:rPr>
              <a:t>    </a:t>
            </a:r>
            <a:r>
              <a:rPr lang="en-US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At most 11 ships arrive</a:t>
            </a:r>
            <a:r>
              <a:rPr lang="en-US" altLang="en-US" sz="20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/>
            <a:endParaRPr lang="en-US" alt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E546-8826-479E-86C0-483FC640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225E5B-1CF3-4435-8BA3-2C34A565F576}"/>
              </a:ext>
            </a:extLst>
          </p:cNvPr>
          <p:cNvGrpSpPr>
            <a:grpSpLocks/>
          </p:cNvGrpSpPr>
          <p:nvPr/>
        </p:nvGrpSpPr>
        <p:grpSpPr bwMode="auto">
          <a:xfrm>
            <a:off x="1753709" y="2486818"/>
            <a:ext cx="5791200" cy="838200"/>
            <a:chOff x="-3" y="-3"/>
            <a:chExt cx="2230" cy="7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FEB1CB-0F20-4C92-AD59-FC0CE66CC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24" cy="748"/>
              <a:chOff x="0" y="0"/>
              <a:chExt cx="2224" cy="748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C2373256-F849-47C0-9FBA-91CB80373D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99" cy="374"/>
                <a:chOff x="0" y="0"/>
                <a:chExt cx="399" cy="374"/>
              </a:xfrm>
            </p:grpSpPr>
            <p:sp>
              <p:nvSpPr>
                <p:cNvPr id="42" name="Rectangle 7">
                  <a:extLst>
                    <a:ext uri="{FF2B5EF4-FFF2-40B4-BE49-F238E27FC236}">
                      <a16:creationId xmlns:a16="http://schemas.microsoft.com/office/drawing/2014/main" id="{CCD73A02-9A26-48AE-9D5A-D8F2B0B91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x</a:t>
                  </a:r>
                  <a:endParaRPr lang="en-US" altLang="en-US" sz="24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endParaRPr lang="en-US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8">
                  <a:extLst>
                    <a:ext uri="{FF2B5EF4-FFF2-40B4-BE49-F238E27FC236}">
                      <a16:creationId xmlns:a16="http://schemas.microsoft.com/office/drawing/2014/main" id="{87582A31-B5C1-4FB1-A0B7-B7292A551C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9">
                <a:extLst>
                  <a:ext uri="{FF2B5EF4-FFF2-40B4-BE49-F238E27FC236}">
                    <a16:creationId xmlns:a16="http://schemas.microsoft.com/office/drawing/2014/main" id="{D3B103A6-70ED-4F8C-8F0F-17ADEF243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0"/>
                <a:ext cx="365" cy="374"/>
                <a:chOff x="399" y="0"/>
                <a:chExt cx="365" cy="374"/>
              </a:xfrm>
            </p:grpSpPr>
            <p:sp>
              <p:nvSpPr>
                <p:cNvPr id="40" name="Rectangle 10">
                  <a:extLst>
                    <a:ext uri="{FF2B5EF4-FFF2-40B4-BE49-F238E27FC236}">
                      <a16:creationId xmlns:a16="http://schemas.microsoft.com/office/drawing/2014/main" id="{D6F1F816-B152-44A6-A4EB-05ECE9956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11">
                  <a:extLst>
                    <a:ext uri="{FF2B5EF4-FFF2-40B4-BE49-F238E27FC236}">
                      <a16:creationId xmlns:a16="http://schemas.microsoft.com/office/drawing/2014/main" id="{3A1C72A6-43AE-4BAF-B3E2-CF914A1E2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2">
                <a:extLst>
                  <a:ext uri="{FF2B5EF4-FFF2-40B4-BE49-F238E27FC236}">
                    <a16:creationId xmlns:a16="http://schemas.microsoft.com/office/drawing/2014/main" id="{E3CD83FB-2097-4FE2-8189-970858736E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4" y="0"/>
                <a:ext cx="365" cy="374"/>
                <a:chOff x="764" y="0"/>
                <a:chExt cx="365" cy="374"/>
              </a:xfrm>
            </p:grpSpPr>
            <p:sp>
              <p:nvSpPr>
                <p:cNvPr id="38" name="Rectangle 13">
                  <a:extLst>
                    <a:ext uri="{FF2B5EF4-FFF2-40B4-BE49-F238E27FC236}">
                      <a16:creationId xmlns:a16="http://schemas.microsoft.com/office/drawing/2014/main" id="{99BC9157-C862-41B4-8D4B-9B7E7CE9A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11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9" name="Rectangle 14">
                  <a:extLst>
                    <a:ext uri="{FF2B5EF4-FFF2-40B4-BE49-F238E27FC236}">
                      <a16:creationId xmlns:a16="http://schemas.microsoft.com/office/drawing/2014/main" id="{865FDEBD-913C-4A61-9234-F1E01BA03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5">
                <a:extLst>
                  <a:ext uri="{FF2B5EF4-FFF2-40B4-BE49-F238E27FC236}">
                    <a16:creationId xmlns:a16="http://schemas.microsoft.com/office/drawing/2014/main" id="{402D4695-C9D7-4489-83DA-5938CEB0D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9" y="0"/>
                <a:ext cx="365" cy="374"/>
                <a:chOff x="1129" y="0"/>
                <a:chExt cx="365" cy="374"/>
              </a:xfrm>
            </p:grpSpPr>
            <p:sp>
              <p:nvSpPr>
                <p:cNvPr id="36" name="Rectangle 16">
                  <a:extLst>
                    <a:ext uri="{FF2B5EF4-FFF2-40B4-BE49-F238E27FC236}">
                      <a16:creationId xmlns:a16="http://schemas.microsoft.com/office/drawing/2014/main" id="{8E268749-ABF2-4A93-AFD1-8869E9F515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12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17">
                  <a:extLst>
                    <a:ext uri="{FF2B5EF4-FFF2-40B4-BE49-F238E27FC236}">
                      <a16:creationId xmlns:a16="http://schemas.microsoft.com/office/drawing/2014/main" id="{2266F23A-64D0-4224-981F-7709FD38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8">
                <a:extLst>
                  <a:ext uri="{FF2B5EF4-FFF2-40B4-BE49-F238E27FC236}">
                    <a16:creationId xmlns:a16="http://schemas.microsoft.com/office/drawing/2014/main" id="{33926F04-4ADE-4AAF-80E7-2661224E5B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4" y="0"/>
                <a:ext cx="365" cy="374"/>
                <a:chOff x="1494" y="0"/>
                <a:chExt cx="365" cy="374"/>
              </a:xfrm>
            </p:grpSpPr>
            <p:sp>
              <p:nvSpPr>
                <p:cNvPr id="34" name="Rectangle 19">
                  <a:extLst>
                    <a:ext uri="{FF2B5EF4-FFF2-40B4-BE49-F238E27FC236}">
                      <a16:creationId xmlns:a16="http://schemas.microsoft.com/office/drawing/2014/main" id="{626F7499-F8AE-44D8-87C6-032DAB972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13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Rectangle 20">
                  <a:extLst>
                    <a:ext uri="{FF2B5EF4-FFF2-40B4-BE49-F238E27FC236}">
                      <a16:creationId xmlns:a16="http://schemas.microsoft.com/office/drawing/2014/main" id="{F1C4D435-9EDA-4682-A63D-65EA0ED10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4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1">
                <a:extLst>
                  <a:ext uri="{FF2B5EF4-FFF2-40B4-BE49-F238E27FC236}">
                    <a16:creationId xmlns:a16="http://schemas.microsoft.com/office/drawing/2014/main" id="{B8AA4B9E-AD4E-4CF0-AB1D-946A3731D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9" y="0"/>
                <a:ext cx="365" cy="374"/>
                <a:chOff x="1859" y="0"/>
                <a:chExt cx="365" cy="374"/>
              </a:xfrm>
            </p:grpSpPr>
            <p:sp>
              <p:nvSpPr>
                <p:cNvPr id="32" name="Rectangle 22">
                  <a:extLst>
                    <a:ext uri="{FF2B5EF4-FFF2-40B4-BE49-F238E27FC236}">
                      <a16:creationId xmlns:a16="http://schemas.microsoft.com/office/drawing/2014/main" id="{A417C769-A571-4128-B0DE-9FC7BDADD3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2" y="0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14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23">
                  <a:extLst>
                    <a:ext uri="{FF2B5EF4-FFF2-40B4-BE49-F238E27FC236}">
                      <a16:creationId xmlns:a16="http://schemas.microsoft.com/office/drawing/2014/main" id="{213F5EA6-A210-491E-A129-1B1B399F5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9" y="0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24">
                <a:extLst>
                  <a:ext uri="{FF2B5EF4-FFF2-40B4-BE49-F238E27FC236}">
                    <a16:creationId xmlns:a16="http://schemas.microsoft.com/office/drawing/2014/main" id="{67E868D6-03F1-4F26-BE02-7FD94EAC91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74"/>
                <a:ext cx="399" cy="374"/>
                <a:chOff x="0" y="374"/>
                <a:chExt cx="399" cy="374"/>
              </a:xfrm>
            </p:grpSpPr>
            <p:sp>
              <p:nvSpPr>
                <p:cNvPr id="30" name="Rectangle 25">
                  <a:extLst>
                    <a:ext uri="{FF2B5EF4-FFF2-40B4-BE49-F238E27FC236}">
                      <a16:creationId xmlns:a16="http://schemas.microsoft.com/office/drawing/2014/main" id="{66E1BD6D-B566-4E0D-B104-5E079CABF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1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 i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P(x)</a:t>
                  </a:r>
                  <a:endParaRPr lang="en-US" altLang="en-US" sz="2400" b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Rectangle 26">
                  <a:extLst>
                    <a:ext uri="{FF2B5EF4-FFF2-40B4-BE49-F238E27FC236}">
                      <a16:creationId xmlns:a16="http://schemas.microsoft.com/office/drawing/2014/main" id="{6A20B021-9AE9-4F8E-9DF0-6599F2E48A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39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7">
                <a:extLst>
                  <a:ext uri="{FF2B5EF4-FFF2-40B4-BE49-F238E27FC236}">
                    <a16:creationId xmlns:a16="http://schemas.microsoft.com/office/drawing/2014/main" id="{B511B8C7-C2E8-43F1-9E08-793D41ABD7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374"/>
                <a:ext cx="365" cy="374"/>
                <a:chOff x="399" y="374"/>
                <a:chExt cx="365" cy="374"/>
              </a:xfrm>
            </p:grpSpPr>
            <p:sp>
              <p:nvSpPr>
                <p:cNvPr id="28" name="Rectangle 28">
                  <a:extLst>
                    <a:ext uri="{FF2B5EF4-FFF2-40B4-BE49-F238E27FC236}">
                      <a16:creationId xmlns:a16="http://schemas.microsoft.com/office/drawing/2014/main" id="{3F08BD4C-7A54-4917-B732-089830F25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.4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9">
                  <a:extLst>
                    <a:ext uri="{FF2B5EF4-FFF2-40B4-BE49-F238E27FC236}">
                      <a16:creationId xmlns:a16="http://schemas.microsoft.com/office/drawing/2014/main" id="{C7D7176B-BB33-40C7-81E9-F61EDF8DE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0">
                <a:extLst>
                  <a:ext uri="{FF2B5EF4-FFF2-40B4-BE49-F238E27FC236}">
                    <a16:creationId xmlns:a16="http://schemas.microsoft.com/office/drawing/2014/main" id="{E8F324A8-5EAC-4E36-AAE3-3172498159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4" y="374"/>
                <a:ext cx="365" cy="374"/>
                <a:chOff x="764" y="374"/>
                <a:chExt cx="365" cy="374"/>
              </a:xfrm>
            </p:grpSpPr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3E6702C9-6E9C-4954-AAFC-624163F77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.2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32">
                  <a:extLst>
                    <a:ext uri="{FF2B5EF4-FFF2-40B4-BE49-F238E27FC236}">
                      <a16:creationId xmlns:a16="http://schemas.microsoft.com/office/drawing/2014/main" id="{9070F27D-37B0-4047-B9FD-16A4B613E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33">
                <a:extLst>
                  <a:ext uri="{FF2B5EF4-FFF2-40B4-BE49-F238E27FC236}">
                    <a16:creationId xmlns:a16="http://schemas.microsoft.com/office/drawing/2014/main" id="{80BEEC9B-6CE1-4EEA-836D-209A3C7384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9" y="374"/>
                <a:ext cx="365" cy="374"/>
                <a:chOff x="1129" y="374"/>
                <a:chExt cx="365" cy="374"/>
              </a:xfrm>
            </p:grpSpPr>
            <p:sp>
              <p:nvSpPr>
                <p:cNvPr id="24" name="Rectangle 34">
                  <a:extLst>
                    <a:ext uri="{FF2B5EF4-FFF2-40B4-BE49-F238E27FC236}">
                      <a16:creationId xmlns:a16="http://schemas.microsoft.com/office/drawing/2014/main" id="{D40FADF9-8ACA-46B6-A35E-B624B009E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.2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35">
                  <a:extLst>
                    <a:ext uri="{FF2B5EF4-FFF2-40B4-BE49-F238E27FC236}">
                      <a16:creationId xmlns:a16="http://schemas.microsoft.com/office/drawing/2014/main" id="{EA3BD142-0B3D-4630-9263-A20220958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6">
                <a:extLst>
                  <a:ext uri="{FF2B5EF4-FFF2-40B4-BE49-F238E27FC236}">
                    <a16:creationId xmlns:a16="http://schemas.microsoft.com/office/drawing/2014/main" id="{F7F91ACA-DEAC-4813-95B7-181CBA4C9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4" y="374"/>
                <a:ext cx="365" cy="374"/>
                <a:chOff x="1494" y="374"/>
                <a:chExt cx="365" cy="374"/>
              </a:xfrm>
            </p:grpSpPr>
            <p:sp>
              <p:nvSpPr>
                <p:cNvPr id="22" name="Rectangle 37">
                  <a:extLst>
                    <a:ext uri="{FF2B5EF4-FFF2-40B4-BE49-F238E27FC236}">
                      <a16:creationId xmlns:a16="http://schemas.microsoft.com/office/drawing/2014/main" id="{686B86B1-40D6-4052-8C2B-18CA27D657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.1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38">
                  <a:extLst>
                    <a:ext uri="{FF2B5EF4-FFF2-40B4-BE49-F238E27FC236}">
                      <a16:creationId xmlns:a16="http://schemas.microsoft.com/office/drawing/2014/main" id="{5D102EE2-4E09-4C54-85F1-5334482AD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4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9">
                <a:extLst>
                  <a:ext uri="{FF2B5EF4-FFF2-40B4-BE49-F238E27FC236}">
                    <a16:creationId xmlns:a16="http://schemas.microsoft.com/office/drawing/2014/main" id="{0D4D86DF-C953-401C-9469-FECABDF6E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9" y="374"/>
                <a:ext cx="365" cy="374"/>
                <a:chOff x="1859" y="374"/>
                <a:chExt cx="365" cy="374"/>
              </a:xfrm>
            </p:grpSpPr>
            <p:sp>
              <p:nvSpPr>
                <p:cNvPr id="20" name="Rectangle 40">
                  <a:extLst>
                    <a:ext uri="{FF2B5EF4-FFF2-40B4-BE49-F238E27FC236}">
                      <a16:creationId xmlns:a16="http://schemas.microsoft.com/office/drawing/2014/main" id="{DAA3F897-0043-4328-B5DB-1E907B218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2" y="374"/>
                  <a:ext cx="27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pPr eaLnBrk="1" hangingPunct="1"/>
                  <a:r>
                    <a:rPr lang="en-US" altLang="en-US" sz="2400" b="1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.1</a:t>
                  </a:r>
                </a:p>
                <a:p>
                  <a:endParaRPr lang="en-US" altLang="en-US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41">
                  <a:extLst>
                    <a:ext uri="{FF2B5EF4-FFF2-40B4-BE49-F238E27FC236}">
                      <a16:creationId xmlns:a16="http://schemas.microsoft.com/office/drawing/2014/main" id="{BBA85EA4-5B88-4D3E-A39D-25A0BC33E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9" y="374"/>
                  <a:ext cx="36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42">
              <a:extLst>
                <a:ext uri="{FF2B5EF4-FFF2-40B4-BE49-F238E27FC236}">
                  <a16:creationId xmlns:a16="http://schemas.microsoft.com/office/drawing/2014/main" id="{1B1080F2-FA75-4D6F-9EDC-7CB2C403A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2230" cy="75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44" name="Text Box 44">
            <a:extLst>
              <a:ext uri="{FF2B5EF4-FFF2-40B4-BE49-F238E27FC236}">
                <a16:creationId xmlns:a16="http://schemas.microsoft.com/office/drawing/2014/main" id="{D250461D-F607-4990-9EF0-D4E326C8E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02" y="4321332"/>
            <a:ext cx="25908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p(x=14)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.1</a:t>
            </a:r>
            <a:r>
              <a:rPr lang="en-US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E5DD507D-D174-41D8-877B-BD5E0EEC5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457" y="4790757"/>
            <a:ext cx="37338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12)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(.2 + .1 +.1) = .4</a:t>
            </a:r>
            <a:r>
              <a:rPr lang="en-US" altLang="en-US" sz="2400" b="1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3692FDFB-676B-4DA7-BD9D-AAF20A54D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457" y="5260182"/>
            <a:ext cx="30480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p(x≤11)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(.4 +.2) = .6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3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8E9-B398-4802-ABE1-CAFD218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E4C5-2862-48C2-92D6-3CA5B147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366760" cy="4906963"/>
          </a:xfrm>
        </p:spPr>
        <p:txBody>
          <a:bodyPr/>
          <a:lstStyle/>
          <a:p>
            <a:r>
              <a:rPr lang="en-US" dirty="0"/>
              <a:t>You are lecturing to a group of 1000 students.  You ask them to each randomly pick an integer between 1 and 10.  Assuming, their picks are truly random: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What percentage of the students would you expect picked a number less than or equal to 6?</a:t>
            </a:r>
            <a:r>
              <a:rPr lang="en-US" altLang="en-US" sz="2400" dirty="0"/>
              <a:t> </a:t>
            </a:r>
          </a:p>
          <a:p>
            <a:pPr marL="1295400" lvl="2" indent="-3810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Since </a:t>
            </a:r>
            <a:r>
              <a:rPr lang="en-US" altLang="en-US" sz="20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p(x≤ 6)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1/10 + 1/10 + 1/10 + 1/10 + 1/10 + 1/10 =.6 </a:t>
            </a:r>
          </a:p>
          <a:p>
            <a:pPr marL="1295400" lvl="2" indent="-3810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/>
              <a:t>       = 60%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2CAE1-52AA-4DBA-BD87-1F8A4F38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F34"/>
              </a:rPr>
              <a:t>L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4"/>
              </a:rPr>
              <a:t>ecture notes on Probability Theory by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F33"/>
              </a:rPr>
              <a:t>Phanuel Mariano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35-A0D0-4884-93BB-35F78ADF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693131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Multiple events can be mapped to S</a:t>
                </a:r>
              </a:p>
              <a:p>
                <a:pPr lvl="1"/>
                <a:r>
                  <a:rPr lang="en-US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Sum of two numbers greater than 8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:{(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);(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);(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);…;(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First number bigger than second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:{(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);(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); …;(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Max of the two number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 …;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we are interested in more general questions about the outcomes of the experiment.</a:t>
                </a:r>
              </a:p>
              <a:p>
                <a:pPr lvl="1"/>
                <a:r>
                  <a:rPr lang="en-US" dirty="0"/>
                  <a:t>What is the sum of the two numbers? {2, .... 12}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693131" cy="4906963"/>
              </a:xfrm>
              <a:blipFill>
                <a:blip r:embed="rId2"/>
                <a:stretch>
                  <a:fillRect l="-1641" t="-1988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16B11-688D-425D-9470-D42BE59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87167-64D0-4C4F-8B19-553364101EAE}"/>
                  </a:ext>
                </a:extLst>
              </p:cNvPr>
              <p:cNvSpPr txBox="1"/>
              <p:nvPr/>
            </p:nvSpPr>
            <p:spPr>
              <a:xfrm>
                <a:off x="7676777" y="4177698"/>
                <a:ext cx="4343426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space for 2-dice rolling experiment,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87167-64D0-4C4F-8B19-55336410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777" y="4177698"/>
                <a:ext cx="4343426" cy="646331"/>
              </a:xfrm>
              <a:prstGeom prst="rect">
                <a:avLst/>
              </a:prstGeom>
              <a:blipFill>
                <a:blip r:embed="rId3"/>
                <a:stretch>
                  <a:fillRect t="-4717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EE5E51D-FA5E-4090-B6BA-9199042C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7" y="1132489"/>
            <a:ext cx="4343426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2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35-A0D0-4884-93BB-35F78ADF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Random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693131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are interested in more general questions about the outcomes of the experiment.</a:t>
                </a:r>
              </a:p>
              <a:p>
                <a:pPr lvl="1"/>
                <a:r>
                  <a:rPr lang="en-US" dirty="0"/>
                  <a:t>What is the sum of the two numbers?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{2, …. 12}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Which is the bigger number?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{2, 3, …6}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the numbers, when first number is divisible by second (not = 1).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 ???}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693131" cy="4906963"/>
              </a:xfrm>
              <a:blipFill>
                <a:blip r:embed="rId2"/>
                <a:stretch>
                  <a:fillRect l="-1641" t="-1988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16B11-688D-425D-9470-D42BE59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87167-64D0-4C4F-8B19-553364101EAE}"/>
                  </a:ext>
                </a:extLst>
              </p:cNvPr>
              <p:cNvSpPr txBox="1"/>
              <p:nvPr/>
            </p:nvSpPr>
            <p:spPr>
              <a:xfrm>
                <a:off x="7676777" y="4177698"/>
                <a:ext cx="4343426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space for 2-dice rolling experiment,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87167-64D0-4C4F-8B19-55336410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777" y="4177698"/>
                <a:ext cx="4343426" cy="646331"/>
              </a:xfrm>
              <a:prstGeom prst="rect">
                <a:avLst/>
              </a:prstGeom>
              <a:blipFill>
                <a:blip r:embed="rId3"/>
                <a:stretch>
                  <a:fillRect t="-4717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EE5E51D-FA5E-4090-B6BA-9199042C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7" y="1132489"/>
            <a:ext cx="4343426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A4014-73B9-4A59-8C47-6234F392229C}"/>
              </a:ext>
            </a:extLst>
          </p:cNvPr>
          <p:cNvSpPr txBox="1"/>
          <p:nvPr/>
        </p:nvSpPr>
        <p:spPr>
          <a:xfrm>
            <a:off x="838200" y="5178120"/>
            <a:ext cx="807304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Define a function that maps all outcomes in S to a set of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B51B10-B415-45FD-B8BE-4366FBFE463C}"/>
                  </a:ext>
                </a:extLst>
              </p:cNvPr>
              <p:cNvSpPr txBox="1"/>
              <p:nvPr/>
            </p:nvSpPr>
            <p:spPr>
              <a:xfrm>
                <a:off x="3847407" y="5753054"/>
                <a:ext cx="1389611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B51B10-B415-45FD-B8BE-4366FBFE4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407" y="5753054"/>
                <a:ext cx="1389611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35-A0D0-4884-93BB-35F78ADF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Random Variable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2916"/>
                <a:ext cx="77724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1: </a:t>
                </a:r>
                <a:r>
                  <a:rPr lang="en-US" b="0" i="1" dirty="0"/>
                  <a:t>A random variable is a function from a sample 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/>
                  <a:t> to the real numbers. Conventionally, random variables are denoted with capital letters,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≔(−∞,+∞)</m:t>
                    </m:r>
                  </m:oMath>
                </a14:m>
                <a:endParaRPr lang="en-US" b="0" i="1" dirty="0"/>
              </a:p>
              <a:p>
                <a:r>
                  <a:rPr lang="en-US" dirty="0"/>
                  <a:t>If the outcome of the random experiment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then the value of the random variable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Toss a coin 10 times and let X be the number of Heads</a:t>
                </a:r>
              </a:p>
              <a:p>
                <a:pPr lvl="1"/>
                <a:r>
                  <a:rPr lang="en-US" dirty="0"/>
                  <a:t>Choose a random person in a class and let X be the height of the person, in inches.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4CEC6-D256-4422-ADF9-70F8E2263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2916"/>
                <a:ext cx="7772400" cy="4906963"/>
              </a:xfrm>
              <a:blipFill>
                <a:blip r:embed="rId2"/>
                <a:stretch>
                  <a:fillRect l="-1412" t="-2112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16B11-688D-425D-9470-D42BE59E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087D-CEB2-438D-9189-142A6BD9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Random Variable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EA0507-E253-4A3E-A1FB-89D2663D0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001000" cy="4906963"/>
              </a:xfrm>
            </p:spPr>
            <p:txBody>
              <a:bodyPr/>
              <a:lstStyle/>
              <a:p>
                <a:r>
                  <a:rPr lang="en-US" dirty="0"/>
                  <a:t>Several random variables can be defined for a set of outcomes.</a:t>
                </a:r>
              </a:p>
              <a:p>
                <a:pPr lvl="1"/>
                <a:r>
                  <a:rPr lang="en-US" dirty="0"/>
                  <a:t>Experiment of tossing four coins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counts # of Heads, </a:t>
                </a:r>
              </a:p>
              <a:p>
                <a:pPr lvl="3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→3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count# of Tails</a:t>
                </a:r>
              </a:p>
              <a:p>
                <a:pPr lvl="3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denotes the case when all faces are same</a:t>
                </a:r>
              </a:p>
              <a:p>
                <a:pPr lvl="3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Can be discrete (i.e., finite many possible outcomes) or continuous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EA0507-E253-4A3E-A1FB-89D2663D0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001000" cy="4906963"/>
              </a:xfrm>
              <a:blipFill>
                <a:blip r:embed="rId2"/>
                <a:stretch>
                  <a:fillRect l="-1372" t="-1988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711A4-E804-4DA9-88BB-BCB9B765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AFAB-BBF2-478B-9ADB-2F7B17B2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BBEF-9607-47E6-A12B-B591CE82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 that can assume a countable number (finite or infinite) of values are called discrete.</a:t>
            </a:r>
          </a:p>
          <a:p>
            <a:r>
              <a:rPr lang="en-US" sz="2800" b="1" dirty="0"/>
              <a:t>Examples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9DF6-1C4D-40F7-8051-928A7C1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68D70-3C4B-425F-B192-C0648F5656B5}"/>
              </a:ext>
            </a:extLst>
          </p:cNvPr>
          <p:cNvGrpSpPr/>
          <p:nvPr/>
        </p:nvGrpSpPr>
        <p:grpSpPr>
          <a:xfrm>
            <a:off x="1285674" y="3567956"/>
            <a:ext cx="6087985" cy="2158950"/>
            <a:chOff x="1623725" y="3568447"/>
            <a:chExt cx="6087985" cy="2158950"/>
          </a:xfrm>
        </p:grpSpPr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F0871441-07C5-4475-A48B-55BD5B89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630" y="3618777"/>
              <a:ext cx="5943600" cy="300082"/>
            </a:xfrm>
            <a:prstGeom prst="rect">
              <a:avLst/>
            </a:prstGeom>
            <a:solidFill>
              <a:srgbClr val="E9F05A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CB8C7C-AF22-4B0A-BB67-91CB9B5EC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174" y="3568447"/>
              <a:ext cx="1424974" cy="39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Experiment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0BE1475-0C44-42CD-8A34-E86D71582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391" y="3576581"/>
              <a:ext cx="2052572" cy="39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Random Variable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69134218-2E6C-41F7-9B8F-1E78E89E4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811" y="3595989"/>
              <a:ext cx="1927899" cy="390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Possible Values</a:t>
              </a:r>
            </a:p>
          </p:txBody>
        </p:sp>
        <p:grpSp>
          <p:nvGrpSpPr>
            <p:cNvPr id="10" name="Group 75">
              <a:extLst>
                <a:ext uri="{FF2B5EF4-FFF2-40B4-BE49-F238E27FC236}">
                  <a16:creationId xmlns:a16="http://schemas.microsoft.com/office/drawing/2014/main" id="{4B0ED2B3-B15D-4371-9DBF-58D0871CD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725" y="4217684"/>
              <a:ext cx="5944790" cy="428625"/>
              <a:chOff x="383" y="1961"/>
              <a:chExt cx="4993" cy="360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8484E94C-52BA-480D-989E-DFC5CD287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" y="1961"/>
                <a:ext cx="190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 dirty="0"/>
                  <a:t>Make 100 Sales Calls</a:t>
                </a:r>
              </a:p>
            </p:txBody>
          </p:sp>
          <p:sp>
            <p:nvSpPr>
              <p:cNvPr id="23" name="Rectangle 29">
                <a:extLst>
                  <a:ext uri="{FF2B5EF4-FFF2-40B4-BE49-F238E27FC236}">
                    <a16:creationId xmlns:a16="http://schemas.microsoft.com/office/drawing/2014/main" id="{6A8EB7FA-27AA-417C-9ED2-69CDED38C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61"/>
                <a:ext cx="71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# Sales</a:t>
                </a:r>
              </a:p>
            </p:txBody>
          </p:sp>
          <p:sp>
            <p:nvSpPr>
              <p:cNvPr id="24" name="Rectangle 30">
                <a:extLst>
                  <a:ext uri="{FF2B5EF4-FFF2-40B4-BE49-F238E27FC236}">
                    <a16:creationId xmlns:a16="http://schemas.microsoft.com/office/drawing/2014/main" id="{77F75AF9-7218-4694-8355-8492F2B14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1961"/>
                <a:ext cx="1327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0, 1, 2, ..., 100</a:t>
                </a:r>
              </a:p>
            </p:txBody>
          </p:sp>
          <p:sp>
            <p:nvSpPr>
              <p:cNvPr id="25" name="Line 64">
                <a:extLst>
                  <a:ext uri="{FF2B5EF4-FFF2-40B4-BE49-F238E27FC236}">
                    <a16:creationId xmlns:a16="http://schemas.microsoft.com/office/drawing/2014/main" id="{B48DE848-F8C0-4B32-9114-B1FA71B9E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321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1" name="Group 72">
              <a:extLst>
                <a:ext uri="{FF2B5EF4-FFF2-40B4-BE49-F238E27FC236}">
                  <a16:creationId xmlns:a16="http://schemas.microsoft.com/office/drawing/2014/main" id="{B4CA92C3-DB12-43CE-B87A-4CA219F45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725" y="4757038"/>
              <a:ext cx="5944790" cy="431006"/>
              <a:chOff x="383" y="2414"/>
              <a:chExt cx="4993" cy="362"/>
            </a:xfrm>
          </p:grpSpPr>
          <p:sp>
            <p:nvSpPr>
              <p:cNvPr id="18" name="Rectangle 38">
                <a:extLst>
                  <a:ext uri="{FF2B5EF4-FFF2-40B4-BE49-F238E27FC236}">
                    <a16:creationId xmlns:a16="http://schemas.microsoft.com/office/drawing/2014/main" id="{923E1485-AFDA-4B45-A9FC-55291E5FE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" y="2414"/>
                <a:ext cx="1638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Inspect 70 Radios</a:t>
                </a:r>
              </a:p>
            </p:txBody>
          </p:sp>
          <p:sp>
            <p:nvSpPr>
              <p:cNvPr id="19" name="Rectangle 39">
                <a:extLst>
                  <a:ext uri="{FF2B5EF4-FFF2-40B4-BE49-F238E27FC236}">
                    <a16:creationId xmlns:a16="http://schemas.microsoft.com/office/drawing/2014/main" id="{DADB81B9-5FC6-4C0B-BC56-AACE68F7B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14"/>
                <a:ext cx="1088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# Defective</a:t>
                </a:r>
              </a:p>
            </p:txBody>
          </p:sp>
          <p:sp>
            <p:nvSpPr>
              <p:cNvPr id="20" name="Rectangle 40">
                <a:extLst>
                  <a:ext uri="{FF2B5EF4-FFF2-40B4-BE49-F238E27FC236}">
                    <a16:creationId xmlns:a16="http://schemas.microsoft.com/office/drawing/2014/main" id="{AB3EEBA6-61B8-487C-9165-7A41C0282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2414"/>
                <a:ext cx="1220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0, 1, 2, ..., 70</a:t>
                </a:r>
              </a:p>
            </p:txBody>
          </p:sp>
          <p:sp>
            <p:nvSpPr>
              <p:cNvPr id="21" name="Line 65">
                <a:extLst>
                  <a:ext uri="{FF2B5EF4-FFF2-40B4-BE49-F238E27FC236}">
                    <a16:creationId xmlns:a16="http://schemas.microsoft.com/office/drawing/2014/main" id="{F5355271-81F6-49B0-908C-89FE05BE0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776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2" name="Group 73">
              <a:extLst>
                <a:ext uri="{FF2B5EF4-FFF2-40B4-BE49-F238E27FC236}">
                  <a16:creationId xmlns:a16="http://schemas.microsoft.com/office/drawing/2014/main" id="{03CDC0A7-7109-4AB4-8BB7-49531B21C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725" y="5296391"/>
              <a:ext cx="5944790" cy="431006"/>
              <a:chOff x="383" y="2867"/>
              <a:chExt cx="4993" cy="362"/>
            </a:xfrm>
          </p:grpSpPr>
          <p:sp>
            <p:nvSpPr>
              <p:cNvPr id="14" name="Rectangle 48">
                <a:extLst>
                  <a:ext uri="{FF2B5EF4-FFF2-40B4-BE49-F238E27FC236}">
                    <a16:creationId xmlns:a16="http://schemas.microsoft.com/office/drawing/2014/main" id="{3B116074-E9B3-4458-A9C0-6086188E8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" y="2867"/>
                <a:ext cx="195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 dirty="0"/>
                  <a:t>Answer 33 Questions</a:t>
                </a:r>
              </a:p>
            </p:txBody>
          </p:sp>
          <p:sp>
            <p:nvSpPr>
              <p:cNvPr id="15" name="Rectangle 49">
                <a:extLst>
                  <a:ext uri="{FF2B5EF4-FFF2-40B4-BE49-F238E27FC236}">
                    <a16:creationId xmlns:a16="http://schemas.microsoft.com/office/drawing/2014/main" id="{20E941A6-7CEB-4700-8B17-4C8FBEE2F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867"/>
                <a:ext cx="904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# Correct</a:t>
                </a:r>
              </a:p>
            </p:txBody>
          </p:sp>
          <p:sp>
            <p:nvSpPr>
              <p:cNvPr id="16" name="Rectangle 50">
                <a:extLst>
                  <a:ext uri="{FF2B5EF4-FFF2-40B4-BE49-F238E27FC236}">
                    <a16:creationId xmlns:a16="http://schemas.microsoft.com/office/drawing/2014/main" id="{366B829B-7C50-424B-8267-EEE0D6E3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2867"/>
                <a:ext cx="1220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b="1"/>
                  <a:t>0, 1, 2, ..., 33</a:t>
                </a:r>
              </a:p>
            </p:txBody>
          </p:sp>
          <p:sp>
            <p:nvSpPr>
              <p:cNvPr id="17" name="Line 66">
                <a:extLst>
                  <a:ext uri="{FF2B5EF4-FFF2-40B4-BE49-F238E27FC236}">
                    <a16:creationId xmlns:a16="http://schemas.microsoft.com/office/drawing/2014/main" id="{E5C37DBC-FAF7-4904-BA61-6EF2EE028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229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3" name="Line 69">
              <a:extLst>
                <a:ext uri="{FF2B5EF4-FFF2-40B4-BE49-F238E27FC236}">
                  <a16:creationId xmlns:a16="http://schemas.microsoft.com/office/drawing/2014/main" id="{54C51216-5DDF-463C-AE1D-1C139A2D2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630" y="4114099"/>
              <a:ext cx="5943600" cy="0"/>
            </a:xfrm>
            <a:prstGeom prst="line">
              <a:avLst/>
            </a:prstGeom>
            <a:noFill/>
            <a:ln w="57150">
              <a:solidFill>
                <a:srgbClr val="E9F05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9134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3F2B-C354-4FB6-B143-A73BF6F9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Continuous Random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EC15-F0A4-4CEB-8321-E0AD3F92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continuous random variable is a random variable with infinitely many possible values (in an interval of real numbers 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6446-2BD3-4D5D-98DF-5402EBDE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67E2EF-5DBB-4C71-A098-2151FCF5520E}"/>
              </a:ext>
            </a:extLst>
          </p:cNvPr>
          <p:cNvGrpSpPr/>
          <p:nvPr/>
        </p:nvGrpSpPr>
        <p:grpSpPr>
          <a:xfrm>
            <a:off x="1191215" y="3247535"/>
            <a:ext cx="6916188" cy="3081960"/>
            <a:chOff x="1600200" y="3237510"/>
            <a:chExt cx="6166247" cy="2872998"/>
          </a:xfrm>
        </p:grpSpPr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5A34B3F9-7FA8-4736-9588-83E159DD0A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392" y="5269419"/>
              <a:ext cx="5641182" cy="654843"/>
              <a:chOff x="385" y="3109"/>
              <a:chExt cx="4738" cy="550"/>
            </a:xfrm>
          </p:grpSpPr>
          <p:sp>
            <p:nvSpPr>
              <p:cNvPr id="29" name="Rectangle 58">
                <a:extLst>
                  <a:ext uri="{FF2B5EF4-FFF2-40B4-BE49-F238E27FC236}">
                    <a16:creationId xmlns:a16="http://schemas.microsoft.com/office/drawing/2014/main" id="{6346D81D-0AFD-458F-A0A5-B51311D3A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109"/>
                <a:ext cx="133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dirty="0"/>
                  <a:t>Measure Time</a:t>
                </a:r>
              </a:p>
            </p:txBody>
          </p:sp>
          <p:sp>
            <p:nvSpPr>
              <p:cNvPr id="30" name="Rectangle 59">
                <a:extLst>
                  <a:ext uri="{FF2B5EF4-FFF2-40B4-BE49-F238E27FC236}">
                    <a16:creationId xmlns:a16="http://schemas.microsoft.com/office/drawing/2014/main" id="{EF2E1A29-0D4F-42A4-B331-B05FB9ECF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350"/>
                <a:ext cx="1558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Between Arrivals</a:t>
                </a:r>
              </a:p>
            </p:txBody>
          </p:sp>
          <p:sp>
            <p:nvSpPr>
              <p:cNvPr id="31" name="Rectangle 60">
                <a:extLst>
                  <a:ext uri="{FF2B5EF4-FFF2-40B4-BE49-F238E27FC236}">
                    <a16:creationId xmlns:a16="http://schemas.microsoft.com/office/drawing/2014/main" id="{C742328A-0A1A-413B-9486-0B7B43EF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3109"/>
                <a:ext cx="1142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Inter-Arrival</a:t>
                </a:r>
              </a:p>
            </p:txBody>
          </p:sp>
          <p:sp>
            <p:nvSpPr>
              <p:cNvPr id="32" name="Rectangle 61">
                <a:extLst>
                  <a:ext uri="{FF2B5EF4-FFF2-40B4-BE49-F238E27FC236}">
                    <a16:creationId xmlns:a16="http://schemas.microsoft.com/office/drawing/2014/main" id="{4B1B4454-FC2D-4167-BA97-F273D0444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3350"/>
                <a:ext cx="53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Time</a:t>
                </a:r>
              </a:p>
            </p:txBody>
          </p:sp>
          <p:sp>
            <p:nvSpPr>
              <p:cNvPr id="33" name="Rectangle 62">
                <a:extLst>
                  <a:ext uri="{FF2B5EF4-FFF2-40B4-BE49-F238E27FC236}">
                    <a16:creationId xmlns:a16="http://schemas.microsoft.com/office/drawing/2014/main" id="{88F9EEA0-8F57-4441-BF21-AD43BBCA2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09"/>
                <a:ext cx="1315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0, 1.3, 2.78, ...</a:t>
                </a:r>
              </a:p>
            </p:txBody>
          </p:sp>
        </p:grpSp>
        <p:sp>
          <p:nvSpPr>
            <p:cNvPr id="7" name="Rectangle 63">
              <a:extLst>
                <a:ext uri="{FF2B5EF4-FFF2-40B4-BE49-F238E27FC236}">
                  <a16:creationId xmlns:a16="http://schemas.microsoft.com/office/drawing/2014/main" id="{99AECD8C-6921-42FC-ADF3-FCFDADBB1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916" y="3303676"/>
              <a:ext cx="5943600" cy="300082"/>
            </a:xfrm>
            <a:prstGeom prst="rect">
              <a:avLst/>
            </a:prstGeom>
            <a:solidFill>
              <a:srgbClr val="E9F05A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8" name="Rectangle 64">
              <a:extLst>
                <a:ext uri="{FF2B5EF4-FFF2-40B4-BE49-F238E27FC236}">
                  <a16:creationId xmlns:a16="http://schemas.microsoft.com/office/drawing/2014/main" id="{46502F76-A9CD-4F2F-A8B4-E9C24F4E9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456" y="3238215"/>
              <a:ext cx="1424974" cy="39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/>
                <a:t>Experiment</a:t>
              </a:r>
            </a:p>
          </p:txBody>
        </p:sp>
        <p:sp>
          <p:nvSpPr>
            <p:cNvPr id="9" name="Rectangle 65">
              <a:extLst>
                <a:ext uri="{FF2B5EF4-FFF2-40B4-BE49-F238E27FC236}">
                  <a16:creationId xmlns:a16="http://schemas.microsoft.com/office/drawing/2014/main" id="{66781168-2E77-4960-A8DD-89F24EE2D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472" y="3254309"/>
              <a:ext cx="2045490" cy="383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Random Variable</a:t>
              </a:r>
            </a:p>
          </p:txBody>
        </p:sp>
        <p:sp>
          <p:nvSpPr>
            <p:cNvPr id="10" name="Rectangle 66">
              <a:extLst>
                <a:ext uri="{FF2B5EF4-FFF2-40B4-BE49-F238E27FC236}">
                  <a16:creationId xmlns:a16="http://schemas.microsoft.com/office/drawing/2014/main" id="{B7D3D71A-B198-43B0-AC78-29FDF54E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0954" y="3237510"/>
              <a:ext cx="2045493" cy="390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100" b="1" dirty="0"/>
                <a:t>Possible Values</a:t>
              </a:r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6BDB44CE-10AA-48D9-B452-BBE41D3BE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916" y="3798998"/>
              <a:ext cx="5943600" cy="0"/>
            </a:xfrm>
            <a:prstGeom prst="line">
              <a:avLst/>
            </a:prstGeom>
            <a:noFill/>
            <a:ln w="57150">
              <a:solidFill>
                <a:srgbClr val="E9F05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12" name="Group 73">
              <a:extLst>
                <a:ext uri="{FF2B5EF4-FFF2-40B4-BE49-F238E27FC236}">
                  <a16:creationId xmlns:a16="http://schemas.microsoft.com/office/drawing/2014/main" id="{DD0AAF54-66C3-44FF-9BE1-A261CF0E5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3839479"/>
              <a:ext cx="5943600" cy="414338"/>
              <a:chOff x="384" y="1908"/>
              <a:chExt cx="4992" cy="348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27872241-E3AA-46BB-AAB6-B6077CEF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908"/>
                <a:ext cx="1654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Weigh 100 People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3AD25F58-D9E0-4DCB-8E6A-B1A1E0A1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908"/>
                <a:ext cx="725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Weight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43B7F6E6-67D3-4D8B-A9B3-D585D7EE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908"/>
                <a:ext cx="1056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45.1, 78, ...</a:t>
                </a:r>
              </a:p>
            </p:txBody>
          </p:sp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A8FE9072-6A47-4548-8BED-98B4C4CAE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3" name="Group 74">
              <a:extLst>
                <a:ext uri="{FF2B5EF4-FFF2-40B4-BE49-F238E27FC236}">
                  <a16:creationId xmlns:a16="http://schemas.microsoft.com/office/drawing/2014/main" id="{7D22A7B2-180C-4CF6-BBBF-C016C404C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4315731"/>
              <a:ext cx="5943600" cy="441722"/>
              <a:chOff x="384" y="2308"/>
              <a:chExt cx="4992" cy="371"/>
            </a:xfrm>
          </p:grpSpPr>
          <p:sp>
            <p:nvSpPr>
              <p:cNvPr id="21" name="Rectangle 38">
                <a:extLst>
                  <a:ext uri="{FF2B5EF4-FFF2-40B4-BE49-F238E27FC236}">
                    <a16:creationId xmlns:a16="http://schemas.microsoft.com/office/drawing/2014/main" id="{58EE5198-71D1-483B-88FC-B91BC5BD5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308"/>
                <a:ext cx="1826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dirty="0"/>
                  <a:t>Measure time taken</a:t>
                </a:r>
              </a:p>
            </p:txBody>
          </p:sp>
          <p:sp>
            <p:nvSpPr>
              <p:cNvPr id="22" name="Rectangle 39">
                <a:extLst>
                  <a:ext uri="{FF2B5EF4-FFF2-40B4-BE49-F238E27FC236}">
                    <a16:creationId xmlns:a16="http://schemas.microsoft.com/office/drawing/2014/main" id="{94495DD9-FA98-4DAA-9A95-98D0F7D35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2308"/>
                <a:ext cx="618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Hours</a:t>
                </a:r>
              </a:p>
            </p:txBody>
          </p:sp>
          <p:sp>
            <p:nvSpPr>
              <p:cNvPr id="23" name="Rectangle 40">
                <a:extLst>
                  <a:ext uri="{FF2B5EF4-FFF2-40B4-BE49-F238E27FC236}">
                    <a16:creationId xmlns:a16="http://schemas.microsoft.com/office/drawing/2014/main" id="{BDCD5DEB-C76D-4C93-9A0B-1A1470817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308"/>
                <a:ext cx="1269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900, 875.9, ...</a:t>
                </a:r>
              </a:p>
            </p:txBody>
          </p:sp>
          <p:sp>
            <p:nvSpPr>
              <p:cNvPr id="24" name="Line 69">
                <a:extLst>
                  <a:ext uri="{FF2B5EF4-FFF2-40B4-BE49-F238E27FC236}">
                    <a16:creationId xmlns:a16="http://schemas.microsoft.com/office/drawing/2014/main" id="{645D7747-821A-4164-8C36-C31AD6BEF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679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14" name="Group 75">
              <a:extLst>
                <a:ext uri="{FF2B5EF4-FFF2-40B4-BE49-F238E27FC236}">
                  <a16:creationId xmlns:a16="http://schemas.microsoft.com/office/drawing/2014/main" id="{14D3024B-ACC9-4B1D-9CFC-6E624A317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4793170"/>
              <a:ext cx="5943600" cy="432197"/>
              <a:chOff x="384" y="2709"/>
              <a:chExt cx="4992" cy="363"/>
            </a:xfrm>
          </p:grpSpPr>
          <p:sp>
            <p:nvSpPr>
              <p:cNvPr id="17" name="Rectangle 48">
                <a:extLst>
                  <a:ext uri="{FF2B5EF4-FFF2-40B4-BE49-F238E27FC236}">
                    <a16:creationId xmlns:a16="http://schemas.microsoft.com/office/drawing/2014/main" id="{3C5F4DFB-FED6-4C0E-9C31-C48D9F32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709"/>
                <a:ext cx="2033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 dirty="0"/>
                  <a:t>Amount spent on food</a:t>
                </a:r>
              </a:p>
            </p:txBody>
          </p:sp>
          <p:sp>
            <p:nvSpPr>
              <p:cNvPr id="18" name="Rectangle 49">
                <a:extLst>
                  <a:ext uri="{FF2B5EF4-FFF2-40B4-BE49-F238E27FC236}">
                    <a16:creationId xmlns:a16="http://schemas.microsoft.com/office/drawing/2014/main" id="{67D9EBA6-0EC1-4437-8AF1-C2662D5A6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2709"/>
                <a:ext cx="937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$ amount</a:t>
                </a:r>
              </a:p>
            </p:txBody>
          </p:sp>
          <p:sp>
            <p:nvSpPr>
              <p:cNvPr id="19" name="Rectangle 50">
                <a:extLst>
                  <a:ext uri="{FF2B5EF4-FFF2-40B4-BE49-F238E27FC236}">
                    <a16:creationId xmlns:a16="http://schemas.microsoft.com/office/drawing/2014/main" id="{3ACB347E-CFB0-483C-92B8-F0A0EC0BA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709"/>
                <a:ext cx="1163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950"/>
                  <a:t>54.12, 42, ...</a:t>
                </a:r>
              </a:p>
            </p:txBody>
          </p:sp>
          <p:sp>
            <p:nvSpPr>
              <p:cNvPr id="20" name="Line 70">
                <a:extLst>
                  <a:ext uri="{FF2B5EF4-FFF2-40B4-BE49-F238E27FC236}">
                    <a16:creationId xmlns:a16="http://schemas.microsoft.com/office/drawing/2014/main" id="{FA886851-403D-4FB6-8204-D86A17BAC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072"/>
                <a:ext cx="4992" cy="0"/>
              </a:xfrm>
              <a:prstGeom prst="line">
                <a:avLst/>
              </a:prstGeom>
              <a:noFill/>
              <a:ln w="38100">
                <a:solidFill>
                  <a:srgbClr val="E9F05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5" name="Line 71">
              <a:extLst>
                <a:ext uri="{FF2B5EF4-FFF2-40B4-BE49-F238E27FC236}">
                  <a16:creationId xmlns:a16="http://schemas.microsoft.com/office/drawing/2014/main" id="{0EC94901-5C55-44A2-9DFE-6BC065ACF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472" y="3253008"/>
              <a:ext cx="0" cy="2857500"/>
            </a:xfrm>
            <a:prstGeom prst="line">
              <a:avLst/>
            </a:prstGeom>
            <a:noFill/>
            <a:ln w="38100">
              <a:solidFill>
                <a:srgbClr val="E9F05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" name="Line 72">
              <a:extLst>
                <a:ext uri="{FF2B5EF4-FFF2-40B4-BE49-F238E27FC236}">
                  <a16:creationId xmlns:a16="http://schemas.microsoft.com/office/drawing/2014/main" id="{D5706AAE-A397-45C5-8542-24475FEE3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9756" y="3250299"/>
              <a:ext cx="0" cy="2857500"/>
            </a:xfrm>
            <a:prstGeom prst="line">
              <a:avLst/>
            </a:prstGeom>
            <a:noFill/>
            <a:ln w="38100">
              <a:solidFill>
                <a:srgbClr val="E9F05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00101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43E6-B418-4808-891C-1DFBBEE0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7CB0-5BA0-4248-B7AC-64EF8078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either be </a:t>
            </a:r>
            <a:r>
              <a:rPr lang="en-US" dirty="0">
                <a:solidFill>
                  <a:srgbClr val="FF0000"/>
                </a:solidFill>
              </a:rPr>
              <a:t>marginal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joint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conditional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Marginal Probability</a:t>
            </a:r>
            <a:r>
              <a:rPr lang="en-US" b="1" dirty="0"/>
              <a:t>:</a:t>
            </a:r>
            <a:r>
              <a:rPr lang="en-US" dirty="0"/>
              <a:t> If A is an event, then the marginal probability is the probability of that event occurring, P(A). </a:t>
            </a:r>
          </a:p>
          <a:p>
            <a:pPr lvl="1"/>
            <a:r>
              <a:rPr lang="en-US" dirty="0"/>
              <a:t>Example: Let we toss a coin (first event) and throw a dice (second event).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B7521-FF39-42B8-A0F4-7CD23BD7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p:sp>
        <p:nvSpPr>
          <p:cNvPr id="8" name="Line Callout 1 6">
            <a:extLst>
              <a:ext uri="{FF2B5EF4-FFF2-40B4-BE49-F238E27FC236}">
                <a16:creationId xmlns:a16="http://schemas.microsoft.com/office/drawing/2014/main" id="{A1DBD128-E373-410B-8815-214B676A5B19}"/>
              </a:ext>
            </a:extLst>
          </p:cNvPr>
          <p:cNvSpPr/>
          <p:nvPr/>
        </p:nvSpPr>
        <p:spPr>
          <a:xfrm>
            <a:off x="9372600" y="4363081"/>
            <a:ext cx="1219200" cy="612648"/>
          </a:xfrm>
          <a:prstGeom prst="borderCallout1">
            <a:avLst>
              <a:gd name="adj1" fmla="val 18750"/>
              <a:gd name="adj2" fmla="val -8333"/>
              <a:gd name="adj3" fmla="val 52353"/>
              <a:gd name="adj4" fmla="val -343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BACAB9D-DED0-4759-8A30-CE7B6A5DA4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456765"/>
                  </p:ext>
                </p:extLst>
              </p:nvPr>
            </p:nvGraphicFramePr>
            <p:xfrm>
              <a:off x="1109709" y="3677146"/>
              <a:ext cx="8127999" cy="265573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529508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7901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244481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821070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4855406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7293731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049226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5035847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00330049"/>
                        </a:ext>
                      </a:extLst>
                    </a:gridCol>
                  </a:tblGrid>
                  <a:tr h="473110">
                    <a:tc gridSpan="2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Throwing a Die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122040"/>
                      </a:ext>
                    </a:extLst>
                  </a:tr>
                  <a:tr h="30461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8099941"/>
                      </a:ext>
                    </a:extLst>
                  </a:tr>
                  <a:tr h="605028">
                    <a:tc rowSpan="2"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Tossing a Coin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Head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47875947"/>
                      </a:ext>
                    </a:extLst>
                  </a:tr>
                  <a:tr h="30461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Tail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4154851"/>
                      </a:ext>
                    </a:extLst>
                  </a:tr>
                  <a:tr h="30461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753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BBACAB9D-DED0-4759-8A30-CE7B6A5DA4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456765"/>
                  </p:ext>
                </p:extLst>
              </p:nvPr>
            </p:nvGraphicFramePr>
            <p:xfrm>
              <a:off x="1109709" y="3677146"/>
              <a:ext cx="8127999" cy="265573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529508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7901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2444812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821070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4855406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7293731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0049226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5035847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00330049"/>
                        </a:ext>
                      </a:extLst>
                    </a:gridCol>
                  </a:tblGrid>
                  <a:tr h="473110">
                    <a:tc gridSpan="2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Throwing a Die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9122040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8099941"/>
                      </a:ext>
                    </a:extLst>
                  </a:tr>
                  <a:tr h="605028">
                    <a:tc rowSpan="2"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Tossing a Coin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Head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44444" r="-597987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27" t="-144444" r="-502027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027" t="-144444" r="-402027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27" t="-144444" r="-302027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987" t="-144444" r="-200000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703" t="-144444" r="-101351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703" t="-144444" r="-1351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875947"/>
                      </a:ext>
                    </a:extLst>
                  </a:tr>
                  <a:tr h="6050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Tail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44444" r="-59798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27" t="-244444" r="-50202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027" t="-244444" r="-40202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27" t="-244444" r="-302027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987" t="-244444" r="-200000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2703" t="-244444" r="-101351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2703" t="-244444" r="-1351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154851"/>
                      </a:ext>
                    </a:extLst>
                  </a:tr>
                  <a:tr h="606806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341000" r="-59798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27" t="-341000" r="-50202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027" t="-341000" r="-40202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27" t="-341000" r="-30202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987" t="-341000" r="-20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02703" t="-341000" r="-10135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7536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95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29271</TotalTime>
  <Words>2463</Words>
  <Application>Microsoft Office PowerPoint</Application>
  <PresentationFormat>Widescreen</PresentationFormat>
  <Paragraphs>454</Paragraphs>
  <Slides>28</Slides>
  <Notes>4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Cambria Math</vt:lpstr>
      <vt:lpstr>F33</vt:lpstr>
      <vt:lpstr>F34</vt:lpstr>
      <vt:lpstr>Symbol</vt:lpstr>
      <vt:lpstr>Times New Roman</vt:lpstr>
      <vt:lpstr>Wingdings</vt:lpstr>
      <vt:lpstr>Office Theme</vt:lpstr>
      <vt:lpstr>Microsoft Equation 3.0</vt:lpstr>
      <vt:lpstr>Random Variable</vt:lpstr>
      <vt:lpstr>Random Variable</vt:lpstr>
      <vt:lpstr>Random Variable</vt:lpstr>
      <vt:lpstr>Random Variable</vt:lpstr>
      <vt:lpstr>Random Variable</vt:lpstr>
      <vt:lpstr>Random Variable</vt:lpstr>
      <vt:lpstr>Discrete Random Variable</vt:lpstr>
      <vt:lpstr>Continuous Random Variable</vt:lpstr>
      <vt:lpstr>Types of Probability</vt:lpstr>
      <vt:lpstr>Types of Probability</vt:lpstr>
      <vt:lpstr>Types of Probability</vt:lpstr>
      <vt:lpstr>Probability Functions</vt:lpstr>
      <vt:lpstr>Probability Functions</vt:lpstr>
      <vt:lpstr>Probability Distributions and Probability Mass Functions</vt:lpstr>
      <vt:lpstr>Probability Distributions and Probability Mass Functions</vt:lpstr>
      <vt:lpstr>Probability Distributions and Probability Mass Functions</vt:lpstr>
      <vt:lpstr>Probability Mass Function (PMF)</vt:lpstr>
      <vt:lpstr>Discrete Probability Distribution Example</vt:lpstr>
      <vt:lpstr>Visualizing Discrete Probability Distributions</vt:lpstr>
      <vt:lpstr>Cumulative Distribution Function (CDF)</vt:lpstr>
      <vt:lpstr>Cumulative Distribution Function (CDF)</vt:lpstr>
      <vt:lpstr>Cumulative Distribution Function (CDF)</vt:lpstr>
      <vt:lpstr>Summary Measures</vt:lpstr>
      <vt:lpstr>Summary Measures Calculation Table</vt:lpstr>
      <vt:lpstr>Summary Measures Calculation Table</vt:lpstr>
      <vt:lpstr>Practice Problem</vt:lpstr>
      <vt:lpstr>Practice Problem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1096</cp:revision>
  <dcterms:created xsi:type="dcterms:W3CDTF">2018-08-09T05:48:18Z</dcterms:created>
  <dcterms:modified xsi:type="dcterms:W3CDTF">2021-02-18T17:43:28Z</dcterms:modified>
</cp:coreProperties>
</file>