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1" r:id="rId2"/>
    <p:sldId id="319" r:id="rId3"/>
    <p:sldId id="316" r:id="rId4"/>
    <p:sldId id="317" r:id="rId5"/>
    <p:sldId id="335" r:id="rId6"/>
    <p:sldId id="326" r:id="rId7"/>
    <p:sldId id="340" r:id="rId8"/>
    <p:sldId id="345" r:id="rId9"/>
    <p:sldId id="342" r:id="rId10"/>
    <p:sldId id="343" r:id="rId11"/>
    <p:sldId id="341" r:id="rId12"/>
    <p:sldId id="346" r:id="rId13"/>
    <p:sldId id="344" r:id="rId14"/>
    <p:sldId id="347" r:id="rId15"/>
    <p:sldId id="348" r:id="rId16"/>
    <p:sldId id="350" r:id="rId17"/>
    <p:sldId id="363" r:id="rId18"/>
    <p:sldId id="366" r:id="rId19"/>
    <p:sldId id="367" r:id="rId20"/>
    <p:sldId id="354" r:id="rId21"/>
    <p:sldId id="364" r:id="rId22"/>
    <p:sldId id="365" r:id="rId23"/>
    <p:sldId id="368" r:id="rId24"/>
    <p:sldId id="369" r:id="rId25"/>
    <p:sldId id="385" r:id="rId26"/>
    <p:sldId id="386" r:id="rId27"/>
    <p:sldId id="387" r:id="rId28"/>
    <p:sldId id="388" r:id="rId29"/>
    <p:sldId id="393" r:id="rId30"/>
    <p:sldId id="392" r:id="rId31"/>
    <p:sldId id="394" r:id="rId32"/>
    <p:sldId id="395" r:id="rId33"/>
    <p:sldId id="396" r:id="rId34"/>
    <p:sldId id="397" r:id="rId35"/>
    <p:sldId id="389" r:id="rId36"/>
    <p:sldId id="390" r:id="rId37"/>
    <p:sldId id="399" r:id="rId38"/>
    <p:sldId id="391" r:id="rId39"/>
    <p:sldId id="402" r:id="rId40"/>
    <p:sldId id="398" r:id="rId41"/>
    <p:sldId id="31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1729" autoAdjust="0"/>
  </p:normalViewPr>
  <p:slideViewPr>
    <p:cSldViewPr snapToGrid="0">
      <p:cViewPr varScale="1">
        <p:scale>
          <a:sx n="52" d="100"/>
          <a:sy n="52" d="100"/>
        </p:scale>
        <p:origin x="4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6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3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F6B2-C7BC-4F5F-89FA-756C80996319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5219-EB3B-428B-83C4-F385ACD5B066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4206-DCD5-437B-A394-E67C0F769F6A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76201"/>
            <a:ext cx="1136226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1217" y="1066800"/>
            <a:ext cx="5571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1066800"/>
            <a:ext cx="557318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0D2B-E248-4576-9223-EAAE2353D2CC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System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35EF4-4C82-4C09-8806-679935DFD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90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398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4927-D481-428D-A4A4-277E543FDD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8DFB-71AD-46F8-95DC-6F572D22A2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4FB9-F8C3-4C4C-9D46-0D937B576E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553505A-5746-4950-9000-CBCDD694F7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65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622219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5FA70EB6-0888-4CFE-8DE5-FCD243586199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93C-D2F5-406D-97F0-5CB1936ADC4B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C112-2C11-4566-94FB-463B4717BC39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F58C-B82A-4384-83AD-65998651D24C}" type="datetime1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8B25-4FB2-4839-87AC-18ADEABEBF25}" type="datetime1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92F-300D-4C14-8BAC-DFA0E0CFD5DA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C4DE-52F3-44CD-8BF8-67D44913BCDC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593-E52F-44BB-917E-97E0D05457AB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2171-3CC4-4091-8456-BA59E24C067F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22" y="3030220"/>
            <a:ext cx="10567916" cy="6781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Discrete random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5925-6CEE-42E5-9D2B-559CCB72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D7B4E6-B2E9-4DEA-A9CB-88314A83C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An urn contains 11 balls, 3 white, 3 red, and 5 blue balls. Take out 3 balls at random, without replacement. You win $1 for each red ball you select and lose a $1 for each white ball you select. Determine the </a:t>
                </a:r>
                <a:r>
                  <a:rPr lang="en-US" dirty="0">
                    <a:solidFill>
                      <a:srgbClr val="FF0000"/>
                    </a:solidFill>
                  </a:rPr>
                  <a:t>p. m. f.</a:t>
                </a:r>
                <a:r>
                  <a:rPr lang="en-US" dirty="0"/>
                  <a:t> of X, the amount you win.</a:t>
                </a:r>
              </a:p>
              <a:p>
                <a:r>
                  <a:rPr lang="en-US" dirty="0"/>
                  <a:t>Solution </a:t>
                </a:r>
              </a:p>
              <a:p>
                <a:pPr lvl="1"/>
                <a:r>
                  <a:rPr lang="en-US" dirty="0"/>
                  <a:t>Possible outcome: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𝟏𝟔𝟓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X can have values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1, 0, 1, 2, 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= 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can occur with one ball of each color or with 3 blue balls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= 0</m:t>
                          </m: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eqAr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Similarly, you can calculate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D7B4E6-B2E9-4DEA-A9CB-88314A83C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3106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F2F99-F335-49EF-A188-282273E3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6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3BB8-B346-40EF-95B2-2EB3DBD0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FEA2DF-7295-4EEB-A419-830E9062F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6506979" cy="531068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Theorem. (Linearity) </a:t>
                </a:r>
                <a:r>
                  <a:rPr lang="en-US" dirty="0"/>
                  <a:t>If X and Y are discrete random variables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</a:t>
                </a:r>
              </a:p>
              <a:p>
                <a:pPr marL="971550" lvl="1" indent="-51435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n-US" b="1" dirty="0"/>
              </a:p>
              <a:p>
                <a:pPr marL="971550" lvl="1" indent="-51435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𝒂𝑿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Proof.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d>
                                <m:d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d>
                                <m:d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</m:d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</m:nary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𝒀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  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FEA2DF-7295-4EEB-A419-830E9062F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6506979" cy="5310682"/>
              </a:xfrm>
              <a:blipFill>
                <a:blip r:embed="rId3"/>
                <a:stretch>
                  <a:fillRect l="-1312" t="-2179" r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E5A51-81B4-42A0-A7E8-981372A8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F65129D-DF3B-4753-ADCF-7E76F36889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45180" y="3429000"/>
                <a:ext cx="4601980" cy="2874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Proof. 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𝒂𝑬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F65129D-DF3B-4753-ADCF-7E76F368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180" y="3429000"/>
                <a:ext cx="4601980" cy="2874963"/>
              </a:xfrm>
              <a:prstGeom prst="rect">
                <a:avLst/>
              </a:prstGeom>
              <a:blipFill>
                <a:blip r:embed="rId4"/>
                <a:stretch>
                  <a:fillRect l="-2119" t="-4459" b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14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7A72-62A7-4A6D-B757-284AADC2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B3212-CDED-460A-AD99-81EA5CEA7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9861884" cy="4906963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Clr>
                    <a:srgbClr val="002060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Clr>
                    <a:srgbClr val="002060"/>
                  </a:buClr>
                  <a:buFont typeface="Arial" panose="020B0604020202020204" pitchFamily="34" charset="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Clr>
                    <a:srgbClr val="002060"/>
                  </a:buClr>
                  <a:buFont typeface="Arial" panose="020B0604020202020204" pitchFamily="34" charset="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Clr>
                    <a:srgbClr val="002060"/>
                  </a:buClr>
                  <a:buFont typeface="Arial" panose="020B0604020202020204" pitchFamily="34" charset="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we have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𝒂𝑿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 smtClean="0">
                                          <a:latin typeface="Cambria Math" panose="02040503050406030204" pitchFamily="18" charset="0"/>
                                        </a:rPr>
                                        <m:t>𝒂𝑿</m:t>
                                      </m:r>
                                      <m:r>
                                        <a:rPr lang="en-US" b="1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1" dirty="0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𝒂𝑿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𝒂𝑬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𝒂𝑿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𝒂𝑬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𝒂𝑿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B3212-CDED-460A-AD99-81EA5CEA7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9861884" cy="4906963"/>
              </a:xfr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E4633-1ED8-437C-8D8B-1267556C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9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08FC-6757-4B4E-8CFC-D29AB525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Uniform discrete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66C77-7AA7-4D68-B480-4F3A551CB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uniform</a:t>
                </a:r>
                <a:r>
                  <a:rPr lang="en-US" dirty="0"/>
                  <a:t>, and write this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𝑢𝑛𝑖𝑓𝑜𝑟𝑚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Let X be the number shown on a rolled fair die.  Then X follow uniform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66C77-7AA7-4D68-B480-4F3A551CB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 b="-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808F7-ADE9-4F15-B5DB-6E122D7C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0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0834-69C0-4D4B-9AA8-D356C641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Bernoulli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AB330-B948-4BC9-8D4F-D5D6EF357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also called an </a:t>
                </a:r>
                <a:r>
                  <a:rPr lang="en-US" dirty="0">
                    <a:solidFill>
                      <a:srgbClr val="FF0000"/>
                    </a:solidFill>
                  </a:rPr>
                  <a:t>indicator</a:t>
                </a:r>
                <a:r>
                  <a:rPr lang="en-US" dirty="0"/>
                  <a:t> random variable. </a:t>
                </a:r>
              </a:p>
              <a:p>
                <a:r>
                  <a:rPr lang="en-US" dirty="0"/>
                  <a:t>Assume that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an event 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, the indicator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𝐡𝐚𝐩𝐩𝐞𝐧𝐬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𝐨𝐭𝐡𝐞𝐫𝐰𝐢𝐬𝐞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𝒂𝒓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   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AB330-B948-4BC9-8D4F-D5D6EF357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175FC-3C94-4428-9E61-D743A246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1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7F45-E2EC-41F0-89EE-3E220C31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Binomial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DFCDC-E1F7-421E-B4B4-AC3593CA9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Characteristics of a Binomial Experiment</a:t>
                </a:r>
              </a:p>
              <a:p>
                <a:pPr lvl="1"/>
                <a:r>
                  <a:rPr lang="en-US" dirty="0"/>
                  <a:t>The experiment consists of </a:t>
                </a:r>
                <a:r>
                  <a:rPr lang="en-US" dirty="0">
                    <a:solidFill>
                      <a:srgbClr val="0070C0"/>
                    </a:solidFill>
                  </a:rPr>
                  <a:t>n </a:t>
                </a:r>
                <a:r>
                  <a:rPr lang="en-US" dirty="0">
                    <a:solidFill>
                      <a:srgbClr val="002060"/>
                    </a:solidFill>
                  </a:rPr>
                  <a:t>independent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identical trials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There are only </a:t>
                </a:r>
                <a:r>
                  <a:rPr lang="en-US" dirty="0">
                    <a:solidFill>
                      <a:srgbClr val="002060"/>
                    </a:solidFill>
                  </a:rPr>
                  <a:t>two possible outcomes </a:t>
                </a:r>
                <a:r>
                  <a:rPr lang="en-US" dirty="0"/>
                  <a:t>on each trial. We will denote one outcome by </a:t>
                </a:r>
                <a:r>
                  <a:rPr lang="en-US" dirty="0">
                    <a:solidFill>
                      <a:srgbClr val="002060"/>
                    </a:solidFill>
                  </a:rPr>
                  <a:t>S (for success)</a:t>
                </a:r>
                <a:r>
                  <a:rPr lang="en-US" dirty="0"/>
                  <a:t> and the other by </a:t>
                </a:r>
                <a:r>
                  <a:rPr lang="en-US" dirty="0">
                    <a:solidFill>
                      <a:srgbClr val="002060"/>
                    </a:solidFill>
                  </a:rPr>
                  <a:t>F (for failure)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>
                    <a:solidFill>
                      <a:srgbClr val="002060"/>
                    </a:solidFill>
                  </a:rPr>
                  <a:t>probability of S </a:t>
                </a:r>
                <a:r>
                  <a:rPr lang="en-US" dirty="0"/>
                  <a:t>remains the </a:t>
                </a:r>
                <a:r>
                  <a:rPr lang="en-US" dirty="0">
                    <a:solidFill>
                      <a:srgbClr val="002060"/>
                    </a:solidFill>
                  </a:rPr>
                  <a:t>same</a:t>
                </a:r>
                <a:r>
                  <a:rPr lang="en-US" dirty="0"/>
                  <a:t> from trial to trial. This probability is denoted by </a:t>
                </a:r>
                <a:r>
                  <a:rPr lang="en-US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/>
                  <a:t>, and the probability of F is denoted by q. Note that </a:t>
                </a:r>
                <a:r>
                  <a:rPr lang="en-US" dirty="0">
                    <a:solidFill>
                      <a:srgbClr val="002060"/>
                    </a:solidFill>
                  </a:rPr>
                  <a:t>q = 1 – p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binomial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 number of S’s in n trials.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DFCDC-E1F7-421E-B4B4-AC3593CA9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F4DF5-EDDD-45B6-B1B3-C04F9476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B4D6B1-9F33-4193-9FBA-5FC3A8A47267}"/>
                  </a:ext>
                </a:extLst>
              </p:cNvPr>
              <p:cNvSpPr txBox="1"/>
              <p:nvPr/>
            </p:nvSpPr>
            <p:spPr>
              <a:xfrm>
                <a:off x="2598821" y="5716909"/>
                <a:ext cx="3978442" cy="51219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B4D6B1-9F33-4193-9FBA-5FC3A8A47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21" y="5716909"/>
                <a:ext cx="3978442" cy="512191"/>
              </a:xfrm>
              <a:prstGeom prst="rect">
                <a:avLst/>
              </a:prstGeom>
              <a:blipFill>
                <a:blip r:embed="rId3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15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Binomial example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63273"/>
            <a:ext cx="8421688" cy="5141913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Take the example of 5 coin tosses.  What’s the probability that you flip exactly 3 heads in 5 coin tosses?</a:t>
            </a:r>
            <a:r>
              <a:rPr lang="en-US" altLang="en-US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124200" y="2719387"/>
            <a:ext cx="91440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3429001" y="1957387"/>
            <a:ext cx="5286375" cy="4662488"/>
            <a:chOff x="1104" y="835"/>
            <a:chExt cx="3330" cy="2937"/>
          </a:xfrm>
        </p:grpSpPr>
        <p:sp>
          <p:nvSpPr>
            <p:cNvPr id="28" name="AutoShape 5"/>
            <p:cNvSpPr>
              <a:spLocks/>
            </p:cNvSpPr>
            <p:nvPr/>
          </p:nvSpPr>
          <p:spPr bwMode="auto">
            <a:xfrm>
              <a:off x="1104" y="1296"/>
              <a:ext cx="336" cy="1884"/>
            </a:xfrm>
            <a:prstGeom prst="leftBrace">
              <a:avLst>
                <a:gd name="adj1" fmla="val 46726"/>
                <a:gd name="adj2" fmla="val 50000"/>
              </a:avLst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6"/>
            <p:cNvSpPr>
              <a:spLocks/>
            </p:cNvSpPr>
            <p:nvPr/>
          </p:nvSpPr>
          <p:spPr bwMode="auto">
            <a:xfrm>
              <a:off x="3984" y="1296"/>
              <a:ext cx="450" cy="1878"/>
            </a:xfrm>
            <a:prstGeom prst="rightBrace">
              <a:avLst>
                <a:gd name="adj1" fmla="val 34778"/>
                <a:gd name="adj2" fmla="val 50000"/>
              </a:avLst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7"/>
                <p:cNvSpPr>
                  <a:spLocks noChangeArrowheads="1"/>
                </p:cNvSpPr>
                <p:nvPr/>
              </p:nvSpPr>
              <p:spPr bwMode="auto">
                <a:xfrm>
                  <a:off x="1248" y="835"/>
                  <a:ext cx="2976" cy="29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>
                  <a:spAutoFit/>
                </a:bodyPr>
                <a:lstStyle>
                  <a:lvl1pPr indent="4572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 sz="2000" u="sng" dirty="0">
                    <a:cs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en-US" altLang="en-US" sz="2000" u="sng" dirty="0">
                      <a:cs typeface="Times New Roman" panose="02020603050405020304" pitchFamily="18" charset="0"/>
                    </a:rPr>
                    <a:t>Outcome		Probability </a:t>
                  </a:r>
                </a:p>
                <a:p>
                  <a:r>
                    <a:rPr lang="en-US" altLang="en-US" sz="2000" dirty="0">
                      <a:cs typeface="Times New Roman" panose="02020603050405020304" pitchFamily="18" charset="0"/>
                    </a:rPr>
                    <a:t>THHHT		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en-US" sz="2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en-US" sz="2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2000" dirty="0">
                      <a:cs typeface="Times New Roman" panose="02020603050405020304" pitchFamily="18" charset="0"/>
                    </a:rPr>
                    <a:t>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en-US" sz="2000" dirty="0"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altLang="en-US" sz="2000" dirty="0">
                    <a:cs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en-US" altLang="en-US" sz="2000" dirty="0">
                      <a:cs typeface="Times New Roman" panose="02020603050405020304" pitchFamily="18" charset="0"/>
                    </a:rPr>
                    <a:t>HHHTT             	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en-US" sz="2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en-US" sz="2000" dirty="0">
                      <a:cs typeface="Times New Roman" panose="02020603050405020304" pitchFamily="18" charset="0"/>
                    </a:rPr>
                    <a:t> 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altLang="en-US" sz="2000" dirty="0"/>
                </a:p>
                <a:p>
                  <a:pPr eaLnBrk="1" hangingPunct="1"/>
                  <a:r>
                    <a:rPr lang="en-US" altLang="en-US" sz="2000" dirty="0"/>
                    <a:t>TTHHH 		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en-US" sz="2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en-US" sz="2000" dirty="0"/>
                    <a:t> 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altLang="en-US" sz="2000" dirty="0"/>
                </a:p>
                <a:p>
                  <a:pPr eaLnBrk="1" hangingPunct="1"/>
                  <a:r>
                    <a:rPr lang="en-US" altLang="en-US" sz="2000" dirty="0"/>
                    <a:t>HTTHH		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en-US" sz="2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en-US" sz="2000" dirty="0"/>
                    <a:t> 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en-US" sz="2000" dirty="0"/>
                    <a:t> 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altLang="en-US" sz="2000" dirty="0"/>
                </a:p>
                <a:p>
                  <a:r>
                    <a:rPr lang="en-US" altLang="en-US" sz="2000" dirty="0">
                      <a:cs typeface="Times New Roman" panose="02020603050405020304" pitchFamily="18" charset="0"/>
                    </a:rPr>
                    <a:t>HHTTH		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en-US" sz="2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en-US" sz="2000" dirty="0">
                      <a:cs typeface="Times New Roman" panose="02020603050405020304" pitchFamily="18" charset="0"/>
                    </a:rPr>
                    <a:t> 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en-US" sz="2000" dirty="0"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altLang="en-US" sz="2000" dirty="0">
                    <a:cs typeface="Times New Roman" panose="02020603050405020304" pitchFamily="18" charset="0"/>
                  </a:endParaRPr>
                </a:p>
                <a:p>
                  <a:r>
                    <a:rPr lang="en-US" altLang="en-US" sz="2000" dirty="0">
                      <a:cs typeface="Times New Roman" panose="02020603050405020304" pitchFamily="18" charset="0"/>
                    </a:rPr>
                    <a:t>THTHH		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en-US" sz="2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en-US" sz="2000" dirty="0">
                      <a:cs typeface="Times New Roman" panose="02020603050405020304" pitchFamily="18" charset="0"/>
                    </a:rPr>
                    <a:t> 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en-US" sz="2000" dirty="0"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altLang="en-US" sz="2000" dirty="0">
                    <a:cs typeface="Times New Roman" panose="02020603050405020304" pitchFamily="18" charset="0"/>
                  </a:endParaRPr>
                </a:p>
                <a:p>
                  <a:r>
                    <a:rPr lang="en-US" altLang="en-US" sz="2000" dirty="0">
                      <a:cs typeface="Times New Roman" panose="02020603050405020304" pitchFamily="18" charset="0"/>
                    </a:rPr>
                    <a:t>HTHTH		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en-US" sz="2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en-US" sz="2000" dirty="0">
                      <a:cs typeface="Times New Roman" panose="02020603050405020304" pitchFamily="18" charset="0"/>
                    </a:rPr>
                    <a:t> 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en-US" sz="2000" dirty="0"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altLang="en-US" sz="2000" dirty="0">
                    <a:cs typeface="Times New Roman" panose="02020603050405020304" pitchFamily="18" charset="0"/>
                  </a:endParaRPr>
                </a:p>
                <a:p>
                  <a:r>
                    <a:rPr lang="en-US" altLang="en-US" sz="2000" dirty="0">
                      <a:cs typeface="Times New Roman" panose="02020603050405020304" pitchFamily="18" charset="0"/>
                    </a:rPr>
                    <a:t>HHTHT		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en-US" sz="2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en-US" sz="2000" dirty="0">
                      <a:cs typeface="Times New Roman" panose="02020603050405020304" pitchFamily="18" charset="0"/>
                    </a:rPr>
                    <a:t> 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en-US" sz="2000" dirty="0"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altLang="en-US" sz="2000" dirty="0">
                    <a:cs typeface="Times New Roman" panose="02020603050405020304" pitchFamily="18" charset="0"/>
                  </a:endParaRPr>
                </a:p>
                <a:p>
                  <a:r>
                    <a:rPr lang="en-US" altLang="en-US" sz="2000" dirty="0">
                      <a:cs typeface="Times New Roman" panose="02020603050405020304" pitchFamily="18" charset="0"/>
                    </a:rPr>
                    <a:t>THHTH		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en-US" sz="2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en-US" sz="2000" dirty="0">
                      <a:cs typeface="Times New Roman" panose="02020603050405020304" pitchFamily="18" charset="0"/>
                    </a:rPr>
                    <a:t> 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en-US" sz="2000" dirty="0"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altLang="en-US" sz="2000" dirty="0">
                    <a:cs typeface="Times New Roman" panose="02020603050405020304" pitchFamily="18" charset="0"/>
                  </a:endParaRPr>
                </a:p>
                <a:p>
                  <a:r>
                    <a:rPr lang="en-US" altLang="en-US" sz="2000" u="sng" dirty="0">
                      <a:cs typeface="Times New Roman" panose="02020603050405020304" pitchFamily="18" charset="0"/>
                    </a:rPr>
                    <a:t>HTHHT		(1/2)</a:t>
                  </a:r>
                  <a:r>
                    <a:rPr lang="en-US" altLang="en-US" sz="2000" u="sng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en-US" sz="2000" u="sng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en-US" sz="2000" u="sng" dirty="0">
                      <a:cs typeface="Times New Roman" panose="02020603050405020304" pitchFamily="18" charset="0"/>
                    </a:rPr>
                    <a:t> (1/2)</a:t>
                  </a:r>
                  <a:r>
                    <a:rPr lang="en-US" altLang="en-US" sz="2000" u="sng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en-US" sz="2000" u="sng" dirty="0"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2000" u="sng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altLang="en-US" sz="2000" dirty="0">
                    <a:cs typeface="Times New Roman" panose="02020603050405020304" pitchFamily="18" charset="0"/>
                  </a:endParaRPr>
                </a:p>
                <a:p>
                  <a:r>
                    <a:rPr lang="en-US" altLang="en-US" sz="2000" dirty="0">
                      <a:cs typeface="Times New Roman" panose="02020603050405020304" pitchFamily="18" charset="0"/>
                    </a:rPr>
                    <a:t>10 arrangements </a:t>
                  </a:r>
                  <a14:m>
                    <m:oMath xmlns:m="http://schemas.openxmlformats.org/officeDocument/2006/math">
                      <m:r>
                        <a:rPr lang="en-US" alt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en-US" sz="2000" dirty="0">
                      <a:cs typeface="Times New Roman" panose="02020603050405020304" pitchFamily="18" charset="0"/>
                    </a:rPr>
                    <a:t> 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en-US" sz="2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en-US" sz="2000" dirty="0">
                      <a:cs typeface="Times New Roman" panose="02020603050405020304" pitchFamily="18" charset="0"/>
                    </a:rPr>
                    <a:t> (1/2)</a:t>
                  </a:r>
                  <a:r>
                    <a:rPr lang="en-US" altLang="en-US" sz="2000" baseline="30000" dirty="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2  </a:t>
                  </a:r>
                </a:p>
                <a:p>
                  <a:r>
                    <a:rPr lang="en-US" altLang="en-US" sz="2000" dirty="0">
                      <a:cs typeface="Times New Roman" panose="02020603050405020304" pitchFamily="18" charset="0"/>
                    </a:rPr>
                    <a:t> </a:t>
                  </a:r>
                </a:p>
                <a:p>
                  <a:endParaRPr lang="en-US" altLang="en-US" sz="2000" dirty="0"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30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835"/>
                  <a:ext cx="2976" cy="29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8"/>
          <p:cNvGrpSpPr>
            <a:grpSpLocks/>
          </p:cNvGrpSpPr>
          <p:nvPr/>
        </p:nvGrpSpPr>
        <p:grpSpPr bwMode="auto">
          <a:xfrm>
            <a:off x="8000998" y="2643187"/>
            <a:ext cx="3278585" cy="3276600"/>
            <a:chOff x="4080" y="1248"/>
            <a:chExt cx="1502" cy="2064"/>
          </a:xfrm>
        </p:grpSpPr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4478" y="2013"/>
              <a:ext cx="110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probability of each unique outcome  (note: they are all equal</a:t>
              </a:r>
              <a:r>
                <a:rPr lang="en-US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3" name="AutoShape 10"/>
            <p:cNvSpPr>
              <a:spLocks/>
            </p:cNvSpPr>
            <p:nvPr/>
          </p:nvSpPr>
          <p:spPr bwMode="auto">
            <a:xfrm>
              <a:off x="4080" y="1248"/>
              <a:ext cx="288" cy="2064"/>
            </a:xfrm>
            <a:prstGeom prst="rightBrace">
              <a:avLst>
                <a:gd name="adj1" fmla="val 59722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17"/>
          <p:cNvGrpSpPr>
            <a:grpSpLocks/>
          </p:cNvGrpSpPr>
          <p:nvPr/>
        </p:nvGrpSpPr>
        <p:grpSpPr bwMode="auto">
          <a:xfrm>
            <a:off x="1524000" y="2795588"/>
            <a:ext cx="2514600" cy="3984625"/>
            <a:chOff x="0" y="1344"/>
            <a:chExt cx="1584" cy="2510"/>
          </a:xfrm>
        </p:grpSpPr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480" y="1968"/>
              <a:ext cx="66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ways to arrange 3 heads  in 5 trials</a:t>
              </a:r>
            </a:p>
            <a:p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36" name="Group 11"/>
            <p:cNvGrpSpPr>
              <a:grpSpLocks/>
            </p:cNvGrpSpPr>
            <p:nvPr/>
          </p:nvGrpSpPr>
          <p:grpSpPr bwMode="auto">
            <a:xfrm>
              <a:off x="0" y="1344"/>
              <a:ext cx="1584" cy="2510"/>
              <a:chOff x="0" y="1344"/>
              <a:chExt cx="1584" cy="2510"/>
            </a:xfrm>
          </p:grpSpPr>
          <p:grpSp>
            <p:nvGrpSpPr>
              <p:cNvPr id="37" name="Group 12"/>
              <p:cNvGrpSpPr>
                <a:grpSpLocks/>
              </p:cNvGrpSpPr>
              <p:nvPr/>
            </p:nvGrpSpPr>
            <p:grpSpPr bwMode="auto">
              <a:xfrm>
                <a:off x="0" y="1968"/>
                <a:ext cx="1103" cy="1886"/>
                <a:chOff x="0" y="1968"/>
                <a:chExt cx="1103" cy="1886"/>
              </a:xfrm>
            </p:grpSpPr>
            <p:graphicFrame>
              <p:nvGraphicFramePr>
                <p:cNvPr id="39" name="Object 13"/>
                <p:cNvGraphicFramePr>
                  <a:graphicFrameLocks noChangeAspect="1"/>
                </p:cNvGraphicFramePr>
                <p:nvPr/>
              </p:nvGraphicFramePr>
              <p:xfrm>
                <a:off x="0" y="1968"/>
                <a:ext cx="441" cy="8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" imgW="241200" imgH="406080" progId="Equation.3">
                        <p:embed/>
                      </p:oleObj>
                    </mc:Choice>
                    <mc:Fallback>
                      <p:oleObj name="Equation" r:id="rId3" imgW="241200" imgH="406080" progId="Equation.3">
                        <p:embed/>
                        <p:pic>
                          <p:nvPicPr>
                            <p:cNvPr id="39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1968"/>
                              <a:ext cx="441" cy="816"/>
                            </a:xfrm>
                            <a:prstGeom prst="rect">
                              <a:avLst/>
                            </a:prstGeom>
                            <a:solidFill>
                              <a:srgbClr val="C0C0C0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0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3360"/>
                  <a:ext cx="1103" cy="49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0">
                  <a:spAutoFit/>
                </a:bodyPr>
                <a:lstStyle/>
                <a:p>
                  <a:pPr eaLnBrk="1" hangingPunct="1"/>
                  <a:r>
                    <a:rPr lang="en-US" altLang="en-US" sz="2400" dirty="0">
                      <a:solidFill>
                        <a:schemeClr val="hlin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5!/3!2!  = 10</a:t>
                  </a:r>
                  <a:br>
                    <a:rPr lang="en-US" altLang="en-US" sz="2400" dirty="0">
                      <a:solidFill>
                        <a:schemeClr val="hlin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endParaRPr lang="en-US" altLang="en-US" sz="2400" dirty="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Line 15"/>
                <p:cNvSpPr>
                  <a:spLocks noChangeShapeType="1"/>
                </p:cNvSpPr>
                <p:nvPr/>
              </p:nvSpPr>
              <p:spPr bwMode="auto">
                <a:xfrm>
                  <a:off x="144" y="2736"/>
                  <a:ext cx="192" cy="62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sp>
            <p:nvSpPr>
              <p:cNvPr id="38" name="AutoShape 16"/>
              <p:cNvSpPr>
                <a:spLocks/>
              </p:cNvSpPr>
              <p:nvPr/>
            </p:nvSpPr>
            <p:spPr bwMode="auto">
              <a:xfrm>
                <a:off x="1104" y="1344"/>
                <a:ext cx="480" cy="1872"/>
              </a:xfrm>
              <a:prstGeom prst="leftBrace">
                <a:avLst>
                  <a:gd name="adj1" fmla="val 32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888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3124200" y="2057400"/>
            <a:ext cx="91440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3200400" y="3352800"/>
            <a:ext cx="9144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indent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		</a:t>
            </a:r>
          </a:p>
          <a:p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6096E-DEBA-42C5-B21A-CDA0B65A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Binomial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BBFCE-E12B-4AAD-ACB9-D1314DADF8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P(3 heads and 2 tails) = </a:t>
                </a:r>
                <a:r>
                  <a:rPr lang="en-US" altLang="en-US" sz="2800" b="1" i="1" dirty="0">
                    <a:latin typeface="Times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a:rPr lang="en-US" altLang="en-US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𝟓</m:t>
                            </m:r>
                          </m:e>
                          <m:e>
                            <m:r>
                              <a:rPr lang="en-US" altLang="en-US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e>
                        </m:eqArr>
                      </m:e>
                    </m:d>
                    <m:r>
                      <a:rPr lang="en-US" altLang="en-US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altLang="en-US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𝒑</m:t>
                    </m:r>
                    <m:sSup>
                      <m:sSupPr>
                        <m:ctrlPr>
                          <a:rPr lang="en-US" alt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en-US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𝟑</m:t>
                        </m:r>
                      </m:sup>
                    </m:sSup>
                    <m:r>
                      <a:rPr lang="en-US" altLang="en-US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altLang="en-US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𝒑</m:t>
                    </m:r>
                    <m:sSup>
                      <m:sSupPr>
                        <m:ctrlPr>
                          <a:rPr lang="en-US" alt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en-US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𝑻</m:t>
                            </m:r>
                          </m:e>
                        </m:d>
                      </m:e>
                      <m:sup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p>
                    </m:sSup>
                  </m:oMath>
                </a14:m>
                <a:endParaRPr lang="en-US" altLang="en-US" sz="2800" b="1" i="1" dirty="0">
                  <a:latin typeface="Times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𝟑𝟏𝟐𝟓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BBFCE-E12B-4AAD-ACB9-D1314DADF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94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1FAC-FCED-4E89-8191-A7CB6D2B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Binomial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64BC-D3F9-41A9-9827-825EE558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You’re a telemarketer selling service contracts for Jio.  You’ve sold 20 in your last 100 calls (</a:t>
            </a:r>
            <a:r>
              <a:rPr lang="en-US" b="1" i="1" dirty="0">
                <a:solidFill>
                  <a:srgbClr val="8E0D30"/>
                </a:solidFill>
              </a:rPr>
              <a:t>p</a:t>
            </a:r>
            <a:r>
              <a:rPr lang="en-US" b="1" dirty="0">
                <a:solidFill>
                  <a:srgbClr val="8E0D30"/>
                </a:solidFill>
              </a:rPr>
              <a:t> = .20</a:t>
            </a:r>
            <a:r>
              <a:rPr lang="en-US" dirty="0"/>
              <a:t>).  If you call </a:t>
            </a:r>
            <a:r>
              <a:rPr lang="en-US" b="1" dirty="0">
                <a:solidFill>
                  <a:srgbClr val="8E0D30"/>
                </a:solidFill>
              </a:rPr>
              <a:t>12</a:t>
            </a:r>
            <a:r>
              <a:rPr lang="en-US" dirty="0"/>
              <a:t> people tonight, what’s the probability of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No sales?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Exactly 2 sales?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At most 2 sales?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At least 2 sales?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48E18-F10F-41B8-8C1E-AFBC0925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40B0-A4F1-4B4F-80F4-8A1D1B29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Binomial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21F7-BAB5-40A1-A7A3-C73F3755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35000"/>
              </a:spcBef>
              <a:buNone/>
              <a:tabLst>
                <a:tab pos="2746375" algn="l"/>
              </a:tabLst>
            </a:pPr>
            <a:r>
              <a:rPr lang="en-US" b="1" i="1" dirty="0"/>
              <a:t>n</a:t>
            </a:r>
            <a:r>
              <a:rPr lang="en-US" b="1" dirty="0"/>
              <a:t> = 12, </a:t>
            </a:r>
            <a:r>
              <a:rPr lang="en-US" b="1" i="1" dirty="0"/>
              <a:t>p</a:t>
            </a:r>
            <a:r>
              <a:rPr lang="en-US" b="1" dirty="0"/>
              <a:t> = .20</a:t>
            </a:r>
          </a:p>
          <a:p>
            <a:pPr marL="514350" indent="-514350">
              <a:lnSpc>
                <a:spcPct val="80000"/>
              </a:lnSpc>
              <a:spcBef>
                <a:spcPct val="35000"/>
              </a:spcBef>
              <a:buFont typeface="+mj-lt"/>
              <a:buAutoNum type="alphaLcPeriod"/>
              <a:tabLst>
                <a:tab pos="2746375" algn="l"/>
              </a:tabLst>
            </a:pPr>
            <a:r>
              <a:rPr lang="en-US" i="1" dirty="0"/>
              <a:t>p</a:t>
            </a:r>
            <a:r>
              <a:rPr lang="en-US" dirty="0"/>
              <a:t>(0) = </a:t>
            </a:r>
            <a:r>
              <a:rPr lang="en-US" b="1" dirty="0"/>
              <a:t>.0687</a:t>
            </a:r>
            <a:r>
              <a:rPr lang="en-US" dirty="0"/>
              <a:t>            </a:t>
            </a:r>
          </a:p>
          <a:p>
            <a:pPr marL="514350" indent="-514350">
              <a:lnSpc>
                <a:spcPct val="80000"/>
              </a:lnSpc>
              <a:spcBef>
                <a:spcPct val="35000"/>
              </a:spcBef>
              <a:buFont typeface="+mj-lt"/>
              <a:buAutoNum type="alphaLcPeriod"/>
              <a:tabLst>
                <a:tab pos="2746375" algn="l"/>
              </a:tabLst>
            </a:pPr>
            <a:r>
              <a:rPr lang="en-US" i="1" dirty="0"/>
              <a:t>p</a:t>
            </a:r>
            <a:r>
              <a:rPr lang="en-US" dirty="0"/>
              <a:t>(2) = </a:t>
            </a:r>
            <a:r>
              <a:rPr lang="en-US" b="1" dirty="0"/>
              <a:t>.2835</a:t>
            </a:r>
            <a:endParaRPr lang="en-US" dirty="0"/>
          </a:p>
          <a:p>
            <a:pPr marL="514350" indent="-514350">
              <a:lnSpc>
                <a:spcPct val="80000"/>
              </a:lnSpc>
              <a:spcBef>
                <a:spcPct val="35000"/>
              </a:spcBef>
              <a:buFont typeface="+mj-lt"/>
              <a:buAutoNum type="alphaLcPeriod"/>
              <a:tabLst>
                <a:tab pos="2746375" algn="l"/>
              </a:tabLst>
            </a:pPr>
            <a:r>
              <a:rPr lang="en-US" i="1" dirty="0"/>
              <a:t>p</a:t>
            </a:r>
            <a:r>
              <a:rPr lang="en-US" dirty="0"/>
              <a:t>(at most 2)	= </a:t>
            </a:r>
            <a:r>
              <a:rPr lang="en-US" i="1" dirty="0"/>
              <a:t>p</a:t>
            </a:r>
            <a:r>
              <a:rPr lang="en-US" dirty="0"/>
              <a:t>(0) + </a:t>
            </a:r>
            <a:r>
              <a:rPr lang="en-US" i="1" dirty="0"/>
              <a:t>p</a:t>
            </a:r>
            <a:r>
              <a:rPr lang="en-US" dirty="0"/>
              <a:t>(1) + </a:t>
            </a:r>
            <a:r>
              <a:rPr lang="en-US" i="1" dirty="0"/>
              <a:t>p</a:t>
            </a:r>
            <a:r>
              <a:rPr lang="en-US" dirty="0"/>
              <a:t>(2)</a:t>
            </a:r>
            <a:br>
              <a:rPr lang="en-US" dirty="0"/>
            </a:br>
            <a:r>
              <a:rPr lang="en-US" dirty="0"/>
              <a:t>	= .0687 + .2062 + .2835</a:t>
            </a:r>
            <a:br>
              <a:rPr lang="en-US" dirty="0"/>
            </a:br>
            <a:r>
              <a:rPr lang="en-US" dirty="0"/>
              <a:t>	= </a:t>
            </a:r>
            <a:r>
              <a:rPr lang="en-US" b="1" dirty="0"/>
              <a:t>.5584</a:t>
            </a:r>
            <a:endParaRPr lang="en-US" dirty="0"/>
          </a:p>
          <a:p>
            <a:pPr marL="514350" indent="-514350">
              <a:lnSpc>
                <a:spcPct val="80000"/>
              </a:lnSpc>
              <a:spcBef>
                <a:spcPct val="35000"/>
              </a:spcBef>
              <a:buFont typeface="+mj-lt"/>
              <a:buAutoNum type="alphaLcPeriod"/>
              <a:tabLst>
                <a:tab pos="2746375" algn="l"/>
              </a:tabLst>
            </a:pPr>
            <a:r>
              <a:rPr lang="en-US" i="1" dirty="0"/>
              <a:t>p</a:t>
            </a:r>
            <a:r>
              <a:rPr lang="en-US" dirty="0"/>
              <a:t>(at least 2)	= </a:t>
            </a:r>
            <a:r>
              <a:rPr lang="en-US" i="1" dirty="0"/>
              <a:t>p</a:t>
            </a:r>
            <a:r>
              <a:rPr lang="en-US" dirty="0"/>
              <a:t>(2) + </a:t>
            </a:r>
            <a:r>
              <a:rPr lang="en-US" i="1" dirty="0"/>
              <a:t>p</a:t>
            </a:r>
            <a:r>
              <a:rPr lang="en-US" dirty="0"/>
              <a:t>(3)...+ </a:t>
            </a:r>
            <a:r>
              <a:rPr lang="en-US" i="1" dirty="0"/>
              <a:t>p</a:t>
            </a:r>
            <a:r>
              <a:rPr lang="en-US" dirty="0"/>
              <a:t>(12)</a:t>
            </a:r>
            <a:br>
              <a:rPr lang="en-US" dirty="0"/>
            </a:br>
            <a:r>
              <a:rPr lang="en-US" dirty="0"/>
              <a:t>	= 1 –  [</a:t>
            </a:r>
            <a:r>
              <a:rPr lang="en-US" i="1" dirty="0"/>
              <a:t>p</a:t>
            </a:r>
            <a:r>
              <a:rPr lang="en-US" dirty="0"/>
              <a:t>(0) + </a:t>
            </a:r>
            <a:r>
              <a:rPr lang="en-US" i="1" dirty="0"/>
              <a:t>p</a:t>
            </a:r>
            <a:r>
              <a:rPr lang="en-US" dirty="0"/>
              <a:t>(1)] </a:t>
            </a:r>
            <a:br>
              <a:rPr lang="en-US" dirty="0"/>
            </a:br>
            <a:r>
              <a:rPr lang="en-US" dirty="0"/>
              <a:t>	= 1 – .0687 – .2062</a:t>
            </a:r>
            <a:br>
              <a:rPr lang="en-US" dirty="0"/>
            </a:br>
            <a:r>
              <a:rPr lang="en-US" dirty="0"/>
              <a:t>	= </a:t>
            </a:r>
            <a:r>
              <a:rPr lang="en-US" b="1" dirty="0"/>
              <a:t>.7251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E95A2-028C-4917-845C-F77A6249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2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5C35-A0D0-4884-93BB-35F78ADF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Recall: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4CEC6-D256-4422-ADF9-70F8E2263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2916"/>
                <a:ext cx="7772400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1: </a:t>
                </a:r>
                <a:r>
                  <a:rPr lang="en-US" b="0" i="1" dirty="0"/>
                  <a:t>A random variable is a function from a sample space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/>
                  <a:t> to the real numbers. Conventionally, random variables are denoted with capital letters, e.g.,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≔(−∞,+∞)</m:t>
                    </m:r>
                  </m:oMath>
                </a14:m>
                <a:endParaRPr lang="en-US" b="0" i="1" dirty="0"/>
              </a:p>
              <a:p>
                <a:r>
                  <a:rPr lang="en-US" dirty="0"/>
                  <a:t>If the outcome of the random experiment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then the value of the random variable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</a:t>
                </a:r>
                <a:r>
                  <a:rPr lang="en-US" dirty="0"/>
                  <a:t>Examples</a:t>
                </a:r>
              </a:p>
              <a:p>
                <a:pPr lvl="1"/>
                <a:r>
                  <a:rPr lang="en-US" dirty="0"/>
                  <a:t>Toss a coin 10 times and let X be the number of Heads</a:t>
                </a:r>
              </a:p>
              <a:p>
                <a:pPr lvl="1"/>
                <a:r>
                  <a:rPr lang="en-US" dirty="0"/>
                  <a:t>Choose a random person in a class and let X be the height of the person, in inches.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4CEC6-D256-4422-ADF9-70F8E2263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2916"/>
                <a:ext cx="7772400" cy="4906963"/>
              </a:xfrm>
              <a:blipFill>
                <a:blip r:embed="rId2"/>
                <a:stretch>
                  <a:fillRect l="-1412" t="-2112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16B11-688D-425D-9470-D42BE59E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4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3124200" y="2057400"/>
            <a:ext cx="91440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6096E-DEBA-42C5-B21A-CDA0B65A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BBFCE-E12B-4AAD-ACB9-D1314DADF8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9396663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Probability mass function: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Binomial Theorem: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1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𝒏𝒑</m:t>
                    </m:r>
                  </m:oMath>
                </a14:m>
                <a:r>
                  <a:rPr lang="en-US" dirty="0"/>
                  <a:t> [</a:t>
                </a:r>
                <a:r>
                  <a:rPr lang="en-US" dirty="0">
                    <a:solidFill>
                      <a:srgbClr val="FF0000"/>
                    </a:solidFill>
                  </a:rPr>
                  <a:t>proof next slide</a:t>
                </a:r>
                <a:r>
                  <a:rPr lang="en-US" dirty="0"/>
                  <a:t>]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BBFCE-E12B-4AAD-ACB9-D1314DADF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9396663" cy="4906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25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0471-8316-4F56-B0E8-CE86619D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Binomial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13F1E6-C23D-461F-9146-9EFD5E8FA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By differentiating both sides with respect to p, we get: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13F1E6-C23D-461F-9146-9EFD5E8FA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19750-FC44-45AF-856D-B32D3FAB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0471-8316-4F56-B0E8-CE86619D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Binomial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13F1E6-C23D-461F-9146-9EFD5E8FA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13F1E6-C23D-461F-9146-9EFD5E8FA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19750-FC44-45AF-856D-B32D3FAB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0109-CFD8-4854-8557-1DC7AE61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FDD0-D8B7-44B3-956D-5DB99BE1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events that occur in an interval </a:t>
            </a:r>
          </a:p>
          <a:p>
            <a:pPr lvl="1"/>
            <a:r>
              <a:rPr lang="en-US" dirty="0"/>
              <a:t>events per unit</a:t>
            </a:r>
          </a:p>
          <a:p>
            <a:pPr lvl="2"/>
            <a:r>
              <a:rPr lang="en-US" dirty="0"/>
              <a:t>Time, Length, Area, Space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Number of customers arriving in 20 minutes</a:t>
            </a:r>
          </a:p>
          <a:p>
            <a:pPr lvl="1"/>
            <a:r>
              <a:rPr lang="en-US" dirty="0"/>
              <a:t>Number of strikes per year in the India.</a:t>
            </a:r>
          </a:p>
          <a:p>
            <a:pPr lvl="1"/>
            <a:r>
              <a:rPr lang="en-US" dirty="0"/>
              <a:t>Number of defects per lot (group) of DVD’s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324-9B1D-4BD0-8E42-124CF2D0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2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4C80-D94E-4691-A6A3-AAE893E2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B1504-49E8-4369-9707-68828B8D8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Consists of counting number of times an event occurs during a given unit of time or in a given area or volume (any unit of measurement).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probability that an event occurs in a given unit of time, area, or volume is the same for all units.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number of events that occur in one unit of time, area, or volume is independent of the number that occur in any other mutually exclusive unit.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mean number of events in each unit is denoted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B1504-49E8-4369-9707-68828B8D8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80" t="-2857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5D3E-35D5-4AC4-9F3B-2A01BF38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0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7415-34AE-428A-B943-15416F81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Poisson Probability Distribution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9CE26253-2F95-4755-AC76-5F3D14F43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395099" cy="4906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spcBef>
                    <a:spcPct val="20000"/>
                  </a:spcBef>
                </a:pPr>
                <a:r>
                  <a:rPr lang="en-US" sz="2800" i="1" dirty="0"/>
                  <a:t>p</a:t>
                </a:r>
                <a:r>
                  <a:rPr lang="en-US" sz="2800" dirty="0"/>
                  <a:t>(</a:t>
                </a:r>
                <a:r>
                  <a:rPr lang="en-US" sz="2800" i="1" dirty="0"/>
                  <a:t>x</a:t>
                </a:r>
                <a:r>
                  <a:rPr lang="en-US" sz="2800" dirty="0"/>
                  <a:t>) =  Probability of </a:t>
                </a:r>
                <a:r>
                  <a:rPr lang="en-US" sz="2800" i="1" dirty="0"/>
                  <a:t>x </a:t>
                </a:r>
                <a:r>
                  <a:rPr lang="en-US" sz="2800" dirty="0"/>
                  <a:t>given </a:t>
                </a:r>
                <a:r>
                  <a:rPr lang="en-US" sz="2800" dirty="0">
                    <a:latin typeface="Symbol" panose="05050102010706020507" pitchFamily="18" charset="2"/>
                  </a:rPr>
                  <a:t></a:t>
                </a:r>
                <a:endParaRPr lang="en-US" sz="2800" i="1" dirty="0"/>
              </a:p>
              <a:p>
                <a:pPr>
                  <a:spcBef>
                    <a:spcPct val="20000"/>
                  </a:spcBef>
                </a:pPr>
                <a:r>
                  <a:rPr lang="en-US" sz="2800" dirty="0">
                    <a:latin typeface="Symbol" panose="05050102010706020507" pitchFamily="18" charset="2"/>
                  </a:rPr>
                  <a:t></a:t>
                </a:r>
                <a:r>
                  <a:rPr lang="en-US" sz="2800" dirty="0"/>
                  <a:t>	=  Mean (expected) number of events in unit 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sz="2800" i="1" dirty="0"/>
                  <a:t>e</a:t>
                </a:r>
                <a:r>
                  <a:rPr lang="en-US" sz="2800" dirty="0"/>
                  <a:t>	=  2.71828 . . . (base of natural logarithm)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sz="2800" i="1" dirty="0"/>
                  <a:t>x</a:t>
                </a:r>
                <a:r>
                  <a:rPr lang="en-US" sz="2800" dirty="0"/>
                  <a:t>	=  Number of events </a:t>
                </a:r>
                <a:r>
                  <a:rPr lang="en-US" sz="2800" b="1" dirty="0">
                    <a:solidFill>
                      <a:srgbClr val="8E0D30"/>
                    </a:solidFill>
                  </a:rPr>
                  <a:t>per unit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9CE26253-2F95-4755-AC76-5F3D14F43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395099" cy="4906963"/>
              </a:xfrm>
              <a:blipFill>
                <a:blip r:embed="rId2"/>
                <a:stretch>
                  <a:fillRect l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A09B1-F17C-4CB4-84E5-CFB362F8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CCB6EF0-00E7-41B4-9664-50D245B9E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2" y="3067050"/>
            <a:ext cx="5823347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>
            <a:lvl1pPr defTabSz="51435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1550" indent="-285750" defTabSz="51435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14450" indent="-228600" defTabSz="51435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28600" defTabSz="51435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2100" b="1" dirty="0">
              <a:solidFill>
                <a:srgbClr val="8E0D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249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6E7B-A0E4-4FD5-B2F3-E01440AE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23D5F-E9F5-4B28-9D02-D8E3A3C8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arrive at a rate of </a:t>
            </a:r>
            <a:r>
              <a:rPr lang="en-US" dirty="0">
                <a:solidFill>
                  <a:srgbClr val="8E0D30"/>
                </a:solidFill>
              </a:rPr>
              <a:t>72</a:t>
            </a:r>
            <a:r>
              <a:rPr lang="en-US" dirty="0"/>
              <a:t> per hour.  What is the probability of </a:t>
            </a:r>
            <a:r>
              <a:rPr lang="en-US" dirty="0">
                <a:solidFill>
                  <a:srgbClr val="8E0D30"/>
                </a:solidFill>
              </a:rPr>
              <a:t>4</a:t>
            </a:r>
            <a:r>
              <a:rPr lang="en-US" dirty="0"/>
              <a:t> customers arriving in </a:t>
            </a:r>
            <a:r>
              <a:rPr lang="en-US" dirty="0">
                <a:solidFill>
                  <a:srgbClr val="8E0D30"/>
                </a:solidFill>
              </a:rPr>
              <a:t>3</a:t>
            </a:r>
            <a:r>
              <a:rPr lang="en-US" dirty="0"/>
              <a:t> minutes?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b="1" dirty="0"/>
              <a:t>72 Per Hr. = 1.2 Per Min. = 3.6 Per 3 Min. Interval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19F7F-638B-4843-BA2D-CB8AA5FE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hlinkClick r:id="" action="ppaction://ole?verb=0"/>
                <a:extLst>
                  <a:ext uri="{FF2B5EF4-FFF2-40B4-BE49-F238E27FC236}">
                    <a16:creationId xmlns:a16="http://schemas.microsoft.com/office/drawing/2014/main" id="{6303B98A-E6EC-4AAE-A2CF-4F885D8C00FA}"/>
                  </a:ext>
                </a:extLst>
              </p:cNvPr>
              <p:cNvSpPr txBox="1"/>
              <p:nvPr/>
            </p:nvSpPr>
            <p:spPr bwMode="auto">
              <a:xfrm>
                <a:off x="2711450" y="3467100"/>
                <a:ext cx="4873625" cy="2708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  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(4)=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3.6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.6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.1912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bject 4">
                <a:hlinkClick r:id="" action="ppaction://ole?verb=0"/>
                <a:extLst>
                  <a:ext uri="{FF2B5EF4-FFF2-40B4-BE49-F238E27FC236}">
                    <a16:creationId xmlns:a16="http://schemas.microsoft.com/office/drawing/2014/main" id="{6303B98A-E6EC-4AAE-A2CF-4F885D8C0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1450" y="3467100"/>
                <a:ext cx="4873625" cy="2708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09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129C-0272-435B-B551-8EC42F26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E63D-B14D-4ABD-BC75-8BE8A36B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receives texts on the average of two every 3 minutes. Assume Poisson.</a:t>
            </a:r>
          </a:p>
          <a:p>
            <a:r>
              <a:rPr lang="en-US" dirty="0"/>
              <a:t>Question: What is the probability of five or more texts arriving in a 9−minute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48319-2107-48C7-9296-4070EC94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6B291-0D5B-47D8-BA91-854E70E41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47" y="3429000"/>
            <a:ext cx="4232897" cy="21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A1D0-99A6-4DBD-9882-2D5900A8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8D5C7-2C5C-4E1F-8E9E-8ADD2AEFB4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p>
                        </m:sSup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𝝀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𝝀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nary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+ 1) − 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8D5C7-2C5C-4E1F-8E9E-8ADD2AEFB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C7ACD-3358-440A-B5A6-366031D8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08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08FC-6757-4B4E-8CFC-D29AB525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Uniform discrete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66C77-7AA7-4D68-B480-4F3A551CB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uniform</a:t>
                </a:r>
                <a:r>
                  <a:rPr lang="en-US" dirty="0"/>
                  <a:t>, and write this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𝑢𝑛𝑖𝑓𝑜𝑟𝑚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Let X be the number shown on a rolled fair die.  Then X follow uniform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66C77-7AA7-4D68-B480-4F3A551CB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 b="-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808F7-ADE9-4F15-B5DB-6E122D7C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AFAB-BBF2-478B-9ADB-2F7B17B2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Recall: </a:t>
            </a:r>
            <a:r>
              <a:rPr lang="en-US" dirty="0"/>
              <a:t>Discrete 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BBEF-9607-47E6-A12B-B591CE82B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variables that can assume a countable number (finite or infinite) of values are called discrete.</a:t>
            </a:r>
          </a:p>
          <a:p>
            <a:r>
              <a:rPr lang="en-US" sz="2800" b="1" dirty="0"/>
              <a:t>Examples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99DF6-1C4D-40F7-8051-928A7C1C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768D70-3C4B-425F-B192-C0648F5656B5}"/>
              </a:ext>
            </a:extLst>
          </p:cNvPr>
          <p:cNvGrpSpPr/>
          <p:nvPr/>
        </p:nvGrpSpPr>
        <p:grpSpPr>
          <a:xfrm>
            <a:off x="1285674" y="3567956"/>
            <a:ext cx="6087985" cy="2158950"/>
            <a:chOff x="1623725" y="3568447"/>
            <a:chExt cx="6087985" cy="2158950"/>
          </a:xfrm>
        </p:grpSpPr>
        <p:sp>
          <p:nvSpPr>
            <p:cNvPr id="6" name="Rectangle 71">
              <a:extLst>
                <a:ext uri="{FF2B5EF4-FFF2-40B4-BE49-F238E27FC236}">
                  <a16:creationId xmlns:a16="http://schemas.microsoft.com/office/drawing/2014/main" id="{F0871441-07C5-4475-A48B-55BD5B89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630" y="3618777"/>
              <a:ext cx="5943600" cy="300082"/>
            </a:xfrm>
            <a:prstGeom prst="rect">
              <a:avLst/>
            </a:prstGeom>
            <a:solidFill>
              <a:srgbClr val="E9F05A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CB8C7C-AF22-4B0A-BB67-91CB9B5EC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174" y="3568447"/>
              <a:ext cx="1424974" cy="390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100" b="1" dirty="0"/>
                <a:t>Experiment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00BE1475-0C44-42CD-8A34-E86D71582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391" y="3576581"/>
              <a:ext cx="2052572" cy="390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100" b="1" dirty="0"/>
                <a:t>Random Variable</a:t>
              </a: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69134218-2E6C-41F7-9B8F-1E78E89E4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3811" y="3595989"/>
              <a:ext cx="1927899" cy="390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100" b="1" dirty="0"/>
                <a:t>Possible Values</a:t>
              </a:r>
            </a:p>
          </p:txBody>
        </p:sp>
        <p:grpSp>
          <p:nvGrpSpPr>
            <p:cNvPr id="10" name="Group 75">
              <a:extLst>
                <a:ext uri="{FF2B5EF4-FFF2-40B4-BE49-F238E27FC236}">
                  <a16:creationId xmlns:a16="http://schemas.microsoft.com/office/drawing/2014/main" id="{4B0ED2B3-B15D-4371-9DBF-58D0871CD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725" y="4217684"/>
              <a:ext cx="5944790" cy="428625"/>
              <a:chOff x="383" y="1961"/>
              <a:chExt cx="4993" cy="360"/>
            </a:xfrm>
          </p:grpSpPr>
          <p:sp>
            <p:nvSpPr>
              <p:cNvPr id="22" name="Rectangle 28">
                <a:extLst>
                  <a:ext uri="{FF2B5EF4-FFF2-40B4-BE49-F238E27FC236}">
                    <a16:creationId xmlns:a16="http://schemas.microsoft.com/office/drawing/2014/main" id="{8484E94C-52BA-480D-989E-DFC5CD287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" y="1961"/>
                <a:ext cx="1909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b="1" dirty="0"/>
                  <a:t>Make 100 Sales Calls</a:t>
                </a:r>
              </a:p>
            </p:txBody>
          </p:sp>
          <p:sp>
            <p:nvSpPr>
              <p:cNvPr id="23" name="Rectangle 29">
                <a:extLst>
                  <a:ext uri="{FF2B5EF4-FFF2-40B4-BE49-F238E27FC236}">
                    <a16:creationId xmlns:a16="http://schemas.microsoft.com/office/drawing/2014/main" id="{6A8EB7FA-27AA-417C-9ED2-69CDED38C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961"/>
                <a:ext cx="712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b="1"/>
                  <a:t># Sales</a:t>
                </a:r>
              </a:p>
            </p:txBody>
          </p:sp>
          <p:sp>
            <p:nvSpPr>
              <p:cNvPr id="24" name="Rectangle 30">
                <a:extLst>
                  <a:ext uri="{FF2B5EF4-FFF2-40B4-BE49-F238E27FC236}">
                    <a16:creationId xmlns:a16="http://schemas.microsoft.com/office/drawing/2014/main" id="{77F75AF9-7218-4694-8355-8492F2B14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" y="1961"/>
                <a:ext cx="1327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b="1"/>
                  <a:t>0, 1, 2, ..., 100</a:t>
                </a:r>
              </a:p>
            </p:txBody>
          </p:sp>
          <p:sp>
            <p:nvSpPr>
              <p:cNvPr id="25" name="Line 64">
                <a:extLst>
                  <a:ext uri="{FF2B5EF4-FFF2-40B4-BE49-F238E27FC236}">
                    <a16:creationId xmlns:a16="http://schemas.microsoft.com/office/drawing/2014/main" id="{B48DE848-F8C0-4B32-9114-B1FA71B9E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321"/>
                <a:ext cx="4992" cy="0"/>
              </a:xfrm>
              <a:prstGeom prst="line">
                <a:avLst/>
              </a:prstGeom>
              <a:noFill/>
              <a:ln w="38100">
                <a:solidFill>
                  <a:srgbClr val="E9F05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1" name="Group 72">
              <a:extLst>
                <a:ext uri="{FF2B5EF4-FFF2-40B4-BE49-F238E27FC236}">
                  <a16:creationId xmlns:a16="http://schemas.microsoft.com/office/drawing/2014/main" id="{B4CA92C3-DB12-43CE-B87A-4CA219F45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725" y="4757038"/>
              <a:ext cx="5944790" cy="431006"/>
              <a:chOff x="383" y="2414"/>
              <a:chExt cx="4993" cy="362"/>
            </a:xfrm>
          </p:grpSpPr>
          <p:sp>
            <p:nvSpPr>
              <p:cNvPr id="18" name="Rectangle 38">
                <a:extLst>
                  <a:ext uri="{FF2B5EF4-FFF2-40B4-BE49-F238E27FC236}">
                    <a16:creationId xmlns:a16="http://schemas.microsoft.com/office/drawing/2014/main" id="{923E1485-AFDA-4B45-A9FC-55291E5FE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" y="2414"/>
                <a:ext cx="1638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b="1"/>
                  <a:t>Inspect 70 Radios</a:t>
                </a:r>
              </a:p>
            </p:txBody>
          </p:sp>
          <p:sp>
            <p:nvSpPr>
              <p:cNvPr id="19" name="Rectangle 39">
                <a:extLst>
                  <a:ext uri="{FF2B5EF4-FFF2-40B4-BE49-F238E27FC236}">
                    <a16:creationId xmlns:a16="http://schemas.microsoft.com/office/drawing/2014/main" id="{DADB81B9-5FC6-4C0B-BC56-AACE68F7B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414"/>
                <a:ext cx="1088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b="1"/>
                  <a:t># Defective</a:t>
                </a:r>
              </a:p>
            </p:txBody>
          </p:sp>
          <p:sp>
            <p:nvSpPr>
              <p:cNvPr id="20" name="Rectangle 40">
                <a:extLst>
                  <a:ext uri="{FF2B5EF4-FFF2-40B4-BE49-F238E27FC236}">
                    <a16:creationId xmlns:a16="http://schemas.microsoft.com/office/drawing/2014/main" id="{AB3EEBA6-61B8-487C-9165-7A41C0282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" y="2414"/>
                <a:ext cx="1220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b="1"/>
                  <a:t>0, 1, 2, ..., 70</a:t>
                </a:r>
              </a:p>
            </p:txBody>
          </p:sp>
          <p:sp>
            <p:nvSpPr>
              <p:cNvPr id="21" name="Line 65">
                <a:extLst>
                  <a:ext uri="{FF2B5EF4-FFF2-40B4-BE49-F238E27FC236}">
                    <a16:creationId xmlns:a16="http://schemas.microsoft.com/office/drawing/2014/main" id="{F5355271-81F6-49B0-908C-89FE05BE0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776"/>
                <a:ext cx="4992" cy="0"/>
              </a:xfrm>
              <a:prstGeom prst="line">
                <a:avLst/>
              </a:prstGeom>
              <a:noFill/>
              <a:ln w="38100">
                <a:solidFill>
                  <a:srgbClr val="E9F05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2" name="Group 73">
              <a:extLst>
                <a:ext uri="{FF2B5EF4-FFF2-40B4-BE49-F238E27FC236}">
                  <a16:creationId xmlns:a16="http://schemas.microsoft.com/office/drawing/2014/main" id="{03CDC0A7-7109-4AB4-8BB7-49531B21C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725" y="5296391"/>
              <a:ext cx="5944790" cy="431006"/>
              <a:chOff x="383" y="2867"/>
              <a:chExt cx="4993" cy="362"/>
            </a:xfrm>
          </p:grpSpPr>
          <p:sp>
            <p:nvSpPr>
              <p:cNvPr id="14" name="Rectangle 48">
                <a:extLst>
                  <a:ext uri="{FF2B5EF4-FFF2-40B4-BE49-F238E27FC236}">
                    <a16:creationId xmlns:a16="http://schemas.microsoft.com/office/drawing/2014/main" id="{3B116074-E9B3-4458-A9C0-6086188E8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" y="2867"/>
                <a:ext cx="1959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b="1" dirty="0"/>
                  <a:t>Answer 33 Questions</a:t>
                </a:r>
              </a:p>
            </p:txBody>
          </p:sp>
          <p:sp>
            <p:nvSpPr>
              <p:cNvPr id="15" name="Rectangle 49">
                <a:extLst>
                  <a:ext uri="{FF2B5EF4-FFF2-40B4-BE49-F238E27FC236}">
                    <a16:creationId xmlns:a16="http://schemas.microsoft.com/office/drawing/2014/main" id="{20E941A6-7CEB-4700-8B17-4C8FBEE2F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867"/>
                <a:ext cx="904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b="1"/>
                  <a:t># Correct</a:t>
                </a:r>
              </a:p>
            </p:txBody>
          </p:sp>
          <p:sp>
            <p:nvSpPr>
              <p:cNvPr id="16" name="Rectangle 50">
                <a:extLst>
                  <a:ext uri="{FF2B5EF4-FFF2-40B4-BE49-F238E27FC236}">
                    <a16:creationId xmlns:a16="http://schemas.microsoft.com/office/drawing/2014/main" id="{366B829B-7C50-424B-8267-EEE0D6E30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" y="2867"/>
                <a:ext cx="1220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b="1"/>
                  <a:t>0, 1, 2, ..., 33</a:t>
                </a:r>
              </a:p>
            </p:txBody>
          </p:sp>
          <p:sp>
            <p:nvSpPr>
              <p:cNvPr id="17" name="Line 66">
                <a:extLst>
                  <a:ext uri="{FF2B5EF4-FFF2-40B4-BE49-F238E27FC236}">
                    <a16:creationId xmlns:a16="http://schemas.microsoft.com/office/drawing/2014/main" id="{E5C37DBC-FAF7-4904-BA61-6EF2EE028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3229"/>
                <a:ext cx="4992" cy="0"/>
              </a:xfrm>
              <a:prstGeom prst="line">
                <a:avLst/>
              </a:prstGeom>
              <a:noFill/>
              <a:ln w="38100">
                <a:solidFill>
                  <a:srgbClr val="E9F05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3" name="Line 69">
              <a:extLst>
                <a:ext uri="{FF2B5EF4-FFF2-40B4-BE49-F238E27FC236}">
                  <a16:creationId xmlns:a16="http://schemas.microsoft.com/office/drawing/2014/main" id="{54C51216-5DDF-463C-AE1D-1C139A2D2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630" y="4114099"/>
              <a:ext cx="5943600" cy="0"/>
            </a:xfrm>
            <a:prstGeom prst="line">
              <a:avLst/>
            </a:prstGeom>
            <a:noFill/>
            <a:ln w="57150">
              <a:solidFill>
                <a:srgbClr val="E9F05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91348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FE98-C070-474F-AA65-D5F702A5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Binomial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D4D17-4B57-431A-B771-2FA8F5190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Characteristics of a Binomial Experiment</a:t>
                </a:r>
              </a:p>
              <a:p>
                <a:pPr lvl="1"/>
                <a:r>
                  <a:rPr lang="en-US" dirty="0"/>
                  <a:t>The experiment consists of </a:t>
                </a:r>
                <a:r>
                  <a:rPr lang="en-US" dirty="0">
                    <a:solidFill>
                      <a:srgbClr val="0070C0"/>
                    </a:solidFill>
                  </a:rPr>
                  <a:t>n </a:t>
                </a:r>
                <a:r>
                  <a:rPr lang="en-US" dirty="0">
                    <a:solidFill>
                      <a:srgbClr val="002060"/>
                    </a:solidFill>
                  </a:rPr>
                  <a:t>independent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identical trials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There are only </a:t>
                </a:r>
                <a:r>
                  <a:rPr lang="en-US" dirty="0">
                    <a:solidFill>
                      <a:srgbClr val="002060"/>
                    </a:solidFill>
                  </a:rPr>
                  <a:t>two possible outcomes </a:t>
                </a:r>
                <a:r>
                  <a:rPr lang="en-US" dirty="0"/>
                  <a:t>on each trial. We will denote one outcome by </a:t>
                </a:r>
                <a:r>
                  <a:rPr lang="en-US" dirty="0">
                    <a:solidFill>
                      <a:srgbClr val="002060"/>
                    </a:solidFill>
                  </a:rPr>
                  <a:t>S (for success)</a:t>
                </a:r>
                <a:r>
                  <a:rPr lang="en-US" dirty="0"/>
                  <a:t> and the other by </a:t>
                </a:r>
                <a:r>
                  <a:rPr lang="en-US" dirty="0">
                    <a:solidFill>
                      <a:srgbClr val="002060"/>
                    </a:solidFill>
                  </a:rPr>
                  <a:t>F (for failure)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>
                    <a:solidFill>
                      <a:srgbClr val="002060"/>
                    </a:solidFill>
                  </a:rPr>
                  <a:t>probability of S </a:t>
                </a:r>
                <a:r>
                  <a:rPr lang="en-US" dirty="0"/>
                  <a:t>remains the </a:t>
                </a:r>
                <a:r>
                  <a:rPr lang="en-US" dirty="0">
                    <a:solidFill>
                      <a:srgbClr val="002060"/>
                    </a:solidFill>
                  </a:rPr>
                  <a:t>same</a:t>
                </a:r>
                <a:r>
                  <a:rPr lang="en-US" dirty="0"/>
                  <a:t> from trial to trial. This probability is denoted by </a:t>
                </a:r>
                <a:r>
                  <a:rPr lang="en-US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/>
                  <a:t>, and the probability of F is denoted by q. Note that </a:t>
                </a:r>
                <a:r>
                  <a:rPr lang="en-US" dirty="0">
                    <a:solidFill>
                      <a:srgbClr val="002060"/>
                    </a:solidFill>
                  </a:rPr>
                  <a:t>q = 1 – p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binomial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 number of S’s in n trials.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D4D17-4B57-431A-B771-2FA8F5190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F9885-A8B6-4F1F-B3C8-A2C8D52E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43B523-7AFF-4021-BAA4-C5162A9A701C}"/>
                  </a:ext>
                </a:extLst>
              </p:cNvPr>
              <p:cNvSpPr txBox="1"/>
              <p:nvPr/>
            </p:nvSpPr>
            <p:spPr>
              <a:xfrm>
                <a:off x="2598821" y="5716909"/>
                <a:ext cx="3978442" cy="51219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43B523-7AFF-4021-BAA4-C5162A9A7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21" y="5716909"/>
                <a:ext cx="3978442" cy="512191"/>
              </a:xfrm>
              <a:prstGeom prst="rect">
                <a:avLst/>
              </a:prstGeom>
              <a:blipFill>
                <a:blip r:embed="rId3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407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0834-69C0-4D4B-9AA8-D356C641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Bernoulli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AB330-B948-4BC9-8D4F-D5D6EF357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050306" cy="4906963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Bernouilli trial: If there is only 1 trial with probability of success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probability of failure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1-p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this is called a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Bernouilli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distribution. (special case of the binomial with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=1)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Probability of success:</a:t>
                </a:r>
              </a:p>
              <a:p>
                <a:endParaRPr lang="en-US" dirty="0"/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Probability of failure: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𝒂𝒓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                               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AB330-B948-4BC9-8D4F-D5D6EF357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050306" cy="4906963"/>
              </a:xfrm>
              <a:blipFill>
                <a:blip r:embed="rId2"/>
                <a:stretch>
                  <a:fillRect l="-1364" t="-2112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175FC-3C94-4428-9E61-D743A246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E78D6C9-7E94-4B14-9E3F-B8D9C5AFA1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131026"/>
              </p:ext>
            </p:extLst>
          </p:nvPr>
        </p:nvGraphicFramePr>
        <p:xfrm>
          <a:off x="4572000" y="2950976"/>
          <a:ext cx="3048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406080" progId="Equation.3">
                  <p:embed/>
                </p:oleObj>
              </mc:Choice>
              <mc:Fallback>
                <p:oleObj name="Equation" r:id="rId3" imgW="1739880" imgH="406080" progId="Equation.3">
                  <p:embed/>
                  <p:pic>
                    <p:nvPicPr>
                      <p:cNvPr id="1884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50976"/>
                        <a:ext cx="3048000" cy="7191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0CD3BADF-B8EA-47A7-BF13-C886F1B0D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537617"/>
              </p:ext>
            </p:extLst>
          </p:nvPr>
        </p:nvGraphicFramePr>
        <p:xfrm>
          <a:off x="4572000" y="3900301"/>
          <a:ext cx="35464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20760" imgH="431640" progId="Equation.3">
                  <p:embed/>
                </p:oleObj>
              </mc:Choice>
              <mc:Fallback>
                <p:oleObj name="Equation" r:id="rId5" imgW="2120760" imgH="431640" progId="Equation.3">
                  <p:embed/>
                  <p:pic>
                    <p:nvPicPr>
                      <p:cNvPr id="1884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00301"/>
                        <a:ext cx="3546475" cy="7254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6619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4C80-D94E-4691-A6A3-AAE893E2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B1504-49E8-4369-9707-68828B8D8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399179" cy="4906963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Consists of counting number of times an event occurs during a given unit of time or in a given area or volume (any unit of measurement).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probability that an event occurs in a given unit of time, area, or volume is the same for all units.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number of events that occur in one unit of time, area, or volume is independent of the number that occur in any other mutually exclusive unit.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mean number of events in each unit is denoted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B1504-49E8-4369-9707-68828B8D8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399179" cy="4906963"/>
              </a:xfrm>
              <a:blipFill>
                <a:blip r:embed="rId2"/>
                <a:stretch>
                  <a:fillRect l="-1811" t="-2609" r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5D3E-35D5-4AC4-9F3B-2A01BF38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2">
                <a:extLst>
                  <a:ext uri="{FF2B5EF4-FFF2-40B4-BE49-F238E27FC236}">
                    <a16:creationId xmlns:a16="http://schemas.microsoft.com/office/drawing/2014/main" id="{7F3B9962-B9A8-4C71-9833-0D2E5ED3E1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33489" y="2052536"/>
                <a:ext cx="4134255" cy="42514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>
                  <a:spcBef>
                    <a:spcPct val="20000"/>
                  </a:spcBef>
                </a:pP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 Probability of </a:t>
                </a:r>
                <a:r>
                  <a:rPr lang="en-US" i="1" dirty="0"/>
                  <a:t>x </a:t>
                </a:r>
                <a:r>
                  <a:rPr lang="en-US" dirty="0"/>
                  <a:t>given </a:t>
                </a:r>
                <a:r>
                  <a:rPr lang="en-US" dirty="0">
                    <a:latin typeface="Symbol" panose="05050102010706020507" pitchFamily="18" charset="2"/>
                  </a:rPr>
                  <a:t></a:t>
                </a:r>
                <a:endParaRPr lang="en-US" i="1" dirty="0"/>
              </a:p>
              <a:p>
                <a:pPr>
                  <a:spcBef>
                    <a:spcPct val="20000"/>
                  </a:spcBef>
                </a:pPr>
                <a:r>
                  <a:rPr lang="en-US" dirty="0">
                    <a:latin typeface="Symbol" panose="05050102010706020507" pitchFamily="18" charset="2"/>
                  </a:rPr>
                  <a:t></a:t>
                </a:r>
                <a:r>
                  <a:rPr lang="en-US" dirty="0"/>
                  <a:t>	=  Mean (expected) number of events in unit 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i="1" dirty="0"/>
                  <a:t>e</a:t>
                </a:r>
                <a:r>
                  <a:rPr lang="en-US" dirty="0"/>
                  <a:t>	=  2.71828 . . . (base of natural logarithm)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i="1" dirty="0"/>
                  <a:t>x</a:t>
                </a:r>
                <a:r>
                  <a:rPr lang="en-US" dirty="0"/>
                  <a:t>	=  Number of events </a:t>
                </a:r>
                <a:r>
                  <a:rPr lang="en-US" dirty="0">
                    <a:solidFill>
                      <a:srgbClr val="8E0D30"/>
                    </a:solidFill>
                  </a:rPr>
                  <a:t>per unit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2">
                <a:extLst>
                  <a:ext uri="{FF2B5EF4-FFF2-40B4-BE49-F238E27FC236}">
                    <a16:creationId xmlns:a16="http://schemas.microsoft.com/office/drawing/2014/main" id="{7F3B9962-B9A8-4C71-9833-0D2E5ED3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89" y="2052536"/>
                <a:ext cx="4134255" cy="4251427"/>
              </a:xfrm>
              <a:prstGeom prst="rect">
                <a:avLst/>
              </a:prstGeom>
              <a:blipFill>
                <a:blip r:embed="rId3"/>
                <a:stretch>
                  <a:fillRect l="-2360" r="-2655" b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25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6707-073F-448C-BE5E-1B7F2CA2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60D4-F9C0-4683-9361-EEF406EC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Times" panose="02020603050405020304" pitchFamily="18" charset="0"/>
                <a:cs typeface="Times New Roman" panose="02020603050405020304" pitchFamily="18" charset="0"/>
              </a:rPr>
              <a:t>As voters exit the polls, you ask a representative random sample of 6 voters if they voted for </a:t>
            </a:r>
            <a:r>
              <a:rPr lang="en-US" altLang="en-US" sz="2800" i="1" dirty="0" err="1">
                <a:latin typeface="Times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altLang="en-US" sz="2800" dirty="0">
                <a:latin typeface="Times" panose="02020603050405020304" pitchFamily="18" charset="0"/>
                <a:cs typeface="Times New Roman" panose="02020603050405020304" pitchFamily="18" charset="0"/>
              </a:rPr>
              <a:t>. If the true percentage of voters who vote for </a:t>
            </a:r>
            <a:r>
              <a:rPr lang="en-US" altLang="en-US" i="1" dirty="0" err="1">
                <a:latin typeface="Times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altLang="en-US" i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" panose="02020603050405020304" pitchFamily="18" charset="0"/>
                <a:cs typeface="Times New Roman" panose="02020603050405020304" pitchFamily="18" charset="0"/>
              </a:rPr>
              <a:t>is 55.1%, what is the probability that, </a:t>
            </a:r>
            <a:r>
              <a:rPr lang="en-US" altLang="en-US" sz="2800" i="1" dirty="0">
                <a:latin typeface="Times" panose="02020603050405020304" pitchFamily="18" charset="0"/>
                <a:cs typeface="Times New Roman" panose="02020603050405020304" pitchFamily="18" charset="0"/>
              </a:rPr>
              <a:t>in your sample, </a:t>
            </a:r>
            <a:r>
              <a:rPr lang="en-US" altLang="en-US" sz="2800" dirty="0">
                <a:latin typeface="Times" panose="02020603050405020304" pitchFamily="18" charset="0"/>
                <a:cs typeface="Times New Roman" panose="02020603050405020304" pitchFamily="18" charset="0"/>
              </a:rPr>
              <a:t>exactly 2 voted for </a:t>
            </a:r>
            <a:r>
              <a:rPr lang="en-US" altLang="en-US" i="1" dirty="0" err="1">
                <a:latin typeface="Times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altLang="en-US" i="1" dirty="0">
                <a:latin typeface="Times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800" dirty="0">
                <a:latin typeface="Times" panose="02020603050405020304" pitchFamily="18" charset="0"/>
                <a:cs typeface="Times New Roman" panose="02020603050405020304" pitchFamily="18" charset="0"/>
              </a:rPr>
              <a:t>and 4 did not?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7F16-F50D-4AA6-BC72-0E1F1300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8">
                <a:extLst>
                  <a:ext uri="{FF2B5EF4-FFF2-40B4-BE49-F238E27FC236}">
                    <a16:creationId xmlns:a16="http://schemas.microsoft.com/office/drawing/2014/main" id="{015ED141-1A95-46F0-9296-981E49085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693" y="4061014"/>
                <a:ext cx="10044953" cy="736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(2 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𝑦𝑒𝑠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𝑣𝑜𝑡𝑒𝑠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𝑒𝑥𝑎𝑐𝑡𝑙𝑦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=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eqArr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altLang="en-US" sz="2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a:rPr lang="en-US" altLang="en-US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(.551)</m:t>
                      </m:r>
                      <m:r>
                        <a:rPr lang="en-US" altLang="en-US" sz="2800" i="1" baseline="30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sz="2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(.449)</m:t>
                      </m:r>
                      <m:r>
                        <a:rPr lang="en-US" altLang="en-US" sz="2800" i="1" baseline="30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en-US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18.5%</m:t>
                      </m:r>
                    </m:oMath>
                  </m:oMathPara>
                </a14:m>
                <a:endParaRPr lang="en-US" altLang="en-US" sz="2800" dirty="0">
                  <a:latin typeface="Times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18">
                <a:extLst>
                  <a:ext uri="{FF2B5EF4-FFF2-40B4-BE49-F238E27FC236}">
                    <a16:creationId xmlns:a16="http://schemas.microsoft.com/office/drawing/2014/main" id="{015ED141-1A95-46F0-9296-981E49085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693" y="4061014"/>
                <a:ext cx="10044953" cy="736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01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6707-073F-448C-BE5E-1B7F2CA2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60D4-F9C0-4683-9361-EEF406EC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Times" panose="02020603050405020304" pitchFamily="18" charset="0"/>
                <a:cs typeface="Times New Roman" panose="02020603050405020304" pitchFamily="18" charset="0"/>
              </a:rPr>
              <a:t>Four fair coins are flipped. If the outcomes are assumed independent, what is the probability that two heads and two tails are obtained?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7F16-F50D-4AA6-BC72-0E1F1300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8">
                <a:extLst>
                  <a:ext uri="{FF2B5EF4-FFF2-40B4-BE49-F238E27FC236}">
                    <a16:creationId xmlns:a16="http://schemas.microsoft.com/office/drawing/2014/main" id="{015ED141-1A95-46F0-9296-981E49085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693" y="3186955"/>
                <a:ext cx="10044953" cy="1040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h𝑒𝑎𝑑𝑠</m:t>
                          </m:r>
                        </m:e>
                      </m:d>
                      <m:r>
                        <a:rPr lang="en-US" altLang="en-US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eqArr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altLang="en-US" sz="2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a:rPr lang="en-US" altLang="en-US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800" b="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sz="28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en-US" sz="2800" dirty="0">
                  <a:latin typeface="Times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18">
                <a:extLst>
                  <a:ext uri="{FF2B5EF4-FFF2-40B4-BE49-F238E27FC236}">
                    <a16:creationId xmlns:a16="http://schemas.microsoft.com/office/drawing/2014/main" id="{015ED141-1A95-46F0-9296-981E49085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693" y="3186955"/>
                <a:ext cx="10044953" cy="104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99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2D48-59D7-4011-B071-589F9F89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E89C0-AD7F-4413-B527-0134E8439E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1087"/>
                <a:ext cx="8050306" cy="53260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independent trials, each having probability p of being a success, are performed until a success occurs. </a:t>
                </a:r>
              </a:p>
              <a:p>
                <a:pPr lvl="1"/>
                <a:r>
                  <a:rPr lang="en-US" dirty="0"/>
                  <a:t>If we let </a:t>
                </a:r>
                <a:r>
                  <a:rPr lang="en-US" dirty="0">
                    <a:solidFill>
                      <a:srgbClr val="FF0000"/>
                    </a:solidFill>
                  </a:rPr>
                  <a:t>X </a:t>
                </a:r>
                <a:r>
                  <a:rPr lang="en-US" dirty="0"/>
                  <a:t>be the </a:t>
                </a:r>
                <a:r>
                  <a:rPr lang="en-US" dirty="0">
                    <a:solidFill>
                      <a:srgbClr val="FF0000"/>
                    </a:solidFill>
                  </a:rPr>
                  <a:t>number of trials required until the first success</a:t>
                </a:r>
                <a:r>
                  <a:rPr lang="en-US" dirty="0"/>
                  <a:t>, then </a:t>
                </a:r>
                <a:r>
                  <a:rPr lang="en-US" dirty="0">
                    <a:solidFill>
                      <a:srgbClr val="FF0000"/>
                    </a:solidFill>
                  </a:rPr>
                  <a:t>X is said </a:t>
                </a:r>
                <a:r>
                  <a:rPr lang="en-US" dirty="0"/>
                  <a:t>to be a geometric random variable with parameter p.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 to be </a:t>
                </a:r>
                <a:r>
                  <a:rPr lang="en-US" dirty="0" err="1"/>
                  <a:t>pmf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b="1" dirty="0"/>
                  <a:t>Let,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den>
                    </m:f>
                  </m:oMath>
                </a14:m>
                <a:endParaRPr lang="en-US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E89C0-AD7F-4413-B527-0134E8439E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1087"/>
                <a:ext cx="8050306" cy="5326063"/>
              </a:xfrm>
              <a:blipFill>
                <a:blip r:embed="rId2"/>
                <a:stretch>
                  <a:fillRect l="-1364" t="-251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05946-D815-4A2B-8144-A4905211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733600-040F-458F-BCFF-E482086A9812}"/>
                  </a:ext>
                </a:extLst>
              </p:cNvPr>
              <p:cNvSpPr txBox="1"/>
              <p:nvPr/>
            </p:nvSpPr>
            <p:spPr>
              <a:xfrm>
                <a:off x="9413822" y="5426439"/>
                <a:ext cx="1939977" cy="6594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733600-040F-458F-BCFF-E482086A9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822" y="5426439"/>
                <a:ext cx="1939977" cy="6594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1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4930-95D4-4908-9638-E7DEF1D0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Binomial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35F8-C7D3-416E-8245-AB01795B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916056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Binomial: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Fixed number of n trials.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trial is independent.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Only two outcomes are possible (Success and Failure).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Probability of success (p) for each trial is constant.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random variable Y= the number of successes.</a:t>
            </a:r>
          </a:p>
          <a:p>
            <a:r>
              <a:rPr lang="en-US" dirty="0"/>
              <a:t>Negative Binomial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number of trials, </a:t>
            </a:r>
            <a:r>
              <a:rPr lang="en-US" dirty="0">
                <a:solidFill>
                  <a:srgbClr val="002060"/>
                </a:solidFill>
              </a:rPr>
              <a:t>n is not fixed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trial is independent.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Only two outcomes are possible (Success and Failure).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Probability of success (p) for each trial is constant.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random variable Y= </a:t>
            </a:r>
            <a:r>
              <a:rPr lang="en-US" dirty="0">
                <a:solidFill>
                  <a:srgbClr val="002060"/>
                </a:solidFill>
              </a:rPr>
              <a:t>the number of trials needed to make r successes.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DE526-0DF1-4876-A515-05CF4364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09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4930-95D4-4908-9638-E7DEF1D0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Binomial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3935F8-C7D3-416E-8245-AB01795B7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916056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Negative Binomial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number of trials, </a:t>
                </a:r>
                <a:r>
                  <a:rPr lang="en-US" dirty="0">
                    <a:solidFill>
                      <a:srgbClr val="002060"/>
                    </a:solidFill>
                  </a:rPr>
                  <a:t>n is not fixed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Each trial is independent.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Only two outcomes are possible (Success and Failure).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Probability of success (p) for each trial is constant.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 random variable Y= </a:t>
                </a:r>
                <a:r>
                  <a:rPr lang="en-US" dirty="0">
                    <a:solidFill>
                      <a:srgbClr val="002060"/>
                    </a:solidFill>
                  </a:rPr>
                  <a:t>the number of trials needed to make r successes.</a:t>
                </a:r>
              </a:p>
              <a:p>
                <a:r>
                  <a:rPr lang="en-US" dirty="0"/>
                  <a:t>PMF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3935F8-C7D3-416E-8245-AB01795B7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916056" cy="4906963"/>
              </a:xfrm>
              <a:blipFill>
                <a:blip r:embed="rId2"/>
                <a:stretch>
                  <a:fillRect l="-1387" t="-1988" r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DE526-0DF1-4876-A515-05CF4364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12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4C0C-96B5-4A7D-B45B-63581D16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Hypergeometric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D46F6E-6219-4F8B-8F26-63FBCD482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9924738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Assumptions</a:t>
                </a:r>
              </a:p>
              <a:p>
                <a:pPr lvl="1"/>
                <a:r>
                  <a:rPr lang="en-US" dirty="0"/>
                  <a:t>Population consists of N objects (finite)</a:t>
                </a:r>
              </a:p>
              <a:p>
                <a:pPr lvl="1"/>
                <a:r>
                  <a:rPr lang="en-US" dirty="0"/>
                  <a:t>Each classified as a “S” or “F” and K success </a:t>
                </a:r>
              </a:p>
              <a:p>
                <a:pPr lvl="1"/>
                <a:r>
                  <a:rPr lang="en-US" dirty="0"/>
                  <a:t>t individuals is selected without replacement</a:t>
                </a:r>
              </a:p>
              <a:p>
                <a:r>
                  <a:rPr lang="en-US" dirty="0"/>
                  <a:t>Random variable X, the number of successes in the sample</a:t>
                </a:r>
              </a:p>
              <a:p>
                <a:pPr lvl="1"/>
                <a:r>
                  <a:rPr lang="en-US" dirty="0"/>
                  <a:t>X=number of successes in a sample of size t drawn from a population consisting of K successes and N-K failures</a:t>
                </a:r>
              </a:p>
              <a:p>
                <a:r>
                  <a:rPr lang="en-US" dirty="0"/>
                  <a:t>PMF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eqArr>
                          </m:e>
                        </m:d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eqAr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eqAr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D46F6E-6219-4F8B-8F26-63FBCD482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9924738" cy="4906963"/>
              </a:xfrm>
              <a:blipFill>
                <a:blip r:embed="rId2"/>
                <a:stretch>
                  <a:fillRect l="-1106" t="-1988" r="-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D7529-5628-4316-B2C7-7747ADAC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3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4C0C-96B5-4A7D-B45B-63581D16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Hypergeometric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D46F6E-6219-4F8B-8F26-63FBCD482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9924738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Assumptions</a:t>
                </a:r>
              </a:p>
              <a:p>
                <a:pPr lvl="1"/>
                <a:r>
                  <a:rPr lang="en-US" dirty="0"/>
                  <a:t>Population consists of N objects (finite)</a:t>
                </a:r>
              </a:p>
              <a:p>
                <a:pPr lvl="1"/>
                <a:r>
                  <a:rPr lang="en-US" dirty="0"/>
                  <a:t>Each classified as a “S” or “F” and K success </a:t>
                </a:r>
              </a:p>
              <a:p>
                <a:pPr lvl="1"/>
                <a:r>
                  <a:rPr lang="en-US" dirty="0"/>
                  <a:t>t individuals is selected without replacement</a:t>
                </a:r>
              </a:p>
              <a:p>
                <a:r>
                  <a:rPr lang="en-US" dirty="0"/>
                  <a:t>Random variable X, the number of successes in the sample</a:t>
                </a:r>
              </a:p>
              <a:p>
                <a:pPr lvl="1"/>
                <a:r>
                  <a:rPr lang="en-US" dirty="0"/>
                  <a:t>X=number of successes in a sample of size n drawn from a population consisting of K successes and N-K failures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𝒕𝑲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num>
                          <m:den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D46F6E-6219-4F8B-8F26-63FBCD482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9924738" cy="4906963"/>
              </a:xfrm>
              <a:blipFill>
                <a:blip r:embed="rId2"/>
                <a:stretch>
                  <a:fillRect l="-1106" t="-1988" r="-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D7529-5628-4316-B2C7-7747ADAC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2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3F2B-C354-4FB6-B143-A73BF6F9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Recall: </a:t>
            </a:r>
            <a:r>
              <a:rPr lang="en-US" b="1" dirty="0"/>
              <a:t>Continuous Random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5EC15-F0A4-4CEB-8321-E0AD3F92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continuous random variable is a random variable with infinitely many possible values (in an interval of real numbers 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16446-2BD3-4D5D-98DF-5402EBDE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67E2EF-5DBB-4C71-A098-2151FCF5520E}"/>
              </a:ext>
            </a:extLst>
          </p:cNvPr>
          <p:cNvGrpSpPr/>
          <p:nvPr/>
        </p:nvGrpSpPr>
        <p:grpSpPr>
          <a:xfrm>
            <a:off x="1191215" y="3247535"/>
            <a:ext cx="6916188" cy="3081960"/>
            <a:chOff x="1600200" y="3237510"/>
            <a:chExt cx="6166247" cy="2872998"/>
          </a:xfrm>
        </p:grpSpPr>
        <p:grpSp>
          <p:nvGrpSpPr>
            <p:cNvPr id="6" name="Group 76">
              <a:extLst>
                <a:ext uri="{FF2B5EF4-FFF2-40B4-BE49-F238E27FC236}">
                  <a16:creationId xmlns:a16="http://schemas.microsoft.com/office/drawing/2014/main" id="{5A34B3F9-7FA8-4736-9588-83E159DD0A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1392" y="5269419"/>
              <a:ext cx="5641182" cy="654843"/>
              <a:chOff x="385" y="3109"/>
              <a:chExt cx="4738" cy="550"/>
            </a:xfrm>
          </p:grpSpPr>
          <p:sp>
            <p:nvSpPr>
              <p:cNvPr id="29" name="Rectangle 58">
                <a:extLst>
                  <a:ext uri="{FF2B5EF4-FFF2-40B4-BE49-F238E27FC236}">
                    <a16:creationId xmlns:a16="http://schemas.microsoft.com/office/drawing/2014/main" id="{6346D81D-0AFD-458F-A0A5-B51311D3A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109"/>
                <a:ext cx="1339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dirty="0"/>
                  <a:t>Measure Time</a:t>
                </a:r>
              </a:p>
            </p:txBody>
          </p:sp>
          <p:sp>
            <p:nvSpPr>
              <p:cNvPr id="30" name="Rectangle 59">
                <a:extLst>
                  <a:ext uri="{FF2B5EF4-FFF2-40B4-BE49-F238E27FC236}">
                    <a16:creationId xmlns:a16="http://schemas.microsoft.com/office/drawing/2014/main" id="{EF2E1A29-0D4F-42A4-B331-B05FB9ECF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350"/>
                <a:ext cx="1558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Between Arrivals</a:t>
                </a:r>
              </a:p>
            </p:txBody>
          </p:sp>
          <p:sp>
            <p:nvSpPr>
              <p:cNvPr id="31" name="Rectangle 60">
                <a:extLst>
                  <a:ext uri="{FF2B5EF4-FFF2-40B4-BE49-F238E27FC236}">
                    <a16:creationId xmlns:a16="http://schemas.microsoft.com/office/drawing/2014/main" id="{C742328A-0A1A-413B-9486-0B7B43EF8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3109"/>
                <a:ext cx="1142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Inter-Arrival</a:t>
                </a:r>
              </a:p>
            </p:txBody>
          </p:sp>
          <p:sp>
            <p:nvSpPr>
              <p:cNvPr id="32" name="Rectangle 61">
                <a:extLst>
                  <a:ext uri="{FF2B5EF4-FFF2-40B4-BE49-F238E27FC236}">
                    <a16:creationId xmlns:a16="http://schemas.microsoft.com/office/drawing/2014/main" id="{4B1B4454-FC2D-4167-BA97-F273D0444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3350"/>
                <a:ext cx="539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Time</a:t>
                </a:r>
              </a:p>
            </p:txBody>
          </p:sp>
          <p:sp>
            <p:nvSpPr>
              <p:cNvPr id="33" name="Rectangle 62">
                <a:extLst>
                  <a:ext uri="{FF2B5EF4-FFF2-40B4-BE49-F238E27FC236}">
                    <a16:creationId xmlns:a16="http://schemas.microsoft.com/office/drawing/2014/main" id="{88F9EEA0-8F57-4441-BF21-AD43BBCA2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109"/>
                <a:ext cx="1315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0, 1.3, 2.78, ...</a:t>
                </a:r>
              </a:p>
            </p:txBody>
          </p:sp>
        </p:grpSp>
        <p:sp>
          <p:nvSpPr>
            <p:cNvPr id="7" name="Rectangle 63">
              <a:extLst>
                <a:ext uri="{FF2B5EF4-FFF2-40B4-BE49-F238E27FC236}">
                  <a16:creationId xmlns:a16="http://schemas.microsoft.com/office/drawing/2014/main" id="{99AECD8C-6921-42FC-ADF3-FCFDADBB1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916" y="3303676"/>
              <a:ext cx="5943600" cy="300082"/>
            </a:xfrm>
            <a:prstGeom prst="rect">
              <a:avLst/>
            </a:prstGeom>
            <a:solidFill>
              <a:srgbClr val="E9F05A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8" name="Rectangle 64">
              <a:extLst>
                <a:ext uri="{FF2B5EF4-FFF2-40B4-BE49-F238E27FC236}">
                  <a16:creationId xmlns:a16="http://schemas.microsoft.com/office/drawing/2014/main" id="{46502F76-A9CD-4F2F-A8B4-E9C24F4E9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6456" y="3238215"/>
              <a:ext cx="1424974" cy="390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100" b="1"/>
                <a:t>Experiment</a:t>
              </a:r>
            </a:p>
          </p:txBody>
        </p:sp>
        <p:sp>
          <p:nvSpPr>
            <p:cNvPr id="9" name="Rectangle 65">
              <a:extLst>
                <a:ext uri="{FF2B5EF4-FFF2-40B4-BE49-F238E27FC236}">
                  <a16:creationId xmlns:a16="http://schemas.microsoft.com/office/drawing/2014/main" id="{66781168-2E77-4960-A8DD-89F24EE2D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472" y="3254309"/>
              <a:ext cx="2045490" cy="383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100" b="1" dirty="0"/>
                <a:t>Random Variable</a:t>
              </a:r>
            </a:p>
          </p:txBody>
        </p:sp>
        <p:sp>
          <p:nvSpPr>
            <p:cNvPr id="10" name="Rectangle 66">
              <a:extLst>
                <a:ext uri="{FF2B5EF4-FFF2-40B4-BE49-F238E27FC236}">
                  <a16:creationId xmlns:a16="http://schemas.microsoft.com/office/drawing/2014/main" id="{B7D3D71A-B198-43B0-AC78-29FDF54EE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0954" y="3237510"/>
              <a:ext cx="2045493" cy="390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100" b="1" dirty="0"/>
                <a:t>Possible Values</a:t>
              </a:r>
            </a:p>
          </p:txBody>
        </p:sp>
        <p:sp>
          <p:nvSpPr>
            <p:cNvPr id="11" name="Line 67">
              <a:extLst>
                <a:ext uri="{FF2B5EF4-FFF2-40B4-BE49-F238E27FC236}">
                  <a16:creationId xmlns:a16="http://schemas.microsoft.com/office/drawing/2014/main" id="{6BDB44CE-10AA-48D9-B452-BBE41D3BE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916" y="3798998"/>
              <a:ext cx="5943600" cy="0"/>
            </a:xfrm>
            <a:prstGeom prst="line">
              <a:avLst/>
            </a:prstGeom>
            <a:noFill/>
            <a:ln w="57150">
              <a:solidFill>
                <a:srgbClr val="E9F05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12" name="Group 73">
              <a:extLst>
                <a:ext uri="{FF2B5EF4-FFF2-40B4-BE49-F238E27FC236}">
                  <a16:creationId xmlns:a16="http://schemas.microsoft.com/office/drawing/2014/main" id="{DD0AAF54-66C3-44FF-9BE1-A261CF0E51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839479"/>
              <a:ext cx="5943600" cy="414338"/>
              <a:chOff x="384" y="1908"/>
              <a:chExt cx="4992" cy="348"/>
            </a:xfrm>
          </p:grpSpPr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27872241-E3AA-46BB-AAB6-B6077CEF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908"/>
                <a:ext cx="1654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Weigh 100 People</a:t>
                </a: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3AD25F58-D9E0-4DCB-8E6A-B1A1E0A1D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1908"/>
                <a:ext cx="725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Weight</a:t>
                </a:r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43B7F6E6-67D3-4D8B-A9B3-D585D7EEA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908"/>
                <a:ext cx="1056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45.1, 78, ...</a:t>
                </a:r>
              </a:p>
            </p:txBody>
          </p:sp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A8FE9072-6A47-4548-8BED-98B4C4CAE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4992" cy="0"/>
              </a:xfrm>
              <a:prstGeom prst="line">
                <a:avLst/>
              </a:prstGeom>
              <a:noFill/>
              <a:ln w="38100">
                <a:solidFill>
                  <a:srgbClr val="E9F05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3" name="Group 74">
              <a:extLst>
                <a:ext uri="{FF2B5EF4-FFF2-40B4-BE49-F238E27FC236}">
                  <a16:creationId xmlns:a16="http://schemas.microsoft.com/office/drawing/2014/main" id="{7D22A7B2-180C-4CF6-BBBF-C016C404C2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4315731"/>
              <a:ext cx="5943600" cy="441722"/>
              <a:chOff x="384" y="2308"/>
              <a:chExt cx="4992" cy="371"/>
            </a:xfrm>
          </p:grpSpPr>
          <p:sp>
            <p:nvSpPr>
              <p:cNvPr id="21" name="Rectangle 38">
                <a:extLst>
                  <a:ext uri="{FF2B5EF4-FFF2-40B4-BE49-F238E27FC236}">
                    <a16:creationId xmlns:a16="http://schemas.microsoft.com/office/drawing/2014/main" id="{58EE5198-71D1-483B-88FC-B91BC5BD5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2308"/>
                <a:ext cx="1826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dirty="0"/>
                  <a:t>Measure time taken</a:t>
                </a:r>
              </a:p>
            </p:txBody>
          </p:sp>
          <p:sp>
            <p:nvSpPr>
              <p:cNvPr id="22" name="Rectangle 39">
                <a:extLst>
                  <a:ext uri="{FF2B5EF4-FFF2-40B4-BE49-F238E27FC236}">
                    <a16:creationId xmlns:a16="http://schemas.microsoft.com/office/drawing/2014/main" id="{94495DD9-FA98-4DAA-9A95-98D0F7D35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2308"/>
                <a:ext cx="618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Hours</a:t>
                </a:r>
              </a:p>
            </p:txBody>
          </p:sp>
          <p:sp>
            <p:nvSpPr>
              <p:cNvPr id="23" name="Rectangle 40">
                <a:extLst>
                  <a:ext uri="{FF2B5EF4-FFF2-40B4-BE49-F238E27FC236}">
                    <a16:creationId xmlns:a16="http://schemas.microsoft.com/office/drawing/2014/main" id="{BDCD5DEB-C76D-4C93-9A0B-1A1470817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2308"/>
                <a:ext cx="1269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900, 875.9, ...</a:t>
                </a:r>
              </a:p>
            </p:txBody>
          </p:sp>
          <p:sp>
            <p:nvSpPr>
              <p:cNvPr id="24" name="Line 69">
                <a:extLst>
                  <a:ext uri="{FF2B5EF4-FFF2-40B4-BE49-F238E27FC236}">
                    <a16:creationId xmlns:a16="http://schemas.microsoft.com/office/drawing/2014/main" id="{645D7747-821A-4164-8C36-C31AD6BEF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679"/>
                <a:ext cx="4992" cy="0"/>
              </a:xfrm>
              <a:prstGeom prst="line">
                <a:avLst/>
              </a:prstGeom>
              <a:noFill/>
              <a:ln w="38100">
                <a:solidFill>
                  <a:srgbClr val="E9F05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4" name="Group 75">
              <a:extLst>
                <a:ext uri="{FF2B5EF4-FFF2-40B4-BE49-F238E27FC236}">
                  <a16:creationId xmlns:a16="http://schemas.microsoft.com/office/drawing/2014/main" id="{14D3024B-ACC9-4B1D-9CFC-6E624A317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4793170"/>
              <a:ext cx="5943600" cy="432197"/>
              <a:chOff x="384" y="2709"/>
              <a:chExt cx="4992" cy="363"/>
            </a:xfrm>
          </p:grpSpPr>
          <p:sp>
            <p:nvSpPr>
              <p:cNvPr id="17" name="Rectangle 48">
                <a:extLst>
                  <a:ext uri="{FF2B5EF4-FFF2-40B4-BE49-F238E27FC236}">
                    <a16:creationId xmlns:a16="http://schemas.microsoft.com/office/drawing/2014/main" id="{3C5F4DFB-FED6-4C0E-9C31-C48D9F325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2709"/>
                <a:ext cx="2033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dirty="0"/>
                  <a:t>Amount spent on food</a:t>
                </a:r>
              </a:p>
            </p:txBody>
          </p:sp>
          <p:sp>
            <p:nvSpPr>
              <p:cNvPr id="18" name="Rectangle 49">
                <a:extLst>
                  <a:ext uri="{FF2B5EF4-FFF2-40B4-BE49-F238E27FC236}">
                    <a16:creationId xmlns:a16="http://schemas.microsoft.com/office/drawing/2014/main" id="{67D9EBA6-0EC1-4437-8AF1-C2662D5A6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2709"/>
                <a:ext cx="937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$ amount</a:t>
                </a:r>
              </a:p>
            </p:txBody>
          </p:sp>
          <p:sp>
            <p:nvSpPr>
              <p:cNvPr id="19" name="Rectangle 50">
                <a:extLst>
                  <a:ext uri="{FF2B5EF4-FFF2-40B4-BE49-F238E27FC236}">
                    <a16:creationId xmlns:a16="http://schemas.microsoft.com/office/drawing/2014/main" id="{3ACB347E-CFB0-483C-92B8-F0A0EC0BA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2709"/>
                <a:ext cx="1163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54.12, 42, ...</a:t>
                </a:r>
              </a:p>
            </p:txBody>
          </p:sp>
          <p:sp>
            <p:nvSpPr>
              <p:cNvPr id="20" name="Line 70">
                <a:extLst>
                  <a:ext uri="{FF2B5EF4-FFF2-40B4-BE49-F238E27FC236}">
                    <a16:creationId xmlns:a16="http://schemas.microsoft.com/office/drawing/2014/main" id="{FA886851-403D-4FB6-8204-D86A17BAC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3072"/>
                <a:ext cx="4992" cy="0"/>
              </a:xfrm>
              <a:prstGeom prst="line">
                <a:avLst/>
              </a:prstGeom>
              <a:noFill/>
              <a:ln w="38100">
                <a:solidFill>
                  <a:srgbClr val="E9F05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5" name="Line 71">
              <a:extLst>
                <a:ext uri="{FF2B5EF4-FFF2-40B4-BE49-F238E27FC236}">
                  <a16:creationId xmlns:a16="http://schemas.microsoft.com/office/drawing/2014/main" id="{0EC94901-5C55-44A2-9DFE-6BC065ACF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5472" y="3253008"/>
              <a:ext cx="0" cy="2857500"/>
            </a:xfrm>
            <a:prstGeom prst="line">
              <a:avLst/>
            </a:prstGeom>
            <a:noFill/>
            <a:ln w="38100">
              <a:solidFill>
                <a:srgbClr val="E9F05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" name="Line 72">
              <a:extLst>
                <a:ext uri="{FF2B5EF4-FFF2-40B4-BE49-F238E27FC236}">
                  <a16:creationId xmlns:a16="http://schemas.microsoft.com/office/drawing/2014/main" id="{D5706AAE-A397-45C5-8542-24475FEE3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9756" y="3250299"/>
              <a:ext cx="0" cy="2857500"/>
            </a:xfrm>
            <a:prstGeom prst="line">
              <a:avLst/>
            </a:prstGeom>
            <a:noFill/>
            <a:ln w="38100">
              <a:solidFill>
                <a:srgbClr val="E9F05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001013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6707-073F-448C-BE5E-1B7F2CA2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4760D4-F9C0-4683-9361-EEF406ECB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10860741" cy="4906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en-US" sz="2800" dirty="0">
                    <a:latin typeface="Times" panose="02020603050405020304" pitchFamily="18" charset="0"/>
                    <a:cs typeface="Times New Roman" panose="02020603050405020304" pitchFamily="18" charset="0"/>
                  </a:rPr>
                  <a:t>Suppose that an airplane engine will fail, when in flight, with probability 1 − p independently from engine to engine; suppose that the airplane will make a successful flight if at least 50 percent of its engines remain operative. For what values of p is a four-engine plane preferable to a two-engine plane?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en-US" dirty="0">
                    <a:latin typeface="Times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r>
                  <a:rPr lang="en-US" dirty="0"/>
                  <a:t>Probability that a four-engine plane makes a successful flight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Probability that a two-engine plane makes a successful flight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4760D4-F9C0-4683-9361-EEF406ECB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10860741" cy="4906963"/>
              </a:xfrm>
              <a:blipFill>
                <a:blip r:embed="rId2"/>
                <a:stretch>
                  <a:fillRect l="-898" t="-3354" r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7F16-F50D-4AA6-BC72-0E1F1300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0805-BA04-4679-8204-508D58A9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A014-09D7-4FF4-B7D4-BEEC1BF3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772400" cy="490696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F34"/>
              </a:rPr>
              <a:t>L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F34"/>
              </a:rPr>
              <a:t>ecture notes on Probability Theory by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F33"/>
              </a:rPr>
              <a:t>Phanuel Mariano</a:t>
            </a:r>
          </a:p>
          <a:p>
            <a:pPr algn="l"/>
            <a:r>
              <a:rPr lang="en-US" b="1" i="0" dirty="0" err="1">
                <a:solidFill>
                  <a:srgbClr val="0F1111"/>
                </a:solidFill>
                <a:effectLst/>
                <a:latin typeface="Amazon Ember"/>
              </a:rPr>
              <a:t>Schaum's</a:t>
            </a:r>
            <a:r>
              <a:rPr lang="en-US" b="1" i="0" dirty="0">
                <a:solidFill>
                  <a:srgbClr val="0F1111"/>
                </a:solidFill>
                <a:effectLst/>
                <a:latin typeface="Amazon Ember"/>
              </a:rPr>
              <a:t> Outline of Probability and Statistics, 4th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DF23-86E5-418F-A7E3-483B0DBA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48F4-E1B0-4BEA-A9DA-D111C83C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Recall: </a:t>
            </a:r>
            <a:r>
              <a:rPr lang="en-US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DE22-D873-4502-89E5-134D1AB3F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Probability Distribution</a:t>
            </a:r>
          </a:p>
          <a:p>
            <a:pPr lvl="1"/>
            <a:r>
              <a:rPr lang="en-US" b="0" i="1" dirty="0"/>
              <a:t>A probability distribution of a random variable X is a description of the probabilities associated with the possible values of X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Let X = # of heads observed when a coin is flipped twice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6C2C-D4FF-455B-B9BA-1781DF3A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ED0FC0-83F2-43A3-95FE-5D58A7AB8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27475"/>
              </p:ext>
            </p:extLst>
          </p:nvPr>
        </p:nvGraphicFramePr>
        <p:xfrm>
          <a:off x="1468120" y="4148666"/>
          <a:ext cx="6837680" cy="941494"/>
        </p:xfrm>
        <a:graphic>
          <a:graphicData uri="http://schemas.openxmlformats.org/drawingml/2006/table">
            <a:tbl>
              <a:tblPr firstRow="1" bandRow="1"/>
              <a:tblGrid>
                <a:gridCol w="2326640">
                  <a:extLst>
                    <a:ext uri="{9D8B030D-6E8A-4147-A177-3AD203B41FA5}">
                      <a16:colId xmlns:a16="http://schemas.microsoft.com/office/drawing/2014/main" val="116725814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630563230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3569791193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851919843"/>
                    </a:ext>
                  </a:extLst>
                </a:gridCol>
              </a:tblGrid>
              <a:tr h="470747">
                <a:tc>
                  <a:txBody>
                    <a:bodyPr/>
                    <a:lstStyle/>
                    <a:p>
                      <a:r>
                        <a:rPr lang="en-US" dirty="0"/>
                        <a:t>Number of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60372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17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0E74-E39C-4E21-9764-26FDEE4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Recall: </a:t>
            </a:r>
            <a:r>
              <a:rPr lang="en-US" altLang="en-US" dirty="0"/>
              <a:t>Probability Mass Function (PMF)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4DA08-9BC4-4721-8682-9D822CB48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6035040" cy="4906963"/>
              </a:xfrm>
            </p:spPr>
            <p:txBody>
              <a:bodyPr/>
              <a:lstStyle/>
              <a:p>
                <a:r>
                  <a:rPr lang="en-US" dirty="0"/>
                  <a:t>For a discrete random variable X with possible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 probability mass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 function such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≥ 0</m:t>
                    </m:r>
                  </m:oMath>
                </a14:m>
                <a:r>
                  <a:rPr lang="en-US" dirty="0"/>
                  <a:t> for all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 err="1">
                    <a:solidFill>
                      <a:srgbClr val="FF0000"/>
                    </a:solidFill>
                  </a:rPr>
                  <a:t>pmf</a:t>
                </a:r>
                <a:r>
                  <a:rPr lang="en-US" dirty="0"/>
                  <a:t> is a function that gives the probability that a discrete random variable is exactly equal to some value.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4DA08-9BC4-4721-8682-9D822CB48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6035040" cy="4906963"/>
              </a:xfrm>
              <a:blipFill>
                <a:blip r:embed="rId3"/>
                <a:stretch>
                  <a:fillRect l="-1818" t="-1988" r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0">
            <a:extLst>
              <a:ext uri="{FF2B5EF4-FFF2-40B4-BE49-F238E27FC236}">
                <a16:creationId xmlns:a16="http://schemas.microsoft.com/office/drawing/2014/main" id="{7B7DCC68-21DD-4647-B590-6D844F712200}"/>
              </a:ext>
            </a:extLst>
          </p:cNvPr>
          <p:cNvGrpSpPr>
            <a:grpSpLocks/>
          </p:cNvGrpSpPr>
          <p:nvPr/>
        </p:nvGrpSpPr>
        <p:grpSpPr bwMode="auto">
          <a:xfrm>
            <a:off x="7429338" y="1836738"/>
            <a:ext cx="4098925" cy="4340226"/>
            <a:chOff x="1488" y="1248"/>
            <a:chExt cx="2582" cy="3163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61B8D377-6F39-4D93-960C-D669ED00B9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248"/>
              <a:ext cx="2582" cy="2905"/>
              <a:chOff x="-3" y="-3"/>
              <a:chExt cx="941" cy="3314"/>
            </a:xfrm>
          </p:grpSpPr>
          <p:grpSp>
            <p:nvGrpSpPr>
              <p:cNvPr id="8" name="Group 5">
                <a:extLst>
                  <a:ext uri="{FF2B5EF4-FFF2-40B4-BE49-F238E27FC236}">
                    <a16:creationId xmlns:a16="http://schemas.microsoft.com/office/drawing/2014/main" id="{3CBB59A7-AC47-4BFC-BFDE-84D935E540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935" cy="3308"/>
                <a:chOff x="0" y="0"/>
                <a:chExt cx="935" cy="3308"/>
              </a:xfrm>
            </p:grpSpPr>
            <p:grpSp>
              <p:nvGrpSpPr>
                <p:cNvPr id="10" name="Group 6">
                  <a:extLst>
                    <a:ext uri="{FF2B5EF4-FFF2-40B4-BE49-F238E27FC236}">
                      <a16:creationId xmlns:a16="http://schemas.microsoft.com/office/drawing/2014/main" id="{E18F39AD-4971-4033-A1D5-49DE15E6FB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53" cy="374"/>
                  <a:chOff x="0" y="0"/>
                  <a:chExt cx="453" cy="374"/>
                </a:xfrm>
              </p:grpSpPr>
              <p:sp>
                <p:nvSpPr>
                  <p:cNvPr id="50" name="Rectangle 7">
                    <a:extLst>
                      <a:ext uri="{FF2B5EF4-FFF2-40B4-BE49-F238E27FC236}">
                        <a16:creationId xmlns:a16="http://schemas.microsoft.com/office/drawing/2014/main" id="{5AA87F3D-5FD1-4400-8B68-6EB225E227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67" cy="3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 i="1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x</a:t>
                    </a:r>
                    <a:endParaRPr lang="en-US" altLang="en-US" sz="240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endParaRP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Rectangle 8">
                    <a:extLst>
                      <a:ext uri="{FF2B5EF4-FFF2-40B4-BE49-F238E27FC236}">
                        <a16:creationId xmlns:a16="http://schemas.microsoft.com/office/drawing/2014/main" id="{0B0EEE9B-4B6A-4674-A5D7-EB92B94B2E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3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9">
                  <a:extLst>
                    <a:ext uri="{FF2B5EF4-FFF2-40B4-BE49-F238E27FC236}">
                      <a16:creationId xmlns:a16="http://schemas.microsoft.com/office/drawing/2014/main" id="{9F0107FD-E0B2-435D-8E0E-5B9AB3F156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" y="0"/>
                  <a:ext cx="482" cy="374"/>
                  <a:chOff x="453" y="0"/>
                  <a:chExt cx="482" cy="374"/>
                </a:xfrm>
              </p:grpSpPr>
              <p:sp>
                <p:nvSpPr>
                  <p:cNvPr id="48" name="Rectangle 10">
                    <a:extLst>
                      <a:ext uri="{FF2B5EF4-FFF2-40B4-BE49-F238E27FC236}">
                        <a16:creationId xmlns:a16="http://schemas.microsoft.com/office/drawing/2014/main" id="{6B9BBF60-9392-47AF-953D-FFBFDC9410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" y="0"/>
                    <a:ext cx="396" cy="3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 i="1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p(x)</a:t>
                    </a:r>
                    <a:endParaRPr lang="en-US" altLang="en-US" sz="240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endParaRP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Rectangle 11">
                    <a:extLst>
                      <a:ext uri="{FF2B5EF4-FFF2-40B4-BE49-F238E27FC236}">
                        <a16:creationId xmlns:a16="http://schemas.microsoft.com/office/drawing/2014/main" id="{6A5002F3-6438-41BF-8D5E-15C92481DC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3" y="0"/>
                    <a:ext cx="482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12">
                  <a:extLst>
                    <a:ext uri="{FF2B5EF4-FFF2-40B4-BE49-F238E27FC236}">
                      <a16:creationId xmlns:a16="http://schemas.microsoft.com/office/drawing/2014/main" id="{16FEE233-DC18-4A9B-BC5C-E24B2876EC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374"/>
                  <a:ext cx="453" cy="489"/>
                  <a:chOff x="0" y="374"/>
                  <a:chExt cx="453" cy="489"/>
                </a:xfrm>
              </p:grpSpPr>
              <p:sp>
                <p:nvSpPr>
                  <p:cNvPr id="46" name="Rectangle 13">
                    <a:extLst>
                      <a:ext uri="{FF2B5EF4-FFF2-40B4-BE49-F238E27FC236}">
                        <a16:creationId xmlns:a16="http://schemas.microsoft.com/office/drawing/2014/main" id="{625A8BF4-95E1-459A-93A0-580136611C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374"/>
                    <a:ext cx="367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1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Rectangle 14">
                    <a:extLst>
                      <a:ext uri="{FF2B5EF4-FFF2-40B4-BE49-F238E27FC236}">
                        <a16:creationId xmlns:a16="http://schemas.microsoft.com/office/drawing/2014/main" id="{7AE51C6C-8D91-43F8-98FF-A15673E864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374"/>
                    <a:ext cx="453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" name="Group 15">
                  <a:extLst>
                    <a:ext uri="{FF2B5EF4-FFF2-40B4-BE49-F238E27FC236}">
                      <a16:creationId xmlns:a16="http://schemas.microsoft.com/office/drawing/2014/main" id="{ABB66C87-7C58-407E-99F4-97A236E4DF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" y="374"/>
                  <a:ext cx="482" cy="489"/>
                  <a:chOff x="453" y="374"/>
                  <a:chExt cx="482" cy="489"/>
                </a:xfrm>
              </p:grpSpPr>
              <p:sp>
                <p:nvSpPr>
                  <p:cNvPr id="44" name="Rectangle 16">
                    <a:extLst>
                      <a:ext uri="{FF2B5EF4-FFF2-40B4-BE49-F238E27FC236}">
                        <a16:creationId xmlns:a16="http://schemas.microsoft.com/office/drawing/2014/main" id="{43CE6456-028B-42BD-92F8-BCAFE94D7E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" y="374"/>
                    <a:ext cx="396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 i="1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p(x=1)</a:t>
                    </a:r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=1/6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Rectangle 17">
                    <a:extLst>
                      <a:ext uri="{FF2B5EF4-FFF2-40B4-BE49-F238E27FC236}">
                        <a16:creationId xmlns:a16="http://schemas.microsoft.com/office/drawing/2014/main" id="{278A4C88-F0CC-456E-A6FA-C4112C0C0D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3" y="374"/>
                    <a:ext cx="482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" name="Group 18">
                  <a:extLst>
                    <a:ext uri="{FF2B5EF4-FFF2-40B4-BE49-F238E27FC236}">
                      <a16:creationId xmlns:a16="http://schemas.microsoft.com/office/drawing/2014/main" id="{77538A55-2102-4835-81EE-6A3D15C8D2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863"/>
                  <a:ext cx="453" cy="489"/>
                  <a:chOff x="0" y="863"/>
                  <a:chExt cx="453" cy="489"/>
                </a:xfrm>
              </p:grpSpPr>
              <p:sp>
                <p:nvSpPr>
                  <p:cNvPr id="42" name="Rectangle 19">
                    <a:extLst>
                      <a:ext uri="{FF2B5EF4-FFF2-40B4-BE49-F238E27FC236}">
                        <a16:creationId xmlns:a16="http://schemas.microsoft.com/office/drawing/2014/main" id="{60AFA43B-05F3-4261-9CEA-4AB1508E95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863"/>
                    <a:ext cx="367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2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Rectangle 20">
                    <a:extLst>
                      <a:ext uri="{FF2B5EF4-FFF2-40B4-BE49-F238E27FC236}">
                        <a16:creationId xmlns:a16="http://schemas.microsoft.com/office/drawing/2014/main" id="{00F8D11C-071C-461E-815A-8CDCEAEE3A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863"/>
                    <a:ext cx="453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21">
                  <a:extLst>
                    <a:ext uri="{FF2B5EF4-FFF2-40B4-BE49-F238E27FC236}">
                      <a16:creationId xmlns:a16="http://schemas.microsoft.com/office/drawing/2014/main" id="{92FFE8EE-2174-4D69-A7F7-555DD1FBFF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" y="863"/>
                  <a:ext cx="482" cy="489"/>
                  <a:chOff x="453" y="863"/>
                  <a:chExt cx="482" cy="489"/>
                </a:xfrm>
              </p:grpSpPr>
              <p:sp>
                <p:nvSpPr>
                  <p:cNvPr id="40" name="Rectangle 22">
                    <a:extLst>
                      <a:ext uri="{FF2B5EF4-FFF2-40B4-BE49-F238E27FC236}">
                        <a16:creationId xmlns:a16="http://schemas.microsoft.com/office/drawing/2014/main" id="{B7EF6133-C69F-4CBE-87C7-FF938FBB64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" y="863"/>
                    <a:ext cx="396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 i="1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p(x=2)</a:t>
                    </a:r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=1/6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Rectangle 23">
                    <a:extLst>
                      <a:ext uri="{FF2B5EF4-FFF2-40B4-BE49-F238E27FC236}">
                        <a16:creationId xmlns:a16="http://schemas.microsoft.com/office/drawing/2014/main" id="{38281E34-EDE2-43A6-A41D-CAE492EB12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3" y="863"/>
                    <a:ext cx="482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24">
                  <a:extLst>
                    <a:ext uri="{FF2B5EF4-FFF2-40B4-BE49-F238E27FC236}">
                      <a16:creationId xmlns:a16="http://schemas.microsoft.com/office/drawing/2014/main" id="{21916247-9C8E-4C4B-9A2A-75AC6B4207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352"/>
                  <a:ext cx="453" cy="489"/>
                  <a:chOff x="0" y="1352"/>
                  <a:chExt cx="453" cy="489"/>
                </a:xfrm>
              </p:grpSpPr>
              <p:sp>
                <p:nvSpPr>
                  <p:cNvPr id="38" name="Rectangle 25">
                    <a:extLst>
                      <a:ext uri="{FF2B5EF4-FFF2-40B4-BE49-F238E27FC236}">
                        <a16:creationId xmlns:a16="http://schemas.microsoft.com/office/drawing/2014/main" id="{79CAF729-867C-4DCB-8FC1-358228B343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1352"/>
                    <a:ext cx="367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3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Rectangle 26">
                    <a:extLst>
                      <a:ext uri="{FF2B5EF4-FFF2-40B4-BE49-F238E27FC236}">
                        <a16:creationId xmlns:a16="http://schemas.microsoft.com/office/drawing/2014/main" id="{9489643A-54DB-47C6-A45D-2C76352EBB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352"/>
                    <a:ext cx="453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27">
                  <a:extLst>
                    <a:ext uri="{FF2B5EF4-FFF2-40B4-BE49-F238E27FC236}">
                      <a16:creationId xmlns:a16="http://schemas.microsoft.com/office/drawing/2014/main" id="{4E8A7315-5B8D-402D-990C-CA2BA59CDC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" y="1352"/>
                  <a:ext cx="482" cy="489"/>
                  <a:chOff x="453" y="1352"/>
                  <a:chExt cx="482" cy="489"/>
                </a:xfrm>
              </p:grpSpPr>
              <p:sp>
                <p:nvSpPr>
                  <p:cNvPr id="36" name="Rectangle 28">
                    <a:extLst>
                      <a:ext uri="{FF2B5EF4-FFF2-40B4-BE49-F238E27FC236}">
                        <a16:creationId xmlns:a16="http://schemas.microsoft.com/office/drawing/2014/main" id="{64198A9F-F968-4C01-838B-31AD36E9EA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" y="1352"/>
                    <a:ext cx="396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 i="1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p(x=3)</a:t>
                    </a:r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=1/6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Rectangle 29">
                    <a:extLst>
                      <a:ext uri="{FF2B5EF4-FFF2-40B4-BE49-F238E27FC236}">
                        <a16:creationId xmlns:a16="http://schemas.microsoft.com/office/drawing/2014/main" id="{6A352DD1-D2F0-47DA-A106-BC44417D6D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3" y="1352"/>
                    <a:ext cx="482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30">
                  <a:extLst>
                    <a:ext uri="{FF2B5EF4-FFF2-40B4-BE49-F238E27FC236}">
                      <a16:creationId xmlns:a16="http://schemas.microsoft.com/office/drawing/2014/main" id="{FF7328D6-3128-46E2-BCB4-A3F7D529A2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841"/>
                  <a:ext cx="453" cy="489"/>
                  <a:chOff x="0" y="1841"/>
                  <a:chExt cx="453" cy="489"/>
                </a:xfrm>
              </p:grpSpPr>
              <p:sp>
                <p:nvSpPr>
                  <p:cNvPr id="34" name="Rectangle 31">
                    <a:extLst>
                      <a:ext uri="{FF2B5EF4-FFF2-40B4-BE49-F238E27FC236}">
                        <a16:creationId xmlns:a16="http://schemas.microsoft.com/office/drawing/2014/main" id="{399449A6-BEBB-4326-B673-68853F0BAA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1841"/>
                    <a:ext cx="367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4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Rectangle 32">
                    <a:extLst>
                      <a:ext uri="{FF2B5EF4-FFF2-40B4-BE49-F238E27FC236}">
                        <a16:creationId xmlns:a16="http://schemas.microsoft.com/office/drawing/2014/main" id="{9D457329-BD8D-4E04-BE4C-52FC22DFFA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841"/>
                    <a:ext cx="453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33">
                  <a:extLst>
                    <a:ext uri="{FF2B5EF4-FFF2-40B4-BE49-F238E27FC236}">
                      <a16:creationId xmlns:a16="http://schemas.microsoft.com/office/drawing/2014/main" id="{83BB3B08-A4EC-4F34-AC25-3E56AAA298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" y="1841"/>
                  <a:ext cx="482" cy="489"/>
                  <a:chOff x="453" y="1841"/>
                  <a:chExt cx="482" cy="489"/>
                </a:xfrm>
              </p:grpSpPr>
              <p:sp>
                <p:nvSpPr>
                  <p:cNvPr id="32" name="Rectangle 34">
                    <a:extLst>
                      <a:ext uri="{FF2B5EF4-FFF2-40B4-BE49-F238E27FC236}">
                        <a16:creationId xmlns:a16="http://schemas.microsoft.com/office/drawing/2014/main" id="{3179D067-98F2-4217-829C-1063386B8A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" y="1841"/>
                    <a:ext cx="396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 i="1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p(x=4)</a:t>
                    </a:r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=1/6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Rectangle 35">
                    <a:extLst>
                      <a:ext uri="{FF2B5EF4-FFF2-40B4-BE49-F238E27FC236}">
                        <a16:creationId xmlns:a16="http://schemas.microsoft.com/office/drawing/2014/main" id="{40FF6906-6B60-4364-B590-C1B6D3170B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3" y="1841"/>
                    <a:ext cx="482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36">
                  <a:extLst>
                    <a:ext uri="{FF2B5EF4-FFF2-40B4-BE49-F238E27FC236}">
                      <a16:creationId xmlns:a16="http://schemas.microsoft.com/office/drawing/2014/main" id="{EDE9AA39-61E0-4710-98C1-C900B742C0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2330"/>
                  <a:ext cx="453" cy="489"/>
                  <a:chOff x="0" y="2330"/>
                  <a:chExt cx="453" cy="489"/>
                </a:xfrm>
              </p:grpSpPr>
              <p:sp>
                <p:nvSpPr>
                  <p:cNvPr id="30" name="Rectangle 37">
                    <a:extLst>
                      <a:ext uri="{FF2B5EF4-FFF2-40B4-BE49-F238E27FC236}">
                        <a16:creationId xmlns:a16="http://schemas.microsoft.com/office/drawing/2014/main" id="{883D0AAC-A477-4FA7-9549-B646A94387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2330"/>
                    <a:ext cx="367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5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Rectangle 38">
                    <a:extLst>
                      <a:ext uri="{FF2B5EF4-FFF2-40B4-BE49-F238E27FC236}">
                        <a16:creationId xmlns:a16="http://schemas.microsoft.com/office/drawing/2014/main" id="{B713AF23-2F6C-4333-88CB-D72B591F8C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2330"/>
                    <a:ext cx="453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39">
                  <a:extLst>
                    <a:ext uri="{FF2B5EF4-FFF2-40B4-BE49-F238E27FC236}">
                      <a16:creationId xmlns:a16="http://schemas.microsoft.com/office/drawing/2014/main" id="{15A3B78B-37A3-490C-B6DA-F054E18B8E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" y="2330"/>
                  <a:ext cx="482" cy="489"/>
                  <a:chOff x="453" y="2330"/>
                  <a:chExt cx="482" cy="489"/>
                </a:xfrm>
              </p:grpSpPr>
              <p:sp>
                <p:nvSpPr>
                  <p:cNvPr id="28" name="Rectangle 40">
                    <a:extLst>
                      <a:ext uri="{FF2B5EF4-FFF2-40B4-BE49-F238E27FC236}">
                        <a16:creationId xmlns:a16="http://schemas.microsoft.com/office/drawing/2014/main" id="{906170FA-829C-4738-A236-D6314DC058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" y="2330"/>
                    <a:ext cx="396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 i="1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p(x=5)</a:t>
                    </a:r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=1/6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Rectangle 41">
                    <a:extLst>
                      <a:ext uri="{FF2B5EF4-FFF2-40B4-BE49-F238E27FC236}">
                        <a16:creationId xmlns:a16="http://schemas.microsoft.com/office/drawing/2014/main" id="{FCF5EADD-81A8-4DD2-AC36-408EEB3C9D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3" y="2330"/>
                    <a:ext cx="482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" name="Group 42">
                  <a:extLst>
                    <a:ext uri="{FF2B5EF4-FFF2-40B4-BE49-F238E27FC236}">
                      <a16:creationId xmlns:a16="http://schemas.microsoft.com/office/drawing/2014/main" id="{6D882004-C812-4708-B13D-13B159ACF6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2819"/>
                  <a:ext cx="453" cy="489"/>
                  <a:chOff x="0" y="2819"/>
                  <a:chExt cx="453" cy="489"/>
                </a:xfrm>
              </p:grpSpPr>
              <p:sp>
                <p:nvSpPr>
                  <p:cNvPr id="26" name="Rectangle 43">
                    <a:extLst>
                      <a:ext uri="{FF2B5EF4-FFF2-40B4-BE49-F238E27FC236}">
                        <a16:creationId xmlns:a16="http://schemas.microsoft.com/office/drawing/2014/main" id="{19BA5BB1-B223-4566-A9E9-C71DA90EE4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2819"/>
                    <a:ext cx="367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6</a:t>
                    </a:r>
                  </a:p>
                  <a:p>
                    <a:pPr algn="ctr"/>
                    <a:endParaRPr lang="en-US" altLang="en-US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Rectangle 44">
                    <a:extLst>
                      <a:ext uri="{FF2B5EF4-FFF2-40B4-BE49-F238E27FC236}">
                        <a16:creationId xmlns:a16="http://schemas.microsoft.com/office/drawing/2014/main" id="{C1D5B13B-113C-4AE6-9197-59FBF45269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2819"/>
                    <a:ext cx="453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" name="Group 45">
                  <a:extLst>
                    <a:ext uri="{FF2B5EF4-FFF2-40B4-BE49-F238E27FC236}">
                      <a16:creationId xmlns:a16="http://schemas.microsoft.com/office/drawing/2014/main" id="{9C8B4F03-2022-449D-A223-DC1854C1E1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" y="2819"/>
                  <a:ext cx="482" cy="489"/>
                  <a:chOff x="453" y="2819"/>
                  <a:chExt cx="482" cy="489"/>
                </a:xfrm>
              </p:grpSpPr>
              <p:sp>
                <p:nvSpPr>
                  <p:cNvPr id="24" name="Rectangle 46">
                    <a:extLst>
                      <a:ext uri="{FF2B5EF4-FFF2-40B4-BE49-F238E27FC236}">
                        <a16:creationId xmlns:a16="http://schemas.microsoft.com/office/drawing/2014/main" id="{220917B7-F7BA-4CC5-87E7-E683302D8D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" y="2819"/>
                    <a:ext cx="396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 i="1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p(x=6)</a:t>
                    </a:r>
                    <a:r>
                      <a:rPr lang="en-US" altLang="en-US" sz="24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=1/6</a:t>
                    </a:r>
                  </a:p>
                  <a:p>
                    <a:pPr algn="ctr"/>
                    <a:endParaRPr lang="en-US" altLang="en-US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Rectangle 47">
                    <a:extLst>
                      <a:ext uri="{FF2B5EF4-FFF2-40B4-BE49-F238E27FC236}">
                        <a16:creationId xmlns:a16="http://schemas.microsoft.com/office/drawing/2014/main" id="{2F1B17A3-AF9C-4937-AEEB-C175D0F751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3" y="2819"/>
                    <a:ext cx="482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" name="Rectangle 48">
                <a:extLst>
                  <a:ext uri="{FF2B5EF4-FFF2-40B4-BE49-F238E27FC236}">
                    <a16:creationId xmlns:a16="http://schemas.microsoft.com/office/drawing/2014/main" id="{582220FC-38E3-41D9-A251-AD5972BA8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" y="-3"/>
                <a:ext cx="941" cy="3314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US"/>
              </a:p>
            </p:txBody>
          </p:sp>
        </p:grpSp>
        <p:sp>
          <p:nvSpPr>
            <p:cNvPr id="7" name="Text Box 49">
              <a:extLst>
                <a:ext uri="{FF2B5EF4-FFF2-40B4-BE49-F238E27FC236}">
                  <a16:creationId xmlns:a16="http://schemas.microsoft.com/office/drawing/2014/main" id="{A21CF3E8-918B-48C2-8289-87BCFA450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4171"/>
              <a:ext cx="576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/>
            <a:p>
              <a:r>
                <a: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1.0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1142339-FAF5-4B03-8EB7-71EAA8F0B8F6}"/>
              </a:ext>
            </a:extLst>
          </p:cNvPr>
          <p:cNvSpPr txBox="1"/>
          <p:nvPr/>
        </p:nvSpPr>
        <p:spPr>
          <a:xfrm>
            <a:off x="7405742" y="1111567"/>
            <a:ext cx="4394406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Example (Probability Mass Function (PMF)): Tossing a die </a:t>
            </a:r>
          </a:p>
        </p:txBody>
      </p:sp>
    </p:spTree>
    <p:extLst>
      <p:ext uri="{BB962C8B-B14F-4D97-AF65-F5344CB8AC3E}">
        <p14:creationId xmlns:p14="http://schemas.microsoft.com/office/powerpoint/2010/main" val="339379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D6D4-90CE-4967-92C3-1224B257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Recall: </a:t>
            </a:r>
            <a:r>
              <a:rPr lang="en-US" dirty="0"/>
              <a:t>Cumulative Distribution Function (CDF)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33CC2-0C9F-4314-AAC2-F844EC40D5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5562600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cumulative distribution function of a discrete random variable X, denoted as F(x),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Properties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+∞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33CC2-0C9F-4314-AAC2-F844EC40D5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5562600" cy="4906963"/>
              </a:xfrm>
              <a:blipFill>
                <a:blip r:embed="rId2"/>
                <a:stretch>
                  <a:fillRect l="-1974" t="-1988" r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7BC9E-2DF9-4F1D-86DE-4EFCE639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4">
                <a:extLst>
                  <a:ext uri="{FF2B5EF4-FFF2-40B4-BE49-F238E27FC236}">
                    <a16:creationId xmlns:a16="http://schemas.microsoft.com/office/drawing/2014/main" id="{11011A94-7232-4DE6-B11C-2CDDF4A726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1003159"/>
                  </p:ext>
                </p:extLst>
              </p:nvPr>
            </p:nvGraphicFramePr>
            <p:xfrm>
              <a:off x="6919993" y="2415601"/>
              <a:ext cx="5067726" cy="2615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09682">
                      <a:extLst>
                        <a:ext uri="{9D8B030D-6E8A-4147-A177-3AD203B41FA5}">
                          <a16:colId xmlns:a16="http://schemas.microsoft.com/office/drawing/2014/main" val="3942566553"/>
                        </a:ext>
                      </a:extLst>
                    </a:gridCol>
                    <a:gridCol w="1322218">
                      <a:extLst>
                        <a:ext uri="{9D8B030D-6E8A-4147-A177-3AD203B41FA5}">
                          <a16:colId xmlns:a16="http://schemas.microsoft.com/office/drawing/2014/main" val="430196596"/>
                        </a:ext>
                      </a:extLst>
                    </a:gridCol>
                    <a:gridCol w="1889343">
                      <a:extLst>
                        <a:ext uri="{9D8B030D-6E8A-4147-A177-3AD203B41FA5}">
                          <a16:colId xmlns:a16="http://schemas.microsoft.com/office/drawing/2014/main" val="3459542487"/>
                        </a:ext>
                      </a:extLst>
                    </a:gridCol>
                    <a:gridCol w="1546483">
                      <a:extLst>
                        <a:ext uri="{9D8B030D-6E8A-4147-A177-3AD203B41FA5}">
                          <a16:colId xmlns:a16="http://schemas.microsoft.com/office/drawing/2014/main" val="999142254"/>
                        </a:ext>
                      </a:extLst>
                    </a:gridCol>
                  </a:tblGrid>
                  <a:tr h="3394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46760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174964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≤2)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9146273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≤3)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5102349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≤4)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4508197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≤5)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189449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≤6)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4499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4">
                <a:extLst>
                  <a:ext uri="{FF2B5EF4-FFF2-40B4-BE49-F238E27FC236}">
                    <a16:creationId xmlns:a16="http://schemas.microsoft.com/office/drawing/2014/main" id="{11011A94-7232-4DE6-B11C-2CDDF4A726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1003159"/>
                  </p:ext>
                </p:extLst>
              </p:nvPr>
            </p:nvGraphicFramePr>
            <p:xfrm>
              <a:off x="6919993" y="2415601"/>
              <a:ext cx="5067726" cy="2615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09682">
                      <a:extLst>
                        <a:ext uri="{9D8B030D-6E8A-4147-A177-3AD203B41FA5}">
                          <a16:colId xmlns:a16="http://schemas.microsoft.com/office/drawing/2014/main" val="3942566553"/>
                        </a:ext>
                      </a:extLst>
                    </a:gridCol>
                    <a:gridCol w="1322218">
                      <a:extLst>
                        <a:ext uri="{9D8B030D-6E8A-4147-A177-3AD203B41FA5}">
                          <a16:colId xmlns:a16="http://schemas.microsoft.com/office/drawing/2014/main" val="430196596"/>
                        </a:ext>
                      </a:extLst>
                    </a:gridCol>
                    <a:gridCol w="1889343">
                      <a:extLst>
                        <a:ext uri="{9D8B030D-6E8A-4147-A177-3AD203B41FA5}">
                          <a16:colId xmlns:a16="http://schemas.microsoft.com/office/drawing/2014/main" val="3459542487"/>
                        </a:ext>
                      </a:extLst>
                    </a:gridCol>
                    <a:gridCol w="1546483">
                      <a:extLst>
                        <a:ext uri="{9D8B030D-6E8A-4147-A177-3AD203B41FA5}">
                          <a16:colId xmlns:a16="http://schemas.microsoft.com/office/drawing/2014/main" val="99914225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1667" r="-1535294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63" t="-1667" r="-260829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1667" r="-82581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46760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63" t="-98387" r="-260829" b="-5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98387" r="-82581" b="-5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7953" t="-98387" r="-787" b="-5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174964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63" t="-201639" r="-260829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201639" r="-82581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7953" t="-201639" r="-787" b="-4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146273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63" t="-296774" r="-260829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296774" r="-82581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7953" t="-296774" r="-787" b="-3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102349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63" t="-396774" r="-260829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396774" r="-82581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7953" t="-396774" r="-787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4508197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63" t="-504918" r="-2608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504918" r="-8258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7953" t="-504918" r="-78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8189449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63" t="-595161" r="-260829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595161" r="-8258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7953" t="-595161" r="-787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4499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B2A3693-D8A2-44BB-90BF-BBA112546EDE}"/>
              </a:ext>
            </a:extLst>
          </p:cNvPr>
          <p:cNvSpPr txBox="1"/>
          <p:nvPr/>
        </p:nvSpPr>
        <p:spPr>
          <a:xfrm>
            <a:off x="7963710" y="1928690"/>
            <a:ext cx="3390089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Example (CDF): Tossing a die </a:t>
            </a:r>
          </a:p>
        </p:txBody>
      </p:sp>
    </p:spTree>
    <p:extLst>
      <p:ext uri="{BB962C8B-B14F-4D97-AF65-F5344CB8AC3E}">
        <p14:creationId xmlns:p14="http://schemas.microsoft.com/office/powerpoint/2010/main" val="335212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101C-EC35-4DF7-BEEF-438123CF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Recall: </a:t>
            </a:r>
            <a:r>
              <a:rPr lang="en-US" dirty="0"/>
              <a:t>Summary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3AC42-F5CA-460A-BFD7-10C928D0CD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5743470" cy="4906963"/>
              </a:xfrm>
            </p:spPr>
            <p:txBody>
              <a:bodyPr>
                <a:normAutofit fontScale="40000" lnSpcReduction="20000"/>
              </a:bodyPr>
              <a:lstStyle/>
              <a:p>
                <a:pPr marR="0" lvl="0" fontAlgn="auto">
                  <a:spcAft>
                    <a:spcPts val="0"/>
                  </a:spcAft>
                  <a:buClr>
                    <a:srgbClr val="002060"/>
                  </a:buClr>
                  <a:buSzTx/>
                  <a:tabLst/>
                  <a:defRPr/>
                </a:pPr>
                <a:r>
                  <a:rPr lang="en-US" sz="5100" dirty="0"/>
                  <a:t>Expected Value (Mean of probability distribution)</a:t>
                </a:r>
              </a:p>
              <a:p>
                <a:pPr lvl="1">
                  <a:spcBef>
                    <a:spcPts val="1000"/>
                  </a:spcBef>
                  <a:buClr>
                    <a:srgbClr val="002060"/>
                  </a:buClr>
                  <a:defRPr/>
                </a:pPr>
                <a:r>
                  <a:rPr kumimoji="0" lang="en-US" sz="4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Assume that X is a discrete random variable with possible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46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46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0" lang="en-US" sz="46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0" lang="en-US" sz="4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sz="4600" b="1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0" lang="en-US" sz="4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= </m:t>
                    </m:r>
                    <m:r>
                      <a:rPr kumimoji="0" lang="en-US" sz="4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en-US" sz="4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sz="4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0" lang="en-US" sz="4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,….</m:t>
                    </m:r>
                  </m:oMath>
                </a14:m>
                <a:r>
                  <a:rPr kumimoji="0" lang="en-US" sz="4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Then, the </a:t>
                </a:r>
                <a:r>
                  <a:rPr kumimoji="0" lang="en-US" sz="4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expected value, also called expectation, average, or mean, of </a:t>
                </a:r>
                <a14:m>
                  <m:oMath xmlns:m="http://schemas.openxmlformats.org/officeDocument/2006/math">
                    <m:r>
                      <a:rPr kumimoji="0" lang="en-US" sz="4600" b="1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0" lang="en-US" sz="4600" b="1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4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is</a:t>
                </a:r>
              </a:p>
              <a:p>
                <a:pPr marL="457200" lvl="1" indent="0">
                  <a:spcBef>
                    <a:spcPts val="1000"/>
                  </a:spcBef>
                  <a:buClr>
                    <a:srgbClr val="002060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kumimoji="0" lang="en-US" sz="3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3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kumimoji="0" lang="en-US" sz="3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en-US" sz="3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3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3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3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3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3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3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lvl="1">
                  <a:spcBef>
                    <a:spcPts val="1000"/>
                  </a:spcBef>
                  <a:buClr>
                    <a:srgbClr val="002060"/>
                  </a:buClr>
                  <a:defRPr/>
                </a:pPr>
                <a:r>
                  <a:rPr kumimoji="0" lang="en-US" sz="4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</a:rPr>
                  <a:t>For any function, </a:t>
                </a:r>
                <a14:m>
                  <m:oMath xmlns:m="http://schemas.openxmlformats.org/officeDocument/2006/math">
                    <m:r>
                      <a:rPr kumimoji="0" lang="en-US" sz="4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𝒈</m:t>
                    </m:r>
                    <m:r>
                      <a:rPr kumimoji="0" lang="en-US" sz="4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: </m:t>
                    </m:r>
                    <m:r>
                      <a:rPr kumimoji="0" lang="en-US" sz="4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kumimoji="0" lang="en-US" sz="4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0" lang="en-US" sz="4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0" lang="en-US" sz="4600" b="1" i="1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1000"/>
                  </a:spcBef>
                  <a:buClr>
                    <a:srgbClr val="002060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0" lang="en-US" sz="3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kumimoji="0" lang="en-US" sz="3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3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3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0" lang="en-US" sz="3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sz="3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3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3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sz="3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>
                  <a:buClr>
                    <a:srgbClr val="002060"/>
                  </a:buClr>
                  <a:defRPr/>
                </a:pPr>
                <a:r>
                  <a:rPr lang="en-US" sz="5100" dirty="0"/>
                  <a:t>Variance: Weighted average of squared deviation about mean </a:t>
                </a:r>
              </a:p>
              <a:p>
                <a:pPr marL="457200" lvl="1" indent="0">
                  <a:buClr>
                    <a:srgbClr val="002060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𝑽𝒂𝒓</m:t>
                      </m:r>
                      <m:d>
                        <m:dPr>
                          <m:ctrlPr>
                            <a:rPr kumimoji="0" lang="en-US" sz="4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4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</m:d>
                      <m:r>
                        <a:rPr kumimoji="0" lang="en-US" sz="4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4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𝝈</m:t>
                      </m:r>
                      <m:r>
                        <a:rPr kumimoji="0" lang="en-US" sz="4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4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4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4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4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4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𝑿</m:t>
                                  </m:r>
                                  <m:r>
                                    <a:rPr kumimoji="0" lang="en-US" sz="4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sz="4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4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kumimoji="0" lang="en-US" sz="4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4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4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4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4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4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4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0" lang="en-US" sz="4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0" lang="en-US" sz="4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sz="4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4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sz="4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  <m:r>
                            <a:rPr kumimoji="0" lang="en-US" sz="4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4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  <m:r>
                            <a:rPr kumimoji="0" lang="en-US" sz="4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sz="4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4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4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sz="4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4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endParaRPr>
              </a:p>
              <a:p>
                <a:pPr>
                  <a:buClr>
                    <a:srgbClr val="002060"/>
                  </a:buClr>
                  <a:defRPr/>
                </a:pPr>
                <a:r>
                  <a:rPr lang="en-US" sz="5100" dirty="0"/>
                  <a:t>Standard Deviation</a:t>
                </a:r>
              </a:p>
              <a:p>
                <a:pPr lvl="2" algn="l">
                  <a:spcBef>
                    <a:spcPct val="42000"/>
                  </a:spcBef>
                  <a:buClr>
                    <a:srgbClr val="002060"/>
                  </a:buClr>
                  <a:defRPr/>
                </a:pPr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4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3AC42-F5CA-460A-BFD7-10C928D0C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5743470" cy="4906963"/>
              </a:xfrm>
              <a:blipFill>
                <a:blip r:embed="rId2"/>
                <a:stretch>
                  <a:fillRect l="-955" t="-2236" r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C82A1-FBA6-4CF2-9057-9F0019AC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1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E2F-867F-4FC4-8E2C-228F6D28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BF012-2B09-4327-97EC-75FDC4970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urn contains 20 balls numbered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20</m:t>
                    </m:r>
                  </m:oMath>
                </a14:m>
                <a:r>
                  <a:rPr lang="en-US" dirty="0"/>
                  <a:t>. Select 5 balls at random, without replacement.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largest number among selected balls. Determine its </a:t>
                </a:r>
                <a:r>
                  <a:rPr lang="en-US" dirty="0">
                    <a:solidFill>
                      <a:srgbClr val="FF0000"/>
                    </a:solidFill>
                  </a:rPr>
                  <a:t>p. m. f. </a:t>
                </a:r>
                <a:r>
                  <a:rPr lang="en-US" dirty="0"/>
                  <a:t>and the probability that at least one of the selected numbers is 15 or more.</a:t>
                </a:r>
              </a:p>
              <a:p>
                <a:r>
                  <a:rPr lang="en-US" dirty="0"/>
                  <a:t>Solution </a:t>
                </a:r>
              </a:p>
              <a:p>
                <a:pPr lvl="1"/>
                <a:r>
                  <a:rPr lang="en-US" dirty="0"/>
                  <a:t>Possible outcome: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eqAr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eqAr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𝟏𝟓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𝟐𝟎</m:t>
                        </m:r>
                      </m:sup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BF012-2B09-4327-97EC-75FDC4970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BEA2D-0E78-4D0C-9E6B-E1C1200A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31449</TotalTime>
  <Words>3165</Words>
  <Application>Microsoft Office PowerPoint</Application>
  <PresentationFormat>Widescreen</PresentationFormat>
  <Paragraphs>425</Paragraphs>
  <Slides>41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Arial Unicode MS</vt:lpstr>
      <vt:lpstr>Amazon Ember</vt:lpstr>
      <vt:lpstr>Arial</vt:lpstr>
      <vt:lpstr>Calibri</vt:lpstr>
      <vt:lpstr>Calibri Light</vt:lpstr>
      <vt:lpstr>Cambria Math</vt:lpstr>
      <vt:lpstr>F33</vt:lpstr>
      <vt:lpstr>F34</vt:lpstr>
      <vt:lpstr>Symbol</vt:lpstr>
      <vt:lpstr>Times</vt:lpstr>
      <vt:lpstr>Times New Roman</vt:lpstr>
      <vt:lpstr>Wingdings</vt:lpstr>
      <vt:lpstr>Office Theme</vt:lpstr>
      <vt:lpstr>Equation</vt:lpstr>
      <vt:lpstr>Discrete random variables</vt:lpstr>
      <vt:lpstr>Recall: Random Variable</vt:lpstr>
      <vt:lpstr>Recall: Discrete Random Variable</vt:lpstr>
      <vt:lpstr>Recall: Continuous Random Variable</vt:lpstr>
      <vt:lpstr>Recall: Probability Distributions</vt:lpstr>
      <vt:lpstr>Recall: Probability Mass Function (PMF)</vt:lpstr>
      <vt:lpstr>Recall: Cumulative Distribution Function (CDF)</vt:lpstr>
      <vt:lpstr>Recall: Summary Measures</vt:lpstr>
      <vt:lpstr>Example</vt:lpstr>
      <vt:lpstr>Example</vt:lpstr>
      <vt:lpstr>Expected Value</vt:lpstr>
      <vt:lpstr>Variance</vt:lpstr>
      <vt:lpstr>Uniform discrete random variable</vt:lpstr>
      <vt:lpstr>Bernoulli random variable</vt:lpstr>
      <vt:lpstr>Binomial random variable</vt:lpstr>
      <vt:lpstr>Binomial example</vt:lpstr>
      <vt:lpstr>Binomial example</vt:lpstr>
      <vt:lpstr>Binomial example</vt:lpstr>
      <vt:lpstr>Binomial example</vt:lpstr>
      <vt:lpstr>Properties </vt:lpstr>
      <vt:lpstr>Binomial random variable</vt:lpstr>
      <vt:lpstr>Binomial random variable</vt:lpstr>
      <vt:lpstr>Poisson Distribution</vt:lpstr>
      <vt:lpstr>Poisson Distribution</vt:lpstr>
      <vt:lpstr>Poisson Probability Distribution Function</vt:lpstr>
      <vt:lpstr>Poisson Distribution</vt:lpstr>
      <vt:lpstr>Poisson Distribution</vt:lpstr>
      <vt:lpstr>Properties of Poisson Distribution</vt:lpstr>
      <vt:lpstr>Recall: Uniform discrete random variable</vt:lpstr>
      <vt:lpstr>Recall: Binomial random variable</vt:lpstr>
      <vt:lpstr>Recall: Bernoulli random variable</vt:lpstr>
      <vt:lpstr>Recall: Poisson Distribution</vt:lpstr>
      <vt:lpstr>Practice Example</vt:lpstr>
      <vt:lpstr>Practice Example</vt:lpstr>
      <vt:lpstr>Geometric Distribution</vt:lpstr>
      <vt:lpstr>Negative Binomial</vt:lpstr>
      <vt:lpstr>Negative Binomial</vt:lpstr>
      <vt:lpstr>Hypergeometric Distribution</vt:lpstr>
      <vt:lpstr>Hypergeometric Distribution</vt:lpstr>
      <vt:lpstr>Practice Example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1181</cp:revision>
  <dcterms:created xsi:type="dcterms:W3CDTF">2018-08-09T05:48:18Z</dcterms:created>
  <dcterms:modified xsi:type="dcterms:W3CDTF">2021-03-07T00:31:39Z</dcterms:modified>
</cp:coreProperties>
</file>