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401" r:id="rId3"/>
    <p:sldId id="403" r:id="rId4"/>
    <p:sldId id="405" r:id="rId5"/>
    <p:sldId id="404" r:id="rId6"/>
    <p:sldId id="406" r:id="rId7"/>
    <p:sldId id="407" r:id="rId8"/>
    <p:sldId id="408" r:id="rId9"/>
    <p:sldId id="411" r:id="rId10"/>
    <p:sldId id="412" r:id="rId11"/>
    <p:sldId id="413" r:id="rId12"/>
    <p:sldId id="414" r:id="rId13"/>
    <p:sldId id="418" r:id="rId14"/>
    <p:sldId id="419" r:id="rId15"/>
    <p:sldId id="420" r:id="rId16"/>
    <p:sldId id="421" r:id="rId17"/>
    <p:sldId id="425" r:id="rId18"/>
    <p:sldId id="422" r:id="rId19"/>
    <p:sldId id="426" r:id="rId20"/>
    <p:sldId id="423" r:id="rId21"/>
    <p:sldId id="424" r:id="rId22"/>
    <p:sldId id="416" r:id="rId23"/>
    <p:sldId id="417" r:id="rId24"/>
    <p:sldId id="415" r:id="rId25"/>
    <p:sldId id="410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729" autoAdjust="0"/>
  </p:normalViewPr>
  <p:slideViewPr>
    <p:cSldViewPr snapToGrid="0">
      <p:cViewPr varScale="1">
        <p:scale>
          <a:sx n="41" d="100"/>
          <a:sy n="41" d="100"/>
        </p:scale>
        <p:origin x="7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7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Continuous Random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A321-22F8-4609-9122-9C809ABC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02442-6B88-4773-A3B2-E27315496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438697" cy="4906963"/>
              </a:xfrm>
            </p:spPr>
            <p:txBody>
              <a:bodyPr/>
              <a:lstStyle/>
              <a:p>
                <a:r>
                  <a:rPr lang="en-US" dirty="0"/>
                  <a:t>Theorem: </a:t>
                </a:r>
                <a:r>
                  <a:rPr lang="en-US" b="0" i="1" dirty="0"/>
                  <a:t>If X is a continuous random variable and a and b are real constants with a ≤ b,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/>
              </a:p>
              <a:p>
                <a:pPr lvl="1"/>
                <a:r>
                  <a:rPr lang="en-US" dirty="0"/>
                  <a:t>In case f(x) is continuous, the probability that X is equal to any particular value is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02442-6B88-4773-A3B2-E27315496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438697" cy="4906963"/>
              </a:xfrm>
              <a:blipFill>
                <a:blip r:embed="rId2"/>
                <a:stretch>
                  <a:fillRect l="-1475" t="-1988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4E495-D802-4D89-82CF-3279554F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B426-FDF7-4153-BE35-A1F1924B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184DE-3ECB-4B94-9E90-4617E82DF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</a:t>
                </a:r>
                <a:r>
                  <a:rPr lang="en-US" b="0" i="1" dirty="0"/>
                  <a:t>If X is a continuous random variable with pdf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/>
                  <a:t>, then the distribution function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1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184DE-3ECB-4B94-9E90-4617E82DF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522D5-50C6-41E1-AE61-2195F19A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9726-63E4-41FF-8EB6-A3D18A24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F21ADD-9006-4A8E-9D17-4DDD472FB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7086600" cy="4906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density function for a random variable X, then we can represent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graphically by a curve.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curve cannot fall below the x axis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the entire area bounded by the curve and the x axis must be 1</a:t>
                </a:r>
              </a:p>
              <a:p>
                <a:r>
                  <a:rPr lang="en-US" dirty="0"/>
                  <a:t>Geometrically the probability that X is between a and b,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then represented by the area shown shaded</a:t>
                </a:r>
              </a:p>
              <a:p>
                <a:r>
                  <a:rPr lang="en-US" dirty="0"/>
                  <a:t>Distribution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monotonically increasing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F21ADD-9006-4A8E-9D17-4DDD472FB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7086600" cy="4906963"/>
              </a:xfrm>
              <a:blipFill>
                <a:blip r:embed="rId2"/>
                <a:stretch>
                  <a:fillRect l="-1549" t="-2733" r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F7FFF-D1E4-4808-9B5D-BD2AF763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6C45B-44E5-4808-A622-56DFB22D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1" y="1270000"/>
            <a:ext cx="4134404" cy="2806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F82E1-32D3-430D-BF6C-520468AF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1" y="4442080"/>
            <a:ext cx="4134404" cy="23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0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704-E3B8-4FF8-B570-2B1F193A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Uniform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8EB91-6239-4837-BB14-AFF49C2B5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Consider the random variable x representing the flight time of an airplane traveling from Delhi to Chennai.</a:t>
                </a:r>
              </a:p>
              <a:p>
                <a:pPr lvl="1"/>
                <a:r>
                  <a:rPr lang="en-US" dirty="0"/>
                  <a:t>Under normal conditions, flight time is between 120 and 140 minutes.</a:t>
                </a:r>
              </a:p>
              <a:p>
                <a:pPr lvl="1"/>
                <a:r>
                  <a:rPr lang="en-US" dirty="0"/>
                  <a:t>Because flight time can be any value between 120 and 140 minutes, x is a </a:t>
                </a:r>
                <a:r>
                  <a:rPr lang="en-US" dirty="0">
                    <a:solidFill>
                      <a:schemeClr val="tx1"/>
                    </a:solidFill>
                  </a:rPr>
                  <a:t>continuous variable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PMF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𝟏𝟐𝟎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𝟏𝟒𝟎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𝒆𝒍𝒔𝒆𝒘𝒉𝒆𝒓𝒆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8EB91-6239-4837-BB14-AFF49C2B5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0E7C-948A-4B86-B625-5CCA4E21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5" descr="MCj02345810000[1]">
            <a:extLst>
              <a:ext uri="{FF2B5EF4-FFF2-40B4-BE49-F238E27FC236}">
                <a16:creationId xmlns:a16="http://schemas.microsoft.com/office/drawing/2014/main" id="{48F7E3B1-AD86-496C-8F87-7881B195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343400"/>
            <a:ext cx="1752600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078286F1-DB86-4C6A-AA49-65F40062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3886200" cy="2057400"/>
          </a:xfrm>
          <a:prstGeom prst="wedgeEllipseCallout">
            <a:avLst>
              <a:gd name="adj1" fmla="val 72833"/>
              <a:gd name="adj2" fmla="val -104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 b="1" dirty="0">
                <a:solidFill>
                  <a:srgbClr val="000066"/>
                </a:solidFill>
              </a:rPr>
              <a:t>With every one-minute interval being equally likely, the random variable x is said to have a uniform probability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F9C06-6A20-497F-B981-DED6E74EFF23}"/>
              </a:ext>
            </a:extLst>
          </p:cNvPr>
          <p:cNvSpPr txBox="1"/>
          <p:nvPr/>
        </p:nvSpPr>
        <p:spPr>
          <a:xfrm>
            <a:off x="838200" y="6402943"/>
            <a:ext cx="649564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https://www.probabilitycourse.com/chapter4/4_2_1_uniform.php</a:t>
            </a:r>
          </a:p>
        </p:txBody>
      </p:sp>
    </p:spTree>
    <p:extLst>
      <p:ext uri="{BB962C8B-B14F-4D97-AF65-F5344CB8AC3E}">
        <p14:creationId xmlns:p14="http://schemas.microsoft.com/office/powerpoint/2010/main" val="14343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704-E3B8-4FF8-B570-2B1F193A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Uniform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8EB91-6239-4837-BB14-AFF49C2B5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812282" cy="4906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𝒆𝒍𝒔𝒆𝒘𝒉𝒆𝒓𝒆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Probability Density Function for Flight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8EB91-6239-4837-BB14-AFF49C2B5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812282" cy="4906963"/>
              </a:xfrm>
              <a:blipFill>
                <a:blip r:embed="rId2"/>
                <a:stretch>
                  <a:fillRect l="-1611" r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0E7C-948A-4B86-B625-5CCA4E21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3" name="Object 10">
            <a:extLst>
              <a:ext uri="{FF2B5EF4-FFF2-40B4-BE49-F238E27FC236}">
                <a16:creationId xmlns:a16="http://schemas.microsoft.com/office/drawing/2014/main" id="{E29749E1-A8AA-4C1C-8A45-14069AD54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508457"/>
              </p:ext>
            </p:extLst>
          </p:nvPr>
        </p:nvGraphicFramePr>
        <p:xfrm>
          <a:off x="1417320" y="4526280"/>
          <a:ext cx="45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393480" progId="Equation.3">
                  <p:embed/>
                </p:oleObj>
              </mc:Choice>
              <mc:Fallback>
                <p:oleObj name="Equation" r:id="rId3" imgW="228600" imgH="393480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320" y="4526280"/>
                        <a:ext cx="45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>
            <a:extLst>
              <a:ext uri="{FF2B5EF4-FFF2-40B4-BE49-F238E27FC236}">
                <a16:creationId xmlns:a16="http://schemas.microsoft.com/office/drawing/2014/main" id="{8920C053-F0C6-4004-9519-CCCFBD88A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95844"/>
              </p:ext>
            </p:extLst>
          </p:nvPr>
        </p:nvGraphicFramePr>
        <p:xfrm>
          <a:off x="1417320" y="3357880"/>
          <a:ext cx="68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205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320" y="3357880"/>
                        <a:ext cx="68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5">
            <a:extLst>
              <a:ext uri="{FF2B5EF4-FFF2-40B4-BE49-F238E27FC236}">
                <a16:creationId xmlns:a16="http://schemas.microsoft.com/office/drawing/2014/main" id="{8003D9D4-CA4E-4593-89A5-668DC22591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3120" y="3459480"/>
            <a:ext cx="0" cy="2895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64BE1882-9D2F-4FA5-B20C-A22EB9283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3120" y="6355080"/>
            <a:ext cx="64770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C475F5E-E256-4734-960A-10E45FA480F7}"/>
              </a:ext>
            </a:extLst>
          </p:cNvPr>
          <p:cNvSpPr>
            <a:spLocks/>
          </p:cNvSpPr>
          <p:nvPr/>
        </p:nvSpPr>
        <p:spPr bwMode="auto">
          <a:xfrm>
            <a:off x="2255520" y="6202680"/>
            <a:ext cx="376238" cy="325438"/>
          </a:xfrm>
          <a:custGeom>
            <a:avLst/>
            <a:gdLst>
              <a:gd name="T0" fmla="*/ 1 w 237"/>
              <a:gd name="T1" fmla="*/ 164 h 205"/>
              <a:gd name="T2" fmla="*/ 21 w 237"/>
              <a:gd name="T3" fmla="*/ 13 h 205"/>
              <a:gd name="T4" fmla="*/ 62 w 237"/>
              <a:gd name="T5" fmla="*/ 23 h 205"/>
              <a:gd name="T6" fmla="*/ 133 w 237"/>
              <a:gd name="T7" fmla="*/ 93 h 205"/>
              <a:gd name="T8" fmla="*/ 153 w 237"/>
              <a:gd name="T9" fmla="*/ 114 h 205"/>
              <a:gd name="T10" fmla="*/ 193 w 237"/>
              <a:gd name="T11" fmla="*/ 205 h 205"/>
              <a:gd name="T12" fmla="*/ 234 w 237"/>
              <a:gd name="T13" fmla="*/ 114 h 205"/>
              <a:gd name="T14" fmla="*/ 234 w 237"/>
              <a:gd name="T15" fmla="*/ 1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205">
                <a:moveTo>
                  <a:pt x="1" y="164"/>
                </a:moveTo>
                <a:cubicBezTo>
                  <a:pt x="17" y="116"/>
                  <a:pt x="0" y="59"/>
                  <a:pt x="21" y="13"/>
                </a:cubicBezTo>
                <a:cubicBezTo>
                  <a:pt x="27" y="0"/>
                  <a:pt x="48" y="20"/>
                  <a:pt x="62" y="23"/>
                </a:cubicBezTo>
                <a:cubicBezTo>
                  <a:pt x="86" y="46"/>
                  <a:pt x="109" y="69"/>
                  <a:pt x="133" y="93"/>
                </a:cubicBezTo>
                <a:cubicBezTo>
                  <a:pt x="140" y="100"/>
                  <a:pt x="153" y="114"/>
                  <a:pt x="153" y="114"/>
                </a:cubicBezTo>
                <a:cubicBezTo>
                  <a:pt x="165" y="149"/>
                  <a:pt x="167" y="178"/>
                  <a:pt x="193" y="205"/>
                </a:cubicBezTo>
                <a:cubicBezTo>
                  <a:pt x="203" y="174"/>
                  <a:pt x="232" y="147"/>
                  <a:pt x="234" y="114"/>
                </a:cubicBezTo>
                <a:cubicBezTo>
                  <a:pt x="237" y="80"/>
                  <a:pt x="234" y="47"/>
                  <a:pt x="234" y="13"/>
                </a:cubicBezTo>
              </a:path>
            </a:pathLst>
          </a:cu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2EE1C1DD-A8AC-41ED-AFBB-1A70CDF5D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996" y="4907280"/>
            <a:ext cx="4876800" cy="1447800"/>
          </a:xfrm>
          <a:prstGeom prst="rect">
            <a:avLst/>
          </a:prstGeom>
          <a:gradFill rotWithShape="1">
            <a:gsLst>
              <a:gs pos="0">
                <a:schemeClr val="bg1">
                  <a:alpha val="78999"/>
                </a:schemeClr>
              </a:gs>
              <a:gs pos="100000">
                <a:schemeClr val="folHlink">
                  <a:alpha val="56000"/>
                </a:schemeClr>
              </a:gs>
            </a:gsLst>
            <a:lin ang="18900000" scaled="1"/>
          </a:gradFill>
          <a:ln w="381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id="{992994C5-775D-4FB1-B437-D9B0BF04A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0720" y="4907280"/>
            <a:ext cx="228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DA959E6B-697D-4299-829A-0AE558E4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520" y="64312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120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C8B4C02F-511B-4FAC-9D26-F41423575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320" y="64312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140</a:t>
            </a:r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90442CF3-EFA1-4FC0-BF2A-E0AEF7DBA6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520" y="6126480"/>
            <a:ext cx="0" cy="2286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3E53683F-2718-4C57-B1DA-69C39D15B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2720" y="6126480"/>
            <a:ext cx="0" cy="2286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18B322F4-BAE4-46C5-BE65-7C4D4547A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4320" y="6126480"/>
            <a:ext cx="0" cy="2286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E7E38DCD-E1FE-4E48-9FD6-042558FAC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520" y="64312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125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6C80D5F3-0DE3-46BF-86BA-09CB5FE1A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720" y="64312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130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2C62AAEC-E4AC-40F5-98B6-2DB9DE4D6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920" y="64312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135</a:t>
            </a:r>
          </a:p>
        </p:txBody>
      </p:sp>
      <p:graphicFrame>
        <p:nvGraphicFramePr>
          <p:cNvPr id="38" name="Object 22">
            <a:extLst>
              <a:ext uri="{FF2B5EF4-FFF2-40B4-BE49-F238E27FC236}">
                <a16:creationId xmlns:a16="http://schemas.microsoft.com/office/drawing/2014/main" id="{781EE9F9-4222-4DE7-B956-1165B55B6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88004"/>
              </p:ext>
            </p:extLst>
          </p:nvPr>
        </p:nvGraphicFramePr>
        <p:xfrm>
          <a:off x="8275320" y="6431280"/>
          <a:ext cx="479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205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320" y="6431280"/>
                        <a:ext cx="4794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Picture 24" descr="MCj02345810000[1]">
            <a:extLst>
              <a:ext uri="{FF2B5EF4-FFF2-40B4-BE49-F238E27FC236}">
                <a16:creationId xmlns:a16="http://schemas.microsoft.com/office/drawing/2014/main" id="{D20ACA51-B3E8-4CD5-B43C-8088059A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0" y="2880360"/>
            <a:ext cx="1533525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oShape 25">
            <a:extLst>
              <a:ext uri="{FF2B5EF4-FFF2-40B4-BE49-F238E27FC236}">
                <a16:creationId xmlns:a16="http://schemas.microsoft.com/office/drawing/2014/main" id="{FD29376E-ADDF-499A-AE73-3BBB194C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320" y="2651760"/>
            <a:ext cx="3733800" cy="1905000"/>
          </a:xfrm>
          <a:prstGeom prst="wedgeEllipseCallout">
            <a:avLst>
              <a:gd name="adj1" fmla="val 66370"/>
              <a:gd name="adj2" fmla="val -483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 b="1" dirty="0">
                <a:solidFill>
                  <a:srgbClr val="000066"/>
                </a:solidFill>
              </a:rPr>
              <a:t>The shaded area indicates the probability the flight will arrive in the interval between 120 and 140 minutes</a:t>
            </a:r>
          </a:p>
        </p:txBody>
      </p:sp>
    </p:spTree>
    <p:extLst>
      <p:ext uri="{BB962C8B-B14F-4D97-AF65-F5344CB8AC3E}">
        <p14:creationId xmlns:p14="http://schemas.microsoft.com/office/powerpoint/2010/main" val="363511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F5C2-5668-4154-A524-BB1D3921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as an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0544-7F05-4529-933A-E8868C99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is the probability that arrival time will be between 120 and 130 minutes—that is: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15E2-CC64-4F0A-8FC4-08D6C407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22">
            <a:extLst>
              <a:ext uri="{FF2B5EF4-FFF2-40B4-BE49-F238E27FC236}">
                <a16:creationId xmlns:a16="http://schemas.microsoft.com/office/drawing/2014/main" id="{00545E5C-9BA1-4E7E-B8E3-18EEAC0CC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64632"/>
              </p:ext>
            </p:extLst>
          </p:nvPr>
        </p:nvGraphicFramePr>
        <p:xfrm>
          <a:off x="1961198" y="2617151"/>
          <a:ext cx="2057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203040" progId="Equation.3">
                  <p:embed/>
                </p:oleObj>
              </mc:Choice>
              <mc:Fallback>
                <p:oleObj name="Equation" r:id="rId2" imgW="1054080" imgH="203040" progId="Equation.3">
                  <p:embed/>
                  <p:pic>
                    <p:nvPicPr>
                      <p:cNvPr id="286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198" y="2617151"/>
                        <a:ext cx="20574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24D46D71-C002-4DB9-9AE6-9BCB9BB71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24963"/>
              </p:ext>
            </p:extLst>
          </p:nvPr>
        </p:nvGraphicFramePr>
        <p:xfrm>
          <a:off x="762000" y="4462780"/>
          <a:ext cx="4429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393480" progId="Equation.3">
                  <p:embed/>
                </p:oleObj>
              </mc:Choice>
              <mc:Fallback>
                <p:oleObj name="Equation" r:id="rId4" imgW="228600" imgH="393480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62780"/>
                        <a:ext cx="4429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8CDDCAC9-DDCB-45F1-B898-B41193B37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87309"/>
              </p:ext>
            </p:extLst>
          </p:nvPr>
        </p:nvGraphicFramePr>
        <p:xfrm>
          <a:off x="1066800" y="3014980"/>
          <a:ext cx="68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20" imgH="203040" progId="Equation.3">
                  <p:embed/>
                </p:oleObj>
              </mc:Choice>
              <mc:Fallback>
                <p:oleObj name="Equation" r:id="rId6" imgW="342720" imgH="20304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14980"/>
                        <a:ext cx="68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5">
            <a:extLst>
              <a:ext uri="{FF2B5EF4-FFF2-40B4-BE49-F238E27FC236}">
                <a16:creationId xmlns:a16="http://schemas.microsoft.com/office/drawing/2014/main" id="{B10C8D79-94FE-4326-937A-8A4E968CA7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472180"/>
            <a:ext cx="0" cy="2895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E99045BE-9366-4FD4-B017-A1E7453B5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367780"/>
            <a:ext cx="64770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0936156-D270-4C25-B5E4-F2DB36145FF3}"/>
              </a:ext>
            </a:extLst>
          </p:cNvPr>
          <p:cNvSpPr>
            <a:spLocks/>
          </p:cNvSpPr>
          <p:nvPr/>
        </p:nvSpPr>
        <p:spPr bwMode="auto">
          <a:xfrm>
            <a:off x="1524000" y="6215380"/>
            <a:ext cx="376238" cy="325438"/>
          </a:xfrm>
          <a:custGeom>
            <a:avLst/>
            <a:gdLst>
              <a:gd name="T0" fmla="*/ 1 w 237"/>
              <a:gd name="T1" fmla="*/ 164 h 205"/>
              <a:gd name="T2" fmla="*/ 21 w 237"/>
              <a:gd name="T3" fmla="*/ 13 h 205"/>
              <a:gd name="T4" fmla="*/ 62 w 237"/>
              <a:gd name="T5" fmla="*/ 23 h 205"/>
              <a:gd name="T6" fmla="*/ 133 w 237"/>
              <a:gd name="T7" fmla="*/ 93 h 205"/>
              <a:gd name="T8" fmla="*/ 153 w 237"/>
              <a:gd name="T9" fmla="*/ 114 h 205"/>
              <a:gd name="T10" fmla="*/ 193 w 237"/>
              <a:gd name="T11" fmla="*/ 205 h 205"/>
              <a:gd name="T12" fmla="*/ 234 w 237"/>
              <a:gd name="T13" fmla="*/ 114 h 205"/>
              <a:gd name="T14" fmla="*/ 234 w 237"/>
              <a:gd name="T15" fmla="*/ 1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205">
                <a:moveTo>
                  <a:pt x="1" y="164"/>
                </a:moveTo>
                <a:cubicBezTo>
                  <a:pt x="17" y="116"/>
                  <a:pt x="0" y="59"/>
                  <a:pt x="21" y="13"/>
                </a:cubicBezTo>
                <a:cubicBezTo>
                  <a:pt x="27" y="0"/>
                  <a:pt x="48" y="20"/>
                  <a:pt x="62" y="23"/>
                </a:cubicBezTo>
                <a:cubicBezTo>
                  <a:pt x="86" y="46"/>
                  <a:pt x="109" y="69"/>
                  <a:pt x="133" y="93"/>
                </a:cubicBezTo>
                <a:cubicBezTo>
                  <a:pt x="140" y="100"/>
                  <a:pt x="153" y="114"/>
                  <a:pt x="153" y="114"/>
                </a:cubicBezTo>
                <a:cubicBezTo>
                  <a:pt x="165" y="149"/>
                  <a:pt x="167" y="178"/>
                  <a:pt x="193" y="205"/>
                </a:cubicBezTo>
                <a:cubicBezTo>
                  <a:pt x="203" y="174"/>
                  <a:pt x="232" y="147"/>
                  <a:pt x="234" y="114"/>
                </a:cubicBezTo>
                <a:cubicBezTo>
                  <a:pt x="237" y="80"/>
                  <a:pt x="234" y="47"/>
                  <a:pt x="234" y="13"/>
                </a:cubicBezTo>
              </a:path>
            </a:pathLst>
          </a:cu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78F55FE-7477-448D-9A68-77BB58AB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19980"/>
            <a:ext cx="4876800" cy="1447800"/>
          </a:xfrm>
          <a:prstGeom prst="rect">
            <a:avLst/>
          </a:prstGeom>
          <a:gradFill rotWithShape="1">
            <a:gsLst>
              <a:gs pos="0">
                <a:schemeClr val="bg1">
                  <a:alpha val="78999"/>
                </a:schemeClr>
              </a:gs>
              <a:gs pos="100000">
                <a:schemeClr val="folHlink">
                  <a:alpha val="56000"/>
                </a:schemeClr>
              </a:gs>
            </a:gsLst>
            <a:lin ang="18900000" scaled="1"/>
          </a:gradFill>
          <a:ln w="381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33A3D858-34AE-4D07-A3F5-8ECA37DFA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919980"/>
            <a:ext cx="228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E26CC5CF-4944-4112-878E-E893D00FC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4439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120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72A78538-43D0-4F30-AE0C-A3F125E4B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4439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140</a:t>
            </a: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20DE04C9-240D-4AE5-94CC-81A0F29B5A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6139180"/>
            <a:ext cx="0" cy="2286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B4574682-EF52-42C5-B060-ACD27EAD76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6139180"/>
            <a:ext cx="0" cy="2286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635A94CF-2118-4407-A07F-DBD7B8428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6139180"/>
            <a:ext cx="0" cy="2286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9B6D5970-9854-48D7-A678-5A2BA49F0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439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125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C0B9C21F-216D-405C-A6B3-691708F4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4439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130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CEA48747-F421-48A6-A24F-DE41638E4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44398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135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055FFD21-743E-4A3E-8912-B758BC68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68198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10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BC100C72-25AC-40B9-8769-9ABC817409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5910580"/>
            <a:ext cx="9144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8C2DFF5C-5220-44A0-BACF-6F6103DC1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910580"/>
            <a:ext cx="9906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id="{ED18C7DB-3197-456C-81F1-F9538BC62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931710"/>
              </p:ext>
            </p:extLst>
          </p:nvPr>
        </p:nvGraphicFramePr>
        <p:xfrm>
          <a:off x="1762440" y="4183382"/>
          <a:ext cx="59737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60360" imgH="203040" progId="Equation.3">
                  <p:embed/>
                </p:oleObj>
              </mc:Choice>
              <mc:Fallback>
                <p:oleObj name="Equation" r:id="rId8" imgW="3060360" imgH="203040" progId="Equation.3">
                  <p:embed/>
                  <p:pic>
                    <p:nvPicPr>
                      <p:cNvPr id="2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440" y="4183382"/>
                        <a:ext cx="5973763" cy="395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0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885E-D62C-4675-86EE-394FB0C7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Uniform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00B1E-B089-4856-8253-7045F89F1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the cumulative distribution function of a random variable uniformly distributed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b="0" dirty="0"/>
                  <a:t>Since,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𝑒𝑙𝑠𝑒𝑤h𝑒𝑟𝑒</m:t>
                            </m:r>
                          </m:e>
                        </m:eqArr>
                      </m:e>
                    </m:d>
                  </m:oMath>
                </a14:m>
                <a:endParaRPr lang="en-US" b="0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00B1E-B089-4856-8253-7045F89F1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51EC3-10EE-4D05-959A-AC302C3F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6A6B-2394-447F-BB6F-152A621D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 of a Uniform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084D67-1011-42BE-B7CF-57A1D5FCF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Expectation of a random variable uniformly distributed over (α, β)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         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084D67-1011-42BE-B7CF-57A1D5FCF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FADF-909D-4D3F-8DD7-B2AA854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DB77-A68C-4C89-9E8B-CFAA3B66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4E100-141E-46C2-BE96-04B9D9DA8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751320" cy="4906963"/>
              </a:xfrm>
            </p:spPr>
            <p:txBody>
              <a:bodyPr/>
              <a:lstStyle/>
              <a:p>
                <a:r>
                  <a:rPr lang="en-US" dirty="0"/>
                  <a:t>A continuous random variable whose probability density function is given, for some λ &gt; 0,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is said to be an exponential random variable with parameter λ.</a:t>
                </a:r>
              </a:p>
              <a:p>
                <a:r>
                  <a:rPr lang="en-US" dirty="0"/>
                  <a:t>Question: C</a:t>
                </a:r>
                <a:r>
                  <a:rPr lang="en-US" dirty="0">
                    <a:solidFill>
                      <a:srgbClr val="002060"/>
                    </a:solidFill>
                  </a:rPr>
                  <a:t>umulative distribution function 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4E100-141E-46C2-BE96-04B9D9DA8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751320" cy="4906963"/>
              </a:xfrm>
              <a:blipFill>
                <a:blip r:embed="rId2"/>
                <a:stretch>
                  <a:fillRect l="-1626" t="-1988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B4D1E-DDED-462C-A087-D662800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6EAFA-FA6B-48FD-9A22-56531133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32" y="1536700"/>
            <a:ext cx="4277936" cy="3784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F738C-507F-4006-82D6-CC970A776210}"/>
              </a:ext>
            </a:extLst>
          </p:cNvPr>
          <p:cNvSpPr txBox="1"/>
          <p:nvPr/>
        </p:nvSpPr>
        <p:spPr>
          <a:xfrm>
            <a:off x="838199" y="6402943"/>
            <a:ext cx="718711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https://www.probabilitycourse.com/chapter4/4_2_2_exponential.php</a:t>
            </a:r>
          </a:p>
        </p:txBody>
      </p:sp>
    </p:spTree>
    <p:extLst>
      <p:ext uri="{BB962C8B-B14F-4D97-AF65-F5344CB8AC3E}">
        <p14:creationId xmlns:p14="http://schemas.microsoft.com/office/powerpoint/2010/main" val="22510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E47D-D16C-4140-A13E-93AD9B77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 of Exponential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66733-5A25-41BB-B53B-02DEB6931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X be exponentially distributed with parameter λ.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Integrating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by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parts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)</m:t>
                    </m:r>
                    <m:r>
                      <m:rPr>
                        <m:nor/>
                      </m:rPr>
                      <a:rPr lang="en-US" b="1" i="0" smtClean="0"/>
                      <m:t> </m:t>
                    </m:r>
                    <m:r>
                      <m:rPr>
                        <m:nor/>
                      </m:rPr>
                      <a:rPr lang="en-US"/>
                      <m:t>yields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66733-5A25-41BB-B53B-02DEB6931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80912-F532-4C6B-8883-21F0FE33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FFE-87E0-431F-AFA2-5511DA32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8638B-FDFA-4E94-AB3F-6B4DB89BA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variables whose set of possible values is uncountable. </a:t>
                </a:r>
              </a:p>
              <a:p>
                <a:r>
                  <a:rPr lang="en-US" dirty="0"/>
                  <a:t>For a continuous random variable (</a:t>
                </a:r>
                <a:r>
                  <a:rPr lang="en-US" dirty="0" err="1"/>
                  <a:t>r.v.</a:t>
                </a:r>
                <a:r>
                  <a:rPr lang="en-US" dirty="0"/>
                  <a:t>) X, a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meaningless and zero.</a:t>
                </a:r>
              </a:p>
              <a:p>
                <a:r>
                  <a:rPr lang="en-US" dirty="0"/>
                  <a:t>Instead, we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denote the probability density and is often expressed in terms of an integral between two points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8638B-FDFA-4E94-AB3F-6B4DB89BA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4A25-8AE7-4BA6-859F-B30F92EB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5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08ED-B7B2-4643-9781-BF53A3E6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Gamma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750C7-4973-4094-8BDF-012489E4E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494585" cy="4906963"/>
              </a:xfrm>
            </p:spPr>
            <p:txBody>
              <a:bodyPr/>
              <a:lstStyle/>
              <a:p>
                <a:r>
                  <a:rPr lang="en-US" dirty="0"/>
                  <a:t>A continuous random variable whose density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𝚪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is said to be a gamma random variable with parameters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 </a:t>
                </a:r>
              </a:p>
              <a:p>
                <a:r>
                  <a:rPr lang="en-US" dirty="0"/>
                  <a:t>The quantity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gamma function and is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𝚪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750C7-4973-4094-8BDF-012489E4E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494585" cy="4906963"/>
              </a:xfrm>
              <a:blipFill>
                <a:blip r:embed="rId2"/>
                <a:stretch>
                  <a:fillRect l="-1690" t="-1988" r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BF191-3945-43FB-82F9-587AF4A5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9A144-BDB3-4AA8-BB3C-75CC9E96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308" y="1590125"/>
            <a:ext cx="4195326" cy="3825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8A6FD-0062-412A-85B9-B421653DBDBF}"/>
              </a:ext>
            </a:extLst>
          </p:cNvPr>
          <p:cNvSpPr txBox="1"/>
          <p:nvPr/>
        </p:nvSpPr>
        <p:spPr>
          <a:xfrm>
            <a:off x="838199" y="6402943"/>
            <a:ext cx="816961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https://www.probabilitycourse.com/chapter4/4_2_4_Gamma_distribution.php</a:t>
            </a:r>
          </a:p>
        </p:txBody>
      </p:sp>
    </p:spTree>
    <p:extLst>
      <p:ext uri="{BB962C8B-B14F-4D97-AF65-F5344CB8AC3E}">
        <p14:creationId xmlns:p14="http://schemas.microsoft.com/office/powerpoint/2010/main" val="111081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B338-31EF-45F1-8807-D618155E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E55B3-C758-4FAC-BB2C-7A0B81F21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say that X is a normal random variable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the density of X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−∞&lt;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density function is a bell-shaped curve that is symmetric around μ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E55B3-C758-4FAC-BB2C-7A0B81F21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ACE81-32B8-4C12-8D9B-E32941B6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DB642-FB8B-4CC7-8A38-5FD2996E8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582" y="4227512"/>
            <a:ext cx="4791075" cy="1949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90D66-064F-4BE8-94C8-0E85A0EBA2A3}"/>
              </a:ext>
            </a:extLst>
          </p:cNvPr>
          <p:cNvSpPr txBox="1"/>
          <p:nvPr/>
        </p:nvSpPr>
        <p:spPr>
          <a:xfrm>
            <a:off x="838199" y="6402943"/>
            <a:ext cx="816961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https://www.probabilitycourse.com/chapter4/4_2_3_normal.php</a:t>
            </a:r>
          </a:p>
        </p:txBody>
      </p:sp>
    </p:spTree>
    <p:extLst>
      <p:ext uri="{BB962C8B-B14F-4D97-AF65-F5344CB8AC3E}">
        <p14:creationId xmlns:p14="http://schemas.microsoft.com/office/powerpoint/2010/main" val="874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F076-8D66-4DC0-A0C4-5DC90947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Joint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ABD4A-3E6B-4914-9150-4749BB783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CASE.</a:t>
                </a:r>
              </a:p>
              <a:p>
                <a:pPr lvl="1"/>
                <a:r>
                  <a:rPr lang="en-US" dirty="0"/>
                  <a:t>If X and Y are two continuous random variables, we define the joint probability function (or, joint density function) of 𝑋 and 𝑌 by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  <m:e>
                          <m:nary>
                            <m:nary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𝒅𝒙𝒅𝒚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where,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i.e.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ABD4A-3E6B-4914-9150-4749BB783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10671-FB6E-4762-8C6D-61392D6D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621538-28E6-41AD-AA7E-60F548B7102B}"/>
                  </a:ext>
                </a:extLst>
              </p:cNvPr>
              <p:cNvSpPr txBox="1"/>
              <p:nvPr/>
            </p:nvSpPr>
            <p:spPr>
              <a:xfrm>
                <a:off x="1036320" y="5666382"/>
                <a:ext cx="8564880" cy="44339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800" b="0" i="0" dirty="0">
                    <a:effectLst/>
                    <a:latin typeface="Times-Roman"/>
                  </a:rPr>
                  <a:t>More generally, if </a:t>
                </a:r>
                <a:r>
                  <a:rPr lang="en-US" sz="1800" b="0" i="1" dirty="0">
                    <a:effectLst/>
                    <a:latin typeface="Times-Italic"/>
                  </a:rPr>
                  <a:t>A </a:t>
                </a:r>
                <a:r>
                  <a:rPr lang="en-US" sz="1800" b="0" i="0" dirty="0">
                    <a:effectLst/>
                    <a:latin typeface="Times-Roman"/>
                  </a:rPr>
                  <a:t>represents any event, there will be a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−∞ 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621538-28E6-41AD-AA7E-60F548B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5666382"/>
                <a:ext cx="8564880" cy="443391"/>
              </a:xfrm>
              <a:prstGeom prst="rect">
                <a:avLst/>
              </a:prstGeom>
              <a:blipFill>
                <a:blip r:embed="rId3"/>
                <a:stretch>
                  <a:fillRect l="-569" t="-116667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51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95DC-AA68-4D0F-8B2F-EF933317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FDF6D-C78C-4CF9-B142-A697BB8BC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9134474" cy="4906963"/>
              </a:xfrm>
            </p:spPr>
            <p:txBody>
              <a:bodyPr/>
              <a:lstStyle/>
              <a:p>
                <a:r>
                  <a:rPr lang="en-US" dirty="0"/>
                  <a:t>The joint density function of X and Y is given by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s-ES" dirty="0"/>
                  <a:t>Compute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FDF6D-C78C-4CF9-B142-A697BB8BC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9134474" cy="4906963"/>
              </a:xfrm>
              <a:blipFill>
                <a:blip r:embed="rId2"/>
                <a:stretch>
                  <a:fillRect l="-1202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1C277-AD37-4EBA-B3D6-45A07687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C7385-A9EC-434E-9577-87E4A4292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125" y="2139315"/>
            <a:ext cx="7488555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DBB52-ADD4-4F57-9A60-A9401300E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2800" y="3942080"/>
            <a:ext cx="4785360" cy="22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025B-B171-4A3E-87BF-31DA9EBD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BE6E2-6A31-49EC-925F-7AC9A0A83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290560" cy="4906963"/>
              </a:xfrm>
            </p:spPr>
            <p:txBody>
              <a:bodyPr/>
              <a:lstStyle/>
              <a:p>
                <a:r>
                  <a:rPr lang="en-US" dirty="0"/>
                  <a:t>DISCRETE CASE</a:t>
                </a:r>
              </a:p>
              <a:p>
                <a:pPr lvl="1"/>
                <a:r>
                  <a:rPr lang="en-US" dirty="0"/>
                  <a:t>If X and Y are two discrete random variables, we define the joint probability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where,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, i.e., the sum over all values of x and y is 1.</a:t>
                </a:r>
              </a:p>
              <a:p>
                <a:r>
                  <a:rPr lang="en-US" dirty="0"/>
                  <a:t>Can be represented by a joint probability 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BE6E2-6A31-49EC-925F-7AC9A0A83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290560" cy="4906963"/>
              </a:xfrm>
              <a:blipFill>
                <a:blip r:embed="rId2"/>
                <a:stretch>
                  <a:fillRect l="-1324" t="-1988" r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DBBD-FE90-4F3A-9EA1-A5224F4A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97998A1E-D3C8-4A06-9E5D-8735FB8952C2}"/>
              </a:ext>
            </a:extLst>
          </p:cNvPr>
          <p:cNvSpPr/>
          <p:nvPr/>
        </p:nvSpPr>
        <p:spPr>
          <a:xfrm>
            <a:off x="9509760" y="4835521"/>
            <a:ext cx="1219200" cy="612648"/>
          </a:xfrm>
          <a:prstGeom prst="borderCallout1">
            <a:avLst>
              <a:gd name="adj1" fmla="val 18750"/>
              <a:gd name="adj2" fmla="val -8333"/>
              <a:gd name="adj3" fmla="val 52353"/>
              <a:gd name="adj4" fmla="val -343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95E7F44C-22FE-4CF4-85CC-49775F6CB2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734763"/>
                  </p:ext>
                </p:extLst>
              </p:nvPr>
            </p:nvGraphicFramePr>
            <p:xfrm>
              <a:off x="1266324" y="4289934"/>
              <a:ext cx="8127999" cy="25483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529508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7901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244481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821070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4855406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7293731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049226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5035847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00330049"/>
                        </a:ext>
                      </a:extLst>
                    </a:gridCol>
                  </a:tblGrid>
                  <a:tr h="330650">
                    <a:tc gridSpan="2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Throwing a Die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122040"/>
                      </a:ext>
                    </a:extLst>
                  </a:tr>
                  <a:tr h="30461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8099941"/>
                      </a:ext>
                    </a:extLst>
                  </a:tr>
                  <a:tr h="605028">
                    <a:tc rowSpan="2"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Tossing a Coin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Head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47875947"/>
                      </a:ext>
                    </a:extLst>
                  </a:tr>
                  <a:tr h="30461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Tail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4154851"/>
                      </a:ext>
                    </a:extLst>
                  </a:tr>
                  <a:tr h="30461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75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95E7F44C-22FE-4CF4-85CC-49775F6CB2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734763"/>
                  </p:ext>
                </p:extLst>
              </p:nvPr>
            </p:nvGraphicFramePr>
            <p:xfrm>
              <a:off x="1266324" y="4289934"/>
              <a:ext cx="8127999" cy="25483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529508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7901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244481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821070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4855406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7293731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049226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5035847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00330049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Throwing a Die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122040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8099941"/>
                      </a:ext>
                    </a:extLst>
                  </a:tr>
                  <a:tr h="605028">
                    <a:tc rowSpan="2"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Tossing a Coin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Head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125000" r="-602703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125000" r="-502703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658" t="-125000" r="-399329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027" t="-125000" r="-302027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027" t="-125000" r="-202027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315" t="-125000" r="-100671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2703" t="-125000" r="-1351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875947"/>
                      </a:ext>
                    </a:extLst>
                  </a:tr>
                  <a:tr h="6050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Tail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227273" r="-602703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227273" r="-502703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658" t="-227273" r="-399329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027" t="-227273" r="-30202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027" t="-227273" r="-20202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315" t="-227273" r="-10067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703" t="-227273" r="-1351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154851"/>
                      </a:ext>
                    </a:extLst>
                  </a:tr>
                  <a:tr h="606806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351" t="-324000" r="-60270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324000" r="-50270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658" t="-324000" r="-39932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027" t="-324000" r="-30202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027" t="-324000" r="-20202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97315" t="-324000" r="-10067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75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Line Callout 1 7">
            <a:extLst>
              <a:ext uri="{FF2B5EF4-FFF2-40B4-BE49-F238E27FC236}">
                <a16:creationId xmlns:a16="http://schemas.microsoft.com/office/drawing/2014/main" id="{04120684-3730-4FB9-9B3F-04EE700A314D}"/>
              </a:ext>
            </a:extLst>
          </p:cNvPr>
          <p:cNvSpPr/>
          <p:nvPr/>
        </p:nvSpPr>
        <p:spPr>
          <a:xfrm>
            <a:off x="905643" y="4363691"/>
            <a:ext cx="1316465" cy="612648"/>
          </a:xfrm>
          <a:prstGeom prst="borderCallout1">
            <a:avLst>
              <a:gd name="adj1" fmla="val 7612"/>
              <a:gd name="adj2" fmla="val 102968"/>
              <a:gd name="adj3" fmla="val 137004"/>
              <a:gd name="adj4" fmla="val 1934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</a:t>
            </a:r>
          </a:p>
        </p:txBody>
      </p:sp>
    </p:spTree>
    <p:extLst>
      <p:ext uri="{BB962C8B-B14F-4D97-AF65-F5344CB8AC3E}">
        <p14:creationId xmlns:p14="http://schemas.microsoft.com/office/powerpoint/2010/main" val="415251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95DC-AA68-4D0F-8B2F-EF933317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FDF6D-C78C-4CF9-B142-A697BB8BC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4709160" cy="4906963"/>
              </a:xfrm>
            </p:spPr>
            <p:txBody>
              <a:bodyPr/>
              <a:lstStyle/>
              <a:p>
                <a:r>
                  <a:rPr lang="en-US" dirty="0"/>
                  <a:t>Suppose that 3 balls are randomly selected from an urn containing 3 red, 4 white, and 5 blue balls. If we let X and Y denote, respectively, the number of red and white balls chosen, then the joint probability mass function of X and 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is given by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FDF6D-C78C-4CF9-B142-A697BB8BC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4709160" cy="4906963"/>
              </a:xfrm>
              <a:blipFill>
                <a:blip r:embed="rId2"/>
                <a:stretch>
                  <a:fillRect l="-2332" t="-1988" r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1C277-AD37-4EBA-B3D6-45A07687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CD5E4-86F1-4A71-A75B-E0B8FABDE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866" y="1498758"/>
            <a:ext cx="6200832" cy="38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F34"/>
              </a:rPr>
              <a:t>L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4"/>
              </a:rPr>
              <a:t>ecture notes on Probability Theory by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3"/>
              </a:rPr>
              <a:t>Phanuel Mariano</a:t>
            </a:r>
          </a:p>
          <a:p>
            <a:r>
              <a:rPr lang="en-US" dirty="0"/>
              <a:t>Introduction to Probability Models, Sheldon M. Ross, Tenth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434E-7B53-41E6-A950-89275B5D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Continuous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FF07F-EE52-4D71-B8DF-A5F9C4D46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real valued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probability density function of the continuous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iff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for any real constants a and b with a ≤ b</a:t>
                </a:r>
              </a:p>
              <a:p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preceding,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FF07F-EE52-4D71-B8DF-A5F9C4D46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C8002-ED45-4B72-A8E3-B78330C1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F4B49-CB1A-411A-BD35-A04A54F4A4D5}"/>
              </a:ext>
            </a:extLst>
          </p:cNvPr>
          <p:cNvSpPr txBox="1"/>
          <p:nvPr/>
        </p:nvSpPr>
        <p:spPr>
          <a:xfrm>
            <a:off x="1210457" y="5530632"/>
            <a:ext cx="740014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b="0" i="0">
                <a:solidFill>
                  <a:srgbClr val="000000"/>
                </a:solidFill>
                <a:effectLst/>
              </a:rPr>
              <a:t>this equation states that the probability that a continuous random variable will assume any </a:t>
            </a:r>
            <a:r>
              <a:rPr lang="en-US" sz="1800" b="0" i="1">
                <a:solidFill>
                  <a:srgbClr val="000000"/>
                </a:solidFill>
                <a:effectLst/>
              </a:rPr>
              <a:t>particular </a:t>
            </a:r>
            <a:r>
              <a:rPr lang="en-US" sz="1800" b="0" i="0">
                <a:solidFill>
                  <a:srgbClr val="000000"/>
                </a:solidFill>
                <a:effectLst/>
              </a:rPr>
              <a:t>value is zero.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B9859-4419-44DE-AA68-DD4A944F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419" y="2190305"/>
            <a:ext cx="3350865" cy="27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0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434E-7B53-41E6-A950-89275B5D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FF07F-EE52-4D71-B8DF-A5F9C4D46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real valued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probability density function of the continuous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iff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for any real constants a and b with a ≤ b</a:t>
                </a:r>
              </a:p>
              <a:p>
                <a:r>
                  <a:rPr lang="en-US" dirty="0"/>
                  <a:t>The relationship between the cumulative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(·) </m:t>
                    </m:r>
                  </m:oMath>
                </a14:m>
                <a:r>
                  <a:rPr lang="en-US" dirty="0"/>
                  <a:t>and the probability density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(·)</m:t>
                    </m:r>
                  </m:oMath>
                </a14:m>
                <a:r>
                  <a:rPr lang="en-US" dirty="0"/>
                  <a:t> is expressed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FF07F-EE52-4D71-B8DF-A5F9C4D46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C8002-ED45-4B72-A8E3-B78330C1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7EEC-3682-4427-A4E4-C79902A6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A9B5A-FA74-4B90-91B4-BEF3569C9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Theorem: </a:t>
                </a:r>
                <a:r>
                  <a:rPr lang="en-US" i="1" dirty="0"/>
                  <a:t>A function can serve as a probability density function of a continuous random variable X if its values f(x) satisfy the conditions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−∞&lt;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b="1" i="1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A9B5A-FA74-4B90-91B4-BEF3569C9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13F05-36C1-44F4-BC84-C34F7C4A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08A3-AB25-40C3-893D-8BE83C48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ECAA-56ED-46F6-A63B-3FED8C8F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076607" cy="4906963"/>
          </a:xfrm>
        </p:spPr>
        <p:txBody>
          <a:bodyPr/>
          <a:lstStyle/>
          <a:p>
            <a:r>
              <a:rPr lang="en-US" altLang="ko-KR" dirty="0"/>
              <a:t>Example: Metal Cylinder Production</a:t>
            </a:r>
          </a:p>
          <a:p>
            <a:pPr lvl="1"/>
            <a:r>
              <a:rPr lang="en-US" altLang="ko-KR" dirty="0"/>
              <a:t>Suppose that the random variable </a:t>
            </a:r>
            <a:r>
              <a:rPr lang="en-US" altLang="ko-KR" i="1" dirty="0"/>
              <a:t>x</a:t>
            </a:r>
            <a:r>
              <a:rPr lang="en-US" altLang="ko-KR" dirty="0"/>
              <a:t> is the diameter of a randomly chosen cylinder manufactured by the company. </a:t>
            </a:r>
            <a:r>
              <a:rPr lang="en-US" altLang="ko-KR" dirty="0">
                <a:solidFill>
                  <a:srgbClr val="FF3300"/>
                </a:solidFill>
              </a:rPr>
              <a:t>Since this random variable can take </a:t>
            </a:r>
            <a:r>
              <a:rPr lang="en-US" altLang="ko-KR" b="1" dirty="0">
                <a:solidFill>
                  <a:srgbClr val="FF3300"/>
                </a:solidFill>
              </a:rPr>
              <a:t>any value between</a:t>
            </a:r>
            <a:r>
              <a:rPr lang="en-US" altLang="ko-KR" dirty="0">
                <a:solidFill>
                  <a:srgbClr val="FF3300"/>
                </a:solidFill>
              </a:rPr>
              <a:t> 49.5 and 50.5, it is a </a:t>
            </a:r>
            <a:r>
              <a:rPr lang="en-US" altLang="ko-KR" b="1" dirty="0">
                <a:solidFill>
                  <a:srgbClr val="FF3300"/>
                </a:solidFill>
              </a:rPr>
              <a:t>continuous</a:t>
            </a:r>
            <a:r>
              <a:rPr lang="en-US" altLang="ko-KR" dirty="0">
                <a:solidFill>
                  <a:srgbClr val="FF3300"/>
                </a:solidFill>
              </a:rPr>
              <a:t> random variable.</a:t>
            </a:r>
            <a:r>
              <a:rPr lang="en-US" altLang="ko-KR" dirty="0"/>
              <a:t> </a:t>
            </a:r>
          </a:p>
          <a:p>
            <a:pPr lvl="1"/>
            <a:r>
              <a:rPr lang="en-US" dirty="0"/>
              <a:t>Suppose that the diameter of a metal cylinder has a </a:t>
            </a:r>
            <a:r>
              <a:rPr lang="en-US" dirty="0" err="1"/>
              <a:t>p.d.f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374A-51D5-4088-9900-D21370CA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F01A1-DF83-48FF-8FAA-F7AFD56B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335" y="1634712"/>
            <a:ext cx="3621729" cy="2578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9DC8C-E0B4-4638-BEB5-EE6E9555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95" y="4408931"/>
            <a:ext cx="4460416" cy="76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C935E3-CBE7-41C1-8D58-56DA523F70F9}"/>
              </a:ext>
            </a:extLst>
          </p:cNvPr>
          <p:cNvSpPr txBox="1"/>
          <p:nvPr/>
        </p:nvSpPr>
        <p:spPr>
          <a:xfrm>
            <a:off x="3312826" y="5588000"/>
            <a:ext cx="229349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 this valid </a:t>
            </a:r>
            <a:r>
              <a:rPr lang="en-US" dirty="0" err="1"/>
              <a:t>p.d.f.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669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FCA3-AF15-47B3-96C9-6A6E9F92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4741A-D2F7-4CBF-9F50-C074E7A7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3455A-0B3D-4E91-A141-7E21FE1E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35" y="1952649"/>
            <a:ext cx="6309857" cy="17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41D6-0F13-4581-94A6-C5E1B265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2CEE-D650-4B64-92B3-9CE7342A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probability that a metal cylinder has a diameter between 49.8 and 50.1 mm can be calculated to be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10B3A-38F3-499C-8837-F8EC1A9F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5DBDD-4839-4D64-BDBD-8D7F95E3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46" y="2601468"/>
            <a:ext cx="6781283" cy="1655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978AF-5EB8-43F8-AEF8-5D5D2AB52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2" y="3822222"/>
            <a:ext cx="4365114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E33-B2A1-4D5A-BB2D-5AB51527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51D-B719-404A-9ADC-F38BC04DC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the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𝒐𝒕𝒉𝒆𝒓𝒘𝒊𝒔𝒆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is a density function</a:t>
                </a:r>
              </a:p>
              <a:p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𝒄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51D-B719-404A-9ADC-F38BC04DC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C1299-086D-42BE-8BE1-DE3B8C19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31055</TotalTime>
  <Words>1405</Words>
  <Application>Microsoft Office PowerPoint</Application>
  <PresentationFormat>Widescreen</PresentationFormat>
  <Paragraphs>200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F33</vt:lpstr>
      <vt:lpstr>F34</vt:lpstr>
      <vt:lpstr>Times-Italic</vt:lpstr>
      <vt:lpstr>Times-Roman</vt:lpstr>
      <vt:lpstr>Office Theme</vt:lpstr>
      <vt:lpstr>Equation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Cumulative Distribution Function</vt:lpstr>
      <vt:lpstr>Graphical Interpretations</vt:lpstr>
      <vt:lpstr>The Uniform Random Variable</vt:lpstr>
      <vt:lpstr>The Uniform Random Variable</vt:lpstr>
      <vt:lpstr>Probability as an Area</vt:lpstr>
      <vt:lpstr>The Uniform Random Variable</vt:lpstr>
      <vt:lpstr>Expectation of a Uniform Random Variable</vt:lpstr>
      <vt:lpstr>Exponential Random Variables</vt:lpstr>
      <vt:lpstr>Expectation of Exponential Random Variable</vt:lpstr>
      <vt:lpstr>Gamma Random Variables</vt:lpstr>
      <vt:lpstr>Normal Random Variables</vt:lpstr>
      <vt:lpstr>Joint Distributions</vt:lpstr>
      <vt:lpstr>Joint Distributions</vt:lpstr>
      <vt:lpstr>Joint Distributions</vt:lpstr>
      <vt:lpstr>Joint Distributions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1218</cp:revision>
  <dcterms:created xsi:type="dcterms:W3CDTF">2018-08-09T05:48:18Z</dcterms:created>
  <dcterms:modified xsi:type="dcterms:W3CDTF">2021-03-05T04:42:03Z</dcterms:modified>
</cp:coreProperties>
</file>