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1" r:id="rId2"/>
    <p:sldId id="401" r:id="rId3"/>
    <p:sldId id="418" r:id="rId4"/>
    <p:sldId id="417" r:id="rId5"/>
    <p:sldId id="402" r:id="rId6"/>
    <p:sldId id="403" r:id="rId7"/>
    <p:sldId id="419" r:id="rId8"/>
    <p:sldId id="407" r:id="rId9"/>
    <p:sldId id="422" r:id="rId10"/>
    <p:sldId id="423" r:id="rId11"/>
    <p:sldId id="420" r:id="rId12"/>
    <p:sldId id="408" r:id="rId13"/>
    <p:sldId id="410" r:id="rId14"/>
    <p:sldId id="411" r:id="rId15"/>
    <p:sldId id="412" r:id="rId16"/>
    <p:sldId id="404" r:id="rId17"/>
    <p:sldId id="405" r:id="rId18"/>
    <p:sldId id="406" r:id="rId19"/>
    <p:sldId id="409" r:id="rId20"/>
    <p:sldId id="413" r:id="rId21"/>
    <p:sldId id="414" r:id="rId22"/>
    <p:sldId id="415" r:id="rId23"/>
    <p:sldId id="416" r:id="rId24"/>
    <p:sldId id="425" r:id="rId25"/>
    <p:sldId id="424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31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1729" autoAdjust="0"/>
  </p:normalViewPr>
  <p:slideViewPr>
    <p:cSldViewPr snapToGrid="0">
      <p:cViewPr varScale="1">
        <p:scale>
          <a:sx n="79" d="100"/>
          <a:sy n="79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82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F6B2-C7BC-4F5F-89FA-756C80996319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5219-EB3B-428B-83C4-F385ACD5B066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4206-DCD5-437B-A394-E67C0F769F6A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76201"/>
            <a:ext cx="1136226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1217" y="1066800"/>
            <a:ext cx="5571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1066800"/>
            <a:ext cx="557318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0D2B-E248-4576-9223-EAAE2353D2CC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System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35EF4-4C82-4C09-8806-679935DFD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90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398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4927-D481-428D-A4A4-277E543FDD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8DFB-71AD-46F8-95DC-6F572D22A2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4FB9-F8C3-4C4C-9D46-0D937B576E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553505A-5746-4950-9000-CBCDD694F7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65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622219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5FA70EB6-0888-4CFE-8DE5-FCD243586199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93C-D2F5-406D-97F0-5CB1936ADC4B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C112-2C11-4566-94FB-463B4717BC39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F58C-B82A-4384-83AD-65998651D24C}" type="datetime1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8B25-4FB2-4839-87AC-18ADEABEBF25}" type="datetime1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92F-300D-4C14-8BAC-DFA0E0CFD5DA}" type="datetime1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C4DE-52F3-44CD-8BF8-67D44913BCDC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593-E52F-44BB-917E-97E0D05457AB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2171-3CC4-4091-8456-BA59E24C067F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22" y="3030220"/>
            <a:ext cx="10567916" cy="6781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Expectation and Variance of a Random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C3DA-CA5A-4FDA-B48B-C8F94322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7ED55A-6D64-45BE-826F-CC44642A4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7ED55A-6D64-45BE-826F-CC44642A4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5094E-A455-499B-BF09-D74551B2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C3DA-CA5A-4FDA-B48B-C8F94322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7ED55A-6D64-45BE-826F-CC44642A4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7ED55A-6D64-45BE-826F-CC44642A4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5094E-A455-499B-BF09-D74551B2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2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55B1-9C1C-4F00-B341-DB73CD57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4037"/>
            <a:ext cx="11181735" cy="527050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Recall: Negative Binomial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F23C-815C-423A-B6FB-31D55BDC1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320548" cy="4906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/>
                        <m:t>x</m:t>
                      </m:r>
                      <m:r>
                        <m:rPr>
                          <m:nor/>
                        </m:rPr>
                        <a:rPr lang="en-US"/>
                        <m:t> = </m:t>
                      </m:r>
                      <m:r>
                        <m:rPr>
                          <m:nor/>
                        </m:rPr>
                        <a:rPr lang="en-US"/>
                        <m:t>r</m:t>
                      </m:r>
                      <m:r>
                        <m:rPr>
                          <m:nor/>
                        </m:rPr>
                        <a:rPr lang="en-US"/>
                        <m:t>, </m:t>
                      </m:r>
                      <m:r>
                        <m:rPr>
                          <m:nor/>
                        </m:rPr>
                        <a:rPr lang="en-US"/>
                        <m:t>r</m:t>
                      </m:r>
                      <m:r>
                        <m:rPr>
                          <m:nor/>
                        </m:rPr>
                        <a:rPr lang="en-US"/>
                        <m:t> + 1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F23C-815C-423A-B6FB-31D55BDC1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320548" cy="4906963"/>
              </a:xfrm>
              <a:blipFill>
                <a:blip r:embed="rId2"/>
                <a:stretch>
                  <a:fillRect l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BBA2D-E30F-48D0-B643-82A5B7A5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8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55B1-9C1C-4F00-B341-DB73CD57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4037"/>
            <a:ext cx="11181735" cy="527050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Recall: Negative Binomial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F23C-815C-423A-B6FB-31D55BDC1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320548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F23C-815C-423A-B6FB-31D55BDC1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320548" cy="4906963"/>
              </a:xfrm>
              <a:blipFill>
                <a:blip r:embed="rId2"/>
                <a:stretch>
                  <a:fillRect l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BBA2D-E30F-48D0-B643-82A5B7A5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9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55B1-9C1C-4F00-B341-DB73CD57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4037"/>
            <a:ext cx="11181735" cy="527050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Recall: Negative Binomial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F23C-815C-423A-B6FB-31D55BDC1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320548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F23C-815C-423A-B6FB-31D55BDC1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320548" cy="4906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BBA2D-E30F-48D0-B643-82A5B7A5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801B6-C2CD-498A-AB20-B1EE20F3A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9066" y="2700677"/>
            <a:ext cx="4773584" cy="145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55B1-9C1C-4F00-B341-DB73CD57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4037"/>
            <a:ext cx="11181735" cy="527050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Recall: Negative Binomial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F23C-815C-423A-B6FB-31D55BDC1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320548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𝒓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𝒓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F23C-815C-423A-B6FB-31D55BDC1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320548" cy="4906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BBA2D-E30F-48D0-B643-82A5B7A5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0E2030-1673-469A-81AC-CF226361A652}"/>
                  </a:ext>
                </a:extLst>
              </p:cNvPr>
              <p:cNvSpPr txBox="1"/>
              <p:nvPr/>
            </p:nvSpPr>
            <p:spPr>
              <a:xfrm>
                <a:off x="7615918" y="5266714"/>
                <a:ext cx="4576082" cy="910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𝑽𝒂𝒓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</m:d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𝒓</m:t>
                          </m:r>
                          <m:d>
                            <m:dPr>
                              <m:ctrlP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p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0E2030-1673-469A-81AC-CF226361A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918" y="5266714"/>
                <a:ext cx="4576082" cy="9102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06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6280-10B0-413F-8C20-A5316D0E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Geometric Random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62EF9-FE0E-43C4-BF00-86185D667C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X a geometric random variable having parameter p.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𝒏𝒑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i="0" dirty="0">
                    <a:latin typeface="+mj-lt"/>
                  </a:rPr>
                  <a:t>Setting, </a:t>
                </a:r>
                <a:r>
                  <a:rPr lang="en-US" i="0">
                    <a:latin typeface="+mj-lt"/>
                  </a:rPr>
                  <a:t>q=1-p</a:t>
                </a:r>
                <a:endParaRPr lang="en-US" dirty="0"/>
              </a:p>
              <a:p>
                <a:pPr marL="0" indent="0" algn="l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𝒏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62EF9-FE0E-43C4-BF00-86185D667C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2733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526D9-ED15-4025-B945-62D6ED20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6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C2B1-C633-44F1-AF33-10E0FBF2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Geometric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895478-A07A-42EC-AA77-ECAD79905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𝒏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𝒅𝒒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𝒅𝒒</m:t>
                          </m:r>
                        </m:den>
                      </m:f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895478-A07A-42EC-AA77-ECAD79905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D653B-9C21-4FF3-805C-CC3C5642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97631821-25BC-4B83-91B4-6661BEBD5FC6}"/>
              </a:ext>
            </a:extLst>
          </p:cNvPr>
          <p:cNvSpPr/>
          <p:nvPr/>
        </p:nvSpPr>
        <p:spPr>
          <a:xfrm>
            <a:off x="2979175" y="2050025"/>
            <a:ext cx="604683" cy="855407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C2B1-C633-44F1-AF33-10E0FBF2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Geometric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895478-A07A-42EC-AA77-ECAD79905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𝒅𝒒</m:t>
                          </m:r>
                        </m:den>
                      </m:f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𝒑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𝒅𝒒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895478-A07A-42EC-AA77-ECAD79905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D653B-9C21-4FF3-805C-CC3C5642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39609B-6548-4B96-B47A-E8E00E132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105" y="1515268"/>
            <a:ext cx="4048125" cy="2228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706B4D-AB09-4624-BAE9-46E6C8288CCC}"/>
                  </a:ext>
                </a:extLst>
              </p:cNvPr>
              <p:cNvSpPr txBox="1"/>
              <p:nvPr/>
            </p:nvSpPr>
            <p:spPr>
              <a:xfrm>
                <a:off x="8307161" y="5100815"/>
                <a:ext cx="3046639" cy="974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𝑽𝒂𝒓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</m:d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p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706B4D-AB09-4624-BAE9-46E6C8288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161" y="5100815"/>
                <a:ext cx="3046639" cy="974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4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55B1-9C1C-4F00-B341-DB73CD57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Expectation of a Hypergeometric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F23C-815C-423A-B6FB-31D55BDC1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PMF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eqArr>
                          </m:e>
                        </m:d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eqAr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eqAr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eqAr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eqAr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eqAr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eqAr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eqAr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eqAr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F23C-815C-423A-B6FB-31D55BDC1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2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BBA2D-E30F-48D0-B643-82A5B7A5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BFFE-87E0-431F-AFA2-5511DA32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The Discrete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8638B-FDFA-4E94-AB3F-6B4DB89BA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136808" cy="4906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discrete random variable having a probability mass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the </a:t>
                </a:r>
                <a:r>
                  <a:rPr lang="en-US" dirty="0">
                    <a:solidFill>
                      <a:srgbClr val="FF0000"/>
                    </a:solidFill>
                  </a:rPr>
                  <a:t>expected value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defined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Example: Toss a die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8638B-FDFA-4E94-AB3F-6B4DB89BA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136808" cy="4906963"/>
              </a:xfrm>
              <a:blipFill>
                <a:blip r:embed="rId2"/>
                <a:stretch>
                  <a:fillRect l="-1049" t="-2360" r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04A25-8AE7-4BA6-859F-B30F92EB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DF171-263C-418D-859C-2A9C8AF35B19}"/>
              </a:ext>
            </a:extLst>
          </p:cNvPr>
          <p:cNvSpPr txBox="1"/>
          <p:nvPr/>
        </p:nvSpPr>
        <p:spPr>
          <a:xfrm>
            <a:off x="1036687" y="2914918"/>
            <a:ext cx="7938321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expected value of X is a weighted average of the possible values that X can take on; each value being weighted by the probability that X assumes that value. </a:t>
            </a:r>
          </a:p>
        </p:txBody>
      </p:sp>
    </p:spTree>
    <p:extLst>
      <p:ext uri="{BB962C8B-B14F-4D97-AF65-F5344CB8AC3E}">
        <p14:creationId xmlns:p14="http://schemas.microsoft.com/office/powerpoint/2010/main" val="14130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55B1-9C1C-4F00-B341-DB73CD57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Expectation of a Hypergeometric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F23C-815C-423A-B6FB-31D55BDC1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eqAr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eqAr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eqAr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eqAr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eqArr>
                                </m:e>
                              </m:d>
                            </m:num>
                            <m:den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eqAr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eqAr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eqArr>
                                </m:e>
                              </m:d>
                            </m:num>
                            <m:den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eqAr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F23C-815C-423A-B6FB-31D55BDC1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BBA2D-E30F-48D0-B643-82A5B7A5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6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55B1-9C1C-4F00-B341-DB73CD57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Expectation of a Hypergeometric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F23C-815C-423A-B6FB-31D55BDC1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eqAr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eqArr>
                                </m:e>
                              </m:d>
                            </m:num>
                            <m:den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eqAr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𝑲𝒕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eqAr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eqAr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eqAr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F23C-815C-423A-B6FB-31D55BDC1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80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BBA2D-E30F-48D0-B643-82A5B7A5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74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55B1-9C1C-4F00-B341-DB73CD57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Expectation of a Hypergeometric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F23C-815C-423A-B6FB-31D55BDC1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𝑲𝒕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eqAr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eqAr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eqAr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𝑲𝒕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</m:eqAr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eqAr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eqAr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F23C-815C-423A-B6FB-31D55BDC1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80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BBA2D-E30F-48D0-B643-82A5B7A5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90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B0DDF0-69CF-4B95-ACDA-BA37ABCA4949}"/>
              </a:ext>
            </a:extLst>
          </p:cNvPr>
          <p:cNvSpPr/>
          <p:nvPr/>
        </p:nvSpPr>
        <p:spPr>
          <a:xfrm>
            <a:off x="2498271" y="1139368"/>
            <a:ext cx="3853543" cy="18487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F55B1-9C1C-4F00-B341-DB73CD57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Expectation of a Hypergeometric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F23C-815C-423A-B6FB-31D55BDC1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322614"/>
                <a:ext cx="7571014" cy="4854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𝑲𝒕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</m:eqAr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eqAr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eqAr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𝑲𝒕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9F23C-815C-423A-B6FB-31D55BDC1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322614"/>
                <a:ext cx="7571014" cy="4854349"/>
              </a:xfrm>
              <a:blipFill>
                <a:blip r:embed="rId2"/>
                <a:stretch>
                  <a:fillRect t="-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BBA2D-E30F-48D0-B643-82A5B7A5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3867C-5137-42F8-95B2-6F3999BD9957}"/>
              </a:ext>
            </a:extLst>
          </p:cNvPr>
          <p:cNvSpPr txBox="1"/>
          <p:nvPr/>
        </p:nvSpPr>
        <p:spPr>
          <a:xfrm>
            <a:off x="7843157" y="1270000"/>
            <a:ext cx="3510643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Probability that when you draw t−1 balls from an urn that contains K−1 red and N-k white, you will get exactly j red balls.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E40281-60B0-42DD-BB12-7BCC572D3C9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351814" y="1870165"/>
            <a:ext cx="14913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D2F0D7-BA18-4655-80D8-32E835607620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294414" y="2988130"/>
            <a:ext cx="4566556" cy="881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4B7303-EF6B-4BF9-92EF-1FF41AA219E1}"/>
              </a:ext>
            </a:extLst>
          </p:cNvPr>
          <p:cNvSpPr txBox="1"/>
          <p:nvPr/>
        </p:nvSpPr>
        <p:spPr>
          <a:xfrm>
            <a:off x="8860970" y="3685208"/>
            <a:ext cx="73750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C93D76-1EA4-4E33-B726-0BEC44F57466}"/>
                  </a:ext>
                </a:extLst>
              </p:cNvPr>
              <p:cNvSpPr txBox="1"/>
              <p:nvPr/>
            </p:nvSpPr>
            <p:spPr>
              <a:xfrm>
                <a:off x="6232070" y="5043572"/>
                <a:ext cx="5257799" cy="963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𝑽𝒂𝒓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</m:d>
                      <m:r>
                        <a:rPr lang="en-US" sz="28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𝒕𝑲</m:t>
                          </m:r>
                        </m:num>
                        <m:den>
                          <m:r>
                            <a:rPr lang="en-US" sz="28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d>
                        <m:dPr>
                          <m:ctrlPr>
                            <a:rPr lang="en-US" sz="28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num>
                            <m:den>
                              <m:r>
                                <a:rPr lang="en-US" sz="2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en-US" sz="2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C93D76-1EA4-4E33-B726-0BEC44F57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070" y="5043572"/>
                <a:ext cx="5257799" cy="963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9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21" grpId="0" animBg="1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22" y="3030220"/>
            <a:ext cx="10567916" cy="6781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Continuous Random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6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9C07-49B2-4F17-95A7-661D22FB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Random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BE226-FCE7-4C3D-B2D2-B8A991852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continuous random variable having a probability density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the expected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defined by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𝒙𝒇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BE226-FCE7-4C3D-B2D2-B8A991852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1863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5F90D-25AB-4E90-A2AE-576EAC44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4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BE34-3449-4FA9-9A54-41E3C697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Uniform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FE5DE-BF4D-403B-B619-D5D3ED712B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Expectation of a random variable uniformly distributed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    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FE5DE-BF4D-403B-B619-D5D3ED712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1863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DE99F-BD3D-445B-9E40-23EAB933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3D4DF-B378-4A35-AEF9-9A7CEA19DD96}"/>
                  </a:ext>
                </a:extLst>
              </p:cNvPr>
              <p:cNvSpPr txBox="1"/>
              <p:nvPr/>
            </p:nvSpPr>
            <p:spPr>
              <a:xfrm>
                <a:off x="6096000" y="2116394"/>
                <a:ext cx="5932714" cy="146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den>
                              </m:f>
                              <m:r>
                                <a:rPr lang="en-US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𝒇𝒐𝒓</m:t>
                              </m:r>
                              <m:r>
                                <a:rPr lang="en-US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e>
                              <m:r>
                                <a:rPr lang="en-US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𝒆𝒍𝒔𝒆𝒘𝒉𝒆𝒓𝒆</m:t>
                              </m:r>
                              <m:r>
                                <a:rPr lang="en-US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3D4DF-B378-4A35-AEF9-9A7CEA19D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16394"/>
                <a:ext cx="5932714" cy="1467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96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BE34-3449-4FA9-9A54-41E3C697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Uniform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FE5DE-BF4D-403B-B619-D5D3ED712B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Expectation of a random variable uniformly distributed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𝑽𝒂𝒓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FE5DE-BF4D-403B-B619-D5D3ED712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484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DE99F-BD3D-445B-9E40-23EAB933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BE34-3449-4FA9-9A54-41E3C697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Uniform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FE5DE-BF4D-403B-B619-D5D3ED712B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379542" cy="4906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𝜶𝜷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𝜶𝜷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𝜶𝜷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𝜶𝜷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𝜶𝜷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FE5DE-BF4D-403B-B619-D5D3ED712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379542" cy="4906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DE99F-BD3D-445B-9E40-23EAB933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56A9-2CC3-46C3-B844-16D39A92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Exponential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01EFCD5-BAC2-455C-9340-38EDE0C49A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066935" cy="4906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X be exponentially distributed with parameter λ.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Integrating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by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parts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)</m:t>
                    </m:r>
                    <m:r>
                      <m:rPr>
                        <m:nor/>
                      </m:rPr>
                      <a:rPr lang="en-US" b="1" i="0" smtClean="0"/>
                      <m:t> </m:t>
                    </m:r>
                    <m:r>
                      <m:rPr>
                        <m:nor/>
                      </m:rPr>
                      <a:rPr lang="en-US"/>
                      <m:t>yields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01EFCD5-BAC2-455C-9340-38EDE0C49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066935" cy="4906963"/>
              </a:xfrm>
              <a:blipFill>
                <a:blip r:embed="rId2"/>
                <a:stretch>
                  <a:fillRect l="-1553" t="-2733" r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AD9F5-9872-4952-A360-9C76200A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3169BB-B92B-4A8D-BCE8-83CAA5D14938}"/>
                  </a:ext>
                </a:extLst>
              </p:cNvPr>
              <p:cNvSpPr txBox="1"/>
              <p:nvPr/>
            </p:nvSpPr>
            <p:spPr>
              <a:xfrm>
                <a:off x="8008989" y="1665713"/>
                <a:ext cx="3946422" cy="1211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  <m:d>
                        <m:d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𝝀</m:t>
                              </m:r>
                              <m:sSup>
                                <m:sSupPr>
                                  <m:ctrlP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𝝀</m:t>
                                  </m:r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𝒊𝒇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𝒊𝒇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3169BB-B92B-4A8D-BCE8-83CAA5D14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989" y="1665713"/>
                <a:ext cx="3946422" cy="12114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B4FDFF-0B67-484B-BAA0-B74F9D2C4832}"/>
                  </a:ext>
                </a:extLst>
              </p:cNvPr>
              <p:cNvSpPr txBox="1"/>
              <p:nvPr/>
            </p:nvSpPr>
            <p:spPr>
              <a:xfrm>
                <a:off x="7270955" y="5137107"/>
                <a:ext cx="4684456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𝑽𝒂𝒓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]=</m:t>
                      </m:r>
                      <m:f>
                        <m:f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𝝀</m:t>
                              </m:r>
                            </m:e>
                            <m:sup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B4FDFF-0B67-484B-BAA0-B74F9D2C4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955" y="5137107"/>
                <a:ext cx="4684456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30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429E-F958-4575-980D-F8B06503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The Discrete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6A89F1-1C0C-4341-92D7-BA45400765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discrete random variable having a probability mass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the </a:t>
                </a:r>
                <a:r>
                  <a:rPr lang="en-US" dirty="0">
                    <a:solidFill>
                      <a:srgbClr val="FF0000"/>
                    </a:solidFill>
                  </a:rPr>
                  <a:t>variance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defined by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 algn="r">
                  <a:buClr>
                    <a:srgbClr val="002060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 algn="r">
                  <a:buClr>
                    <a:srgbClr val="002060"/>
                  </a:buClr>
                  <a:buFont typeface="Arial" panose="020B0604020202020204" pitchFamily="34" charset="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 algn="r">
                  <a:buClr>
                    <a:srgbClr val="002060"/>
                  </a:buClr>
                  <a:buFont typeface="Arial" panose="020B0604020202020204" pitchFamily="34" charset="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 algn="r">
                  <a:buClr>
                    <a:srgbClr val="002060"/>
                  </a:buClr>
                  <a:buFont typeface="Arial" panose="020B0604020202020204" pitchFamily="34" charset="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6A89F1-1C0C-4341-92D7-BA45400765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0C13-F2AC-42E0-BF2A-BC40A373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2CE32-0814-4C8D-9A52-4F3ABDAD112B}"/>
              </a:ext>
            </a:extLst>
          </p:cNvPr>
          <p:cNvSpPr txBox="1"/>
          <p:nvPr/>
        </p:nvSpPr>
        <p:spPr>
          <a:xfrm>
            <a:off x="838200" y="3077150"/>
            <a:ext cx="7938321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variance of </a:t>
            </a:r>
            <a:r>
              <a:rPr lang="en-US" i="1" dirty="0"/>
              <a:t>X </a:t>
            </a:r>
            <a:r>
              <a:rPr lang="en-US" dirty="0"/>
              <a:t>measures the expected square of the deviation of </a:t>
            </a:r>
            <a:r>
              <a:rPr lang="en-US" i="1" dirty="0"/>
              <a:t>X </a:t>
            </a:r>
            <a:r>
              <a:rPr lang="en-US" dirty="0"/>
              <a:t>from</a:t>
            </a:r>
            <a:br>
              <a:rPr lang="en-US" dirty="0"/>
            </a:br>
            <a:r>
              <a:rPr lang="en-US" dirty="0"/>
              <a:t>its expected value.</a:t>
            </a:r>
          </a:p>
        </p:txBody>
      </p:sp>
    </p:spTree>
    <p:extLst>
      <p:ext uri="{BB962C8B-B14F-4D97-AF65-F5344CB8AC3E}">
        <p14:creationId xmlns:p14="http://schemas.microsoft.com/office/powerpoint/2010/main" val="229864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04F2-D2F4-4E7A-A928-3E92EB49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Normal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08701-4F1D-4CAF-8C04-9AA2D51D25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9913374" cy="4906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𝝅𝝈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Writing x as (x − μ) + μ yields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𝝅𝝈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𝝅𝝈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Letting y = x − μ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𝝅𝝈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𝝁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𝝅𝝈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08701-4F1D-4CAF-8C04-9AA2D51D2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9913374" cy="4906963"/>
              </a:xfrm>
              <a:blipFill>
                <a:blip r:embed="rId2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51D33-8473-4F60-9368-41C9E87C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84D1CC-74D8-4203-B30A-558F18C0A012}"/>
                  </a:ext>
                </a:extLst>
              </p:cNvPr>
              <p:cNvSpPr txBox="1"/>
              <p:nvPr/>
            </p:nvSpPr>
            <p:spPr>
              <a:xfrm>
                <a:off x="7400925" y="1154827"/>
                <a:ext cx="4791075" cy="792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  <m:d>
                        <m:dPr>
                          <m:ctrlPr>
                            <a:rPr kumimoji="0" lang="en-US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US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  <m:r>
                                <a:rPr kumimoji="0" lang="en-US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𝝅𝝈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kumimoji="0" lang="en-US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𝒆</m:t>
                          </m:r>
                        </m:e>
                        <m:sup>
                          <m:r>
                            <a:rPr kumimoji="0" lang="en-US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sz="2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sz="22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2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𝒙</m:t>
                                      </m:r>
                                      <m:r>
                                        <a:rPr kumimoji="0" lang="en-US" sz="22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sz="22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sz="2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kumimoji="0" lang="en-US" sz="2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kumimoji="0" lang="en-US" sz="2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kumimoji="0" lang="en-US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−∞&lt;</m:t>
                      </m:r>
                      <m:r>
                        <a:rPr kumimoji="0" lang="en-US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&lt;∞</m:t>
                      </m:r>
                    </m:oMath>
                  </m:oMathPara>
                </a14:m>
                <a:endPara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84D1CC-74D8-4203-B30A-558F18C0A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25" y="1154827"/>
                <a:ext cx="4791075" cy="792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25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04F2-D2F4-4E7A-A928-3E92EB49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Normal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08701-4F1D-4CAF-8C04-9AA2D51D25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9913374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𝝅𝝈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𝒚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𝒅𝒚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𝝁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𝝅𝝈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𝝁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𝝅𝝈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08701-4F1D-4CAF-8C04-9AA2D51D2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9913374" cy="49069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51D33-8473-4F60-9368-41C9E87C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0D6B35-9334-41C8-BB24-98713D544EA4}"/>
                  </a:ext>
                </a:extLst>
              </p:cNvPr>
              <p:cNvSpPr txBox="1"/>
              <p:nvPr/>
            </p:nvSpPr>
            <p:spPr>
              <a:xfrm>
                <a:off x="7447934" y="4763817"/>
                <a:ext cx="3027107" cy="488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𝑽𝒂𝒓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</m:d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𝝈</m:t>
                          </m:r>
                        </m:e>
                        <m:sup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0D6B35-9334-41C8-BB24-98713D54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934" y="4763817"/>
                <a:ext cx="3027107" cy="488916"/>
              </a:xfrm>
              <a:prstGeom prst="rect">
                <a:avLst/>
              </a:prstGeom>
              <a:blipFill>
                <a:blip r:embed="rId4"/>
                <a:stretch>
                  <a:fillRect l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06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4FC2-AD9A-4FD0-B090-96368DED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Gamma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036D2F-0154-420A-A6B9-26ED670F9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5798574" cy="4906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𝜶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𝝀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𝜶</m:t>
                        </m:r>
                      </m:num>
                      <m:den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036D2F-0154-420A-A6B9-26ED670F9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5798574" cy="4906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6C2BF-05CB-4DD3-823B-AD621FE2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0AB941-3CC8-451C-B10D-0393DD229D40}"/>
                  </a:ext>
                </a:extLst>
              </p:cNvPr>
              <p:cNvSpPr txBox="1"/>
              <p:nvPr/>
            </p:nvSpPr>
            <p:spPr>
              <a:xfrm>
                <a:off x="6636775" y="1270000"/>
                <a:ext cx="5445842" cy="1687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  <m:d>
                        <m:d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𝝀</m:t>
                                  </m:r>
                                  <m:sSup>
                                    <m:sSupPr>
                                      <m:ctrlPr>
                                        <a:rPr kumimoji="0" lang="en-US" sz="2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kumimoji="0" lang="en-US" sz="2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sz="2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𝝀</m:t>
                                      </m:r>
                                      <m:r>
                                        <a:rPr kumimoji="0" lang="en-US" sz="2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𝒙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kumimoji="0" lang="en-US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𝝀</m:t>
                                          </m:r>
                                          <m:r>
                                            <a:rPr kumimoji="0" lang="en-US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𝜶</m:t>
                                      </m:r>
                                      <m:r>
                                        <a:rPr kumimoji="0" lang="en-US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0" lang="en-US" sz="2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𝚪</m:t>
                                  </m:r>
                                  <m:r>
                                    <a:rPr kumimoji="0" lang="en-US" sz="2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𝜶</m:t>
                                  </m:r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𝒊𝒇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               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0AB941-3CC8-451C-B10D-0393DD229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775" y="1270000"/>
                <a:ext cx="5445842" cy="1687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554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0805-BA04-4679-8204-508D58A9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A014-09D7-4FF4-B7D4-BEEC1BF3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F34"/>
              </a:rPr>
              <a:t>L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F34"/>
              </a:rPr>
              <a:t>ecture notes on Probability Theory by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F33"/>
              </a:rPr>
              <a:t>Phanuel Mariano</a:t>
            </a:r>
          </a:p>
          <a:p>
            <a:r>
              <a:rPr lang="en-US" dirty="0"/>
              <a:t>Introduction to Probability Models, Sheldon M. Ross, Tenth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DF23-86E5-418F-A7E3-483B0DBA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429E-F958-4575-980D-F8B06503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The Discrete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6A89F1-1C0C-4341-92D7-BA45400765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70000"/>
                <a:ext cx="8441987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discrete random variable having a probability mass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the </a:t>
                </a:r>
                <a:r>
                  <a:rPr lang="en-US" dirty="0">
                    <a:solidFill>
                      <a:srgbClr val="FF0000"/>
                    </a:solidFill>
                  </a:rPr>
                  <a:t>variance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defined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Example: Toss a die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𝟗𝟏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𝟗𝟏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𝟒𝟗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𝟏𝟖𝟐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𝟏𝟒𝟕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𝟑𝟓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𝟗𝟏𝟔𝟕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6A89F1-1C0C-4341-92D7-BA45400765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70000"/>
                <a:ext cx="8441987" cy="4906963"/>
              </a:xfrm>
              <a:blipFill>
                <a:blip r:embed="rId2"/>
                <a:stretch>
                  <a:fillRect l="-1227" t="-1988" r="-1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0C13-F2AC-42E0-BF2A-BC40A373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5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2A74-93FA-478D-BABC-F4AE9D6D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Bernoulli Random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A89A46-746B-4199-9C11-D78B7685C4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Bernoulli random variable with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A89A46-746B-4199-9C11-D78B7685C4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3764D-404A-4CAA-B0AB-E62F0AA9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0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8F6A-FA20-4CDC-8B37-0AC0A2D2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Binomial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61E51-801C-46B9-AB25-0A30441F0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379029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X is binomially distributed with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𝒏𝒑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[</a:t>
                </a:r>
                <a:r>
                  <a:rPr lang="en-US" dirty="0">
                    <a:solidFill>
                      <a:srgbClr val="FF0000"/>
                    </a:solidFill>
                  </a:rPr>
                  <a:t>Proof Next Slide</a:t>
                </a:r>
                <a:r>
                  <a:rPr lang="en-US" dirty="0"/>
                  <a:t>]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61E51-801C-46B9-AB25-0A30441F0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379029" cy="4906963"/>
              </a:xfrm>
              <a:blipFill>
                <a:blip r:embed="rId2"/>
                <a:stretch>
                  <a:fillRect l="-1721" t="-1988" r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0A250-8AEE-49B0-92C8-70ACFBF6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6B75DE-493E-4735-997A-36887725A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7229" y="1172029"/>
            <a:ext cx="4493034" cy="5113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4EC451-98AE-4E30-9F2B-18362DEE07B8}"/>
              </a:ext>
            </a:extLst>
          </p:cNvPr>
          <p:cNvSpPr txBox="1"/>
          <p:nvPr/>
        </p:nvSpPr>
        <p:spPr>
          <a:xfrm>
            <a:off x="988448" y="3059668"/>
            <a:ext cx="55060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Refer slides on Discrete random variables posted earlier</a:t>
            </a:r>
          </a:p>
        </p:txBody>
      </p:sp>
    </p:spTree>
    <p:extLst>
      <p:ext uri="{BB962C8B-B14F-4D97-AF65-F5344CB8AC3E}">
        <p14:creationId xmlns:p14="http://schemas.microsoft.com/office/powerpoint/2010/main" val="242627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8F6A-FA20-4CDC-8B37-0AC0A2D2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Variance of a Binomial Random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0A250-8AEE-49B0-92C8-70ACFBF6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66EE5-B17A-4D29-9010-B383E816E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305052"/>
            <a:ext cx="8757557" cy="48781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388BC9-C490-4D20-B9D3-4480B8790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7994" y="5002085"/>
            <a:ext cx="35909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9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B9B3-FAD9-4440-96A8-4ABAB44C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4037"/>
            <a:ext cx="10945761" cy="527050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Recall: 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311311-E88F-4753-9BBF-4BF5F7DDB7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5724832" cy="4906963"/>
              </a:xfrm>
            </p:spPr>
            <p:txBody>
              <a:bodyPr/>
              <a:lstStyle/>
              <a:p>
                <a:r>
                  <a:rPr lang="en-US" dirty="0"/>
                  <a:t>If X is Poisson random variable with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i="0" dirty="0">
                    <a:latin typeface="+mj-lt"/>
                  </a:rPr>
                  <a:t> </a:t>
                </a: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311311-E88F-4753-9BBF-4BF5F7DDB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5724832" cy="4906963"/>
              </a:xfrm>
              <a:blipFill>
                <a:blip r:embed="rId2"/>
                <a:stretch>
                  <a:fillRect l="-1917" t="-1988" r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03C87-C5E8-4B14-9F2C-E94C49B9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438EA-C4A0-4B27-8E14-6BE788AF6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471" y="1858963"/>
            <a:ext cx="3426781" cy="431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CFA6D-3A79-4DAF-AEEB-3D5ED79ADDA5}"/>
              </a:ext>
            </a:extLst>
          </p:cNvPr>
          <p:cNvSpPr txBox="1"/>
          <p:nvPr/>
        </p:nvSpPr>
        <p:spPr>
          <a:xfrm>
            <a:off x="988448" y="3059668"/>
            <a:ext cx="55060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Refer slides on Discrete random variables posted earlier</a:t>
            </a:r>
          </a:p>
        </p:txBody>
      </p:sp>
    </p:spTree>
    <p:extLst>
      <p:ext uri="{BB962C8B-B14F-4D97-AF65-F5344CB8AC3E}">
        <p14:creationId xmlns:p14="http://schemas.microsoft.com/office/powerpoint/2010/main" val="61444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C3DA-CA5A-4FDA-B48B-C8F94322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7ED55A-6D64-45BE-826F-CC44642A4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7ED55A-6D64-45BE-826F-CC44642A4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5094E-A455-499B-BF09-D74551B2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1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32806</TotalTime>
  <Words>1215</Words>
  <Application>Microsoft Office PowerPoint</Application>
  <PresentationFormat>Widescreen</PresentationFormat>
  <Paragraphs>272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F33</vt:lpstr>
      <vt:lpstr>F34</vt:lpstr>
      <vt:lpstr>Office Theme</vt:lpstr>
      <vt:lpstr>Expectation and Variance of a Random Variable</vt:lpstr>
      <vt:lpstr>Recall: The Discrete Case</vt:lpstr>
      <vt:lpstr>Recall: The Discrete Case</vt:lpstr>
      <vt:lpstr>Recall: The Discrete Case</vt:lpstr>
      <vt:lpstr>Recall: Bernoulli Random Variable</vt:lpstr>
      <vt:lpstr>Recall: Binomial Random Variable</vt:lpstr>
      <vt:lpstr>Recall: Variance of a Binomial Random Variable</vt:lpstr>
      <vt:lpstr>Recall: Poisson Distribution</vt:lpstr>
      <vt:lpstr>Recall: Poisson Distribution</vt:lpstr>
      <vt:lpstr>Recall: Poisson Distribution</vt:lpstr>
      <vt:lpstr>Recall: Poisson Distribution</vt:lpstr>
      <vt:lpstr>Recall: Negative Binomial Random Variable</vt:lpstr>
      <vt:lpstr>Recall: Negative Binomial Random Variable</vt:lpstr>
      <vt:lpstr>Recall: Negative Binomial Random Variable</vt:lpstr>
      <vt:lpstr>Recall: Negative Binomial Random Variable</vt:lpstr>
      <vt:lpstr>Recall: Geometric Random Variable</vt:lpstr>
      <vt:lpstr>Recall: Geometric Random Variable</vt:lpstr>
      <vt:lpstr>Recall: Geometric Random Variable</vt:lpstr>
      <vt:lpstr>Recall: Expectation of a Hypergeometric Random Variable</vt:lpstr>
      <vt:lpstr>Recall: Expectation of a Hypergeometric Random Variable</vt:lpstr>
      <vt:lpstr>Recall: Expectation of a Hypergeometric Random Variable</vt:lpstr>
      <vt:lpstr>Recall: Expectation of a Hypergeometric Random Variable</vt:lpstr>
      <vt:lpstr>Recall: Expectation of a Hypergeometric Random Variable</vt:lpstr>
      <vt:lpstr>Continuous Random Variable</vt:lpstr>
      <vt:lpstr>Continuous Random</vt:lpstr>
      <vt:lpstr>Recall: Uniform Random Variable</vt:lpstr>
      <vt:lpstr>Recall: Uniform Random Variable</vt:lpstr>
      <vt:lpstr>Recall: Uniform Random Variable</vt:lpstr>
      <vt:lpstr>Recall: Exponential Random Variable</vt:lpstr>
      <vt:lpstr>Recall: Normal Random Variable</vt:lpstr>
      <vt:lpstr>Recall: Normal Random Variable</vt:lpstr>
      <vt:lpstr>Recall: Gamma Random Variable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1271</cp:revision>
  <dcterms:created xsi:type="dcterms:W3CDTF">2018-08-09T05:48:18Z</dcterms:created>
  <dcterms:modified xsi:type="dcterms:W3CDTF">2021-03-09T09:16:23Z</dcterms:modified>
</cp:coreProperties>
</file>