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404" r:id="rId3"/>
    <p:sldId id="405" r:id="rId4"/>
    <p:sldId id="311" r:id="rId5"/>
    <p:sldId id="407" r:id="rId6"/>
    <p:sldId id="408" r:id="rId7"/>
    <p:sldId id="410" r:id="rId8"/>
    <p:sldId id="409" r:id="rId9"/>
    <p:sldId id="411" r:id="rId10"/>
    <p:sldId id="423" r:id="rId11"/>
    <p:sldId id="424" r:id="rId12"/>
    <p:sldId id="412" r:id="rId13"/>
    <p:sldId id="42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729" autoAdjust="0"/>
  </p:normalViewPr>
  <p:slideViewPr>
    <p:cSldViewPr snapToGrid="0">
      <p:cViewPr varScale="1">
        <p:scale>
          <a:sx n="61" d="100"/>
          <a:sy n="61" d="100"/>
        </p:scale>
        <p:origin x="4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8.png"/><Relationship Id="rId4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1798320"/>
            <a:ext cx="10567916" cy="19100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Markov and Chebyshev’s inequality, Central Limit Theorem and Conditional probability and conditional expectation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D520-9F44-4EC5-B839-72AD738B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AF52-6B08-4366-B4B4-7D63EB9A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Recall</a:t>
            </a:r>
          </a:p>
          <a:p>
            <a:pPr lvl="1"/>
            <a:r>
              <a:rPr lang="en-US" dirty="0"/>
              <a:t>Observation</a:t>
            </a:r>
          </a:p>
          <a:p>
            <a:pPr lvl="2"/>
            <a:r>
              <a:rPr lang="en-US" dirty="0"/>
              <a:t>Result from one trial of an experiment.</a:t>
            </a:r>
          </a:p>
          <a:p>
            <a:pPr lvl="1"/>
            <a:r>
              <a:rPr lang="en-US" dirty="0"/>
              <a:t>Sample</a:t>
            </a:r>
          </a:p>
          <a:p>
            <a:pPr lvl="2"/>
            <a:r>
              <a:rPr lang="en-US" dirty="0"/>
              <a:t>Group of results gathered from separate independent trials.</a:t>
            </a:r>
          </a:p>
          <a:p>
            <a:pPr lvl="1"/>
            <a:r>
              <a:rPr lang="en-US" dirty="0"/>
              <a:t>Population</a:t>
            </a:r>
          </a:p>
          <a:p>
            <a:pPr lvl="2"/>
            <a:r>
              <a:rPr lang="en-US" dirty="0"/>
              <a:t>Space of all possible observations that could be seen from a trial.</a:t>
            </a:r>
          </a:p>
          <a:p>
            <a:r>
              <a:rPr lang="en-US" dirty="0"/>
              <a:t>If we calculate the mean of a sample, it will be an estimate of the mean of the population distribution. </a:t>
            </a:r>
          </a:p>
          <a:p>
            <a:r>
              <a:rPr lang="en-US" dirty="0"/>
              <a:t>But, like any estimate, it will be wrong and will contain some error. </a:t>
            </a:r>
          </a:p>
          <a:p>
            <a:r>
              <a:rPr lang="en-US" dirty="0"/>
              <a:t>If we draw multiple independent samples, and calculate their means, the distribution of those means will form a Gaussian distribution.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4F79A-55D1-412C-A449-07880B82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D520-9F44-4EC5-B839-72AD738B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CAF52-6B08-4366-B4B4-7D63EB9A7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58908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central limit theorem states that if you </a:t>
                </a:r>
                <a:r>
                  <a:rPr lang="en-US" dirty="0">
                    <a:solidFill>
                      <a:srgbClr val="FF0000"/>
                    </a:solidFill>
                  </a:rPr>
                  <a:t>have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0000"/>
                    </a:solidFill>
                  </a:rPr>
                  <a:t>population</a:t>
                </a:r>
                <a:r>
                  <a:rPr lang="en-US" dirty="0"/>
                  <a:t> with </a:t>
                </a:r>
                <a:r>
                  <a:rPr lang="en-US" dirty="0">
                    <a:solidFill>
                      <a:srgbClr val="FF0000"/>
                    </a:solidFill>
                  </a:rPr>
                  <a:t>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take </a:t>
                </a:r>
                <a:r>
                  <a:rPr lang="en-US" dirty="0">
                    <a:solidFill>
                      <a:srgbClr val="FF0000"/>
                    </a:solidFill>
                  </a:rPr>
                  <a:t>sufficiently large random samples</a:t>
                </a:r>
                <a:r>
                  <a:rPr lang="en-US" dirty="0"/>
                  <a:t> from the population with replacement, </a:t>
                </a:r>
                <a:r>
                  <a:rPr lang="en-US" i="1" dirty="0">
                    <a:solidFill>
                      <a:srgbClr val="FF0000"/>
                    </a:solidFill>
                  </a:rPr>
                  <a:t>then the distribution of the sample means will be approximately normally distributed.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CAF52-6B08-4366-B4B4-7D63EB9A7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589080" cy="4906963"/>
              </a:xfrm>
              <a:blipFill>
                <a:blip r:embed="rId2"/>
                <a:stretch>
                  <a:fillRect l="-1667" t="-1988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A4A3C81-C07E-4325-8A4D-9B74B9C7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280" y="1583141"/>
            <a:ext cx="4508820" cy="2723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10C907-A675-4AF6-964C-A30BA260C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1" y="4402542"/>
            <a:ext cx="3896039" cy="2276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4F79A-55D1-412C-A449-07880B82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F8036-81B2-4617-A841-E16391173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64" y="4055807"/>
            <a:ext cx="5215081" cy="24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20F1-6E09-4DA8-A556-68F0DA09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9ABCF-3868-44EE-B89A-72A4D5102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763000" cy="4906963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sequence of independent, identically distributed random variables, each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the distribution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tends to the standard normal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r>
                  <a:rPr lang="en-US" dirty="0"/>
                  <a:t>. That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9ABCF-3868-44EE-B89A-72A4D5102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763000" cy="4906963"/>
              </a:xfrm>
              <a:blipFill>
                <a:blip r:embed="rId2"/>
                <a:stretch>
                  <a:fillRect l="-1253" t="-1988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D9A14-6B9E-404D-870D-0FF14BB1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042" y="3053080"/>
            <a:ext cx="10567916" cy="7518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Conditional probability and conditional expectation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C9EB-A449-49CF-8647-18944DE9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8D603-D1F3-4BC6-9212-E3E0FB5DD6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two events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the conditional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defined, as long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&gt; 0</m:t>
                    </m:r>
                  </m:oMath>
                </a14:m>
                <a:r>
                  <a:rPr lang="en-US" dirty="0"/>
                  <a:t>,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𝑬𝑭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Example:</a:t>
                </a:r>
              </a:p>
              <a:p>
                <a:pPr lvl="1"/>
                <a:r>
                  <a:rPr lang="en-US" b="1" dirty="0"/>
                  <a:t>Flip three different fair coins, then 𝑺={𝑯𝑯𝑯, 𝑯𝑯𝑻, 𝑯𝑻𝑯, 𝑯𝑻𝑻, 𝑻𝑯𝑯, 𝑻𝑯𝑻, 𝑻𝑻𝑯, 𝑻𝑻𝑻}</a:t>
                </a:r>
              </a:p>
              <a:p>
                <a:pPr lvl="1"/>
                <a:r>
                  <a:rPr lang="en-US" b="1" dirty="0"/>
                  <a:t>Question: What is the probability that the first coin comes up heads when e</a:t>
                </a:r>
                <a:r>
                  <a:rPr lang="en-US" dirty="0"/>
                  <a:t>xactly two of the three coins came up heads.?</a:t>
                </a:r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8D603-D1F3-4BC6-9212-E3E0FB5DD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9FF3D-F371-4283-B913-5C80B109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C439-D2C9-4115-9F52-5816330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70-88E5-4A74-BFCA-ECE89C805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X and Y are discrete random variables, then the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 probability mass function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by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1"/>
                        <m:t>P</m:t>
                      </m:r>
                      <m:r>
                        <m:rPr>
                          <m:nor/>
                        </m:rPr>
                        <a:rPr lang="en-US" b="0"/>
                        <m:t>{</m:t>
                      </m:r>
                      <m:r>
                        <m:rPr>
                          <m:nor/>
                        </m:rPr>
                        <a:rPr lang="en-US" b="0" i="1"/>
                        <m:t>Y</m:t>
                      </m:r>
                      <m:r>
                        <m:rPr>
                          <m:nor/>
                        </m:rPr>
                        <a:rPr lang="en-US" b="0" i="1"/>
                        <m:t> </m:t>
                      </m:r>
                      <m:r>
                        <m:rPr>
                          <m:nor/>
                        </m:rPr>
                        <a:rPr lang="en-US" b="0"/>
                        <m:t>= </m:t>
                      </m:r>
                      <m:r>
                        <m:rPr>
                          <m:nor/>
                        </m:rPr>
                        <a:rPr lang="en-US" b="0" i="1"/>
                        <m:t>y</m:t>
                      </m:r>
                      <m:r>
                        <m:rPr>
                          <m:nor/>
                        </m:rPr>
                        <a:rPr lang="en-US" b="0"/>
                        <m:t>} </m:t>
                      </m:r>
                      <m:r>
                        <m:rPr>
                          <m:nor/>
                        </m:rPr>
                        <a:rPr lang="en-US" b="0" i="1"/>
                        <m:t>&gt; </m:t>
                      </m:r>
                      <m:r>
                        <m:rPr>
                          <m:nor/>
                        </m:rPr>
                        <a:rPr lang="en-US" b="0"/>
                        <m:t>0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</m:oMath>
                  </m:oMathPara>
                </a14:m>
                <a:br>
                  <a:rPr lang="en-US" dirty="0"/>
                </a:b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70-88E5-4A74-BFCA-ECE89C805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9A9B-E218-4CE5-A6A1-59F8B084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C439-D2C9-4115-9F52-5816330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70-88E5-4A74-BFCA-ECE89C805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Similarly, the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 probability distribution function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defined,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 &gt; 0</m:t>
                    </m:r>
                  </m:oMath>
                </a14:m>
                <a:r>
                  <a:rPr lang="en-US" dirty="0"/>
                  <a:t>, by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70-88E5-4A74-BFCA-ECE89C805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9A9B-E218-4CE5-A6A1-59F8B084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C439-D2C9-4115-9F52-5816330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70-88E5-4A74-BFCA-ECE89C805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conditional expectation of X given that </a:t>
                </a:r>
                <a:r>
                  <a:rPr lang="en-US" i="0" dirty="0">
                    <a:latin typeface="+mj-lt"/>
                  </a:rPr>
                  <a:t>Y = 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defined by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if X is independent of Y,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70-88E5-4A74-BFCA-ECE89C805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9A9B-E218-4CE5-A6A1-59F8B084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7030-6B4E-4B54-97C2-F45DFC93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318A6-DAAF-4728-8F6D-F8CAA2B90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955280" cy="4906963"/>
              </a:xfrm>
            </p:spPr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joint probability mass function of X and Y,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0.5,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Question: Calculate the conditional probability mass function of X given that Y = 1</a:t>
                </a:r>
              </a:p>
              <a:p>
                <a:r>
                  <a:rPr lang="en-US" dirty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318A6-DAAF-4728-8F6D-F8CAA2B90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955280" cy="4906963"/>
              </a:xfrm>
              <a:blipFill>
                <a:blip r:embed="rId2"/>
                <a:stretch>
                  <a:fillRect l="-1379" t="-1988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3E53-83AE-4348-B3A2-1D55F643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F4DF1-792F-43CF-BA54-30284D52B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6055" y="3429000"/>
            <a:ext cx="5623876" cy="85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EC32FE-E3C7-4273-A8F6-3DE392D80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215" y="4278401"/>
            <a:ext cx="3232785" cy="2619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B744C1-2FB0-4D14-98F2-053A9BC84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703" y="5678398"/>
            <a:ext cx="28860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C6B3-DBA8-4363-A311-1F83879D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D1D05-57D3-452A-AB58-ECDA1B37A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independent binomial random variables with respective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calculate the conditional probability mass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D1D05-57D3-452A-AB58-ECDA1B37A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23C3B-2B94-4378-825F-DBD35A20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AA8E0-48FC-4084-A676-70ED8C96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007" y="2928938"/>
            <a:ext cx="6723153" cy="3843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1D2BF-9D72-4522-AFFA-2A8C3D426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2967" y="5248910"/>
            <a:ext cx="4181475" cy="16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think?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6953" y="141448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I toss a coin 1000 times. The probability that I get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14 consecutive heads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0266" y="421410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&lt; 10%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2316" y="4226015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≈ 50%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1866" y="4214108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&gt; 90%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4078" y="3428880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8377" y="3428880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6177" y="3395018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1957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0E9E-80CB-417C-A025-5E2BF221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Continuous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C569-B953-4220-9265-2CE744325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have a joint probability density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 conditional probability density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given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is defined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&gt; 0</m:t>
                    </m:r>
                  </m:oMath>
                </a14:m>
                <a:r>
                  <a:rPr lang="en-US" dirty="0"/>
                  <a:t>,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C569-B953-4220-9265-2CE744325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7873E-A05D-4969-98CF-BF57F3D2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0E9E-80CB-417C-A025-5E2BF221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Continuous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C569-B953-4220-9265-2CE744325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The conditional expectation of X, given that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, is defined for all values of y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,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C569-B953-4220-9265-2CE744325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7873E-A05D-4969-98CF-BF57F3D2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01E3-7CFC-4B61-B354-1E924529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8CCC0-AECB-4129-8522-C6F57CCA0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9052560" cy="4906963"/>
              </a:xfrm>
            </p:spPr>
            <p:txBody>
              <a:bodyPr/>
              <a:lstStyle/>
              <a:p>
                <a:r>
                  <a:rPr lang="en-US" dirty="0"/>
                  <a:t>Suppose the joint density of X and Y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         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𝒐𝒕𝒉𝒆𝒓𝒘𝒊𝒔𝒆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Question: Compute the conditional expectation of X given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8CCC0-AECB-4129-8522-C6F57CCA0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9052560" cy="4906963"/>
              </a:xfrm>
              <a:blipFill>
                <a:blip r:embed="rId2"/>
                <a:stretch>
                  <a:fillRect l="-1212" t="-1988" r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3A50-FC26-4F76-B39C-D80DAF39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3DEEE-30B1-47DD-83E6-D800B367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5915" y="3644107"/>
            <a:ext cx="3514725" cy="312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9A110-F5B4-48E4-8EA2-74F2519FB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7395" y="4349750"/>
            <a:ext cx="3905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F34"/>
              </a:rPr>
              <a:t>L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4"/>
              </a:rPr>
              <a:t>ecture notes on Probability Theory by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3"/>
              </a:rPr>
              <a:t>Phanuel Mariano</a:t>
            </a:r>
          </a:p>
          <a:p>
            <a:r>
              <a:rPr lang="en-US" dirty="0"/>
              <a:t>Introduction to Probability Models, Sheldon M. Ross, Tenth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Consecutive heads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975" y="3158355"/>
            <a:ext cx="837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where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is an indicator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r.v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. for the event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152" y="4048587"/>
            <a:ext cx="741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“14 consecutive heads starting at position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52" y="128781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be the number of occurrences of 14 consecutive heads in 1000-coin flips.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1600" y="2424190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+ … +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987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767938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= 1) = 1/2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14</a:t>
            </a:r>
            <a:endParaRPr kumimoji="0" lang="en-US" sz="24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5349650"/>
            <a:ext cx="306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= 987 ⋅ 1/2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14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4750" y="5368250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= 987/16384 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6750" y="5345800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≈ 0.0602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134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D322-F4B3-4ED6-9B30-0335599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 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59489-2615-4678-9BF0-9F2A6C93A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Markov’s Inequality: </a:t>
                </a:r>
                <a:r>
                  <a:rPr lang="en-US" b="0" i="1" dirty="0"/>
                  <a:t>If X is a random variable that takes only nonnegative values, then for any value a &gt; 0</a:t>
                </a:r>
              </a:p>
              <a:p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59489-2615-4678-9BF0-9F2A6C93A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B211-F585-40CE-9C2D-E91D2B1F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F380F-A93C-480D-9636-9DFDEF27EBB8}"/>
              </a:ext>
            </a:extLst>
          </p:cNvPr>
          <p:cNvSpPr txBox="1"/>
          <p:nvPr/>
        </p:nvSpPr>
        <p:spPr>
          <a:xfrm>
            <a:off x="1088077" y="4357895"/>
            <a:ext cx="30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≈ 0.0602 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ACFFB-F76A-463B-8669-FC85E8B5E8CF}"/>
              </a:ext>
            </a:extLst>
          </p:cNvPr>
          <p:cNvSpPr txBox="1"/>
          <p:nvPr/>
        </p:nvSpPr>
        <p:spPr>
          <a:xfrm>
            <a:off x="1088077" y="5267429"/>
            <a:ext cx="42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≥ 1] ≤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/ 1 ≤ 6%.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2221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Markov’s inequality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02" y="1358092"/>
            <a:ext cx="702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For every non-negative random variable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: and every value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803" y="2442869"/>
            <a:ext cx="313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≥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) ≤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/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82552" y="1248087"/>
            <a:ext cx="7302500" cy="2038123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5516" y="3429000"/>
                <a:ext cx="6336863" cy="108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𝐸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  <m:t>𝑋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/>
                  <a:ea typeface="+mn-ea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16" y="3429000"/>
                <a:ext cx="6336863" cy="1081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7269" y="4653496"/>
                <a:ext cx="5594288" cy="108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≥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𝑎𝑃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/>
                  <a:ea typeface="+mn-ea"/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269" y="4653496"/>
                <a:ext cx="5594288" cy="1081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87403" y="5709203"/>
                <a:ext cx="2386679" cy="70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𝑃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  <m:t>≥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  <m:t>𝑎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≤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/>
                  <a:ea typeface="+mn-ea"/>
                  <a:cs typeface="Franklin Gothic Medium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03" y="5709203"/>
                <a:ext cx="2386679" cy="701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9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081" y="132155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1000 people throw their hats in the air. What is the probability at least 100 people get their hat back?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9550" y="3136804"/>
            <a:ext cx="30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+ … +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5" y="380706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where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is the indicator for the event that person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gets their hat.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= 1) = 1/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561" y="2516009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4095" y="4898590"/>
            <a:ext cx="282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1/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= 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4095" y="5826761"/>
            <a:ext cx="500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≥ 100] ≤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/ 100 = 1%.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17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1501-4146-4395-A666-647AA32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96C6-60D2-40AA-BE2F-9230F80B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know that the number of items produced in a factory during a week is a random variable with mean 500.</a:t>
            </a:r>
          </a:p>
          <a:p>
            <a:r>
              <a:rPr lang="en-US" dirty="0"/>
              <a:t>If the variance of a week’s production is known to equal 100, then what can be said about the probability that this week’s production will be between 400 and 600?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A44D-7004-449D-8E56-13684ADB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5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Chebyshev’s Inequality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0872" y="1274396"/>
            <a:ext cx="914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probability that the value of X is far from its expectation?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30872" y="1775230"/>
                <a:ext cx="91440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Let X be a random variable with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 = µ,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𝑉𝑎𝑟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72" y="1775230"/>
                <a:ext cx="9144001" cy="461665"/>
              </a:xfrm>
              <a:prstGeom prst="rect">
                <a:avLst/>
              </a:prstGeom>
              <a:blipFill>
                <a:blip r:embed="rId2"/>
                <a:stretch>
                  <a:fillRect l="-93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58086" y="2200473"/>
                <a:ext cx="5689570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  <m:r>
                            <m:rPr>
                              <m:lit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86" y="2200473"/>
                <a:ext cx="5689570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30871" y="2984085"/>
                <a:ext cx="914400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– µ</m:t>
                            </m:r>
                          </m:e>
                        </m:d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 non-negative random variable, apply Markov’s Inequality with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Note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– µ</m:t>
                            </m:r>
                          </m:e>
                        </m:d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≥ 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|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– µ| ≥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yielding: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71" y="2984085"/>
                <a:ext cx="9144001" cy="2308324"/>
              </a:xfrm>
              <a:prstGeom prst="rect">
                <a:avLst/>
              </a:prstGeom>
              <a:blipFill>
                <a:blip r:embed="rId4"/>
                <a:stretch>
                  <a:fillRect l="-933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01877" y="4138247"/>
                <a:ext cx="5062027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≥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77" y="4138247"/>
                <a:ext cx="5062027" cy="74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1877" y="5128390"/>
                <a:ext cx="278980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  <m:r>
                            <m:rPr>
                              <m:lit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77" y="5128390"/>
                <a:ext cx="2789803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8E48E57-7659-4543-9672-FBE7EBF30EBC}"/>
              </a:ext>
            </a:extLst>
          </p:cNvPr>
          <p:cNvSpPr txBox="1"/>
          <p:nvPr/>
        </p:nvSpPr>
        <p:spPr>
          <a:xfrm>
            <a:off x="838200" y="6064389"/>
            <a:ext cx="10877266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Markov’s and Chebyshev’s inequalities enable us to derive bounds on probabilities when only the mean, or both the mean and the variance, of the probability distribution are known. </a:t>
            </a:r>
          </a:p>
        </p:txBody>
      </p:sp>
    </p:spTree>
    <p:extLst>
      <p:ext uri="{BB962C8B-B14F-4D97-AF65-F5344CB8AC3E}">
        <p14:creationId xmlns:p14="http://schemas.microsoft.com/office/powerpoint/2010/main" val="39291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1501-4146-4395-A666-647AA32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think?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B96C6-60D2-40AA-BE2F-9230F80BE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we know that the number of items produced in a factory during a week is a random variable with mean 500.</a:t>
                </a:r>
              </a:p>
              <a:p>
                <a:r>
                  <a:rPr lang="en-US" dirty="0"/>
                  <a:t>If the variance of a week’s production is known to equal 100, then what can be said about the probability that this week’s production will be between 400 and 600?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1"/>
                        <m:t>P</m:t>
                      </m:r>
                      <m:r>
                        <m:rPr>
                          <m:nor/>
                        </m:rPr>
                        <a:rPr lang="en-US" b="0"/>
                        <m:t>{|</m:t>
                      </m:r>
                      <m:r>
                        <m:rPr>
                          <m:nor/>
                        </m:rPr>
                        <a:rPr lang="en-US" b="0" i="1"/>
                        <m:t>X</m:t>
                      </m:r>
                      <m:r>
                        <m:rPr>
                          <m:nor/>
                        </m:rPr>
                        <a:rPr lang="en-US" b="0" i="1"/>
                        <m:t> </m:t>
                      </m:r>
                      <m:r>
                        <m:rPr>
                          <m:nor/>
                        </m:rPr>
                        <a:rPr lang="en-US" b="0"/>
                        <m:t>− 500| ≥ 100}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l-GR" b="0"/>
                        <m:t> 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m:rPr>
                          <m:nor/>
                        </m:rPr>
                        <a:rPr lang="el-GR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so, the probability that this week’s production will be between 400 and 600 is at least 0.99</a:t>
                </a:r>
                <a:br>
                  <a:rPr lang="el-GR" dirty="0"/>
                </a:b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B96C6-60D2-40AA-BE2F-9230F80BE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484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A44D-7004-449D-8E56-13684ADB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32824</TotalTime>
  <Words>1286</Words>
  <Application>Microsoft Office PowerPoint</Application>
  <PresentationFormat>Widescreen</PresentationFormat>
  <Paragraphs>149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F33</vt:lpstr>
      <vt:lpstr>F34</vt:lpstr>
      <vt:lpstr>Franklin Gothic Medium</vt:lpstr>
      <vt:lpstr>Garamond</vt:lpstr>
      <vt:lpstr>Office Theme</vt:lpstr>
      <vt:lpstr>Markov and Chebyshev’s inequality, Central Limit Theorem and Conditional probability and conditional expectation</vt:lpstr>
      <vt:lpstr>What do you think?</vt:lpstr>
      <vt:lpstr>Consecutive heads</vt:lpstr>
      <vt:lpstr>Limit Theorems</vt:lpstr>
      <vt:lpstr>Proof of Markov’s inequality</vt:lpstr>
      <vt:lpstr>Example</vt:lpstr>
      <vt:lpstr>What do you think?</vt:lpstr>
      <vt:lpstr>Chebyshev’s Inequality </vt:lpstr>
      <vt:lpstr>What do you think?</vt:lpstr>
      <vt:lpstr>Central Limit Theorem</vt:lpstr>
      <vt:lpstr>Central Limit Theorem</vt:lpstr>
      <vt:lpstr>Central Limit Theorem</vt:lpstr>
      <vt:lpstr>Conditional probability and conditional expectation</vt:lpstr>
      <vt:lpstr>Recall: The Discrete Case</vt:lpstr>
      <vt:lpstr>The Discrete Case</vt:lpstr>
      <vt:lpstr>The Discrete Case</vt:lpstr>
      <vt:lpstr>The Discrete Case</vt:lpstr>
      <vt:lpstr>Example</vt:lpstr>
      <vt:lpstr>Example</vt:lpstr>
      <vt:lpstr>The Continuous Case</vt:lpstr>
      <vt:lpstr>The Continuous Case</vt:lpstr>
      <vt:lpstr>Example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1292</cp:revision>
  <dcterms:created xsi:type="dcterms:W3CDTF">2018-08-09T05:48:18Z</dcterms:created>
  <dcterms:modified xsi:type="dcterms:W3CDTF">2021-03-12T10:53:38Z</dcterms:modified>
</cp:coreProperties>
</file>