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6" r:id="rId2"/>
    <p:sldId id="257" r:id="rId3"/>
    <p:sldId id="261" r:id="rId4"/>
    <p:sldId id="426" r:id="rId5"/>
    <p:sldId id="281" r:id="rId6"/>
    <p:sldId id="287" r:id="rId7"/>
    <p:sldId id="394" r:id="rId8"/>
    <p:sldId id="428" r:id="rId9"/>
    <p:sldId id="443" r:id="rId10"/>
    <p:sldId id="430" r:id="rId11"/>
    <p:sldId id="431" r:id="rId12"/>
    <p:sldId id="284" r:id="rId13"/>
    <p:sldId id="396" r:id="rId14"/>
    <p:sldId id="444" r:id="rId15"/>
    <p:sldId id="432" r:id="rId16"/>
    <p:sldId id="293" r:id="rId17"/>
    <p:sldId id="433" r:id="rId18"/>
    <p:sldId id="294" r:id="rId19"/>
    <p:sldId id="296" r:id="rId20"/>
    <p:sldId id="295" r:id="rId21"/>
    <p:sldId id="434" r:id="rId22"/>
    <p:sldId id="299" r:id="rId23"/>
    <p:sldId id="435" r:id="rId24"/>
    <p:sldId id="263" r:id="rId25"/>
    <p:sldId id="438" r:id="rId26"/>
    <p:sldId id="439" r:id="rId27"/>
    <p:sldId id="440" r:id="rId28"/>
    <p:sldId id="441" r:id="rId29"/>
    <p:sldId id="442" r:id="rId30"/>
    <p:sldId id="328" r:id="rId31"/>
    <p:sldId id="329" r:id="rId32"/>
    <p:sldId id="330" r:id="rId33"/>
    <p:sldId id="288" r:id="rId34"/>
    <p:sldId id="283" r:id="rId35"/>
    <p:sldId id="446" r:id="rId36"/>
    <p:sldId id="285" r:id="rId37"/>
    <p:sldId id="447" r:id="rId38"/>
    <p:sldId id="448" r:id="rId39"/>
    <p:sldId id="290" r:id="rId40"/>
    <p:sldId id="289" r:id="rId41"/>
    <p:sldId id="292" r:id="rId42"/>
    <p:sldId id="452" r:id="rId43"/>
    <p:sldId id="453" r:id="rId44"/>
    <p:sldId id="454" r:id="rId45"/>
    <p:sldId id="451" r:id="rId46"/>
    <p:sldId id="449" r:id="rId47"/>
    <p:sldId id="333" r:id="rId48"/>
    <p:sldId id="450" r:id="rId49"/>
    <p:sldId id="297" r:id="rId50"/>
    <p:sldId id="455" r:id="rId51"/>
    <p:sldId id="456" r:id="rId52"/>
    <p:sldId id="476" r:id="rId53"/>
    <p:sldId id="300" r:id="rId54"/>
    <p:sldId id="301" r:id="rId55"/>
    <p:sldId id="302" r:id="rId56"/>
    <p:sldId id="459" r:id="rId57"/>
    <p:sldId id="270" r:id="rId58"/>
    <p:sldId id="460" r:id="rId59"/>
    <p:sldId id="461" r:id="rId60"/>
    <p:sldId id="462" r:id="rId61"/>
    <p:sldId id="260" r:id="rId62"/>
    <p:sldId id="266" r:id="rId63"/>
    <p:sldId id="477" r:id="rId64"/>
    <p:sldId id="478" r:id="rId65"/>
    <p:sldId id="269" r:id="rId66"/>
    <p:sldId id="272" r:id="rId67"/>
    <p:sldId id="273" r:id="rId68"/>
    <p:sldId id="274" r:id="rId69"/>
    <p:sldId id="465" r:id="rId70"/>
    <p:sldId id="466" r:id="rId71"/>
    <p:sldId id="479" r:id="rId72"/>
    <p:sldId id="468" r:id="rId73"/>
    <p:sldId id="469" r:id="rId74"/>
    <p:sldId id="470" r:id="rId75"/>
    <p:sldId id="471" r:id="rId76"/>
    <p:sldId id="282" r:id="rId77"/>
    <p:sldId id="472" r:id="rId78"/>
    <p:sldId id="473" r:id="rId79"/>
    <p:sldId id="474" r:id="rId80"/>
    <p:sldId id="286" r:id="rId81"/>
    <p:sldId id="298" r:id="rId82"/>
    <p:sldId id="658" r:id="rId83"/>
    <p:sldId id="657" r:id="rId84"/>
    <p:sldId id="316" r:id="rId85"/>
    <p:sldId id="317" r:id="rId86"/>
    <p:sldId id="318" r:id="rId87"/>
    <p:sldId id="319" r:id="rId88"/>
    <p:sldId id="320" r:id="rId89"/>
    <p:sldId id="321" r:id="rId90"/>
    <p:sldId id="322" r:id="rId91"/>
    <p:sldId id="671" r:id="rId92"/>
    <p:sldId id="662" r:id="rId93"/>
    <p:sldId id="663" r:id="rId94"/>
    <p:sldId id="664" r:id="rId95"/>
    <p:sldId id="672" r:id="rId96"/>
    <p:sldId id="673" r:id="rId97"/>
    <p:sldId id="674" r:id="rId98"/>
    <p:sldId id="675" r:id="rId99"/>
    <p:sldId id="676" r:id="rId100"/>
    <p:sldId id="677" r:id="rId101"/>
    <p:sldId id="678" r:id="rId102"/>
    <p:sldId id="679" r:id="rId103"/>
    <p:sldId id="718" r:id="rId104"/>
    <p:sldId id="719" r:id="rId105"/>
    <p:sldId id="720" r:id="rId106"/>
    <p:sldId id="680" r:id="rId107"/>
    <p:sldId id="715" r:id="rId108"/>
    <p:sldId id="682" r:id="rId109"/>
    <p:sldId id="683" r:id="rId110"/>
    <p:sldId id="415" r:id="rId111"/>
    <p:sldId id="684" r:id="rId112"/>
    <p:sldId id="685" r:id="rId113"/>
    <p:sldId id="686" r:id="rId114"/>
    <p:sldId id="687" r:id="rId115"/>
    <p:sldId id="688" r:id="rId116"/>
    <p:sldId id="689" r:id="rId117"/>
    <p:sldId id="690" r:id="rId118"/>
    <p:sldId id="691" r:id="rId119"/>
    <p:sldId id="692" r:id="rId120"/>
    <p:sldId id="716" r:id="rId121"/>
    <p:sldId id="693" r:id="rId122"/>
    <p:sldId id="712" r:id="rId123"/>
    <p:sldId id="713" r:id="rId124"/>
    <p:sldId id="714" r:id="rId125"/>
    <p:sldId id="694" r:id="rId126"/>
    <p:sldId id="596" r:id="rId127"/>
    <p:sldId id="598" r:id="rId128"/>
    <p:sldId id="600" r:id="rId129"/>
    <p:sldId id="696" r:id="rId130"/>
    <p:sldId id="697" r:id="rId131"/>
    <p:sldId id="606" r:id="rId132"/>
    <p:sldId id="608" r:id="rId133"/>
    <p:sldId id="610" r:id="rId134"/>
    <p:sldId id="698" r:id="rId135"/>
    <p:sldId id="699" r:id="rId136"/>
    <p:sldId id="709" r:id="rId137"/>
    <p:sldId id="710" r:id="rId138"/>
    <p:sldId id="711" r:id="rId139"/>
    <p:sldId id="708" r:id="rId140"/>
    <p:sldId id="310"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7" autoAdjust="0"/>
    <p:restoredTop sz="87783" autoAdjust="0"/>
  </p:normalViewPr>
  <p:slideViewPr>
    <p:cSldViewPr snapToGrid="0">
      <p:cViewPr varScale="1">
        <p:scale>
          <a:sx n="75" d="100"/>
          <a:sy n="75"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zh-CN" altLang="en-US" dirty="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29A947-227E-4F63-903E-19833BEBB3BB}" type="slidenum">
              <a:rPr lang="en-US" altLang="zh-CN" sz="1200">
                <a:latin typeface="Arial" panose="020B0604020202020204" pitchFamily="34" charset="0"/>
              </a:rPr>
              <a:pPr/>
              <a:t>5</a:t>
            </a:fld>
            <a:endParaRPr lang="en-US" altLang="zh-CN" sz="1200">
              <a:latin typeface="Arial" panose="020B0604020202020204" pitchFamily="34" charset="0"/>
            </a:endParaRPr>
          </a:p>
        </p:txBody>
      </p:sp>
    </p:spTree>
    <p:extLst>
      <p:ext uri="{BB962C8B-B14F-4D97-AF65-F5344CB8AC3E}">
        <p14:creationId xmlns:p14="http://schemas.microsoft.com/office/powerpoint/2010/main" val="209741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0663C3F-1461-4675-BC7D-F68861232E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55EF30-4C2C-4830-B7A8-F5FA39147B6F}" type="slidenum">
              <a:rPr lang="en-US" altLang="en-US"/>
              <a:pPr eaLnBrk="1" hangingPunct="1"/>
              <a:t>93</a:t>
            </a:fld>
            <a:endParaRPr lang="en-US" altLang="en-US"/>
          </a:p>
        </p:txBody>
      </p:sp>
      <p:sp>
        <p:nvSpPr>
          <p:cNvPr id="27651" name="Rectangle 2">
            <a:extLst>
              <a:ext uri="{FF2B5EF4-FFF2-40B4-BE49-F238E27FC236}">
                <a16:creationId xmlns:a16="http://schemas.microsoft.com/office/drawing/2014/main" id="{D5F1E738-CA0A-4D36-AB93-BF4904DE626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951AD42-C880-4E85-9D56-55E16DBC27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057230-2330-441C-BFE9-F0B16735A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086938-58A7-4A7B-8AD0-A1D316F90025}" type="slidenum">
              <a:rPr lang="en-US" altLang="en-US"/>
              <a:pPr eaLnBrk="1" hangingPunct="1"/>
              <a:t>94</a:t>
            </a:fld>
            <a:endParaRPr lang="en-US" altLang="en-US"/>
          </a:p>
        </p:txBody>
      </p:sp>
      <p:sp>
        <p:nvSpPr>
          <p:cNvPr id="28675" name="Rectangle 2">
            <a:extLst>
              <a:ext uri="{FF2B5EF4-FFF2-40B4-BE49-F238E27FC236}">
                <a16:creationId xmlns:a16="http://schemas.microsoft.com/office/drawing/2014/main" id="{66097C53-DC01-4F0D-A726-D0369BC8E318}"/>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1F5E195-DBA7-42FA-9959-411A3267B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057230-2330-441C-BFE9-F0B16735A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086938-58A7-4A7B-8AD0-A1D316F90025}" type="slidenum">
              <a:rPr lang="en-US" altLang="en-US"/>
              <a:pPr eaLnBrk="1" hangingPunct="1"/>
              <a:t>95</a:t>
            </a:fld>
            <a:endParaRPr lang="en-US" altLang="en-US"/>
          </a:p>
        </p:txBody>
      </p:sp>
      <p:sp>
        <p:nvSpPr>
          <p:cNvPr id="28675" name="Rectangle 2">
            <a:extLst>
              <a:ext uri="{FF2B5EF4-FFF2-40B4-BE49-F238E27FC236}">
                <a16:creationId xmlns:a16="http://schemas.microsoft.com/office/drawing/2014/main" id="{66097C53-DC01-4F0D-A726-D0369BC8E318}"/>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1F5E195-DBA7-42FA-9959-411A3267B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18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057230-2330-441C-BFE9-F0B16735A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086938-58A7-4A7B-8AD0-A1D316F90025}" type="slidenum">
              <a:rPr lang="en-US" altLang="en-US"/>
              <a:pPr eaLnBrk="1" hangingPunct="1"/>
              <a:t>96</a:t>
            </a:fld>
            <a:endParaRPr lang="en-US" altLang="en-US"/>
          </a:p>
        </p:txBody>
      </p:sp>
      <p:sp>
        <p:nvSpPr>
          <p:cNvPr id="28675" name="Rectangle 2">
            <a:extLst>
              <a:ext uri="{FF2B5EF4-FFF2-40B4-BE49-F238E27FC236}">
                <a16:creationId xmlns:a16="http://schemas.microsoft.com/office/drawing/2014/main" id="{66097C53-DC01-4F0D-A726-D0369BC8E318}"/>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1F5E195-DBA7-42FA-9959-411A3267B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080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057230-2330-441C-BFE9-F0B16735A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086938-58A7-4A7B-8AD0-A1D316F90025}" type="slidenum">
              <a:rPr lang="en-US" altLang="en-US"/>
              <a:pPr eaLnBrk="1" hangingPunct="1"/>
              <a:t>97</a:t>
            </a:fld>
            <a:endParaRPr lang="en-US" altLang="en-US"/>
          </a:p>
        </p:txBody>
      </p:sp>
      <p:sp>
        <p:nvSpPr>
          <p:cNvPr id="28675" name="Rectangle 2">
            <a:extLst>
              <a:ext uri="{FF2B5EF4-FFF2-40B4-BE49-F238E27FC236}">
                <a16:creationId xmlns:a16="http://schemas.microsoft.com/office/drawing/2014/main" id="{66097C53-DC01-4F0D-A726-D0369BC8E318}"/>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1F5E195-DBA7-42FA-9959-411A3267B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06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057230-2330-441C-BFE9-F0B16735A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086938-58A7-4A7B-8AD0-A1D316F90025}" type="slidenum">
              <a:rPr lang="en-US" altLang="en-US"/>
              <a:pPr eaLnBrk="1" hangingPunct="1"/>
              <a:t>98</a:t>
            </a:fld>
            <a:endParaRPr lang="en-US" altLang="en-US"/>
          </a:p>
        </p:txBody>
      </p:sp>
      <p:sp>
        <p:nvSpPr>
          <p:cNvPr id="28675" name="Rectangle 2">
            <a:extLst>
              <a:ext uri="{FF2B5EF4-FFF2-40B4-BE49-F238E27FC236}">
                <a16:creationId xmlns:a16="http://schemas.microsoft.com/office/drawing/2014/main" id="{66097C53-DC01-4F0D-A726-D0369BC8E318}"/>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1F5E195-DBA7-42FA-9959-411A3267B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290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D63B7E-B332-42B9-A089-0CBE57A4322C}"/>
              </a:ext>
            </a:extLst>
          </p:cNvPr>
          <p:cNvSpPr>
            <a:spLocks noGrp="1" noChangeArrowheads="1"/>
          </p:cNvSpPr>
          <p:nvPr>
            <p:ph type="sldNum" sz="quarter" idx="5"/>
          </p:nvPr>
        </p:nvSpPr>
        <p:spPr>
          <a:ln/>
        </p:spPr>
        <p:txBody>
          <a:bodyPr/>
          <a:lstStyle/>
          <a:p>
            <a:fld id="{CA2448AA-1DBD-4E25-9429-1254B2E59220}" type="slidenum">
              <a:rPr lang="en-US" altLang="en-US"/>
              <a:pPr/>
              <a:t>110</a:t>
            </a:fld>
            <a:endParaRPr lang="en-US" altLang="en-US"/>
          </a:p>
        </p:txBody>
      </p:sp>
      <p:sp>
        <p:nvSpPr>
          <p:cNvPr id="847874" name="Rectangle 2">
            <a:extLst>
              <a:ext uri="{FF2B5EF4-FFF2-40B4-BE49-F238E27FC236}">
                <a16:creationId xmlns:a16="http://schemas.microsoft.com/office/drawing/2014/main" id="{573A573E-E745-4A3A-8F9C-226FB08DD1A8}"/>
              </a:ext>
            </a:extLst>
          </p:cNvPr>
          <p:cNvSpPr>
            <a:spLocks noGrp="1" noRot="1" noChangeAspect="1" noChangeArrowheads="1" noTextEdit="1"/>
          </p:cNvSpPr>
          <p:nvPr>
            <p:ph type="sldImg"/>
          </p:nvPr>
        </p:nvSpPr>
        <p:spPr>
          <a:ln/>
        </p:spPr>
      </p:sp>
      <p:sp>
        <p:nvSpPr>
          <p:cNvPr id="847875" name="Rectangle 3">
            <a:extLst>
              <a:ext uri="{FF2B5EF4-FFF2-40B4-BE49-F238E27FC236}">
                <a16:creationId xmlns:a16="http://schemas.microsoft.com/office/drawing/2014/main" id="{54CAD684-A15F-4848-A3EA-CB030602F7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D63B7E-B332-42B9-A089-0CBE57A4322C}"/>
              </a:ext>
            </a:extLst>
          </p:cNvPr>
          <p:cNvSpPr>
            <a:spLocks noGrp="1" noChangeArrowheads="1"/>
          </p:cNvSpPr>
          <p:nvPr>
            <p:ph type="sldNum" sz="quarter" idx="5"/>
          </p:nvPr>
        </p:nvSpPr>
        <p:spPr>
          <a:ln/>
        </p:spPr>
        <p:txBody>
          <a:bodyPr/>
          <a:lstStyle/>
          <a:p>
            <a:fld id="{CA2448AA-1DBD-4E25-9429-1254B2E59220}" type="slidenum">
              <a:rPr lang="en-US" altLang="en-US"/>
              <a:pPr/>
              <a:t>111</a:t>
            </a:fld>
            <a:endParaRPr lang="en-US" altLang="en-US"/>
          </a:p>
        </p:txBody>
      </p:sp>
      <p:sp>
        <p:nvSpPr>
          <p:cNvPr id="847874" name="Rectangle 2">
            <a:extLst>
              <a:ext uri="{FF2B5EF4-FFF2-40B4-BE49-F238E27FC236}">
                <a16:creationId xmlns:a16="http://schemas.microsoft.com/office/drawing/2014/main" id="{573A573E-E745-4A3A-8F9C-226FB08DD1A8}"/>
              </a:ext>
            </a:extLst>
          </p:cNvPr>
          <p:cNvSpPr>
            <a:spLocks noGrp="1" noRot="1" noChangeAspect="1" noChangeArrowheads="1" noTextEdit="1"/>
          </p:cNvSpPr>
          <p:nvPr>
            <p:ph type="sldImg"/>
          </p:nvPr>
        </p:nvSpPr>
        <p:spPr>
          <a:ln/>
        </p:spPr>
      </p:sp>
      <p:sp>
        <p:nvSpPr>
          <p:cNvPr id="847875" name="Rectangle 3">
            <a:extLst>
              <a:ext uri="{FF2B5EF4-FFF2-40B4-BE49-F238E27FC236}">
                <a16:creationId xmlns:a16="http://schemas.microsoft.com/office/drawing/2014/main" id="{54CAD684-A15F-4848-A3EA-CB030602F7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8739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D63B7E-B332-42B9-A089-0CBE57A4322C}"/>
              </a:ext>
            </a:extLst>
          </p:cNvPr>
          <p:cNvSpPr>
            <a:spLocks noGrp="1" noChangeArrowheads="1"/>
          </p:cNvSpPr>
          <p:nvPr>
            <p:ph type="sldNum" sz="quarter" idx="5"/>
          </p:nvPr>
        </p:nvSpPr>
        <p:spPr>
          <a:ln/>
        </p:spPr>
        <p:txBody>
          <a:bodyPr/>
          <a:lstStyle/>
          <a:p>
            <a:fld id="{CA2448AA-1DBD-4E25-9429-1254B2E59220}" type="slidenum">
              <a:rPr lang="en-US" altLang="en-US"/>
              <a:pPr/>
              <a:t>112</a:t>
            </a:fld>
            <a:endParaRPr lang="en-US" altLang="en-US"/>
          </a:p>
        </p:txBody>
      </p:sp>
      <p:sp>
        <p:nvSpPr>
          <p:cNvPr id="847874" name="Rectangle 2">
            <a:extLst>
              <a:ext uri="{FF2B5EF4-FFF2-40B4-BE49-F238E27FC236}">
                <a16:creationId xmlns:a16="http://schemas.microsoft.com/office/drawing/2014/main" id="{573A573E-E745-4A3A-8F9C-226FB08DD1A8}"/>
              </a:ext>
            </a:extLst>
          </p:cNvPr>
          <p:cNvSpPr>
            <a:spLocks noGrp="1" noRot="1" noChangeAspect="1" noChangeArrowheads="1" noTextEdit="1"/>
          </p:cNvSpPr>
          <p:nvPr>
            <p:ph type="sldImg"/>
          </p:nvPr>
        </p:nvSpPr>
        <p:spPr>
          <a:ln/>
        </p:spPr>
      </p:sp>
      <p:sp>
        <p:nvSpPr>
          <p:cNvPr id="847875" name="Rectangle 3">
            <a:extLst>
              <a:ext uri="{FF2B5EF4-FFF2-40B4-BE49-F238E27FC236}">
                <a16:creationId xmlns:a16="http://schemas.microsoft.com/office/drawing/2014/main" id="{54CAD684-A15F-4848-A3EA-CB030602F7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827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120</a:t>
            </a:fld>
            <a:endParaRPr lang="en-US"/>
          </a:p>
        </p:txBody>
      </p:sp>
    </p:spTree>
    <p:extLst>
      <p:ext uri="{BB962C8B-B14F-4D97-AF65-F5344CB8AC3E}">
        <p14:creationId xmlns:p14="http://schemas.microsoft.com/office/powerpoint/2010/main" val="367340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66BAE95-6A69-4ACC-9E21-2AB1218CFE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5CEE0592-4B3C-4555-BA7D-BF2AF7191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0724" name="Slide Number Placeholder 3">
            <a:extLst>
              <a:ext uri="{FF2B5EF4-FFF2-40B4-BE49-F238E27FC236}">
                <a16:creationId xmlns:a16="http://schemas.microsoft.com/office/drawing/2014/main" id="{D6025975-FC5C-421D-A6A1-919A9F2FF3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3145DED-F352-4B59-847E-3367B0EA7419}" type="slidenum">
              <a:rPr lang="en-US" altLang="en-US"/>
              <a:pPr/>
              <a:t>22</a:t>
            </a:fld>
            <a:endParaRPr lang="en-US" altLang="en-US"/>
          </a:p>
        </p:txBody>
      </p:sp>
    </p:spTree>
    <p:extLst>
      <p:ext uri="{BB962C8B-B14F-4D97-AF65-F5344CB8AC3E}">
        <p14:creationId xmlns:p14="http://schemas.microsoft.com/office/powerpoint/2010/main" val="3804572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1B06EE-3FA1-4931-8AB3-9654B9EE8B87}"/>
              </a:ext>
            </a:extLst>
          </p:cNvPr>
          <p:cNvSpPr>
            <a:spLocks noGrp="1" noChangeArrowheads="1"/>
          </p:cNvSpPr>
          <p:nvPr>
            <p:ph type="sldNum" sz="quarter" idx="5"/>
          </p:nvPr>
        </p:nvSpPr>
        <p:spPr>
          <a:ln/>
        </p:spPr>
        <p:txBody>
          <a:bodyPr/>
          <a:lstStyle/>
          <a:p>
            <a:fld id="{75EA0771-6564-4FAC-84CF-D535A855FBE3}" type="slidenum">
              <a:rPr lang="en-US" altLang="en-US"/>
              <a:pPr/>
              <a:t>126</a:t>
            </a:fld>
            <a:endParaRPr lang="en-US" altLang="en-US"/>
          </a:p>
        </p:txBody>
      </p:sp>
      <p:sp>
        <p:nvSpPr>
          <p:cNvPr id="1241090" name="Rectangle 2">
            <a:extLst>
              <a:ext uri="{FF2B5EF4-FFF2-40B4-BE49-F238E27FC236}">
                <a16:creationId xmlns:a16="http://schemas.microsoft.com/office/drawing/2014/main" id="{4EFFB356-084A-4B06-BD95-B9D1E7712287}"/>
              </a:ext>
            </a:extLst>
          </p:cNvPr>
          <p:cNvSpPr>
            <a:spLocks noGrp="1" noRot="1" noChangeAspect="1" noChangeArrowheads="1" noTextEdit="1"/>
          </p:cNvSpPr>
          <p:nvPr>
            <p:ph type="sldImg"/>
          </p:nvPr>
        </p:nvSpPr>
        <p:spPr>
          <a:ln/>
        </p:spPr>
      </p:sp>
      <p:sp>
        <p:nvSpPr>
          <p:cNvPr id="1241091" name="Rectangle 3">
            <a:extLst>
              <a:ext uri="{FF2B5EF4-FFF2-40B4-BE49-F238E27FC236}">
                <a16:creationId xmlns:a16="http://schemas.microsoft.com/office/drawing/2014/main" id="{448B9891-C07B-47FF-BC70-A3BCFEBE00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9CAD70-3072-4FF9-8AAE-366401901948}"/>
              </a:ext>
            </a:extLst>
          </p:cNvPr>
          <p:cNvSpPr>
            <a:spLocks noGrp="1" noChangeArrowheads="1"/>
          </p:cNvSpPr>
          <p:nvPr>
            <p:ph type="sldNum" sz="quarter" idx="5"/>
          </p:nvPr>
        </p:nvSpPr>
        <p:spPr>
          <a:ln/>
        </p:spPr>
        <p:txBody>
          <a:bodyPr/>
          <a:lstStyle/>
          <a:p>
            <a:fld id="{A44B5DFC-3445-4A87-A196-3D4AA30ECDC9}" type="slidenum">
              <a:rPr lang="en-US" altLang="en-US"/>
              <a:pPr/>
              <a:t>127</a:t>
            </a:fld>
            <a:endParaRPr lang="en-US" altLang="en-US"/>
          </a:p>
        </p:txBody>
      </p:sp>
      <p:sp>
        <p:nvSpPr>
          <p:cNvPr id="1245186" name="Rectangle 2">
            <a:extLst>
              <a:ext uri="{FF2B5EF4-FFF2-40B4-BE49-F238E27FC236}">
                <a16:creationId xmlns:a16="http://schemas.microsoft.com/office/drawing/2014/main" id="{90F028E2-5927-441C-BB84-9DEFBC1ACD91}"/>
              </a:ext>
            </a:extLst>
          </p:cNvPr>
          <p:cNvSpPr>
            <a:spLocks noGrp="1" noRot="1" noChangeAspect="1" noChangeArrowheads="1" noTextEdit="1"/>
          </p:cNvSpPr>
          <p:nvPr>
            <p:ph type="sldImg"/>
          </p:nvPr>
        </p:nvSpPr>
        <p:spPr>
          <a:ln/>
        </p:spPr>
      </p:sp>
      <p:sp>
        <p:nvSpPr>
          <p:cNvPr id="1245187" name="Rectangle 3">
            <a:extLst>
              <a:ext uri="{FF2B5EF4-FFF2-40B4-BE49-F238E27FC236}">
                <a16:creationId xmlns:a16="http://schemas.microsoft.com/office/drawing/2014/main" id="{3A286AC6-7F89-46DE-8934-D491C0D09F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6FFD89-164C-4427-A361-ECF3FCECB443}"/>
              </a:ext>
            </a:extLst>
          </p:cNvPr>
          <p:cNvSpPr>
            <a:spLocks noGrp="1" noChangeArrowheads="1"/>
          </p:cNvSpPr>
          <p:nvPr>
            <p:ph type="sldNum" sz="quarter" idx="5"/>
          </p:nvPr>
        </p:nvSpPr>
        <p:spPr>
          <a:ln/>
        </p:spPr>
        <p:txBody>
          <a:bodyPr/>
          <a:lstStyle/>
          <a:p>
            <a:fld id="{46A27185-AAB3-409E-A04D-5DF2AF65B482}" type="slidenum">
              <a:rPr lang="en-US" altLang="en-US"/>
              <a:pPr/>
              <a:t>128</a:t>
            </a:fld>
            <a:endParaRPr lang="en-US" altLang="en-US"/>
          </a:p>
        </p:txBody>
      </p:sp>
      <p:sp>
        <p:nvSpPr>
          <p:cNvPr id="1249282" name="Rectangle 2">
            <a:extLst>
              <a:ext uri="{FF2B5EF4-FFF2-40B4-BE49-F238E27FC236}">
                <a16:creationId xmlns:a16="http://schemas.microsoft.com/office/drawing/2014/main" id="{E080AB5A-793E-4F2A-B69A-FB5FBA487DBB}"/>
              </a:ext>
            </a:extLst>
          </p:cNvPr>
          <p:cNvSpPr>
            <a:spLocks noGrp="1" noRot="1" noChangeAspect="1" noChangeArrowheads="1" noTextEdit="1"/>
          </p:cNvSpPr>
          <p:nvPr>
            <p:ph type="sldImg"/>
          </p:nvPr>
        </p:nvSpPr>
        <p:spPr>
          <a:ln/>
        </p:spPr>
      </p:sp>
      <p:sp>
        <p:nvSpPr>
          <p:cNvPr id="1249283" name="Rectangle 3">
            <a:extLst>
              <a:ext uri="{FF2B5EF4-FFF2-40B4-BE49-F238E27FC236}">
                <a16:creationId xmlns:a16="http://schemas.microsoft.com/office/drawing/2014/main" id="{15D7C6C8-8E4E-4207-A1BE-03049424EA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1DE99B-EC03-4E45-B331-EA59C7610CAD}"/>
              </a:ext>
            </a:extLst>
          </p:cNvPr>
          <p:cNvSpPr>
            <a:spLocks noGrp="1" noChangeArrowheads="1"/>
          </p:cNvSpPr>
          <p:nvPr>
            <p:ph type="sldNum" sz="quarter" idx="5"/>
          </p:nvPr>
        </p:nvSpPr>
        <p:spPr>
          <a:ln/>
        </p:spPr>
        <p:txBody>
          <a:bodyPr/>
          <a:lstStyle/>
          <a:p>
            <a:fld id="{2A91B441-E22F-490D-9E10-F3751914BB22}" type="slidenum">
              <a:rPr lang="en-US" altLang="en-US"/>
              <a:pPr/>
              <a:t>129</a:t>
            </a:fld>
            <a:endParaRPr lang="en-US" altLang="en-US"/>
          </a:p>
        </p:txBody>
      </p:sp>
      <p:sp>
        <p:nvSpPr>
          <p:cNvPr id="1253378" name="Rectangle 2">
            <a:extLst>
              <a:ext uri="{FF2B5EF4-FFF2-40B4-BE49-F238E27FC236}">
                <a16:creationId xmlns:a16="http://schemas.microsoft.com/office/drawing/2014/main" id="{434D7C68-3E66-45FF-A015-FFB581CAC6EB}"/>
              </a:ext>
            </a:extLst>
          </p:cNvPr>
          <p:cNvSpPr>
            <a:spLocks noGrp="1" noRot="1" noChangeAspect="1" noChangeArrowheads="1" noTextEdit="1"/>
          </p:cNvSpPr>
          <p:nvPr>
            <p:ph type="sldImg"/>
          </p:nvPr>
        </p:nvSpPr>
        <p:spPr>
          <a:ln/>
        </p:spPr>
      </p:sp>
      <p:sp>
        <p:nvSpPr>
          <p:cNvPr id="1253379" name="Rectangle 3">
            <a:extLst>
              <a:ext uri="{FF2B5EF4-FFF2-40B4-BE49-F238E27FC236}">
                <a16:creationId xmlns:a16="http://schemas.microsoft.com/office/drawing/2014/main" id="{E1F60312-B8C1-40FC-BBAA-1E97C0414D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845F79-FD81-439B-9E10-8BFE5510388F}"/>
              </a:ext>
            </a:extLst>
          </p:cNvPr>
          <p:cNvSpPr>
            <a:spLocks noGrp="1" noChangeArrowheads="1"/>
          </p:cNvSpPr>
          <p:nvPr>
            <p:ph type="sldNum" sz="quarter" idx="5"/>
          </p:nvPr>
        </p:nvSpPr>
        <p:spPr>
          <a:ln/>
        </p:spPr>
        <p:txBody>
          <a:bodyPr/>
          <a:lstStyle/>
          <a:p>
            <a:fld id="{29DC4A14-470B-473C-B109-CDF16911F5A7}" type="slidenum">
              <a:rPr lang="en-US" altLang="en-US"/>
              <a:pPr/>
              <a:t>130</a:t>
            </a:fld>
            <a:endParaRPr lang="en-US" altLang="en-US"/>
          </a:p>
        </p:txBody>
      </p:sp>
      <p:sp>
        <p:nvSpPr>
          <p:cNvPr id="1257474" name="Rectangle 2">
            <a:extLst>
              <a:ext uri="{FF2B5EF4-FFF2-40B4-BE49-F238E27FC236}">
                <a16:creationId xmlns:a16="http://schemas.microsoft.com/office/drawing/2014/main" id="{947DD800-2511-4C90-93AC-2F305D006482}"/>
              </a:ext>
            </a:extLst>
          </p:cNvPr>
          <p:cNvSpPr>
            <a:spLocks noGrp="1" noRot="1" noChangeAspect="1" noChangeArrowheads="1" noTextEdit="1"/>
          </p:cNvSpPr>
          <p:nvPr>
            <p:ph type="sldImg"/>
          </p:nvPr>
        </p:nvSpPr>
        <p:spPr>
          <a:ln/>
        </p:spPr>
      </p:sp>
      <p:sp>
        <p:nvSpPr>
          <p:cNvPr id="1257475" name="Rectangle 3">
            <a:extLst>
              <a:ext uri="{FF2B5EF4-FFF2-40B4-BE49-F238E27FC236}">
                <a16:creationId xmlns:a16="http://schemas.microsoft.com/office/drawing/2014/main" id="{CBF8BF95-070A-4F25-B497-3683FC2B9C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82E0E0-3B52-4D12-944F-12752D8FEAC1}"/>
              </a:ext>
            </a:extLst>
          </p:cNvPr>
          <p:cNvSpPr>
            <a:spLocks noGrp="1" noChangeArrowheads="1"/>
          </p:cNvSpPr>
          <p:nvPr>
            <p:ph type="sldNum" sz="quarter" idx="5"/>
          </p:nvPr>
        </p:nvSpPr>
        <p:spPr>
          <a:ln/>
        </p:spPr>
        <p:txBody>
          <a:bodyPr/>
          <a:lstStyle/>
          <a:p>
            <a:fld id="{D7745112-5D6C-4AF1-90BF-F04AC3B42744}" type="slidenum">
              <a:rPr lang="en-US" altLang="en-US"/>
              <a:pPr/>
              <a:t>131</a:t>
            </a:fld>
            <a:endParaRPr lang="en-US" altLang="en-US"/>
          </a:p>
        </p:txBody>
      </p:sp>
      <p:sp>
        <p:nvSpPr>
          <p:cNvPr id="1261570" name="Rectangle 2">
            <a:extLst>
              <a:ext uri="{FF2B5EF4-FFF2-40B4-BE49-F238E27FC236}">
                <a16:creationId xmlns:a16="http://schemas.microsoft.com/office/drawing/2014/main" id="{299A67FC-4129-433C-A8FF-C8800977DE1A}"/>
              </a:ext>
            </a:extLst>
          </p:cNvPr>
          <p:cNvSpPr>
            <a:spLocks noGrp="1" noRot="1" noChangeAspect="1" noChangeArrowheads="1" noTextEdit="1"/>
          </p:cNvSpPr>
          <p:nvPr>
            <p:ph type="sldImg"/>
          </p:nvPr>
        </p:nvSpPr>
        <p:spPr>
          <a:ln/>
        </p:spPr>
      </p:sp>
      <p:sp>
        <p:nvSpPr>
          <p:cNvPr id="1261571" name="Rectangle 3">
            <a:extLst>
              <a:ext uri="{FF2B5EF4-FFF2-40B4-BE49-F238E27FC236}">
                <a16:creationId xmlns:a16="http://schemas.microsoft.com/office/drawing/2014/main" id="{54029A0D-176B-4811-BA68-191C97C700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60F176-ABFD-471E-BB7B-80E4301120AF}"/>
              </a:ext>
            </a:extLst>
          </p:cNvPr>
          <p:cNvSpPr>
            <a:spLocks noGrp="1" noChangeArrowheads="1"/>
          </p:cNvSpPr>
          <p:nvPr>
            <p:ph type="sldNum" sz="quarter" idx="5"/>
          </p:nvPr>
        </p:nvSpPr>
        <p:spPr>
          <a:ln/>
        </p:spPr>
        <p:txBody>
          <a:bodyPr/>
          <a:lstStyle/>
          <a:p>
            <a:fld id="{02E8E4B6-2B63-485C-B3D4-5E50A30E7DE2}" type="slidenum">
              <a:rPr lang="en-US" altLang="en-US"/>
              <a:pPr/>
              <a:t>132</a:t>
            </a:fld>
            <a:endParaRPr lang="en-US" altLang="en-US"/>
          </a:p>
        </p:txBody>
      </p:sp>
      <p:sp>
        <p:nvSpPr>
          <p:cNvPr id="1265666" name="Rectangle 2">
            <a:extLst>
              <a:ext uri="{FF2B5EF4-FFF2-40B4-BE49-F238E27FC236}">
                <a16:creationId xmlns:a16="http://schemas.microsoft.com/office/drawing/2014/main" id="{54FFA60F-476D-4CD7-BB35-1B21D2AE198C}"/>
              </a:ext>
            </a:extLst>
          </p:cNvPr>
          <p:cNvSpPr>
            <a:spLocks noGrp="1" noRot="1" noChangeAspect="1" noChangeArrowheads="1" noTextEdit="1"/>
          </p:cNvSpPr>
          <p:nvPr>
            <p:ph type="sldImg"/>
          </p:nvPr>
        </p:nvSpPr>
        <p:spPr>
          <a:ln/>
        </p:spPr>
      </p:sp>
      <p:sp>
        <p:nvSpPr>
          <p:cNvPr id="1265667" name="Rectangle 3">
            <a:extLst>
              <a:ext uri="{FF2B5EF4-FFF2-40B4-BE49-F238E27FC236}">
                <a16:creationId xmlns:a16="http://schemas.microsoft.com/office/drawing/2014/main" id="{E8DC9DEA-2BBB-460B-ADD0-FE42C1D5AA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AA8F99-5BCC-4E25-9F05-8DDFDD9CF435}"/>
              </a:ext>
            </a:extLst>
          </p:cNvPr>
          <p:cNvSpPr>
            <a:spLocks noGrp="1" noChangeArrowheads="1"/>
          </p:cNvSpPr>
          <p:nvPr>
            <p:ph type="sldNum" sz="quarter" idx="5"/>
          </p:nvPr>
        </p:nvSpPr>
        <p:spPr>
          <a:ln/>
        </p:spPr>
        <p:txBody>
          <a:bodyPr/>
          <a:lstStyle/>
          <a:p>
            <a:fld id="{9AA30971-C26F-4227-858A-4C1FAF9E6087}" type="slidenum">
              <a:rPr lang="en-US" altLang="en-US"/>
              <a:pPr/>
              <a:t>133</a:t>
            </a:fld>
            <a:endParaRPr lang="en-US" altLang="en-US"/>
          </a:p>
        </p:txBody>
      </p:sp>
      <p:sp>
        <p:nvSpPr>
          <p:cNvPr id="1269762" name="Rectangle 2">
            <a:extLst>
              <a:ext uri="{FF2B5EF4-FFF2-40B4-BE49-F238E27FC236}">
                <a16:creationId xmlns:a16="http://schemas.microsoft.com/office/drawing/2014/main" id="{4CC97F7E-F75A-4036-9A20-9A3762F5A11F}"/>
              </a:ext>
            </a:extLst>
          </p:cNvPr>
          <p:cNvSpPr>
            <a:spLocks noGrp="1" noRot="1" noChangeAspect="1" noChangeArrowheads="1" noTextEdit="1"/>
          </p:cNvSpPr>
          <p:nvPr>
            <p:ph type="sldImg"/>
          </p:nvPr>
        </p:nvSpPr>
        <p:spPr>
          <a:ln/>
        </p:spPr>
      </p:sp>
      <p:sp>
        <p:nvSpPr>
          <p:cNvPr id="1269763" name="Rectangle 3">
            <a:extLst>
              <a:ext uri="{FF2B5EF4-FFF2-40B4-BE49-F238E27FC236}">
                <a16:creationId xmlns:a16="http://schemas.microsoft.com/office/drawing/2014/main" id="{3DC6A223-FCE5-475B-9B74-327141F391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3D4D2E-AF84-413F-99F6-560C985ECFE9}"/>
              </a:ext>
            </a:extLst>
          </p:cNvPr>
          <p:cNvSpPr>
            <a:spLocks noGrp="1" noChangeArrowheads="1"/>
          </p:cNvSpPr>
          <p:nvPr>
            <p:ph type="sldNum" sz="quarter" idx="5"/>
          </p:nvPr>
        </p:nvSpPr>
        <p:spPr>
          <a:ln/>
        </p:spPr>
        <p:txBody>
          <a:bodyPr/>
          <a:lstStyle/>
          <a:p>
            <a:fld id="{E6A1D770-22F1-4EBE-B361-1E680D014D39}" type="slidenum">
              <a:rPr lang="en-US" altLang="en-US"/>
              <a:pPr/>
              <a:t>134</a:t>
            </a:fld>
            <a:endParaRPr lang="en-US" altLang="en-US"/>
          </a:p>
        </p:txBody>
      </p:sp>
      <p:sp>
        <p:nvSpPr>
          <p:cNvPr id="1273858" name="Rectangle 2">
            <a:extLst>
              <a:ext uri="{FF2B5EF4-FFF2-40B4-BE49-F238E27FC236}">
                <a16:creationId xmlns:a16="http://schemas.microsoft.com/office/drawing/2014/main" id="{99940A85-42FC-4CA5-897E-4F87CC64F616}"/>
              </a:ext>
            </a:extLst>
          </p:cNvPr>
          <p:cNvSpPr>
            <a:spLocks noGrp="1" noRot="1" noChangeAspect="1" noChangeArrowheads="1" noTextEdit="1"/>
          </p:cNvSpPr>
          <p:nvPr>
            <p:ph type="sldImg"/>
          </p:nvPr>
        </p:nvSpPr>
        <p:spPr>
          <a:ln/>
        </p:spPr>
      </p:sp>
      <p:sp>
        <p:nvSpPr>
          <p:cNvPr id="1273859" name="Rectangle 3">
            <a:extLst>
              <a:ext uri="{FF2B5EF4-FFF2-40B4-BE49-F238E27FC236}">
                <a16:creationId xmlns:a16="http://schemas.microsoft.com/office/drawing/2014/main" id="{E4E80A8D-93CC-4996-8F4A-A91AC05ED9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3D4D2E-AF84-413F-99F6-560C985ECFE9}"/>
              </a:ext>
            </a:extLst>
          </p:cNvPr>
          <p:cNvSpPr>
            <a:spLocks noGrp="1" noChangeArrowheads="1"/>
          </p:cNvSpPr>
          <p:nvPr>
            <p:ph type="sldNum" sz="quarter" idx="5"/>
          </p:nvPr>
        </p:nvSpPr>
        <p:spPr>
          <a:ln/>
        </p:spPr>
        <p:txBody>
          <a:bodyPr/>
          <a:lstStyle/>
          <a:p>
            <a:fld id="{E6A1D770-22F1-4EBE-B361-1E680D014D39}" type="slidenum">
              <a:rPr lang="en-US" altLang="en-US"/>
              <a:pPr/>
              <a:t>139</a:t>
            </a:fld>
            <a:endParaRPr lang="en-US" altLang="en-US"/>
          </a:p>
        </p:txBody>
      </p:sp>
      <p:sp>
        <p:nvSpPr>
          <p:cNvPr id="1273858" name="Rectangle 2">
            <a:extLst>
              <a:ext uri="{FF2B5EF4-FFF2-40B4-BE49-F238E27FC236}">
                <a16:creationId xmlns:a16="http://schemas.microsoft.com/office/drawing/2014/main" id="{99940A85-42FC-4CA5-897E-4F87CC64F616}"/>
              </a:ext>
            </a:extLst>
          </p:cNvPr>
          <p:cNvSpPr>
            <a:spLocks noGrp="1" noRot="1" noChangeAspect="1" noChangeArrowheads="1" noTextEdit="1"/>
          </p:cNvSpPr>
          <p:nvPr>
            <p:ph type="sldImg"/>
          </p:nvPr>
        </p:nvSpPr>
        <p:spPr>
          <a:ln/>
        </p:spPr>
      </p:sp>
      <p:sp>
        <p:nvSpPr>
          <p:cNvPr id="1273859" name="Rectangle 3">
            <a:extLst>
              <a:ext uri="{FF2B5EF4-FFF2-40B4-BE49-F238E27FC236}">
                <a16:creationId xmlns:a16="http://schemas.microsoft.com/office/drawing/2014/main" id="{E4E80A8D-93CC-4996-8F4A-A91AC05ED91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889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F6005-CD1A-4109-B47C-A7D6425BBC82}" type="slidenum">
              <a:rPr lang="en-US" altLang="zh-CN" sz="1200">
                <a:latin typeface="Arial" panose="020B0604020202020204" pitchFamily="34" charset="0"/>
              </a:rPr>
              <a:pPr/>
              <a:t>33</a:t>
            </a:fld>
            <a:endParaRPr lang="en-US" altLang="zh-CN" sz="1200">
              <a:latin typeface="Arial" panose="020B0604020202020204" pitchFamily="34" charset="0"/>
            </a:endParaRPr>
          </a:p>
        </p:txBody>
      </p:sp>
    </p:spTree>
    <p:extLst>
      <p:ext uri="{BB962C8B-B14F-4D97-AF65-F5344CB8AC3E}">
        <p14:creationId xmlns:p14="http://schemas.microsoft.com/office/powerpoint/2010/main" val="348206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440862AE-C6F0-4A58-B97F-2D0F81039C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A17C72B0-A308-48F7-AB38-F7DCCBFA93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63492" name="Slide Number Placeholder 3">
            <a:extLst>
              <a:ext uri="{FF2B5EF4-FFF2-40B4-BE49-F238E27FC236}">
                <a16:creationId xmlns:a16="http://schemas.microsoft.com/office/drawing/2014/main" id="{531272B3-101A-406E-BEC3-91E2E26CE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9C2F3E2-0559-4ED4-9515-2E54484F0D74}" type="slidenum">
              <a:rPr lang="en-US" altLang="en-US"/>
              <a:pPr/>
              <a:t>41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508D5F84-0292-4552-8ADF-9F6A7502F2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1742AE-5EFF-4CCB-A61B-470FBFA72B0E}" type="slidenum">
              <a:rPr lang="zh-TW" altLang="en-US" sz="1200"/>
              <a:pPr eaLnBrk="1" hangingPunct="1"/>
              <a:t>45</a:t>
            </a:fld>
            <a:endParaRPr lang="en-US" altLang="zh-TW" sz="1200"/>
          </a:p>
        </p:txBody>
      </p:sp>
      <p:sp>
        <p:nvSpPr>
          <p:cNvPr id="165891" name="Rectangle 2">
            <a:extLst>
              <a:ext uri="{FF2B5EF4-FFF2-40B4-BE49-F238E27FC236}">
                <a16:creationId xmlns:a16="http://schemas.microsoft.com/office/drawing/2014/main" id="{A38DC4B7-2440-4ED7-B7BC-B2798639726C}"/>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A7FF9FBB-0F16-4691-AB69-95DD92454B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872F7CD-A0C1-4D4D-8237-3AC9831EA1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7B5CA88-B5D8-4018-8046-BDE15D61FF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1748" name="Slide Number Placeholder 3">
            <a:extLst>
              <a:ext uri="{FF2B5EF4-FFF2-40B4-BE49-F238E27FC236}">
                <a16:creationId xmlns:a16="http://schemas.microsoft.com/office/drawing/2014/main" id="{687FEB06-618B-4315-8CAE-DF4E5A1E81F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589ADA-EA0A-458C-8906-5596A61E7CA8}" type="slidenum">
              <a:rPr lang="en-GB" altLang="en-US">
                <a:latin typeface="Calibri" panose="020F0502020204030204" pitchFamily="34" charset="0"/>
              </a:rPr>
              <a:pPr eaLnBrk="1" hangingPunct="1"/>
              <a:t>65</a:t>
            </a:fld>
            <a:endParaRPr lang="en-GB"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82</a:t>
            </a:fld>
            <a:endParaRPr lang="en-US"/>
          </a:p>
        </p:txBody>
      </p:sp>
    </p:spTree>
    <p:extLst>
      <p:ext uri="{BB962C8B-B14F-4D97-AF65-F5344CB8AC3E}">
        <p14:creationId xmlns:p14="http://schemas.microsoft.com/office/powerpoint/2010/main" val="144530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83</a:t>
            </a:fld>
            <a:endParaRPr lang="en-US"/>
          </a:p>
        </p:txBody>
      </p:sp>
    </p:spTree>
    <p:extLst>
      <p:ext uri="{BB962C8B-B14F-4D97-AF65-F5344CB8AC3E}">
        <p14:creationId xmlns:p14="http://schemas.microsoft.com/office/powerpoint/2010/main" val="195143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D5A9829-AF5C-4FE3-9359-BFB7AAD22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70EB1-290C-4B36-84C0-18CB5B77A9F2}" type="slidenum">
              <a:rPr lang="en-US" altLang="en-US"/>
              <a:pPr eaLnBrk="1" hangingPunct="1"/>
              <a:t>92</a:t>
            </a:fld>
            <a:endParaRPr lang="en-US" altLang="en-US"/>
          </a:p>
        </p:txBody>
      </p:sp>
      <p:sp>
        <p:nvSpPr>
          <p:cNvPr id="26627" name="Rectangle 2">
            <a:extLst>
              <a:ext uri="{FF2B5EF4-FFF2-40B4-BE49-F238E27FC236}">
                <a16:creationId xmlns:a16="http://schemas.microsoft.com/office/drawing/2014/main" id="{098967C5-52C7-4A6F-8AA2-EFF6EA20C27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A94EC1-B10F-4D17-90EC-2E789D9C48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AF6B2-C7BC-4F5F-89FA-756C80996319}" type="datetime1">
              <a:rPr lang="en-US" smtClean="0"/>
              <a:t>12/22/2020</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1B5219-EB3B-428B-83C4-F385ACD5B066}" type="datetime1">
              <a:rPr lang="en-US" smtClean="0"/>
              <a:t>12/22/2020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44206-DCD5-437B-A394-E67C0F769F6A}" type="datetime1">
              <a:rPr lang="en-US" smtClean="0"/>
              <a:t>12/22/2020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435B0D2B-E248-4576-9223-EAAE2353D2CC}" type="datetime1">
              <a:rPr lang="en-US" smtClean="0"/>
              <a:t>12/22/2020</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Database Management System</a:t>
            </a:r>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pPr>
                <a:defRPr/>
              </a:pPr>
              <a:t>‹#›</a:t>
            </a:fld>
            <a:endParaRPr lang="en-US" altLang="en-US"/>
          </a:p>
        </p:txBody>
      </p:sp>
    </p:spTree>
    <p:extLst>
      <p:ext uri="{BB962C8B-B14F-4D97-AF65-F5344CB8AC3E}">
        <p14:creationId xmlns:p14="http://schemas.microsoft.com/office/powerpoint/2010/main" val="337390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398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8737600" y="6245225"/>
            <a:ext cx="2844800" cy="476250"/>
          </a:xfrm>
        </p:spPr>
        <p:txBody>
          <a:bodyPr/>
          <a:lstStyle>
            <a:lvl1pPr>
              <a:defRPr/>
            </a:lvl1pPr>
          </a:lstStyle>
          <a:p>
            <a:fld id="{A000FBBA-7DFD-4F6E-882E-974645178C22}" type="slidenum">
              <a:rPr lang="en-US"/>
              <a:pPr/>
              <a:t>‹#›</a:t>
            </a:fld>
            <a:endParaRPr lang="en-US"/>
          </a:p>
        </p:txBody>
      </p:sp>
    </p:spTree>
    <p:extLst>
      <p:ext uri="{BB962C8B-B14F-4D97-AF65-F5344CB8AC3E}">
        <p14:creationId xmlns:p14="http://schemas.microsoft.com/office/powerpoint/2010/main" val="2711768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1B04927-D481-428D-A4A4-277E543FDDE3}"/>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A058DFB-71AD-46F8-95DC-6F572D22A258}"/>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724FB9-F8C3-4C4C-9D46-0D937B576E09}"/>
              </a:ext>
            </a:extLst>
          </p:cNvPr>
          <p:cNvSpPr>
            <a:spLocks noGrp="1"/>
          </p:cNvSpPr>
          <p:nvPr>
            <p:ph type="sldNum" sz="quarter" idx="16"/>
          </p:nvPr>
        </p:nvSpPr>
        <p:spPr/>
        <p:txBody>
          <a:bodyPr/>
          <a:lstStyle>
            <a:lvl1pPr>
              <a:defRPr/>
            </a:lvl1pPr>
          </a:lstStyle>
          <a:p>
            <a:fld id="{9553505A-5746-4950-9000-CBCDD694F736}" type="slidenum">
              <a:rPr lang="en-US" altLang="en-US"/>
              <a:pPr/>
              <a:t>‹#›</a:t>
            </a:fld>
            <a:endParaRPr lang="en-US" altLang="en-US"/>
          </a:p>
        </p:txBody>
      </p:sp>
    </p:spTree>
    <p:extLst>
      <p:ext uri="{BB962C8B-B14F-4D97-AF65-F5344CB8AC3E}">
        <p14:creationId xmlns:p14="http://schemas.microsoft.com/office/powerpoint/2010/main" val="213465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622219"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5FA70EB6-0888-4CFE-8DE5-FCD243586199}" type="datetime1">
              <a:rPr lang="en-US" smtClean="0"/>
              <a:t>12/22/2020</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F393C-D2F5-406D-97F0-5CB1936ADC4B}" type="datetime1">
              <a:rPr lang="en-US" smtClean="0"/>
              <a:t>12/22/2020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EC112-2C11-4566-94FB-463B4717BC39}" type="datetime1">
              <a:rPr lang="en-US" smtClean="0"/>
              <a:t>12/22/2020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F8F58C-B82A-4384-83AD-65998651D24C}" type="datetime1">
              <a:rPr lang="en-US" smtClean="0"/>
              <a:t>12/22/2020</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B8B25-4FB2-4839-87AC-18ADEABEBF25}" type="datetime1">
              <a:rPr lang="en-US" smtClean="0"/>
              <a:t>12/22/2020</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7D92F-300D-4C14-8BAC-DFA0E0CFD5DA}" type="datetime1">
              <a:rPr lang="en-US" smtClean="0"/>
              <a:t>12/22/2020</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DC4DE-52F3-44CD-8BF8-67D44913BCDC}" type="datetime1">
              <a:rPr lang="en-US" smtClean="0"/>
              <a:t>12/22/2020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BE593-E52F-44BB-917E-97E0D05457AB}" type="datetime1">
              <a:rPr lang="en-US" smtClean="0"/>
              <a:t>12/22/2020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F2171-3CC4-4091-8456-BA59E24C067F}" type="datetime1">
              <a:rPr lang="en-US" smtClean="0"/>
              <a:t>12/22/2020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123.png"/><Relationship Id="rId10" Type="http://schemas.openxmlformats.org/officeDocument/2006/relationships/image" Target="../media/image120.png"/><Relationship Id="rId4" Type="http://schemas.openxmlformats.org/officeDocument/2006/relationships/image" Target="../media/image89.png"/><Relationship Id="rId9" Type="http://schemas.openxmlformats.org/officeDocument/2006/relationships/image" Target="../media/image127.png"/></Relationships>
</file>

<file path=ppt/slides/_rels/slide101.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32.png"/><Relationship Id="rId4" Type="http://schemas.openxmlformats.org/officeDocument/2006/relationships/image" Target="../media/image124.png"/></Relationships>
</file>

<file path=ppt/slides/_rels/slide10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0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8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0.png"/><Relationship Id="rId10" Type="http://schemas.openxmlformats.org/officeDocument/2006/relationships/image" Target="../media/image14.png"/><Relationship Id="rId9" Type="http://schemas.openxmlformats.org/officeDocument/2006/relationships/image" Target="../media/image13.png"/></Relationships>
</file>

<file path=ppt/slides/_rels/slide12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0.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12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12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s>
</file>

<file path=ppt/slides/_rels/slide12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8.png"/><Relationship Id="rId4" Type="http://schemas.openxmlformats.org/officeDocument/2006/relationships/image" Target="../media/image157.png"/></Relationships>
</file>

<file path=ppt/slides/_rels/slide12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11.pn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4.png"/><Relationship Id="rId4" Type="http://schemas.openxmlformats.org/officeDocument/2006/relationships/image" Target="../media/image163.png"/></Relationships>
</file>

<file path=ppt/slides/_rels/slide13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7.png"/><Relationship Id="rId4" Type="http://schemas.openxmlformats.org/officeDocument/2006/relationships/image" Target="../media/image166.png"/></Relationships>
</file>

<file path=ppt/slides/_rels/slide132.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9.png"/></Relationships>
</file>

<file path=ppt/slides/_rels/slide133.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3.png"/><Relationship Id="rId4" Type="http://schemas.openxmlformats.org/officeDocument/2006/relationships/image" Target="../media/image172.png"/></Relationships>
</file>

<file path=ppt/slides/_rels/slide134.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5.png"/></Relationships>
</file>

<file path=ppt/slides/_rels/slide135.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179.png"/><Relationship Id="rId7" Type="http://schemas.openxmlformats.org/officeDocument/2006/relationships/image" Target="../media/image183.png"/><Relationship Id="rId2" Type="http://schemas.openxmlformats.org/officeDocument/2006/relationships/image" Target="../media/image178.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 Id="rId9" Type="http://schemas.openxmlformats.org/officeDocument/2006/relationships/image" Target="../media/image185.png"/></Relationships>
</file>

<file path=ppt/slides/_rels/slide137.xml.rels><?xml version="1.0" encoding="UTF-8" standalone="yes"?>
<Relationships xmlns="http://schemas.openxmlformats.org/package/2006/relationships"><Relationship Id="rId8" Type="http://schemas.openxmlformats.org/officeDocument/2006/relationships/image" Target="../media/image192.png"/><Relationship Id="rId3" Type="http://schemas.openxmlformats.org/officeDocument/2006/relationships/image" Target="../media/image187.png"/><Relationship Id="rId7" Type="http://schemas.openxmlformats.org/officeDocument/2006/relationships/image" Target="../media/image191.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 Id="rId9" Type="http://schemas.openxmlformats.org/officeDocument/2006/relationships/image" Target="../media/image193.png"/></Relationships>
</file>

<file path=ppt/slides/_rels/slide138.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95.png"/><Relationship Id="rId7" Type="http://schemas.openxmlformats.org/officeDocument/2006/relationships/image" Target="../media/image199.png"/><Relationship Id="rId2"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 Id="rId9" Type="http://schemas.openxmlformats.org/officeDocument/2006/relationships/image" Target="../media/image201.png"/></Relationships>
</file>

<file path=ppt/slides/_rels/slide139.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2.png"/><Relationship Id="rId4" Type="http://schemas.openxmlformats.org/officeDocument/2006/relationships/image" Target="../media/image175.png"/></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1.png"/><Relationship Id="rId7"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1.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9.png"/><Relationship Id="rId7" Type="http://schemas.openxmlformats.org/officeDocument/2006/relationships/image" Target="../media/image6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3.png"/><Relationship Id="rId4" Type="http://schemas.openxmlformats.org/officeDocument/2006/relationships/image" Target="../media/image52.png"/></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48.png"/><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9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1.png"/></Relationships>
</file>

<file path=ppt/slides/_rels/slide95.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9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8.png"/></Relationships>
</file>

<file path=ppt/slides/_rels/slide9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98.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1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22" y="2249157"/>
            <a:ext cx="11878322" cy="1554480"/>
          </a:xfrm>
        </p:spPr>
        <p:txBody>
          <a:bodyPr>
            <a:normAutofit/>
          </a:bodyPr>
          <a:lstStyle/>
          <a:p>
            <a:r>
              <a:rPr lang="en-US" sz="4000" dirty="0">
                <a:solidFill>
                  <a:srgbClr val="C00000"/>
                </a:solidFill>
              </a:rPr>
              <a:t>Linear Algebra</a:t>
            </a:r>
            <a:endParaRPr lang="en-US" sz="33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2C87-196F-4E06-B812-9807CD219F87}"/>
              </a:ext>
            </a:extLst>
          </p:cNvPr>
          <p:cNvSpPr>
            <a:spLocks noGrp="1"/>
          </p:cNvSpPr>
          <p:nvPr>
            <p:ph type="title"/>
          </p:nvPr>
        </p:nvSpPr>
        <p:spPr/>
        <p:txBody>
          <a:bodyPr>
            <a:normAutofit fontScale="90000"/>
          </a:bodyPr>
          <a:lstStyle/>
          <a:p>
            <a:r>
              <a:rPr lang="en-US"/>
              <a:t>Element-by-element product (Hadamard product)</a:t>
            </a:r>
            <a:endParaRPr lang="en-US" dirty="0"/>
          </a:p>
        </p:txBody>
      </p:sp>
      <p:sp>
        <p:nvSpPr>
          <p:cNvPr id="3" name="Content Placeholder 2">
            <a:extLst>
              <a:ext uri="{FF2B5EF4-FFF2-40B4-BE49-F238E27FC236}">
                <a16:creationId xmlns:a16="http://schemas.microsoft.com/office/drawing/2014/main" id="{A9391411-C104-429C-9DE8-7D10470261A8}"/>
              </a:ext>
            </a:extLst>
          </p:cNvPr>
          <p:cNvSpPr>
            <a:spLocks noGrp="1"/>
          </p:cNvSpPr>
          <p:nvPr>
            <p:ph idx="1"/>
          </p:nvPr>
        </p:nvSpPr>
        <p:spPr>
          <a:xfrm>
            <a:off x="838200" y="4828675"/>
            <a:ext cx="7622219" cy="818146"/>
          </a:xfrm>
        </p:spPr>
        <p:txBody>
          <a:bodyPr/>
          <a:lstStyle/>
          <a:p>
            <a:r>
              <a:rPr lang="en-US" altLang="en-US" dirty="0"/>
              <a:t>Element-wise multiplication (.* in MATLAB) </a:t>
            </a:r>
          </a:p>
          <a:p>
            <a:endParaRPr lang="en-US" dirty="0"/>
          </a:p>
        </p:txBody>
      </p:sp>
      <p:sp>
        <p:nvSpPr>
          <p:cNvPr id="4" name="Slide Number Placeholder 3">
            <a:extLst>
              <a:ext uri="{FF2B5EF4-FFF2-40B4-BE49-F238E27FC236}">
                <a16:creationId xmlns:a16="http://schemas.microsoft.com/office/drawing/2014/main" id="{44D3C61C-F50C-409D-9C2D-C8AE24E445FA}"/>
              </a:ext>
            </a:extLst>
          </p:cNvPr>
          <p:cNvSpPr>
            <a:spLocks noGrp="1"/>
          </p:cNvSpPr>
          <p:nvPr>
            <p:ph type="sldNum" sz="quarter" idx="12"/>
          </p:nvPr>
        </p:nvSpPr>
        <p:spPr/>
        <p:txBody>
          <a:bodyPr/>
          <a:lstStyle/>
          <a:p>
            <a:fld id="{7A40C488-C8CC-47D5-8871-7D5F905AB6AC}" type="slidenum">
              <a:rPr lang="en-US" smtClean="0"/>
              <a:t>10</a:t>
            </a:fld>
            <a:endParaRPr lang="en-US"/>
          </a:p>
        </p:txBody>
      </p:sp>
      <p:pic>
        <p:nvPicPr>
          <p:cNvPr id="5" name="Picture 3" descr="hadamard.eps">
            <a:extLst>
              <a:ext uri="{FF2B5EF4-FFF2-40B4-BE49-F238E27FC236}">
                <a16:creationId xmlns:a16="http://schemas.microsoft.com/office/drawing/2014/main" id="{8070E4B6-F896-4144-99EC-F87EBDBEB5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9754" y="2029326"/>
            <a:ext cx="6899109"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424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0688-0245-4564-BEF1-C2CB2B40EE23}"/>
              </a:ext>
            </a:extLst>
          </p:cNvPr>
          <p:cNvSpPr>
            <a:spLocks noGrp="1"/>
          </p:cNvSpPr>
          <p:nvPr>
            <p:ph type="title"/>
          </p:nvPr>
        </p:nvSpPr>
        <p:spPr/>
        <p:txBody>
          <a:bodyPr>
            <a:normAutofit fontScale="90000"/>
          </a:bodyPr>
          <a:lstStyle/>
          <a:p>
            <a:r>
              <a:rPr lang="en-US" altLang="en-US" sz="4000" b="1" dirty="0"/>
              <a:t>Example: Finding the RREF</a:t>
            </a:r>
            <a:endParaRPr lang="en-US" dirty="0"/>
          </a:p>
        </p:txBody>
      </p:sp>
      <p:sp>
        <p:nvSpPr>
          <p:cNvPr id="4" name="Slide Number Placeholder 3">
            <a:extLst>
              <a:ext uri="{FF2B5EF4-FFF2-40B4-BE49-F238E27FC236}">
                <a16:creationId xmlns:a16="http://schemas.microsoft.com/office/drawing/2014/main" id="{368A3F56-AB2D-4274-923C-CF873F416D1E}"/>
              </a:ext>
            </a:extLst>
          </p:cNvPr>
          <p:cNvSpPr>
            <a:spLocks noGrp="1"/>
          </p:cNvSpPr>
          <p:nvPr>
            <p:ph type="sldNum" sz="quarter" idx="12"/>
          </p:nvPr>
        </p:nvSpPr>
        <p:spPr/>
        <p:txBody>
          <a:bodyPr/>
          <a:lstStyle/>
          <a:p>
            <a:fld id="{7A40C488-C8CC-47D5-8871-7D5F905AB6AC}" type="slidenum">
              <a:rPr lang="en-US" smtClean="0"/>
              <a:t>100</a:t>
            </a:fld>
            <a:endParaRPr lang="en-US"/>
          </a:p>
        </p:txBody>
      </p:sp>
      <p:sp>
        <p:nvSpPr>
          <p:cNvPr id="5" name="Text Box 13">
            <a:extLst>
              <a:ext uri="{FF2B5EF4-FFF2-40B4-BE49-F238E27FC236}">
                <a16:creationId xmlns:a16="http://schemas.microsoft.com/office/drawing/2014/main" id="{614F75FA-2760-4979-80C4-451D69571F36}"/>
              </a:ext>
            </a:extLst>
          </p:cNvPr>
          <p:cNvSpPr txBox="1">
            <a:spLocks noChangeArrowheads="1"/>
          </p:cNvSpPr>
          <p:nvPr/>
        </p:nvSpPr>
        <p:spPr bwMode="auto">
          <a:xfrm>
            <a:off x="1602869" y="2001203"/>
            <a:ext cx="1877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2400" dirty="0">
                <a:solidFill>
                  <a:srgbClr val="002060"/>
                </a:solidFill>
              </a:rPr>
              <a:t>Input Matrix:</a:t>
            </a:r>
          </a:p>
        </p:txBody>
      </p:sp>
      <mc:AlternateContent xmlns:mc="http://schemas.openxmlformats.org/markup-compatibility/2006" xmlns:a14="http://schemas.microsoft.com/office/drawing/2010/main">
        <mc:Choice Requires="a14">
          <p:sp>
            <p:nvSpPr>
              <p:cNvPr id="6" name="Object 33">
                <a:extLst>
                  <a:ext uri="{FF2B5EF4-FFF2-40B4-BE49-F238E27FC236}">
                    <a16:creationId xmlns:a16="http://schemas.microsoft.com/office/drawing/2014/main" id="{0048A532-A75F-483D-B08E-2CCF5C372A60}"/>
                  </a:ext>
                </a:extLst>
              </p:cNvPr>
              <p:cNvSpPr txBox="1"/>
              <p:nvPr/>
            </p:nvSpPr>
            <p:spPr bwMode="auto">
              <a:xfrm>
                <a:off x="3605349" y="1802476"/>
                <a:ext cx="2538277" cy="17445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−11</m:t>
                                </m:r>
                              </m:e>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9</m:t>
                                </m:r>
                              </m:e>
                              <m:e>
                                <m:r>
                                  <a:rPr lang="en-US" i="1">
                                    <a:solidFill>
                                      <a:srgbClr val="000000"/>
                                    </a:solidFill>
                                    <a:latin typeface="Cambria Math" panose="02040503050406030204" pitchFamily="18" charset="0"/>
                                  </a:rPr>
                                  <m:t>−13</m:t>
                                </m:r>
                              </m:e>
                              <m:e/>
                            </m:mr>
                          </m:m>
                        </m:e>
                      </m:d>
                    </m:oMath>
                  </m:oMathPara>
                </a14:m>
                <a:endParaRPr lang="en-US" dirty="0"/>
              </a:p>
            </p:txBody>
          </p:sp>
        </mc:Choice>
        <mc:Fallback xmlns="">
          <p:sp>
            <p:nvSpPr>
              <p:cNvPr id="6" name="Object 33">
                <a:extLst>
                  <a:ext uri="{FF2B5EF4-FFF2-40B4-BE49-F238E27FC236}">
                    <a16:creationId xmlns:a16="http://schemas.microsoft.com/office/drawing/2014/main" id="{0048A532-A75F-483D-B08E-2CCF5C372A60}"/>
                  </a:ext>
                </a:extLst>
              </p:cNvPr>
              <p:cNvSpPr txBox="1">
                <a:spLocks noRot="1" noChangeAspect="1" noMove="1" noResize="1" noEditPoints="1" noAdjustHandles="1" noChangeArrowheads="1" noChangeShapeType="1" noTextEdit="1"/>
              </p:cNvSpPr>
              <p:nvPr/>
            </p:nvSpPr>
            <p:spPr bwMode="auto">
              <a:xfrm>
                <a:off x="3605349" y="1802476"/>
                <a:ext cx="2538277" cy="1744505"/>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34">
                <a:extLst>
                  <a:ext uri="{FF2B5EF4-FFF2-40B4-BE49-F238E27FC236}">
                    <a16:creationId xmlns:a16="http://schemas.microsoft.com/office/drawing/2014/main" id="{933DE09F-26E2-4469-80F1-D025C2E6F511}"/>
                  </a:ext>
                </a:extLst>
              </p:cNvPr>
              <p:cNvSpPr txBox="1"/>
              <p:nvPr/>
            </p:nvSpPr>
            <p:spPr bwMode="auto">
              <a:xfrm>
                <a:off x="6186488" y="1862094"/>
                <a:ext cx="1577975" cy="5810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−3</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oMath>
                  </m:oMathPara>
                </a14:m>
                <a:endParaRPr lang="en-US" dirty="0"/>
              </a:p>
            </p:txBody>
          </p:sp>
        </mc:Choice>
        <mc:Fallback xmlns="">
          <p:sp>
            <p:nvSpPr>
              <p:cNvPr id="7" name="Object 34">
                <a:extLst>
                  <a:ext uri="{FF2B5EF4-FFF2-40B4-BE49-F238E27FC236}">
                    <a16:creationId xmlns:a16="http://schemas.microsoft.com/office/drawing/2014/main" id="{933DE09F-26E2-4469-80F1-D025C2E6F511}"/>
                  </a:ext>
                </a:extLst>
              </p:cNvPr>
              <p:cNvSpPr txBox="1">
                <a:spLocks noRot="1" noChangeAspect="1" noMove="1" noResize="1" noEditPoints="1" noAdjustHandles="1" noChangeArrowheads="1" noChangeShapeType="1" noTextEdit="1"/>
              </p:cNvSpPr>
              <p:nvPr/>
            </p:nvSpPr>
            <p:spPr bwMode="auto">
              <a:xfrm>
                <a:off x="6186488" y="1862094"/>
                <a:ext cx="1577975" cy="581025"/>
              </a:xfrm>
              <a:prstGeom prst="rect">
                <a:avLst/>
              </a:prstGeom>
              <a:blipFill>
                <a:blip r:embed="rId3"/>
                <a:stretch>
                  <a:fillRect/>
                </a:stretch>
              </a:blipFill>
              <a:ln>
                <a:noFill/>
              </a:ln>
              <a:effectLst/>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503F96D9-A74D-4441-AEFD-71611DD87EE4}"/>
              </a:ext>
            </a:extLst>
          </p:cNvPr>
          <p:cNvCxnSpPr/>
          <p:nvPr/>
        </p:nvCxnSpPr>
        <p:spPr>
          <a:xfrm>
            <a:off x="6222917" y="2299652"/>
            <a:ext cx="15240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bject 35">
                <a:extLst>
                  <a:ext uri="{FF2B5EF4-FFF2-40B4-BE49-F238E27FC236}">
                    <a16:creationId xmlns:a16="http://schemas.microsoft.com/office/drawing/2014/main" id="{852AB319-C79C-4C54-90BE-30BE08E4DFBE}"/>
                  </a:ext>
                </a:extLst>
              </p:cNvPr>
              <p:cNvSpPr txBox="1"/>
              <p:nvPr/>
            </p:nvSpPr>
            <p:spPr bwMode="auto">
              <a:xfrm>
                <a:off x="7790008" y="1802477"/>
                <a:ext cx="2898775" cy="1803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9</m:t>
                                </m:r>
                              </m:e>
                              <m:e>
                                <m:r>
                                  <a:rPr lang="en-US" i="1">
                                    <a:solidFill>
                                      <a:srgbClr val="000000"/>
                                    </a:solidFill>
                                    <a:latin typeface="Cambria Math" panose="02040503050406030204" pitchFamily="18" charset="0"/>
                                  </a:rPr>
                                  <m:t>−13</m:t>
                                </m:r>
                              </m:e>
                              <m:e/>
                            </m:mr>
                          </m:m>
                        </m:e>
                      </m:d>
                    </m:oMath>
                  </m:oMathPara>
                </a14:m>
                <a:endParaRPr lang="en-US" dirty="0"/>
              </a:p>
            </p:txBody>
          </p:sp>
        </mc:Choice>
        <mc:Fallback xmlns="">
          <p:sp>
            <p:nvSpPr>
              <p:cNvPr id="9" name="Object 35">
                <a:extLst>
                  <a:ext uri="{FF2B5EF4-FFF2-40B4-BE49-F238E27FC236}">
                    <a16:creationId xmlns:a16="http://schemas.microsoft.com/office/drawing/2014/main" id="{852AB319-C79C-4C54-90BE-30BE08E4DFBE}"/>
                  </a:ext>
                </a:extLst>
              </p:cNvPr>
              <p:cNvSpPr txBox="1">
                <a:spLocks noRot="1" noChangeAspect="1" noMove="1" noResize="1" noEditPoints="1" noAdjustHandles="1" noChangeArrowheads="1" noChangeShapeType="1" noTextEdit="1"/>
              </p:cNvSpPr>
              <p:nvPr/>
            </p:nvSpPr>
            <p:spPr bwMode="auto">
              <a:xfrm>
                <a:off x="7790008" y="1802477"/>
                <a:ext cx="2898775" cy="1803400"/>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bject 36">
                <a:extLst>
                  <a:ext uri="{FF2B5EF4-FFF2-40B4-BE49-F238E27FC236}">
                    <a16:creationId xmlns:a16="http://schemas.microsoft.com/office/drawing/2014/main" id="{B8381E54-32D9-4163-95F8-377C47CF40A8}"/>
                  </a:ext>
                </a:extLst>
              </p:cNvPr>
              <p:cNvSpPr txBox="1"/>
              <p:nvPr/>
            </p:nvSpPr>
            <p:spPr bwMode="auto">
              <a:xfrm>
                <a:off x="9256562" y="3429000"/>
                <a:ext cx="1609725" cy="5810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3</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−4</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dirty="0"/>
              </a:p>
            </p:txBody>
          </p:sp>
        </mc:Choice>
        <mc:Fallback xmlns="">
          <p:sp>
            <p:nvSpPr>
              <p:cNvPr id="10" name="Object 36">
                <a:extLst>
                  <a:ext uri="{FF2B5EF4-FFF2-40B4-BE49-F238E27FC236}">
                    <a16:creationId xmlns:a16="http://schemas.microsoft.com/office/drawing/2014/main" id="{B8381E54-32D9-4163-95F8-377C47CF40A8}"/>
                  </a:ext>
                </a:extLst>
              </p:cNvPr>
              <p:cNvSpPr txBox="1">
                <a:spLocks noRot="1" noChangeAspect="1" noMove="1" noResize="1" noEditPoints="1" noAdjustHandles="1" noChangeArrowheads="1" noChangeShapeType="1" noTextEdit="1"/>
              </p:cNvSpPr>
              <p:nvPr/>
            </p:nvSpPr>
            <p:spPr bwMode="auto">
              <a:xfrm>
                <a:off x="9256562" y="3429000"/>
                <a:ext cx="1609725" cy="581025"/>
              </a:xfrm>
              <a:prstGeom prst="rect">
                <a:avLst/>
              </a:prstGeom>
              <a:blipFill>
                <a:blip r:embed="rId5"/>
                <a:stretch>
                  <a:fillRect/>
                </a:stretch>
              </a:blipFill>
              <a:ln>
                <a:noFill/>
              </a:ln>
              <a:effectLst/>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1A2C088-E800-4B49-B489-909018A8A017}"/>
              </a:ext>
            </a:extLst>
          </p:cNvPr>
          <p:cNvCxnSpPr>
            <a:cxnSpLocks/>
          </p:cNvCxnSpPr>
          <p:nvPr/>
        </p:nvCxnSpPr>
        <p:spPr>
          <a:xfrm>
            <a:off x="9239395" y="3037838"/>
            <a:ext cx="17167" cy="1100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Object 37">
                <a:extLst>
                  <a:ext uri="{FF2B5EF4-FFF2-40B4-BE49-F238E27FC236}">
                    <a16:creationId xmlns:a16="http://schemas.microsoft.com/office/drawing/2014/main" id="{ACFDD392-899B-4912-918D-04E0F19AD818}"/>
                  </a:ext>
                </a:extLst>
              </p:cNvPr>
              <p:cNvSpPr txBox="1"/>
              <p:nvPr/>
            </p:nvSpPr>
            <p:spPr bwMode="auto">
              <a:xfrm>
                <a:off x="8140627" y="4415708"/>
                <a:ext cx="2786063" cy="195546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12" name="Object 37">
                <a:extLst>
                  <a:ext uri="{FF2B5EF4-FFF2-40B4-BE49-F238E27FC236}">
                    <a16:creationId xmlns:a16="http://schemas.microsoft.com/office/drawing/2014/main" id="{ACFDD392-899B-4912-918D-04E0F19AD818}"/>
                  </a:ext>
                </a:extLst>
              </p:cNvPr>
              <p:cNvSpPr txBox="1">
                <a:spLocks noRot="1" noChangeAspect="1" noMove="1" noResize="1" noEditPoints="1" noAdjustHandles="1" noChangeArrowheads="1" noChangeShapeType="1" noTextEdit="1"/>
              </p:cNvSpPr>
              <p:nvPr/>
            </p:nvSpPr>
            <p:spPr bwMode="auto">
              <a:xfrm>
                <a:off x="8140627" y="4415708"/>
                <a:ext cx="2786063" cy="1955467"/>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14">
                <a:extLst>
                  <a:ext uri="{FF2B5EF4-FFF2-40B4-BE49-F238E27FC236}">
                    <a16:creationId xmlns:a16="http://schemas.microsoft.com/office/drawing/2014/main" id="{C02AE093-E938-457E-81B1-12F1D46A24F6}"/>
                  </a:ext>
                </a:extLst>
              </p:cNvPr>
              <p:cNvSpPr txBox="1"/>
              <p:nvPr/>
            </p:nvSpPr>
            <p:spPr bwMode="auto">
              <a:xfrm>
                <a:off x="6311899" y="4689566"/>
                <a:ext cx="1551631" cy="415834"/>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3</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dirty="0"/>
              </a:p>
            </p:txBody>
          </p:sp>
        </mc:Choice>
        <mc:Fallback xmlns="">
          <p:sp>
            <p:nvSpPr>
              <p:cNvPr id="13" name="Object 14">
                <a:extLst>
                  <a:ext uri="{FF2B5EF4-FFF2-40B4-BE49-F238E27FC236}">
                    <a16:creationId xmlns:a16="http://schemas.microsoft.com/office/drawing/2014/main" id="{C02AE093-E938-457E-81B1-12F1D46A24F6}"/>
                  </a:ext>
                </a:extLst>
              </p:cNvPr>
              <p:cNvSpPr txBox="1">
                <a:spLocks noRot="1" noChangeAspect="1" noMove="1" noResize="1" noEditPoints="1" noAdjustHandles="1" noChangeArrowheads="1" noChangeShapeType="1" noTextEdit="1"/>
              </p:cNvSpPr>
              <p:nvPr/>
            </p:nvSpPr>
            <p:spPr bwMode="auto">
              <a:xfrm>
                <a:off x="6311899" y="4689566"/>
                <a:ext cx="1551631" cy="415834"/>
              </a:xfrm>
              <a:prstGeom prst="rect">
                <a:avLst/>
              </a:prstGeom>
              <a:blipFill>
                <a:blip r:embed="rId7"/>
                <a:stretch>
                  <a:fillRect/>
                </a:stretch>
              </a:blipFill>
              <a:ln>
                <a:noFill/>
              </a:ln>
              <a:effectLst/>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4CC0B6F-81D8-4073-B3ED-038241EFA68D}"/>
              </a:ext>
            </a:extLst>
          </p:cNvPr>
          <p:cNvCxnSpPr>
            <a:cxnSpLocks/>
          </p:cNvCxnSpPr>
          <p:nvPr/>
        </p:nvCxnSpPr>
        <p:spPr>
          <a:xfrm flipH="1" flipV="1">
            <a:off x="6312411" y="5105129"/>
            <a:ext cx="1452053" cy="112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bject 14">
                <a:extLst>
                  <a:ext uri="{FF2B5EF4-FFF2-40B4-BE49-F238E27FC236}">
                    <a16:creationId xmlns:a16="http://schemas.microsoft.com/office/drawing/2014/main" id="{6F3371F6-9F60-4EF2-AFF2-9E5BD0CB8EDD}"/>
                  </a:ext>
                </a:extLst>
              </p:cNvPr>
              <p:cNvSpPr txBox="1"/>
              <p:nvPr/>
            </p:nvSpPr>
            <p:spPr bwMode="auto">
              <a:xfrm>
                <a:off x="3973298" y="4626669"/>
                <a:ext cx="2490286" cy="174450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15" name="Object 14">
                <a:extLst>
                  <a:ext uri="{FF2B5EF4-FFF2-40B4-BE49-F238E27FC236}">
                    <a16:creationId xmlns:a16="http://schemas.microsoft.com/office/drawing/2014/main" id="{6F3371F6-9F60-4EF2-AFF2-9E5BD0CB8EDD}"/>
                  </a:ext>
                </a:extLst>
              </p:cNvPr>
              <p:cNvSpPr txBox="1">
                <a:spLocks noRot="1" noChangeAspect="1" noMove="1" noResize="1" noEditPoints="1" noAdjustHandles="1" noChangeArrowheads="1" noChangeShapeType="1" noTextEdit="1"/>
              </p:cNvSpPr>
              <p:nvPr/>
            </p:nvSpPr>
            <p:spPr bwMode="auto">
              <a:xfrm>
                <a:off x="3973298" y="4626669"/>
                <a:ext cx="2490286" cy="1744506"/>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15">
                <a:extLst>
                  <a:ext uri="{FF2B5EF4-FFF2-40B4-BE49-F238E27FC236}">
                    <a16:creationId xmlns:a16="http://schemas.microsoft.com/office/drawing/2014/main" id="{BF5EF1A1-C34A-432F-93E7-F25DDE6748E0}"/>
                  </a:ext>
                </a:extLst>
              </p:cNvPr>
              <p:cNvSpPr txBox="1"/>
              <p:nvPr/>
            </p:nvSpPr>
            <p:spPr bwMode="auto">
              <a:xfrm>
                <a:off x="2825750" y="4632325"/>
                <a:ext cx="547688" cy="581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12</m:t>
                          </m:r>
                        </m:sub>
                      </m:sSub>
                    </m:oMath>
                  </m:oMathPara>
                </a14:m>
                <a:endParaRPr lang="en-US" dirty="0"/>
              </a:p>
            </p:txBody>
          </p:sp>
        </mc:Choice>
        <mc:Fallback xmlns="">
          <p:sp>
            <p:nvSpPr>
              <p:cNvPr id="16" name="Object 15">
                <a:extLst>
                  <a:ext uri="{FF2B5EF4-FFF2-40B4-BE49-F238E27FC236}">
                    <a16:creationId xmlns:a16="http://schemas.microsoft.com/office/drawing/2014/main" id="{BF5EF1A1-C34A-432F-93E7-F25DDE6748E0}"/>
                  </a:ext>
                </a:extLst>
              </p:cNvPr>
              <p:cNvSpPr txBox="1">
                <a:spLocks noRot="1" noChangeAspect="1" noMove="1" noResize="1" noEditPoints="1" noAdjustHandles="1" noChangeArrowheads="1" noChangeShapeType="1" noTextEdit="1"/>
              </p:cNvSpPr>
              <p:nvPr/>
            </p:nvSpPr>
            <p:spPr bwMode="auto">
              <a:xfrm>
                <a:off x="2825750" y="4632325"/>
                <a:ext cx="547688" cy="581025"/>
              </a:xfrm>
              <a:prstGeom prst="rect">
                <a:avLst/>
              </a:prstGeom>
              <a:blipFill>
                <a:blip r:embed="rId9"/>
                <a:stretch>
                  <a:fillRect/>
                </a:stretch>
              </a:blipFill>
              <a:ln>
                <a:noFill/>
              </a:ln>
              <a:effec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81F84142-33EF-49A3-A353-1E7AA20A033F}"/>
              </a:ext>
            </a:extLst>
          </p:cNvPr>
          <p:cNvCxnSpPr>
            <a:cxnSpLocks/>
          </p:cNvCxnSpPr>
          <p:nvPr/>
        </p:nvCxnSpPr>
        <p:spPr>
          <a:xfrm flipH="1" flipV="1">
            <a:off x="2541588" y="5116345"/>
            <a:ext cx="1063762"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bject 17">
                <a:extLst>
                  <a:ext uri="{FF2B5EF4-FFF2-40B4-BE49-F238E27FC236}">
                    <a16:creationId xmlns:a16="http://schemas.microsoft.com/office/drawing/2014/main" id="{76F2FD97-604B-486A-B7C8-CDEF9C2E8E3E}"/>
                  </a:ext>
                </a:extLst>
              </p:cNvPr>
              <p:cNvSpPr txBox="1"/>
              <p:nvPr/>
            </p:nvSpPr>
            <p:spPr bwMode="auto">
              <a:xfrm>
                <a:off x="328398" y="4676241"/>
                <a:ext cx="2490286" cy="164093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18" name="Object 17">
                <a:extLst>
                  <a:ext uri="{FF2B5EF4-FFF2-40B4-BE49-F238E27FC236}">
                    <a16:creationId xmlns:a16="http://schemas.microsoft.com/office/drawing/2014/main" id="{76F2FD97-604B-486A-B7C8-CDEF9C2E8E3E}"/>
                  </a:ext>
                </a:extLst>
              </p:cNvPr>
              <p:cNvSpPr txBox="1">
                <a:spLocks noRot="1" noChangeAspect="1" noMove="1" noResize="1" noEditPoints="1" noAdjustHandles="1" noChangeArrowheads="1" noChangeShapeType="1" noTextEdit="1"/>
              </p:cNvSpPr>
              <p:nvPr/>
            </p:nvSpPr>
            <p:spPr bwMode="auto">
              <a:xfrm>
                <a:off x="328398" y="4676241"/>
                <a:ext cx="2490286" cy="1640931"/>
              </a:xfrm>
              <a:prstGeom prst="rect">
                <a:avLst/>
              </a:prstGeom>
              <a:blipFill>
                <a:blip r:embed="rId10"/>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7073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5" grpId="0"/>
      <p:bldP spid="16" grpId="0"/>
      <p:bldP spid="1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0688-0245-4564-BEF1-C2CB2B40EE23}"/>
              </a:ext>
            </a:extLst>
          </p:cNvPr>
          <p:cNvSpPr>
            <a:spLocks noGrp="1"/>
          </p:cNvSpPr>
          <p:nvPr>
            <p:ph type="title"/>
          </p:nvPr>
        </p:nvSpPr>
        <p:spPr/>
        <p:txBody>
          <a:bodyPr>
            <a:normAutofit fontScale="90000"/>
          </a:bodyPr>
          <a:lstStyle/>
          <a:p>
            <a:r>
              <a:rPr lang="en-US" altLang="en-US" sz="4000" b="1" dirty="0"/>
              <a:t>Example: Finding the RREF</a:t>
            </a:r>
            <a:endParaRPr lang="en-US" dirty="0"/>
          </a:p>
        </p:txBody>
      </p:sp>
      <mc:AlternateContent xmlns:mc="http://schemas.openxmlformats.org/markup-compatibility/2006" xmlns:a14="http://schemas.microsoft.com/office/drawing/2010/main">
        <mc:Choice Requires="a14">
          <p:sp>
            <p:nvSpPr>
              <p:cNvPr id="18" name="Object 17">
                <a:extLst>
                  <a:ext uri="{FF2B5EF4-FFF2-40B4-BE49-F238E27FC236}">
                    <a16:creationId xmlns:a16="http://schemas.microsoft.com/office/drawing/2014/main" id="{76F2FD97-604B-486A-B7C8-CDEF9C2E8E3E}"/>
                  </a:ext>
                </a:extLst>
              </p:cNvPr>
              <p:cNvSpPr txBox="1"/>
              <p:nvPr/>
            </p:nvSpPr>
            <p:spPr bwMode="auto">
              <a:xfrm>
                <a:off x="866503" y="1509352"/>
                <a:ext cx="2490286" cy="164093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18" name="Object 17">
                <a:extLst>
                  <a:ext uri="{FF2B5EF4-FFF2-40B4-BE49-F238E27FC236}">
                    <a16:creationId xmlns:a16="http://schemas.microsoft.com/office/drawing/2014/main" id="{76F2FD97-604B-486A-B7C8-CDEF9C2E8E3E}"/>
                  </a:ext>
                </a:extLst>
              </p:cNvPr>
              <p:cNvSpPr txBox="1">
                <a:spLocks noRot="1" noChangeAspect="1" noMove="1" noResize="1" noEditPoints="1" noAdjustHandles="1" noChangeArrowheads="1" noChangeShapeType="1" noTextEdit="1"/>
              </p:cNvSpPr>
              <p:nvPr/>
            </p:nvSpPr>
            <p:spPr bwMode="auto">
              <a:xfrm>
                <a:off x="866503" y="1509352"/>
                <a:ext cx="2490286" cy="1640931"/>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bject 36">
                <a:extLst>
                  <a:ext uri="{FF2B5EF4-FFF2-40B4-BE49-F238E27FC236}">
                    <a16:creationId xmlns:a16="http://schemas.microsoft.com/office/drawing/2014/main" id="{F464387A-A6AD-4DE4-8A55-17A2B3A52E4D}"/>
                  </a:ext>
                </a:extLst>
              </p:cNvPr>
              <p:cNvSpPr txBox="1"/>
              <p:nvPr/>
            </p:nvSpPr>
            <p:spPr bwMode="auto">
              <a:xfrm>
                <a:off x="3190875" y="1505585"/>
                <a:ext cx="1579563" cy="5810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oMath>
                  </m:oMathPara>
                </a14:m>
                <a:endParaRPr lang="en-US" dirty="0"/>
              </a:p>
            </p:txBody>
          </p:sp>
        </mc:Choice>
        <mc:Fallback xmlns="">
          <p:sp>
            <p:nvSpPr>
              <p:cNvPr id="20" name="Object 36">
                <a:extLst>
                  <a:ext uri="{FF2B5EF4-FFF2-40B4-BE49-F238E27FC236}">
                    <a16:creationId xmlns:a16="http://schemas.microsoft.com/office/drawing/2014/main" id="{F464387A-A6AD-4DE4-8A55-17A2B3A52E4D}"/>
                  </a:ext>
                </a:extLst>
              </p:cNvPr>
              <p:cNvSpPr txBox="1">
                <a:spLocks noRot="1" noChangeAspect="1" noMove="1" noResize="1" noEditPoints="1" noAdjustHandles="1" noChangeArrowheads="1" noChangeShapeType="1" noTextEdit="1"/>
              </p:cNvSpPr>
              <p:nvPr/>
            </p:nvSpPr>
            <p:spPr bwMode="auto">
              <a:xfrm>
                <a:off x="3190875" y="1505585"/>
                <a:ext cx="1579563" cy="581025"/>
              </a:xfrm>
              <a:prstGeom prst="rect">
                <a:avLst/>
              </a:prstGeom>
              <a:blipFill>
                <a:blip r:embed="rId3"/>
                <a:stretch>
                  <a:fillRect/>
                </a:stretch>
              </a:blipFill>
              <a:ln>
                <a:noFill/>
              </a:ln>
              <a:effectLst/>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451486E3-5AC9-4E06-B24B-38E9D6A669D8}"/>
              </a:ext>
            </a:extLst>
          </p:cNvPr>
          <p:cNvCxnSpPr/>
          <p:nvPr/>
        </p:nvCxnSpPr>
        <p:spPr>
          <a:xfrm>
            <a:off x="3227973" y="1941260"/>
            <a:ext cx="15240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Object 19">
                <a:extLst>
                  <a:ext uri="{FF2B5EF4-FFF2-40B4-BE49-F238E27FC236}">
                    <a16:creationId xmlns:a16="http://schemas.microsoft.com/office/drawing/2014/main" id="{1E33C7C3-A6EF-4BD7-B6EA-ED1E256985D5}"/>
                  </a:ext>
                </a:extLst>
              </p:cNvPr>
              <p:cNvSpPr txBox="1"/>
              <p:nvPr/>
            </p:nvSpPr>
            <p:spPr bwMode="auto">
              <a:xfrm>
                <a:off x="5050198" y="1509352"/>
                <a:ext cx="2490286" cy="164093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23" name="Object 19">
                <a:extLst>
                  <a:ext uri="{FF2B5EF4-FFF2-40B4-BE49-F238E27FC236}">
                    <a16:creationId xmlns:a16="http://schemas.microsoft.com/office/drawing/2014/main" id="{1E33C7C3-A6EF-4BD7-B6EA-ED1E256985D5}"/>
                  </a:ext>
                </a:extLst>
              </p:cNvPr>
              <p:cNvSpPr txBox="1">
                <a:spLocks noRot="1" noChangeAspect="1" noMove="1" noResize="1" noEditPoints="1" noAdjustHandles="1" noChangeArrowheads="1" noChangeShapeType="1" noTextEdit="1"/>
              </p:cNvSpPr>
              <p:nvPr/>
            </p:nvSpPr>
            <p:spPr bwMode="auto">
              <a:xfrm>
                <a:off x="5050198" y="1509352"/>
                <a:ext cx="2490286" cy="1640931"/>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bject 23">
                <a:extLst>
                  <a:ext uri="{FF2B5EF4-FFF2-40B4-BE49-F238E27FC236}">
                    <a16:creationId xmlns:a16="http://schemas.microsoft.com/office/drawing/2014/main" id="{01AE5DFA-CBC4-4F63-B4A2-540015CE8479}"/>
                  </a:ext>
                </a:extLst>
              </p:cNvPr>
              <p:cNvSpPr txBox="1"/>
              <p:nvPr/>
            </p:nvSpPr>
            <p:spPr bwMode="auto">
              <a:xfrm>
                <a:off x="6201460" y="2901907"/>
                <a:ext cx="1469747" cy="5810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oMath>
                  </m:oMathPara>
                </a14:m>
                <a:endParaRPr lang="en-US" dirty="0"/>
              </a:p>
            </p:txBody>
          </p:sp>
        </mc:Choice>
        <mc:Fallback xmlns="">
          <p:sp>
            <p:nvSpPr>
              <p:cNvPr id="24" name="Object 23">
                <a:extLst>
                  <a:ext uri="{FF2B5EF4-FFF2-40B4-BE49-F238E27FC236}">
                    <a16:creationId xmlns:a16="http://schemas.microsoft.com/office/drawing/2014/main" id="{01AE5DFA-CBC4-4F63-B4A2-540015CE8479}"/>
                  </a:ext>
                </a:extLst>
              </p:cNvPr>
              <p:cNvSpPr txBox="1">
                <a:spLocks noRot="1" noChangeAspect="1" noMove="1" noResize="1" noEditPoints="1" noAdjustHandles="1" noChangeArrowheads="1" noChangeShapeType="1" noTextEdit="1"/>
              </p:cNvSpPr>
              <p:nvPr/>
            </p:nvSpPr>
            <p:spPr bwMode="auto">
              <a:xfrm>
                <a:off x="6201460" y="2901907"/>
                <a:ext cx="1469747" cy="581025"/>
              </a:xfrm>
              <a:prstGeom prst="rect">
                <a:avLst/>
              </a:prstGeom>
              <a:blipFill>
                <a:blip r:embed="rId5"/>
                <a:stretch>
                  <a:fillRect/>
                </a:stretch>
              </a:blipFill>
              <a:ln>
                <a:noFill/>
              </a:ln>
              <a:effectLst/>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C3263AA3-8C6F-4E73-A3BD-DE5ED05FDD12}"/>
              </a:ext>
            </a:extLst>
          </p:cNvPr>
          <p:cNvCxnSpPr>
            <a:cxnSpLocks/>
          </p:cNvCxnSpPr>
          <p:nvPr/>
        </p:nvCxnSpPr>
        <p:spPr>
          <a:xfrm>
            <a:off x="5990541" y="2499843"/>
            <a:ext cx="0" cy="13008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Object 21">
                <a:extLst>
                  <a:ext uri="{FF2B5EF4-FFF2-40B4-BE49-F238E27FC236}">
                    <a16:creationId xmlns:a16="http://schemas.microsoft.com/office/drawing/2014/main" id="{0535F70E-AF7F-4B7C-A911-5E30CAB6FE42}"/>
                  </a:ext>
                </a:extLst>
              </p:cNvPr>
              <p:cNvSpPr txBox="1"/>
              <p:nvPr/>
            </p:nvSpPr>
            <p:spPr bwMode="auto">
              <a:xfrm>
                <a:off x="5139277" y="4258123"/>
                <a:ext cx="2511426" cy="1803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26" name="Object 21">
                <a:extLst>
                  <a:ext uri="{FF2B5EF4-FFF2-40B4-BE49-F238E27FC236}">
                    <a16:creationId xmlns:a16="http://schemas.microsoft.com/office/drawing/2014/main" id="{0535F70E-AF7F-4B7C-A911-5E30CAB6FE42}"/>
                  </a:ext>
                </a:extLst>
              </p:cNvPr>
              <p:cNvSpPr txBox="1">
                <a:spLocks noRot="1" noChangeAspect="1" noMove="1" noResize="1" noEditPoints="1" noAdjustHandles="1" noChangeArrowheads="1" noChangeShapeType="1" noTextEdit="1"/>
              </p:cNvSpPr>
              <p:nvPr/>
            </p:nvSpPr>
            <p:spPr bwMode="auto">
              <a:xfrm>
                <a:off x="5139277" y="4258123"/>
                <a:ext cx="2511426" cy="1803400"/>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bject 22">
                <a:extLst>
                  <a:ext uri="{FF2B5EF4-FFF2-40B4-BE49-F238E27FC236}">
                    <a16:creationId xmlns:a16="http://schemas.microsoft.com/office/drawing/2014/main" id="{C4BC7D91-275A-4E3B-B04D-90DE514FA112}"/>
                  </a:ext>
                </a:extLst>
              </p:cNvPr>
              <p:cNvSpPr txBox="1"/>
              <p:nvPr/>
            </p:nvSpPr>
            <p:spPr bwMode="auto">
              <a:xfrm>
                <a:off x="3332708" y="4330157"/>
                <a:ext cx="1385887" cy="5810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oMath>
                  </m:oMathPara>
                </a14:m>
                <a:endParaRPr lang="en-US" dirty="0"/>
              </a:p>
            </p:txBody>
          </p:sp>
        </mc:Choice>
        <mc:Fallback xmlns="">
          <p:sp>
            <p:nvSpPr>
              <p:cNvPr id="27" name="Object 22">
                <a:extLst>
                  <a:ext uri="{FF2B5EF4-FFF2-40B4-BE49-F238E27FC236}">
                    <a16:creationId xmlns:a16="http://schemas.microsoft.com/office/drawing/2014/main" id="{C4BC7D91-275A-4E3B-B04D-90DE514FA112}"/>
                  </a:ext>
                </a:extLst>
              </p:cNvPr>
              <p:cNvSpPr txBox="1">
                <a:spLocks noRot="1" noChangeAspect="1" noMove="1" noResize="1" noEditPoints="1" noAdjustHandles="1" noChangeArrowheads="1" noChangeShapeType="1" noTextEdit="1"/>
              </p:cNvSpPr>
              <p:nvPr/>
            </p:nvSpPr>
            <p:spPr bwMode="auto">
              <a:xfrm>
                <a:off x="3332708" y="4330157"/>
                <a:ext cx="1385887" cy="581025"/>
              </a:xfrm>
              <a:prstGeom prst="rect">
                <a:avLst/>
              </a:prstGeom>
              <a:blipFill>
                <a:blip r:embed="rId7"/>
                <a:stretch>
                  <a:fillRect/>
                </a:stretch>
              </a:blipFill>
              <a:ln>
                <a:noFill/>
              </a:ln>
              <a:effectLst/>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6D252982-4BFE-43EE-83AC-36157F341B7E}"/>
              </a:ext>
            </a:extLst>
          </p:cNvPr>
          <p:cNvCxnSpPr>
            <a:cxnSpLocks/>
          </p:cNvCxnSpPr>
          <p:nvPr/>
        </p:nvCxnSpPr>
        <p:spPr>
          <a:xfrm flipH="1">
            <a:off x="3344093" y="4794063"/>
            <a:ext cx="140534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bject 23">
                <a:extLst>
                  <a:ext uri="{FF2B5EF4-FFF2-40B4-BE49-F238E27FC236}">
                    <a16:creationId xmlns:a16="http://schemas.microsoft.com/office/drawing/2014/main" id="{FDD62C65-D5AC-42FE-B5B6-DA2E42D76CFC}"/>
                  </a:ext>
                </a:extLst>
              </p:cNvPr>
              <p:cNvSpPr txBox="1"/>
              <p:nvPr/>
            </p:nvSpPr>
            <p:spPr bwMode="auto">
              <a:xfrm>
                <a:off x="995178" y="4258123"/>
                <a:ext cx="2511425" cy="1803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mr>
                          </m:m>
                        </m:e>
                      </m:d>
                    </m:oMath>
                  </m:oMathPara>
                </a14:m>
                <a:endParaRPr lang="en-US" dirty="0"/>
              </a:p>
            </p:txBody>
          </p:sp>
        </mc:Choice>
        <mc:Fallback xmlns="">
          <p:sp>
            <p:nvSpPr>
              <p:cNvPr id="29" name="Object 23">
                <a:extLst>
                  <a:ext uri="{FF2B5EF4-FFF2-40B4-BE49-F238E27FC236}">
                    <a16:creationId xmlns:a16="http://schemas.microsoft.com/office/drawing/2014/main" id="{FDD62C65-D5AC-42FE-B5B6-DA2E42D76CFC}"/>
                  </a:ext>
                </a:extLst>
              </p:cNvPr>
              <p:cNvSpPr txBox="1">
                <a:spLocks noRot="1" noChangeAspect="1" noMove="1" noResize="1" noEditPoints="1" noAdjustHandles="1" noChangeArrowheads="1" noChangeShapeType="1" noTextEdit="1"/>
              </p:cNvSpPr>
              <p:nvPr/>
            </p:nvSpPr>
            <p:spPr bwMode="auto">
              <a:xfrm>
                <a:off x="995178" y="4258123"/>
                <a:ext cx="2511425" cy="1803400"/>
              </a:xfrm>
              <a:prstGeom prst="rect">
                <a:avLst/>
              </a:prstGeom>
              <a:blipFill>
                <a:blip r:embed="rId8"/>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065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6" grpId="0"/>
      <p:bldP spid="27" grpId="0"/>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A82-EFE4-42C9-AFF0-66A1517F3EAE}"/>
              </a:ext>
            </a:extLst>
          </p:cNvPr>
          <p:cNvSpPr>
            <a:spLocks noGrp="1"/>
          </p:cNvSpPr>
          <p:nvPr>
            <p:ph type="title"/>
          </p:nvPr>
        </p:nvSpPr>
        <p:spPr/>
        <p:txBody>
          <a:bodyPr>
            <a:normAutofit fontScale="90000"/>
          </a:bodyPr>
          <a:lstStyle/>
          <a:p>
            <a:r>
              <a:rPr lang="en-US" dirty="0"/>
              <a:t>Practice</a:t>
            </a:r>
          </a:p>
        </p:txBody>
      </p:sp>
      <p:sp>
        <p:nvSpPr>
          <p:cNvPr id="4" name="Slide Number Placeholder 3">
            <a:extLst>
              <a:ext uri="{FF2B5EF4-FFF2-40B4-BE49-F238E27FC236}">
                <a16:creationId xmlns:a16="http://schemas.microsoft.com/office/drawing/2014/main" id="{FDACF51B-D7DD-41D5-8376-E19C49BF6A07}"/>
              </a:ext>
            </a:extLst>
          </p:cNvPr>
          <p:cNvSpPr>
            <a:spLocks noGrp="1"/>
          </p:cNvSpPr>
          <p:nvPr>
            <p:ph type="sldNum" sz="quarter" idx="12"/>
          </p:nvPr>
        </p:nvSpPr>
        <p:spPr/>
        <p:txBody>
          <a:bodyPr/>
          <a:lstStyle/>
          <a:p>
            <a:fld id="{7A40C488-C8CC-47D5-8871-7D5F905AB6AC}" type="slidenum">
              <a:rPr lang="en-US" smtClean="0"/>
              <a:t>102</a:t>
            </a:fld>
            <a:endParaRPr lang="en-US"/>
          </a:p>
        </p:txBody>
      </p:sp>
      <mc:AlternateContent xmlns:mc="http://schemas.openxmlformats.org/markup-compatibility/2006" xmlns:a14="http://schemas.microsoft.com/office/drawing/2010/main">
        <mc:Choice Requires="a14">
          <p:sp>
            <p:nvSpPr>
              <p:cNvPr id="5" name="Object 26">
                <a:extLst>
                  <a:ext uri="{FF2B5EF4-FFF2-40B4-BE49-F238E27FC236}">
                    <a16:creationId xmlns:a16="http://schemas.microsoft.com/office/drawing/2014/main" id="{62BECED2-B1F9-45CE-BAAD-3F491C12EEB4}"/>
                  </a:ext>
                </a:extLst>
              </p:cNvPr>
              <p:cNvSpPr txBox="1"/>
              <p:nvPr/>
            </p:nvSpPr>
            <p:spPr bwMode="auto">
              <a:xfrm>
                <a:off x="838200" y="2048648"/>
                <a:ext cx="3506787" cy="20034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0000"/>
                              </a:solidFill>
                              <a:latin typeface="Cambria Math" panose="02040503050406030204" pitchFamily="18" charset="0"/>
                            </a:rPr>
                          </m:ctrlPr>
                        </m:dPr>
                        <m:e>
                          <m:m>
                            <m:mPr>
                              <m:mcs>
                                <m:mc>
                                  <m:mcPr>
                                    <m:count m:val="5"/>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smtClean="0">
                                    <a:solidFill>
                                      <a:srgbClr val="000000"/>
                                    </a:solidFill>
                                    <a:latin typeface="Cambria Math" panose="02040503050406030204" pitchFamily="18" charset="0"/>
                                  </a:rPr>
                                  <m:t>−3</m:t>
                                </m:r>
                              </m:e>
                              <m:e>
                                <m:r>
                                  <a:rPr lang="en-US" b="0" i="1" smtClean="0">
                                    <a:solidFill>
                                      <a:srgbClr val="000000"/>
                                    </a:solidFill>
                                    <a:latin typeface="Cambria Math" panose="02040503050406030204" pitchFamily="18" charset="0"/>
                                  </a:rPr>
                                  <m:t>5</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smtClean="0">
                                    <a:solidFill>
                                      <a:srgbClr val="000000"/>
                                    </a:solidFill>
                                    <a:latin typeface="Cambria Math" panose="02040503050406030204" pitchFamily="18" charset="0"/>
                                  </a:rPr>
                                  <m:t>−1</m:t>
                                </m:r>
                              </m:e>
                              <m:e>
                                <m:r>
                                  <a:rPr lang="en-US" b="0" i="1" smtClean="0">
                                    <a:solidFill>
                                      <a:srgbClr val="000000"/>
                                    </a:solidFill>
                                    <a:latin typeface="Cambria Math" panose="02040503050406030204" pitchFamily="18" charset="0"/>
                                  </a:rPr>
                                  <m:t>16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−2</m:t>
                                </m:r>
                              </m:e>
                              <m:e>
                                <m:r>
                                  <a:rPr lang="en-US" i="1" smtClean="0">
                                    <a:solidFill>
                                      <a:srgbClr val="000000"/>
                                    </a:solidFill>
                                    <a:latin typeface="Cambria Math" panose="02040503050406030204" pitchFamily="18" charset="0"/>
                                  </a:rPr>
                                  <m:t>2</m:t>
                                </m:r>
                              </m:e>
                              <m:e>
                                <m:r>
                                  <a:rPr lang="en-US" b="0" i="1" smtClean="0">
                                    <a:solidFill>
                                      <a:srgbClr val="000000"/>
                                    </a:solidFill>
                                    <a:latin typeface="Cambria Math" panose="02040503050406030204" pitchFamily="18" charset="0"/>
                                  </a:rPr>
                                  <m:t>−11</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smtClean="0">
                                    <a:solidFill>
                                      <a:srgbClr val="000000"/>
                                    </a:solidFill>
                                    <a:latin typeface="Cambria Math" panose="02040503050406030204" pitchFamily="18" charset="0"/>
                                  </a:rPr>
                                  <m:t>5</m:t>
                                </m:r>
                              </m:e>
                              <m:e>
                                <m:r>
                                  <a:rPr lang="en-US" b="0" i="1" smtClean="0">
                                    <a:solidFill>
                                      <a:srgbClr val="000000"/>
                                    </a:solidFill>
                                    <a:latin typeface="Cambria Math" panose="02040503050406030204" pitchFamily="18" charset="0"/>
                                  </a:rPr>
                                  <m:t>−9</m:t>
                                </m:r>
                              </m:e>
                            </m:mr>
                          </m:m>
                        </m:e>
                      </m:d>
                    </m:oMath>
                  </m:oMathPara>
                </a14:m>
                <a:endParaRPr lang="en-US" dirty="0"/>
              </a:p>
            </p:txBody>
          </p:sp>
        </mc:Choice>
        <mc:Fallback xmlns="">
          <p:sp>
            <p:nvSpPr>
              <p:cNvPr id="5" name="Object 26">
                <a:extLst>
                  <a:ext uri="{FF2B5EF4-FFF2-40B4-BE49-F238E27FC236}">
                    <a16:creationId xmlns:a16="http://schemas.microsoft.com/office/drawing/2014/main" id="{62BECED2-B1F9-45CE-BAAD-3F491C12EEB4}"/>
                  </a:ext>
                </a:extLst>
              </p:cNvPr>
              <p:cNvSpPr txBox="1">
                <a:spLocks noRot="1" noChangeAspect="1" noMove="1" noResize="1" noEditPoints="1" noAdjustHandles="1" noChangeArrowheads="1" noChangeShapeType="1" noTextEdit="1"/>
              </p:cNvSpPr>
              <p:nvPr/>
            </p:nvSpPr>
            <p:spPr bwMode="auto">
              <a:xfrm>
                <a:off x="838200" y="2048648"/>
                <a:ext cx="3506787" cy="2003425"/>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28">
                <a:extLst>
                  <a:ext uri="{FF2B5EF4-FFF2-40B4-BE49-F238E27FC236}">
                    <a16:creationId xmlns:a16="http://schemas.microsoft.com/office/drawing/2014/main" id="{0CF5EA13-A352-4F33-9A49-CC30426937AB}"/>
                  </a:ext>
                </a:extLst>
              </p:cNvPr>
              <p:cNvSpPr txBox="1"/>
              <p:nvPr/>
            </p:nvSpPr>
            <p:spPr bwMode="auto">
              <a:xfrm>
                <a:off x="7449094" y="2048648"/>
                <a:ext cx="2819400" cy="2135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5"/>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smtClean="0">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smtClean="0">
                                    <a:solidFill>
                                      <a:srgbClr val="000000"/>
                                    </a:solidFill>
                                    <a:latin typeface="Cambria Math" panose="02040503050406030204" pitchFamily="18" charset="0"/>
                                  </a:rPr>
                                  <m:t>7</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smtClean="0">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smtClean="0">
                                    <a:solidFill>
                                      <a:srgbClr val="000000"/>
                                    </a:solidFill>
                                    <a:latin typeface="Cambria Math" panose="02040503050406030204" pitchFamily="18" charset="0"/>
                                  </a:rPr>
                                  <m:t>−3</m:t>
                                </m:r>
                              </m:e>
                            </m:mr>
                          </m:m>
                        </m:e>
                      </m:d>
                    </m:oMath>
                  </m:oMathPara>
                </a14:m>
                <a:endParaRPr lang="en-US" dirty="0"/>
              </a:p>
            </p:txBody>
          </p:sp>
        </mc:Choice>
        <mc:Fallback xmlns="">
          <p:sp>
            <p:nvSpPr>
              <p:cNvPr id="6" name="Object 28">
                <a:extLst>
                  <a:ext uri="{FF2B5EF4-FFF2-40B4-BE49-F238E27FC236}">
                    <a16:creationId xmlns:a16="http://schemas.microsoft.com/office/drawing/2014/main" id="{0CF5EA13-A352-4F33-9A49-CC30426937AB}"/>
                  </a:ext>
                </a:extLst>
              </p:cNvPr>
              <p:cNvSpPr txBox="1">
                <a:spLocks noRot="1" noChangeAspect="1" noMove="1" noResize="1" noEditPoints="1" noAdjustHandles="1" noChangeArrowheads="1" noChangeShapeType="1" noTextEdit="1"/>
              </p:cNvSpPr>
              <p:nvPr/>
            </p:nvSpPr>
            <p:spPr bwMode="auto">
              <a:xfrm>
                <a:off x="7449094" y="2048648"/>
                <a:ext cx="2819400" cy="2135187"/>
              </a:xfrm>
              <a:prstGeom prst="rect">
                <a:avLst/>
              </a:prstGeom>
              <a:blipFill>
                <a:blip r:embed="rId3"/>
                <a:stretch>
                  <a:fillRect/>
                </a:stretch>
              </a:blipFill>
              <a:ln>
                <a:noFill/>
              </a:ln>
              <a:effec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4E392314-3A2A-479D-9DC1-989ADAA71C1D}"/>
              </a:ext>
            </a:extLst>
          </p:cNvPr>
          <p:cNvCxnSpPr>
            <a:cxnSpLocks/>
          </p:cNvCxnSpPr>
          <p:nvPr/>
        </p:nvCxnSpPr>
        <p:spPr>
          <a:xfrm>
            <a:off x="4821532" y="3048773"/>
            <a:ext cx="231078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F818F8-6A39-4E8A-A64B-2383BA8BC21C}"/>
              </a:ext>
            </a:extLst>
          </p:cNvPr>
          <p:cNvSpPr txBox="1"/>
          <p:nvPr/>
        </p:nvSpPr>
        <p:spPr>
          <a:xfrm>
            <a:off x="4790804" y="2326197"/>
            <a:ext cx="2690825" cy="584775"/>
          </a:xfrm>
          <a:prstGeom prst="rect">
            <a:avLst/>
          </a:prstGeom>
          <a:noFill/>
        </p:spPr>
        <p:txBody>
          <a:bodyPr wrap="square" rtlCol="0">
            <a:spAutoFit/>
          </a:bodyPr>
          <a:lstStyle/>
          <a:p>
            <a:r>
              <a:rPr lang="en-US" sz="1600" b="1" dirty="0">
                <a:solidFill>
                  <a:srgbClr val="FF0000"/>
                </a:solidFill>
              </a:rPr>
              <a:t>RREF: List all the elementary row operations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424506D-766C-4204-A63E-F0CEEE97CE6C}"/>
                  </a:ext>
                </a:extLst>
              </p:cNvPr>
              <p:cNvSpPr txBox="1"/>
              <p:nvPr/>
            </p:nvSpPr>
            <p:spPr>
              <a:xfrm>
                <a:off x="838200" y="3923222"/>
                <a:ext cx="2819401"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solidFill>
                      <a:srgbClr val="FF0000"/>
                    </a:solidFill>
                  </a:rPr>
                  <a:t>Consider last column as an additional column. Your actual matrix is </a:t>
                </a:r>
                <a14:m>
                  <m:oMath xmlns:m="http://schemas.openxmlformats.org/officeDocument/2006/math">
                    <m:r>
                      <a:rPr lang="en-US" sz="1600" b="1" i="1" dirty="0" smtClean="0">
                        <a:solidFill>
                          <a:srgbClr val="FF0000"/>
                        </a:solidFill>
                        <a:latin typeface="Cambria Math" panose="02040503050406030204" pitchFamily="18" charset="0"/>
                      </a:rPr>
                      <m:t>𝟒</m:t>
                    </m:r>
                    <m:r>
                      <a:rPr lang="en-US" sz="1600" b="1" i="1" dirty="0" smtClean="0">
                        <a:solidFill>
                          <a:srgbClr val="FF0000"/>
                        </a:solidFill>
                        <a:latin typeface="Cambria Math" panose="02040503050406030204" pitchFamily="18" charset="0"/>
                      </a:rPr>
                      <m:t>×</m:t>
                    </m:r>
                    <m:r>
                      <a:rPr lang="en-US" sz="1600" b="1" i="1" dirty="0" smtClean="0">
                        <a:solidFill>
                          <a:srgbClr val="FF0000"/>
                        </a:solidFill>
                        <a:latin typeface="Cambria Math" panose="02040503050406030204" pitchFamily="18" charset="0"/>
                      </a:rPr>
                      <m:t>𝟒</m:t>
                    </m:r>
                    <m:r>
                      <a:rPr lang="en-US" sz="1600" b="1" i="1" dirty="0" smtClean="0">
                        <a:solidFill>
                          <a:srgbClr val="FF0000"/>
                        </a:solidFill>
                        <a:latin typeface="Cambria Math" panose="02040503050406030204" pitchFamily="18" charset="0"/>
                      </a:rPr>
                      <m:t> </m:t>
                    </m:r>
                  </m:oMath>
                </a14:m>
                <a:endParaRPr lang="en-US" sz="1600" b="1" dirty="0">
                  <a:solidFill>
                    <a:srgbClr val="FF0000"/>
                  </a:solidFill>
                </a:endParaRPr>
              </a:p>
              <a:p>
                <a:pPr marL="285750" indent="-285750" algn="just">
                  <a:buFont typeface="Arial" panose="020B0604020202020204" pitchFamily="34" charset="0"/>
                  <a:buChar char="•"/>
                </a:pPr>
                <a:r>
                  <a:rPr lang="en-US" sz="1600" b="1" dirty="0">
                    <a:solidFill>
                      <a:srgbClr val="FF0000"/>
                    </a:solidFill>
                  </a:rPr>
                  <a:t>All the elementary operation will also be performed on last column</a:t>
                </a:r>
              </a:p>
            </p:txBody>
          </p:sp>
        </mc:Choice>
        <mc:Fallback xmlns="">
          <p:sp>
            <p:nvSpPr>
              <p:cNvPr id="10" name="TextBox 9">
                <a:extLst>
                  <a:ext uri="{FF2B5EF4-FFF2-40B4-BE49-F238E27FC236}">
                    <a16:creationId xmlns:a16="http://schemas.microsoft.com/office/drawing/2014/main" id="{7424506D-766C-4204-A63E-F0CEEE97CE6C}"/>
                  </a:ext>
                </a:extLst>
              </p:cNvPr>
              <p:cNvSpPr txBox="1">
                <a:spLocks noRot="1" noChangeAspect="1" noMove="1" noResize="1" noEditPoints="1" noAdjustHandles="1" noChangeArrowheads="1" noChangeShapeType="1" noTextEdit="1"/>
              </p:cNvSpPr>
              <p:nvPr/>
            </p:nvSpPr>
            <p:spPr>
              <a:xfrm>
                <a:off x="838200" y="3923222"/>
                <a:ext cx="2819401" cy="1569660"/>
              </a:xfrm>
              <a:prstGeom prst="rect">
                <a:avLst/>
              </a:prstGeom>
              <a:blipFill>
                <a:blip r:embed="rId4"/>
                <a:stretch>
                  <a:fillRect l="-866" t="-1167" r="-1082" b="-4280"/>
                </a:stretch>
              </a:blipFill>
            </p:spPr>
            <p:txBody>
              <a:bodyPr/>
              <a:lstStyle/>
              <a:p>
                <a:r>
                  <a:rPr lang="en-US">
                    <a:noFill/>
                  </a:rPr>
                  <a:t> </a:t>
                </a:r>
              </a:p>
            </p:txBody>
          </p:sp>
        </mc:Fallback>
      </mc:AlternateContent>
    </p:spTree>
    <p:extLst>
      <p:ext uri="{BB962C8B-B14F-4D97-AF65-F5344CB8AC3E}">
        <p14:creationId xmlns:p14="http://schemas.microsoft.com/office/powerpoint/2010/main" val="18348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19C-8D52-4EAA-B9C4-99241936ADA2}"/>
              </a:ext>
            </a:extLst>
          </p:cNvPr>
          <p:cNvSpPr>
            <a:spLocks noGrp="1"/>
          </p:cNvSpPr>
          <p:nvPr>
            <p:ph type="title"/>
          </p:nvPr>
        </p:nvSpPr>
        <p:spPr/>
        <p:txBody>
          <a:bodyPr>
            <a:normAutofit fontScale="90000"/>
          </a:bodyPr>
          <a:lstStyle/>
          <a:p>
            <a:r>
              <a:rPr lang="en-US" dirty="0"/>
              <a:t>REF</a:t>
            </a:r>
          </a:p>
        </p:txBody>
      </p:sp>
      <p:sp>
        <p:nvSpPr>
          <p:cNvPr id="3" name="Content Placeholder 2">
            <a:extLst>
              <a:ext uri="{FF2B5EF4-FFF2-40B4-BE49-F238E27FC236}">
                <a16:creationId xmlns:a16="http://schemas.microsoft.com/office/drawing/2014/main" id="{19816C77-7901-4101-8B8C-EA17BB151D59}"/>
              </a:ext>
            </a:extLst>
          </p:cNvPr>
          <p:cNvSpPr>
            <a:spLocks noGrp="1"/>
          </p:cNvSpPr>
          <p:nvPr>
            <p:ph idx="1"/>
          </p:nvPr>
        </p:nvSpPr>
        <p:spPr/>
        <p:txBody>
          <a:bodyPr>
            <a:normAutofit/>
          </a:bodyPr>
          <a:lstStyle/>
          <a:p>
            <a:r>
              <a:rPr lang="en-US" dirty="0"/>
              <a:t>Theorem. </a:t>
            </a:r>
            <a:r>
              <a:rPr lang="en-US" i="1" dirty="0">
                <a:solidFill>
                  <a:srgbClr val="FF0000"/>
                </a:solidFill>
              </a:rPr>
              <a:t>Every matrix is row equivalent to a matrix in row echelon form.</a:t>
            </a:r>
          </a:p>
          <a:p>
            <a:r>
              <a:rPr lang="en-US" dirty="0"/>
              <a:t>Proof</a:t>
            </a:r>
          </a:p>
          <a:p>
            <a:pPr lvl="1"/>
            <a:r>
              <a:rPr lang="en-US" dirty="0"/>
              <a:t>Select a non-zero entry furthest to the left in the matrix. </a:t>
            </a:r>
          </a:p>
          <a:p>
            <a:pPr lvl="1"/>
            <a:r>
              <a:rPr lang="en-US" dirty="0"/>
              <a:t>If this entry is not in the first column, this means that the matrix consists entirely of zeros to the left of this entry, and we can forget about them.</a:t>
            </a:r>
          </a:p>
          <a:p>
            <a:pPr lvl="1"/>
            <a:r>
              <a:rPr lang="en-US" dirty="0"/>
              <a:t>So suppose this non-zero entry is in the first column. After an interchange of rows, we can find an equivalent matrix such that the upper left-hand corner is not O. </a:t>
            </a:r>
          </a:p>
        </p:txBody>
      </p:sp>
      <p:sp>
        <p:nvSpPr>
          <p:cNvPr id="4" name="Slide Number Placeholder 3">
            <a:extLst>
              <a:ext uri="{FF2B5EF4-FFF2-40B4-BE49-F238E27FC236}">
                <a16:creationId xmlns:a16="http://schemas.microsoft.com/office/drawing/2014/main" id="{BF8A6663-1C35-4C4A-BA28-196D120E2165}"/>
              </a:ext>
            </a:extLst>
          </p:cNvPr>
          <p:cNvSpPr>
            <a:spLocks noGrp="1"/>
          </p:cNvSpPr>
          <p:nvPr>
            <p:ph type="sldNum" sz="quarter" idx="12"/>
          </p:nvPr>
        </p:nvSpPr>
        <p:spPr/>
        <p:txBody>
          <a:bodyPr/>
          <a:lstStyle/>
          <a:p>
            <a:fld id="{7A40C488-C8CC-47D5-8871-7D5F905AB6AC}" type="slidenum">
              <a:rPr lang="en-US" smtClean="0"/>
              <a:t>103</a:t>
            </a:fld>
            <a:endParaRPr lang="en-US"/>
          </a:p>
        </p:txBody>
      </p:sp>
      <p:pic>
        <p:nvPicPr>
          <p:cNvPr id="6" name="Picture 5">
            <a:extLst>
              <a:ext uri="{FF2B5EF4-FFF2-40B4-BE49-F238E27FC236}">
                <a16:creationId xmlns:a16="http://schemas.microsoft.com/office/drawing/2014/main" id="{4E67B3CC-2392-469A-8499-A2B6805E561D}"/>
              </a:ext>
            </a:extLst>
          </p:cNvPr>
          <p:cNvPicPr>
            <a:picLocks noChangeAspect="1"/>
          </p:cNvPicPr>
          <p:nvPr/>
        </p:nvPicPr>
        <p:blipFill>
          <a:blip r:embed="rId2"/>
          <a:stretch>
            <a:fillRect/>
          </a:stretch>
        </p:blipFill>
        <p:spPr>
          <a:xfrm>
            <a:off x="8933385" y="2809573"/>
            <a:ext cx="2533978" cy="1827816"/>
          </a:xfrm>
          <a:prstGeom prst="rect">
            <a:avLst/>
          </a:prstGeom>
        </p:spPr>
      </p:pic>
    </p:spTree>
    <p:extLst>
      <p:ext uri="{BB962C8B-B14F-4D97-AF65-F5344CB8AC3E}">
        <p14:creationId xmlns:p14="http://schemas.microsoft.com/office/powerpoint/2010/main" val="20523502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19C-8D52-4EAA-B9C4-99241936ADA2}"/>
              </a:ext>
            </a:extLst>
          </p:cNvPr>
          <p:cNvSpPr>
            <a:spLocks noGrp="1"/>
          </p:cNvSpPr>
          <p:nvPr>
            <p:ph type="title"/>
          </p:nvPr>
        </p:nvSpPr>
        <p:spPr/>
        <p:txBody>
          <a:bodyPr>
            <a:normAutofit fontScale="90000"/>
          </a:bodyPr>
          <a:lstStyle/>
          <a:p>
            <a:r>
              <a:rPr lang="en-US" dirty="0"/>
              <a:t>REF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816C77-7901-4101-8B8C-EA17BB151D59}"/>
                  </a:ext>
                </a:extLst>
              </p:cNvPr>
              <p:cNvSpPr>
                <a:spLocks noGrp="1"/>
              </p:cNvSpPr>
              <p:nvPr>
                <p:ph idx="1"/>
              </p:nvPr>
            </p:nvSpPr>
            <p:spPr/>
            <p:txBody>
              <a:bodyPr>
                <a:normAutofit fontScale="92500" lnSpcReduction="10000"/>
              </a:bodyPr>
              <a:lstStyle/>
              <a:p>
                <a:r>
                  <a:rPr lang="en-US" dirty="0"/>
                  <a:t>Say the matrix is</a:t>
                </a:r>
              </a:p>
              <a:p>
                <a:endParaRPr lang="en-US" dirty="0"/>
              </a:p>
              <a:p>
                <a:endParaRPr lang="en-US" dirty="0"/>
              </a:p>
              <a:p>
                <a:endParaRPr lang="en-US" dirty="0"/>
              </a:p>
              <a:p>
                <a:endParaRPr lang="en-US" dirty="0"/>
              </a:p>
              <a:p>
                <a:endParaRPr lang="en-US" dirty="0"/>
              </a:p>
              <a:p>
                <a:pPr lvl="1"/>
                <a:r>
                  <a:rPr lang="en-US" dirty="0"/>
                  <a:t>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1" i="1" dirty="0" smtClean="0">
                            <a:latin typeface="Cambria Math" panose="02040503050406030204" pitchFamily="18" charset="0"/>
                          </a:rPr>
                          <m:t>𝟏𝟏</m:t>
                        </m:r>
                      </m:sub>
                    </m:sSub>
                    <m:r>
                      <a:rPr lang="en-US" b="1" i="1" dirty="0" smtClean="0">
                        <a:latin typeface="Cambria Math" panose="02040503050406030204" pitchFamily="18" charset="0"/>
                      </a:rPr>
                      <m:t>≠</m:t>
                    </m:r>
                    <m:r>
                      <a:rPr lang="en-US" b="1" i="1" dirty="0" smtClean="0">
                        <a:latin typeface="Cambria Math" panose="02040503050406030204" pitchFamily="18" charset="0"/>
                      </a:rPr>
                      <m:t>𝟎</m:t>
                    </m:r>
                  </m:oMath>
                </a14:m>
                <a:r>
                  <a:rPr lang="en-US" dirty="0"/>
                  <a:t>. </a:t>
                </a:r>
              </a:p>
              <a:p>
                <a:pPr lvl="1"/>
                <a:r>
                  <a:rPr lang="en-US" dirty="0"/>
                  <a:t>We multiply the first row by a </a:t>
                </a:r>
                <a14:m>
                  <m:oMath xmlns:m="http://schemas.openxmlformats.org/officeDocument/2006/math">
                    <m:f>
                      <m:fPr>
                        <m:ctrlPr>
                          <a:rPr lang="en-US" i="1" dirty="0" smtClean="0">
                            <a:latin typeface="Cambria Math" panose="02040503050406030204" pitchFamily="18" charset="0"/>
                          </a:rPr>
                        </m:ctrlPr>
                      </m:fPr>
                      <m:num>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𝒂</m:t>
                            </m:r>
                          </m:e>
                          <m:sub>
                            <m:r>
                              <a:rPr lang="en-US" b="1" i="1" dirty="0" smtClean="0">
                                <a:latin typeface="Cambria Math" panose="02040503050406030204" pitchFamily="18" charset="0"/>
                              </a:rPr>
                              <m:t>𝟐𝟏</m:t>
                            </m:r>
                          </m:sub>
                        </m:sSub>
                      </m:num>
                      <m:den>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𝒂</m:t>
                            </m:r>
                          </m:e>
                          <m:sub>
                            <m:r>
                              <a:rPr lang="en-US" b="1" i="1" dirty="0" smtClean="0">
                                <a:latin typeface="Cambria Math" panose="02040503050406030204" pitchFamily="18" charset="0"/>
                              </a:rPr>
                              <m:t>𝟏𝟏</m:t>
                            </m:r>
                          </m:sub>
                        </m:sSub>
                      </m:den>
                    </m:f>
                  </m:oMath>
                </a14:m>
                <a:r>
                  <a:rPr lang="en-US" dirty="0"/>
                  <a:t> and subtract from the second row. Similarly, for other rows. </a:t>
                </a:r>
              </a:p>
              <a:p>
                <a:pPr lvl="1"/>
                <a:r>
                  <a:rPr lang="en-US" dirty="0"/>
                  <a:t>Then we obtain a matrix which has zeros in the first column except for all. </a:t>
                </a:r>
              </a:p>
              <a:p>
                <a:pPr lvl="1"/>
                <a:r>
                  <a:rPr lang="en-US" dirty="0"/>
                  <a:t>Thus the original matrix is row equivalent to a matrix of the form</a:t>
                </a:r>
              </a:p>
            </p:txBody>
          </p:sp>
        </mc:Choice>
        <mc:Fallback xmlns="">
          <p:sp>
            <p:nvSpPr>
              <p:cNvPr id="3" name="Content Placeholder 2">
                <a:extLst>
                  <a:ext uri="{FF2B5EF4-FFF2-40B4-BE49-F238E27FC236}">
                    <a16:creationId xmlns:a16="http://schemas.microsoft.com/office/drawing/2014/main" id="{19816C77-7901-4101-8B8C-EA17BB151D59}"/>
                  </a:ext>
                </a:extLst>
              </p:cNvPr>
              <p:cNvSpPr>
                <a:spLocks noGrp="1" noRot="1" noChangeAspect="1" noMove="1" noResize="1" noEditPoints="1" noAdjustHandles="1" noChangeArrowheads="1" noChangeShapeType="1" noTextEdit="1"/>
              </p:cNvSpPr>
              <p:nvPr>
                <p:ph idx="1"/>
              </p:nvPr>
            </p:nvSpPr>
            <p:spPr>
              <a:blipFill>
                <a:blip r:embed="rId2"/>
                <a:stretch>
                  <a:fillRect l="-1280" t="-2484" r="-960" b="-22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8A6663-1C35-4C4A-BA28-196D120E2165}"/>
              </a:ext>
            </a:extLst>
          </p:cNvPr>
          <p:cNvSpPr>
            <a:spLocks noGrp="1"/>
          </p:cNvSpPr>
          <p:nvPr>
            <p:ph type="sldNum" sz="quarter" idx="12"/>
          </p:nvPr>
        </p:nvSpPr>
        <p:spPr/>
        <p:txBody>
          <a:bodyPr/>
          <a:lstStyle/>
          <a:p>
            <a:fld id="{7A40C488-C8CC-47D5-8871-7D5F905AB6AC}" type="slidenum">
              <a:rPr lang="en-US" smtClean="0"/>
              <a:t>104</a:t>
            </a:fld>
            <a:endParaRPr lang="en-US"/>
          </a:p>
        </p:txBody>
      </p:sp>
      <p:pic>
        <p:nvPicPr>
          <p:cNvPr id="6" name="Picture 5">
            <a:extLst>
              <a:ext uri="{FF2B5EF4-FFF2-40B4-BE49-F238E27FC236}">
                <a16:creationId xmlns:a16="http://schemas.microsoft.com/office/drawing/2014/main" id="{4E67B3CC-2392-469A-8499-A2B6805E561D}"/>
              </a:ext>
            </a:extLst>
          </p:cNvPr>
          <p:cNvPicPr>
            <a:picLocks noChangeAspect="1"/>
          </p:cNvPicPr>
          <p:nvPr/>
        </p:nvPicPr>
        <p:blipFill>
          <a:blip r:embed="rId3"/>
          <a:stretch>
            <a:fillRect/>
          </a:stretch>
        </p:blipFill>
        <p:spPr>
          <a:xfrm>
            <a:off x="3084378" y="1601184"/>
            <a:ext cx="2533978" cy="1827816"/>
          </a:xfrm>
          <a:prstGeom prst="rect">
            <a:avLst/>
          </a:prstGeom>
        </p:spPr>
      </p:pic>
    </p:spTree>
    <p:extLst>
      <p:ext uri="{BB962C8B-B14F-4D97-AF65-F5344CB8AC3E}">
        <p14:creationId xmlns:p14="http://schemas.microsoft.com/office/powerpoint/2010/main" val="35734894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719C-8D52-4EAA-B9C4-99241936ADA2}"/>
              </a:ext>
            </a:extLst>
          </p:cNvPr>
          <p:cNvSpPr>
            <a:spLocks noGrp="1"/>
          </p:cNvSpPr>
          <p:nvPr>
            <p:ph type="title"/>
          </p:nvPr>
        </p:nvSpPr>
        <p:spPr/>
        <p:txBody>
          <a:bodyPr>
            <a:normAutofit fontScale="90000"/>
          </a:bodyPr>
          <a:lstStyle/>
          <a:p>
            <a:r>
              <a:rPr lang="en-US" dirty="0"/>
              <a:t>REF</a:t>
            </a:r>
          </a:p>
        </p:txBody>
      </p:sp>
      <p:sp>
        <p:nvSpPr>
          <p:cNvPr id="3" name="Content Placeholder 2">
            <a:extLst>
              <a:ext uri="{FF2B5EF4-FFF2-40B4-BE49-F238E27FC236}">
                <a16:creationId xmlns:a16="http://schemas.microsoft.com/office/drawing/2014/main" id="{19816C77-7901-4101-8B8C-EA17BB151D59}"/>
              </a:ext>
            </a:extLst>
          </p:cNvPr>
          <p:cNvSpPr>
            <a:spLocks noGrp="1"/>
          </p:cNvSpPr>
          <p:nvPr>
            <p:ph idx="1"/>
          </p:nvPr>
        </p:nvSpPr>
        <p:spPr>
          <a:xfrm>
            <a:off x="838200" y="1222704"/>
            <a:ext cx="7622219" cy="4799723"/>
          </a:xfrm>
        </p:spPr>
        <p:txBody>
          <a:bodyPr>
            <a:normAutofit lnSpcReduction="10000"/>
          </a:bodyPr>
          <a:lstStyle/>
          <a:p>
            <a:r>
              <a:rPr lang="en-US" dirty="0"/>
              <a:t>Thus, the original matrix is row equivalent to a matrix of the form</a:t>
            </a:r>
          </a:p>
          <a:p>
            <a:endParaRPr lang="en-US" dirty="0"/>
          </a:p>
          <a:p>
            <a:endParaRPr lang="en-US" dirty="0"/>
          </a:p>
          <a:p>
            <a:endParaRPr lang="en-US" dirty="0"/>
          </a:p>
          <a:p>
            <a:r>
              <a:rPr lang="en-US" dirty="0"/>
              <a:t>We then repeat the procedure with the smaller matrix</a:t>
            </a:r>
          </a:p>
          <a:p>
            <a:endParaRPr lang="en-US" dirty="0"/>
          </a:p>
          <a:p>
            <a:endParaRPr lang="en-US" dirty="0"/>
          </a:p>
          <a:p>
            <a:r>
              <a:rPr lang="en-US" dirty="0"/>
              <a:t>We can continue until the matrix is In row echelon form</a:t>
            </a:r>
          </a:p>
          <a:p>
            <a:endParaRPr lang="en-US" dirty="0"/>
          </a:p>
          <a:p>
            <a:endParaRPr lang="en-US" dirty="0"/>
          </a:p>
        </p:txBody>
      </p:sp>
      <p:sp>
        <p:nvSpPr>
          <p:cNvPr id="4" name="Slide Number Placeholder 3">
            <a:extLst>
              <a:ext uri="{FF2B5EF4-FFF2-40B4-BE49-F238E27FC236}">
                <a16:creationId xmlns:a16="http://schemas.microsoft.com/office/drawing/2014/main" id="{BF8A6663-1C35-4C4A-BA28-196D120E2165}"/>
              </a:ext>
            </a:extLst>
          </p:cNvPr>
          <p:cNvSpPr>
            <a:spLocks noGrp="1"/>
          </p:cNvSpPr>
          <p:nvPr>
            <p:ph type="sldNum" sz="quarter" idx="12"/>
          </p:nvPr>
        </p:nvSpPr>
        <p:spPr/>
        <p:txBody>
          <a:bodyPr/>
          <a:lstStyle/>
          <a:p>
            <a:fld id="{7A40C488-C8CC-47D5-8871-7D5F905AB6AC}" type="slidenum">
              <a:rPr lang="en-US" smtClean="0"/>
              <a:t>105</a:t>
            </a:fld>
            <a:endParaRPr lang="en-US"/>
          </a:p>
        </p:txBody>
      </p:sp>
      <p:pic>
        <p:nvPicPr>
          <p:cNvPr id="7" name="Picture 6">
            <a:extLst>
              <a:ext uri="{FF2B5EF4-FFF2-40B4-BE49-F238E27FC236}">
                <a16:creationId xmlns:a16="http://schemas.microsoft.com/office/drawing/2014/main" id="{15DD04F8-204F-4F6E-BB05-141961EDCCD2}"/>
              </a:ext>
            </a:extLst>
          </p:cNvPr>
          <p:cNvPicPr>
            <a:picLocks noChangeAspect="1"/>
          </p:cNvPicPr>
          <p:nvPr/>
        </p:nvPicPr>
        <p:blipFill>
          <a:blip r:embed="rId2"/>
          <a:stretch>
            <a:fillRect/>
          </a:stretch>
        </p:blipFill>
        <p:spPr>
          <a:xfrm>
            <a:off x="4000938" y="1897774"/>
            <a:ext cx="2608755" cy="1531226"/>
          </a:xfrm>
          <a:prstGeom prst="rect">
            <a:avLst/>
          </a:prstGeom>
        </p:spPr>
      </p:pic>
      <p:pic>
        <p:nvPicPr>
          <p:cNvPr id="9" name="Picture 8">
            <a:extLst>
              <a:ext uri="{FF2B5EF4-FFF2-40B4-BE49-F238E27FC236}">
                <a16:creationId xmlns:a16="http://schemas.microsoft.com/office/drawing/2014/main" id="{552D7CB9-8FE0-48DD-BCC7-624ACBB94F06}"/>
              </a:ext>
            </a:extLst>
          </p:cNvPr>
          <p:cNvPicPr>
            <a:picLocks noChangeAspect="1"/>
          </p:cNvPicPr>
          <p:nvPr/>
        </p:nvPicPr>
        <p:blipFill>
          <a:blip r:embed="rId3"/>
          <a:stretch>
            <a:fillRect/>
          </a:stretch>
        </p:blipFill>
        <p:spPr>
          <a:xfrm>
            <a:off x="4346939" y="3930648"/>
            <a:ext cx="1916751" cy="1272957"/>
          </a:xfrm>
          <a:prstGeom prst="rect">
            <a:avLst/>
          </a:prstGeom>
        </p:spPr>
      </p:pic>
    </p:spTree>
    <p:extLst>
      <p:ext uri="{BB962C8B-B14F-4D97-AF65-F5344CB8AC3E}">
        <p14:creationId xmlns:p14="http://schemas.microsoft.com/office/powerpoint/2010/main" val="436854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E5E-2CEE-4BB8-BB66-12FA0AE6E4F1}"/>
              </a:ext>
            </a:extLst>
          </p:cNvPr>
          <p:cNvSpPr>
            <a:spLocks noGrp="1"/>
          </p:cNvSpPr>
          <p:nvPr>
            <p:ph type="title"/>
          </p:nvPr>
        </p:nvSpPr>
        <p:spPr/>
        <p:txBody>
          <a:bodyPr>
            <a:normAutofit fontScale="90000"/>
          </a:bodyPr>
          <a:lstStyle/>
          <a:p>
            <a:r>
              <a:rPr lang="en-US" altLang="en-US" dirty="0"/>
              <a:t>Systems of equations</a:t>
            </a:r>
            <a:endParaRPr lang="en-US" dirty="0"/>
          </a:p>
        </p:txBody>
      </p:sp>
      <p:sp>
        <p:nvSpPr>
          <p:cNvPr id="3" name="Content Placeholder 2">
            <a:extLst>
              <a:ext uri="{FF2B5EF4-FFF2-40B4-BE49-F238E27FC236}">
                <a16:creationId xmlns:a16="http://schemas.microsoft.com/office/drawing/2014/main" id="{661230E8-BA00-4EF4-BD1F-BE5F6098702A}"/>
              </a:ext>
            </a:extLst>
          </p:cNvPr>
          <p:cNvSpPr>
            <a:spLocks noGrp="1"/>
          </p:cNvSpPr>
          <p:nvPr>
            <p:ph idx="1"/>
          </p:nvPr>
        </p:nvSpPr>
        <p:spPr>
          <a:xfrm>
            <a:off x="838200" y="1270000"/>
            <a:ext cx="7622219" cy="2792549"/>
          </a:xfrm>
        </p:spPr>
        <p:txBody>
          <a:bodyPr>
            <a:normAutofit lnSpcReduction="10000"/>
          </a:bodyPr>
          <a:lstStyle/>
          <a:p>
            <a:r>
              <a:rPr lang="en-US" dirty="0"/>
              <a:t>A system of equations is a group of two or more equations. </a:t>
            </a:r>
          </a:p>
          <a:p>
            <a:r>
              <a:rPr lang="en-US" dirty="0"/>
              <a:t>To solve a system of equations means to find values for the variables that satisfy all of the equations in the system.</a:t>
            </a:r>
          </a:p>
          <a:p>
            <a:r>
              <a:rPr lang="en-US" dirty="0"/>
              <a:t>Systems of equations can involve any number of equations and variables.</a:t>
            </a:r>
          </a:p>
        </p:txBody>
      </p:sp>
      <p:sp>
        <p:nvSpPr>
          <p:cNvPr id="4" name="Slide Number Placeholder 3">
            <a:extLst>
              <a:ext uri="{FF2B5EF4-FFF2-40B4-BE49-F238E27FC236}">
                <a16:creationId xmlns:a16="http://schemas.microsoft.com/office/drawing/2014/main" id="{97581BDD-7FFF-485A-A1F9-D1A22FBEBCEB}"/>
              </a:ext>
            </a:extLst>
          </p:cNvPr>
          <p:cNvSpPr>
            <a:spLocks noGrp="1"/>
          </p:cNvSpPr>
          <p:nvPr>
            <p:ph type="sldNum" sz="quarter" idx="12"/>
          </p:nvPr>
        </p:nvSpPr>
        <p:spPr/>
        <p:txBody>
          <a:bodyPr/>
          <a:lstStyle/>
          <a:p>
            <a:fld id="{7A40C488-C8CC-47D5-8871-7D5F905AB6AC}" type="slidenum">
              <a:rPr lang="en-US" smtClean="0"/>
              <a:t>106</a:t>
            </a:fld>
            <a:endParaRPr lang="en-US"/>
          </a:p>
        </p:txBody>
      </p:sp>
    </p:spTree>
    <p:extLst>
      <p:ext uri="{BB962C8B-B14F-4D97-AF65-F5344CB8AC3E}">
        <p14:creationId xmlns:p14="http://schemas.microsoft.com/office/powerpoint/2010/main" val="4034235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9CA4-E8A8-4732-A358-58F124CF9B3B}"/>
              </a:ext>
            </a:extLst>
          </p:cNvPr>
          <p:cNvSpPr>
            <a:spLocks noGrp="1"/>
          </p:cNvSpPr>
          <p:nvPr>
            <p:ph type="title"/>
          </p:nvPr>
        </p:nvSpPr>
        <p:spPr/>
        <p:txBody>
          <a:bodyPr>
            <a:normAutofit fontScale="90000"/>
          </a:bodyPr>
          <a:lstStyle/>
          <a:p>
            <a:r>
              <a:rPr lang="en-US" dirty="0"/>
              <a:t>Linear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B26603-9C79-4CD1-8F10-9BBC9BFF3DD7}"/>
                  </a:ext>
                </a:extLst>
              </p:cNvPr>
              <p:cNvSpPr>
                <a:spLocks noGrp="1"/>
              </p:cNvSpPr>
              <p:nvPr>
                <p:ph idx="1"/>
              </p:nvPr>
            </p:nvSpPr>
            <p:spPr/>
            <p:txBody>
              <a:bodyPr/>
              <a:lstStyle/>
              <a:p>
                <a:r>
                  <a:rPr lang="en-US" dirty="0"/>
                  <a:t>A linear equation is an equation that may be put in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m:oMathPara>
                </a14:m>
                <a:endParaRPr lang="en-US" dirty="0"/>
              </a:p>
              <a:p>
                <a:pPr marL="457200"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are the variables (or unknowns),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a:latin typeface="Cambria Math" panose="02040503050406030204" pitchFamily="18" charset="0"/>
                          </a:rPr>
                        </m:ctrlPr>
                      </m:sSubPr>
                      <m:e>
                        <m:r>
                          <a:rPr lang="en-US" b="0" i="1" smtClean="0">
                            <a:latin typeface="Cambria Math" panose="02040503050406030204" pitchFamily="18" charset="0"/>
                          </a:rPr>
                          <m:t>𝑎</m:t>
                        </m:r>
                      </m:e>
                      <m:sub>
                        <m:r>
                          <a:rPr lang="en-US" b="0" i="1">
                            <a:latin typeface="Cambria Math" panose="02040503050406030204" pitchFamily="18" charset="0"/>
                          </a:rPr>
                          <m:t>1</m:t>
                        </m:r>
                      </m:sub>
                    </m:sSub>
                  </m:oMath>
                </a14:m>
                <a:r>
                  <a:rPr lang="en-US" dirty="0"/>
                  <a:t>,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𝑎</m:t>
                        </m:r>
                      </m:e>
                      <m:sub>
                        <m:r>
                          <a:rPr lang="en-US" b="0" i="1">
                            <a:latin typeface="Cambria Math" panose="02040503050406030204" pitchFamily="18" charset="0"/>
                          </a:rPr>
                          <m:t>2</m:t>
                        </m:r>
                      </m:sub>
                    </m:sSub>
                  </m:oMath>
                </a14:m>
                <a:r>
                  <a:rPr lang="en-US" dirty="0"/>
                  <a:t>, </a:t>
                </a:r>
                <a14:m>
                  <m:oMath xmlns:m="http://schemas.openxmlformats.org/officeDocument/2006/math">
                    <m:r>
                      <a:rPr lang="en-US" b="0" i="1">
                        <a:latin typeface="Cambria Math" panose="02040503050406030204" pitchFamily="18" charset="0"/>
                      </a:rPr>
                      <m:t>…</m:t>
                    </m:r>
                  </m:oMath>
                </a14:m>
                <a:r>
                  <a:rPr lang="en-US" dirty="0"/>
                  <a:t>,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𝑎</m:t>
                        </m:r>
                      </m:e>
                      <m:sub>
                        <m:r>
                          <a:rPr lang="en-US" b="0" i="1">
                            <a:latin typeface="Cambria Math" panose="02040503050406030204" pitchFamily="18" charset="0"/>
                          </a:rPr>
                          <m:t>𝑛</m:t>
                        </m:r>
                      </m:sub>
                    </m:sSub>
                  </m:oMath>
                </a14:m>
                <a:r>
                  <a:rPr lang="en-US" dirty="0"/>
                  <a:t> are the coefficients, which are often real numbers.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6B26603-9C79-4CD1-8F10-9BBC9BFF3DD7}"/>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17C4840-781F-4445-9984-EDFBDF22C664}"/>
              </a:ext>
            </a:extLst>
          </p:cNvPr>
          <p:cNvSpPr>
            <a:spLocks noGrp="1"/>
          </p:cNvSpPr>
          <p:nvPr>
            <p:ph type="sldNum" sz="quarter" idx="12"/>
          </p:nvPr>
        </p:nvSpPr>
        <p:spPr/>
        <p:txBody>
          <a:bodyPr/>
          <a:lstStyle/>
          <a:p>
            <a:fld id="{7A40C488-C8CC-47D5-8871-7D5F905AB6AC}" type="slidenum">
              <a:rPr lang="en-US" smtClean="0"/>
              <a:t>107</a:t>
            </a:fld>
            <a:endParaRPr lang="en-US"/>
          </a:p>
        </p:txBody>
      </p:sp>
    </p:spTree>
    <p:extLst>
      <p:ext uri="{BB962C8B-B14F-4D97-AF65-F5344CB8AC3E}">
        <p14:creationId xmlns:p14="http://schemas.microsoft.com/office/powerpoint/2010/main" val="5407235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4EC0-D045-4347-8718-5F878A765E32}"/>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4F58CD-A24B-42E5-B9DF-E3673253563E}"/>
                  </a:ext>
                </a:extLst>
              </p:cNvPr>
              <p:cNvSpPr>
                <a:spLocks noGrp="1"/>
              </p:cNvSpPr>
              <p:nvPr>
                <p:ph idx="1"/>
              </p:nvPr>
            </p:nvSpPr>
            <p:spPr/>
            <p:txBody>
              <a:bodyPr/>
              <a:lstStyle/>
              <a:p>
                <a:r>
                  <a:rPr lang="en-US" dirty="0"/>
                  <a:t>Examples of linear systems</a:t>
                </a:r>
              </a:p>
              <a:p>
                <a:pPr lvl="1"/>
                <a:r>
                  <a:rPr lang="en-US" dirty="0"/>
                  <a:t>Suppose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 </m:t>
                    </m:r>
                    <m:r>
                      <a:rPr lang="en-US" i="1" dirty="0" smtClean="0">
                        <a:latin typeface="Cambria Math" panose="02040503050406030204" pitchFamily="18" charset="0"/>
                      </a:rPr>
                      <m:t>𝑅</m:t>
                    </m:r>
                  </m:oMath>
                </a14:m>
                <a:r>
                  <a:rPr lang="en-US" dirty="0"/>
                  <a:t>. Consider the system </a:t>
                </a:r>
                <a14:m>
                  <m:oMath xmlns:m="http://schemas.openxmlformats.org/officeDocument/2006/math">
                    <m:r>
                      <a:rPr lang="en-US" i="1" dirty="0" smtClean="0">
                        <a:latin typeface="Cambria Math" panose="02040503050406030204" pitchFamily="18" charset="0"/>
                      </a:rPr>
                      <m:t>𝑎𝑥</m:t>
                    </m:r>
                    <m:r>
                      <a:rPr lang="en-US" i="1" dirty="0" smtClean="0">
                        <a:latin typeface="Cambria Math" panose="02040503050406030204" pitchFamily="18" charset="0"/>
                      </a:rPr>
                      <m:t> = </m:t>
                    </m:r>
                    <m:r>
                      <a:rPr lang="en-US" i="1" dirty="0" smtClean="0">
                        <a:latin typeface="Cambria Math" panose="02040503050406030204" pitchFamily="18" charset="0"/>
                      </a:rPr>
                      <m:t>𝑏</m:t>
                    </m:r>
                    <m:r>
                      <a:rPr lang="en-US" i="1" dirty="0" smtClean="0">
                        <a:latin typeface="Cambria Math" panose="02040503050406030204" pitchFamily="18" charset="0"/>
                      </a:rPr>
                      <m:t> </m:t>
                    </m:r>
                  </m:oMath>
                </a14:m>
                <a:r>
                  <a:rPr lang="en-US" dirty="0"/>
                  <a:t>in the variable </a:t>
                </a:r>
                <a14:m>
                  <m:oMath xmlns:m="http://schemas.openxmlformats.org/officeDocument/2006/math">
                    <m:r>
                      <a:rPr lang="en-US" i="1" dirty="0" smtClean="0">
                        <a:latin typeface="Cambria Math" panose="02040503050406030204" pitchFamily="18" charset="0"/>
                      </a:rPr>
                      <m:t>𝑥</m:t>
                    </m:r>
                  </m:oMath>
                </a14:m>
                <a:r>
                  <a:rPr lang="en-US" dirty="0"/>
                  <a:t>. if</a:t>
                </a:r>
              </a:p>
              <a:p>
                <a:pPr lvl="2"/>
                <a14:m>
                  <m:oMath xmlns:m="http://schemas.openxmlformats.org/officeDocument/2006/math">
                    <m:r>
                      <a:rPr lang="en-US" i="1" dirty="0" smtClean="0">
                        <a:latin typeface="Cambria Math" panose="02040503050406030204" pitchFamily="18" charset="0"/>
                      </a:rPr>
                      <m:t>𝑎</m:t>
                    </m:r>
                    <m:r>
                      <a:rPr lang="en-US" b="1" i="1" dirty="0" smtClean="0">
                        <a:latin typeface="Cambria Math" panose="02040503050406030204" pitchFamily="18" charset="0"/>
                      </a:rPr>
                      <m:t>≠</m:t>
                    </m:r>
                    <m:r>
                      <a:rPr lang="en-US" i="1" dirty="0" smtClean="0">
                        <a:latin typeface="Cambria Math" panose="02040503050406030204" pitchFamily="18" charset="0"/>
                      </a:rPr>
                      <m:t>0 </m:t>
                    </m:r>
                  </m:oMath>
                </a14:m>
                <a:r>
                  <a:rPr lang="en-US" dirty="0"/>
                  <a:t>then the system has a unique solution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1" i="1" dirty="0" smtClean="0">
                            <a:latin typeface="Cambria Math" panose="02040503050406030204" pitchFamily="18" charset="0"/>
                          </a:rPr>
                          <m:t>𝒃</m:t>
                        </m:r>
                      </m:num>
                      <m:den>
                        <m:r>
                          <a:rPr lang="en-US" b="1" i="1" dirty="0" smtClean="0">
                            <a:latin typeface="Cambria Math" panose="02040503050406030204" pitchFamily="18" charset="0"/>
                          </a:rPr>
                          <m:t>𝒂</m:t>
                        </m:r>
                      </m:den>
                    </m:f>
                    <m:r>
                      <a:rPr lang="en-US" i="1" dirty="0" smtClean="0">
                        <a:latin typeface="Cambria Math" panose="02040503050406030204" pitchFamily="18" charset="0"/>
                      </a:rPr>
                      <m:t> </m:t>
                    </m:r>
                  </m:oMath>
                </a14:m>
                <a:endParaRPr lang="en-US" dirty="0"/>
              </a:p>
              <a:p>
                <a:pPr lvl="2"/>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0 </m:t>
                    </m:r>
                  </m:oMath>
                </a14:m>
                <a:r>
                  <a:rPr lang="en-US" dirty="0"/>
                  <a:t>and </a:t>
                </a:r>
              </a:p>
              <a:p>
                <a:pPr marL="1771650" lvl="3" indent="-400050">
                  <a:buFont typeface="+mj-lt"/>
                  <a:buAutoNum type="romanLcPeriod"/>
                </a:pPr>
                <a14:m>
                  <m:oMath xmlns:m="http://schemas.openxmlformats.org/officeDocument/2006/math">
                    <m:r>
                      <m:rPr>
                        <m:sty m:val="p"/>
                      </m:rPr>
                      <a:rPr lang="en-US" i="0" dirty="0" smtClean="0">
                        <a:latin typeface="Cambria Math" panose="02040503050406030204" pitchFamily="18" charset="0"/>
                      </a:rPr>
                      <m:t>b</m:t>
                    </m:r>
                    <m:r>
                      <a:rPr lang="en-US" b="0" i="0" dirty="0" smtClean="0">
                        <a:latin typeface="Cambria Math" panose="02040503050406030204" pitchFamily="18" charset="0"/>
                      </a:rPr>
                      <m:t>≠</m:t>
                    </m:r>
                    <m:r>
                      <a:rPr lang="en-US" i="0" dirty="0" smtClean="0">
                        <a:latin typeface="Cambria Math" panose="02040503050406030204" pitchFamily="18" charset="0"/>
                      </a:rPr>
                      <m:t>0 </m:t>
                    </m:r>
                  </m:oMath>
                </a14:m>
                <a:r>
                  <a:rPr lang="en-US" dirty="0"/>
                  <a:t>then the system has no solution. </a:t>
                </a:r>
              </a:p>
              <a:p>
                <a:pPr marL="1771650" lvl="3" indent="-400050">
                  <a:buFont typeface="+mj-lt"/>
                  <a:buAutoNum type="romanLcPeriod"/>
                </a:pPr>
                <a14:m>
                  <m:oMath xmlns:m="http://schemas.openxmlformats.org/officeDocument/2006/math">
                    <m:r>
                      <m:rPr>
                        <m:sty m:val="p"/>
                      </m:rPr>
                      <a:rPr lang="en-US" i="0" dirty="0" smtClean="0">
                        <a:latin typeface="Cambria Math" panose="02040503050406030204" pitchFamily="18" charset="0"/>
                      </a:rPr>
                      <m:t>b</m:t>
                    </m:r>
                    <m:r>
                      <a:rPr lang="en-US" i="0" dirty="0" smtClean="0">
                        <a:latin typeface="Cambria Math" panose="02040503050406030204" pitchFamily="18" charset="0"/>
                      </a:rPr>
                      <m:t> = 0 </m:t>
                    </m:r>
                  </m:oMath>
                </a14:m>
                <a:r>
                  <a:rPr lang="en-US" dirty="0"/>
                  <a:t>then the system has infinite number of solutions, namely all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𝑅</m:t>
                    </m:r>
                  </m:oMath>
                </a14:m>
                <a:r>
                  <a:rPr lang="en-US" dirty="0"/>
                  <a:t>.</a:t>
                </a:r>
              </a:p>
            </p:txBody>
          </p:sp>
        </mc:Choice>
        <mc:Fallback xmlns="">
          <p:sp>
            <p:nvSpPr>
              <p:cNvPr id="3" name="Content Placeholder 2">
                <a:extLst>
                  <a:ext uri="{FF2B5EF4-FFF2-40B4-BE49-F238E27FC236}">
                    <a16:creationId xmlns:a16="http://schemas.microsoft.com/office/drawing/2014/main" id="{F84F58CD-A24B-42E5-B9DF-E3673253563E}"/>
                  </a:ext>
                </a:extLst>
              </p:cNvPr>
              <p:cNvSpPr>
                <a:spLocks noGrp="1" noRot="1" noChangeAspect="1" noMove="1" noResize="1" noEditPoints="1" noAdjustHandles="1" noChangeArrowheads="1" noChangeShapeType="1" noTextEdit="1"/>
              </p:cNvSpPr>
              <p:nvPr>
                <p:ph idx="1"/>
              </p:nvPr>
            </p:nvSpPr>
            <p:spPr>
              <a:blipFill>
                <a:blip r:embed="rId2"/>
                <a:stretch>
                  <a:fillRect l="-1440" t="-1988" r="-12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83DD15-7867-4B3A-B7B2-35116CA305D7}"/>
              </a:ext>
            </a:extLst>
          </p:cNvPr>
          <p:cNvSpPr>
            <a:spLocks noGrp="1"/>
          </p:cNvSpPr>
          <p:nvPr>
            <p:ph type="sldNum" sz="quarter" idx="12"/>
          </p:nvPr>
        </p:nvSpPr>
        <p:spPr/>
        <p:txBody>
          <a:bodyPr/>
          <a:lstStyle/>
          <a:p>
            <a:fld id="{7A40C488-C8CC-47D5-8871-7D5F905AB6AC}" type="slidenum">
              <a:rPr lang="en-US" smtClean="0"/>
              <a:t>108</a:t>
            </a:fld>
            <a:endParaRPr lang="en-US"/>
          </a:p>
        </p:txBody>
      </p:sp>
    </p:spTree>
    <p:extLst>
      <p:ext uri="{BB962C8B-B14F-4D97-AF65-F5344CB8AC3E}">
        <p14:creationId xmlns:p14="http://schemas.microsoft.com/office/powerpoint/2010/main" val="35416540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4EC0-D045-4347-8718-5F878A765E32}"/>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4F58CD-A24B-42E5-B9DF-E3673253563E}"/>
                  </a:ext>
                </a:extLst>
              </p:cNvPr>
              <p:cNvSpPr>
                <a:spLocks noGrp="1"/>
              </p:cNvSpPr>
              <p:nvPr>
                <p:ph idx="1"/>
              </p:nvPr>
            </p:nvSpPr>
            <p:spPr>
              <a:xfrm>
                <a:off x="838200" y="1270001"/>
                <a:ext cx="7622219" cy="5033962"/>
              </a:xfrm>
            </p:spPr>
            <p:txBody>
              <a:bodyPr>
                <a:normAutofit lnSpcReduction="10000"/>
              </a:bodyPr>
              <a:lstStyle/>
              <a:p>
                <a:r>
                  <a:rPr lang="en-US" dirty="0"/>
                  <a:t>System of two linear equations in two variables may be written in the general form</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𝟏</m:t>
                          </m:r>
                        </m:sub>
                      </m:sSub>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𝟏</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𝟐</m:t>
                          </m:r>
                        </m:sub>
                      </m:sSub>
                    </m:oMath>
                  </m:oMathPara>
                </a14:m>
                <a:endParaRPr lang="en-US" dirty="0"/>
              </a:p>
              <a:p>
                <a:pPr marL="457200" lvl="1" indent="0">
                  <a:buNone/>
                </a:pPr>
                <a:r>
                  <a:rPr lang="en-US" dirty="0"/>
                  <a:t>where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b="1" i="1" smtClean="0">
                            <a:latin typeface="Cambria Math" panose="02040503050406030204" pitchFamily="18" charset="0"/>
                          </a:rPr>
                          <m:t>𝟐</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US" i="1">
                            <a:latin typeface="Cambria Math" panose="02040503050406030204" pitchFamily="18" charset="0"/>
                          </a:rPr>
                          <m:t>𝟏</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𝒄</m:t>
                        </m:r>
                      </m:e>
                      <m:sub>
                        <m:r>
                          <a:rPr lang="en-US" i="1">
                            <a:latin typeface="Cambria Math" panose="02040503050406030204" pitchFamily="18" charset="0"/>
                          </a:rPr>
                          <m:t>𝟏</m:t>
                        </m:r>
                      </m:sub>
                    </m:sSub>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𝟐</m:t>
                        </m:r>
                      </m:sub>
                    </m:sSub>
                  </m:oMath>
                </a14:m>
                <a:r>
                  <a:rPr lang="en-US" dirty="0"/>
                  <a:t> are real numbers and </a:t>
                </a:r>
                <a14:m>
                  <m:oMath xmlns:m="http://schemas.openxmlformats.org/officeDocument/2006/math">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𝟏</m:t>
                            </m:r>
                          </m:sub>
                        </m:sSub>
                      </m:e>
                    </m:d>
                    <m:r>
                      <a:rPr lang="en-US" b="1" i="1" smtClean="0">
                        <a:latin typeface="Cambria Math" panose="02040503050406030204" pitchFamily="18" charset="0"/>
                      </a:rPr>
                      <m:t>, </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e>
                    </m:d>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dirty="0"/>
                  <a:t>, i.e., neither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US" i="1">
                            <a:latin typeface="Cambria Math" panose="02040503050406030204" pitchFamily="18" charset="0"/>
                          </a:rPr>
                          <m:t>𝟏</m:t>
                        </m:r>
                      </m:sub>
                    </m:sSub>
                  </m:oMath>
                </a14:m>
                <a:r>
                  <a:rPr lang="en-US" dirty="0"/>
                  <a:t> nor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b="1" i="1" smtClean="0">
                            <a:latin typeface="Cambria Math" panose="02040503050406030204" pitchFamily="18" charset="0"/>
                          </a:rPr>
                          <m:t>𝟐</m:t>
                        </m:r>
                      </m:sub>
                    </m:sSub>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oMath>
                </a14:m>
                <a:r>
                  <a:rPr lang="en-US" dirty="0"/>
                  <a:t> are both zero.</a:t>
                </a:r>
              </a:p>
              <a:p>
                <a:r>
                  <a:rPr lang="en-US" dirty="0"/>
                  <a:t>Graph of each equation in the system is a straight line in the plane, so that geometrically, the solution to the system is the point(s) of intersection of the two straight lines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ℓ</m:t>
                        </m:r>
                      </m:e>
                      <m:sub>
                        <m:r>
                          <a:rPr lang="en-US" b="1" i="1" dirty="0" smtClean="0">
                            <a:solidFill>
                              <a:srgbClr val="FF0000"/>
                            </a:solidFill>
                            <a:latin typeface="Cambria Math" panose="02040503050406030204" pitchFamily="18" charset="0"/>
                          </a:rPr>
                          <m:t>𝟏</m:t>
                        </m:r>
                      </m:sub>
                    </m:sSub>
                  </m:oMath>
                </a14:m>
                <a:r>
                  <a:rPr lang="en-US" dirty="0"/>
                  <a:t> and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ℓ</m:t>
                        </m:r>
                      </m:e>
                      <m:sub>
                        <m:r>
                          <a:rPr lang="en-US" b="1" i="1" dirty="0" smtClean="0">
                            <a:solidFill>
                              <a:srgbClr val="FF0000"/>
                            </a:solidFill>
                            <a:latin typeface="Cambria Math" panose="02040503050406030204" pitchFamily="18" charset="0"/>
                          </a:rPr>
                          <m:t>𝟐</m:t>
                        </m:r>
                      </m:sub>
                    </m:sSub>
                  </m:oMath>
                </a14:m>
                <a:r>
                  <a:rPr lang="en-US" dirty="0"/>
                  <a:t>, represented by the first and second equations of the system.</a:t>
                </a:r>
              </a:p>
            </p:txBody>
          </p:sp>
        </mc:Choice>
        <mc:Fallback xmlns="">
          <p:sp>
            <p:nvSpPr>
              <p:cNvPr id="3" name="Content Placeholder 2">
                <a:extLst>
                  <a:ext uri="{FF2B5EF4-FFF2-40B4-BE49-F238E27FC236}">
                    <a16:creationId xmlns:a16="http://schemas.microsoft.com/office/drawing/2014/main" id="{F84F58CD-A24B-42E5-B9DF-E3673253563E}"/>
                  </a:ext>
                </a:extLst>
              </p:cNvPr>
              <p:cNvSpPr>
                <a:spLocks noGrp="1" noRot="1" noChangeAspect="1" noMove="1" noResize="1" noEditPoints="1" noAdjustHandles="1" noChangeArrowheads="1" noChangeShapeType="1" noTextEdit="1"/>
              </p:cNvSpPr>
              <p:nvPr>
                <p:ph idx="1"/>
              </p:nvPr>
            </p:nvSpPr>
            <p:spPr>
              <a:xfrm>
                <a:off x="838200" y="1270001"/>
                <a:ext cx="7622219" cy="5033962"/>
              </a:xfrm>
              <a:blipFill>
                <a:blip r:embed="rId2"/>
                <a:stretch>
                  <a:fillRect l="-1440" t="-2663"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83DD15-7867-4B3A-B7B2-35116CA305D7}"/>
              </a:ext>
            </a:extLst>
          </p:cNvPr>
          <p:cNvSpPr>
            <a:spLocks noGrp="1"/>
          </p:cNvSpPr>
          <p:nvPr>
            <p:ph type="sldNum" sz="quarter" idx="12"/>
          </p:nvPr>
        </p:nvSpPr>
        <p:spPr/>
        <p:txBody>
          <a:bodyPr/>
          <a:lstStyle/>
          <a:p>
            <a:fld id="{7A40C488-C8CC-47D5-8871-7D5F905AB6AC}" type="slidenum">
              <a:rPr lang="en-US" smtClean="0"/>
              <a:t>109</a:t>
            </a:fld>
            <a:endParaRPr lang="en-US"/>
          </a:p>
        </p:txBody>
      </p:sp>
    </p:spTree>
    <p:extLst>
      <p:ext uri="{BB962C8B-B14F-4D97-AF65-F5344CB8AC3E}">
        <p14:creationId xmlns:p14="http://schemas.microsoft.com/office/powerpoint/2010/main" val="11475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3026-6B37-4827-8EDF-60BFD7E4AB19}"/>
              </a:ext>
            </a:extLst>
          </p:cNvPr>
          <p:cNvSpPr>
            <a:spLocks noGrp="1"/>
          </p:cNvSpPr>
          <p:nvPr>
            <p:ph type="title"/>
          </p:nvPr>
        </p:nvSpPr>
        <p:spPr/>
        <p:txBody>
          <a:bodyPr>
            <a:normAutofit fontScale="90000"/>
          </a:bodyPr>
          <a:lstStyle/>
          <a:p>
            <a:r>
              <a:rPr lang="en-US" altLang="zh-CN" dirty="0">
                <a:ea typeface="SimSun" panose="02010600030101010101" pitchFamily="2" charset="-122"/>
              </a:rPr>
              <a:t>Vectors: Dot Product </a:t>
            </a:r>
            <a:r>
              <a:rPr lang="en-US" b="1" dirty="0"/>
              <a:t>(inner product)</a:t>
            </a:r>
            <a:endParaRPr lang="en-US" dirty="0"/>
          </a:p>
        </p:txBody>
      </p:sp>
      <p:sp>
        <p:nvSpPr>
          <p:cNvPr id="3" name="Content Placeholder 2">
            <a:extLst>
              <a:ext uri="{FF2B5EF4-FFF2-40B4-BE49-F238E27FC236}">
                <a16:creationId xmlns:a16="http://schemas.microsoft.com/office/drawing/2014/main" id="{6778F9D4-F407-4C14-8479-23244579BAC6}"/>
              </a:ext>
            </a:extLst>
          </p:cNvPr>
          <p:cNvSpPr>
            <a:spLocks noGrp="1"/>
          </p:cNvSpPr>
          <p:nvPr>
            <p:ph idx="1"/>
          </p:nvPr>
        </p:nvSpPr>
        <p:spPr>
          <a:xfrm>
            <a:off x="838200" y="1339056"/>
            <a:ext cx="7622219" cy="883445"/>
          </a:xfrm>
        </p:spPr>
        <p:txBody>
          <a:bodyPr/>
          <a:lstStyle/>
          <a:p>
            <a:r>
              <a:rPr lang="en-US" altLang="zh-CN" sz="2800" b="1" dirty="0">
                <a:solidFill>
                  <a:srgbClr val="002060"/>
                </a:solidFill>
                <a:latin typeface="+mn-lt"/>
                <a:ea typeface="SimSun" panose="02010600030101010101" pitchFamily="2" charset="-122"/>
              </a:rPr>
              <a:t>Think of the dot product as a matrix multiplication</a:t>
            </a:r>
          </a:p>
          <a:p>
            <a:endParaRPr lang="en-US" dirty="0"/>
          </a:p>
        </p:txBody>
      </p:sp>
      <p:sp>
        <p:nvSpPr>
          <p:cNvPr id="4" name="Slide Number Placeholder 3">
            <a:extLst>
              <a:ext uri="{FF2B5EF4-FFF2-40B4-BE49-F238E27FC236}">
                <a16:creationId xmlns:a16="http://schemas.microsoft.com/office/drawing/2014/main" id="{67365501-4A45-4E2C-B101-23905629393C}"/>
              </a:ext>
            </a:extLst>
          </p:cNvPr>
          <p:cNvSpPr>
            <a:spLocks noGrp="1"/>
          </p:cNvSpPr>
          <p:nvPr>
            <p:ph type="sldNum" sz="quarter" idx="12"/>
          </p:nvPr>
        </p:nvSpPr>
        <p:spPr/>
        <p:txBody>
          <a:bodyPr/>
          <a:lstStyle/>
          <a:p>
            <a:fld id="{7A40C488-C8CC-47D5-8871-7D5F905AB6AC}" type="slidenum">
              <a:rPr lang="en-US" smtClean="0"/>
              <a:t>11</a:t>
            </a:fld>
            <a:endParaRPr lang="en-US"/>
          </a:p>
        </p:txBody>
      </p:sp>
      <p:pic>
        <p:nvPicPr>
          <p:cNvPr id="5" name="Picture 3" descr="dot.eps">
            <a:extLst>
              <a:ext uri="{FF2B5EF4-FFF2-40B4-BE49-F238E27FC236}">
                <a16:creationId xmlns:a16="http://schemas.microsoft.com/office/drawing/2014/main" id="{5883103B-2432-4905-B9C6-A042F2A8DF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727" y="1965325"/>
            <a:ext cx="7477840" cy="267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696DA448-E6DA-40EE-AEED-E4FEF5886C02}"/>
              </a:ext>
            </a:extLst>
          </p:cNvPr>
          <p:cNvSpPr txBox="1">
            <a:spLocks noChangeArrowheads="1"/>
          </p:cNvSpPr>
          <p:nvPr/>
        </p:nvSpPr>
        <p:spPr bwMode="auto">
          <a:xfrm>
            <a:off x="3215858" y="4993523"/>
            <a:ext cx="674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1 X N</a:t>
            </a:r>
          </a:p>
        </p:txBody>
      </p:sp>
      <p:sp>
        <p:nvSpPr>
          <p:cNvPr id="7" name="TextBox 8">
            <a:extLst>
              <a:ext uri="{FF2B5EF4-FFF2-40B4-BE49-F238E27FC236}">
                <a16:creationId xmlns:a16="http://schemas.microsoft.com/office/drawing/2014/main" id="{996F3F49-0554-4E85-94AE-15C41BD627EC}"/>
              </a:ext>
            </a:extLst>
          </p:cNvPr>
          <p:cNvSpPr txBox="1">
            <a:spLocks noChangeArrowheads="1"/>
          </p:cNvSpPr>
          <p:nvPr/>
        </p:nvSpPr>
        <p:spPr bwMode="auto">
          <a:xfrm>
            <a:off x="5109745" y="4993523"/>
            <a:ext cx="674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1</a:t>
            </a:r>
          </a:p>
        </p:txBody>
      </p:sp>
      <p:sp>
        <p:nvSpPr>
          <p:cNvPr id="8" name="TextBox 9">
            <a:extLst>
              <a:ext uri="{FF2B5EF4-FFF2-40B4-BE49-F238E27FC236}">
                <a16:creationId xmlns:a16="http://schemas.microsoft.com/office/drawing/2014/main" id="{46642CFC-D598-4D11-B992-D00552A033A0}"/>
              </a:ext>
            </a:extLst>
          </p:cNvPr>
          <p:cNvSpPr txBox="1">
            <a:spLocks noChangeArrowheads="1"/>
          </p:cNvSpPr>
          <p:nvPr/>
        </p:nvSpPr>
        <p:spPr bwMode="auto">
          <a:xfrm>
            <a:off x="7762458" y="4995110"/>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1 X 1</a:t>
            </a:r>
          </a:p>
        </p:txBody>
      </p:sp>
      <p:sp>
        <p:nvSpPr>
          <p:cNvPr id="9" name="Rectangle 8">
            <a:extLst>
              <a:ext uri="{FF2B5EF4-FFF2-40B4-BE49-F238E27FC236}">
                <a16:creationId xmlns:a16="http://schemas.microsoft.com/office/drawing/2014/main" id="{5DE31E8F-0B76-444E-ADBE-AE866ACC94BD}"/>
              </a:ext>
            </a:extLst>
          </p:cNvPr>
          <p:cNvSpPr/>
          <p:nvPr/>
        </p:nvSpPr>
        <p:spPr>
          <a:xfrm>
            <a:off x="5909845" y="5060197"/>
            <a:ext cx="1749425"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tent Placeholder 5">
            <a:extLst>
              <a:ext uri="{FF2B5EF4-FFF2-40B4-BE49-F238E27FC236}">
                <a16:creationId xmlns:a16="http://schemas.microsoft.com/office/drawing/2014/main" id="{845D292C-75AF-4C65-ACE4-EDB6DED95BDD}"/>
              </a:ext>
            </a:extLst>
          </p:cNvPr>
          <p:cNvSpPr txBox="1">
            <a:spLocks/>
          </p:cNvSpPr>
          <p:nvPr/>
        </p:nvSpPr>
        <p:spPr>
          <a:xfrm>
            <a:off x="930440" y="5839661"/>
            <a:ext cx="4853994" cy="468312"/>
          </a:xfrm>
          <a:prstGeom prst="rect">
            <a:avLst/>
          </a:prstGeom>
        </p:spPr>
        <p:txBody>
          <a:bodyPr vert="horz" lIns="91440" tIns="45720" rIns="91440" bIns="45720" rtlCol="0">
            <a:normAutofit fontScale="85000"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defRPr/>
            </a:pPr>
            <a:r>
              <a:rPr lang="en-US" sz="2000" dirty="0">
                <a:solidFill>
                  <a:schemeClr val="tx2"/>
                </a:solidFill>
              </a:rPr>
              <a:t>MATLAB: ‘inner matrix dimensions must agree’</a:t>
            </a:r>
          </a:p>
        </p:txBody>
      </p:sp>
      <p:sp>
        <p:nvSpPr>
          <p:cNvPr id="11" name="Left Bracket 10">
            <a:extLst>
              <a:ext uri="{FF2B5EF4-FFF2-40B4-BE49-F238E27FC236}">
                <a16:creationId xmlns:a16="http://schemas.microsoft.com/office/drawing/2014/main" id="{7A67F7AD-58F0-4D00-BFFB-9E9DAE7924EA}"/>
              </a:ext>
            </a:extLst>
          </p:cNvPr>
          <p:cNvSpPr/>
          <p:nvPr/>
        </p:nvSpPr>
        <p:spPr>
          <a:xfrm rot="16200000" flipH="1">
            <a:off x="4446964" y="4218029"/>
            <a:ext cx="103188" cy="1581150"/>
          </a:xfrm>
          <a:prstGeom prst="leftBracket">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2" name="Rectangle 3">
            <a:extLst>
              <a:ext uri="{FF2B5EF4-FFF2-40B4-BE49-F238E27FC236}">
                <a16:creationId xmlns:a16="http://schemas.microsoft.com/office/drawing/2014/main" id="{EAA8C05D-18B4-4A14-AE7E-235BB3CBAA56}"/>
              </a:ext>
            </a:extLst>
          </p:cNvPr>
          <p:cNvSpPr>
            <a:spLocks noChangeArrowheads="1"/>
          </p:cNvSpPr>
          <p:nvPr/>
        </p:nvSpPr>
        <p:spPr bwMode="auto">
          <a:xfrm>
            <a:off x="5682833" y="5755523"/>
            <a:ext cx="2338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C00000"/>
                </a:solidFill>
              </a:rPr>
              <a:t>Outer dimensions give </a:t>
            </a:r>
          </a:p>
          <a:p>
            <a:pPr eaLnBrk="1" hangingPunct="1">
              <a:spcBef>
                <a:spcPct val="0"/>
              </a:spcBef>
              <a:buFontTx/>
              <a:buNone/>
            </a:pPr>
            <a:r>
              <a:rPr lang="en-US" altLang="en-US" sz="1800">
                <a:solidFill>
                  <a:srgbClr val="C00000"/>
                </a:solidFill>
              </a:rPr>
              <a:t>size of resulting matrix</a:t>
            </a:r>
          </a:p>
        </p:txBody>
      </p:sp>
      <p:cxnSp>
        <p:nvCxnSpPr>
          <p:cNvPr id="13" name="Straight Arrow Connector 12">
            <a:extLst>
              <a:ext uri="{FF2B5EF4-FFF2-40B4-BE49-F238E27FC236}">
                <a16:creationId xmlns:a16="http://schemas.microsoft.com/office/drawing/2014/main" id="{798FD4AC-EA6E-41CD-BAAD-5FC168DA3021}"/>
              </a:ext>
            </a:extLst>
          </p:cNvPr>
          <p:cNvCxnSpPr/>
          <p:nvPr/>
        </p:nvCxnSpPr>
        <p:spPr>
          <a:xfrm flipH="1" flipV="1">
            <a:off x="5647908" y="5465010"/>
            <a:ext cx="271462"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Left Bracket 13">
            <a:extLst>
              <a:ext uri="{FF2B5EF4-FFF2-40B4-BE49-F238E27FC236}">
                <a16:creationId xmlns:a16="http://schemas.microsoft.com/office/drawing/2014/main" id="{1EFF1EA3-8CBA-448B-BA6A-A04CB7AE616E}"/>
              </a:ext>
            </a:extLst>
          </p:cNvPr>
          <p:cNvSpPr/>
          <p:nvPr/>
        </p:nvSpPr>
        <p:spPr>
          <a:xfrm rot="16200000">
            <a:off x="4412039" y="4227554"/>
            <a:ext cx="133350" cy="2255838"/>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dirty="0">
              <a:solidFill>
                <a:srgbClr val="C00000"/>
              </a:solidFill>
            </a:endParaRPr>
          </a:p>
        </p:txBody>
      </p:sp>
      <p:sp>
        <p:nvSpPr>
          <p:cNvPr id="15" name="Left Bracket 14">
            <a:extLst>
              <a:ext uri="{FF2B5EF4-FFF2-40B4-BE49-F238E27FC236}">
                <a16:creationId xmlns:a16="http://schemas.microsoft.com/office/drawing/2014/main" id="{C1D25210-2B0B-4186-8B85-4F1CAE5C2652}"/>
              </a:ext>
            </a:extLst>
          </p:cNvPr>
          <p:cNvSpPr/>
          <p:nvPr/>
        </p:nvSpPr>
        <p:spPr>
          <a:xfrm rot="16200000">
            <a:off x="8018840" y="5175291"/>
            <a:ext cx="112712" cy="352425"/>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6" name="Straight Arrow Connector 15">
            <a:extLst>
              <a:ext uri="{FF2B5EF4-FFF2-40B4-BE49-F238E27FC236}">
                <a16:creationId xmlns:a16="http://schemas.microsoft.com/office/drawing/2014/main" id="{F9B39FC2-8181-4C85-9452-19478C15D274}"/>
              </a:ext>
            </a:extLst>
          </p:cNvPr>
          <p:cNvCxnSpPr/>
          <p:nvPr/>
        </p:nvCxnSpPr>
        <p:spPr>
          <a:xfrm flipV="1">
            <a:off x="7644983" y="5465010"/>
            <a:ext cx="234950"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Freeform 22">
            <a:extLst>
              <a:ext uri="{FF2B5EF4-FFF2-40B4-BE49-F238E27FC236}">
                <a16:creationId xmlns:a16="http://schemas.microsoft.com/office/drawing/2014/main" id="{7F3730DD-CE8D-460B-A45B-AA8E839C2885}"/>
              </a:ext>
            </a:extLst>
          </p:cNvPr>
          <p:cNvSpPr/>
          <p:nvPr/>
        </p:nvSpPr>
        <p:spPr>
          <a:xfrm>
            <a:off x="2504658" y="4399798"/>
            <a:ext cx="1493837" cy="1452562"/>
          </a:xfrm>
          <a:custGeom>
            <a:avLst/>
            <a:gdLst>
              <a:gd name="connsiteX0" fmla="*/ 0 w 1494064"/>
              <a:gd name="connsiteY0" fmla="*/ 1451882 h 1451882"/>
              <a:gd name="connsiteX1" fmla="*/ 849085 w 1494064"/>
              <a:gd name="connsiteY1" fmla="*/ 161925 h 1451882"/>
              <a:gd name="connsiteX2" fmla="*/ 1494064 w 1494064"/>
              <a:gd name="connsiteY2" fmla="*/ 480332 h 1451882"/>
            </a:gdLst>
            <a:ahLst/>
            <a:cxnLst>
              <a:cxn ang="0">
                <a:pos x="connsiteX0" y="connsiteY0"/>
              </a:cxn>
              <a:cxn ang="0">
                <a:pos x="connsiteX1" y="connsiteY1"/>
              </a:cxn>
              <a:cxn ang="0">
                <a:pos x="connsiteX2" y="connsiteY2"/>
              </a:cxn>
            </a:cxnLst>
            <a:rect l="l" t="t" r="r" b="b"/>
            <a:pathLst>
              <a:path w="1494064" h="1451882">
                <a:moveTo>
                  <a:pt x="0" y="1451882"/>
                </a:moveTo>
                <a:cubicBezTo>
                  <a:pt x="300037" y="887866"/>
                  <a:pt x="600074" y="323850"/>
                  <a:pt x="849085" y="161925"/>
                </a:cubicBezTo>
                <a:cubicBezTo>
                  <a:pt x="1098096" y="0"/>
                  <a:pt x="1404257" y="431346"/>
                  <a:pt x="1494064" y="480332"/>
                </a:cubicBezTo>
              </a:path>
            </a:pathLst>
          </a:cu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6936878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69" name="AutoShape 21">
            <a:extLst>
              <a:ext uri="{FF2B5EF4-FFF2-40B4-BE49-F238E27FC236}">
                <a16:creationId xmlns:a16="http://schemas.microsoft.com/office/drawing/2014/main" id="{287C6E90-0CF0-4079-88BB-890192A00125}"/>
              </a:ext>
            </a:extLst>
          </p:cNvPr>
          <p:cNvSpPr>
            <a:spLocks noChangeArrowheads="1"/>
          </p:cNvSpPr>
          <p:nvPr/>
        </p:nvSpPr>
        <p:spPr bwMode="auto">
          <a:xfrm>
            <a:off x="6610493" y="3837707"/>
            <a:ext cx="1339850" cy="1189038"/>
          </a:xfrm>
          <a:prstGeom prst="roundRect">
            <a:avLst>
              <a:gd name="adj" fmla="val 5583"/>
            </a:avLst>
          </a:prstGeom>
          <a:gradFill rotWithShape="1">
            <a:gsLst>
              <a:gs pos="0">
                <a:srgbClr val="776E2D">
                  <a:gamma/>
                  <a:shade val="29412"/>
                  <a:invGamma/>
                </a:srgbClr>
              </a:gs>
              <a:gs pos="50000">
                <a:srgbClr val="776E2D"/>
              </a:gs>
              <a:gs pos="100000">
                <a:srgbClr val="776E2D">
                  <a:gamma/>
                  <a:shade val="29412"/>
                  <a:invGamma/>
                </a:srgbClr>
              </a:gs>
            </a:gsLst>
            <a:lin ang="5400000" scaled="1"/>
          </a:gradFill>
          <a:ln w="127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0" name="Rectangle 2">
            <a:extLst>
              <a:ext uri="{FF2B5EF4-FFF2-40B4-BE49-F238E27FC236}">
                <a16:creationId xmlns:a16="http://schemas.microsoft.com/office/drawing/2014/main" id="{D060B985-40FE-4857-8517-ED853DF4521E}"/>
              </a:ext>
            </a:extLst>
          </p:cNvPr>
          <p:cNvSpPr>
            <a:spLocks noGrp="1" noChangeArrowheads="1"/>
          </p:cNvSpPr>
          <p:nvPr>
            <p:ph type="title"/>
          </p:nvPr>
        </p:nvSpPr>
        <p:spPr/>
        <p:txBody>
          <a:bodyPr>
            <a:normAutofit fontScale="90000"/>
          </a:bodyPr>
          <a:lstStyle/>
          <a:p>
            <a:r>
              <a:rPr lang="en-US" dirty="0"/>
              <a:t>System of linear equations</a:t>
            </a:r>
            <a:endParaRPr lang="en-US" altLang="en-US" dirty="0"/>
          </a:p>
        </p:txBody>
      </p:sp>
      <p:sp>
        <p:nvSpPr>
          <p:cNvPr id="846851" name="Rectangle 3">
            <a:extLst>
              <a:ext uri="{FF2B5EF4-FFF2-40B4-BE49-F238E27FC236}">
                <a16:creationId xmlns:a16="http://schemas.microsoft.com/office/drawing/2014/main" id="{6393BB0D-F70A-403C-AEBA-B6490A38EB28}"/>
              </a:ext>
            </a:extLst>
          </p:cNvPr>
          <p:cNvSpPr>
            <a:spLocks noGrp="1" noChangeArrowheads="1"/>
          </p:cNvSpPr>
          <p:nvPr>
            <p:ph idx="1"/>
          </p:nvPr>
        </p:nvSpPr>
        <p:spPr/>
        <p:txBody>
          <a:bodyPr/>
          <a:lstStyle/>
          <a:p>
            <a:pPr marL="396875" indent="-396875"/>
            <a:r>
              <a:rPr lang="en-US" altLang="en-US" dirty="0"/>
              <a:t>Given the two straight lines </a:t>
            </a:r>
            <a:r>
              <a:rPr lang="en-US" altLang="en-US" b="0" i="1" dirty="0"/>
              <a:t>L</a:t>
            </a:r>
            <a:r>
              <a:rPr lang="en-US" altLang="en-US" b="0" baseline="-25000" dirty="0"/>
              <a:t>1</a:t>
            </a:r>
            <a:r>
              <a:rPr lang="en-US" altLang="en-US" dirty="0"/>
              <a:t> and </a:t>
            </a:r>
            <a:r>
              <a:rPr lang="en-US" altLang="en-US" b="0" i="1" dirty="0"/>
              <a:t>L</a:t>
            </a:r>
            <a:r>
              <a:rPr lang="en-US" altLang="en-US" b="0" baseline="-25000" dirty="0"/>
              <a:t>2</a:t>
            </a:r>
            <a:r>
              <a:rPr lang="en-US" altLang="en-US" dirty="0"/>
              <a:t>, </a:t>
            </a:r>
            <a:r>
              <a:rPr lang="en-US" altLang="en-US" dirty="0">
                <a:solidFill>
                  <a:srgbClr val="FF0000"/>
                </a:solidFill>
              </a:rPr>
              <a:t>one and only one </a:t>
            </a:r>
            <a:r>
              <a:rPr lang="en-US" altLang="en-US" dirty="0"/>
              <a:t>of the following may occur:</a:t>
            </a:r>
          </a:p>
          <a:p>
            <a:pPr marL="795338" lvl="1" indent="-284163">
              <a:buNone/>
            </a:pPr>
            <a:r>
              <a:rPr lang="en-US" altLang="en-US" dirty="0">
                <a:solidFill>
                  <a:srgbClr val="002060"/>
                </a:solidFill>
              </a:rPr>
              <a:t>1.  </a:t>
            </a:r>
            <a:r>
              <a:rPr lang="en-US" altLang="en-US" b="0" i="1" dirty="0">
                <a:solidFill>
                  <a:srgbClr val="002060"/>
                </a:solidFill>
              </a:rPr>
              <a:t>L</a:t>
            </a:r>
            <a:r>
              <a:rPr lang="en-US" altLang="en-US" b="0" baseline="-25000" dirty="0">
                <a:solidFill>
                  <a:srgbClr val="002060"/>
                </a:solidFill>
              </a:rPr>
              <a:t>1</a:t>
            </a:r>
            <a:r>
              <a:rPr lang="en-US" altLang="en-US" dirty="0">
                <a:solidFill>
                  <a:srgbClr val="002060"/>
                </a:solidFill>
              </a:rPr>
              <a:t> and </a:t>
            </a:r>
            <a:r>
              <a:rPr lang="en-US" altLang="en-US" b="0" i="1" dirty="0">
                <a:solidFill>
                  <a:srgbClr val="002060"/>
                </a:solidFill>
              </a:rPr>
              <a:t>L</a:t>
            </a:r>
            <a:r>
              <a:rPr lang="en-US" altLang="en-US" b="0" baseline="-25000" dirty="0">
                <a:solidFill>
                  <a:srgbClr val="002060"/>
                </a:solidFill>
              </a:rPr>
              <a:t>2</a:t>
            </a:r>
            <a:r>
              <a:rPr lang="en-US" altLang="en-US" dirty="0">
                <a:solidFill>
                  <a:srgbClr val="002060"/>
                </a:solidFill>
              </a:rPr>
              <a:t> intersect at exactly one point.</a:t>
            </a:r>
          </a:p>
        </p:txBody>
      </p:sp>
      <p:sp>
        <p:nvSpPr>
          <p:cNvPr id="846855" name="Line 7">
            <a:extLst>
              <a:ext uri="{FF2B5EF4-FFF2-40B4-BE49-F238E27FC236}">
                <a16:creationId xmlns:a16="http://schemas.microsoft.com/office/drawing/2014/main" id="{DA2A21DC-C698-44D5-B8D7-84A5B1570A9E}"/>
              </a:ext>
            </a:extLst>
          </p:cNvPr>
          <p:cNvSpPr>
            <a:spLocks noChangeShapeType="1"/>
          </p:cNvSpPr>
          <p:nvPr/>
        </p:nvSpPr>
        <p:spPr bwMode="auto">
          <a:xfrm>
            <a:off x="2175018" y="5426796"/>
            <a:ext cx="4164012" cy="1587"/>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56" name="Text Box 8">
            <a:extLst>
              <a:ext uri="{FF2B5EF4-FFF2-40B4-BE49-F238E27FC236}">
                <a16:creationId xmlns:a16="http://schemas.microsoft.com/office/drawing/2014/main" id="{43E78B73-4437-4220-A5B8-93A9E4785E95}"/>
              </a:ext>
            </a:extLst>
          </p:cNvPr>
          <p:cNvSpPr txBox="1">
            <a:spLocks noChangeArrowheads="1"/>
          </p:cNvSpPr>
          <p:nvPr/>
        </p:nvSpPr>
        <p:spPr bwMode="auto">
          <a:xfrm>
            <a:off x="3173556" y="2472458"/>
            <a:ext cx="276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y</a:t>
            </a:r>
          </a:p>
        </p:txBody>
      </p:sp>
      <p:sp>
        <p:nvSpPr>
          <p:cNvPr id="846857" name="Text Box 9">
            <a:extLst>
              <a:ext uri="{FF2B5EF4-FFF2-40B4-BE49-F238E27FC236}">
                <a16:creationId xmlns:a16="http://schemas.microsoft.com/office/drawing/2014/main" id="{5B331446-CDC7-4D94-821B-FFEFE034B89D}"/>
              </a:ext>
            </a:extLst>
          </p:cNvPr>
          <p:cNvSpPr txBox="1">
            <a:spLocks noChangeArrowheads="1"/>
          </p:cNvSpPr>
          <p:nvPr/>
        </p:nvSpPr>
        <p:spPr bwMode="auto">
          <a:xfrm>
            <a:off x="6319980" y="5229945"/>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x</a:t>
            </a:r>
          </a:p>
        </p:txBody>
      </p:sp>
      <p:sp>
        <p:nvSpPr>
          <p:cNvPr id="846858" name="Line 10">
            <a:extLst>
              <a:ext uri="{FF2B5EF4-FFF2-40B4-BE49-F238E27FC236}">
                <a16:creationId xmlns:a16="http://schemas.microsoft.com/office/drawing/2014/main" id="{3B2D3AB1-92B8-48AA-85C7-A7FEEE2520C9}"/>
              </a:ext>
            </a:extLst>
          </p:cNvPr>
          <p:cNvSpPr>
            <a:spLocks noChangeShapeType="1"/>
          </p:cNvSpPr>
          <p:nvPr/>
        </p:nvSpPr>
        <p:spPr bwMode="auto">
          <a:xfrm flipV="1">
            <a:off x="2602056" y="3210645"/>
            <a:ext cx="2714625" cy="2214562"/>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9" name="Line 11">
            <a:extLst>
              <a:ext uri="{FF2B5EF4-FFF2-40B4-BE49-F238E27FC236}">
                <a16:creationId xmlns:a16="http://schemas.microsoft.com/office/drawing/2014/main" id="{ED258E73-B16D-4A77-9C7E-E591CFD4D0BC}"/>
              </a:ext>
            </a:extLst>
          </p:cNvPr>
          <p:cNvSpPr>
            <a:spLocks noChangeShapeType="1"/>
          </p:cNvSpPr>
          <p:nvPr/>
        </p:nvSpPr>
        <p:spPr bwMode="auto">
          <a:xfrm flipV="1">
            <a:off x="3165618" y="2640732"/>
            <a:ext cx="0" cy="32908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60" name="Line 12">
            <a:extLst>
              <a:ext uri="{FF2B5EF4-FFF2-40B4-BE49-F238E27FC236}">
                <a16:creationId xmlns:a16="http://schemas.microsoft.com/office/drawing/2014/main" id="{8D3B0DAA-495E-4F7C-9152-26E4DA880D85}"/>
              </a:ext>
            </a:extLst>
          </p:cNvPr>
          <p:cNvSpPr>
            <a:spLocks noChangeShapeType="1"/>
          </p:cNvSpPr>
          <p:nvPr/>
        </p:nvSpPr>
        <p:spPr bwMode="auto">
          <a:xfrm>
            <a:off x="3032268" y="3310657"/>
            <a:ext cx="1376362" cy="2357438"/>
          </a:xfrm>
          <a:prstGeom prst="line">
            <a:avLst/>
          </a:prstGeom>
          <a:noFill/>
          <a:ln w="254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61" name="Line 13">
            <a:extLst>
              <a:ext uri="{FF2B5EF4-FFF2-40B4-BE49-F238E27FC236}">
                <a16:creationId xmlns:a16="http://schemas.microsoft.com/office/drawing/2014/main" id="{C700FDC4-B8D8-4A7C-8C3E-B4438416C91E}"/>
              </a:ext>
            </a:extLst>
          </p:cNvPr>
          <p:cNvSpPr>
            <a:spLocks noChangeShapeType="1"/>
          </p:cNvSpPr>
          <p:nvPr/>
        </p:nvSpPr>
        <p:spPr bwMode="auto">
          <a:xfrm flipV="1">
            <a:off x="3733943" y="4499696"/>
            <a:ext cx="0" cy="923925"/>
          </a:xfrm>
          <a:prstGeom prst="line">
            <a:avLst/>
          </a:prstGeom>
          <a:ln>
            <a:prstDash val="dash"/>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62" name="Line 14">
            <a:extLst>
              <a:ext uri="{FF2B5EF4-FFF2-40B4-BE49-F238E27FC236}">
                <a16:creationId xmlns:a16="http://schemas.microsoft.com/office/drawing/2014/main" id="{9C2B465D-8A1F-45FA-95DF-66889301B31D}"/>
              </a:ext>
            </a:extLst>
          </p:cNvPr>
          <p:cNvSpPr>
            <a:spLocks noChangeShapeType="1"/>
          </p:cNvSpPr>
          <p:nvPr/>
        </p:nvSpPr>
        <p:spPr bwMode="auto">
          <a:xfrm>
            <a:off x="3159269" y="4499696"/>
            <a:ext cx="568325" cy="1587"/>
          </a:xfrm>
          <a:prstGeom prst="line">
            <a:avLst/>
          </a:prstGeom>
          <a:ln>
            <a:prstDash val="dash"/>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63" name="AutoShape 15">
            <a:extLst>
              <a:ext uri="{FF2B5EF4-FFF2-40B4-BE49-F238E27FC236}">
                <a16:creationId xmlns:a16="http://schemas.microsoft.com/office/drawing/2014/main" id="{53C34526-2C1C-4647-B0AD-16660C997A44}"/>
              </a:ext>
            </a:extLst>
          </p:cNvPr>
          <p:cNvSpPr>
            <a:spLocks noChangeArrowheads="1"/>
          </p:cNvSpPr>
          <p:nvPr/>
        </p:nvSpPr>
        <p:spPr bwMode="auto">
          <a:xfrm>
            <a:off x="3687905" y="4458420"/>
            <a:ext cx="88900" cy="88900"/>
          </a:xfrm>
          <a:prstGeom prst="flowChartConnector">
            <a:avLst/>
          </a:prstGeom>
          <a:gradFill rotWithShape="1">
            <a:gsLst>
              <a:gs pos="0">
                <a:srgbClr val="800000"/>
              </a:gs>
              <a:gs pos="100000">
                <a:srgbClr val="800000">
                  <a:gamma/>
                  <a:shade val="0"/>
                  <a:invGamma/>
                </a:srgbClr>
              </a:gs>
            </a:gsLst>
            <a:path path="shape">
              <a:fillToRect l="50000" t="50000" r="50000" b="50000"/>
            </a:path>
          </a:gradFill>
          <a:ln w="1143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865" name="Text Box 17">
            <a:extLst>
              <a:ext uri="{FF2B5EF4-FFF2-40B4-BE49-F238E27FC236}">
                <a16:creationId xmlns:a16="http://schemas.microsoft.com/office/drawing/2014/main" id="{3E6FC8E3-57B9-49AB-BF78-A6760E170B40}"/>
              </a:ext>
            </a:extLst>
          </p:cNvPr>
          <p:cNvSpPr txBox="1">
            <a:spLocks noChangeArrowheads="1"/>
          </p:cNvSpPr>
          <p:nvPr/>
        </p:nvSpPr>
        <p:spPr bwMode="auto">
          <a:xfrm>
            <a:off x="5303981" y="2939183"/>
            <a:ext cx="74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L</a:t>
            </a:r>
            <a:r>
              <a:rPr lang="en-US" altLang="en-US" baseline="-25000">
                <a:effectLst>
                  <a:outerShdw blurRad="38100" dist="38100" dir="2700000" algn="tl">
                    <a:srgbClr val="000000"/>
                  </a:outerShdw>
                </a:effectLst>
              </a:rPr>
              <a:t>1</a:t>
            </a:r>
          </a:p>
        </p:txBody>
      </p:sp>
      <p:sp>
        <p:nvSpPr>
          <p:cNvPr id="846866" name="Text Box 18">
            <a:extLst>
              <a:ext uri="{FF2B5EF4-FFF2-40B4-BE49-F238E27FC236}">
                <a16:creationId xmlns:a16="http://schemas.microsoft.com/office/drawing/2014/main" id="{BB19ED9D-4228-49E7-AC8B-B00FE24A2DFF}"/>
              </a:ext>
            </a:extLst>
          </p:cNvPr>
          <p:cNvSpPr txBox="1">
            <a:spLocks noChangeArrowheads="1"/>
          </p:cNvSpPr>
          <p:nvPr/>
        </p:nvSpPr>
        <p:spPr bwMode="auto">
          <a:xfrm>
            <a:off x="4375293" y="5564908"/>
            <a:ext cx="747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effectLst>
                  <a:outerShdw blurRad="38100" dist="38100" dir="2700000" algn="tl">
                    <a:srgbClr val="000000"/>
                  </a:outerShdw>
                </a:effectLst>
              </a:rPr>
              <a:t>L</a:t>
            </a:r>
            <a:r>
              <a:rPr lang="en-US" altLang="en-US" baseline="-25000" dirty="0">
                <a:effectLst>
                  <a:outerShdw blurRad="38100" dist="38100" dir="2700000" algn="tl">
                    <a:srgbClr val="000000"/>
                  </a:outerShdw>
                </a:effectLst>
              </a:rPr>
              <a:t>2</a:t>
            </a:r>
          </a:p>
        </p:txBody>
      </p:sp>
      <p:sp>
        <p:nvSpPr>
          <p:cNvPr id="846867" name="Text Box 19">
            <a:extLst>
              <a:ext uri="{FF2B5EF4-FFF2-40B4-BE49-F238E27FC236}">
                <a16:creationId xmlns:a16="http://schemas.microsoft.com/office/drawing/2014/main" id="{490DD4DF-5A7B-478E-AD2D-D0E469048A23}"/>
              </a:ext>
            </a:extLst>
          </p:cNvPr>
          <p:cNvSpPr txBox="1">
            <a:spLocks noChangeArrowheads="1"/>
          </p:cNvSpPr>
          <p:nvPr/>
        </p:nvSpPr>
        <p:spPr bwMode="auto">
          <a:xfrm>
            <a:off x="6518418" y="3909145"/>
            <a:ext cx="1522412" cy="970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bg1"/>
                </a:solidFill>
                <a:effectLst>
                  <a:outerShdw blurRad="38100" dist="38100" dir="2700000" algn="tl">
                    <a:srgbClr val="000000"/>
                  </a:outerShdw>
                </a:effectLst>
              </a:rPr>
              <a:t>Unique solution</a:t>
            </a:r>
          </a:p>
          <a:p>
            <a:pPr algn="ctr">
              <a:lnSpc>
                <a:spcPct val="60000"/>
              </a:lnSpc>
              <a:spcBef>
                <a:spcPct val="50000"/>
              </a:spcBef>
            </a:pPr>
            <a:r>
              <a:rPr lang="en-US" altLang="en-US" dirty="0">
                <a:solidFill>
                  <a:schemeClr val="bg1"/>
                </a:solidFill>
                <a:effectLst>
                  <a:outerShdw blurRad="38100" dist="38100" dir="2700000" algn="tl">
                    <a:srgbClr val="000000"/>
                  </a:outerShdw>
                </a:effectLst>
              </a:rPr>
              <a:t>(</a:t>
            </a:r>
            <a:r>
              <a:rPr lang="en-US" altLang="en-US" i="1" dirty="0">
                <a:solidFill>
                  <a:schemeClr val="bg1"/>
                </a:solidFill>
                <a:effectLst>
                  <a:outerShdw blurRad="38100" dist="38100" dir="2700000" algn="tl">
                    <a:srgbClr val="000000"/>
                  </a:outerShdw>
                </a:effectLst>
              </a:rPr>
              <a:t>x</a:t>
            </a:r>
            <a:r>
              <a:rPr lang="en-US" altLang="en-US" baseline="-25000" dirty="0">
                <a:solidFill>
                  <a:schemeClr val="bg1"/>
                </a:solidFill>
                <a:effectLst>
                  <a:outerShdw blurRad="38100" dist="38100" dir="2700000" algn="tl">
                    <a:srgbClr val="000000"/>
                  </a:outerShdw>
                </a:effectLst>
              </a:rPr>
              <a:t>1</a:t>
            </a:r>
            <a:r>
              <a:rPr lang="en-US" altLang="en-US" dirty="0">
                <a:solidFill>
                  <a:schemeClr val="bg1"/>
                </a:solidFill>
                <a:effectLst>
                  <a:outerShdw blurRad="38100" dist="38100" dir="2700000" algn="tl">
                    <a:srgbClr val="000000"/>
                  </a:outerShdw>
                </a:effectLst>
              </a:rPr>
              <a:t>, </a:t>
            </a:r>
            <a:r>
              <a:rPr lang="en-US" altLang="en-US" i="1" dirty="0">
                <a:solidFill>
                  <a:schemeClr val="bg1"/>
                </a:solidFill>
                <a:effectLst>
                  <a:outerShdw blurRad="38100" dist="38100" dir="2700000" algn="tl">
                    <a:srgbClr val="000000"/>
                  </a:outerShdw>
                </a:effectLst>
              </a:rPr>
              <a:t>y</a:t>
            </a:r>
            <a:r>
              <a:rPr lang="en-US" altLang="en-US" baseline="-25000" dirty="0">
                <a:solidFill>
                  <a:schemeClr val="bg1"/>
                </a:solidFill>
                <a:effectLst>
                  <a:outerShdw blurRad="38100" dist="38100" dir="2700000" algn="tl">
                    <a:srgbClr val="000000"/>
                  </a:outerShdw>
                </a:effectLst>
              </a:rPr>
              <a:t>1</a:t>
            </a:r>
            <a:r>
              <a:rPr lang="en-US" altLang="en-US" dirty="0">
                <a:solidFill>
                  <a:schemeClr val="bg1"/>
                </a:solidFill>
                <a:effectLst>
                  <a:outerShdw blurRad="38100" dist="38100" dir="2700000" algn="tl">
                    <a:srgbClr val="000000"/>
                  </a:outerShdw>
                </a:effectLst>
              </a:rPr>
              <a:t>)</a:t>
            </a:r>
          </a:p>
        </p:txBody>
      </p:sp>
      <p:sp>
        <p:nvSpPr>
          <p:cNvPr id="846868" name="Text Box 20">
            <a:extLst>
              <a:ext uri="{FF2B5EF4-FFF2-40B4-BE49-F238E27FC236}">
                <a16:creationId xmlns:a16="http://schemas.microsoft.com/office/drawing/2014/main" id="{F469437C-25AA-4F7B-8B67-EBFADC75A543}"/>
              </a:ext>
            </a:extLst>
          </p:cNvPr>
          <p:cNvSpPr txBox="1">
            <a:spLocks noChangeArrowheads="1"/>
          </p:cNvSpPr>
          <p:nvPr/>
        </p:nvSpPr>
        <p:spPr bwMode="auto">
          <a:xfrm>
            <a:off x="3789506" y="4390158"/>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t>
            </a:r>
            <a:r>
              <a:rPr lang="en-US" altLang="en-US" i="1">
                <a:effectLst>
                  <a:outerShdw blurRad="38100" dist="38100" dir="2700000" algn="tl">
                    <a:srgbClr val="000000"/>
                  </a:outerShdw>
                </a:effectLst>
              </a:rPr>
              <a:t>x</a:t>
            </a:r>
            <a:r>
              <a:rPr lang="en-US" altLang="en-US" baseline="-25000">
                <a:effectLst>
                  <a:outerShdw blurRad="38100" dist="38100" dir="2700000" algn="tl">
                    <a:srgbClr val="000000"/>
                  </a:outerShdw>
                </a:effectLst>
              </a:rPr>
              <a:t>1</a:t>
            </a:r>
            <a:r>
              <a:rPr lang="en-US" altLang="en-US">
                <a:effectLst>
                  <a:outerShdw blurRad="38100" dist="38100" dir="2700000" algn="tl">
                    <a:srgbClr val="000000"/>
                  </a:outerShdw>
                </a:effectLst>
              </a:rPr>
              <a:t>, </a:t>
            </a:r>
            <a:r>
              <a:rPr lang="en-US" altLang="en-US" i="1">
                <a:effectLst>
                  <a:outerShdw blurRad="38100" dist="38100" dir="2700000" algn="tl">
                    <a:srgbClr val="000000"/>
                  </a:outerShdw>
                </a:effectLst>
              </a:rPr>
              <a:t>y</a:t>
            </a:r>
            <a:r>
              <a:rPr lang="en-US" altLang="en-US" baseline="-25000">
                <a:effectLst>
                  <a:outerShdw blurRad="38100" dist="38100" dir="2700000" algn="tl">
                    <a:srgbClr val="000000"/>
                  </a:outerShdw>
                </a:effectLst>
              </a:rPr>
              <a:t>1</a:t>
            </a:r>
            <a:r>
              <a:rPr lang="en-US" altLang="en-US">
                <a:effectLst>
                  <a:outerShdw blurRad="38100" dist="38100" dir="2700000" algn="tl">
                    <a:srgbClr val="000000"/>
                  </a:outerShdw>
                </a:effectLst>
              </a:rPr>
              <a:t>)</a:t>
            </a:r>
          </a:p>
        </p:txBody>
      </p:sp>
      <p:sp>
        <p:nvSpPr>
          <p:cNvPr id="846870" name="Text Box 22">
            <a:extLst>
              <a:ext uri="{FF2B5EF4-FFF2-40B4-BE49-F238E27FC236}">
                <a16:creationId xmlns:a16="http://schemas.microsoft.com/office/drawing/2014/main" id="{D98CE196-F407-425A-A564-2508775A0229}"/>
              </a:ext>
            </a:extLst>
          </p:cNvPr>
          <p:cNvSpPr txBox="1">
            <a:spLocks noChangeArrowheads="1"/>
          </p:cNvSpPr>
          <p:nvPr/>
        </p:nvSpPr>
        <p:spPr bwMode="auto">
          <a:xfrm>
            <a:off x="3535506" y="5364883"/>
            <a:ext cx="436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i="1">
                <a:effectLst>
                  <a:outerShdw blurRad="38100" dist="38100" dir="2700000" algn="tl">
                    <a:srgbClr val="000000"/>
                  </a:outerShdw>
                </a:effectLst>
              </a:rPr>
              <a:t>x</a:t>
            </a:r>
            <a:r>
              <a:rPr lang="en-US" altLang="en-US" baseline="-25000">
                <a:effectLst>
                  <a:outerShdw blurRad="38100" dist="38100" dir="2700000" algn="tl">
                    <a:srgbClr val="000000"/>
                  </a:outerShdw>
                </a:effectLst>
              </a:rPr>
              <a:t>1</a:t>
            </a:r>
            <a:endParaRPr lang="en-US" altLang="en-US">
              <a:effectLst>
                <a:outerShdw blurRad="38100" dist="38100" dir="2700000" algn="tl">
                  <a:srgbClr val="000000"/>
                </a:outerShdw>
              </a:effectLst>
            </a:endParaRPr>
          </a:p>
        </p:txBody>
      </p:sp>
      <p:sp>
        <p:nvSpPr>
          <p:cNvPr id="846871" name="Text Box 23">
            <a:extLst>
              <a:ext uri="{FF2B5EF4-FFF2-40B4-BE49-F238E27FC236}">
                <a16:creationId xmlns:a16="http://schemas.microsoft.com/office/drawing/2014/main" id="{F1753756-46A6-4CF4-9C03-B1DFA58B6AFF}"/>
              </a:ext>
            </a:extLst>
          </p:cNvPr>
          <p:cNvSpPr txBox="1">
            <a:spLocks noChangeArrowheads="1"/>
          </p:cNvSpPr>
          <p:nvPr/>
        </p:nvSpPr>
        <p:spPr bwMode="auto">
          <a:xfrm>
            <a:off x="2702068" y="4259983"/>
            <a:ext cx="436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i="1">
                <a:effectLst>
                  <a:outerShdw blurRad="38100" dist="38100" dir="2700000" algn="tl">
                    <a:srgbClr val="000000"/>
                  </a:outerShdw>
                </a:effectLst>
              </a:rPr>
              <a:t>y</a:t>
            </a:r>
            <a:r>
              <a:rPr lang="en-US" altLang="en-US" baseline="-25000">
                <a:effectLst>
                  <a:outerShdw blurRad="38100" dist="38100" dir="2700000" algn="tl">
                    <a:srgbClr val="000000"/>
                  </a:outerShdw>
                </a:effectLst>
              </a:rPr>
              <a:t>1</a:t>
            </a:r>
            <a:endParaRPr lang="en-US" altLang="en-US">
              <a:effectLst>
                <a:outerShdw blurRad="38100" dist="38100" dir="2700000" algn="tl">
                  <a:srgbClr val="000000"/>
                </a:outerShdw>
              </a:effectLst>
            </a:endParaRPr>
          </a:p>
        </p:txBody>
      </p:sp>
      <p:sp>
        <p:nvSpPr>
          <p:cNvPr id="21" name="TextBox 20">
            <a:extLst>
              <a:ext uri="{FF2B5EF4-FFF2-40B4-BE49-F238E27FC236}">
                <a16:creationId xmlns:a16="http://schemas.microsoft.com/office/drawing/2014/main" id="{9254D036-42B2-4F82-94BC-E3895BEEFCCB}"/>
              </a:ext>
            </a:extLst>
          </p:cNvPr>
          <p:cNvSpPr txBox="1"/>
          <p:nvPr/>
        </p:nvSpPr>
        <p:spPr>
          <a:xfrm>
            <a:off x="838200" y="6424097"/>
            <a:ext cx="6954520" cy="246221"/>
          </a:xfrm>
          <a:prstGeom prst="rect">
            <a:avLst/>
          </a:prstGeom>
          <a:noFill/>
        </p:spPr>
        <p:txBody>
          <a:bodyPr wrap="square">
            <a:spAutoFit/>
          </a:bodyPr>
          <a:lstStyle/>
          <a:p>
            <a:r>
              <a:rPr lang="en-US" sz="1000" dirty="0" err="1">
                <a:solidFill>
                  <a:srgbClr val="FF0000"/>
                </a:solidFill>
              </a:rPr>
              <a:t>Source:http</a:t>
            </a:r>
            <a:r>
              <a:rPr lang="en-US" sz="1000" dirty="0">
                <a:solidFill>
                  <a:srgbClr val="FF0000"/>
                </a:solidFill>
              </a:rPr>
              <a:t>://www.shsu.edu/ldg005/data/mth199/chapter5.ppt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69" name="AutoShape 21">
            <a:extLst>
              <a:ext uri="{FF2B5EF4-FFF2-40B4-BE49-F238E27FC236}">
                <a16:creationId xmlns:a16="http://schemas.microsoft.com/office/drawing/2014/main" id="{287C6E90-0CF0-4079-88BB-890192A00125}"/>
              </a:ext>
            </a:extLst>
          </p:cNvPr>
          <p:cNvSpPr>
            <a:spLocks noChangeArrowheads="1"/>
          </p:cNvSpPr>
          <p:nvPr/>
        </p:nvSpPr>
        <p:spPr bwMode="auto">
          <a:xfrm>
            <a:off x="6610493" y="3837707"/>
            <a:ext cx="1339850" cy="1189038"/>
          </a:xfrm>
          <a:prstGeom prst="roundRect">
            <a:avLst>
              <a:gd name="adj" fmla="val 5583"/>
            </a:avLst>
          </a:prstGeom>
          <a:gradFill rotWithShape="1">
            <a:gsLst>
              <a:gs pos="0">
                <a:srgbClr val="776E2D">
                  <a:gamma/>
                  <a:shade val="29412"/>
                  <a:invGamma/>
                </a:srgbClr>
              </a:gs>
              <a:gs pos="50000">
                <a:srgbClr val="776E2D"/>
              </a:gs>
              <a:gs pos="100000">
                <a:srgbClr val="776E2D">
                  <a:gamma/>
                  <a:shade val="29412"/>
                  <a:invGamma/>
                </a:srgbClr>
              </a:gs>
            </a:gsLst>
            <a:lin ang="5400000" scaled="1"/>
          </a:gradFill>
          <a:ln w="127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0" name="Rectangle 2">
            <a:extLst>
              <a:ext uri="{FF2B5EF4-FFF2-40B4-BE49-F238E27FC236}">
                <a16:creationId xmlns:a16="http://schemas.microsoft.com/office/drawing/2014/main" id="{D060B985-40FE-4857-8517-ED853DF4521E}"/>
              </a:ext>
            </a:extLst>
          </p:cNvPr>
          <p:cNvSpPr>
            <a:spLocks noGrp="1" noChangeArrowheads="1"/>
          </p:cNvSpPr>
          <p:nvPr>
            <p:ph type="title"/>
          </p:nvPr>
        </p:nvSpPr>
        <p:spPr/>
        <p:txBody>
          <a:bodyPr>
            <a:normAutofit fontScale="90000"/>
          </a:bodyPr>
          <a:lstStyle/>
          <a:p>
            <a:r>
              <a:rPr lang="en-US" dirty="0"/>
              <a:t>System of linear equations</a:t>
            </a:r>
            <a:endParaRPr lang="en-US" altLang="en-US" dirty="0"/>
          </a:p>
        </p:txBody>
      </p:sp>
      <p:sp>
        <p:nvSpPr>
          <p:cNvPr id="846851" name="Rectangle 3">
            <a:extLst>
              <a:ext uri="{FF2B5EF4-FFF2-40B4-BE49-F238E27FC236}">
                <a16:creationId xmlns:a16="http://schemas.microsoft.com/office/drawing/2014/main" id="{6393BB0D-F70A-403C-AEBA-B6490A38EB28}"/>
              </a:ext>
            </a:extLst>
          </p:cNvPr>
          <p:cNvSpPr>
            <a:spLocks noGrp="1" noChangeArrowheads="1"/>
          </p:cNvSpPr>
          <p:nvPr>
            <p:ph idx="1"/>
          </p:nvPr>
        </p:nvSpPr>
        <p:spPr/>
        <p:txBody>
          <a:bodyPr/>
          <a:lstStyle/>
          <a:p>
            <a:pPr marL="396875" indent="-396875"/>
            <a:r>
              <a:rPr lang="en-US" altLang="en-US" dirty="0"/>
              <a:t>Given the two straight lines </a:t>
            </a:r>
            <a:r>
              <a:rPr lang="en-US" altLang="en-US" b="0" i="1" dirty="0"/>
              <a:t>L</a:t>
            </a:r>
            <a:r>
              <a:rPr lang="en-US" altLang="en-US" b="0" baseline="-25000" dirty="0"/>
              <a:t>1</a:t>
            </a:r>
            <a:r>
              <a:rPr lang="en-US" altLang="en-US" dirty="0"/>
              <a:t> and </a:t>
            </a:r>
            <a:r>
              <a:rPr lang="en-US" altLang="en-US" b="0" i="1" dirty="0"/>
              <a:t>L</a:t>
            </a:r>
            <a:r>
              <a:rPr lang="en-US" altLang="en-US" b="0" baseline="-25000" dirty="0"/>
              <a:t>2</a:t>
            </a:r>
            <a:r>
              <a:rPr lang="en-US" altLang="en-US" dirty="0"/>
              <a:t>, </a:t>
            </a:r>
            <a:r>
              <a:rPr lang="en-US" altLang="en-US" dirty="0">
                <a:solidFill>
                  <a:srgbClr val="FF0000"/>
                </a:solidFill>
              </a:rPr>
              <a:t>one and only one </a:t>
            </a:r>
            <a:r>
              <a:rPr lang="en-US" altLang="en-US" dirty="0"/>
              <a:t>of the following may occur:</a:t>
            </a:r>
          </a:p>
          <a:p>
            <a:pPr marL="795338" lvl="1" indent="-284163">
              <a:buNone/>
            </a:pPr>
            <a:r>
              <a:rPr lang="en-US" altLang="en-US" dirty="0">
                <a:solidFill>
                  <a:srgbClr val="002060"/>
                </a:solidFill>
              </a:rPr>
              <a:t>2.  </a:t>
            </a:r>
            <a:r>
              <a:rPr lang="en-US" altLang="en-US" b="0" i="1" dirty="0">
                <a:solidFill>
                  <a:srgbClr val="002060"/>
                </a:solidFill>
              </a:rPr>
              <a:t>L</a:t>
            </a:r>
            <a:r>
              <a:rPr lang="en-US" altLang="en-US" b="0" baseline="-25000" dirty="0">
                <a:solidFill>
                  <a:srgbClr val="002060"/>
                </a:solidFill>
              </a:rPr>
              <a:t>1</a:t>
            </a:r>
            <a:r>
              <a:rPr lang="en-US" altLang="en-US" dirty="0">
                <a:solidFill>
                  <a:srgbClr val="002060"/>
                </a:solidFill>
              </a:rPr>
              <a:t> and </a:t>
            </a:r>
            <a:r>
              <a:rPr lang="en-US" altLang="en-US" b="0" i="1" dirty="0">
                <a:solidFill>
                  <a:srgbClr val="002060"/>
                </a:solidFill>
              </a:rPr>
              <a:t>L</a:t>
            </a:r>
            <a:r>
              <a:rPr lang="en-US" altLang="en-US" b="0" baseline="-25000" dirty="0">
                <a:solidFill>
                  <a:srgbClr val="002060"/>
                </a:solidFill>
              </a:rPr>
              <a:t>2</a:t>
            </a:r>
            <a:r>
              <a:rPr lang="en-US" altLang="en-US" dirty="0">
                <a:solidFill>
                  <a:srgbClr val="002060"/>
                </a:solidFill>
              </a:rPr>
              <a:t> are coincident.</a:t>
            </a:r>
          </a:p>
        </p:txBody>
      </p:sp>
      <p:sp>
        <p:nvSpPr>
          <p:cNvPr id="846855" name="Line 7">
            <a:extLst>
              <a:ext uri="{FF2B5EF4-FFF2-40B4-BE49-F238E27FC236}">
                <a16:creationId xmlns:a16="http://schemas.microsoft.com/office/drawing/2014/main" id="{DA2A21DC-C698-44D5-B8D7-84A5B1570A9E}"/>
              </a:ext>
            </a:extLst>
          </p:cNvPr>
          <p:cNvSpPr>
            <a:spLocks noChangeShapeType="1"/>
          </p:cNvSpPr>
          <p:nvPr/>
        </p:nvSpPr>
        <p:spPr bwMode="auto">
          <a:xfrm>
            <a:off x="2175018" y="5426796"/>
            <a:ext cx="4164012" cy="1587"/>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56" name="Text Box 8">
            <a:extLst>
              <a:ext uri="{FF2B5EF4-FFF2-40B4-BE49-F238E27FC236}">
                <a16:creationId xmlns:a16="http://schemas.microsoft.com/office/drawing/2014/main" id="{43E78B73-4437-4220-A5B8-93A9E4785E95}"/>
              </a:ext>
            </a:extLst>
          </p:cNvPr>
          <p:cNvSpPr txBox="1">
            <a:spLocks noChangeArrowheads="1"/>
          </p:cNvSpPr>
          <p:nvPr/>
        </p:nvSpPr>
        <p:spPr bwMode="auto">
          <a:xfrm>
            <a:off x="3173556" y="2472458"/>
            <a:ext cx="276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y</a:t>
            </a:r>
          </a:p>
        </p:txBody>
      </p:sp>
      <p:sp>
        <p:nvSpPr>
          <p:cNvPr id="846857" name="Text Box 9">
            <a:extLst>
              <a:ext uri="{FF2B5EF4-FFF2-40B4-BE49-F238E27FC236}">
                <a16:creationId xmlns:a16="http://schemas.microsoft.com/office/drawing/2014/main" id="{5B331446-CDC7-4D94-821B-FFEFE034B89D}"/>
              </a:ext>
            </a:extLst>
          </p:cNvPr>
          <p:cNvSpPr txBox="1">
            <a:spLocks noChangeArrowheads="1"/>
          </p:cNvSpPr>
          <p:nvPr/>
        </p:nvSpPr>
        <p:spPr bwMode="auto">
          <a:xfrm>
            <a:off x="6319980" y="5229945"/>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x</a:t>
            </a:r>
          </a:p>
        </p:txBody>
      </p:sp>
      <p:sp>
        <p:nvSpPr>
          <p:cNvPr id="846858" name="Line 10">
            <a:extLst>
              <a:ext uri="{FF2B5EF4-FFF2-40B4-BE49-F238E27FC236}">
                <a16:creationId xmlns:a16="http://schemas.microsoft.com/office/drawing/2014/main" id="{3B2D3AB1-92B8-48AA-85C7-A7FEEE2520C9}"/>
              </a:ext>
            </a:extLst>
          </p:cNvPr>
          <p:cNvSpPr>
            <a:spLocks noChangeShapeType="1"/>
          </p:cNvSpPr>
          <p:nvPr/>
        </p:nvSpPr>
        <p:spPr bwMode="auto">
          <a:xfrm flipV="1">
            <a:off x="2602056" y="3210645"/>
            <a:ext cx="2714625" cy="2214562"/>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9" name="Line 11">
            <a:extLst>
              <a:ext uri="{FF2B5EF4-FFF2-40B4-BE49-F238E27FC236}">
                <a16:creationId xmlns:a16="http://schemas.microsoft.com/office/drawing/2014/main" id="{ED258E73-B16D-4A77-9C7E-E591CFD4D0BC}"/>
              </a:ext>
            </a:extLst>
          </p:cNvPr>
          <p:cNvSpPr>
            <a:spLocks noChangeShapeType="1"/>
          </p:cNvSpPr>
          <p:nvPr/>
        </p:nvSpPr>
        <p:spPr bwMode="auto">
          <a:xfrm flipV="1">
            <a:off x="3165618" y="2640732"/>
            <a:ext cx="0" cy="32908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65" name="Text Box 17">
            <a:extLst>
              <a:ext uri="{FF2B5EF4-FFF2-40B4-BE49-F238E27FC236}">
                <a16:creationId xmlns:a16="http://schemas.microsoft.com/office/drawing/2014/main" id="{3E6FC8E3-57B9-49AB-BF78-A6760E170B40}"/>
              </a:ext>
            </a:extLst>
          </p:cNvPr>
          <p:cNvSpPr txBox="1">
            <a:spLocks noChangeArrowheads="1"/>
          </p:cNvSpPr>
          <p:nvPr/>
        </p:nvSpPr>
        <p:spPr bwMode="auto">
          <a:xfrm>
            <a:off x="5303981" y="2939183"/>
            <a:ext cx="74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effectLst>
                  <a:outerShdw blurRad="38100" dist="38100" dir="2700000" algn="tl">
                    <a:srgbClr val="000000"/>
                  </a:outerShdw>
                </a:effectLst>
              </a:rPr>
              <a:t>L</a:t>
            </a:r>
            <a:r>
              <a:rPr lang="en-US" altLang="en-US" baseline="-25000" dirty="0">
                <a:effectLst>
                  <a:outerShdw blurRad="38100" dist="38100" dir="2700000" algn="tl">
                    <a:srgbClr val="000000"/>
                  </a:outerShdw>
                </a:effectLst>
              </a:rPr>
              <a:t>1, </a:t>
            </a:r>
            <a:r>
              <a:rPr lang="en-US" altLang="en-US" dirty="0">
                <a:effectLst>
                  <a:outerShdw blurRad="38100" dist="38100" dir="2700000" algn="tl">
                    <a:srgbClr val="000000"/>
                  </a:outerShdw>
                </a:effectLst>
              </a:rPr>
              <a:t>, </a:t>
            </a:r>
            <a:r>
              <a:rPr lang="en-US" altLang="en-US" i="1" dirty="0">
                <a:effectLst>
                  <a:outerShdw blurRad="38100" dist="38100" dir="2700000" algn="tl">
                    <a:srgbClr val="000000"/>
                  </a:outerShdw>
                </a:effectLst>
              </a:rPr>
              <a:t>L</a:t>
            </a:r>
            <a:r>
              <a:rPr lang="en-US" altLang="en-US" baseline="-25000" dirty="0">
                <a:effectLst>
                  <a:outerShdw blurRad="38100" dist="38100" dir="2700000" algn="tl">
                    <a:srgbClr val="000000"/>
                  </a:outerShdw>
                </a:effectLst>
              </a:rPr>
              <a:t>2</a:t>
            </a:r>
          </a:p>
        </p:txBody>
      </p:sp>
      <p:sp>
        <p:nvSpPr>
          <p:cNvPr id="22" name="Text Box 15">
            <a:extLst>
              <a:ext uri="{FF2B5EF4-FFF2-40B4-BE49-F238E27FC236}">
                <a16:creationId xmlns:a16="http://schemas.microsoft.com/office/drawing/2014/main" id="{FB012602-8319-408A-ABB9-9E5113FC779B}"/>
              </a:ext>
            </a:extLst>
          </p:cNvPr>
          <p:cNvSpPr txBox="1">
            <a:spLocks noChangeArrowheads="1"/>
          </p:cNvSpPr>
          <p:nvPr/>
        </p:nvSpPr>
        <p:spPr bwMode="auto">
          <a:xfrm>
            <a:off x="6544308" y="4041702"/>
            <a:ext cx="15224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bg1"/>
                </a:solidFill>
                <a:effectLst>
                  <a:outerShdw blurRad="38100" dist="38100" dir="2700000" algn="tl">
                    <a:srgbClr val="000000"/>
                  </a:outerShdw>
                </a:effectLst>
              </a:rPr>
              <a:t>Infinitely many solutions</a:t>
            </a:r>
            <a:endParaRPr lang="en-US" altLang="en-US" dirty="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11335202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69" name="AutoShape 21">
            <a:extLst>
              <a:ext uri="{FF2B5EF4-FFF2-40B4-BE49-F238E27FC236}">
                <a16:creationId xmlns:a16="http://schemas.microsoft.com/office/drawing/2014/main" id="{287C6E90-0CF0-4079-88BB-890192A00125}"/>
              </a:ext>
            </a:extLst>
          </p:cNvPr>
          <p:cNvSpPr>
            <a:spLocks noChangeArrowheads="1"/>
          </p:cNvSpPr>
          <p:nvPr/>
        </p:nvSpPr>
        <p:spPr bwMode="auto">
          <a:xfrm>
            <a:off x="6610493" y="3837707"/>
            <a:ext cx="1339850" cy="1189038"/>
          </a:xfrm>
          <a:prstGeom prst="roundRect">
            <a:avLst>
              <a:gd name="adj" fmla="val 5583"/>
            </a:avLst>
          </a:prstGeom>
          <a:gradFill rotWithShape="1">
            <a:gsLst>
              <a:gs pos="0">
                <a:srgbClr val="776E2D">
                  <a:gamma/>
                  <a:shade val="29412"/>
                  <a:invGamma/>
                </a:srgbClr>
              </a:gs>
              <a:gs pos="50000">
                <a:srgbClr val="776E2D"/>
              </a:gs>
              <a:gs pos="100000">
                <a:srgbClr val="776E2D">
                  <a:gamma/>
                  <a:shade val="29412"/>
                  <a:invGamma/>
                </a:srgbClr>
              </a:gs>
            </a:gsLst>
            <a:lin ang="5400000" scaled="1"/>
          </a:gradFill>
          <a:ln w="127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0" name="Rectangle 2">
            <a:extLst>
              <a:ext uri="{FF2B5EF4-FFF2-40B4-BE49-F238E27FC236}">
                <a16:creationId xmlns:a16="http://schemas.microsoft.com/office/drawing/2014/main" id="{D060B985-40FE-4857-8517-ED853DF4521E}"/>
              </a:ext>
            </a:extLst>
          </p:cNvPr>
          <p:cNvSpPr>
            <a:spLocks noGrp="1" noChangeArrowheads="1"/>
          </p:cNvSpPr>
          <p:nvPr>
            <p:ph type="title"/>
          </p:nvPr>
        </p:nvSpPr>
        <p:spPr/>
        <p:txBody>
          <a:bodyPr>
            <a:normAutofit fontScale="90000"/>
          </a:bodyPr>
          <a:lstStyle/>
          <a:p>
            <a:r>
              <a:rPr lang="en-US" dirty="0"/>
              <a:t>System of linear equations</a:t>
            </a:r>
            <a:endParaRPr lang="en-US" altLang="en-US" dirty="0"/>
          </a:p>
        </p:txBody>
      </p:sp>
      <p:sp>
        <p:nvSpPr>
          <p:cNvPr id="846851" name="Rectangle 3">
            <a:extLst>
              <a:ext uri="{FF2B5EF4-FFF2-40B4-BE49-F238E27FC236}">
                <a16:creationId xmlns:a16="http://schemas.microsoft.com/office/drawing/2014/main" id="{6393BB0D-F70A-403C-AEBA-B6490A38EB28}"/>
              </a:ext>
            </a:extLst>
          </p:cNvPr>
          <p:cNvSpPr>
            <a:spLocks noGrp="1" noChangeArrowheads="1"/>
          </p:cNvSpPr>
          <p:nvPr>
            <p:ph idx="1"/>
          </p:nvPr>
        </p:nvSpPr>
        <p:spPr/>
        <p:txBody>
          <a:bodyPr/>
          <a:lstStyle/>
          <a:p>
            <a:pPr marL="396875" indent="-396875"/>
            <a:r>
              <a:rPr lang="en-US" altLang="en-US" dirty="0"/>
              <a:t>Given the two straight lines </a:t>
            </a:r>
            <a:r>
              <a:rPr lang="en-US" altLang="en-US" b="0" i="1" dirty="0"/>
              <a:t>L</a:t>
            </a:r>
            <a:r>
              <a:rPr lang="en-US" altLang="en-US" b="0" baseline="-25000" dirty="0"/>
              <a:t>1</a:t>
            </a:r>
            <a:r>
              <a:rPr lang="en-US" altLang="en-US" dirty="0"/>
              <a:t> and </a:t>
            </a:r>
            <a:r>
              <a:rPr lang="en-US" altLang="en-US" b="0" i="1" dirty="0"/>
              <a:t>L</a:t>
            </a:r>
            <a:r>
              <a:rPr lang="en-US" altLang="en-US" b="0" baseline="-25000" dirty="0"/>
              <a:t>2</a:t>
            </a:r>
            <a:r>
              <a:rPr lang="en-US" altLang="en-US" dirty="0"/>
              <a:t>, </a:t>
            </a:r>
            <a:r>
              <a:rPr lang="en-US" altLang="en-US" dirty="0">
                <a:solidFill>
                  <a:srgbClr val="FF0000"/>
                </a:solidFill>
              </a:rPr>
              <a:t>one and only one </a:t>
            </a:r>
            <a:r>
              <a:rPr lang="en-US" altLang="en-US" dirty="0"/>
              <a:t>of the following may occur:</a:t>
            </a:r>
          </a:p>
          <a:p>
            <a:pPr marL="795338" lvl="1" indent="-284163">
              <a:buNone/>
            </a:pPr>
            <a:r>
              <a:rPr lang="en-US" altLang="en-US" dirty="0">
                <a:solidFill>
                  <a:srgbClr val="002060"/>
                </a:solidFill>
              </a:rPr>
              <a:t>3.  </a:t>
            </a:r>
            <a:r>
              <a:rPr lang="en-US" altLang="en-US" b="0" i="1" dirty="0">
                <a:solidFill>
                  <a:srgbClr val="002060"/>
                </a:solidFill>
              </a:rPr>
              <a:t>L</a:t>
            </a:r>
            <a:r>
              <a:rPr lang="en-US" altLang="en-US" b="0" baseline="-25000" dirty="0">
                <a:solidFill>
                  <a:srgbClr val="002060"/>
                </a:solidFill>
              </a:rPr>
              <a:t>1</a:t>
            </a:r>
            <a:r>
              <a:rPr lang="en-US" altLang="en-US" dirty="0">
                <a:solidFill>
                  <a:srgbClr val="002060"/>
                </a:solidFill>
              </a:rPr>
              <a:t> and </a:t>
            </a:r>
            <a:r>
              <a:rPr lang="en-US" altLang="en-US" b="0" i="1" dirty="0">
                <a:solidFill>
                  <a:srgbClr val="002060"/>
                </a:solidFill>
              </a:rPr>
              <a:t>L</a:t>
            </a:r>
            <a:r>
              <a:rPr lang="en-US" altLang="en-US" b="0" baseline="-25000" dirty="0">
                <a:solidFill>
                  <a:srgbClr val="002060"/>
                </a:solidFill>
              </a:rPr>
              <a:t>2</a:t>
            </a:r>
            <a:r>
              <a:rPr lang="en-US" altLang="en-US" dirty="0">
                <a:solidFill>
                  <a:srgbClr val="002060"/>
                </a:solidFill>
              </a:rPr>
              <a:t> are parallel.</a:t>
            </a:r>
          </a:p>
        </p:txBody>
      </p:sp>
      <p:sp>
        <p:nvSpPr>
          <p:cNvPr id="846855" name="Line 7">
            <a:extLst>
              <a:ext uri="{FF2B5EF4-FFF2-40B4-BE49-F238E27FC236}">
                <a16:creationId xmlns:a16="http://schemas.microsoft.com/office/drawing/2014/main" id="{DA2A21DC-C698-44D5-B8D7-84A5B1570A9E}"/>
              </a:ext>
            </a:extLst>
          </p:cNvPr>
          <p:cNvSpPr>
            <a:spLocks noChangeShapeType="1"/>
          </p:cNvSpPr>
          <p:nvPr/>
        </p:nvSpPr>
        <p:spPr bwMode="auto">
          <a:xfrm>
            <a:off x="2175018" y="5426796"/>
            <a:ext cx="4164012" cy="1587"/>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56" name="Text Box 8">
            <a:extLst>
              <a:ext uri="{FF2B5EF4-FFF2-40B4-BE49-F238E27FC236}">
                <a16:creationId xmlns:a16="http://schemas.microsoft.com/office/drawing/2014/main" id="{43E78B73-4437-4220-A5B8-93A9E4785E95}"/>
              </a:ext>
            </a:extLst>
          </p:cNvPr>
          <p:cNvSpPr txBox="1">
            <a:spLocks noChangeArrowheads="1"/>
          </p:cNvSpPr>
          <p:nvPr/>
        </p:nvSpPr>
        <p:spPr bwMode="auto">
          <a:xfrm>
            <a:off x="3173556" y="2472458"/>
            <a:ext cx="276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y</a:t>
            </a:r>
          </a:p>
        </p:txBody>
      </p:sp>
      <p:sp>
        <p:nvSpPr>
          <p:cNvPr id="846857" name="Text Box 9">
            <a:extLst>
              <a:ext uri="{FF2B5EF4-FFF2-40B4-BE49-F238E27FC236}">
                <a16:creationId xmlns:a16="http://schemas.microsoft.com/office/drawing/2014/main" id="{5B331446-CDC7-4D94-821B-FFEFE034B89D}"/>
              </a:ext>
            </a:extLst>
          </p:cNvPr>
          <p:cNvSpPr txBox="1">
            <a:spLocks noChangeArrowheads="1"/>
          </p:cNvSpPr>
          <p:nvPr/>
        </p:nvSpPr>
        <p:spPr bwMode="auto">
          <a:xfrm>
            <a:off x="6319980" y="5229945"/>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effectLst>
                  <a:outerShdw blurRad="38100" dist="38100" dir="2700000" algn="tl">
                    <a:srgbClr val="000000"/>
                  </a:outerShdw>
                </a:effectLst>
              </a:rPr>
              <a:t>x</a:t>
            </a:r>
          </a:p>
        </p:txBody>
      </p:sp>
      <p:sp>
        <p:nvSpPr>
          <p:cNvPr id="846858" name="Line 10">
            <a:extLst>
              <a:ext uri="{FF2B5EF4-FFF2-40B4-BE49-F238E27FC236}">
                <a16:creationId xmlns:a16="http://schemas.microsoft.com/office/drawing/2014/main" id="{3B2D3AB1-92B8-48AA-85C7-A7FEEE2520C9}"/>
              </a:ext>
            </a:extLst>
          </p:cNvPr>
          <p:cNvSpPr>
            <a:spLocks noChangeShapeType="1"/>
          </p:cNvSpPr>
          <p:nvPr/>
        </p:nvSpPr>
        <p:spPr bwMode="auto">
          <a:xfrm flipV="1">
            <a:off x="2602056" y="3210645"/>
            <a:ext cx="2714625" cy="2214562"/>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6859" name="Line 11">
            <a:extLst>
              <a:ext uri="{FF2B5EF4-FFF2-40B4-BE49-F238E27FC236}">
                <a16:creationId xmlns:a16="http://schemas.microsoft.com/office/drawing/2014/main" id="{ED258E73-B16D-4A77-9C7E-E591CFD4D0BC}"/>
              </a:ext>
            </a:extLst>
          </p:cNvPr>
          <p:cNvSpPr>
            <a:spLocks noChangeShapeType="1"/>
          </p:cNvSpPr>
          <p:nvPr/>
        </p:nvSpPr>
        <p:spPr bwMode="auto">
          <a:xfrm flipV="1">
            <a:off x="3165618" y="2640732"/>
            <a:ext cx="0" cy="32908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846865" name="Text Box 17">
            <a:extLst>
              <a:ext uri="{FF2B5EF4-FFF2-40B4-BE49-F238E27FC236}">
                <a16:creationId xmlns:a16="http://schemas.microsoft.com/office/drawing/2014/main" id="{3E6FC8E3-57B9-49AB-BF78-A6760E170B40}"/>
              </a:ext>
            </a:extLst>
          </p:cNvPr>
          <p:cNvSpPr txBox="1">
            <a:spLocks noChangeArrowheads="1"/>
          </p:cNvSpPr>
          <p:nvPr/>
        </p:nvSpPr>
        <p:spPr bwMode="auto">
          <a:xfrm>
            <a:off x="5303981" y="2939183"/>
            <a:ext cx="74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effectLst>
                  <a:outerShdw blurRad="38100" dist="38100" dir="2700000" algn="tl">
                    <a:srgbClr val="000000"/>
                  </a:outerShdw>
                </a:effectLst>
              </a:rPr>
              <a:t>L</a:t>
            </a:r>
            <a:r>
              <a:rPr lang="en-US" altLang="en-US" baseline="-25000" dirty="0">
                <a:effectLst>
                  <a:outerShdw blurRad="38100" dist="38100" dir="2700000" algn="tl">
                    <a:srgbClr val="000000"/>
                  </a:outerShdw>
                </a:effectLst>
              </a:rPr>
              <a:t>1, </a:t>
            </a:r>
          </a:p>
        </p:txBody>
      </p:sp>
      <p:sp>
        <p:nvSpPr>
          <p:cNvPr id="22" name="Text Box 15">
            <a:extLst>
              <a:ext uri="{FF2B5EF4-FFF2-40B4-BE49-F238E27FC236}">
                <a16:creationId xmlns:a16="http://schemas.microsoft.com/office/drawing/2014/main" id="{FB012602-8319-408A-ABB9-9E5113FC779B}"/>
              </a:ext>
            </a:extLst>
          </p:cNvPr>
          <p:cNvSpPr txBox="1">
            <a:spLocks noChangeArrowheads="1"/>
          </p:cNvSpPr>
          <p:nvPr/>
        </p:nvSpPr>
        <p:spPr bwMode="auto">
          <a:xfrm>
            <a:off x="6544308" y="4041702"/>
            <a:ext cx="152241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bg1"/>
                </a:solidFill>
                <a:effectLst>
                  <a:outerShdw blurRad="38100" dist="38100" dir="2700000" algn="tl">
                    <a:srgbClr val="000000"/>
                  </a:outerShdw>
                </a:effectLst>
              </a:rPr>
              <a:t>No</a:t>
            </a:r>
          </a:p>
          <a:p>
            <a:pPr algn="ctr">
              <a:spcBef>
                <a:spcPct val="50000"/>
              </a:spcBef>
            </a:pPr>
            <a:r>
              <a:rPr lang="en-US" altLang="en-US" b="1" dirty="0">
                <a:solidFill>
                  <a:schemeClr val="bg1"/>
                </a:solidFill>
                <a:effectLst>
                  <a:outerShdw blurRad="38100" dist="38100" dir="2700000" algn="tl">
                    <a:srgbClr val="000000"/>
                  </a:outerShdw>
                </a:effectLst>
              </a:rPr>
              <a:t> solutions</a:t>
            </a:r>
            <a:endParaRPr lang="en-US" altLang="en-US" dirty="0">
              <a:solidFill>
                <a:schemeClr val="bg1"/>
              </a:solidFill>
              <a:effectLst>
                <a:outerShdw blurRad="38100" dist="38100" dir="2700000" algn="tl">
                  <a:srgbClr val="000000"/>
                </a:outerShdw>
              </a:effectLst>
            </a:endParaRPr>
          </a:p>
        </p:txBody>
      </p:sp>
      <p:sp>
        <p:nvSpPr>
          <p:cNvPr id="17" name="Line 15">
            <a:extLst>
              <a:ext uri="{FF2B5EF4-FFF2-40B4-BE49-F238E27FC236}">
                <a16:creationId xmlns:a16="http://schemas.microsoft.com/office/drawing/2014/main" id="{3A7AB223-0DF0-4C27-8EEB-1C5934B9E472}"/>
              </a:ext>
            </a:extLst>
          </p:cNvPr>
          <p:cNvSpPr>
            <a:spLocks noChangeShapeType="1"/>
          </p:cNvSpPr>
          <p:nvPr/>
        </p:nvSpPr>
        <p:spPr bwMode="auto">
          <a:xfrm flipV="1">
            <a:off x="2991541" y="3582118"/>
            <a:ext cx="2714625" cy="2214563"/>
          </a:xfrm>
          <a:prstGeom prst="line">
            <a:avLst/>
          </a:prstGeom>
          <a:noFill/>
          <a:ln w="254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7">
            <a:extLst>
              <a:ext uri="{FF2B5EF4-FFF2-40B4-BE49-F238E27FC236}">
                <a16:creationId xmlns:a16="http://schemas.microsoft.com/office/drawing/2014/main" id="{D60D4DE1-07C3-4C1A-96DC-158A9CB5561A}"/>
              </a:ext>
            </a:extLst>
          </p:cNvPr>
          <p:cNvSpPr txBox="1">
            <a:spLocks noChangeArrowheads="1"/>
          </p:cNvSpPr>
          <p:nvPr/>
        </p:nvSpPr>
        <p:spPr bwMode="auto">
          <a:xfrm>
            <a:off x="5946123" y="3205522"/>
            <a:ext cx="747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effectLst>
                  <a:outerShdw blurRad="38100" dist="38100" dir="2700000" algn="tl">
                    <a:srgbClr val="000000"/>
                  </a:outerShdw>
                </a:effectLst>
              </a:rPr>
              <a:t>L</a:t>
            </a:r>
            <a:r>
              <a:rPr lang="en-US" altLang="en-US" baseline="-25000" dirty="0">
                <a:effectLst>
                  <a:outerShdw blurRad="38100" dist="38100" dir="2700000" algn="tl">
                    <a:srgbClr val="000000"/>
                  </a:outerShdw>
                </a:effectLst>
              </a:rPr>
              <a:t>2</a:t>
            </a:r>
          </a:p>
        </p:txBody>
      </p:sp>
    </p:spTree>
    <p:extLst>
      <p:ext uri="{BB962C8B-B14F-4D97-AF65-F5344CB8AC3E}">
        <p14:creationId xmlns:p14="http://schemas.microsoft.com/office/powerpoint/2010/main" val="33788465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p:txBody>
              <a:bodyPr>
                <a:normAutofit fontScale="92500" lnSpcReduction="20000"/>
              </a:bodyPr>
              <a:lstStyle/>
              <a:p>
                <a:r>
                  <a:rPr lang="en-US" dirty="0">
                    <a:solidFill>
                      <a:srgbClr val="FF0000"/>
                    </a:solidFill>
                  </a:rPr>
                  <a:t>Unique Solution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r>
                      <a:rPr lang="en-US" i="1" dirty="0" smtClean="0">
                        <a:latin typeface="Cambria Math" panose="02040503050406030204" pitchFamily="18" charset="0"/>
                      </a:rPr>
                      <m:t>0)</m:t>
                    </m:r>
                  </m:oMath>
                </a14:m>
                <a:r>
                  <a:rPr lang="en-US" dirty="0"/>
                  <a:t>: The linear system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 = 3 </m:t>
                    </m:r>
                  </m:oMath>
                </a14:m>
                <a:r>
                  <a:rPr lang="en-US" dirty="0"/>
                  <a:t>and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 + 3</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has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 = (4,1)</m:t>
                    </m:r>
                  </m:oMath>
                </a14:m>
                <a:r>
                  <a:rPr lang="en-US" dirty="0"/>
                  <a:t> as the unique solution.</a:t>
                </a:r>
              </a:p>
              <a:p>
                <a:r>
                  <a:rPr lang="en-US" dirty="0">
                    <a:solidFill>
                      <a:srgbClr val="FF0000"/>
                    </a:solidFill>
                  </a:rPr>
                  <a:t>No Solution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r>
                      <a:rPr lang="en-US" b="1" i="1" dirty="0" smtClean="0">
                        <a:latin typeface="Cambria Math" panose="02040503050406030204" pitchFamily="18" charset="0"/>
                      </a:rPr>
                      <m:t>𝟎</m:t>
                    </m:r>
                  </m:oMath>
                </a14:m>
                <a:r>
                  <a:rPr lang="en-US" dirty="0"/>
                  <a:t> but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r>
                      <a:rPr lang="en-US" i="1" dirty="0" smtClean="0">
                        <a:latin typeface="Cambria Math" panose="02040503050406030204" pitchFamily="18" charset="0"/>
                      </a:rPr>
                      <m:t>0</m:t>
                    </m:r>
                  </m:oMath>
                </a14:m>
                <a:r>
                  <a:rPr lang="en-US" dirty="0"/>
                  <a:t>): The linear system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+ 2</m:t>
                    </m:r>
                    <m:r>
                      <a:rPr lang="en-US" i="1" dirty="0" smtClean="0">
                        <a:latin typeface="Cambria Math" panose="02040503050406030204" pitchFamily="18" charset="0"/>
                      </a:rPr>
                      <m:t>𝑦</m:t>
                    </m:r>
                    <m:r>
                      <a:rPr lang="en-US" i="1" dirty="0" smtClean="0">
                        <a:latin typeface="Cambria Math" panose="02040503050406030204" pitchFamily="18" charset="0"/>
                      </a:rPr>
                      <m:t> = 1 </m:t>
                    </m:r>
                  </m:oMath>
                </a14:m>
                <a:r>
                  <a:rPr lang="en-US" dirty="0"/>
                  <a:t>and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+ 4</m:t>
                    </m:r>
                    <m:r>
                      <a:rPr lang="en-US" i="1" dirty="0" smtClean="0">
                        <a:latin typeface="Cambria Math" panose="02040503050406030204" pitchFamily="18" charset="0"/>
                      </a:rPr>
                      <m:t>𝑦</m:t>
                    </m:r>
                    <m:r>
                      <a:rPr lang="en-US" i="1" dirty="0" smtClean="0">
                        <a:latin typeface="Cambria Math" panose="02040503050406030204" pitchFamily="18" charset="0"/>
                      </a:rPr>
                      <m:t> = 3 </m:t>
                    </m:r>
                  </m:oMath>
                </a14:m>
                <a:r>
                  <a:rPr lang="en-US" dirty="0"/>
                  <a:t>represent a pair of parallel lines which have no point of intersection.</a:t>
                </a:r>
              </a:p>
              <a:p>
                <a:r>
                  <a:rPr lang="en-US" dirty="0">
                    <a:solidFill>
                      <a:srgbClr val="FF0000"/>
                    </a:solidFill>
                  </a:rPr>
                  <a:t>Infinite Number of Solutions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r>
                      <a:rPr lang="en-US" b="1" i="1" dirty="0" smtClean="0">
                        <a:latin typeface="Cambria Math" panose="02040503050406030204" pitchFamily="18" charset="0"/>
                      </a:rPr>
                      <m:t>𝟎</m:t>
                    </m:r>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m:t>
                        </m:r>
                      </m:sub>
                    </m:sSub>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r>
                      <a:rPr lang="en-US" i="1" dirty="0" smtClean="0">
                        <a:latin typeface="Cambria Math" panose="02040503050406030204" pitchFamily="18" charset="0"/>
                      </a:rPr>
                      <m:t>0</m:t>
                    </m:r>
                  </m:oMath>
                </a14:m>
                <a:r>
                  <a:rPr lang="en-US" dirty="0"/>
                  <a:t>): The linear system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+ 2</m:t>
                    </m:r>
                    <m:r>
                      <a:rPr lang="en-US" i="1" dirty="0" smtClean="0">
                        <a:latin typeface="Cambria Math" panose="02040503050406030204" pitchFamily="18" charset="0"/>
                      </a:rPr>
                      <m:t>𝑦</m:t>
                    </m:r>
                    <m:r>
                      <a:rPr lang="en-US" i="1" dirty="0" smtClean="0">
                        <a:latin typeface="Cambria Math" panose="02040503050406030204" pitchFamily="18" charset="0"/>
                      </a:rPr>
                      <m:t> = 1 </m:t>
                    </m:r>
                  </m:oMath>
                </a14:m>
                <a:r>
                  <a:rPr lang="en-US" dirty="0"/>
                  <a:t>and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+ 4</m:t>
                    </m:r>
                    <m:r>
                      <a:rPr lang="en-US" i="1" dirty="0" smtClean="0">
                        <a:latin typeface="Cambria Math" panose="02040503050406030204" pitchFamily="18" charset="0"/>
                      </a:rPr>
                      <m:t>𝑦</m:t>
                    </m:r>
                    <m:r>
                      <a:rPr lang="en-US" i="1" dirty="0" smtClean="0">
                        <a:latin typeface="Cambria Math" panose="02040503050406030204" pitchFamily="18" charset="0"/>
                      </a:rPr>
                      <m:t> =</m:t>
                    </m:r>
                    <m:r>
                      <a:rPr lang="en-US" b="1" i="1" dirty="0" smtClean="0">
                        <a:latin typeface="Cambria Math" panose="02040503050406030204" pitchFamily="18" charset="0"/>
                      </a:rPr>
                      <m:t>𝟐</m:t>
                    </m:r>
                    <m:r>
                      <a:rPr lang="en-US" i="1" dirty="0" smtClean="0">
                        <a:latin typeface="Cambria Math" panose="02040503050406030204" pitchFamily="18" charset="0"/>
                      </a:rPr>
                      <m:t> </m:t>
                    </m:r>
                  </m:oMath>
                </a14:m>
                <a:r>
                  <a:rPr lang="en-US" dirty="0"/>
                  <a:t>represent the same line.</a:t>
                </a:r>
              </a:p>
              <a:p>
                <a:r>
                  <a:rPr lang="en-US" dirty="0"/>
                  <a:t>If the linear system </a:t>
                </a:r>
                <a14:m>
                  <m:oMath xmlns:m="http://schemas.openxmlformats.org/officeDocument/2006/math">
                    <m:r>
                      <a:rPr lang="en-US" i="1" dirty="0" smtClean="0">
                        <a:latin typeface="Cambria Math" panose="02040503050406030204" pitchFamily="18" charset="0"/>
                      </a:rPr>
                      <m:t>𝑎𝑥</m:t>
                    </m:r>
                    <m:r>
                      <a:rPr lang="en-US" i="1" dirty="0" smtClean="0">
                        <a:latin typeface="Cambria Math" panose="02040503050406030204" pitchFamily="18" charset="0"/>
                      </a:rPr>
                      <m:t> + </m:t>
                    </m:r>
                    <m:r>
                      <a:rPr lang="en-US" i="1" dirty="0" smtClean="0">
                        <a:latin typeface="Cambria Math" panose="02040503050406030204" pitchFamily="18" charset="0"/>
                      </a:rPr>
                      <m:t>𝑏𝑦</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dirty="0" smtClean="0">
                        <a:latin typeface="Cambria Math" panose="02040503050406030204" pitchFamily="18" charset="0"/>
                      </a:rPr>
                      <m:t> </m:t>
                    </m:r>
                  </m:oMath>
                </a14:m>
                <a:r>
                  <a:rPr lang="en-US" dirty="0"/>
                  <a:t>has</a:t>
                </a:r>
              </a:p>
              <a:p>
                <a:pPr marL="971550" lvl="1" indent="-514350">
                  <a:buFont typeface="+mj-lt"/>
                  <a:buAutoNum type="romanLcPeriod"/>
                </a:pPr>
                <a14:m>
                  <m:oMath xmlns:m="http://schemas.openxmlformats.org/officeDocument/2006/math">
                    <m:r>
                      <a:rPr lang="en-US" i="0" dirty="0" smtClean="0">
                        <a:latin typeface="Cambria Math" panose="02040503050406030204" pitchFamily="18" charset="0"/>
                      </a:rPr>
                      <m:t>(</m:t>
                    </m:r>
                    <m:r>
                      <m:rPr>
                        <m:sty m:val="p"/>
                      </m:rPr>
                      <a:rPr lang="en-US" i="0" dirty="0" smtClean="0">
                        <a:latin typeface="Cambria Math" panose="02040503050406030204" pitchFamily="18" charset="0"/>
                      </a:rPr>
                      <m:t>a</m:t>
                    </m:r>
                    <m:r>
                      <a:rPr lang="en-US" i="0" dirty="0" smtClean="0">
                        <a:latin typeface="Cambria Math" panose="02040503050406030204" pitchFamily="18" charset="0"/>
                      </a:rPr>
                      <m:t>, </m:t>
                    </m:r>
                    <m:r>
                      <m:rPr>
                        <m:sty m:val="p"/>
                      </m:rPr>
                      <a:rPr lang="en-US" i="0" dirty="0" smtClean="0">
                        <a:latin typeface="Cambria Math" panose="02040503050406030204" pitchFamily="18" charset="0"/>
                      </a:rPr>
                      <m:t>b</m:t>
                    </m:r>
                    <m:r>
                      <a:rPr lang="en-US" i="0" dirty="0" smtClean="0">
                        <a:latin typeface="Cambria Math" panose="02040503050406030204" pitchFamily="18" charset="0"/>
                      </a:rPr>
                      <m:t>) = (0, 0) </m:t>
                    </m:r>
                  </m:oMath>
                </a14:m>
                <a:r>
                  <a:rPr lang="en-US" dirty="0"/>
                  <a:t>and </a:t>
                </a:r>
                <a14:m>
                  <m:oMath xmlns:m="http://schemas.openxmlformats.org/officeDocument/2006/math">
                    <m:r>
                      <m:rPr>
                        <m:sty m:val="p"/>
                      </m:rPr>
                      <a:rPr lang="en-US" i="0" dirty="0" smtClean="0">
                        <a:latin typeface="Cambria Math" panose="02040503050406030204" pitchFamily="18" charset="0"/>
                      </a:rPr>
                      <m:t>c</m:t>
                    </m:r>
                    <m:r>
                      <a:rPr lang="en-US" b="1" i="0" dirty="0" smtClean="0">
                        <a:latin typeface="Cambria Math" panose="02040503050406030204" pitchFamily="18" charset="0"/>
                      </a:rPr>
                      <m:t>≠</m:t>
                    </m:r>
                    <m:r>
                      <a:rPr lang="en-US" i="0" dirty="0" smtClean="0">
                        <a:latin typeface="Cambria Math" panose="02040503050406030204" pitchFamily="18" charset="0"/>
                      </a:rPr>
                      <m:t> 0</m:t>
                    </m:r>
                  </m:oMath>
                </a14:m>
                <a:r>
                  <a:rPr lang="en-US" dirty="0"/>
                  <a:t> then </a:t>
                </a:r>
                <a14:m>
                  <m:oMath xmlns:m="http://schemas.openxmlformats.org/officeDocument/2006/math">
                    <m:r>
                      <m:rPr>
                        <m:sty m:val="p"/>
                      </m:rPr>
                      <a:rPr lang="en-US" i="0" dirty="0" smtClean="0">
                        <a:latin typeface="Cambria Math" panose="02040503050406030204" pitchFamily="18" charset="0"/>
                      </a:rPr>
                      <m:t>ax</m:t>
                    </m:r>
                    <m:r>
                      <a:rPr lang="en-US" i="0" dirty="0" smtClean="0">
                        <a:latin typeface="Cambria Math" panose="02040503050406030204" pitchFamily="18" charset="0"/>
                      </a:rPr>
                      <m:t> + </m:t>
                    </m:r>
                    <m:r>
                      <m:rPr>
                        <m:sty m:val="p"/>
                      </m:rPr>
                      <a:rPr lang="en-US" i="0" dirty="0" smtClean="0">
                        <a:latin typeface="Cambria Math" panose="02040503050406030204" pitchFamily="18" charset="0"/>
                      </a:rPr>
                      <m:t>by</m:t>
                    </m:r>
                    <m:r>
                      <a:rPr lang="en-US" i="0" dirty="0" smtClean="0">
                        <a:latin typeface="Cambria Math" panose="02040503050406030204" pitchFamily="18" charset="0"/>
                      </a:rPr>
                      <m:t> = </m:t>
                    </m:r>
                    <m:r>
                      <m:rPr>
                        <m:sty m:val="p"/>
                      </m:rPr>
                      <a:rPr lang="en-US" i="0" dirty="0" smtClean="0">
                        <a:latin typeface="Cambria Math" panose="02040503050406030204" pitchFamily="18" charset="0"/>
                      </a:rPr>
                      <m:t>c</m:t>
                    </m:r>
                    <m:r>
                      <a:rPr lang="en-US" i="0" dirty="0" smtClean="0">
                        <a:latin typeface="Cambria Math" panose="02040503050406030204" pitchFamily="18" charset="0"/>
                      </a:rPr>
                      <m:t> </m:t>
                    </m:r>
                  </m:oMath>
                </a14:m>
                <a:r>
                  <a:rPr lang="en-US" dirty="0"/>
                  <a:t>has no solution. </a:t>
                </a:r>
              </a:p>
              <a:p>
                <a:pPr marL="971550" lvl="1" indent="-514350">
                  <a:buFont typeface="+mj-lt"/>
                  <a:buAutoNum type="romanLcPeriod"/>
                </a:pPr>
                <a14:m>
                  <m:oMath xmlns:m="http://schemas.openxmlformats.org/officeDocument/2006/math">
                    <m:r>
                      <a:rPr lang="en-US" i="0" dirty="0" smtClean="0">
                        <a:latin typeface="Cambria Math" panose="02040503050406030204" pitchFamily="18" charset="0"/>
                      </a:rPr>
                      <m:t>(</m:t>
                    </m:r>
                    <m:r>
                      <m:rPr>
                        <m:sty m:val="p"/>
                      </m:rPr>
                      <a:rPr lang="en-US" i="0" dirty="0" smtClean="0">
                        <a:latin typeface="Cambria Math" panose="02040503050406030204" pitchFamily="18" charset="0"/>
                      </a:rPr>
                      <m:t>a</m:t>
                    </m:r>
                    <m:r>
                      <a:rPr lang="en-US" i="0" dirty="0" smtClean="0">
                        <a:latin typeface="Cambria Math" panose="02040503050406030204" pitchFamily="18" charset="0"/>
                      </a:rPr>
                      <m:t>, </m:t>
                    </m:r>
                    <m:r>
                      <m:rPr>
                        <m:sty m:val="p"/>
                      </m:rPr>
                      <a:rPr lang="en-US" i="0" dirty="0" smtClean="0">
                        <a:latin typeface="Cambria Math" panose="02040503050406030204" pitchFamily="18" charset="0"/>
                      </a:rPr>
                      <m:t>b</m:t>
                    </m:r>
                    <m:r>
                      <a:rPr lang="en-US" i="0" dirty="0" smtClean="0">
                        <a:latin typeface="Cambria Math" panose="02040503050406030204" pitchFamily="18" charset="0"/>
                      </a:rPr>
                      <m:t>, </m:t>
                    </m:r>
                    <m:r>
                      <m:rPr>
                        <m:sty m:val="p"/>
                      </m:rPr>
                      <a:rPr lang="en-US" i="0" dirty="0" smtClean="0">
                        <a:latin typeface="Cambria Math" panose="02040503050406030204" pitchFamily="18" charset="0"/>
                      </a:rPr>
                      <m:t>c</m:t>
                    </m:r>
                    <m:r>
                      <a:rPr lang="en-US" i="0" dirty="0" smtClean="0">
                        <a:latin typeface="Cambria Math" panose="02040503050406030204" pitchFamily="18" charset="0"/>
                      </a:rPr>
                      <m:t>) = (0, 0, 0</m:t>
                    </m:r>
                  </m:oMath>
                </a14:m>
                <a:r>
                  <a:rPr lang="en-US" dirty="0"/>
                  <a:t>) then </a:t>
                </a:r>
                <a14:m>
                  <m:oMath xmlns:m="http://schemas.openxmlformats.org/officeDocument/2006/math">
                    <m:r>
                      <m:rPr>
                        <m:sty m:val="p"/>
                      </m:rPr>
                      <a:rPr lang="en-US" i="0" dirty="0" smtClean="0">
                        <a:latin typeface="Cambria Math" panose="02040503050406030204" pitchFamily="18" charset="0"/>
                      </a:rPr>
                      <m:t>ax</m:t>
                    </m:r>
                    <m:r>
                      <a:rPr lang="en-US" i="0" dirty="0" smtClean="0">
                        <a:latin typeface="Cambria Math" panose="02040503050406030204" pitchFamily="18" charset="0"/>
                      </a:rPr>
                      <m:t>+</m:t>
                    </m:r>
                    <m:r>
                      <m:rPr>
                        <m:sty m:val="p"/>
                      </m:rPr>
                      <a:rPr lang="en-US" i="0" dirty="0" smtClean="0">
                        <a:latin typeface="Cambria Math" panose="02040503050406030204" pitchFamily="18" charset="0"/>
                      </a:rPr>
                      <m:t>by</m:t>
                    </m:r>
                    <m:r>
                      <a:rPr lang="en-US" i="0" dirty="0" smtClean="0">
                        <a:latin typeface="Cambria Math" panose="02040503050406030204" pitchFamily="18" charset="0"/>
                      </a:rPr>
                      <m:t> = </m:t>
                    </m:r>
                    <m:r>
                      <m:rPr>
                        <m:sty m:val="p"/>
                      </m:rPr>
                      <a:rPr lang="en-US" i="0" dirty="0" smtClean="0">
                        <a:latin typeface="Cambria Math" panose="02040503050406030204" pitchFamily="18" charset="0"/>
                      </a:rPr>
                      <m:t>c</m:t>
                    </m:r>
                    <m:r>
                      <a:rPr lang="en-US" i="0" dirty="0" smtClean="0">
                        <a:latin typeface="Cambria Math" panose="02040503050406030204" pitchFamily="18" charset="0"/>
                      </a:rPr>
                      <m:t> </m:t>
                    </m:r>
                  </m:oMath>
                </a14:m>
                <a:r>
                  <a:rPr lang="en-US" dirty="0"/>
                  <a:t>has infinite number of solutions, namely whole of </a:t>
                </a:r>
                <a14:m>
                  <m:oMath xmlns:m="http://schemas.openxmlformats.org/officeDocument/2006/math">
                    <m:sSup>
                      <m:sSupPr>
                        <m:ctrlPr>
                          <a:rPr lang="en-US" b="1" i="1" dirty="0" smtClean="0">
                            <a:latin typeface="Cambria Math" panose="02040503050406030204" pitchFamily="18" charset="0"/>
                            <a:ea typeface="Cambria Math" panose="02040503050406030204" pitchFamily="18" charset="0"/>
                          </a:rPr>
                        </m:ctrlPr>
                      </m:sSupPr>
                      <m:e>
                        <m:r>
                          <a:rPr lang="en-US" i="0" dirty="0" smtClean="0">
                            <a:latin typeface="Cambria Math" panose="02040503050406030204" pitchFamily="18" charset="0"/>
                            <a:ea typeface="Cambria Math" panose="02040503050406030204" pitchFamily="18" charset="0"/>
                          </a:rPr>
                          <m:t>ℝ</m:t>
                        </m:r>
                      </m:e>
                      <m:sup>
                        <m:r>
                          <a:rPr lang="en-US" b="1" i="0" dirty="0" smtClean="0">
                            <a:latin typeface="Cambria Math" panose="02040503050406030204" pitchFamily="18" charset="0"/>
                            <a:ea typeface="Cambria Math" panose="02040503050406030204" pitchFamily="18" charset="0"/>
                          </a:rPr>
                          <m:t>𝟐</m:t>
                        </m:r>
                      </m:sup>
                    </m:sSup>
                  </m:oMath>
                </a14:m>
                <a:r>
                  <a:rPr lang="en-US" dirty="0"/>
                  <a:t>.</a:t>
                </a: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blipFill>
                <a:blip r:embed="rId2"/>
                <a:stretch>
                  <a:fillRect l="-1280" t="-3106" r="-13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113</a:t>
            </a:fld>
            <a:endParaRPr lang="en-US"/>
          </a:p>
        </p:txBody>
      </p:sp>
    </p:spTree>
    <p:extLst>
      <p:ext uri="{BB962C8B-B14F-4D97-AF65-F5344CB8AC3E}">
        <p14:creationId xmlns:p14="http://schemas.microsoft.com/office/powerpoint/2010/main" val="13770712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Different ways of looking at the linear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p:txBody>
              <a:bodyPr>
                <a:normAutofit/>
              </a:bodyPr>
              <a:lstStyle/>
              <a:p>
                <a:r>
                  <a:rPr lang="en-US" dirty="0"/>
                  <a:t>There are three ways of looking at the linear system Ax = b</a:t>
                </a:r>
              </a:p>
              <a:p>
                <a:pPr lvl="1"/>
                <a:r>
                  <a:rPr lang="en-US" dirty="0"/>
                  <a:t>Point of intersection of planes</a:t>
                </a:r>
              </a:p>
              <a:p>
                <a:pPr lvl="1"/>
                <a:r>
                  <a:rPr lang="en-US" dirty="0"/>
                  <a:t>Vector sum approach </a:t>
                </a:r>
              </a:p>
              <a:p>
                <a:pPr lvl="1"/>
                <a:r>
                  <a:rPr lang="en-US" dirty="0"/>
                  <a:t>Matrix multiplication approach.</a:t>
                </a:r>
              </a:p>
              <a:p>
                <a:r>
                  <a:rPr lang="en-US" dirty="0"/>
                  <a:t>For the linear system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r>
                      <a:rPr lang="en-US" i="1" dirty="0">
                        <a:latin typeface="Cambria Math" panose="02040503050406030204" pitchFamily="18" charset="0"/>
                      </a:rPr>
                      <m:t> = 3 </m:t>
                    </m:r>
                  </m:oMath>
                </a14:m>
                <a:r>
                  <a:rPr lang="en-US" dirty="0"/>
                  <a:t>and </a:t>
                </a:r>
                <a14:m>
                  <m:oMath xmlns:m="http://schemas.openxmlformats.org/officeDocument/2006/math">
                    <m:r>
                      <a:rPr lang="en-US" i="1" dirty="0">
                        <a:latin typeface="Cambria Math" panose="02040503050406030204" pitchFamily="18" charset="0"/>
                      </a:rPr>
                      <m:t>2</m:t>
                    </m:r>
                    <m:r>
                      <a:rPr lang="en-US" i="1" dirty="0">
                        <a:latin typeface="Cambria Math" panose="02040503050406030204" pitchFamily="18" charset="0"/>
                      </a:rPr>
                      <m:t>𝑥</m:t>
                    </m:r>
                    <m:r>
                      <a:rPr lang="en-US" i="1" dirty="0">
                        <a:latin typeface="Cambria Math" panose="02040503050406030204" pitchFamily="18" charset="0"/>
                      </a:rPr>
                      <m:t> + 3</m:t>
                    </m:r>
                    <m:r>
                      <a:rPr lang="en-US" i="1" dirty="0">
                        <a:latin typeface="Cambria Math" panose="02040503050406030204" pitchFamily="18" charset="0"/>
                      </a:rPr>
                      <m:t>𝑦</m:t>
                    </m:r>
                    <m:r>
                      <a:rPr lang="en-US" i="1" dirty="0">
                        <a:latin typeface="Cambria Math" panose="02040503050406030204" pitchFamily="18" charset="0"/>
                      </a:rPr>
                      <m:t> </m:t>
                    </m:r>
                  </m:oMath>
                </a14:m>
                <a:endParaRPr lang="en-US" i="1" dirty="0">
                  <a:latin typeface="Cambria Math" panose="02040503050406030204" pitchFamily="18" charset="0"/>
                </a:endParaRPr>
              </a:p>
              <a:p>
                <a:pPr lvl="1"/>
                <a14:m>
                  <m:oMath xmlns:m="http://schemas.openxmlformats.org/officeDocument/2006/math">
                    <m:r>
                      <a:rPr lang="en-US" i="0" dirty="0" smtClean="0">
                        <a:latin typeface="Cambria Math" panose="02040503050406030204" pitchFamily="18" charset="0"/>
                      </a:rPr>
                      <m:t>(</m:t>
                    </m:r>
                    <m:r>
                      <m:rPr>
                        <m:sty m:val="p"/>
                      </m:rPr>
                      <a:rPr lang="en-US" i="0" dirty="0" err="1">
                        <a:latin typeface="Cambria Math" panose="02040503050406030204" pitchFamily="18" charset="0"/>
                      </a:rPr>
                      <m:t>x</m:t>
                    </m:r>
                    <m:r>
                      <a:rPr lang="en-US" i="0" dirty="0" err="1">
                        <a:latin typeface="Cambria Math" panose="02040503050406030204" pitchFamily="18" charset="0"/>
                      </a:rPr>
                      <m:t>,</m:t>
                    </m:r>
                    <m:r>
                      <m:rPr>
                        <m:sty m:val="p"/>
                      </m:rPr>
                      <a:rPr lang="en-US" i="0" dirty="0" err="1">
                        <a:latin typeface="Cambria Math" panose="02040503050406030204" pitchFamily="18" charset="0"/>
                      </a:rPr>
                      <m:t>y</m:t>
                    </m:r>
                    <m:r>
                      <a:rPr lang="en-US" i="0" dirty="0">
                        <a:latin typeface="Cambria Math" panose="02040503050406030204" pitchFamily="18" charset="0"/>
                      </a:rPr>
                      <m:t>) = (4,1)</m:t>
                    </m:r>
                  </m:oMath>
                </a14:m>
                <a:r>
                  <a:rPr lang="en-US" dirty="0"/>
                  <a:t>corresponds to the point of intersection of the corresponding two lines</a:t>
                </a:r>
              </a:p>
              <a:p>
                <a:pPr marL="914400" lvl="1"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114</a:t>
            </a:fld>
            <a:endParaRPr lang="en-US"/>
          </a:p>
        </p:txBody>
      </p:sp>
    </p:spTree>
    <p:extLst>
      <p:ext uri="{BB962C8B-B14F-4D97-AF65-F5344CB8AC3E}">
        <p14:creationId xmlns:p14="http://schemas.microsoft.com/office/powerpoint/2010/main" val="34175508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Different ways of looking at the linear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p:txBody>
              <a:bodyPr>
                <a:normAutofit lnSpcReduction="10000"/>
              </a:bodyPr>
              <a:lstStyle/>
              <a:p>
                <a:r>
                  <a:rPr lang="en-US" dirty="0"/>
                  <a:t>There are three ways of looking at the linear system Ax = b</a:t>
                </a:r>
              </a:p>
              <a:p>
                <a:pPr lvl="1"/>
                <a:r>
                  <a:rPr lang="en-US" dirty="0"/>
                  <a:t>Point of intersection of planes</a:t>
                </a:r>
              </a:p>
              <a:p>
                <a:pPr lvl="1"/>
                <a:r>
                  <a:rPr lang="en-US" dirty="0"/>
                  <a:t>Vector sum approach </a:t>
                </a:r>
              </a:p>
              <a:p>
                <a:pPr lvl="1"/>
                <a:r>
                  <a:rPr lang="en-US" dirty="0"/>
                  <a:t>Matrix multiplication approach.</a:t>
                </a:r>
              </a:p>
              <a:p>
                <a:r>
                  <a:rPr lang="en-US" dirty="0"/>
                  <a:t>For the linear system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r>
                      <a:rPr lang="en-US" i="1" dirty="0">
                        <a:latin typeface="Cambria Math" panose="02040503050406030204" pitchFamily="18" charset="0"/>
                      </a:rPr>
                      <m:t> = 3 </m:t>
                    </m:r>
                  </m:oMath>
                </a14:m>
                <a:r>
                  <a:rPr lang="en-US" dirty="0"/>
                  <a:t>and </a:t>
                </a:r>
                <a14:m>
                  <m:oMath xmlns:m="http://schemas.openxmlformats.org/officeDocument/2006/math">
                    <m:r>
                      <a:rPr lang="en-US" i="1" dirty="0">
                        <a:latin typeface="Cambria Math" panose="02040503050406030204" pitchFamily="18" charset="0"/>
                      </a:rPr>
                      <m:t>2</m:t>
                    </m:r>
                    <m:r>
                      <a:rPr lang="en-US" i="1" dirty="0">
                        <a:latin typeface="Cambria Math" panose="02040503050406030204" pitchFamily="18" charset="0"/>
                      </a:rPr>
                      <m:t>𝑥</m:t>
                    </m:r>
                    <m:r>
                      <a:rPr lang="en-US" i="1" dirty="0">
                        <a:latin typeface="Cambria Math" panose="02040503050406030204" pitchFamily="18" charset="0"/>
                      </a:rPr>
                      <m:t> + 3</m:t>
                    </m:r>
                    <m:r>
                      <a:rPr lang="en-US" i="1" dirty="0">
                        <a:latin typeface="Cambria Math" panose="02040503050406030204" pitchFamily="18" charset="0"/>
                      </a:rPr>
                      <m:t>𝑦</m:t>
                    </m:r>
                    <m:r>
                      <a:rPr lang="en-US" i="1" dirty="0">
                        <a:latin typeface="Cambria Math" panose="02040503050406030204" pitchFamily="18" charset="0"/>
                      </a:rPr>
                      <m:t> </m:t>
                    </m:r>
                  </m:oMath>
                </a14:m>
                <a:endParaRPr lang="en-US" dirty="0"/>
              </a:p>
              <a:p>
                <a:pPr lvl="1"/>
                <a:r>
                  <a:rPr lang="en-US" dirty="0"/>
                  <a:t>Using matrix multiplication, the given system equals </a:t>
                </a:r>
              </a:p>
              <a:p>
                <a:pPr marL="457200" lvl="1" indent="0">
                  <a:buNone/>
                </a:pPr>
                <a:endParaRPr lang="en-US" dirty="0"/>
              </a:p>
              <a:p>
                <a:pPr marL="457200" lvl="1" indent="0">
                  <a:buNone/>
                </a:pPr>
                <a:r>
                  <a:rPr lang="en-US" dirty="0"/>
                  <a:t>    Ax = b, where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b="1" i="1" smtClean="0">
                                <a:latin typeface="Cambria Math" panose="02040503050406030204" pitchFamily="18" charset="0"/>
                              </a:rPr>
                            </m:ctrlPr>
                          </m:mPr>
                          <m:mr>
                            <m:e>
                              <m:r>
                                <m:rPr>
                                  <m:brk m:alnAt="7"/>
                                </m:rP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𝟏</m:t>
                              </m:r>
                            </m:e>
                          </m:mr>
                          <m:mr>
                            <m:e>
                              <m:r>
                                <a:rPr lang="en-US" b="1" i="1" smtClean="0">
                                  <a:latin typeface="Cambria Math" panose="02040503050406030204" pitchFamily="18" charset="0"/>
                                </a:rPr>
                                <m:t>𝟐</m:t>
                              </m:r>
                            </m:e>
                            <m:e>
                              <m:r>
                                <a:rPr lang="en-US" b="1" i="1" smtClean="0">
                                  <a:latin typeface="Cambria Math" panose="02040503050406030204" pitchFamily="18" charset="0"/>
                                </a:rPr>
                                <m:t>   </m:t>
                              </m:r>
                              <m:r>
                                <a:rPr lang="en-US" b="1" i="1" smtClean="0">
                                  <a:latin typeface="Cambria Math" panose="02040503050406030204" pitchFamily="18" charset="0"/>
                                </a:rPr>
                                <m:t>𝟑</m:t>
                              </m:r>
                            </m:e>
                          </m:mr>
                        </m:m>
                      </m:e>
                    </m:d>
                  </m:oMath>
                </a14:m>
                <a:r>
                  <a:rPr lang="en-US" dirty="0"/>
                  <a:t>, </a:t>
                </a: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dirty="0"/>
                  <a:t> and </a:t>
                </a:r>
                <a14:m>
                  <m:oMath xmlns:m="http://schemas.openxmlformats.org/officeDocument/2006/math">
                    <m:r>
                      <a:rPr lang="en-US" b="1" i="1" smtClean="0">
                        <a:latin typeface="Cambria Math" panose="02040503050406030204" pitchFamily="18" charset="0"/>
                      </a:rPr>
                      <m:t>𝒃</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smtClean="0">
                                  <a:latin typeface="Cambria Math" panose="02040503050406030204" pitchFamily="18" charset="0"/>
                                </a:rPr>
                                <m:t>3</m:t>
                              </m:r>
                            </m:e>
                          </m:mr>
                          <m:mr>
                            <m:e>
                              <m:r>
                                <a:rPr lang="en-US" b="0" i="1" smtClean="0">
                                  <a:latin typeface="Cambria Math" panose="02040503050406030204" pitchFamily="18" charset="0"/>
                                </a:rPr>
                                <m:t>11</m:t>
                              </m:r>
                            </m:e>
                          </m:mr>
                        </m:m>
                      </m:e>
                    </m:d>
                  </m:oMath>
                </a14:m>
                <a:r>
                  <a:rPr lang="en-US" dirty="0"/>
                  <a:t>. </a:t>
                </a:r>
              </a:p>
              <a:p>
                <a:pPr marL="457200" lvl="1" indent="0">
                  <a:buNone/>
                </a:pPr>
                <a:endParaRPr lang="en-US" dirty="0"/>
              </a:p>
              <a:p>
                <a:pPr marL="457200" lvl="1" indent="0">
                  <a:buNone/>
                </a:pPr>
                <a:r>
                  <a:rPr lang="en-US" dirty="0"/>
                  <a:t>   So the solution is </a:t>
                </a:r>
                <a14:m>
                  <m:oMath xmlns:m="http://schemas.openxmlformats.org/officeDocument/2006/math">
                    <m:r>
                      <a:rPr lang="en-US" i="1">
                        <a:latin typeface="Cambria Math" panose="02040503050406030204" pitchFamily="18" charset="0"/>
                      </a:rPr>
                      <m:t>𝒙</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𝒃</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𝟓</m:t>
                        </m:r>
                      </m:den>
                    </m:f>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1" i="1" smtClean="0">
                                  <a:latin typeface="Cambria Math" panose="02040503050406030204" pitchFamily="18" charset="0"/>
                                </a:rPr>
                                <m:t> </m:t>
                              </m:r>
                              <m:r>
                                <a:rPr lang="en-US" b="1" i="1" smtClean="0">
                                  <a:latin typeface="Cambria Math" panose="02040503050406030204" pitchFamily="18" charset="0"/>
                                </a:rPr>
                                <m:t>  </m:t>
                              </m:r>
                              <m:r>
                                <a:rPr lang="en-US" b="1" i="1" smtClean="0">
                                  <a:latin typeface="Cambria Math" panose="02040503050406030204" pitchFamily="18" charset="0"/>
                                </a:rPr>
                                <m:t>𝟑</m:t>
                              </m:r>
                            </m:e>
                            <m:e>
                              <m:r>
                                <a:rPr lang="en-US" i="1">
                                  <a:latin typeface="Cambria Math" panose="02040503050406030204" pitchFamily="18" charset="0"/>
                                </a:rPr>
                                <m:t>𝟏</m:t>
                              </m:r>
                            </m:e>
                          </m:mr>
                          <m:mr>
                            <m:e>
                              <m:r>
                                <a:rPr lang="en-US" b="1" i="1" smtClean="0">
                                  <a:latin typeface="Cambria Math" panose="02040503050406030204" pitchFamily="18" charset="0"/>
                                </a:rPr>
                                <m:t>−</m:t>
                              </m:r>
                              <m:r>
                                <a:rPr lang="en-US" b="1" i="1" smtClean="0">
                                  <a:latin typeface="Cambria Math" panose="02040503050406030204" pitchFamily="18" charset="0"/>
                                </a:rPr>
                                <m:t>𝟐</m:t>
                              </m:r>
                            </m:e>
                            <m:e>
                              <m:r>
                                <a:rPr lang="en-US" i="1">
                                  <a:latin typeface="Cambria Math" panose="02040503050406030204" pitchFamily="18" charset="0"/>
                                </a:rPr>
                                <m:t> </m:t>
                              </m:r>
                              <m:r>
                                <a:rPr lang="en-US" b="1" i="1" smtClean="0">
                                  <a:latin typeface="Cambria Math" panose="02040503050406030204" pitchFamily="18" charset="0"/>
                                </a:rPr>
                                <m:t>𝟏</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a:latin typeface="Cambria Math" panose="02040503050406030204" pitchFamily="18" charset="0"/>
                                </a:rPr>
                                <m:t>3</m:t>
                              </m:r>
                            </m:e>
                          </m:mr>
                          <m:mr>
                            <m:e>
                              <m:r>
                                <a:rPr lang="en-US" b="0" i="1">
                                  <a:latin typeface="Cambria Math" panose="02040503050406030204" pitchFamily="18" charset="0"/>
                                </a:rPr>
                                <m:t>11</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smtClean="0">
                                  <a:latin typeface="Cambria Math" panose="02040503050406030204" pitchFamily="18" charset="0"/>
                                </a:rPr>
                                <m:t>4</m:t>
                              </m:r>
                            </m:e>
                          </m:mr>
                          <m:mr>
                            <m:e>
                              <m:r>
                                <a:rPr lang="en-US" b="0" i="1">
                                  <a:latin typeface="Cambria Math" panose="02040503050406030204" pitchFamily="18" charset="0"/>
                                </a:rPr>
                                <m:t>1</m:t>
                              </m:r>
                            </m:e>
                          </m:mr>
                        </m:m>
                      </m:e>
                    </m:d>
                  </m:oMath>
                </a14:m>
                <a:endParaRPr lang="en-US" dirty="0"/>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blipFill>
                <a:blip r:embed="rId2"/>
                <a:stretch>
                  <a:fillRect l="-1440" t="-2733"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115</a:t>
            </a:fld>
            <a:endParaRPr lang="en-US"/>
          </a:p>
        </p:txBody>
      </p:sp>
    </p:spTree>
    <p:extLst>
      <p:ext uri="{BB962C8B-B14F-4D97-AF65-F5344CB8AC3E}">
        <p14:creationId xmlns:p14="http://schemas.microsoft.com/office/powerpoint/2010/main" val="1735934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Different ways of looking at the linear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p:txBody>
              <a:bodyPr>
                <a:normAutofit/>
              </a:bodyPr>
              <a:lstStyle/>
              <a:p>
                <a:r>
                  <a:rPr lang="en-US" dirty="0"/>
                  <a:t>There are three ways of looking at the linear system Ax = b</a:t>
                </a:r>
              </a:p>
              <a:p>
                <a:pPr lvl="1"/>
                <a:r>
                  <a:rPr lang="en-US" dirty="0"/>
                  <a:t>Point of intersection of planes</a:t>
                </a:r>
              </a:p>
              <a:p>
                <a:pPr lvl="1"/>
                <a:r>
                  <a:rPr lang="en-US" dirty="0"/>
                  <a:t>Vector sum approach </a:t>
                </a:r>
              </a:p>
              <a:p>
                <a:pPr lvl="1"/>
                <a:r>
                  <a:rPr lang="en-US" dirty="0"/>
                  <a:t>Matrix multiplication approach.</a:t>
                </a:r>
              </a:p>
              <a:p>
                <a:r>
                  <a:rPr lang="en-US" dirty="0"/>
                  <a:t>For the linear system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r>
                      <a:rPr lang="en-US" i="1" dirty="0">
                        <a:latin typeface="Cambria Math" panose="02040503050406030204" pitchFamily="18" charset="0"/>
                      </a:rPr>
                      <m:t> = 3 </m:t>
                    </m:r>
                  </m:oMath>
                </a14:m>
                <a:r>
                  <a:rPr lang="en-US" dirty="0"/>
                  <a:t>and </a:t>
                </a:r>
                <a14:m>
                  <m:oMath xmlns:m="http://schemas.openxmlformats.org/officeDocument/2006/math">
                    <m:r>
                      <a:rPr lang="en-US" i="1" dirty="0">
                        <a:latin typeface="Cambria Math" panose="02040503050406030204" pitchFamily="18" charset="0"/>
                      </a:rPr>
                      <m:t>2</m:t>
                    </m:r>
                    <m:r>
                      <a:rPr lang="en-US" i="1" dirty="0">
                        <a:latin typeface="Cambria Math" panose="02040503050406030204" pitchFamily="18" charset="0"/>
                      </a:rPr>
                      <m:t>𝑥</m:t>
                    </m:r>
                    <m:r>
                      <a:rPr lang="en-US" i="1" dirty="0">
                        <a:latin typeface="Cambria Math" panose="02040503050406030204" pitchFamily="18" charset="0"/>
                      </a:rPr>
                      <m:t> + 3</m:t>
                    </m:r>
                    <m:r>
                      <a:rPr lang="en-US" i="1" dirty="0">
                        <a:latin typeface="Cambria Math" panose="02040503050406030204" pitchFamily="18" charset="0"/>
                      </a:rPr>
                      <m:t>𝑦</m:t>
                    </m:r>
                    <m:r>
                      <a:rPr lang="en-US" i="1" dirty="0">
                        <a:latin typeface="Cambria Math" panose="02040503050406030204" pitchFamily="18" charset="0"/>
                      </a:rPr>
                      <m:t> </m:t>
                    </m:r>
                  </m:oMath>
                </a14:m>
                <a:endParaRPr lang="en-US" dirty="0"/>
              </a:p>
              <a:p>
                <a:pPr lvl="1"/>
                <a:r>
                  <a:rPr lang="en-US" dirty="0"/>
                  <a:t>Re-writing </a:t>
                </a:r>
                <a14:m>
                  <m:oMath xmlns:m="http://schemas.openxmlformats.org/officeDocument/2006/math">
                    <m:r>
                      <a:rPr lang="en-US" i="1" dirty="0" smtClean="0">
                        <a:latin typeface="Cambria Math" panose="02040503050406030204" pitchFamily="18" charset="0"/>
                      </a:rPr>
                      <m:t>𝐴𝑥</m:t>
                    </m:r>
                    <m:r>
                      <a:rPr lang="en-US" i="1" dirty="0" smtClean="0">
                        <a:latin typeface="Cambria Math" panose="02040503050406030204" pitchFamily="18" charset="0"/>
                      </a:rPr>
                      <m:t> = </m:t>
                    </m:r>
                    <m:r>
                      <a:rPr lang="en-US" b="1" i="1" dirty="0" smtClean="0">
                        <a:latin typeface="Cambria Math" panose="02040503050406030204" pitchFamily="18" charset="0"/>
                      </a:rPr>
                      <m:t>𝒃</m:t>
                    </m:r>
                  </m:oMath>
                </a14:m>
                <a:r>
                  <a:rPr lang="en-US" dirty="0"/>
                  <a:t> as,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smtClean="0">
                                  <a:latin typeface="Cambria Math" panose="02040503050406030204" pitchFamily="18" charset="0"/>
                                </a:rPr>
                                <m:t>1</m:t>
                              </m:r>
                            </m:e>
                          </m:mr>
                          <m:mr>
                            <m:e>
                              <m:r>
                                <a:rPr lang="en-US" b="0" i="1" smtClean="0">
                                  <a:latin typeface="Cambria Math" panose="02040503050406030204" pitchFamily="18" charset="0"/>
                                </a:rPr>
                                <m:t>2</m:t>
                              </m:r>
                            </m:e>
                          </m:mr>
                        </m:m>
                      </m:e>
                    </m:d>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3</m:t>
                              </m:r>
                            </m:e>
                          </m:mr>
                        </m:m>
                      </m:e>
                    </m:d>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a:latin typeface="Cambria Math" panose="02040503050406030204" pitchFamily="18" charset="0"/>
                                </a:rPr>
                                <m:t>3</m:t>
                              </m:r>
                            </m:e>
                          </m:mr>
                          <m:mr>
                            <m:e>
                              <m:r>
                                <a:rPr lang="en-US" b="0" i="1">
                                  <a:latin typeface="Cambria Math" panose="02040503050406030204" pitchFamily="18" charset="0"/>
                                </a:rPr>
                                <m:t>11</m:t>
                              </m:r>
                            </m:e>
                          </m:mr>
                        </m:m>
                      </m:e>
                    </m:d>
                  </m:oMath>
                </a14:m>
                <a:r>
                  <a:rPr lang="en-US" dirty="0"/>
                  <a:t> gives us </a:t>
                </a:r>
                <a14:m>
                  <m:oMath xmlns:m="http://schemas.openxmlformats.org/officeDocument/2006/math">
                    <m:r>
                      <a:rPr lang="en-US" b="1" i="0" smtClean="0">
                        <a:latin typeface="Cambria Math" panose="02040503050406030204" pitchFamily="18" charset="0"/>
                      </a:rPr>
                      <m:t>𝟒</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a:latin typeface="Cambria Math" panose="02040503050406030204" pitchFamily="18" charset="0"/>
                                </a:rPr>
                                <m:t>1</m:t>
                              </m:r>
                            </m:e>
                          </m:mr>
                          <m:mr>
                            <m:e>
                              <m:r>
                                <a:rPr lang="en-US" b="0" i="1">
                                  <a:latin typeface="Cambria Math" panose="02040503050406030204" pitchFamily="18" charset="0"/>
                                </a:rPr>
                                <m:t>2</m:t>
                              </m:r>
                            </m:e>
                          </m:mr>
                        </m:m>
                      </m:e>
                    </m:d>
                    <m:r>
                      <a:rPr lang="en-US" b="0" i="1">
                        <a:latin typeface="Cambria Math" panose="02040503050406030204" pitchFamily="18" charset="0"/>
                      </a:rPr>
                      <m:t>+</m:t>
                    </m:r>
                    <m:r>
                      <a:rPr lang="en-US" b="1" i="1" smtClean="0">
                        <a:latin typeface="Cambria Math" panose="02040503050406030204" pitchFamily="18" charset="0"/>
                      </a:rPr>
                      <m:t>𝟏</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m:rPr>
                                  <m:brk m:alnAt="7"/>
                                </m:rPr>
                                <a:rPr lang="en-US" b="0" i="1">
                                  <a:latin typeface="Cambria Math" panose="02040503050406030204" pitchFamily="18" charset="0"/>
                                </a:rPr>
                                <m:t>−</m:t>
                              </m:r>
                              <m:r>
                                <a:rPr lang="en-US" b="0" i="1">
                                  <a:latin typeface="Cambria Math" panose="02040503050406030204" pitchFamily="18" charset="0"/>
                                </a:rPr>
                                <m:t>1</m:t>
                              </m:r>
                            </m:e>
                          </m:mr>
                          <m:mr>
                            <m:e>
                              <m:r>
                                <a:rPr lang="en-US" b="0" i="1">
                                  <a:latin typeface="Cambria Math" panose="02040503050406030204" pitchFamily="18" charset="0"/>
                                </a:rPr>
                                <m:t>3</m:t>
                              </m:r>
                            </m:e>
                          </m:mr>
                        </m:m>
                      </m:e>
                    </m:d>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r>
                                <a:rPr lang="en-US" b="0" i="1">
                                  <a:latin typeface="Cambria Math" panose="02040503050406030204" pitchFamily="18" charset="0"/>
                                </a:rPr>
                                <m:t>3</m:t>
                              </m:r>
                            </m:e>
                          </m:mr>
                          <m:mr>
                            <m:e>
                              <m:r>
                                <a:rPr lang="en-US" b="0" i="1">
                                  <a:latin typeface="Cambria Math" panose="02040503050406030204" pitchFamily="18" charset="0"/>
                                </a:rPr>
                                <m:t>11</m:t>
                              </m:r>
                            </m:e>
                          </m:mr>
                        </m:m>
                      </m:e>
                    </m:d>
                  </m:oMath>
                </a14:m>
                <a:r>
                  <a:rPr lang="en-US" dirty="0"/>
                  <a:t>. This corresponds to addition of vectors in the Euclidean plane.</a:t>
                </a: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116</a:t>
            </a:fld>
            <a:endParaRPr lang="en-US"/>
          </a:p>
        </p:txBody>
      </p:sp>
    </p:spTree>
    <p:extLst>
      <p:ext uri="{BB962C8B-B14F-4D97-AF65-F5344CB8AC3E}">
        <p14:creationId xmlns:p14="http://schemas.microsoft.com/office/powerpoint/2010/main" val="3154476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p:txBody>
              <a:bodyPr>
                <a:normAutofit lnSpcReduction="10000"/>
              </a:bodyPr>
              <a:lstStyle/>
              <a:p>
                <a:r>
                  <a:rPr lang="en-US" dirty="0"/>
                  <a:t>A system of </a:t>
                </a:r>
                <a14:m>
                  <m:oMath xmlns:m="http://schemas.openxmlformats.org/officeDocument/2006/math">
                    <m:r>
                      <a:rPr lang="en-US" i="1" dirty="0" smtClean="0">
                        <a:latin typeface="Cambria Math" panose="02040503050406030204" pitchFamily="18" charset="0"/>
                      </a:rPr>
                      <m:t>𝑚</m:t>
                    </m:r>
                  </m:oMath>
                </a14:m>
                <a:r>
                  <a:rPr lang="en-US" dirty="0"/>
                  <a:t> linear equations in </a:t>
                </a:r>
                <a14:m>
                  <m:oMath xmlns:m="http://schemas.openxmlformats.org/officeDocument/2006/math">
                    <m:r>
                      <a:rPr lang="en-US" i="1" dirty="0" smtClean="0">
                        <a:latin typeface="Cambria Math" panose="02040503050406030204" pitchFamily="18" charset="0"/>
                      </a:rPr>
                      <m:t>𝑛</m:t>
                    </m:r>
                  </m:oMath>
                </a14:m>
                <a:r>
                  <a:rPr lang="en-US" dirty="0"/>
                  <a:t> variables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r>
                      <a:rPr lang="en-US" b="1" i="1" dirty="0" smtClean="0">
                        <a:latin typeface="Cambria Math" panose="02040503050406030204" pitchFamily="18" charset="0"/>
                      </a:rPr>
                      <m:t>…</m:t>
                    </m:r>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𝑛</m:t>
                        </m:r>
                      </m:sub>
                    </m:sSub>
                  </m:oMath>
                </a14:m>
                <a:r>
                  <a:rPr lang="en-US" dirty="0"/>
                  <a:t> is a set of equations of the form</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r>
                            <a:rPr lang="en-US" b="1" i="1" smtClean="0">
                              <a:latin typeface="Cambria Math" panose="02040503050406030204" pitchFamily="18" charset="0"/>
                            </a:rPr>
                            <m:t>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𝟏</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r>
                            <a:rPr lang="en-US" b="1" i="1" smtClean="0">
                              <a:latin typeface="Cambria Math" panose="02040503050406030204" pitchFamily="18" charset="0"/>
                            </a:rPr>
                            <m:t>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r>
                            <a:rPr lang="en-US" b="1" i="1" smtClean="0">
                              <a:latin typeface="Cambria Math" panose="02040503050406030204" pitchFamily="18" charset="0"/>
                            </a:rPr>
                            <m:t>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𝟑</m:t>
                          </m:r>
                        </m:sub>
                      </m:sSub>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m:t>
                          </m:r>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m:t>
                          </m:r>
                          <m:r>
                            <a:rPr lang="en-US" b="1" i="1" smtClean="0">
                              <a:latin typeface="Cambria Math" panose="02040503050406030204" pitchFamily="18" charset="0"/>
                            </a:rPr>
                            <m:t>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𝒎</m:t>
                          </m:r>
                        </m:sub>
                      </m:sSub>
                    </m:oMath>
                  </m:oMathPara>
                </a14:m>
                <a:endParaRPr lang="en-US" dirty="0"/>
              </a:p>
              <a:p>
                <a:pPr marL="457200" lvl="1" indent="0">
                  <a:buNone/>
                </a:pPr>
                <a:endParaRPr lang="en-US" dirty="0">
                  <a:solidFill>
                    <a:srgbClr val="002060"/>
                  </a:solidFill>
                </a:endParaRPr>
              </a:p>
              <a:p>
                <a:pPr marL="457200" lvl="1" indent="0">
                  <a:buNone/>
                </a:pPr>
                <a:r>
                  <a:rPr lang="en-US" dirty="0">
                    <a:solidFill>
                      <a:srgbClr val="002060"/>
                    </a:solidFill>
                  </a:rPr>
                  <a:t>where for </a:t>
                </a:r>
                <a14:m>
                  <m:oMath xmlns:m="http://schemas.openxmlformats.org/officeDocument/2006/math">
                    <m:r>
                      <a:rPr lang="en-US" i="1" dirty="0" smtClean="0">
                        <a:solidFill>
                          <a:srgbClr val="002060"/>
                        </a:solidFill>
                        <a:latin typeface="Cambria Math" panose="02040503050406030204" pitchFamily="18" charset="0"/>
                      </a:rPr>
                      <m:t>1 ≤ </m:t>
                    </m:r>
                    <m:r>
                      <a:rPr lang="en-US" i="1" dirty="0" err="1" smtClean="0">
                        <a:solidFill>
                          <a:srgbClr val="002060"/>
                        </a:solidFill>
                        <a:latin typeface="Cambria Math" panose="02040503050406030204" pitchFamily="18" charset="0"/>
                      </a:rPr>
                      <m:t>𝑖</m:t>
                    </m:r>
                    <m:r>
                      <a:rPr lang="en-US" i="1" dirty="0" smtClean="0">
                        <a:solidFill>
                          <a:srgbClr val="002060"/>
                        </a:solidFill>
                        <a:latin typeface="Cambria Math" panose="02040503050406030204" pitchFamily="18" charset="0"/>
                      </a:rPr>
                      <m:t> ≤ </m:t>
                    </m:r>
                    <m:r>
                      <a:rPr lang="en-US" i="1" dirty="0" smtClean="0">
                        <a:solidFill>
                          <a:srgbClr val="002060"/>
                        </a:solidFill>
                        <a:latin typeface="Cambria Math" panose="02040503050406030204" pitchFamily="18" charset="0"/>
                      </a:rPr>
                      <m:t>𝑚</m:t>
                    </m:r>
                    <m:r>
                      <a:rPr lang="en-US" i="1" dirty="0" smtClean="0">
                        <a:solidFill>
                          <a:srgbClr val="002060"/>
                        </a:solidFill>
                        <a:latin typeface="Cambria Math" panose="02040503050406030204" pitchFamily="18" charset="0"/>
                      </a:rPr>
                      <m:t> </m:t>
                    </m:r>
                  </m:oMath>
                </a14:m>
                <a:r>
                  <a:rPr lang="en-US" dirty="0">
                    <a:solidFill>
                      <a:srgbClr val="002060"/>
                    </a:solidFill>
                  </a:rPr>
                  <a:t>and </a:t>
                </a:r>
                <a14:m>
                  <m:oMath xmlns:m="http://schemas.openxmlformats.org/officeDocument/2006/math">
                    <m:r>
                      <a:rPr lang="en-US" i="1" dirty="0" smtClean="0">
                        <a:solidFill>
                          <a:srgbClr val="002060"/>
                        </a:solidFill>
                        <a:latin typeface="Cambria Math" panose="02040503050406030204" pitchFamily="18" charset="0"/>
                      </a:rPr>
                      <m:t>1 ≤ </m:t>
                    </m:r>
                    <m:r>
                      <a:rPr lang="en-US" i="1" dirty="0" smtClean="0">
                        <a:solidFill>
                          <a:srgbClr val="002060"/>
                        </a:solidFill>
                        <a:latin typeface="Cambria Math" panose="02040503050406030204" pitchFamily="18" charset="0"/>
                      </a:rPr>
                      <m:t>𝑗</m:t>
                    </m:r>
                    <m:r>
                      <a:rPr lang="en-US" i="1" dirty="0" smtClean="0">
                        <a:solidFill>
                          <a:srgbClr val="002060"/>
                        </a:solidFill>
                        <a:latin typeface="Cambria Math" panose="02040503050406030204" pitchFamily="18" charset="0"/>
                      </a:rPr>
                      <m:t> ≤ </m:t>
                    </m:r>
                    <m:r>
                      <a:rPr lang="en-US" i="1" dirty="0" smtClean="0">
                        <a:solidFill>
                          <a:srgbClr val="002060"/>
                        </a:solidFill>
                        <a:latin typeface="Cambria Math" panose="02040503050406030204" pitchFamily="18" charset="0"/>
                      </a:rPr>
                      <m:t>𝑛</m:t>
                    </m:r>
                  </m:oMath>
                </a14:m>
                <a:r>
                  <a:rPr lang="en-US" dirty="0">
                    <a:solidFill>
                      <a:srgbClr val="002060"/>
                    </a:solidFill>
                  </a:rPr>
                  <a:t>; </a:t>
                </a:r>
                <a14:m>
                  <m:oMath xmlns:m="http://schemas.openxmlformats.org/officeDocument/2006/math">
                    <m:sSub>
                      <m:sSubPr>
                        <m:ctrlPr>
                          <a:rPr lang="en-US" b="1"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𝑎</m:t>
                        </m:r>
                      </m:e>
                      <m:sub>
                        <m:r>
                          <a:rPr lang="en-US" i="1" dirty="0" smtClean="0">
                            <a:solidFill>
                              <a:srgbClr val="002060"/>
                            </a:solidFill>
                            <a:latin typeface="Cambria Math" panose="02040503050406030204" pitchFamily="18" charset="0"/>
                          </a:rPr>
                          <m:t>𝑖𝑗</m:t>
                        </m:r>
                      </m:sub>
                    </m:sSub>
                    <m:r>
                      <a:rPr lang="en-US" i="1" dirty="0" smtClean="0">
                        <a:solidFill>
                          <a:srgbClr val="002060"/>
                        </a:solidFill>
                        <a:latin typeface="Cambria Math" panose="02040503050406030204" pitchFamily="18" charset="0"/>
                      </a:rPr>
                      <m:t> , </m:t>
                    </m:r>
                    <m:sSub>
                      <m:sSubPr>
                        <m:ctrlPr>
                          <a:rPr lang="en-US" b="1"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𝑏</m:t>
                        </m:r>
                      </m:e>
                      <m:sub>
                        <m:r>
                          <a:rPr lang="en-US" i="1" dirty="0" smtClean="0">
                            <a:solidFill>
                              <a:srgbClr val="002060"/>
                            </a:solidFill>
                            <a:latin typeface="Cambria Math" panose="02040503050406030204" pitchFamily="18" charset="0"/>
                          </a:rPr>
                          <m:t>𝑖</m:t>
                        </m:r>
                      </m:sub>
                    </m:sSub>
                    <m:r>
                      <a:rPr lang="en-US" i="1" dirty="0" smtClean="0">
                        <a:solidFill>
                          <a:srgbClr val="002060"/>
                        </a:solidFill>
                        <a:latin typeface="Cambria Math" panose="02040503050406030204" pitchFamily="18" charset="0"/>
                      </a:rPr>
                      <m:t> ∈ </m:t>
                    </m:r>
                    <m:r>
                      <a:rPr lang="en-US" i="1" dirty="0" smtClean="0">
                        <a:solidFill>
                          <a:srgbClr val="002060"/>
                        </a:solidFill>
                        <a:latin typeface="Cambria Math" panose="02040503050406030204" pitchFamily="18" charset="0"/>
                      </a:rPr>
                      <m:t>𝑅</m:t>
                    </m:r>
                  </m:oMath>
                </a14:m>
                <a:endParaRPr lang="en-US" dirty="0">
                  <a:solidFill>
                    <a:srgbClr val="002060"/>
                  </a:solidFill>
                </a:endParaRPr>
              </a:p>
              <a:p>
                <a:r>
                  <a:rPr lang="en-US" dirty="0"/>
                  <a:t>The linear system given above is called</a:t>
                </a:r>
                <a:r>
                  <a:rPr lang="en-US" b="0" dirty="0"/>
                  <a:t> homogeneous</a:t>
                </a:r>
                <a:r>
                  <a:rPr lang="en-US" dirty="0"/>
                  <a:t> if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i="1" dirty="0" smtClean="0">
                        <a:latin typeface="Cambria Math" panose="02040503050406030204" pitchFamily="18" charset="0"/>
                      </a:rPr>
                      <m:t> = 0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𝑚</m:t>
                        </m:r>
                      </m:sub>
                    </m:sSub>
                    <m:r>
                      <a:rPr lang="en-US" i="1" dirty="0" smtClean="0">
                        <a:latin typeface="Cambria Math" panose="02040503050406030204" pitchFamily="18" charset="0"/>
                      </a:rPr>
                      <m:t> </m:t>
                    </m:r>
                  </m:oMath>
                </a14:m>
                <a:r>
                  <a:rPr lang="en-US" dirty="0"/>
                  <a:t>and </a:t>
                </a:r>
                <a:r>
                  <a:rPr lang="en-US" b="0" dirty="0"/>
                  <a:t>non-homogeneous</a:t>
                </a:r>
                <a:r>
                  <a:rPr lang="en-US" dirty="0"/>
                  <a:t>, otherwise.</a:t>
                </a:r>
                <a:endParaRPr lang="en-US" dirty="0">
                  <a:solidFill>
                    <a:srgbClr val="002060"/>
                  </a:solidFill>
                </a:endParaRP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blipFill>
                <a:blip r:embed="rId2"/>
                <a:stretch>
                  <a:fillRect l="-1440" t="-2733"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117</a:t>
            </a:fld>
            <a:endParaRPr lang="en-US"/>
          </a:p>
        </p:txBody>
      </p:sp>
    </p:spTree>
    <p:extLst>
      <p:ext uri="{BB962C8B-B14F-4D97-AF65-F5344CB8AC3E}">
        <p14:creationId xmlns:p14="http://schemas.microsoft.com/office/powerpoint/2010/main" val="35833194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a:xfrm>
                <a:off x="838200" y="1270000"/>
                <a:ext cx="8361218" cy="4906963"/>
              </a:xfrm>
            </p:spPr>
            <p:txBody>
              <a:bodyPr>
                <a:normAutofit/>
              </a:bodyPr>
              <a:lstStyle/>
              <a:p>
                <a:r>
                  <a:rPr lang="en-US" dirty="0"/>
                  <a:t>Let </a:t>
                </a:r>
              </a:p>
              <a:p>
                <a:pPr marL="0" indent="0">
                  <a:buNone/>
                </a:pP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𝑛</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r>
                                    <a:rPr lang="en-US" b="0" i="1" smtClean="0">
                                      <a:latin typeface="Cambria Math" panose="02040503050406030204" pitchFamily="18" charset="0"/>
                                    </a:rPr>
                                    <m:t>𝑛</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𝑚𝑛</m:t>
                                  </m:r>
                                </m:sub>
                              </m:sSub>
                            </m:e>
                          </m:mr>
                        </m:m>
                      </m:e>
                    </m:d>
                  </m:oMath>
                </a14:m>
                <a:r>
                  <a:rPr lang="en-US" dirty="0"/>
                  <a:t>, </a:t>
                </a: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qArr>
                            </m:e>
                          </m:mr>
                        </m:m>
                      </m:e>
                    </m:d>
                  </m:oMath>
                </a14:m>
                <a:r>
                  <a:rPr lang="en-US" dirty="0"/>
                  <a:t>, and </a:t>
                </a:r>
                <a14:m>
                  <m:oMath xmlns:m="http://schemas.openxmlformats.org/officeDocument/2006/math">
                    <m:r>
                      <a:rPr lang="en-US" b="1" i="1" smtClean="0">
                        <a:latin typeface="Cambria Math" panose="02040503050406030204" pitchFamily="18" charset="0"/>
                      </a:rPr>
                      <m:t>𝒃</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sSub>
                                <m:sSubPr>
                                  <m:ctrlPr>
                                    <a:rPr lang="en-US" b="0" i="1">
                                      <a:latin typeface="Cambria Math" panose="02040503050406030204" pitchFamily="18" charset="0"/>
                                    </a:rPr>
                                  </m:ctrlPr>
                                </m:sSubPr>
                                <m:e>
                                  <m:r>
                                    <a:rPr lang="en-US" b="0" i="1" smtClean="0">
                                      <a:latin typeface="Cambria Math" panose="02040503050406030204" pitchFamily="18" charset="0"/>
                                    </a:rPr>
                                    <m:t>𝑏</m:t>
                                  </m:r>
                                </m:e>
                                <m:sub>
                                  <m:r>
                                    <m:rPr>
                                      <m:brk m:alnAt="7"/>
                                    </m:rPr>
                                    <a:rPr lang="en-US" b="0" i="1">
                                      <a:latin typeface="Cambria Math" panose="02040503050406030204" pitchFamily="18" charset="0"/>
                                    </a:rPr>
                                    <m:t>1</m:t>
                                  </m:r>
                                </m:sub>
                              </m:sSub>
                            </m:e>
                          </m:mr>
                          <m:mr>
                            <m:e>
                              <m:eqArr>
                                <m:eqArrPr>
                                  <m:ctrlPr>
                                    <a:rPr lang="en-US" b="0" i="1">
                                      <a:latin typeface="Cambria Math" panose="02040503050406030204" pitchFamily="18" charset="0"/>
                                    </a:rPr>
                                  </m:ctrlPr>
                                </m:eqArrPr>
                                <m:e>
                                  <m:sSub>
                                    <m:sSubPr>
                                      <m:ctrlPr>
                                        <a:rPr lang="en-US" b="0" i="1">
                                          <a:latin typeface="Cambria Math" panose="02040503050406030204" pitchFamily="18" charset="0"/>
                                        </a:rPr>
                                      </m:ctrlPr>
                                    </m:sSubPr>
                                    <m:e>
                                      <m:r>
                                        <a:rPr lang="en-US" b="0" i="1" smtClean="0">
                                          <a:latin typeface="Cambria Math" panose="02040503050406030204" pitchFamily="18" charset="0"/>
                                        </a:rPr>
                                        <m:t>𝑏</m:t>
                                      </m:r>
                                    </m:e>
                                    <m:sub>
                                      <m:r>
                                        <a:rPr lang="en-US" b="0" i="1">
                                          <a:latin typeface="Cambria Math" panose="02040503050406030204" pitchFamily="18" charset="0"/>
                                        </a:rPr>
                                        <m:t>2</m:t>
                                      </m:r>
                                    </m:sub>
                                  </m:sSub>
                                </m:e>
                                <m:e>
                                  <m:r>
                                    <a:rPr lang="en-US" b="0" i="1">
                                      <a:latin typeface="Cambria Math" panose="02040503050406030204" pitchFamily="18" charset="0"/>
                                    </a:rPr>
                                    <m:t>⋮</m:t>
                                  </m:r>
                                </m:e>
                                <m:e>
                                  <m:sSub>
                                    <m:sSubPr>
                                      <m:ctrlPr>
                                        <a:rPr lang="en-US" b="0" i="1">
                                          <a:latin typeface="Cambria Math" panose="02040503050406030204" pitchFamily="18" charset="0"/>
                                        </a:rPr>
                                      </m:ctrlPr>
                                    </m:sSubPr>
                                    <m:e>
                                      <m:r>
                                        <a:rPr lang="en-US" b="0" i="1" smtClean="0">
                                          <a:latin typeface="Cambria Math" panose="02040503050406030204" pitchFamily="18" charset="0"/>
                                        </a:rPr>
                                        <m:t>𝑏</m:t>
                                      </m:r>
                                    </m:e>
                                    <m:sub>
                                      <m:r>
                                        <a:rPr lang="en-US" b="0" i="1">
                                          <a:latin typeface="Cambria Math" panose="02040503050406030204" pitchFamily="18" charset="0"/>
                                        </a:rPr>
                                        <m:t>𝑛</m:t>
                                      </m:r>
                                    </m:sub>
                                  </m:sSub>
                                </m:e>
                              </m:eqArr>
                            </m:e>
                          </m:mr>
                        </m:m>
                      </m:e>
                    </m:d>
                  </m:oMath>
                </a14:m>
                <a:endParaRPr lang="en-US" dirty="0"/>
              </a:p>
              <a:p>
                <a:endParaRPr lang="en-US" dirty="0"/>
              </a:p>
              <a:p>
                <a:r>
                  <a:rPr lang="en-US" dirty="0"/>
                  <a:t>Then, the system of </a:t>
                </a:r>
                <a14:m>
                  <m:oMath xmlns:m="http://schemas.openxmlformats.org/officeDocument/2006/math">
                    <m:r>
                      <a:rPr lang="en-US" i="1" dirty="0" smtClean="0">
                        <a:latin typeface="Cambria Math" panose="02040503050406030204" pitchFamily="18" charset="0"/>
                      </a:rPr>
                      <m:t>𝑚</m:t>
                    </m:r>
                  </m:oMath>
                </a14:m>
                <a:r>
                  <a:rPr lang="en-US" dirty="0"/>
                  <a:t> linear equations in </a:t>
                </a:r>
                <a14:m>
                  <m:oMath xmlns:m="http://schemas.openxmlformats.org/officeDocument/2006/math">
                    <m:r>
                      <a:rPr lang="en-US" i="1" dirty="0" smtClean="0">
                        <a:latin typeface="Cambria Math" panose="02040503050406030204" pitchFamily="18" charset="0"/>
                      </a:rPr>
                      <m:t>𝑛</m:t>
                    </m:r>
                  </m:oMath>
                </a14:m>
                <a:r>
                  <a:rPr lang="en-US" dirty="0"/>
                  <a:t> variables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r>
                      <a:rPr lang="en-US" b="1" i="1" dirty="0" smtClean="0">
                        <a:latin typeface="Cambria Math" panose="02040503050406030204" pitchFamily="18" charset="0"/>
                      </a:rPr>
                      <m:t>…</m:t>
                    </m:r>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𝑛</m:t>
                        </m:r>
                      </m:sub>
                    </m:sSub>
                  </m:oMath>
                </a14:m>
                <a:r>
                  <a:rPr lang="en-US" dirty="0"/>
                  <a:t> can be re-written as </a:t>
                </a:r>
                <a14:m>
                  <m:oMath xmlns:m="http://schemas.openxmlformats.org/officeDocument/2006/math">
                    <m:r>
                      <a:rPr lang="en-US" b="1" i="1" smtClean="0">
                        <a:latin typeface="Cambria Math" panose="02040503050406030204" pitchFamily="18" charset="0"/>
                      </a:rPr>
                      <m:t>𝑨𝒙</m:t>
                    </m:r>
                    <m:r>
                      <a:rPr lang="en-US" b="1" i="1" smtClean="0">
                        <a:latin typeface="Cambria Math" panose="02040503050406030204" pitchFamily="18" charset="0"/>
                      </a:rPr>
                      <m:t>=</m:t>
                    </m:r>
                    <m:r>
                      <a:rPr lang="en-US" b="1" i="1" smtClean="0">
                        <a:latin typeface="Cambria Math" panose="02040503050406030204" pitchFamily="18" charset="0"/>
                      </a:rPr>
                      <m:t>𝒃</m:t>
                    </m:r>
                  </m:oMath>
                </a14:m>
                <a:r>
                  <a:rPr lang="en-US" dirty="0"/>
                  <a:t>, where </a:t>
                </a:r>
                <a:r>
                  <a:rPr lang="en-US" b="0" dirty="0"/>
                  <a:t>A </a:t>
                </a:r>
                <a:r>
                  <a:rPr lang="en-US" dirty="0"/>
                  <a:t>is called </a:t>
                </a:r>
                <a:r>
                  <a:rPr lang="en-US" b="0" dirty="0"/>
                  <a:t>coefficient matrix </a:t>
                </a:r>
                <a:r>
                  <a:rPr lang="en-US" dirty="0"/>
                  <a:t>and the block matrix [A b] is called the </a:t>
                </a:r>
                <a:r>
                  <a:rPr lang="en-US" b="0" dirty="0"/>
                  <a:t>augmented matrix</a:t>
                </a: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xfrm>
                <a:off x="838200" y="1270000"/>
                <a:ext cx="8361218" cy="4906963"/>
              </a:xfrm>
              <a:blipFill>
                <a:blip r:embed="rId2"/>
                <a:stretch>
                  <a:fillRect l="-1313" t="-1988" r="-14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118</a:t>
            </a:fld>
            <a:endParaRPr lang="en-US"/>
          </a:p>
        </p:txBody>
      </p:sp>
    </p:spTree>
    <p:extLst>
      <p:ext uri="{BB962C8B-B14F-4D97-AF65-F5344CB8AC3E}">
        <p14:creationId xmlns:p14="http://schemas.microsoft.com/office/powerpoint/2010/main" val="20717517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a:xfrm>
                <a:off x="838199" y="1270000"/>
                <a:ext cx="8832273" cy="4906963"/>
              </a:xfrm>
            </p:spPr>
            <p:txBody>
              <a:bodyPr>
                <a:normAutofit/>
              </a:bodyPr>
              <a:lstStyle/>
              <a:p>
                <a:r>
                  <a:rPr lang="en-US" dirty="0"/>
                  <a:t>Consider a linear system </a:t>
                </a:r>
                <a14:m>
                  <m:oMath xmlns:m="http://schemas.openxmlformats.org/officeDocument/2006/math">
                    <m:r>
                      <a:rPr lang="en-US" i="1" dirty="0" smtClean="0">
                        <a:latin typeface="Cambria Math" panose="02040503050406030204" pitchFamily="18" charset="0"/>
                      </a:rPr>
                      <m:t>𝐴𝑥</m:t>
                    </m:r>
                    <m:r>
                      <a:rPr lang="en-US" i="1" dirty="0" smtClean="0">
                        <a:latin typeface="Cambria Math" panose="02040503050406030204" pitchFamily="18" charset="0"/>
                      </a:rPr>
                      <m:t> = </m:t>
                    </m:r>
                    <m:r>
                      <a:rPr lang="en-US" i="1" dirty="0" smtClean="0">
                        <a:latin typeface="Cambria Math" panose="02040503050406030204" pitchFamily="18" charset="0"/>
                      </a:rPr>
                      <m:t>𝑏</m:t>
                    </m:r>
                  </m:oMath>
                </a14:m>
                <a:r>
                  <a:rPr lang="en-US" dirty="0"/>
                  <a:t>. Then</a:t>
                </a:r>
              </a:p>
              <a:p>
                <a:pPr marL="914400" lvl="1" indent="-457200">
                  <a:buFont typeface="+mj-lt"/>
                  <a:buAutoNum type="arabicPeriod"/>
                </a:pPr>
                <a:r>
                  <a:rPr lang="en-US" dirty="0"/>
                  <a:t>a solution of </a:t>
                </a:r>
                <a:r>
                  <a:rPr lang="en-US" dirty="0">
                    <a:solidFill>
                      <a:srgbClr val="002060"/>
                    </a:solidFill>
                  </a:rPr>
                  <a:t>Ax = b </a:t>
                </a:r>
                <a:r>
                  <a:rPr lang="en-US" dirty="0"/>
                  <a:t>is a vector </a:t>
                </a:r>
                <a:r>
                  <a:rPr lang="en-US" dirty="0">
                    <a:solidFill>
                      <a:srgbClr val="002060"/>
                    </a:solidFill>
                  </a:rPr>
                  <a:t>y</a:t>
                </a:r>
                <a:r>
                  <a:rPr lang="en-US" dirty="0"/>
                  <a:t> such that the matrix product </a:t>
                </a:r>
                <a:r>
                  <a:rPr lang="en-US" dirty="0">
                    <a:solidFill>
                      <a:srgbClr val="002060"/>
                    </a:solidFill>
                  </a:rPr>
                  <a:t>Ay</a:t>
                </a:r>
                <a:r>
                  <a:rPr lang="en-US" dirty="0"/>
                  <a:t> indeed equals </a:t>
                </a:r>
                <a:r>
                  <a:rPr lang="en-US" dirty="0">
                    <a:solidFill>
                      <a:srgbClr val="002060"/>
                    </a:solidFill>
                  </a:rPr>
                  <a:t>b</a:t>
                </a:r>
                <a:r>
                  <a:rPr lang="en-US" dirty="0"/>
                  <a:t>. </a:t>
                </a:r>
              </a:p>
              <a:p>
                <a:pPr marL="914400" lvl="1" indent="-457200">
                  <a:buFont typeface="+mj-lt"/>
                  <a:buAutoNum type="arabicPeriod"/>
                </a:pPr>
                <a:r>
                  <a:rPr lang="en-US" dirty="0"/>
                  <a:t>the set of all solutions is called the </a:t>
                </a:r>
                <a:r>
                  <a:rPr lang="en-US" dirty="0">
                    <a:solidFill>
                      <a:srgbClr val="002060"/>
                    </a:solidFill>
                  </a:rPr>
                  <a:t>solution set </a:t>
                </a:r>
                <a:r>
                  <a:rPr lang="en-US" dirty="0"/>
                  <a:t>of the system. </a:t>
                </a:r>
              </a:p>
              <a:p>
                <a:pPr marL="914400" lvl="1" indent="-457200">
                  <a:buFont typeface="+mj-lt"/>
                  <a:buAutoNum type="arabicPeriod"/>
                </a:pPr>
                <a:r>
                  <a:rPr lang="en-US" dirty="0"/>
                  <a:t>this linear system is called </a:t>
                </a:r>
                <a:r>
                  <a:rPr lang="en-US" dirty="0">
                    <a:solidFill>
                      <a:srgbClr val="002060"/>
                    </a:solidFill>
                  </a:rPr>
                  <a:t>consistent</a:t>
                </a:r>
                <a:r>
                  <a:rPr lang="en-US" dirty="0"/>
                  <a:t> if it admits a solution and is called </a:t>
                </a:r>
                <a:r>
                  <a:rPr lang="en-US" dirty="0">
                    <a:solidFill>
                      <a:srgbClr val="002060"/>
                    </a:solidFill>
                  </a:rPr>
                  <a:t>inconsistent</a:t>
                </a:r>
                <a:r>
                  <a:rPr lang="en-US" dirty="0"/>
                  <a:t> if it admits no solution</a:t>
                </a: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xfrm>
                <a:off x="838199" y="1270000"/>
                <a:ext cx="8832273" cy="4906963"/>
              </a:xfrm>
              <a:blipFill>
                <a:blip r:embed="rId2"/>
                <a:stretch>
                  <a:fillRect l="-1173" t="-1988" r="-11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119</a:t>
            </a:fld>
            <a:endParaRPr lang="en-US"/>
          </a:p>
        </p:txBody>
      </p:sp>
    </p:spTree>
    <p:extLst>
      <p:ext uri="{BB962C8B-B14F-4D97-AF65-F5344CB8AC3E}">
        <p14:creationId xmlns:p14="http://schemas.microsoft.com/office/powerpoint/2010/main" val="189082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normAutofit fontScale="90000"/>
          </a:bodyPr>
          <a:lstStyle/>
          <a:p>
            <a:r>
              <a:rPr lang="en-US" altLang="zh-CN" dirty="0">
                <a:ea typeface="SimSun" panose="02010600030101010101" pitchFamily="2" charset="-122"/>
              </a:rPr>
              <a:t>Vectors: Dot Product </a:t>
            </a:r>
            <a:r>
              <a:rPr lang="en-US" b="1" dirty="0"/>
              <a:t>(inner product)</a:t>
            </a:r>
            <a:endParaRPr lang="en-US" altLang="zh-CN" dirty="0">
              <a:ea typeface="SimSun" panose="02010600030101010101" pitchFamily="2" charset="-122"/>
            </a:endParaRPr>
          </a:p>
        </p:txBody>
      </p:sp>
      <p:sp>
        <p:nvSpPr>
          <p:cNvPr id="2" name="Slide Number Placeholder 1"/>
          <p:cNvSpPr>
            <a:spLocks noGrp="1"/>
          </p:cNvSpPr>
          <p:nvPr>
            <p:ph type="sldNum" sz="quarter" idx="12"/>
          </p:nvPr>
        </p:nvSpPr>
        <p:spPr/>
        <p:txBody>
          <a:bodyPr/>
          <a:lstStyle/>
          <a:p>
            <a:fld id="{83B4C814-6AE5-499F-B75E-17699743F42A}" type="slidenum">
              <a:rPr lang="en-US" altLang="zh-CN" smtClean="0"/>
              <a:pPr/>
              <a:t>12</a:t>
            </a:fld>
            <a:endParaRPr lang="en-US" altLang="zh-CN"/>
          </a:p>
        </p:txBody>
      </p:sp>
      <p:sp>
        <p:nvSpPr>
          <p:cNvPr id="4104" name="Text Box 13"/>
          <p:cNvSpPr txBox="1">
            <a:spLocks noChangeArrowheads="1"/>
          </p:cNvSpPr>
          <p:nvPr/>
        </p:nvSpPr>
        <p:spPr bwMode="auto">
          <a:xfrm>
            <a:off x="4701171" y="1783138"/>
            <a:ext cx="28670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zh-CN" sz="2000" b="1" dirty="0">
                <a:solidFill>
                  <a:srgbClr val="002060"/>
                </a:solidFill>
                <a:latin typeface="+mn-lt"/>
                <a:ea typeface="SimSun" panose="02010600030101010101" pitchFamily="2" charset="-122"/>
              </a:rPr>
              <a:t>The dot product is also related to the angle between the two vectors</a:t>
            </a:r>
          </a:p>
        </p:txBody>
      </p:sp>
      <p:sp>
        <p:nvSpPr>
          <p:cNvPr id="3" name="TextBox 2"/>
          <p:cNvSpPr txBox="1"/>
          <p:nvPr/>
        </p:nvSpPr>
        <p:spPr>
          <a:xfrm>
            <a:off x="5637362"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35CB971C-3EE8-46FD-836B-FD27B051A6CD}"/>
                  </a:ext>
                </a:extLst>
              </p:cNvPr>
              <p:cNvSpPr txBox="1">
                <a:spLocks/>
              </p:cNvSpPr>
              <p:nvPr/>
            </p:nvSpPr>
            <p:spPr>
              <a:xfrm>
                <a:off x="1103652" y="3421798"/>
                <a:ext cx="6464587" cy="1671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 xmlns:m="http://schemas.openxmlformats.org/officeDocument/2006/math">
                    <m:r>
                      <m:rPr>
                        <m:lit/>
                      </m:rPr>
                      <a:rPr lang="en-US" sz="2000" b="0" i="1" dirty="0" smtClean="0">
                        <a:latin typeface="Cambria Math" panose="02040503050406030204" pitchFamily="18" charset="0"/>
                      </a:rPr>
                      <m:t>||</m:t>
                    </m:r>
                    <m:r>
                      <a:rPr lang="en-US" sz="2000" b="0" i="1" dirty="0" smtClean="0">
                        <a:latin typeface="Cambria Math" panose="02040503050406030204" pitchFamily="18" charset="0"/>
                      </a:rPr>
                      <m:t>⋅</m:t>
                    </m:r>
                    <m:r>
                      <m:rPr>
                        <m:lit/>
                      </m:rPr>
                      <a:rPr lang="en-US" sz="2000" b="0" i="1" dirty="0" smtClean="0">
                        <a:latin typeface="Cambria Math" panose="02040503050406030204" pitchFamily="18" charset="0"/>
                      </a:rPr>
                      <m:t>|| </m:t>
                    </m:r>
                  </m:oMath>
                </a14:m>
                <a:r>
                  <a:rPr lang="en-US" sz="2000" dirty="0"/>
                  <a:t>The magnitude/length of a vector. For example, let </a:t>
                </a:r>
                <a14:m>
                  <m:oMath xmlns:m="http://schemas.openxmlformats.org/officeDocument/2006/math">
                    <m:r>
                      <a:rPr lang="en-US" sz="2000" b="1" i="1" dirty="0" smtClean="0">
                        <a:latin typeface="Cambria Math" panose="02040503050406030204" pitchFamily="18" charset="0"/>
                      </a:rPr>
                      <m:t>𝒂</m:t>
                    </m:r>
                    <m:r>
                      <a:rPr lang="en-US" sz="2000" i="1" dirty="0" smtClean="0">
                        <a:latin typeface="Cambria Math" panose="02040503050406030204" pitchFamily="18" charset="0"/>
                      </a:rPr>
                      <m:t>=(</m:t>
                    </m:r>
                    <m:sSub>
                      <m:sSubPr>
                        <m:ctrlPr>
                          <a:rPr lang="en-US" sz="2000" b="1"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1"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2</m:t>
                        </m:r>
                      </m:sub>
                    </m:sSub>
                    <m:r>
                      <a:rPr lang="en-US" sz="2000" i="1" dirty="0" smtClean="0">
                        <a:latin typeface="Cambria Math" panose="02040503050406030204" pitchFamily="18" charset="0"/>
                      </a:rPr>
                      <m:t>)</m:t>
                    </m:r>
                  </m:oMath>
                </a14:m>
                <a:r>
                  <a:rPr lang="en-US" sz="2000" dirty="0"/>
                  <a:t> be a two-dimensional vector, then the formula for its magnitude is</a:t>
                </a:r>
                <a14:m>
                  <m:oMath xmlns:m="http://schemas.openxmlformats.org/officeDocument/2006/math">
                    <m:r>
                      <a:rPr lang="en-US" sz="2000" b="1" i="0" dirty="0" smtClean="0">
                        <a:latin typeface="Cambria Math" panose="02040503050406030204" pitchFamily="18" charset="0"/>
                      </a:rPr>
                      <m:t> </m:t>
                    </m:r>
                    <m:r>
                      <m:rPr>
                        <m:lit/>
                      </m:rP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m:rPr>
                            <m:lit/>
                            <m:sty m:val="p"/>
                          </m:rPr>
                          <a:rPr lang="en-US" sz="2000" b="0" i="1" dirty="0" smtClean="0">
                            <a:latin typeface="Cambria Math" panose="02040503050406030204" pitchFamily="18" charset="0"/>
                          </a:rPr>
                          <m:t>a</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m:rPr>
                        <m:lit/>
                      </m:rP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oMath>
                </a14:m>
                <a:endParaRPr lang="en-US" sz="2000" dirty="0"/>
              </a:p>
              <a:p>
                <a:pPr marL="0" indent="0" algn="just">
                  <a:buNone/>
                </a:pPr>
                <a:r>
                  <a:rPr lang="en-US" sz="2000" dirty="0"/>
                  <a:t> </a:t>
                </a:r>
              </a:p>
            </p:txBody>
          </p:sp>
        </mc:Choice>
        <mc:Fallback xmlns="">
          <p:sp>
            <p:nvSpPr>
              <p:cNvPr id="12" name="Content Placeholder 2">
                <a:extLst>
                  <a:ext uri="{FF2B5EF4-FFF2-40B4-BE49-F238E27FC236}">
                    <a16:creationId xmlns:a16="http://schemas.microsoft.com/office/drawing/2014/main" id="{35CB971C-3EE8-46FD-836B-FD27B051A6CD}"/>
                  </a:ext>
                </a:extLst>
              </p:cNvPr>
              <p:cNvSpPr txBox="1">
                <a:spLocks noRot="1" noChangeAspect="1" noMove="1" noResize="1" noEditPoints="1" noAdjustHandles="1" noChangeArrowheads="1" noChangeShapeType="1" noTextEdit="1"/>
              </p:cNvSpPr>
              <p:nvPr/>
            </p:nvSpPr>
            <p:spPr>
              <a:xfrm>
                <a:off x="1103652" y="3421798"/>
                <a:ext cx="6464587" cy="1671744"/>
              </a:xfrm>
              <a:prstGeom prst="rect">
                <a:avLst/>
              </a:prstGeom>
              <a:blipFill>
                <a:blip r:embed="rId2"/>
                <a:stretch>
                  <a:fillRect l="-943" t="-3636" r="-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5AEB62-B1B9-43EC-9C69-BB5AE1F31C64}"/>
                  </a:ext>
                </a:extLst>
              </p:cNvPr>
              <p:cNvSpPr txBox="1"/>
              <p:nvPr/>
            </p:nvSpPr>
            <p:spPr>
              <a:xfrm>
                <a:off x="944094" y="1979169"/>
                <a:ext cx="28673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𝒂</m:t>
                      </m:r>
                      <m:r>
                        <a:rPr lang="en-US" b="0" i="1" dirty="0" smtClean="0">
                          <a:latin typeface="Cambria Math" panose="02040503050406030204" pitchFamily="18" charset="0"/>
                        </a:rPr>
                        <m:t>⋅</m:t>
                      </m:r>
                      <m:r>
                        <a:rPr lang="en-US" b="1" i="1" dirty="0" smtClean="0">
                          <a:latin typeface="Cambria Math" panose="02040503050406030204" pitchFamily="18" charset="0"/>
                        </a:rPr>
                        <m:t>𝒃</m:t>
                      </m:r>
                      <m:r>
                        <a:rPr lang="en-US" b="1" i="1" dirty="0" smtClean="0">
                          <a:latin typeface="Cambria Math" panose="02040503050406030204" pitchFamily="18" charset="0"/>
                        </a:rPr>
                        <m:t> </m:t>
                      </m:r>
                      <m:r>
                        <a:rPr lang="en-US"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𝑎</m:t>
                      </m:r>
                      <m:r>
                        <m:rPr>
                          <m:lit/>
                        </m:rPr>
                        <a:rPr lang="en-US" b="0" i="1" dirty="0" smtClean="0">
                          <a:latin typeface="Cambria Math" panose="02040503050406030204" pitchFamily="18" charset="0"/>
                        </a:rPr>
                        <m:t>||</m:t>
                      </m:r>
                      <m:r>
                        <a:rPr lang="en-US" b="0" i="1" dirty="0" smtClean="0">
                          <a:latin typeface="Cambria Math" panose="02040503050406030204" pitchFamily="18" charset="0"/>
                        </a:rPr>
                        <m:t> </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𝑏</m:t>
                      </m:r>
                      <m:r>
                        <m:rPr>
                          <m:lit/>
                        </m:rPr>
                        <a:rPr lang="en-US" b="0" i="1" dirty="0" smtClean="0">
                          <a:latin typeface="Cambria Math" panose="02040503050406030204" pitchFamily="18" charset="0"/>
                        </a:rPr>
                        <m:t>||</m:t>
                      </m:r>
                      <m:r>
                        <m:rPr>
                          <m:lit/>
                          <m:sty m:val="p"/>
                        </m:rPr>
                        <a:rPr lang="en-US" b="0" i="1" dirty="0" smtClean="0">
                          <a:latin typeface="Cambria Math" panose="02040503050406030204" pitchFamily="18" charset="0"/>
                        </a:rPr>
                        <m:t>cos</m:t>
                      </m:r>
                      <m:r>
                        <m:rPr>
                          <m:lit/>
                        </m:rPr>
                        <a:rPr lang="en-US" b="0" i="1" dirty="0" smtClean="0">
                          <a:latin typeface="Cambria Math" panose="02040503050406030204" pitchFamily="18" charset="0"/>
                        </a:rPr>
                        <m:t> </m:t>
                      </m:r>
                      <m:r>
                        <a:rPr lang="en-US" b="0" i="1" dirty="0" smtClean="0">
                          <a:latin typeface="Cambria Math" panose="02040503050406030204" pitchFamily="18" charset="0"/>
                        </a:rPr>
                        <m:t>𝜃</m:t>
                      </m:r>
                    </m:oMath>
                  </m:oMathPara>
                </a14:m>
                <a:endParaRPr lang="en-US" dirty="0"/>
              </a:p>
            </p:txBody>
          </p:sp>
        </mc:Choice>
        <mc:Fallback xmlns="">
          <p:sp>
            <p:nvSpPr>
              <p:cNvPr id="7" name="TextBox 6">
                <a:extLst>
                  <a:ext uri="{FF2B5EF4-FFF2-40B4-BE49-F238E27FC236}">
                    <a16:creationId xmlns:a16="http://schemas.microsoft.com/office/drawing/2014/main" id="{E75AEB62-B1B9-43EC-9C69-BB5AE1F31C64}"/>
                  </a:ext>
                </a:extLst>
              </p:cNvPr>
              <p:cNvSpPr txBox="1">
                <a:spLocks noRot="1" noChangeAspect="1" noMove="1" noResize="1" noEditPoints="1" noAdjustHandles="1" noChangeArrowheads="1" noChangeShapeType="1" noTextEdit="1"/>
              </p:cNvSpPr>
              <p:nvPr/>
            </p:nvSpPr>
            <p:spPr>
              <a:xfrm>
                <a:off x="944094" y="1979169"/>
                <a:ext cx="2867323" cy="369332"/>
              </a:xfrm>
              <a:prstGeom prst="rect">
                <a:avLst/>
              </a:prstGeom>
              <a:blipFill>
                <a:blip r:embed="rId3"/>
                <a:stretch>
                  <a:fillRect b="-13333"/>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24229EF-D376-4B86-9A28-FA222080C197}"/>
              </a:ext>
            </a:extLst>
          </p:cNvPr>
          <p:cNvCxnSpPr>
            <a:cxnSpLocks/>
          </p:cNvCxnSpPr>
          <p:nvPr/>
        </p:nvCxnSpPr>
        <p:spPr>
          <a:xfrm flipV="1">
            <a:off x="8362765" y="1317060"/>
            <a:ext cx="1312045" cy="11406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76DC3C-3539-4EE4-BF7B-A812FF4ECD22}"/>
              </a:ext>
            </a:extLst>
          </p:cNvPr>
          <p:cNvCxnSpPr>
            <a:cxnSpLocks/>
          </p:cNvCxnSpPr>
          <p:nvPr/>
        </p:nvCxnSpPr>
        <p:spPr>
          <a:xfrm>
            <a:off x="8362765" y="2457681"/>
            <a:ext cx="18376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9D2B66BA-6CD0-4205-94BC-E9DC0B46FC16}"/>
              </a:ext>
            </a:extLst>
          </p:cNvPr>
          <p:cNvSpPr/>
          <p:nvPr/>
        </p:nvSpPr>
        <p:spPr>
          <a:xfrm>
            <a:off x="8575829" y="2228289"/>
            <a:ext cx="150920" cy="35510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AA67936-E44E-4B74-9F8C-CEAB4707B444}"/>
                  </a:ext>
                </a:extLst>
              </p:cNvPr>
              <p:cNvSpPr txBox="1"/>
              <p:nvPr/>
            </p:nvSpPr>
            <p:spPr>
              <a:xfrm>
                <a:off x="8708063" y="2066040"/>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22" name="TextBox 21">
                <a:extLst>
                  <a:ext uri="{FF2B5EF4-FFF2-40B4-BE49-F238E27FC236}">
                    <a16:creationId xmlns:a16="http://schemas.microsoft.com/office/drawing/2014/main" id="{5AA67936-E44E-4B74-9F8C-CEAB4707B444}"/>
                  </a:ext>
                </a:extLst>
              </p:cNvPr>
              <p:cNvSpPr txBox="1">
                <a:spLocks noRot="1" noChangeAspect="1" noMove="1" noResize="1" noEditPoints="1" noAdjustHandles="1" noChangeArrowheads="1" noChangeShapeType="1" noTextEdit="1"/>
              </p:cNvSpPr>
              <p:nvPr/>
            </p:nvSpPr>
            <p:spPr>
              <a:xfrm>
                <a:off x="8708063" y="2066040"/>
                <a:ext cx="31959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A98A4CA-CFA4-4ECD-BBD5-5DAB8B2F9DFE}"/>
                  </a:ext>
                </a:extLst>
              </p:cNvPr>
              <p:cNvSpPr txBox="1"/>
              <p:nvPr/>
            </p:nvSpPr>
            <p:spPr>
              <a:xfrm>
                <a:off x="10172878" y="2291704"/>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b="1" dirty="0"/>
              </a:p>
            </p:txBody>
          </p:sp>
        </mc:Choice>
        <mc:Fallback xmlns="">
          <p:sp>
            <p:nvSpPr>
              <p:cNvPr id="23" name="TextBox 22">
                <a:extLst>
                  <a:ext uri="{FF2B5EF4-FFF2-40B4-BE49-F238E27FC236}">
                    <a16:creationId xmlns:a16="http://schemas.microsoft.com/office/drawing/2014/main" id="{AA98A4CA-CFA4-4ECD-BBD5-5DAB8B2F9DFE}"/>
                  </a:ext>
                </a:extLst>
              </p:cNvPr>
              <p:cNvSpPr txBox="1">
                <a:spLocks noRot="1" noChangeAspect="1" noMove="1" noResize="1" noEditPoints="1" noAdjustHandles="1" noChangeArrowheads="1" noChangeShapeType="1" noTextEdit="1"/>
              </p:cNvSpPr>
              <p:nvPr/>
            </p:nvSpPr>
            <p:spPr>
              <a:xfrm>
                <a:off x="10172878" y="2291704"/>
                <a:ext cx="31959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CD2AC8C-DC4D-48FE-A953-7A9FC163E54D}"/>
                  </a:ext>
                </a:extLst>
              </p:cNvPr>
              <p:cNvSpPr txBox="1"/>
              <p:nvPr/>
            </p:nvSpPr>
            <p:spPr>
              <a:xfrm>
                <a:off x="9251718" y="2418726"/>
                <a:ext cx="319596"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24" name="TextBox 23">
                <a:extLst>
                  <a:ext uri="{FF2B5EF4-FFF2-40B4-BE49-F238E27FC236}">
                    <a16:creationId xmlns:a16="http://schemas.microsoft.com/office/drawing/2014/main" id="{1CD2AC8C-DC4D-48FE-A953-7A9FC163E54D}"/>
                  </a:ext>
                </a:extLst>
              </p:cNvPr>
              <p:cNvSpPr txBox="1">
                <a:spLocks noRot="1" noChangeAspect="1" noMove="1" noResize="1" noEditPoints="1" noAdjustHandles="1" noChangeArrowheads="1" noChangeShapeType="1" noTextEdit="1"/>
              </p:cNvSpPr>
              <p:nvPr/>
            </p:nvSpPr>
            <p:spPr>
              <a:xfrm>
                <a:off x="9251718" y="2418726"/>
                <a:ext cx="319596" cy="4103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63423A-92B4-474C-BC10-552F926B660C}"/>
                  </a:ext>
                </a:extLst>
              </p:cNvPr>
              <p:cNvSpPr txBox="1"/>
              <p:nvPr/>
            </p:nvSpPr>
            <p:spPr>
              <a:xfrm flipH="1">
                <a:off x="8845667" y="1422009"/>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25" name="TextBox 24">
                <a:extLst>
                  <a:ext uri="{FF2B5EF4-FFF2-40B4-BE49-F238E27FC236}">
                    <a16:creationId xmlns:a16="http://schemas.microsoft.com/office/drawing/2014/main" id="{6763423A-92B4-474C-BC10-552F926B660C}"/>
                  </a:ext>
                </a:extLst>
              </p:cNvPr>
              <p:cNvSpPr txBox="1">
                <a:spLocks noRot="1" noChangeAspect="1" noMove="1" noResize="1" noEditPoints="1" noAdjustHandles="1" noChangeArrowheads="1" noChangeShapeType="1" noTextEdit="1"/>
              </p:cNvSpPr>
              <p:nvPr/>
            </p:nvSpPr>
            <p:spPr>
              <a:xfrm flipH="1">
                <a:off x="8845667" y="1422009"/>
                <a:ext cx="319596" cy="369332"/>
              </a:xfrm>
              <a:prstGeom prst="rect">
                <a:avLst/>
              </a:prstGeom>
              <a:blipFill>
                <a:blip r:embed="rId8"/>
                <a:stretch>
                  <a:fillRect t="-22951"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8B2B72F-1BEF-4C39-87C1-4337AE102A5F}"/>
                  </a:ext>
                </a:extLst>
              </p:cNvPr>
              <p:cNvSpPr txBox="1"/>
              <p:nvPr/>
            </p:nvSpPr>
            <p:spPr>
              <a:xfrm>
                <a:off x="9618030" y="1022979"/>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𝒂</m:t>
                      </m:r>
                    </m:oMath>
                  </m:oMathPara>
                </a14:m>
                <a:endParaRPr lang="en-US" b="1" dirty="0"/>
              </a:p>
            </p:txBody>
          </p:sp>
        </mc:Choice>
        <mc:Fallback xmlns="">
          <p:sp>
            <p:nvSpPr>
              <p:cNvPr id="26" name="TextBox 25">
                <a:extLst>
                  <a:ext uri="{FF2B5EF4-FFF2-40B4-BE49-F238E27FC236}">
                    <a16:creationId xmlns:a16="http://schemas.microsoft.com/office/drawing/2014/main" id="{D8B2B72F-1BEF-4C39-87C1-4337AE102A5F}"/>
                  </a:ext>
                </a:extLst>
              </p:cNvPr>
              <p:cNvSpPr txBox="1">
                <a:spLocks noRot="1" noChangeAspect="1" noMove="1" noResize="1" noEditPoints="1" noAdjustHandles="1" noChangeArrowheads="1" noChangeShapeType="1" noTextEdit="1"/>
              </p:cNvSpPr>
              <p:nvPr/>
            </p:nvSpPr>
            <p:spPr>
              <a:xfrm>
                <a:off x="9618030" y="1022979"/>
                <a:ext cx="319596" cy="369332"/>
              </a:xfrm>
              <a:prstGeom prst="rect">
                <a:avLst/>
              </a:prstGeom>
              <a:blipFill>
                <a:blip r:embed="rId9"/>
                <a:stretch>
                  <a:fillRect/>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7C6126F2-A935-4A6A-B468-ABD5B8CBF02F}"/>
              </a:ext>
            </a:extLst>
          </p:cNvPr>
          <p:cNvCxnSpPr>
            <a:cxnSpLocks/>
            <a:stCxn id="23" idx="1"/>
          </p:cNvCxnSpPr>
          <p:nvPr/>
        </p:nvCxnSpPr>
        <p:spPr>
          <a:xfrm flipH="1" flipV="1">
            <a:off x="9648165" y="1392311"/>
            <a:ext cx="524713" cy="1084059"/>
          </a:xfrm>
          <a:prstGeom prst="straightConnector1">
            <a:avLst/>
          </a:prstGeom>
          <a:ln w="1905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49CFD01-B5B5-4E0C-8443-5850712510D3}"/>
                  </a:ext>
                </a:extLst>
              </p:cNvPr>
              <p:cNvSpPr txBox="1"/>
              <p:nvPr/>
            </p:nvSpPr>
            <p:spPr>
              <a:xfrm>
                <a:off x="9732508" y="1373631"/>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𝒄</m:t>
                      </m:r>
                    </m:oMath>
                  </m:oMathPara>
                </a14:m>
                <a:endParaRPr lang="en-US" b="1" dirty="0"/>
              </a:p>
            </p:txBody>
          </p:sp>
        </mc:Choice>
        <mc:Fallback xmlns="">
          <p:sp>
            <p:nvSpPr>
              <p:cNvPr id="35" name="TextBox 34">
                <a:extLst>
                  <a:ext uri="{FF2B5EF4-FFF2-40B4-BE49-F238E27FC236}">
                    <a16:creationId xmlns:a16="http://schemas.microsoft.com/office/drawing/2014/main" id="{249CFD01-B5B5-4E0C-8443-5850712510D3}"/>
                  </a:ext>
                </a:extLst>
              </p:cNvPr>
              <p:cNvSpPr txBox="1">
                <a:spLocks noRot="1" noChangeAspect="1" noMove="1" noResize="1" noEditPoints="1" noAdjustHandles="1" noChangeArrowheads="1" noChangeShapeType="1" noTextEdit="1"/>
              </p:cNvSpPr>
              <p:nvPr/>
            </p:nvSpPr>
            <p:spPr>
              <a:xfrm>
                <a:off x="9732508" y="1373631"/>
                <a:ext cx="31959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FBA1ED2-9A2E-4398-A299-6210C5896EEA}"/>
                  </a:ext>
                </a:extLst>
              </p:cNvPr>
              <p:cNvSpPr txBox="1"/>
              <p:nvPr/>
            </p:nvSpPr>
            <p:spPr>
              <a:xfrm>
                <a:off x="9892306" y="1725675"/>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37" name="TextBox 36">
                <a:extLst>
                  <a:ext uri="{FF2B5EF4-FFF2-40B4-BE49-F238E27FC236}">
                    <a16:creationId xmlns:a16="http://schemas.microsoft.com/office/drawing/2014/main" id="{7FBA1ED2-9A2E-4398-A299-6210C5896EEA}"/>
                  </a:ext>
                </a:extLst>
              </p:cNvPr>
              <p:cNvSpPr txBox="1">
                <a:spLocks noRot="1" noChangeAspect="1" noMove="1" noResize="1" noEditPoints="1" noAdjustHandles="1" noChangeArrowheads="1" noChangeShapeType="1" noTextEdit="1"/>
              </p:cNvSpPr>
              <p:nvPr/>
            </p:nvSpPr>
            <p:spPr>
              <a:xfrm>
                <a:off x="9892306" y="1725675"/>
                <a:ext cx="319596" cy="369332"/>
              </a:xfrm>
              <a:prstGeom prst="rect">
                <a:avLst/>
              </a:prstGeom>
              <a:blipFill>
                <a:blip r:embed="rId11"/>
                <a:stretch>
                  <a:fillRect t="-22951" r="-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987A41D-529B-4776-BC18-225CC946142C}"/>
                  </a:ext>
                </a:extLst>
              </p:cNvPr>
              <p:cNvSpPr txBox="1"/>
              <p:nvPr/>
            </p:nvSpPr>
            <p:spPr>
              <a:xfrm>
                <a:off x="7949055" y="2749761"/>
                <a:ext cx="4447645" cy="3710055"/>
              </a:xfrm>
              <a:prstGeom prst="rect">
                <a:avLst/>
              </a:prstGeom>
              <a:noFill/>
            </p:spPr>
            <p:txBody>
              <a:bodyPr wrap="square" rtlCol="0">
                <a:spAutoFit/>
              </a:bodyPr>
              <a:lstStyle/>
              <a:p>
                <a:r>
                  <a:rPr lang="en-US" sz="1600" dirty="0"/>
                  <a:t>Law of cosines</a:t>
                </a:r>
                <a:endParaRPr lang="en-US" sz="16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lit/>
                        </m:rPr>
                        <a:rPr lang="en-US" sz="1600" b="1" i="1" smtClean="0">
                          <a:latin typeface="Cambria Math" panose="02040503050406030204" pitchFamily="18" charset="0"/>
                        </a:rPr>
                        <m:t>||</m:t>
                      </m:r>
                      <m:r>
                        <a:rPr lang="en-US" sz="1600" b="1" i="1">
                          <a:latin typeface="Cambria Math" panose="02040503050406030204" pitchFamily="18" charset="0"/>
                        </a:rPr>
                        <m:t>𝒄</m:t>
                      </m:r>
                      <m:r>
                        <m:rPr>
                          <m:lit/>
                        </m:rPr>
                        <a:rPr lang="en-US" sz="1600" b="1" i="1">
                          <a:latin typeface="Cambria Math" panose="02040503050406030204" pitchFamily="18" charset="0"/>
                        </a:rPr>
                        <m:t>|</m:t>
                      </m:r>
                      <m:sSup>
                        <m:sSupPr>
                          <m:ctrlPr>
                            <a:rPr lang="en-US" sz="1600" b="1" i="1">
                              <a:latin typeface="Cambria Math" panose="02040503050406030204" pitchFamily="18" charset="0"/>
                            </a:rPr>
                          </m:ctrlPr>
                        </m:sSupPr>
                        <m:e>
                          <m:r>
                            <m:rPr>
                              <m:lit/>
                            </m:rPr>
                            <a:rPr lang="en-US" sz="1600" b="1" i="1">
                              <a:latin typeface="Cambria Math" panose="02040503050406030204" pitchFamily="18" charset="0"/>
                            </a:rPr>
                            <m:t>|</m:t>
                          </m:r>
                        </m:e>
                        <m:sup>
                          <m:r>
                            <a:rPr lang="en-US" sz="1600" b="1" i="1">
                              <a:latin typeface="Cambria Math" panose="02040503050406030204" pitchFamily="18" charset="0"/>
                            </a:rPr>
                            <m:t>𝟐</m:t>
                          </m:r>
                        </m:sup>
                      </m:sSup>
                      <m:r>
                        <a:rPr lang="en-US" sz="1600" i="1">
                          <a:latin typeface="Cambria Math" panose="02040503050406030204" pitchFamily="18" charset="0"/>
                        </a:rPr>
                        <m:t>=</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𝒂</m:t>
                      </m:r>
                      <m:r>
                        <m:rPr>
                          <m:lit/>
                        </m:rP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m:rPr>
                              <m:lit/>
                            </m:rP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r>
                        <a:rPr lang="en-US" sz="1600" b="1" i="1" smtClean="0">
                          <a:latin typeface="Cambria Math" panose="02040503050406030204" pitchFamily="18" charset="0"/>
                        </a:rPr>
                        <m:t>+</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𝒃</m:t>
                      </m:r>
                      <m:r>
                        <m:rPr>
                          <m:lit/>
                        </m:rP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m:rPr>
                              <m:lit/>
                            </m:rP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r>
                        <a:rPr lang="en-US" sz="1600" b="1" i="1">
                          <a:latin typeface="Cambria Math" panose="02040503050406030204" pitchFamily="18" charset="0"/>
                        </a:rPr>
                        <m:t>−</m:t>
                      </m:r>
                      <m:r>
                        <a:rPr lang="en-US" sz="1600" b="1" i="1" smtClean="0">
                          <a:latin typeface="Cambria Math" panose="02040503050406030204" pitchFamily="18" charset="0"/>
                        </a:rPr>
                        <m:t>𝟐</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𝒂</m:t>
                      </m:r>
                      <m:r>
                        <m:rPr>
                          <m:lit/>
                        </m:rPr>
                        <a:rPr lang="en-US" sz="1600" b="1" i="1" smtClean="0">
                          <a:latin typeface="Cambria Math" panose="02040503050406030204" pitchFamily="18" charset="0"/>
                        </a:rPr>
                        <m:t>||</m:t>
                      </m:r>
                      <m:r>
                        <a:rPr lang="en-US" sz="1600" b="1" i="1" smtClean="0">
                          <a:latin typeface="Cambria Math" panose="02040503050406030204" pitchFamily="18" charset="0"/>
                        </a:rPr>
                        <m:t>⋅</m:t>
                      </m:r>
                      <m:r>
                        <m:rPr>
                          <m:lit/>
                        </m:rPr>
                        <a:rPr lang="en-US" sz="1600" b="1" i="1" smtClean="0">
                          <a:latin typeface="Cambria Math" panose="02040503050406030204" pitchFamily="18" charset="0"/>
                        </a:rPr>
                        <m:t>||</m:t>
                      </m:r>
                      <m:r>
                        <a:rPr lang="en-US" sz="1600" b="1" i="1">
                          <a:latin typeface="Cambria Math" panose="02040503050406030204" pitchFamily="18" charset="0"/>
                        </a:rPr>
                        <m:t>𝒃</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𝒄𝒐𝒔</m:t>
                      </m:r>
                      <m:r>
                        <a:rPr lang="en-US" sz="1600" b="1" i="1" smtClean="0">
                          <a:latin typeface="Cambria Math" panose="02040503050406030204" pitchFamily="18" charset="0"/>
                        </a:rPr>
                        <m:t>𝜽</m:t>
                      </m:r>
                      <m:r>
                        <a:rPr lang="en-US" sz="1600" b="1" i="1" smtClean="0">
                          <a:latin typeface="Cambria Math" panose="02040503050406030204" pitchFamily="18" charset="0"/>
                        </a:rPr>
                        <m:t>  (</m:t>
                      </m:r>
                      <m:r>
                        <a:rPr lang="en-US" sz="1600" b="1" i="1" smtClean="0">
                          <a:latin typeface="Cambria Math" panose="02040503050406030204" pitchFamily="18" charset="0"/>
                        </a:rPr>
                        <m:t>𝟏</m:t>
                      </m:r>
                      <m:r>
                        <a:rPr lang="en-US" sz="1600" b="1" i="1" smtClean="0">
                          <a:latin typeface="Cambria Math" panose="02040503050406030204" pitchFamily="18" charset="0"/>
                        </a:rPr>
                        <m:t>)</m:t>
                      </m:r>
                    </m:oMath>
                  </m:oMathPara>
                </a14:m>
                <a:endParaRPr lang="en-US" sz="1600" b="1" dirty="0"/>
              </a:p>
              <a:p>
                <a:endParaRPr lang="en-US" sz="1600" b="1" i="1" dirty="0">
                  <a:latin typeface="Cambria Math" panose="02040503050406030204" pitchFamily="18" charset="0"/>
                </a:endParaRPr>
              </a:p>
              <a:p>
                <a:endParaRPr lang="en-US" sz="1600" b="1" i="1" dirty="0">
                  <a:latin typeface="Cambria Math" panose="02040503050406030204" pitchFamily="18" charset="0"/>
                </a:endParaRPr>
              </a:p>
              <a:p>
                <a:endParaRPr lang="en-US" sz="16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rPr>
                        <m:t>        </m:t>
                      </m:r>
                      <m:r>
                        <a:rPr lang="en-US" sz="1600" b="1" i="1" smtClean="0">
                          <a:latin typeface="Cambria Math" panose="02040503050406030204" pitchFamily="18" charset="0"/>
                        </a:rPr>
                        <m:t>𝒄</m:t>
                      </m:r>
                      <m:r>
                        <a:rPr lang="en-US" sz="1600" b="0" i="1" smtClean="0">
                          <a:latin typeface="Cambria Math" panose="02040503050406030204" pitchFamily="18" charset="0"/>
                        </a:rPr>
                        <m:t>=</m:t>
                      </m:r>
                      <m:r>
                        <a:rPr lang="en-US" sz="1600" b="1" i="1" smtClean="0">
                          <a:latin typeface="Cambria Math" panose="02040503050406030204" pitchFamily="18" charset="0"/>
                        </a:rPr>
                        <m:t>𝒂</m:t>
                      </m:r>
                      <m:r>
                        <a:rPr lang="en-US" sz="1600" b="0" i="1" smtClean="0">
                          <a:latin typeface="Cambria Math" panose="02040503050406030204" pitchFamily="18" charset="0"/>
                        </a:rPr>
                        <m:t>−</m:t>
                      </m:r>
                      <m:r>
                        <a:rPr lang="en-US" sz="1600" b="1" i="1" smtClean="0">
                          <a:latin typeface="Cambria Math" panose="02040503050406030204" pitchFamily="18" charset="0"/>
                        </a:rPr>
                        <m:t>𝒃</m:t>
                      </m:r>
                    </m:oMath>
                  </m:oMathPara>
                </a14:m>
                <a:endParaRPr lang="en-US" sz="1600" b="1" dirty="0"/>
              </a:p>
              <a:p>
                <a:r>
                  <a:rPr lang="en-US" sz="1600" b="1" dirty="0"/>
                  <a:t>  </a:t>
                </a:r>
                <a14:m>
                  <m:oMath xmlns:m="http://schemas.openxmlformats.org/officeDocument/2006/math">
                    <m:r>
                      <a:rPr lang="en-US" sz="1600" b="1" i="1" smtClean="0">
                        <a:latin typeface="Cambria Math" panose="02040503050406030204" pitchFamily="18" charset="0"/>
                      </a:rPr>
                      <m:t>𝒄</m:t>
                    </m:r>
                    <m:r>
                      <a:rPr lang="en-US" sz="1600" b="0" i="1" smtClean="0">
                        <a:latin typeface="Cambria Math" panose="02040503050406030204" pitchFamily="18" charset="0"/>
                      </a:rPr>
                      <m:t>⋅</m:t>
                    </m:r>
                    <m:r>
                      <a:rPr lang="en-US" sz="1600" b="1" i="1" smtClean="0">
                        <a:latin typeface="Cambria Math" panose="02040503050406030204" pitchFamily="18" charset="0"/>
                      </a:rPr>
                      <m:t>𝒄</m:t>
                    </m:r>
                    <m:r>
                      <a:rPr lang="en-US" sz="1600" b="0" i="1" smtClean="0">
                        <a:latin typeface="Cambria Math" panose="02040503050406030204" pitchFamily="18" charset="0"/>
                      </a:rPr>
                      <m:t>=</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𝒂</m:t>
                        </m:r>
                        <m:r>
                          <a:rPr lang="en-US" sz="1600" b="0" i="1" smtClean="0">
                            <a:latin typeface="Cambria Math" panose="02040503050406030204" pitchFamily="18" charset="0"/>
                          </a:rPr>
                          <m:t>−</m:t>
                        </m:r>
                        <m:r>
                          <a:rPr lang="en-US" sz="1600" b="1" i="1" smtClean="0">
                            <a:latin typeface="Cambria Math" panose="02040503050406030204" pitchFamily="18" charset="0"/>
                          </a:rPr>
                          <m:t>𝒃</m:t>
                        </m:r>
                      </m:e>
                    </m:d>
                    <m:r>
                      <a:rPr lang="en-US" sz="1600" b="1" i="1" smtClean="0">
                        <a:latin typeface="Cambria Math" panose="02040503050406030204" pitchFamily="18" charset="0"/>
                      </a:rPr>
                      <m:t>⋅</m:t>
                    </m:r>
                    <m:d>
                      <m:dPr>
                        <m:ctrlPr>
                          <a:rPr lang="en-US" sz="1600" b="1" i="1">
                            <a:latin typeface="Cambria Math" panose="02040503050406030204" pitchFamily="18" charset="0"/>
                          </a:rPr>
                        </m:ctrlPr>
                      </m:dPr>
                      <m:e>
                        <m:r>
                          <a:rPr lang="en-US" sz="1600" b="1" i="1">
                            <a:latin typeface="Cambria Math" panose="02040503050406030204" pitchFamily="18" charset="0"/>
                          </a:rPr>
                          <m:t>𝒂</m:t>
                        </m:r>
                        <m:r>
                          <a:rPr lang="en-US" sz="1600" i="1">
                            <a:latin typeface="Cambria Math" panose="02040503050406030204" pitchFamily="18" charset="0"/>
                          </a:rPr>
                          <m:t>−</m:t>
                        </m:r>
                        <m:r>
                          <a:rPr lang="en-US" sz="1600" b="1" i="1">
                            <a:latin typeface="Cambria Math" panose="02040503050406030204" pitchFamily="18" charset="0"/>
                          </a:rPr>
                          <m:t>𝒃</m:t>
                        </m:r>
                      </m:e>
                    </m:d>
                  </m:oMath>
                </a14:m>
                <a:endParaRPr lang="en-US" sz="1600" b="1" dirty="0"/>
              </a:p>
              <a:p>
                <a:pPr/>
                <a14:m>
                  <m:oMathPara xmlns:m="http://schemas.openxmlformats.org/officeDocument/2006/math">
                    <m:oMathParaPr>
                      <m:jc m:val="left"/>
                    </m:oMathParaPr>
                    <m:oMath xmlns:m="http://schemas.openxmlformats.org/officeDocument/2006/math">
                      <m:r>
                        <m:rPr>
                          <m:lit/>
                        </m:rPr>
                        <a:rPr lang="en-US" sz="1600" b="1" i="1" smtClean="0">
                          <a:latin typeface="Cambria Math" panose="02040503050406030204" pitchFamily="18" charset="0"/>
                        </a:rPr>
                        <m:t>||</m:t>
                      </m:r>
                      <m:r>
                        <a:rPr lang="en-US" sz="1600" b="1" i="1" smtClean="0">
                          <a:latin typeface="Cambria Math" panose="02040503050406030204" pitchFamily="18" charset="0"/>
                        </a:rPr>
                        <m:t>𝒄</m:t>
                      </m:r>
                      <m:r>
                        <m:rPr>
                          <m:lit/>
                        </m:rP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m:rPr>
                              <m:lit/>
                            </m:rP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r>
                        <a:rPr lang="en-US" sz="1600" b="0" i="1" smtClean="0">
                          <a:latin typeface="Cambria Math" panose="02040503050406030204" pitchFamily="18" charset="0"/>
                        </a:rPr>
                        <m:t>=</m:t>
                      </m:r>
                      <m:r>
                        <a:rPr lang="en-US" sz="1600" b="1" i="1">
                          <a:latin typeface="Cambria Math" panose="02040503050406030204" pitchFamily="18" charset="0"/>
                        </a:rPr>
                        <m:t>𝒂</m:t>
                      </m:r>
                      <m:r>
                        <a:rPr lang="en-US" sz="1600" b="1" i="1">
                          <a:latin typeface="Cambria Math" panose="02040503050406030204" pitchFamily="18" charset="0"/>
                        </a:rPr>
                        <m:t>⋅</m:t>
                      </m:r>
                      <m:r>
                        <a:rPr lang="en-US" sz="1600" b="1" i="1">
                          <a:latin typeface="Cambria Math" panose="02040503050406030204" pitchFamily="18" charset="0"/>
                        </a:rPr>
                        <m:t>𝒂</m:t>
                      </m:r>
                      <m:r>
                        <a:rPr lang="en-US" sz="1600" b="1" i="1">
                          <a:latin typeface="Cambria Math" panose="02040503050406030204" pitchFamily="18" charset="0"/>
                        </a:rPr>
                        <m:t>−</m:t>
                      </m:r>
                      <m:r>
                        <a:rPr lang="en-US" sz="1600" b="1" i="1">
                          <a:latin typeface="Cambria Math" panose="02040503050406030204" pitchFamily="18" charset="0"/>
                        </a:rPr>
                        <m:t>𝒂</m:t>
                      </m:r>
                      <m:r>
                        <a:rPr lang="en-US" sz="1600" b="1" i="1">
                          <a:latin typeface="Cambria Math" panose="02040503050406030204" pitchFamily="18" charset="0"/>
                        </a:rPr>
                        <m:t>⋅</m:t>
                      </m:r>
                      <m:r>
                        <a:rPr lang="en-US" sz="1600" b="1" i="1" smtClean="0">
                          <a:latin typeface="Cambria Math" panose="02040503050406030204" pitchFamily="18" charset="0"/>
                        </a:rPr>
                        <m:t>𝒃</m:t>
                      </m:r>
                      <m:r>
                        <a:rPr lang="en-US" sz="1600" b="1" i="1" smtClean="0">
                          <a:latin typeface="Cambria Math" panose="02040503050406030204" pitchFamily="18" charset="0"/>
                        </a:rPr>
                        <m:t>−</m:t>
                      </m:r>
                      <m:r>
                        <a:rPr lang="en-US" sz="1600" b="1" i="1">
                          <a:latin typeface="Cambria Math" panose="02040503050406030204" pitchFamily="18" charset="0"/>
                        </a:rPr>
                        <m:t>𝒃</m:t>
                      </m:r>
                      <m:r>
                        <a:rPr lang="en-US" sz="1600" b="1" i="1">
                          <a:latin typeface="Cambria Math" panose="02040503050406030204" pitchFamily="18" charset="0"/>
                        </a:rPr>
                        <m:t>⋅</m:t>
                      </m:r>
                      <m:r>
                        <a:rPr lang="en-US" sz="1600" b="1" i="1">
                          <a:latin typeface="Cambria Math" panose="02040503050406030204" pitchFamily="18" charset="0"/>
                        </a:rPr>
                        <m:t>𝒂</m:t>
                      </m:r>
                      <m:r>
                        <a:rPr lang="en-US" sz="1600" b="1" i="1" smtClean="0">
                          <a:latin typeface="Cambria Math" panose="02040503050406030204" pitchFamily="18" charset="0"/>
                        </a:rPr>
                        <m:t>+</m:t>
                      </m:r>
                      <m:r>
                        <a:rPr lang="en-US" sz="1600" b="1" i="1">
                          <a:latin typeface="Cambria Math" panose="02040503050406030204" pitchFamily="18" charset="0"/>
                        </a:rPr>
                        <m:t>𝒃</m:t>
                      </m:r>
                      <m:r>
                        <a:rPr lang="en-US" sz="1600" b="1" i="1">
                          <a:latin typeface="Cambria Math" panose="02040503050406030204" pitchFamily="18" charset="0"/>
                        </a:rPr>
                        <m:t>⋅</m:t>
                      </m:r>
                      <m:r>
                        <a:rPr lang="en-US" sz="1600" b="1" i="1" smtClean="0">
                          <a:latin typeface="Cambria Math" panose="02040503050406030204" pitchFamily="18" charset="0"/>
                        </a:rPr>
                        <m:t>𝒃</m:t>
                      </m:r>
                    </m:oMath>
                  </m:oMathPara>
                </a14:m>
                <a:endParaRPr lang="en-US" sz="1600" b="1" dirty="0"/>
              </a:p>
              <a:p>
                <a:pPr/>
                <a14:m>
                  <m:oMathPara xmlns:m="http://schemas.openxmlformats.org/officeDocument/2006/math">
                    <m:oMathParaPr>
                      <m:jc m:val="left"/>
                    </m:oMathParaPr>
                    <m:oMath xmlns:m="http://schemas.openxmlformats.org/officeDocument/2006/math">
                      <m:r>
                        <m:rPr>
                          <m:lit/>
                        </m:rPr>
                        <a:rPr lang="en-US" sz="1600" b="1" i="1">
                          <a:latin typeface="Cambria Math" panose="02040503050406030204" pitchFamily="18" charset="0"/>
                        </a:rPr>
                        <m:t>||</m:t>
                      </m:r>
                      <m:r>
                        <a:rPr lang="en-US" sz="1600" b="1" i="1">
                          <a:latin typeface="Cambria Math" panose="02040503050406030204" pitchFamily="18" charset="0"/>
                        </a:rPr>
                        <m:t>𝒄</m:t>
                      </m:r>
                      <m:r>
                        <m:rPr>
                          <m:lit/>
                        </m:rPr>
                        <a:rPr lang="en-US" sz="1600" b="1" i="1">
                          <a:latin typeface="Cambria Math" panose="02040503050406030204" pitchFamily="18" charset="0"/>
                        </a:rPr>
                        <m:t>|</m:t>
                      </m:r>
                      <m:sSup>
                        <m:sSupPr>
                          <m:ctrlPr>
                            <a:rPr lang="en-US" sz="1600" b="1" i="1">
                              <a:latin typeface="Cambria Math" panose="02040503050406030204" pitchFamily="18" charset="0"/>
                            </a:rPr>
                          </m:ctrlPr>
                        </m:sSupPr>
                        <m:e>
                          <m:r>
                            <m:rPr>
                              <m:lit/>
                            </m:rPr>
                            <a:rPr lang="en-US" sz="1600" b="1" i="1">
                              <a:latin typeface="Cambria Math" panose="02040503050406030204" pitchFamily="18" charset="0"/>
                            </a:rPr>
                            <m:t>|</m:t>
                          </m:r>
                        </m:e>
                        <m:sup>
                          <m:r>
                            <a:rPr lang="en-US" sz="1600" b="1" i="1">
                              <a:latin typeface="Cambria Math" panose="02040503050406030204" pitchFamily="18" charset="0"/>
                            </a:rPr>
                            <m:t>𝟐</m:t>
                          </m:r>
                        </m:sup>
                      </m:sSup>
                      <m:r>
                        <a:rPr lang="en-US" sz="1600" i="1">
                          <a:latin typeface="Cambria Math" panose="02040503050406030204" pitchFamily="18" charset="0"/>
                        </a:rPr>
                        <m:t>=</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𝒂</m:t>
                      </m:r>
                      <m:r>
                        <m:rPr>
                          <m:lit/>
                        </m:rP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m:rPr>
                              <m:lit/>
                            </m:rP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r>
                        <a:rPr lang="en-US" sz="1600" b="1" i="1" smtClean="0">
                          <a:latin typeface="Cambria Math" panose="02040503050406030204" pitchFamily="18" charset="0"/>
                        </a:rPr>
                        <m:t>+</m:t>
                      </m:r>
                      <m:r>
                        <m:rPr>
                          <m:lit/>
                        </m:rPr>
                        <a:rPr lang="en-US" sz="1600" b="1" i="1" smtClean="0">
                          <a:latin typeface="Cambria Math" panose="02040503050406030204" pitchFamily="18" charset="0"/>
                        </a:rPr>
                        <m:t>||</m:t>
                      </m:r>
                      <m:r>
                        <a:rPr lang="en-US" sz="1600" b="1" i="1" smtClean="0">
                          <a:latin typeface="Cambria Math" panose="02040503050406030204" pitchFamily="18" charset="0"/>
                        </a:rPr>
                        <m:t>𝒃</m:t>
                      </m:r>
                      <m:r>
                        <m:rPr>
                          <m:lit/>
                        </m:rP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m:rPr>
                              <m:lit/>
                            </m:rP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r>
                        <a:rPr lang="en-US" sz="1600" b="1" i="1">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𝒂</m:t>
                      </m:r>
                      <m:r>
                        <a:rPr lang="en-US" sz="1600" b="1" i="1" smtClean="0">
                          <a:latin typeface="Cambria Math" panose="02040503050406030204" pitchFamily="18" charset="0"/>
                        </a:rPr>
                        <m:t>⋅</m:t>
                      </m:r>
                      <m:r>
                        <a:rPr lang="en-US" sz="1600" b="1" i="1">
                          <a:latin typeface="Cambria Math" panose="02040503050406030204" pitchFamily="18" charset="0"/>
                        </a:rPr>
                        <m:t>𝒃</m:t>
                      </m:r>
                      <m:r>
                        <a:rPr lang="en-US" sz="1600" b="1" i="1" smtClean="0">
                          <a:latin typeface="Cambria Math" panose="02040503050406030204" pitchFamily="18" charset="0"/>
                        </a:rPr>
                        <m:t>  (</m:t>
                      </m:r>
                      <m:r>
                        <a:rPr lang="en-US" sz="1600" b="1" i="1" smtClean="0">
                          <a:latin typeface="Cambria Math" panose="02040503050406030204" pitchFamily="18" charset="0"/>
                        </a:rPr>
                        <m:t>𝟐</m:t>
                      </m:r>
                      <m:r>
                        <a:rPr lang="en-US" sz="1600" b="1" i="1" smtClean="0">
                          <a:latin typeface="Cambria Math" panose="02040503050406030204" pitchFamily="18" charset="0"/>
                        </a:rPr>
                        <m:t>)</m:t>
                      </m:r>
                    </m:oMath>
                  </m:oMathPara>
                </a14:m>
                <a:endParaRPr lang="en-US" sz="1600" b="1" dirty="0"/>
              </a:p>
              <a:p>
                <a:endParaRPr lang="en-US" b="1" dirty="0"/>
              </a:p>
              <a:p>
                <a:endParaRPr lang="en-US" b="1" dirty="0"/>
              </a:p>
              <a:p>
                <a:endParaRPr lang="en-US" b="1" dirty="0"/>
              </a:p>
              <a:p>
                <a:endParaRPr lang="en-US" b="1" dirty="0"/>
              </a:p>
              <a:p>
                <a:endParaRPr lang="en-US" b="1" dirty="0"/>
              </a:p>
            </p:txBody>
          </p:sp>
        </mc:Choice>
        <mc:Fallback xmlns="">
          <p:sp>
            <p:nvSpPr>
              <p:cNvPr id="17" name="TextBox 16">
                <a:extLst>
                  <a:ext uri="{FF2B5EF4-FFF2-40B4-BE49-F238E27FC236}">
                    <a16:creationId xmlns:a16="http://schemas.microsoft.com/office/drawing/2014/main" id="{D987A41D-529B-4776-BC18-225CC946142C}"/>
                  </a:ext>
                </a:extLst>
              </p:cNvPr>
              <p:cNvSpPr txBox="1">
                <a:spLocks noRot="1" noChangeAspect="1" noMove="1" noResize="1" noEditPoints="1" noAdjustHandles="1" noChangeArrowheads="1" noChangeShapeType="1" noTextEdit="1"/>
              </p:cNvSpPr>
              <p:nvPr/>
            </p:nvSpPr>
            <p:spPr>
              <a:xfrm>
                <a:off x="7949055" y="2749761"/>
                <a:ext cx="4447645" cy="3710055"/>
              </a:xfrm>
              <a:prstGeom prst="rect">
                <a:avLst/>
              </a:prstGeom>
              <a:blipFill>
                <a:blip r:embed="rId12"/>
                <a:stretch>
                  <a:fillRect l="-822" t="-493"/>
                </a:stretch>
              </a:blipFill>
            </p:spPr>
            <p:txBody>
              <a:bodyPr/>
              <a:lstStyle/>
              <a:p>
                <a:r>
                  <a:rPr lang="en-US">
                    <a:noFill/>
                  </a:rPr>
                  <a:t> </a:t>
                </a:r>
              </a:p>
            </p:txBody>
          </p:sp>
        </mc:Fallback>
      </mc:AlternateContent>
    </p:spTree>
    <p:extLst>
      <p:ext uri="{BB962C8B-B14F-4D97-AF65-F5344CB8AC3E}">
        <p14:creationId xmlns:p14="http://schemas.microsoft.com/office/powerpoint/2010/main" val="39533192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dirty="0"/>
              <a:t>System of linear equations</a:t>
            </a:r>
          </a:p>
        </p:txBody>
      </p:sp>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a:xfrm>
            <a:off x="838201" y="1290637"/>
            <a:ext cx="5664200" cy="4906963"/>
          </a:xfrm>
        </p:spPr>
        <p:txBody>
          <a:bodyPr>
            <a:normAutofit lnSpcReduction="10000"/>
          </a:bodyPr>
          <a:lstStyle/>
          <a:p>
            <a:r>
              <a:rPr lang="en-US" dirty="0">
                <a:solidFill>
                  <a:srgbClr val="002060"/>
                </a:solidFill>
              </a:rPr>
              <a:t>Underdetermined</a:t>
            </a:r>
            <a:r>
              <a:rPr lang="en-US" dirty="0"/>
              <a:t> if n&gt;m: “more unknowns than equations”</a:t>
            </a:r>
          </a:p>
          <a:p>
            <a:pPr lvl="1"/>
            <a:r>
              <a:rPr lang="en-US" dirty="0"/>
              <a:t>cannot have a unique solution. </a:t>
            </a:r>
          </a:p>
          <a:p>
            <a:pPr lvl="1"/>
            <a:r>
              <a:rPr lang="en-US" dirty="0"/>
              <a:t>In this case, there are either infinitely many or no solutions.</a:t>
            </a:r>
          </a:p>
          <a:p>
            <a:pPr lvl="1"/>
            <a:r>
              <a:rPr lang="en-US" dirty="0"/>
              <a:t>For an example of this, refer to what can happen with only two planes in three dimensions:</a:t>
            </a:r>
          </a:p>
          <a:p>
            <a:r>
              <a:rPr lang="en-US" dirty="0">
                <a:solidFill>
                  <a:srgbClr val="002060"/>
                </a:solidFill>
              </a:rPr>
              <a:t>Overdetermined</a:t>
            </a:r>
            <a:r>
              <a:rPr lang="en-US" dirty="0"/>
              <a:t> if m&gt;n: “more equations than unknowns”</a:t>
            </a:r>
          </a:p>
          <a:p>
            <a:pPr lvl="1"/>
            <a:r>
              <a:rPr lang="en-US" dirty="0"/>
              <a:t>An overdetermined system may also have infinitely many or no solutions or  may have a unique solution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120</a:t>
            </a:fld>
            <a:endParaRPr lang="en-US"/>
          </a:p>
        </p:txBody>
      </p:sp>
      <p:pic>
        <p:nvPicPr>
          <p:cNvPr id="6" name="Picture 5">
            <a:extLst>
              <a:ext uri="{FF2B5EF4-FFF2-40B4-BE49-F238E27FC236}">
                <a16:creationId xmlns:a16="http://schemas.microsoft.com/office/drawing/2014/main" id="{5FADBC96-3671-49EA-92D0-DF077336CA3B}"/>
              </a:ext>
            </a:extLst>
          </p:cNvPr>
          <p:cNvPicPr>
            <a:picLocks noChangeAspect="1"/>
          </p:cNvPicPr>
          <p:nvPr/>
        </p:nvPicPr>
        <p:blipFill>
          <a:blip r:embed="rId3"/>
          <a:stretch>
            <a:fillRect/>
          </a:stretch>
        </p:blipFill>
        <p:spPr>
          <a:xfrm>
            <a:off x="7057072" y="1290637"/>
            <a:ext cx="4600575" cy="2447925"/>
          </a:xfrm>
          <a:prstGeom prst="rect">
            <a:avLst/>
          </a:prstGeom>
        </p:spPr>
      </p:pic>
    </p:spTree>
    <p:extLst>
      <p:ext uri="{BB962C8B-B14F-4D97-AF65-F5344CB8AC3E}">
        <p14:creationId xmlns:p14="http://schemas.microsoft.com/office/powerpoint/2010/main" val="20578966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Gauss-Jordan Elimination</a:t>
            </a:r>
            <a:endParaRPr lang="en-US" dirty="0"/>
          </a:p>
        </p:txBody>
      </p:sp>
      <p:sp>
        <p:nvSpPr>
          <p:cNvPr id="3" name="Content Placeholder 2">
            <a:extLst>
              <a:ext uri="{FF2B5EF4-FFF2-40B4-BE49-F238E27FC236}">
                <a16:creationId xmlns:a16="http://schemas.microsoft.com/office/drawing/2014/main" id="{7A43EC4E-05C5-49E0-9880-EAB79A9D6982}"/>
              </a:ext>
            </a:extLst>
          </p:cNvPr>
          <p:cNvSpPr>
            <a:spLocks noGrp="1"/>
          </p:cNvSpPr>
          <p:nvPr>
            <p:ph idx="1"/>
          </p:nvPr>
        </p:nvSpPr>
        <p:spPr/>
        <p:txBody>
          <a:bodyPr/>
          <a:lstStyle/>
          <a:p>
            <a:r>
              <a:rPr lang="en-US" dirty="0"/>
              <a:t>The Gauss-Jordan elimination method is a technique for solving systems of linear equations of any size.</a:t>
            </a:r>
          </a:p>
          <a:p>
            <a:r>
              <a:rPr lang="en-US" dirty="0"/>
              <a:t>The operations of the Gauss-Jordan method are</a:t>
            </a:r>
          </a:p>
          <a:p>
            <a:pPr lvl="1"/>
            <a:r>
              <a:rPr lang="en-US" dirty="0"/>
              <a:t>Interchange any two equations.</a:t>
            </a:r>
          </a:p>
          <a:p>
            <a:pPr lvl="1"/>
            <a:r>
              <a:rPr lang="en-US" dirty="0"/>
              <a:t>Replace an equation by a nonzero constant multiple of itself.</a:t>
            </a:r>
          </a:p>
          <a:p>
            <a:pPr lvl="1"/>
            <a:r>
              <a:rPr lang="en-US" dirty="0"/>
              <a:t>Replace an equation by the sum of that equation and a constant multiple of any other equation.</a:t>
            </a:r>
          </a:p>
          <a:p>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121</a:t>
            </a:fld>
            <a:endParaRPr lang="en-US"/>
          </a:p>
        </p:txBody>
      </p:sp>
    </p:spTree>
    <p:extLst>
      <p:ext uri="{BB962C8B-B14F-4D97-AF65-F5344CB8AC3E}">
        <p14:creationId xmlns:p14="http://schemas.microsoft.com/office/powerpoint/2010/main" val="41695974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E52D-9ADF-46E6-BE7A-8EABC6C1D58B}"/>
              </a:ext>
            </a:extLst>
          </p:cNvPr>
          <p:cNvSpPr>
            <a:spLocks noGrp="1"/>
          </p:cNvSpPr>
          <p:nvPr>
            <p:ph type="title"/>
          </p:nvPr>
        </p:nvSpPr>
        <p:spPr/>
        <p:txBody>
          <a:bodyPr>
            <a:normAutofit fontScale="90000"/>
          </a:bodyPr>
          <a:lstStyle/>
          <a:p>
            <a:r>
              <a:rPr lang="en-US" altLang="en-US" dirty="0"/>
              <a:t>Recall: Row-Reduced Form of a Matrix</a:t>
            </a:r>
            <a:endParaRPr lang="en-US" dirty="0"/>
          </a:p>
        </p:txBody>
      </p:sp>
      <p:sp>
        <p:nvSpPr>
          <p:cNvPr id="3" name="Content Placeholder 2">
            <a:extLst>
              <a:ext uri="{FF2B5EF4-FFF2-40B4-BE49-F238E27FC236}">
                <a16:creationId xmlns:a16="http://schemas.microsoft.com/office/drawing/2014/main" id="{2102834F-349B-4147-9B6F-65AD6851DAFE}"/>
              </a:ext>
            </a:extLst>
          </p:cNvPr>
          <p:cNvSpPr>
            <a:spLocks noGrp="1"/>
          </p:cNvSpPr>
          <p:nvPr>
            <p:ph idx="1"/>
          </p:nvPr>
        </p:nvSpPr>
        <p:spPr>
          <a:xfrm>
            <a:off x="838199" y="1270000"/>
            <a:ext cx="8901545" cy="2969491"/>
          </a:xfrm>
          <a:solidFill>
            <a:schemeClr val="accent2">
              <a:lumMod val="60000"/>
              <a:lumOff val="40000"/>
            </a:schemeClr>
          </a:solidFill>
        </p:spPr>
        <p:txBody>
          <a:bodyPr>
            <a:normAutofit fontScale="92500" lnSpcReduction="20000"/>
          </a:bodyPr>
          <a:lstStyle/>
          <a:p>
            <a:r>
              <a:rPr lang="en-US" dirty="0"/>
              <a:t>Each row consisting entirely of zeros lies below all rows having nonzero entries.</a:t>
            </a:r>
          </a:p>
          <a:p>
            <a:r>
              <a:rPr lang="en-US" dirty="0"/>
              <a:t>The first nonzero entry in each nonzero row is 1 (called a leading/pivot 1).</a:t>
            </a:r>
          </a:p>
          <a:p>
            <a:r>
              <a:rPr lang="en-US" dirty="0"/>
              <a:t>In any two successive (nonzero) rows, the leading 1 in the lower row lies to the right of the leading 1 in the upper row.</a:t>
            </a:r>
          </a:p>
          <a:p>
            <a:r>
              <a:rPr lang="en-US" dirty="0"/>
              <a:t>If a column contains a leading 1, then the other entries in that column are zeros.</a:t>
            </a:r>
          </a:p>
          <a:p>
            <a:endParaRPr lang="en-US" dirty="0"/>
          </a:p>
        </p:txBody>
      </p:sp>
      <p:sp>
        <p:nvSpPr>
          <p:cNvPr id="4" name="Slide Number Placeholder 3">
            <a:extLst>
              <a:ext uri="{FF2B5EF4-FFF2-40B4-BE49-F238E27FC236}">
                <a16:creationId xmlns:a16="http://schemas.microsoft.com/office/drawing/2014/main" id="{33BD57F2-0EC0-413E-B659-0244FC7AF2BB}"/>
              </a:ext>
            </a:extLst>
          </p:cNvPr>
          <p:cNvSpPr>
            <a:spLocks noGrp="1"/>
          </p:cNvSpPr>
          <p:nvPr>
            <p:ph type="sldNum" sz="quarter" idx="12"/>
          </p:nvPr>
        </p:nvSpPr>
        <p:spPr/>
        <p:txBody>
          <a:bodyPr/>
          <a:lstStyle/>
          <a:p>
            <a:fld id="{7A40C488-C8CC-47D5-8871-7D5F905AB6AC}" type="slidenum">
              <a:rPr lang="en-US" smtClean="0"/>
              <a:t>122</a:t>
            </a:fld>
            <a:endParaRPr lang="en-US"/>
          </a:p>
        </p:txBody>
      </p:sp>
      <p:sp>
        <p:nvSpPr>
          <p:cNvPr id="5" name="Rectangle 3">
            <a:extLst>
              <a:ext uri="{FF2B5EF4-FFF2-40B4-BE49-F238E27FC236}">
                <a16:creationId xmlns:a16="http://schemas.microsoft.com/office/drawing/2014/main" id="{738D7BAA-EB6F-4294-92B0-97CDF4F643D7}"/>
              </a:ext>
            </a:extLst>
          </p:cNvPr>
          <p:cNvSpPr txBox="1">
            <a:spLocks noChangeArrowheads="1"/>
          </p:cNvSpPr>
          <p:nvPr/>
        </p:nvSpPr>
        <p:spPr>
          <a:xfrm>
            <a:off x="5399881" y="3813176"/>
            <a:ext cx="6421438" cy="2490787"/>
          </a:xfrm>
          <a:prstGeom prst="rect">
            <a:avLst/>
          </a:prstGeom>
          <a:solidFill>
            <a:schemeClr val="accent6">
              <a:lumMod val="60000"/>
              <a:lumOff val="40000"/>
            </a:schemeClr>
          </a:solidFill>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Row Operations</a:t>
            </a:r>
          </a:p>
          <a:p>
            <a:pPr marL="914400" lvl="1" indent="-457200">
              <a:buFont typeface="Wingdings" panose="05000000000000000000" pitchFamily="2" charset="2"/>
              <a:buAutoNum type="arabicPeriod"/>
            </a:pPr>
            <a:r>
              <a:rPr lang="en-US" altLang="en-US" dirty="0"/>
              <a:t>Interchange any two rows.</a:t>
            </a:r>
          </a:p>
          <a:p>
            <a:pPr marL="914400" lvl="1" indent="-457200">
              <a:buFont typeface="Wingdings" panose="05000000000000000000" pitchFamily="2" charset="2"/>
              <a:buAutoNum type="arabicPeriod"/>
            </a:pPr>
            <a:r>
              <a:rPr lang="en-US" altLang="en-US" dirty="0"/>
              <a:t>Replace any row by a nonzero constant multiple of itself.</a:t>
            </a:r>
          </a:p>
          <a:p>
            <a:pPr marL="914400" lvl="1" indent="-457200">
              <a:buFont typeface="Wingdings" panose="05000000000000000000" pitchFamily="2" charset="2"/>
              <a:buAutoNum type="arabicPeriod"/>
            </a:pPr>
            <a:r>
              <a:rPr lang="en-US" altLang="en-US" dirty="0"/>
              <a:t>Replace any row by the sum of that row  and a constant  multiple of any other row.</a:t>
            </a:r>
          </a:p>
        </p:txBody>
      </p:sp>
    </p:spTree>
    <p:extLst>
      <p:ext uri="{BB962C8B-B14F-4D97-AF65-F5344CB8AC3E}">
        <p14:creationId xmlns:p14="http://schemas.microsoft.com/office/powerpoint/2010/main" val="145169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CE9B-57C9-4842-9F6C-42DFF02603D1}"/>
              </a:ext>
            </a:extLst>
          </p:cNvPr>
          <p:cNvSpPr>
            <a:spLocks noGrp="1"/>
          </p:cNvSpPr>
          <p:nvPr>
            <p:ph type="title"/>
          </p:nvPr>
        </p:nvSpPr>
        <p:spPr/>
        <p:txBody>
          <a:bodyPr>
            <a:normAutofit fontScale="90000"/>
          </a:bodyPr>
          <a:lstStyle/>
          <a:p>
            <a:r>
              <a:rPr lang="en-US" altLang="en-US" dirty="0"/>
              <a:t>Terminology for the Gauss-Jordan Elimination Method</a:t>
            </a:r>
            <a:endParaRPr lang="en-US" dirty="0"/>
          </a:p>
        </p:txBody>
      </p:sp>
      <p:sp>
        <p:nvSpPr>
          <p:cNvPr id="3" name="Content Placeholder 2">
            <a:extLst>
              <a:ext uri="{FF2B5EF4-FFF2-40B4-BE49-F238E27FC236}">
                <a16:creationId xmlns:a16="http://schemas.microsoft.com/office/drawing/2014/main" id="{25768221-F29C-4DC8-B62B-F7E11D9EA667}"/>
              </a:ext>
            </a:extLst>
          </p:cNvPr>
          <p:cNvSpPr>
            <a:spLocks noGrp="1"/>
          </p:cNvSpPr>
          <p:nvPr>
            <p:ph idx="1"/>
          </p:nvPr>
        </p:nvSpPr>
        <p:spPr/>
        <p:txBody>
          <a:bodyPr/>
          <a:lstStyle/>
          <a:p>
            <a:r>
              <a:rPr lang="en-US" altLang="en-US" dirty="0"/>
              <a:t>Unit Column</a:t>
            </a:r>
          </a:p>
          <a:p>
            <a:pPr lvl="1"/>
            <a:r>
              <a:rPr lang="en-US" altLang="en-US" dirty="0"/>
              <a:t>A column in a coefficient matrix is in unit form   if one of the entries in the column is a 1 and the other entries are zeros.</a:t>
            </a:r>
          </a:p>
          <a:p>
            <a:r>
              <a:rPr lang="en-US" altLang="en-US" dirty="0"/>
              <a:t>Pivoting</a:t>
            </a:r>
          </a:p>
          <a:p>
            <a:pPr lvl="1"/>
            <a:r>
              <a:rPr lang="en-US" altLang="en-US" dirty="0"/>
              <a:t>The sequence of row operations that transforms a given column in an augmented matrix into a unit column.</a:t>
            </a:r>
          </a:p>
        </p:txBody>
      </p:sp>
      <p:sp>
        <p:nvSpPr>
          <p:cNvPr id="4" name="Slide Number Placeholder 3">
            <a:extLst>
              <a:ext uri="{FF2B5EF4-FFF2-40B4-BE49-F238E27FC236}">
                <a16:creationId xmlns:a16="http://schemas.microsoft.com/office/drawing/2014/main" id="{46E6C64C-6E92-4DA0-97D2-4162996A4B51}"/>
              </a:ext>
            </a:extLst>
          </p:cNvPr>
          <p:cNvSpPr>
            <a:spLocks noGrp="1"/>
          </p:cNvSpPr>
          <p:nvPr>
            <p:ph type="sldNum" sz="quarter" idx="12"/>
          </p:nvPr>
        </p:nvSpPr>
        <p:spPr/>
        <p:txBody>
          <a:bodyPr/>
          <a:lstStyle/>
          <a:p>
            <a:fld id="{7A40C488-C8CC-47D5-8871-7D5F905AB6AC}" type="slidenum">
              <a:rPr lang="en-US" smtClean="0"/>
              <a:t>123</a:t>
            </a:fld>
            <a:endParaRPr lang="en-US"/>
          </a:p>
        </p:txBody>
      </p:sp>
    </p:spTree>
    <p:extLst>
      <p:ext uri="{BB962C8B-B14F-4D97-AF65-F5344CB8AC3E}">
        <p14:creationId xmlns:p14="http://schemas.microsoft.com/office/powerpoint/2010/main" val="41177504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674E-00E9-46AD-9A27-D9AF3B32A706}"/>
              </a:ext>
            </a:extLst>
          </p:cNvPr>
          <p:cNvSpPr>
            <a:spLocks noGrp="1"/>
          </p:cNvSpPr>
          <p:nvPr>
            <p:ph type="title"/>
          </p:nvPr>
        </p:nvSpPr>
        <p:spPr/>
        <p:txBody>
          <a:bodyPr>
            <a:normAutofit fontScale="90000"/>
          </a:bodyPr>
          <a:lstStyle/>
          <a:p>
            <a:r>
              <a:rPr lang="en-US" altLang="en-US" dirty="0"/>
              <a:t>The Gauss-Jordan Elimination Method</a:t>
            </a:r>
            <a:endParaRPr lang="en-US" dirty="0"/>
          </a:p>
        </p:txBody>
      </p:sp>
      <p:sp>
        <p:nvSpPr>
          <p:cNvPr id="3" name="Content Placeholder 2">
            <a:extLst>
              <a:ext uri="{FF2B5EF4-FFF2-40B4-BE49-F238E27FC236}">
                <a16:creationId xmlns:a16="http://schemas.microsoft.com/office/drawing/2014/main" id="{8351A55D-9E1C-4054-8D0A-70579AF71496}"/>
              </a:ext>
            </a:extLst>
          </p:cNvPr>
          <p:cNvSpPr>
            <a:spLocks noGrp="1"/>
          </p:cNvSpPr>
          <p:nvPr>
            <p:ph idx="1"/>
          </p:nvPr>
        </p:nvSpPr>
        <p:spPr/>
        <p:txBody>
          <a:bodyPr>
            <a:normAutofit fontScale="92500"/>
          </a:bodyPr>
          <a:lstStyle/>
          <a:p>
            <a:pPr marL="514350" indent="-514350">
              <a:buFont typeface="+mj-lt"/>
              <a:buAutoNum type="arabicPeriod"/>
            </a:pPr>
            <a:r>
              <a:rPr lang="en-US" dirty="0"/>
              <a:t>Write the augmented matrix corresponding to the linear system.</a:t>
            </a:r>
          </a:p>
          <a:p>
            <a:pPr marL="514350" indent="-514350">
              <a:buFont typeface="+mj-lt"/>
              <a:buAutoNum type="arabicPeriod"/>
            </a:pPr>
            <a:r>
              <a:rPr lang="en-US" dirty="0"/>
              <a:t>Interchange rows, if necessary, to obtain an augmented matrix in which the first entry in   the first row is nonzero. Then pivot the matrix about this entry.</a:t>
            </a:r>
          </a:p>
          <a:p>
            <a:pPr marL="514350" indent="-514350">
              <a:buFont typeface="+mj-lt"/>
              <a:buAutoNum type="arabicPeriod"/>
            </a:pPr>
            <a:r>
              <a:rPr lang="en-US" dirty="0"/>
              <a:t>Interchange the second row with any row below it, if necessary, to obtain an augmented matrix in which the second entry in the second row is nonzero. Pivot the matrix about this entry.</a:t>
            </a:r>
          </a:p>
          <a:p>
            <a:pPr marL="514350" indent="-514350">
              <a:buFont typeface="+mj-lt"/>
              <a:buAutoNum type="arabicPeriod"/>
            </a:pPr>
            <a:r>
              <a:rPr lang="en-US" dirty="0"/>
              <a:t>Continue until the final matrix is in row-reduced form.</a:t>
            </a:r>
          </a:p>
          <a:p>
            <a:endParaRPr lang="en-US" dirty="0"/>
          </a:p>
        </p:txBody>
      </p:sp>
      <p:sp>
        <p:nvSpPr>
          <p:cNvPr id="4" name="Slide Number Placeholder 3">
            <a:extLst>
              <a:ext uri="{FF2B5EF4-FFF2-40B4-BE49-F238E27FC236}">
                <a16:creationId xmlns:a16="http://schemas.microsoft.com/office/drawing/2014/main" id="{3EB8352F-AD55-4A3A-B2A7-294946DE6721}"/>
              </a:ext>
            </a:extLst>
          </p:cNvPr>
          <p:cNvSpPr>
            <a:spLocks noGrp="1"/>
          </p:cNvSpPr>
          <p:nvPr>
            <p:ph type="sldNum" sz="quarter" idx="12"/>
          </p:nvPr>
        </p:nvSpPr>
        <p:spPr/>
        <p:txBody>
          <a:bodyPr/>
          <a:lstStyle/>
          <a:p>
            <a:fld id="{7A40C488-C8CC-47D5-8871-7D5F905AB6AC}" type="slidenum">
              <a:rPr lang="en-US" smtClean="0"/>
              <a:t>124</a:t>
            </a:fld>
            <a:endParaRPr lang="en-US"/>
          </a:p>
        </p:txBody>
      </p:sp>
    </p:spTree>
    <p:extLst>
      <p:ext uri="{BB962C8B-B14F-4D97-AF65-F5344CB8AC3E}">
        <p14:creationId xmlns:p14="http://schemas.microsoft.com/office/powerpoint/2010/main" val="26084750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Gauss-Jordan Elimination</a:t>
            </a:r>
            <a:endParaRPr lang="en-US" dirty="0"/>
          </a:p>
        </p:txBody>
      </p:sp>
      <p:sp>
        <p:nvSpPr>
          <p:cNvPr id="3" name="Content Placeholder 2">
            <a:extLst>
              <a:ext uri="{FF2B5EF4-FFF2-40B4-BE49-F238E27FC236}">
                <a16:creationId xmlns:a16="http://schemas.microsoft.com/office/drawing/2014/main" id="{7A43EC4E-05C5-49E0-9880-EAB79A9D6982}"/>
              </a:ext>
            </a:extLst>
          </p:cNvPr>
          <p:cNvSpPr>
            <a:spLocks noGrp="1"/>
          </p:cNvSpPr>
          <p:nvPr>
            <p:ph idx="1"/>
          </p:nvPr>
        </p:nvSpPr>
        <p:spPr/>
        <p:txBody>
          <a:bodyPr/>
          <a:lstStyle/>
          <a:p>
            <a:r>
              <a:rPr lang="en-US" dirty="0"/>
              <a:t>Solve the following system of equations:</a:t>
            </a:r>
          </a:p>
          <a:p>
            <a:endParaRPr lang="en-US" dirty="0"/>
          </a:p>
          <a:p>
            <a:endParaRPr lang="en-US" dirty="0"/>
          </a:p>
          <a:p>
            <a:r>
              <a:rPr lang="en-US" dirty="0"/>
              <a:t>Solution</a:t>
            </a:r>
          </a:p>
          <a:p>
            <a:pPr lvl="1"/>
            <a:r>
              <a:rPr lang="en-US" dirty="0"/>
              <a:t>First, we transform this system into an equivalent system in which the coefficient of x in the first equation is 1:</a:t>
            </a:r>
          </a:p>
          <a:p>
            <a:endParaRPr lang="en-US" dirty="0"/>
          </a:p>
          <a:p>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125</a:t>
            </a:fld>
            <a:endParaRPr lang="en-US"/>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2CA749D4-4782-4870-B8D6-3F2B1C0D40DF}"/>
                  </a:ext>
                </a:extLst>
              </p:cNvPr>
              <p:cNvSpPr txBox="1"/>
              <p:nvPr/>
            </p:nvSpPr>
            <p:spPr bwMode="auto">
              <a:xfrm>
                <a:off x="3522663" y="1938338"/>
                <a:ext cx="2254250" cy="1346200"/>
              </a:xfrm>
              <a:prstGeom prst="rect">
                <a:avLst/>
              </a:prstGeom>
              <a:noFill/>
              <a:ln>
                <a:noFill/>
              </a:ln>
              <a:effectLst>
                <a:outerShdw dist="17961" dir="2700000" algn="ctr" rotWithShape="0">
                  <a:srgbClr val="000000"/>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6" name="Object 4">
                <a:extLst>
                  <a:ext uri="{FF2B5EF4-FFF2-40B4-BE49-F238E27FC236}">
                    <a16:creationId xmlns:a16="http://schemas.microsoft.com/office/drawing/2014/main" id="{2CA749D4-4782-4870-B8D6-3F2B1C0D40DF}"/>
                  </a:ext>
                </a:extLst>
              </p:cNvPr>
              <p:cNvSpPr txBox="1">
                <a:spLocks noRot="1" noChangeAspect="1" noMove="1" noResize="1" noEditPoints="1" noAdjustHandles="1" noChangeArrowheads="1" noChangeShapeType="1" noTextEdit="1"/>
              </p:cNvSpPr>
              <p:nvPr/>
            </p:nvSpPr>
            <p:spPr bwMode="auto">
              <a:xfrm>
                <a:off x="3522663" y="1938338"/>
                <a:ext cx="2254250" cy="1346200"/>
              </a:xfrm>
              <a:prstGeom prst="rect">
                <a:avLst/>
              </a:prstGeom>
              <a:blipFill>
                <a:blip r:embed="rId2"/>
                <a:stretch>
                  <a:fillRect/>
                </a:stretch>
              </a:blipFill>
              <a:ln>
                <a:noFill/>
              </a:ln>
              <a:effectLst>
                <a:outerShdw dist="17961" dir="2700000" algn="ctr" rotWithShape="0">
                  <a:srgbClr val="000000"/>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76ED4AEA-F66B-4E17-86CA-07BBEB086318}"/>
                  </a:ext>
                </a:extLst>
              </p:cNvPr>
              <p:cNvSpPr txBox="1"/>
              <p:nvPr/>
            </p:nvSpPr>
            <p:spPr bwMode="auto">
              <a:xfrm>
                <a:off x="3593230" y="3975665"/>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9" name="Object 5">
                <a:extLst>
                  <a:ext uri="{FF2B5EF4-FFF2-40B4-BE49-F238E27FC236}">
                    <a16:creationId xmlns:a16="http://schemas.microsoft.com/office/drawing/2014/main" id="{76ED4AEA-F66B-4E17-86CA-07BBEB086318}"/>
                  </a:ext>
                </a:extLst>
              </p:cNvPr>
              <p:cNvSpPr txBox="1">
                <a:spLocks noRot="1" noChangeAspect="1" noMove="1" noResize="1" noEditPoints="1" noAdjustHandles="1" noChangeArrowheads="1" noChangeShapeType="1" noTextEdit="1"/>
              </p:cNvSpPr>
              <p:nvPr/>
            </p:nvSpPr>
            <p:spPr bwMode="auto">
              <a:xfrm>
                <a:off x="3593230" y="3975665"/>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0" name="Line 6">
            <a:extLst>
              <a:ext uri="{FF2B5EF4-FFF2-40B4-BE49-F238E27FC236}">
                <a16:creationId xmlns:a16="http://schemas.microsoft.com/office/drawing/2014/main" id="{1F796ECF-8051-46B1-A6FD-251871854789}"/>
              </a:ext>
            </a:extLst>
          </p:cNvPr>
          <p:cNvSpPr>
            <a:spLocks noChangeShapeType="1"/>
          </p:cNvSpPr>
          <p:nvPr/>
        </p:nvSpPr>
        <p:spPr bwMode="auto">
          <a:xfrm flipH="1">
            <a:off x="5943887" y="4170928"/>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7">
            <a:extLst>
              <a:ext uri="{FF2B5EF4-FFF2-40B4-BE49-F238E27FC236}">
                <a16:creationId xmlns:a16="http://schemas.microsoft.com/office/drawing/2014/main" id="{4C49201B-2BD1-496F-9966-C47D9A75D729}"/>
              </a:ext>
            </a:extLst>
          </p:cNvPr>
          <p:cNvSpPr txBox="1">
            <a:spLocks noChangeArrowheads="1"/>
          </p:cNvSpPr>
          <p:nvPr/>
        </p:nvSpPr>
        <p:spPr bwMode="auto">
          <a:xfrm>
            <a:off x="6432837" y="3962965"/>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Multiply the equation by </a:t>
            </a:r>
            <a:r>
              <a:rPr lang="en-US" altLang="en-US" dirty="0">
                <a:solidFill>
                  <a:srgbClr val="002060"/>
                </a:solidFill>
                <a:effectLst>
                  <a:outerShdw blurRad="38100" dist="38100" dir="2700000" algn="tl">
                    <a:srgbClr val="000000"/>
                  </a:outerShdw>
                </a:effectLst>
              </a:rPr>
              <a:t>1/2</a:t>
            </a:r>
          </a:p>
        </p:txBody>
      </p:sp>
      <mc:AlternateContent xmlns:mc="http://schemas.openxmlformats.org/markup-compatibility/2006" xmlns:a14="http://schemas.microsoft.com/office/drawing/2010/main">
        <mc:Choice Requires="a14">
          <p:sp>
            <p:nvSpPr>
              <p:cNvPr id="15" name="Object 5">
                <a:extLst>
                  <a:ext uri="{FF2B5EF4-FFF2-40B4-BE49-F238E27FC236}">
                    <a16:creationId xmlns:a16="http://schemas.microsoft.com/office/drawing/2014/main" id="{F9974168-F7EE-4EEE-9510-9F5E7F45D90C}"/>
                  </a:ext>
                </a:extLst>
              </p:cNvPr>
              <p:cNvSpPr txBox="1"/>
              <p:nvPr/>
            </p:nvSpPr>
            <p:spPr bwMode="auto">
              <a:xfrm>
                <a:off x="3522663" y="5258312"/>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5" name="Object 5">
                <a:extLst>
                  <a:ext uri="{FF2B5EF4-FFF2-40B4-BE49-F238E27FC236}">
                    <a16:creationId xmlns:a16="http://schemas.microsoft.com/office/drawing/2014/main" id="{F9974168-F7EE-4EEE-9510-9F5E7F45D90C}"/>
                  </a:ext>
                </a:extLst>
              </p:cNvPr>
              <p:cNvSpPr txBox="1">
                <a:spLocks noRot="1" noChangeAspect="1" noMove="1" noResize="1" noEditPoints="1" noAdjustHandles="1" noChangeArrowheads="1" noChangeShapeType="1" noTextEdit="1"/>
              </p:cNvSpPr>
              <p:nvPr/>
            </p:nvSpPr>
            <p:spPr bwMode="auto">
              <a:xfrm>
                <a:off x="3522663" y="5258312"/>
                <a:ext cx="2254250"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extLst>
      <p:ext uri="{BB962C8B-B14F-4D97-AF65-F5344CB8AC3E}">
        <p14:creationId xmlns:p14="http://schemas.microsoft.com/office/powerpoint/2010/main" val="173878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a:extLst>
              <a:ext uri="{FF2B5EF4-FFF2-40B4-BE49-F238E27FC236}">
                <a16:creationId xmlns:a16="http://schemas.microsoft.com/office/drawing/2014/main" id="{720EE37B-2913-4CAA-BDB0-84F977983AAA}"/>
              </a:ext>
            </a:extLst>
          </p:cNvPr>
          <p:cNvSpPr>
            <a:spLocks noGrp="1" noChangeArrowheads="1"/>
          </p:cNvSpPr>
          <p:nvPr>
            <p:ph type="title"/>
          </p:nvPr>
        </p:nvSpPr>
        <p:spPr/>
        <p:txBody>
          <a:bodyPr>
            <a:normAutofit fontScale="90000"/>
          </a:bodyPr>
          <a:lstStyle/>
          <a:p>
            <a:r>
              <a:rPr lang="en-US" altLang="en-US" dirty="0"/>
              <a:t>Example</a:t>
            </a:r>
          </a:p>
        </p:txBody>
      </p:sp>
      <p:sp>
        <p:nvSpPr>
          <p:cNvPr id="1240067" name="Rectangle 3">
            <a:extLst>
              <a:ext uri="{FF2B5EF4-FFF2-40B4-BE49-F238E27FC236}">
                <a16:creationId xmlns:a16="http://schemas.microsoft.com/office/drawing/2014/main" id="{3AB3CA3A-62CB-4075-8D64-136364DA3C82}"/>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Next, we </a:t>
            </a:r>
            <a:r>
              <a:rPr lang="en-US" altLang="en-US" dirty="0">
                <a:solidFill>
                  <a:srgbClr val="00FF00"/>
                </a:solidFill>
              </a:rPr>
              <a:t>eliminate</a:t>
            </a:r>
            <a:r>
              <a:rPr lang="en-US" altLang="en-US" dirty="0"/>
              <a:t> the variable </a:t>
            </a:r>
            <a:r>
              <a:rPr lang="en-US" altLang="en-US" b="0" i="1" dirty="0">
                <a:solidFill>
                  <a:srgbClr val="002060"/>
                </a:solidFill>
              </a:rPr>
              <a:t>x</a:t>
            </a:r>
            <a:r>
              <a:rPr lang="en-US" altLang="en-US" dirty="0"/>
              <a:t> from all equations except the first:</a:t>
            </a:r>
          </a:p>
        </p:txBody>
      </p:sp>
      <mc:AlternateContent xmlns:mc="http://schemas.openxmlformats.org/markup-compatibility/2006" xmlns:a14="http://schemas.microsoft.com/office/drawing/2010/main">
        <mc:Choice Requires="a14">
          <p:sp>
            <p:nvSpPr>
              <p:cNvPr id="1240068" name="Object 4">
                <a:extLst>
                  <a:ext uri="{FF2B5EF4-FFF2-40B4-BE49-F238E27FC236}">
                    <a16:creationId xmlns:a16="http://schemas.microsoft.com/office/drawing/2014/main" id="{A78A6C30-CCD6-414F-8AD3-AB76C513AD1E}"/>
                  </a:ext>
                </a:extLst>
              </p:cNvPr>
              <p:cNvSpPr txBox="1"/>
              <p:nvPr/>
            </p:nvSpPr>
            <p:spPr bwMode="auto">
              <a:xfrm>
                <a:off x="4022725" y="1682750"/>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40068" name="Object 4">
                <a:extLst>
                  <a:ext uri="{FF2B5EF4-FFF2-40B4-BE49-F238E27FC236}">
                    <a16:creationId xmlns:a16="http://schemas.microsoft.com/office/drawing/2014/main" id="{A78A6C30-CCD6-414F-8AD3-AB76C513AD1E}"/>
                  </a:ext>
                </a:extLst>
              </p:cNvPr>
              <p:cNvSpPr txBox="1">
                <a:spLocks noRot="1" noChangeAspect="1" noMove="1" noResize="1" noEditPoints="1" noAdjustHandles="1" noChangeArrowheads="1" noChangeShapeType="1" noTextEdit="1"/>
              </p:cNvSpPr>
              <p:nvPr/>
            </p:nvSpPr>
            <p:spPr bwMode="auto">
              <a:xfrm>
                <a:off x="4022725" y="1682750"/>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0069" name="Object 5">
                <a:extLst>
                  <a:ext uri="{FF2B5EF4-FFF2-40B4-BE49-F238E27FC236}">
                    <a16:creationId xmlns:a16="http://schemas.microsoft.com/office/drawing/2014/main" id="{D2916A91-F9CA-40AC-8E73-3F73000D1606}"/>
                  </a:ext>
                </a:extLst>
              </p:cNvPr>
              <p:cNvSpPr txBox="1"/>
              <p:nvPr/>
            </p:nvSpPr>
            <p:spPr bwMode="auto">
              <a:xfrm>
                <a:off x="4160838" y="3781711"/>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40069" name="Object 5">
                <a:extLst>
                  <a:ext uri="{FF2B5EF4-FFF2-40B4-BE49-F238E27FC236}">
                    <a16:creationId xmlns:a16="http://schemas.microsoft.com/office/drawing/2014/main" id="{D2916A91-F9CA-40AC-8E73-3F73000D1606}"/>
                  </a:ext>
                </a:extLst>
              </p:cNvPr>
              <p:cNvSpPr txBox="1">
                <a:spLocks noRot="1" noChangeAspect="1" noMove="1" noResize="1" noEditPoints="1" noAdjustHandles="1" noChangeArrowheads="1" noChangeShapeType="1" noTextEdit="1"/>
              </p:cNvSpPr>
              <p:nvPr/>
            </p:nvSpPr>
            <p:spPr bwMode="auto">
              <a:xfrm>
                <a:off x="4160838" y="3781711"/>
                <a:ext cx="2254250"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40070" name="Text Box 6">
            <a:extLst>
              <a:ext uri="{FF2B5EF4-FFF2-40B4-BE49-F238E27FC236}">
                <a16:creationId xmlns:a16="http://schemas.microsoft.com/office/drawing/2014/main" id="{A3250EFF-408D-4596-A13B-0BF5862C15DF}"/>
              </a:ext>
            </a:extLst>
          </p:cNvPr>
          <p:cNvSpPr txBox="1">
            <a:spLocks noChangeArrowheads="1"/>
          </p:cNvSpPr>
          <p:nvPr/>
        </p:nvSpPr>
        <p:spPr bwMode="auto">
          <a:xfrm>
            <a:off x="7084636" y="3969114"/>
            <a:ext cx="42739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a:t>
            </a:r>
            <a:r>
              <a:rPr lang="en-US" altLang="en-US" dirty="0">
                <a:solidFill>
                  <a:srgbClr val="002060"/>
                </a:solidFill>
                <a:effectLst>
                  <a:outerShdw blurRad="38100" dist="38100" dir="2700000" algn="tl">
                    <a:srgbClr val="000000"/>
                  </a:outerShdw>
                </a:effectLst>
              </a:rPr>
              <a:t>– 3 </a:t>
            </a:r>
            <a:r>
              <a:rPr lang="en-US" altLang="en-US" dirty="0">
                <a:solidFill>
                  <a:srgbClr val="002060"/>
                </a:solidFill>
                <a:effectLst>
                  <a:outerShdw blurRad="38100" dist="38100" dir="2700000" algn="tl">
                    <a:srgbClr val="000000"/>
                  </a:outerShdw>
                </a:effectLst>
                <a:latin typeface="Microsoft Sans Serif" panose="020B0604020202020204" pitchFamily="34" charset="0"/>
              </a:rPr>
              <a:t>X</a:t>
            </a:r>
            <a:r>
              <a:rPr lang="en-US" altLang="en-US" b="1" dirty="0">
                <a:solidFill>
                  <a:srgbClr val="002060"/>
                </a:solidFill>
                <a:effectLst>
                  <a:outerShdw blurRad="38100" dist="38100" dir="2700000" algn="tl">
                    <a:srgbClr val="000000"/>
                  </a:outerShdw>
                </a:effectLst>
              </a:rPr>
              <a:t> the first equation  </a:t>
            </a:r>
            <a:r>
              <a:rPr lang="en-US" altLang="en-US" sz="2400"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the second equation</a:t>
            </a:r>
          </a:p>
        </p:txBody>
      </p:sp>
      <p:sp>
        <p:nvSpPr>
          <p:cNvPr id="1240071" name="Line 7">
            <a:extLst>
              <a:ext uri="{FF2B5EF4-FFF2-40B4-BE49-F238E27FC236}">
                <a16:creationId xmlns:a16="http://schemas.microsoft.com/office/drawing/2014/main" id="{30ABC839-209E-40BB-8556-0BACC5D35E6F}"/>
              </a:ext>
            </a:extLst>
          </p:cNvPr>
          <p:cNvSpPr>
            <a:spLocks noChangeShapeType="1"/>
          </p:cNvSpPr>
          <p:nvPr/>
        </p:nvSpPr>
        <p:spPr bwMode="auto">
          <a:xfrm flipH="1">
            <a:off x="6276975" y="4241461"/>
            <a:ext cx="661029"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CD331106-E5C8-4FDF-93CD-67C67A049494}"/>
                  </a:ext>
                </a:extLst>
              </p:cNvPr>
              <p:cNvSpPr txBox="1"/>
              <p:nvPr/>
            </p:nvSpPr>
            <p:spPr bwMode="auto">
              <a:xfrm>
                <a:off x="4135438" y="5126038"/>
                <a:ext cx="22796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CD331106-E5C8-4FDF-93CD-67C67A049494}"/>
                  </a:ext>
                </a:extLst>
              </p:cNvPr>
              <p:cNvSpPr txBox="1">
                <a:spLocks noRot="1" noChangeAspect="1" noMove="1" noResize="1" noEditPoints="1" noAdjustHandles="1" noChangeArrowheads="1" noChangeShapeType="1" noTextEdit="1"/>
              </p:cNvSpPr>
              <p:nvPr/>
            </p:nvSpPr>
            <p:spPr bwMode="auto">
              <a:xfrm>
                <a:off x="4135438" y="5126038"/>
                <a:ext cx="2279650" cy="1346200"/>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a:extLst>
              <a:ext uri="{FF2B5EF4-FFF2-40B4-BE49-F238E27FC236}">
                <a16:creationId xmlns:a16="http://schemas.microsoft.com/office/drawing/2014/main" id="{D2D3F767-5EC6-4DD3-BC26-DA5809F139E9}"/>
              </a:ext>
            </a:extLst>
          </p:cNvPr>
          <p:cNvSpPr>
            <a:spLocks noGrp="1" noChangeArrowheads="1"/>
          </p:cNvSpPr>
          <p:nvPr>
            <p:ph type="title"/>
          </p:nvPr>
        </p:nvSpPr>
        <p:spPr/>
        <p:txBody>
          <a:bodyPr>
            <a:normAutofit fontScale="90000"/>
          </a:bodyPr>
          <a:lstStyle/>
          <a:p>
            <a:r>
              <a:rPr lang="en-US" altLang="en-US" dirty="0"/>
              <a:t>Example</a:t>
            </a:r>
          </a:p>
        </p:txBody>
      </p:sp>
      <p:sp>
        <p:nvSpPr>
          <p:cNvPr id="1244163" name="Rectangle 3">
            <a:extLst>
              <a:ext uri="{FF2B5EF4-FFF2-40B4-BE49-F238E27FC236}">
                <a16:creationId xmlns:a16="http://schemas.microsoft.com/office/drawing/2014/main" id="{59EE2B5A-0605-4286-9602-F0B207E4DC7F}"/>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Next, we </a:t>
            </a:r>
            <a:r>
              <a:rPr lang="en-US" altLang="en-US" dirty="0">
                <a:solidFill>
                  <a:srgbClr val="00FF00"/>
                </a:solidFill>
              </a:rPr>
              <a:t>eliminate</a:t>
            </a:r>
            <a:r>
              <a:rPr lang="en-US" altLang="en-US" dirty="0"/>
              <a:t> the variable </a:t>
            </a:r>
            <a:r>
              <a:rPr lang="en-US" altLang="en-US" b="0" i="1" dirty="0">
                <a:solidFill>
                  <a:srgbClr val="002060"/>
                </a:solidFill>
              </a:rPr>
              <a:t>x</a:t>
            </a:r>
            <a:r>
              <a:rPr lang="en-US" altLang="en-US" dirty="0"/>
              <a:t> from all equations except the first:</a:t>
            </a:r>
          </a:p>
        </p:txBody>
      </p:sp>
      <mc:AlternateContent xmlns:mc="http://schemas.openxmlformats.org/markup-compatibility/2006" xmlns:a14="http://schemas.microsoft.com/office/drawing/2010/main">
        <mc:Choice Requires="a14">
          <p:sp>
            <p:nvSpPr>
              <p:cNvPr id="1244164" name="Object 4">
                <a:extLst>
                  <a:ext uri="{FF2B5EF4-FFF2-40B4-BE49-F238E27FC236}">
                    <a16:creationId xmlns:a16="http://schemas.microsoft.com/office/drawing/2014/main" id="{4995A6AF-3038-4A51-8381-3C6DAE02261E}"/>
                  </a:ext>
                </a:extLst>
              </p:cNvPr>
              <p:cNvSpPr txBox="1"/>
              <p:nvPr/>
            </p:nvSpPr>
            <p:spPr bwMode="auto">
              <a:xfrm>
                <a:off x="4089400" y="1682750"/>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44164" name="Object 4">
                <a:extLst>
                  <a:ext uri="{FF2B5EF4-FFF2-40B4-BE49-F238E27FC236}">
                    <a16:creationId xmlns:a16="http://schemas.microsoft.com/office/drawing/2014/main" id="{4995A6AF-3038-4A51-8381-3C6DAE02261E}"/>
                  </a:ext>
                </a:extLst>
              </p:cNvPr>
              <p:cNvSpPr txBox="1">
                <a:spLocks noRot="1" noChangeAspect="1" noMove="1" noResize="1" noEditPoints="1" noAdjustHandles="1" noChangeArrowheads="1" noChangeShapeType="1" noTextEdit="1"/>
              </p:cNvSpPr>
              <p:nvPr/>
            </p:nvSpPr>
            <p:spPr bwMode="auto">
              <a:xfrm>
                <a:off x="4089400" y="1682750"/>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4165" name="Object 5">
                <a:extLst>
                  <a:ext uri="{FF2B5EF4-FFF2-40B4-BE49-F238E27FC236}">
                    <a16:creationId xmlns:a16="http://schemas.microsoft.com/office/drawing/2014/main" id="{26564502-47F4-4071-A496-D5655242E206}"/>
                  </a:ext>
                </a:extLst>
              </p:cNvPr>
              <p:cNvSpPr txBox="1"/>
              <p:nvPr/>
            </p:nvSpPr>
            <p:spPr bwMode="auto">
              <a:xfrm>
                <a:off x="4159250" y="3670300"/>
                <a:ext cx="22796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44165" name="Object 5">
                <a:extLst>
                  <a:ext uri="{FF2B5EF4-FFF2-40B4-BE49-F238E27FC236}">
                    <a16:creationId xmlns:a16="http://schemas.microsoft.com/office/drawing/2014/main" id="{26564502-47F4-4071-A496-D5655242E206}"/>
                  </a:ext>
                </a:extLst>
              </p:cNvPr>
              <p:cNvSpPr txBox="1">
                <a:spLocks noRot="1" noChangeAspect="1" noMove="1" noResize="1" noEditPoints="1" noAdjustHandles="1" noChangeArrowheads="1" noChangeShapeType="1" noTextEdit="1"/>
              </p:cNvSpPr>
              <p:nvPr/>
            </p:nvSpPr>
            <p:spPr bwMode="auto">
              <a:xfrm>
                <a:off x="4159250" y="3670300"/>
                <a:ext cx="2279650"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44166" name="Text Box 6">
            <a:extLst>
              <a:ext uri="{FF2B5EF4-FFF2-40B4-BE49-F238E27FC236}">
                <a16:creationId xmlns:a16="http://schemas.microsoft.com/office/drawing/2014/main" id="{9E0823F8-2509-469C-915F-A20703157AD8}"/>
              </a:ext>
            </a:extLst>
          </p:cNvPr>
          <p:cNvSpPr txBox="1">
            <a:spLocks noChangeArrowheads="1"/>
          </p:cNvSpPr>
          <p:nvPr/>
        </p:nvSpPr>
        <p:spPr bwMode="auto">
          <a:xfrm>
            <a:off x="6910389" y="4224617"/>
            <a:ext cx="3272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the third equation</a:t>
            </a:r>
          </a:p>
        </p:txBody>
      </p:sp>
      <p:sp>
        <p:nvSpPr>
          <p:cNvPr id="1244167" name="Line 7">
            <a:extLst>
              <a:ext uri="{FF2B5EF4-FFF2-40B4-BE49-F238E27FC236}">
                <a16:creationId xmlns:a16="http://schemas.microsoft.com/office/drawing/2014/main" id="{C7DFA5FE-3205-43C3-B8A7-2AE2145CC1AB}"/>
              </a:ext>
            </a:extLst>
          </p:cNvPr>
          <p:cNvSpPr>
            <a:spLocks noChangeShapeType="1"/>
          </p:cNvSpPr>
          <p:nvPr/>
        </p:nvSpPr>
        <p:spPr bwMode="auto">
          <a:xfrm flipH="1">
            <a:off x="6523039" y="4434166"/>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9E08E68A-A1D1-4EEB-9EAD-56A890C8A1AD}"/>
                  </a:ext>
                </a:extLst>
              </p:cNvPr>
              <p:cNvSpPr txBox="1"/>
              <p:nvPr/>
            </p:nvSpPr>
            <p:spPr bwMode="auto">
              <a:xfrm>
                <a:off x="4338637" y="5243513"/>
                <a:ext cx="2100263"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9E08E68A-A1D1-4EEB-9EAD-56A890C8A1AD}"/>
                  </a:ext>
                </a:extLst>
              </p:cNvPr>
              <p:cNvSpPr txBox="1">
                <a:spLocks noRot="1" noChangeAspect="1" noMove="1" noResize="1" noEditPoints="1" noAdjustHandles="1" noChangeArrowheads="1" noChangeShapeType="1" noTextEdit="1"/>
              </p:cNvSpPr>
              <p:nvPr/>
            </p:nvSpPr>
            <p:spPr bwMode="auto">
              <a:xfrm>
                <a:off x="4338637" y="5243513"/>
                <a:ext cx="2100263" cy="1346200"/>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a:extLst>
              <a:ext uri="{FF2B5EF4-FFF2-40B4-BE49-F238E27FC236}">
                <a16:creationId xmlns:a16="http://schemas.microsoft.com/office/drawing/2014/main" id="{A9BDA8C6-A11D-446E-9296-DF21B55B2BA0}"/>
              </a:ext>
            </a:extLst>
          </p:cNvPr>
          <p:cNvSpPr>
            <a:spLocks noGrp="1" noChangeArrowheads="1"/>
          </p:cNvSpPr>
          <p:nvPr>
            <p:ph type="title"/>
          </p:nvPr>
        </p:nvSpPr>
        <p:spPr/>
        <p:txBody>
          <a:bodyPr>
            <a:normAutofit fontScale="90000"/>
          </a:bodyPr>
          <a:lstStyle/>
          <a:p>
            <a:r>
              <a:rPr lang="en-US" altLang="en-US" dirty="0"/>
              <a:t>Example</a:t>
            </a:r>
          </a:p>
        </p:txBody>
      </p:sp>
      <p:sp>
        <p:nvSpPr>
          <p:cNvPr id="1248259" name="Rectangle 3">
            <a:extLst>
              <a:ext uri="{FF2B5EF4-FFF2-40B4-BE49-F238E27FC236}">
                <a16:creationId xmlns:a16="http://schemas.microsoft.com/office/drawing/2014/main" id="{E71DA5A9-1399-48B9-8140-60D15F33DD59}"/>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Then we transform so that the coefficient of</a:t>
            </a:r>
            <a:r>
              <a:rPr lang="en-US" altLang="en-US" b="0" i="1" dirty="0">
                <a:solidFill>
                  <a:srgbClr val="FFFF00"/>
                </a:solidFill>
              </a:rPr>
              <a:t> </a:t>
            </a:r>
            <a:r>
              <a:rPr lang="en-US" altLang="en-US" b="0" i="1" dirty="0">
                <a:solidFill>
                  <a:srgbClr val="002060"/>
                </a:solidFill>
              </a:rPr>
              <a:t>y</a:t>
            </a:r>
            <a:r>
              <a:rPr lang="en-US" altLang="en-US" dirty="0">
                <a:solidFill>
                  <a:srgbClr val="002060"/>
                </a:solidFill>
              </a:rPr>
              <a:t> </a:t>
            </a:r>
            <a:r>
              <a:rPr lang="en-US" altLang="en-US" dirty="0"/>
              <a:t>in the </a:t>
            </a:r>
            <a:r>
              <a:rPr lang="en-US" altLang="en-US" dirty="0">
                <a:solidFill>
                  <a:srgbClr val="00FF00"/>
                </a:solidFill>
              </a:rPr>
              <a:t>second equation</a:t>
            </a:r>
            <a:r>
              <a:rPr lang="en-US" altLang="en-US" dirty="0"/>
              <a:t> is </a:t>
            </a:r>
            <a:r>
              <a:rPr lang="en-US" altLang="en-US" b="0" dirty="0">
                <a:solidFill>
                  <a:srgbClr val="002060"/>
                </a:solidFill>
              </a:rPr>
              <a:t>1</a:t>
            </a:r>
            <a:r>
              <a:rPr lang="en-US" altLang="en-US" dirty="0"/>
              <a:t>:</a:t>
            </a:r>
          </a:p>
        </p:txBody>
      </p:sp>
      <mc:AlternateContent xmlns:mc="http://schemas.openxmlformats.org/markup-compatibility/2006" xmlns:a14="http://schemas.microsoft.com/office/drawing/2010/main">
        <mc:Choice Requires="a14">
          <p:sp>
            <p:nvSpPr>
              <p:cNvPr id="1248260" name="Object 4">
                <a:extLst>
                  <a:ext uri="{FF2B5EF4-FFF2-40B4-BE49-F238E27FC236}">
                    <a16:creationId xmlns:a16="http://schemas.microsoft.com/office/drawing/2014/main" id="{0F56B75B-0E45-4905-8446-4E4136DF488E}"/>
                  </a:ext>
                </a:extLst>
              </p:cNvPr>
              <p:cNvSpPr txBox="1"/>
              <p:nvPr/>
            </p:nvSpPr>
            <p:spPr bwMode="auto">
              <a:xfrm>
                <a:off x="4465638" y="1724025"/>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48260" name="Object 4">
                <a:extLst>
                  <a:ext uri="{FF2B5EF4-FFF2-40B4-BE49-F238E27FC236}">
                    <a16:creationId xmlns:a16="http://schemas.microsoft.com/office/drawing/2014/main" id="{0F56B75B-0E45-4905-8446-4E4136DF488E}"/>
                  </a:ext>
                </a:extLst>
              </p:cNvPr>
              <p:cNvSpPr txBox="1">
                <a:spLocks noRot="1" noChangeAspect="1" noMove="1" noResize="1" noEditPoints="1" noAdjustHandles="1" noChangeArrowheads="1" noChangeShapeType="1" noTextEdit="1"/>
              </p:cNvSpPr>
              <p:nvPr/>
            </p:nvSpPr>
            <p:spPr bwMode="auto">
              <a:xfrm>
                <a:off x="4465638" y="1724025"/>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8261" name="Object 5">
                <a:extLst>
                  <a:ext uri="{FF2B5EF4-FFF2-40B4-BE49-F238E27FC236}">
                    <a16:creationId xmlns:a16="http://schemas.microsoft.com/office/drawing/2014/main" id="{DCDEFD0A-E4ED-4182-AC6D-99E52BE049F3}"/>
                  </a:ext>
                </a:extLst>
              </p:cNvPr>
              <p:cNvSpPr txBox="1"/>
              <p:nvPr/>
            </p:nvSpPr>
            <p:spPr bwMode="auto">
              <a:xfrm>
                <a:off x="4607796" y="3809416"/>
                <a:ext cx="2100263"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248261" name="Object 5">
                <a:extLst>
                  <a:ext uri="{FF2B5EF4-FFF2-40B4-BE49-F238E27FC236}">
                    <a16:creationId xmlns:a16="http://schemas.microsoft.com/office/drawing/2014/main" id="{DCDEFD0A-E4ED-4182-AC6D-99E52BE049F3}"/>
                  </a:ext>
                </a:extLst>
              </p:cNvPr>
              <p:cNvSpPr txBox="1">
                <a:spLocks noRot="1" noChangeAspect="1" noMove="1" noResize="1" noEditPoints="1" noAdjustHandles="1" noChangeArrowheads="1" noChangeShapeType="1" noTextEdit="1"/>
              </p:cNvSpPr>
              <p:nvPr/>
            </p:nvSpPr>
            <p:spPr bwMode="auto">
              <a:xfrm>
                <a:off x="4607796" y="3809416"/>
                <a:ext cx="2100263"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48262" name="Text Box 6">
            <a:extLst>
              <a:ext uri="{FF2B5EF4-FFF2-40B4-BE49-F238E27FC236}">
                <a16:creationId xmlns:a16="http://schemas.microsoft.com/office/drawing/2014/main" id="{7B9F2F6F-BFF7-4B3F-A764-5FD09F723F79}"/>
              </a:ext>
            </a:extLst>
          </p:cNvPr>
          <p:cNvSpPr txBox="1">
            <a:spLocks noChangeArrowheads="1"/>
          </p:cNvSpPr>
          <p:nvPr/>
        </p:nvSpPr>
        <p:spPr bwMode="auto">
          <a:xfrm>
            <a:off x="7300197" y="4069761"/>
            <a:ext cx="2543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Multiply the second equation by </a:t>
            </a:r>
            <a:r>
              <a:rPr lang="en-US" altLang="en-US" dirty="0">
                <a:solidFill>
                  <a:srgbClr val="002060"/>
                </a:solidFill>
                <a:effectLst>
                  <a:outerShdw blurRad="38100" dist="38100" dir="2700000" algn="tl">
                    <a:srgbClr val="000000"/>
                  </a:outerShdw>
                </a:effectLst>
              </a:rPr>
              <a:t>1/2</a:t>
            </a:r>
          </a:p>
        </p:txBody>
      </p:sp>
      <p:sp>
        <p:nvSpPr>
          <p:cNvPr id="1248263" name="Line 7">
            <a:extLst>
              <a:ext uri="{FF2B5EF4-FFF2-40B4-BE49-F238E27FC236}">
                <a16:creationId xmlns:a16="http://schemas.microsoft.com/office/drawing/2014/main" id="{D33A3117-BD82-4C44-9A08-37DFF2BDFD90}"/>
              </a:ext>
            </a:extLst>
          </p:cNvPr>
          <p:cNvSpPr>
            <a:spLocks noChangeShapeType="1"/>
          </p:cNvSpPr>
          <p:nvPr/>
        </p:nvSpPr>
        <p:spPr bwMode="auto">
          <a:xfrm flipH="1">
            <a:off x="6789022" y="4288836"/>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1AD33A53-75D9-4A4E-B2AC-171364A150B6}"/>
                  </a:ext>
                </a:extLst>
              </p:cNvPr>
              <p:cNvSpPr txBox="1"/>
              <p:nvPr/>
            </p:nvSpPr>
            <p:spPr bwMode="auto">
              <a:xfrm>
                <a:off x="4633197" y="5223302"/>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1AD33A53-75D9-4A4E-B2AC-171364A150B6}"/>
                  </a:ext>
                </a:extLst>
              </p:cNvPr>
              <p:cNvSpPr txBox="1">
                <a:spLocks noRot="1" noChangeAspect="1" noMove="1" noResize="1" noEditPoints="1" noAdjustHandles="1" noChangeArrowheads="1" noChangeShapeType="1" noTextEdit="1"/>
              </p:cNvSpPr>
              <p:nvPr/>
            </p:nvSpPr>
            <p:spPr bwMode="auto">
              <a:xfrm>
                <a:off x="4633197" y="5223302"/>
                <a:ext cx="2074862" cy="1346200"/>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a:extLst>
              <a:ext uri="{FF2B5EF4-FFF2-40B4-BE49-F238E27FC236}">
                <a16:creationId xmlns:a16="http://schemas.microsoft.com/office/drawing/2014/main" id="{79D91364-DC77-4B6E-A9DE-83C62DAAB41A}"/>
              </a:ext>
            </a:extLst>
          </p:cNvPr>
          <p:cNvSpPr>
            <a:spLocks noGrp="1" noChangeArrowheads="1"/>
          </p:cNvSpPr>
          <p:nvPr>
            <p:ph type="title"/>
          </p:nvPr>
        </p:nvSpPr>
        <p:spPr/>
        <p:txBody>
          <a:bodyPr>
            <a:normAutofit fontScale="90000"/>
          </a:bodyPr>
          <a:lstStyle/>
          <a:p>
            <a:r>
              <a:rPr lang="en-US" altLang="en-US" dirty="0"/>
              <a:t>Example</a:t>
            </a:r>
          </a:p>
        </p:txBody>
      </p:sp>
      <p:sp>
        <p:nvSpPr>
          <p:cNvPr id="1252355" name="Rectangle 3">
            <a:extLst>
              <a:ext uri="{FF2B5EF4-FFF2-40B4-BE49-F238E27FC236}">
                <a16:creationId xmlns:a16="http://schemas.microsoft.com/office/drawing/2014/main" id="{42FBF72E-5FA1-4CF6-8C6F-39BEF880135F}"/>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We now </a:t>
            </a:r>
            <a:r>
              <a:rPr lang="en-US" altLang="en-US" dirty="0">
                <a:solidFill>
                  <a:srgbClr val="00FF00"/>
                </a:solidFill>
              </a:rPr>
              <a:t>eliminate</a:t>
            </a:r>
            <a:r>
              <a:rPr lang="en-US" altLang="en-US" dirty="0"/>
              <a:t> </a:t>
            </a:r>
            <a:r>
              <a:rPr lang="en-US" altLang="en-US" b="0" i="1" dirty="0">
                <a:solidFill>
                  <a:srgbClr val="002060"/>
                </a:solidFill>
              </a:rPr>
              <a:t>y</a:t>
            </a:r>
            <a:r>
              <a:rPr lang="en-US" altLang="en-US" dirty="0">
                <a:solidFill>
                  <a:srgbClr val="002060"/>
                </a:solidFill>
              </a:rPr>
              <a:t> </a:t>
            </a:r>
            <a:r>
              <a:rPr lang="en-US" altLang="en-US" dirty="0"/>
              <a:t>from all equations except the second:</a:t>
            </a:r>
          </a:p>
        </p:txBody>
      </p:sp>
      <mc:AlternateContent xmlns:mc="http://schemas.openxmlformats.org/markup-compatibility/2006" xmlns:a14="http://schemas.microsoft.com/office/drawing/2010/main">
        <mc:Choice Requires="a14">
          <p:sp>
            <p:nvSpPr>
              <p:cNvPr id="1252356" name="Object 4">
                <a:extLst>
                  <a:ext uri="{FF2B5EF4-FFF2-40B4-BE49-F238E27FC236}">
                    <a16:creationId xmlns:a16="http://schemas.microsoft.com/office/drawing/2014/main" id="{0B5F8280-DEC2-41A9-B92B-B675081BAF23}"/>
                  </a:ext>
                </a:extLst>
              </p:cNvPr>
              <p:cNvSpPr txBox="1"/>
              <p:nvPr/>
            </p:nvSpPr>
            <p:spPr bwMode="auto">
              <a:xfrm>
                <a:off x="4502150" y="1873252"/>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52356" name="Object 4">
                <a:extLst>
                  <a:ext uri="{FF2B5EF4-FFF2-40B4-BE49-F238E27FC236}">
                    <a16:creationId xmlns:a16="http://schemas.microsoft.com/office/drawing/2014/main" id="{0B5F8280-DEC2-41A9-B92B-B675081BAF23}"/>
                  </a:ext>
                </a:extLst>
              </p:cNvPr>
              <p:cNvSpPr txBox="1">
                <a:spLocks noRot="1" noChangeAspect="1" noMove="1" noResize="1" noEditPoints="1" noAdjustHandles="1" noChangeArrowheads="1" noChangeShapeType="1" noTextEdit="1"/>
              </p:cNvSpPr>
              <p:nvPr/>
            </p:nvSpPr>
            <p:spPr bwMode="auto">
              <a:xfrm>
                <a:off x="4502150" y="1873252"/>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2357" name="Object 5">
                <a:extLst>
                  <a:ext uri="{FF2B5EF4-FFF2-40B4-BE49-F238E27FC236}">
                    <a16:creationId xmlns:a16="http://schemas.microsoft.com/office/drawing/2014/main" id="{B694D142-1D1A-464D-93BE-8A62BAEEBE39}"/>
                  </a:ext>
                </a:extLst>
              </p:cNvPr>
              <p:cNvSpPr txBox="1"/>
              <p:nvPr/>
            </p:nvSpPr>
            <p:spPr bwMode="auto">
              <a:xfrm>
                <a:off x="4706365" y="3795559"/>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252357" name="Object 5">
                <a:extLst>
                  <a:ext uri="{FF2B5EF4-FFF2-40B4-BE49-F238E27FC236}">
                    <a16:creationId xmlns:a16="http://schemas.microsoft.com/office/drawing/2014/main" id="{B694D142-1D1A-464D-93BE-8A62BAEEBE39}"/>
                  </a:ext>
                </a:extLst>
              </p:cNvPr>
              <p:cNvSpPr txBox="1">
                <a:spLocks noRot="1" noChangeAspect="1" noMove="1" noResize="1" noEditPoints="1" noAdjustHandles="1" noChangeArrowheads="1" noChangeShapeType="1" noTextEdit="1"/>
              </p:cNvSpPr>
              <p:nvPr/>
            </p:nvSpPr>
            <p:spPr bwMode="auto">
              <a:xfrm>
                <a:off x="4706365" y="3795559"/>
                <a:ext cx="2074862"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52358" name="Text Box 6">
            <a:extLst>
              <a:ext uri="{FF2B5EF4-FFF2-40B4-BE49-F238E27FC236}">
                <a16:creationId xmlns:a16="http://schemas.microsoft.com/office/drawing/2014/main" id="{3181CE50-0C6E-4091-973B-35648ED3CA93}"/>
              </a:ext>
            </a:extLst>
          </p:cNvPr>
          <p:cNvSpPr txBox="1">
            <a:spLocks noChangeArrowheads="1"/>
          </p:cNvSpPr>
          <p:nvPr/>
        </p:nvSpPr>
        <p:spPr bwMode="auto">
          <a:xfrm>
            <a:off x="7387651" y="3771748"/>
            <a:ext cx="40977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(–2)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second equation</a:t>
            </a:r>
          </a:p>
        </p:txBody>
      </p:sp>
      <p:sp>
        <p:nvSpPr>
          <p:cNvPr id="1252359" name="Line 7">
            <a:extLst>
              <a:ext uri="{FF2B5EF4-FFF2-40B4-BE49-F238E27FC236}">
                <a16:creationId xmlns:a16="http://schemas.microsoft.com/office/drawing/2014/main" id="{7AFB0337-7CC8-44B6-A224-53779A5EF0E4}"/>
              </a:ext>
            </a:extLst>
          </p:cNvPr>
          <p:cNvSpPr>
            <a:spLocks noChangeShapeType="1"/>
          </p:cNvSpPr>
          <p:nvPr/>
        </p:nvSpPr>
        <p:spPr bwMode="auto">
          <a:xfrm flipH="1">
            <a:off x="6876477" y="3990823"/>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DC5251A8-08E8-4E87-82F9-4032404AF8CA}"/>
                  </a:ext>
                </a:extLst>
              </p:cNvPr>
              <p:cNvSpPr txBox="1"/>
              <p:nvPr/>
            </p:nvSpPr>
            <p:spPr bwMode="auto">
              <a:xfrm>
                <a:off x="4870890" y="4957763"/>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DC5251A8-08E8-4E87-82F9-4032404AF8CA}"/>
                  </a:ext>
                </a:extLst>
              </p:cNvPr>
              <p:cNvSpPr txBox="1">
                <a:spLocks noRot="1" noChangeAspect="1" noMove="1" noResize="1" noEditPoints="1" noAdjustHandles="1" noChangeArrowheads="1" noChangeShapeType="1" noTextEdit="1"/>
              </p:cNvSpPr>
              <p:nvPr/>
            </p:nvSpPr>
            <p:spPr bwMode="auto">
              <a:xfrm>
                <a:off x="4870890" y="4957763"/>
                <a:ext cx="2074862" cy="1346200"/>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normAutofit fontScale="90000"/>
          </a:bodyPr>
          <a:lstStyle/>
          <a:p>
            <a:r>
              <a:rPr lang="en-US" altLang="zh-CN" dirty="0">
                <a:ea typeface="SimSun" panose="02010600030101010101" pitchFamily="2" charset="-122"/>
              </a:rPr>
              <a:t>Vectors: Dot Product Geometrical Interpretation</a:t>
            </a:r>
          </a:p>
        </p:txBody>
      </p:sp>
      <p:sp>
        <p:nvSpPr>
          <p:cNvPr id="2" name="Slide Number Placeholder 1"/>
          <p:cNvSpPr>
            <a:spLocks noGrp="1"/>
          </p:cNvSpPr>
          <p:nvPr>
            <p:ph type="sldNum" sz="quarter" idx="12"/>
          </p:nvPr>
        </p:nvSpPr>
        <p:spPr/>
        <p:txBody>
          <a:bodyPr/>
          <a:lstStyle/>
          <a:p>
            <a:fld id="{83B4C814-6AE5-499F-B75E-17699743F42A}" type="slidenum">
              <a:rPr lang="en-US" altLang="zh-CN" smtClean="0"/>
              <a:pPr/>
              <a:t>13</a:t>
            </a:fld>
            <a:endParaRPr lang="en-US" altLang="zh-CN"/>
          </a:p>
        </p:txBody>
      </p:sp>
      <p:sp>
        <p:nvSpPr>
          <p:cNvPr id="3" name="TextBox 2"/>
          <p:cNvSpPr txBox="1"/>
          <p:nvPr/>
        </p:nvSpPr>
        <p:spPr>
          <a:xfrm>
            <a:off x="5637362"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1323318" y="5915582"/>
                <a:ext cx="25257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323318" y="5915582"/>
                <a:ext cx="25257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3F741F8-6695-43BF-91CB-7DDC387E7E8D}"/>
                  </a:ext>
                </a:extLst>
              </p:cNvPr>
              <p:cNvSpPr>
                <a:spLocks noGrp="1"/>
              </p:cNvSpPr>
              <p:nvPr>
                <p:ph idx="1"/>
              </p:nvPr>
            </p:nvSpPr>
            <p:spPr>
              <a:xfrm>
                <a:off x="1058642" y="1941616"/>
                <a:ext cx="5731016" cy="3009530"/>
              </a:xfrm>
            </p:spPr>
            <p:txBody>
              <a:bodyPr/>
              <a:lstStyle/>
              <a:p>
                <a:r>
                  <a:rPr lang="en-US" dirty="0"/>
                  <a:t>In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OLB</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𝑂𝐿</m:t>
                          </m:r>
                        </m:num>
                        <m:den>
                          <m:r>
                            <a:rPr lang="en-US" b="0" i="1" smtClean="0">
                              <a:latin typeface="Cambria Math" panose="02040503050406030204" pitchFamily="18" charset="0"/>
                            </a:rPr>
                            <m:t>𝑂𝐵</m:t>
                          </m:r>
                        </m:den>
                      </m:f>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𝑂𝐿</m:t>
                      </m:r>
                      <m:r>
                        <a:rPr lang="en-US" b="0" i="1" smtClean="0">
                          <a:latin typeface="Cambria Math" panose="02040503050406030204" pitchFamily="18" charset="0"/>
                        </a:rPr>
                        <m:t>=</m:t>
                      </m:r>
                      <m:r>
                        <a:rPr lang="en-US" b="0" i="1" smtClean="0">
                          <a:latin typeface="Cambria Math" panose="02040503050406030204" pitchFamily="18" charset="0"/>
                        </a:rPr>
                        <m:t>𝑂𝐵</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cos</m:t>
                          </m:r>
                        </m:fName>
                        <m:e>
                          <m:r>
                            <a:rPr lang="en-US" b="0" i="1">
                              <a:latin typeface="Cambria Math" panose="02040503050406030204" pitchFamily="18" charset="0"/>
                            </a:rPr>
                            <m:t>𝜃</m:t>
                          </m:r>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𝑂𝐿</m:t>
                      </m:r>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1" i="1" smtClean="0">
                          <a:latin typeface="Cambria Math" panose="02040503050406030204" pitchFamily="18" charset="0"/>
                        </a:rPr>
                        <m:t>𝒃</m:t>
                      </m:r>
                      <m:r>
                        <m:rPr>
                          <m:lit/>
                        </m:rPr>
                        <a:rPr lang="en-US" b="0" i="1" smtClean="0">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cos</m:t>
                          </m:r>
                        </m:fName>
                        <m:e>
                          <m:r>
                            <a:rPr lang="en-US" b="0" i="1">
                              <a:latin typeface="Cambria Math" panose="02040503050406030204" pitchFamily="18" charset="0"/>
                            </a:rPr>
                            <m:t>𝜃</m:t>
                          </m:r>
                        </m:e>
                      </m:func>
                    </m:oMath>
                  </m:oMathPara>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1" i="1" smtClean="0">
                        <a:latin typeface="Cambria Math" panose="02040503050406030204" pitchFamily="18" charset="0"/>
                      </a:rPr>
                      <m:t>𝒂</m:t>
                    </m:r>
                    <m:r>
                      <m:rPr>
                        <m:lit/>
                      </m:rPr>
                      <a:rPr lang="en-US" b="0" i="1" smtClean="0">
                        <a:latin typeface="Cambria Math" panose="02040503050406030204" pitchFamily="18" charset="0"/>
                      </a:rPr>
                      <m:t>||</m:t>
                    </m:r>
                    <m:r>
                      <a:rPr lang="en-US" b="0" i="1" smtClean="0">
                        <a:latin typeface="Cambria Math" panose="02040503050406030204" pitchFamily="18" charset="0"/>
                      </a:rPr>
                      <m:t>𝑂𝐿</m:t>
                    </m:r>
                  </m:oMath>
                </a14:m>
                <a:endParaRPr lang="en-US" b="0" dirty="0"/>
              </a:p>
              <a:p>
                <a:pPr marL="0" indent="0">
                  <a:buNone/>
                </a:pPr>
                <a:endParaRPr lang="en-US" b="0" dirty="0"/>
              </a:p>
              <a:p>
                <a:pPr marL="0" indent="0">
                  <a:buNone/>
                </a:pPr>
                <a:endParaRPr lang="en-US" b="0" dirty="0"/>
              </a:p>
            </p:txBody>
          </p:sp>
        </mc:Choice>
        <mc:Fallback xmlns="">
          <p:sp>
            <p:nvSpPr>
              <p:cNvPr id="6" name="Content Placeholder 5">
                <a:extLst>
                  <a:ext uri="{FF2B5EF4-FFF2-40B4-BE49-F238E27FC236}">
                    <a16:creationId xmlns:a16="http://schemas.microsoft.com/office/drawing/2014/main" id="{A3F741F8-6695-43BF-91CB-7DDC387E7E8D}"/>
                  </a:ext>
                </a:extLst>
              </p:cNvPr>
              <p:cNvSpPr>
                <a:spLocks noGrp="1" noRot="1" noChangeAspect="1" noMove="1" noResize="1" noEditPoints="1" noAdjustHandles="1" noChangeArrowheads="1" noChangeShapeType="1" noTextEdit="1"/>
              </p:cNvSpPr>
              <p:nvPr>
                <p:ph idx="1"/>
              </p:nvPr>
            </p:nvSpPr>
            <p:spPr>
              <a:xfrm>
                <a:off x="1058642" y="1941616"/>
                <a:ext cx="5731016" cy="3009530"/>
              </a:xfrm>
              <a:blipFill>
                <a:blip r:embed="rId3"/>
                <a:stretch>
                  <a:fillRect l="-1915" t="-3448"/>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15D48B7-64BB-4956-935F-0291A4874A5E}"/>
              </a:ext>
            </a:extLst>
          </p:cNvPr>
          <p:cNvCxnSpPr>
            <a:cxnSpLocks/>
          </p:cNvCxnSpPr>
          <p:nvPr/>
        </p:nvCxnSpPr>
        <p:spPr>
          <a:xfrm flipV="1">
            <a:off x="7483876" y="2431050"/>
            <a:ext cx="1299188" cy="11097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6AE59C-AA5B-4867-A25E-C74CECA4465F}"/>
              </a:ext>
            </a:extLst>
          </p:cNvPr>
          <p:cNvCxnSpPr>
            <a:cxnSpLocks/>
          </p:cNvCxnSpPr>
          <p:nvPr/>
        </p:nvCxnSpPr>
        <p:spPr>
          <a:xfrm>
            <a:off x="7483876" y="3540763"/>
            <a:ext cx="18376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FDF5BA40-FB28-4E6B-B02B-FBCDCF38202E}"/>
              </a:ext>
            </a:extLst>
          </p:cNvPr>
          <p:cNvSpPr/>
          <p:nvPr/>
        </p:nvSpPr>
        <p:spPr>
          <a:xfrm>
            <a:off x="7696940" y="3311371"/>
            <a:ext cx="150920" cy="35510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C4A68D-44DB-41BB-9D9D-6DD262C54BCA}"/>
                  </a:ext>
                </a:extLst>
              </p:cNvPr>
              <p:cNvSpPr txBox="1"/>
              <p:nvPr/>
            </p:nvSpPr>
            <p:spPr>
              <a:xfrm>
                <a:off x="7829174" y="3149122"/>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14" name="TextBox 13">
                <a:extLst>
                  <a:ext uri="{FF2B5EF4-FFF2-40B4-BE49-F238E27FC236}">
                    <a16:creationId xmlns:a16="http://schemas.microsoft.com/office/drawing/2014/main" id="{43C4A68D-44DB-41BB-9D9D-6DD262C54BCA}"/>
                  </a:ext>
                </a:extLst>
              </p:cNvPr>
              <p:cNvSpPr txBox="1">
                <a:spLocks noRot="1" noChangeAspect="1" noMove="1" noResize="1" noEditPoints="1" noAdjustHandles="1" noChangeArrowheads="1" noChangeShapeType="1" noTextEdit="1"/>
              </p:cNvSpPr>
              <p:nvPr/>
            </p:nvSpPr>
            <p:spPr>
              <a:xfrm>
                <a:off x="7829174" y="3149122"/>
                <a:ext cx="3195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38A0270-477B-4039-97AE-3560A8CD3DBB}"/>
                  </a:ext>
                </a:extLst>
              </p:cNvPr>
              <p:cNvSpPr txBox="1"/>
              <p:nvPr/>
            </p:nvSpPr>
            <p:spPr>
              <a:xfrm>
                <a:off x="9293989" y="3374786"/>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3" name="TextBox 22">
                <a:extLst>
                  <a:ext uri="{FF2B5EF4-FFF2-40B4-BE49-F238E27FC236}">
                    <a16:creationId xmlns:a16="http://schemas.microsoft.com/office/drawing/2014/main" id="{E38A0270-477B-4039-97AE-3560A8CD3DBB}"/>
                  </a:ext>
                </a:extLst>
              </p:cNvPr>
              <p:cNvSpPr txBox="1">
                <a:spLocks noRot="1" noChangeAspect="1" noMove="1" noResize="1" noEditPoints="1" noAdjustHandles="1" noChangeArrowheads="1" noChangeShapeType="1" noTextEdit="1"/>
              </p:cNvSpPr>
              <p:nvPr/>
            </p:nvSpPr>
            <p:spPr>
              <a:xfrm>
                <a:off x="9293989" y="3374786"/>
                <a:ext cx="31959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58B40C-0442-41A4-92D6-3948893794DA}"/>
                  </a:ext>
                </a:extLst>
              </p:cNvPr>
              <p:cNvSpPr txBox="1"/>
              <p:nvPr/>
            </p:nvSpPr>
            <p:spPr>
              <a:xfrm>
                <a:off x="8950355" y="3222246"/>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25" name="TextBox 24">
                <a:extLst>
                  <a:ext uri="{FF2B5EF4-FFF2-40B4-BE49-F238E27FC236}">
                    <a16:creationId xmlns:a16="http://schemas.microsoft.com/office/drawing/2014/main" id="{9258B40C-0442-41A4-92D6-3948893794DA}"/>
                  </a:ext>
                </a:extLst>
              </p:cNvPr>
              <p:cNvSpPr txBox="1">
                <a:spLocks noRot="1" noChangeAspect="1" noMove="1" noResize="1" noEditPoints="1" noAdjustHandles="1" noChangeArrowheads="1" noChangeShapeType="1" noTextEdit="1"/>
              </p:cNvSpPr>
              <p:nvPr/>
            </p:nvSpPr>
            <p:spPr>
              <a:xfrm>
                <a:off x="8950355" y="3222246"/>
                <a:ext cx="319596" cy="369332"/>
              </a:xfrm>
              <a:prstGeom prst="rect">
                <a:avLst/>
              </a:prstGeom>
              <a:blipFill>
                <a:blip r:embed="rId6"/>
                <a:stretch>
                  <a:fillRect t="-23333" r="-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8E45126-F6E5-4C79-B255-26E71CB6A137}"/>
                  </a:ext>
                </a:extLst>
              </p:cNvPr>
              <p:cNvSpPr txBox="1"/>
              <p:nvPr/>
            </p:nvSpPr>
            <p:spPr>
              <a:xfrm flipH="1">
                <a:off x="8339646" y="2256804"/>
                <a:ext cx="319596"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26" name="TextBox 25">
                <a:extLst>
                  <a:ext uri="{FF2B5EF4-FFF2-40B4-BE49-F238E27FC236}">
                    <a16:creationId xmlns:a16="http://schemas.microsoft.com/office/drawing/2014/main" id="{58E45126-F6E5-4C79-B255-26E71CB6A137}"/>
                  </a:ext>
                </a:extLst>
              </p:cNvPr>
              <p:cNvSpPr txBox="1">
                <a:spLocks noRot="1" noChangeAspect="1" noMove="1" noResize="1" noEditPoints="1" noAdjustHandles="1" noChangeArrowheads="1" noChangeShapeType="1" noTextEdit="1"/>
              </p:cNvSpPr>
              <p:nvPr/>
            </p:nvSpPr>
            <p:spPr>
              <a:xfrm flipH="1">
                <a:off x="8339646" y="2256804"/>
                <a:ext cx="319596" cy="4103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D6B5196-26BF-4AE9-9748-C302D5A6BF97}"/>
                  </a:ext>
                </a:extLst>
              </p:cNvPr>
              <p:cNvSpPr txBox="1"/>
              <p:nvPr/>
            </p:nvSpPr>
            <p:spPr>
              <a:xfrm>
                <a:off x="8739141" y="2106061"/>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 name="TextBox 26">
                <a:extLst>
                  <a:ext uri="{FF2B5EF4-FFF2-40B4-BE49-F238E27FC236}">
                    <a16:creationId xmlns:a16="http://schemas.microsoft.com/office/drawing/2014/main" id="{0D6B5196-26BF-4AE9-9748-C302D5A6BF97}"/>
                  </a:ext>
                </a:extLst>
              </p:cNvPr>
              <p:cNvSpPr txBox="1">
                <a:spLocks noRot="1" noChangeAspect="1" noMove="1" noResize="1" noEditPoints="1" noAdjustHandles="1" noChangeArrowheads="1" noChangeShapeType="1" noTextEdit="1"/>
              </p:cNvSpPr>
              <p:nvPr/>
            </p:nvSpPr>
            <p:spPr>
              <a:xfrm>
                <a:off x="8739141" y="2106061"/>
                <a:ext cx="319596" cy="369332"/>
              </a:xfrm>
              <a:prstGeom prst="rect">
                <a:avLst/>
              </a:prstGeom>
              <a:blipFill>
                <a:blip r:embed="rId8"/>
                <a:stretch>
                  <a:fillRect r="-1923"/>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E2315D5C-29E0-49CE-ABF5-CE8001019A53}"/>
              </a:ext>
            </a:extLst>
          </p:cNvPr>
          <p:cNvCxnSpPr>
            <a:cxnSpLocks/>
          </p:cNvCxnSpPr>
          <p:nvPr/>
        </p:nvCxnSpPr>
        <p:spPr>
          <a:xfrm>
            <a:off x="8795921" y="2434119"/>
            <a:ext cx="0" cy="11066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7455C0-1026-4519-B870-64288AA75C05}"/>
                  </a:ext>
                </a:extLst>
              </p:cNvPr>
              <p:cNvSpPr txBox="1"/>
              <p:nvPr/>
            </p:nvSpPr>
            <p:spPr>
              <a:xfrm>
                <a:off x="7127928" y="3495290"/>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31" name="TextBox 30">
                <a:extLst>
                  <a:ext uri="{FF2B5EF4-FFF2-40B4-BE49-F238E27FC236}">
                    <a16:creationId xmlns:a16="http://schemas.microsoft.com/office/drawing/2014/main" id="{0D7455C0-1026-4519-B870-64288AA75C05}"/>
                  </a:ext>
                </a:extLst>
              </p:cNvPr>
              <p:cNvSpPr txBox="1">
                <a:spLocks noRot="1" noChangeAspect="1" noMove="1" noResize="1" noEditPoints="1" noAdjustHandles="1" noChangeArrowheads="1" noChangeShapeType="1" noTextEdit="1"/>
              </p:cNvSpPr>
              <p:nvPr/>
            </p:nvSpPr>
            <p:spPr>
              <a:xfrm>
                <a:off x="7127928" y="3495290"/>
                <a:ext cx="319596" cy="369332"/>
              </a:xfrm>
              <a:prstGeom prst="rect">
                <a:avLst/>
              </a:prstGeom>
              <a:blipFill>
                <a:blip r:embed="rId9"/>
                <a:stretch>
                  <a:fillRect r="-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30D0B1-4487-4E9E-A479-5D9372F8D89B}"/>
                  </a:ext>
                </a:extLst>
              </p:cNvPr>
              <p:cNvSpPr txBox="1"/>
              <p:nvPr/>
            </p:nvSpPr>
            <p:spPr>
              <a:xfrm>
                <a:off x="8636123" y="3527327"/>
                <a:ext cx="3195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32" name="TextBox 31">
                <a:extLst>
                  <a:ext uri="{FF2B5EF4-FFF2-40B4-BE49-F238E27FC236}">
                    <a16:creationId xmlns:a16="http://schemas.microsoft.com/office/drawing/2014/main" id="{A530D0B1-4487-4E9E-A479-5D9372F8D89B}"/>
                  </a:ext>
                </a:extLst>
              </p:cNvPr>
              <p:cNvSpPr txBox="1">
                <a:spLocks noRot="1" noChangeAspect="1" noMove="1" noResize="1" noEditPoints="1" noAdjustHandles="1" noChangeArrowheads="1" noChangeShapeType="1" noTextEdit="1"/>
              </p:cNvSpPr>
              <p:nvPr/>
            </p:nvSpPr>
            <p:spPr>
              <a:xfrm>
                <a:off x="8636123" y="3527327"/>
                <a:ext cx="319596" cy="369332"/>
              </a:xfrm>
              <a:prstGeom prst="rect">
                <a:avLst/>
              </a:prstGeom>
              <a:blipFill>
                <a:blip r:embed="rId10"/>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8A3542E-5FC9-4848-8899-83B5E042E0A7}"/>
              </a:ext>
            </a:extLst>
          </p:cNvPr>
          <p:cNvSpPr txBox="1"/>
          <p:nvPr/>
        </p:nvSpPr>
        <p:spPr>
          <a:xfrm>
            <a:off x="650269" y="5286554"/>
            <a:ext cx="2582300" cy="369332"/>
          </a:xfrm>
          <a:prstGeom prst="rect">
            <a:avLst/>
          </a:prstGeom>
          <a:noFill/>
        </p:spPr>
        <p:txBody>
          <a:bodyPr wrap="square" rtlCol="0">
            <a:spAutoFit/>
          </a:bodyPr>
          <a:lstStyle/>
          <a:p>
            <a:r>
              <a:rPr lang="en-US" dirty="0"/>
              <a:t>Magnitude of vector A</a:t>
            </a:r>
          </a:p>
        </p:txBody>
      </p:sp>
      <p:cxnSp>
        <p:nvCxnSpPr>
          <p:cNvPr id="22" name="Straight Arrow Connector 21">
            <a:extLst>
              <a:ext uri="{FF2B5EF4-FFF2-40B4-BE49-F238E27FC236}">
                <a16:creationId xmlns:a16="http://schemas.microsoft.com/office/drawing/2014/main" id="{5FAC4CF2-8D0B-4BB5-8283-C5118346EAC9}"/>
              </a:ext>
            </a:extLst>
          </p:cNvPr>
          <p:cNvCxnSpPr>
            <a:cxnSpLocks/>
            <a:stCxn id="19" idx="0"/>
          </p:cNvCxnSpPr>
          <p:nvPr/>
        </p:nvCxnSpPr>
        <p:spPr>
          <a:xfrm flipV="1">
            <a:off x="1941419" y="4917222"/>
            <a:ext cx="819536"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6BCD80B-47B3-4CFD-9B4D-984B5C0C21FF}"/>
              </a:ext>
            </a:extLst>
          </p:cNvPr>
          <p:cNvSpPr txBox="1"/>
          <p:nvPr/>
        </p:nvSpPr>
        <p:spPr>
          <a:xfrm>
            <a:off x="3055061" y="5308015"/>
            <a:ext cx="3532169" cy="369332"/>
          </a:xfrm>
          <a:prstGeom prst="rect">
            <a:avLst/>
          </a:prstGeom>
          <a:noFill/>
        </p:spPr>
        <p:txBody>
          <a:bodyPr wrap="square" rtlCol="0">
            <a:spAutoFit/>
          </a:bodyPr>
          <a:lstStyle/>
          <a:p>
            <a:r>
              <a:rPr lang="en-US" dirty="0"/>
              <a:t>Projection of vector B on A</a:t>
            </a:r>
          </a:p>
        </p:txBody>
      </p:sp>
      <p:cxnSp>
        <p:nvCxnSpPr>
          <p:cNvPr id="38" name="Straight Arrow Connector 37">
            <a:extLst>
              <a:ext uri="{FF2B5EF4-FFF2-40B4-BE49-F238E27FC236}">
                <a16:creationId xmlns:a16="http://schemas.microsoft.com/office/drawing/2014/main" id="{5BE1E3B8-05EE-4D15-8D3A-93EAD6FC60DF}"/>
              </a:ext>
            </a:extLst>
          </p:cNvPr>
          <p:cNvCxnSpPr>
            <a:cxnSpLocks/>
            <a:stCxn id="37" idx="0"/>
          </p:cNvCxnSpPr>
          <p:nvPr/>
        </p:nvCxnSpPr>
        <p:spPr>
          <a:xfrm flipH="1" flipV="1">
            <a:off x="3533313" y="4838330"/>
            <a:ext cx="1287833" cy="46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13">
            <a:extLst>
              <a:ext uri="{FF2B5EF4-FFF2-40B4-BE49-F238E27FC236}">
                <a16:creationId xmlns:a16="http://schemas.microsoft.com/office/drawing/2014/main" id="{6D077F0D-347F-44D1-8F84-73AD31DD267B}"/>
              </a:ext>
            </a:extLst>
          </p:cNvPr>
          <p:cNvSpPr txBox="1">
            <a:spLocks noChangeArrowheads="1"/>
          </p:cNvSpPr>
          <p:nvPr/>
        </p:nvSpPr>
        <p:spPr bwMode="auto">
          <a:xfrm>
            <a:off x="6367155" y="1149289"/>
            <a:ext cx="419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b="1" dirty="0">
                <a:solidFill>
                  <a:srgbClr val="002060"/>
                </a:solidFill>
                <a:latin typeface="+mn-lt"/>
                <a:ea typeface="SimSun" panose="02010600030101010101" pitchFamily="2" charset="-122"/>
              </a:rPr>
              <a:t>The dot product is also related to the angle between the two vectors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E4BA373-9F23-4ED0-A5ED-BED56AA5C5D9}"/>
                  </a:ext>
                </a:extLst>
              </p:cNvPr>
              <p:cNvSpPr txBox="1"/>
              <p:nvPr/>
            </p:nvSpPr>
            <p:spPr>
              <a:xfrm>
                <a:off x="985458" y="1345320"/>
                <a:ext cx="28673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𝒂</m:t>
                      </m:r>
                      <m:r>
                        <a:rPr lang="en-US" b="0" i="1" dirty="0" smtClean="0">
                          <a:latin typeface="Cambria Math" panose="02040503050406030204" pitchFamily="18" charset="0"/>
                        </a:rPr>
                        <m:t>⋅</m:t>
                      </m:r>
                      <m:r>
                        <a:rPr lang="en-US" b="1" i="1" dirty="0" smtClean="0">
                          <a:latin typeface="Cambria Math" panose="02040503050406030204" pitchFamily="18" charset="0"/>
                        </a:rPr>
                        <m:t>𝒃</m:t>
                      </m:r>
                      <m:r>
                        <a:rPr lang="en-US" b="1" i="1" dirty="0" smtClean="0">
                          <a:latin typeface="Cambria Math" panose="02040503050406030204" pitchFamily="18" charset="0"/>
                        </a:rPr>
                        <m:t> </m:t>
                      </m:r>
                      <m:r>
                        <a:rPr lang="en-US"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𝑎</m:t>
                      </m:r>
                      <m:r>
                        <m:rPr>
                          <m:lit/>
                        </m:rPr>
                        <a:rPr lang="en-US" b="0" i="1" dirty="0" smtClean="0">
                          <a:latin typeface="Cambria Math" panose="02040503050406030204" pitchFamily="18" charset="0"/>
                        </a:rPr>
                        <m:t>||</m:t>
                      </m:r>
                      <m:r>
                        <a:rPr lang="en-US" b="0" i="1" dirty="0" smtClean="0">
                          <a:latin typeface="Cambria Math" panose="02040503050406030204" pitchFamily="18" charset="0"/>
                        </a:rPr>
                        <m:t> </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𝑏</m:t>
                      </m:r>
                      <m:r>
                        <m:rPr>
                          <m:lit/>
                        </m:rPr>
                        <a:rPr lang="en-US" b="0" i="1" dirty="0" smtClean="0">
                          <a:latin typeface="Cambria Math" panose="02040503050406030204" pitchFamily="18" charset="0"/>
                        </a:rPr>
                        <m:t>||</m:t>
                      </m:r>
                      <m:r>
                        <m:rPr>
                          <m:lit/>
                          <m:sty m:val="p"/>
                        </m:rPr>
                        <a:rPr lang="en-US" b="0" i="1" dirty="0" smtClean="0">
                          <a:latin typeface="Cambria Math" panose="02040503050406030204" pitchFamily="18" charset="0"/>
                        </a:rPr>
                        <m:t>cos</m:t>
                      </m:r>
                      <m:r>
                        <m:rPr>
                          <m:lit/>
                        </m:rPr>
                        <a:rPr lang="en-US" b="0" i="1" dirty="0" smtClean="0">
                          <a:latin typeface="Cambria Math" panose="02040503050406030204" pitchFamily="18" charset="0"/>
                        </a:rPr>
                        <m:t> </m:t>
                      </m:r>
                      <m:r>
                        <a:rPr lang="en-US" b="0" i="1" dirty="0" smtClean="0">
                          <a:latin typeface="Cambria Math" panose="02040503050406030204" pitchFamily="18" charset="0"/>
                        </a:rPr>
                        <m:t>𝜃</m:t>
                      </m:r>
                    </m:oMath>
                  </m:oMathPara>
                </a14:m>
                <a:endParaRPr lang="en-US" dirty="0"/>
              </a:p>
            </p:txBody>
          </p:sp>
        </mc:Choice>
        <mc:Fallback xmlns="">
          <p:sp>
            <p:nvSpPr>
              <p:cNvPr id="47" name="TextBox 46">
                <a:extLst>
                  <a:ext uri="{FF2B5EF4-FFF2-40B4-BE49-F238E27FC236}">
                    <a16:creationId xmlns:a16="http://schemas.microsoft.com/office/drawing/2014/main" id="{DE4BA373-9F23-4ED0-A5ED-BED56AA5C5D9}"/>
                  </a:ext>
                </a:extLst>
              </p:cNvPr>
              <p:cNvSpPr txBox="1">
                <a:spLocks noRot="1" noChangeAspect="1" noMove="1" noResize="1" noEditPoints="1" noAdjustHandles="1" noChangeArrowheads="1" noChangeShapeType="1" noTextEdit="1"/>
              </p:cNvSpPr>
              <p:nvPr/>
            </p:nvSpPr>
            <p:spPr>
              <a:xfrm>
                <a:off x="985458" y="1345320"/>
                <a:ext cx="2867323"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8BC9B79-C6F0-4251-8E39-044EF08555E7}"/>
                  </a:ext>
                </a:extLst>
              </p:cNvPr>
              <p:cNvSpPr txBox="1"/>
              <p:nvPr/>
            </p:nvSpPr>
            <p:spPr>
              <a:xfrm>
                <a:off x="7847860" y="3495290"/>
                <a:ext cx="569012"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𝑏</m:t>
                          </m:r>
                        </m:e>
                      </m:ac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oMath>
                  </m:oMathPara>
                </a14:m>
                <a:endParaRPr lang="en-US" dirty="0"/>
              </a:p>
            </p:txBody>
          </p:sp>
        </mc:Choice>
        <mc:Fallback xmlns="">
          <p:sp>
            <p:nvSpPr>
              <p:cNvPr id="28" name="TextBox 27">
                <a:extLst>
                  <a:ext uri="{FF2B5EF4-FFF2-40B4-BE49-F238E27FC236}">
                    <a16:creationId xmlns:a16="http://schemas.microsoft.com/office/drawing/2014/main" id="{A8BC9B79-C6F0-4251-8E39-044EF08555E7}"/>
                  </a:ext>
                </a:extLst>
              </p:cNvPr>
              <p:cNvSpPr txBox="1">
                <a:spLocks noRot="1" noChangeAspect="1" noMove="1" noResize="1" noEditPoints="1" noAdjustHandles="1" noChangeArrowheads="1" noChangeShapeType="1" noTextEdit="1"/>
              </p:cNvSpPr>
              <p:nvPr/>
            </p:nvSpPr>
            <p:spPr>
              <a:xfrm>
                <a:off x="7847860" y="3495290"/>
                <a:ext cx="569012" cy="410305"/>
              </a:xfrm>
              <a:prstGeom prst="rect">
                <a:avLst/>
              </a:prstGeom>
              <a:blipFill>
                <a:blip r:embed="rId12"/>
                <a:stretch>
                  <a:fillRect r="-44681"/>
                </a:stretch>
              </a:blipFill>
            </p:spPr>
            <p:txBody>
              <a:bodyPr/>
              <a:lstStyle/>
              <a:p>
                <a:r>
                  <a:rPr lang="en-US">
                    <a:noFill/>
                  </a:rPr>
                  <a:t> </a:t>
                </a:r>
              </a:p>
            </p:txBody>
          </p:sp>
        </mc:Fallback>
      </mc:AlternateContent>
    </p:spTree>
    <p:extLst>
      <p:ext uri="{BB962C8B-B14F-4D97-AF65-F5344CB8AC3E}">
        <p14:creationId xmlns:p14="http://schemas.microsoft.com/office/powerpoint/2010/main" val="28720781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a:extLst>
              <a:ext uri="{FF2B5EF4-FFF2-40B4-BE49-F238E27FC236}">
                <a16:creationId xmlns:a16="http://schemas.microsoft.com/office/drawing/2014/main" id="{35A64FA9-A395-4BD8-A715-994792D71965}"/>
              </a:ext>
            </a:extLst>
          </p:cNvPr>
          <p:cNvSpPr>
            <a:spLocks noGrp="1" noChangeArrowheads="1"/>
          </p:cNvSpPr>
          <p:nvPr>
            <p:ph type="title"/>
          </p:nvPr>
        </p:nvSpPr>
        <p:spPr/>
        <p:txBody>
          <a:bodyPr>
            <a:normAutofit fontScale="90000"/>
          </a:bodyPr>
          <a:lstStyle/>
          <a:p>
            <a:r>
              <a:rPr lang="en-US" altLang="en-US" dirty="0"/>
              <a:t>Example</a:t>
            </a:r>
          </a:p>
        </p:txBody>
      </p:sp>
      <p:sp>
        <p:nvSpPr>
          <p:cNvPr id="1256451" name="Rectangle 3">
            <a:extLst>
              <a:ext uri="{FF2B5EF4-FFF2-40B4-BE49-F238E27FC236}">
                <a16:creationId xmlns:a16="http://schemas.microsoft.com/office/drawing/2014/main" id="{56518D2F-6546-43B7-9C5B-65EF25C953EE}"/>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buNone/>
            </a:pPr>
            <a:endParaRPr lang="en-US" altLang="en-US" dirty="0"/>
          </a:p>
          <a:p>
            <a:r>
              <a:rPr lang="en-US" altLang="en-US" dirty="0"/>
              <a:t>Solution</a:t>
            </a:r>
          </a:p>
          <a:p>
            <a:pPr marL="862013" lvl="1" indent="-404813"/>
            <a:r>
              <a:rPr lang="en-US" altLang="en-US" dirty="0"/>
              <a:t>We now </a:t>
            </a:r>
            <a:r>
              <a:rPr lang="en-US" altLang="en-US" dirty="0">
                <a:solidFill>
                  <a:srgbClr val="00FF00"/>
                </a:solidFill>
              </a:rPr>
              <a:t>eliminate</a:t>
            </a:r>
            <a:r>
              <a:rPr lang="en-US" altLang="en-US" dirty="0"/>
              <a:t> </a:t>
            </a:r>
            <a:r>
              <a:rPr lang="en-US" altLang="en-US" b="0" i="1" dirty="0">
                <a:solidFill>
                  <a:srgbClr val="002060"/>
                </a:solidFill>
              </a:rPr>
              <a:t>y</a:t>
            </a:r>
            <a:r>
              <a:rPr lang="en-US" altLang="en-US" dirty="0">
                <a:solidFill>
                  <a:srgbClr val="002060"/>
                </a:solidFill>
              </a:rPr>
              <a:t> </a:t>
            </a:r>
            <a:r>
              <a:rPr lang="en-US" altLang="en-US" dirty="0"/>
              <a:t>from all equations except the second:</a:t>
            </a:r>
          </a:p>
        </p:txBody>
      </p:sp>
      <mc:AlternateContent xmlns:mc="http://schemas.openxmlformats.org/markup-compatibility/2006" xmlns:a14="http://schemas.microsoft.com/office/drawing/2010/main">
        <mc:Choice Requires="a14">
          <p:sp>
            <p:nvSpPr>
              <p:cNvPr id="1256452" name="Object 4">
                <a:extLst>
                  <a:ext uri="{FF2B5EF4-FFF2-40B4-BE49-F238E27FC236}">
                    <a16:creationId xmlns:a16="http://schemas.microsoft.com/office/drawing/2014/main" id="{D758352F-BE8F-4CEE-B770-FF692ECD1B05}"/>
                  </a:ext>
                </a:extLst>
              </p:cNvPr>
              <p:cNvSpPr txBox="1"/>
              <p:nvPr/>
            </p:nvSpPr>
            <p:spPr bwMode="auto">
              <a:xfrm>
                <a:off x="4718582" y="1682750"/>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56452" name="Object 4">
                <a:extLst>
                  <a:ext uri="{FF2B5EF4-FFF2-40B4-BE49-F238E27FC236}">
                    <a16:creationId xmlns:a16="http://schemas.microsoft.com/office/drawing/2014/main" id="{D758352F-BE8F-4CEE-B770-FF692ECD1B05}"/>
                  </a:ext>
                </a:extLst>
              </p:cNvPr>
              <p:cNvSpPr txBox="1">
                <a:spLocks noRot="1" noChangeAspect="1" noMove="1" noResize="1" noEditPoints="1" noAdjustHandles="1" noChangeArrowheads="1" noChangeShapeType="1" noTextEdit="1"/>
              </p:cNvSpPr>
              <p:nvPr/>
            </p:nvSpPr>
            <p:spPr bwMode="auto">
              <a:xfrm>
                <a:off x="4718582" y="1682750"/>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6453" name="Object 5">
                <a:extLst>
                  <a:ext uri="{FF2B5EF4-FFF2-40B4-BE49-F238E27FC236}">
                    <a16:creationId xmlns:a16="http://schemas.microsoft.com/office/drawing/2014/main" id="{3C223AA6-1989-45D8-A8BF-6511A4B94A53}"/>
                  </a:ext>
                </a:extLst>
              </p:cNvPr>
              <p:cNvSpPr txBox="1"/>
              <p:nvPr/>
            </p:nvSpPr>
            <p:spPr bwMode="auto">
              <a:xfrm>
                <a:off x="4928032" y="3615454"/>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1256453" name="Object 5">
                <a:extLst>
                  <a:ext uri="{FF2B5EF4-FFF2-40B4-BE49-F238E27FC236}">
                    <a16:creationId xmlns:a16="http://schemas.microsoft.com/office/drawing/2014/main" id="{3C223AA6-1989-45D8-A8BF-6511A4B94A53}"/>
                  </a:ext>
                </a:extLst>
              </p:cNvPr>
              <p:cNvSpPr txBox="1">
                <a:spLocks noRot="1" noChangeAspect="1" noMove="1" noResize="1" noEditPoints="1" noAdjustHandles="1" noChangeArrowheads="1" noChangeShapeType="1" noTextEdit="1"/>
              </p:cNvSpPr>
              <p:nvPr/>
            </p:nvSpPr>
            <p:spPr bwMode="auto">
              <a:xfrm>
                <a:off x="4928032" y="3615454"/>
                <a:ext cx="2074862"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56454" name="Text Box 6">
            <a:extLst>
              <a:ext uri="{FF2B5EF4-FFF2-40B4-BE49-F238E27FC236}">
                <a16:creationId xmlns:a16="http://schemas.microsoft.com/office/drawing/2014/main" id="{743F97FC-8044-4030-B036-E9CE07B5DCD6}"/>
              </a:ext>
            </a:extLst>
          </p:cNvPr>
          <p:cNvSpPr txBox="1">
            <a:spLocks noChangeArrowheads="1"/>
          </p:cNvSpPr>
          <p:nvPr/>
        </p:nvSpPr>
        <p:spPr bwMode="auto">
          <a:xfrm>
            <a:off x="7429204" y="4118109"/>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third equation </a:t>
            </a:r>
            <a:r>
              <a:rPr lang="en-US" altLang="en-US"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(–3)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second equation</a:t>
            </a:r>
          </a:p>
        </p:txBody>
      </p:sp>
      <p:sp>
        <p:nvSpPr>
          <p:cNvPr id="1256455" name="Line 7">
            <a:extLst>
              <a:ext uri="{FF2B5EF4-FFF2-40B4-BE49-F238E27FC236}">
                <a16:creationId xmlns:a16="http://schemas.microsoft.com/office/drawing/2014/main" id="{49FCD3D2-E0FD-4F81-8FDC-7D11C01E96A7}"/>
              </a:ext>
            </a:extLst>
          </p:cNvPr>
          <p:cNvSpPr>
            <a:spLocks noChangeShapeType="1"/>
          </p:cNvSpPr>
          <p:nvPr/>
        </p:nvSpPr>
        <p:spPr bwMode="auto">
          <a:xfrm flipH="1">
            <a:off x="6918029" y="4337184"/>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6363EB25-6E33-4C7D-9D4E-287C1D3F1FAC}"/>
                  </a:ext>
                </a:extLst>
              </p:cNvPr>
              <p:cNvSpPr txBox="1"/>
              <p:nvPr/>
            </p:nvSpPr>
            <p:spPr bwMode="auto">
              <a:xfrm>
                <a:off x="5003149" y="5256212"/>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11</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6363EB25-6E33-4C7D-9D4E-287C1D3F1FAC}"/>
                  </a:ext>
                </a:extLst>
              </p:cNvPr>
              <p:cNvSpPr txBox="1">
                <a:spLocks noRot="1" noChangeAspect="1" noMove="1" noResize="1" noEditPoints="1" noAdjustHandles="1" noChangeArrowheads="1" noChangeShapeType="1" noTextEdit="1"/>
              </p:cNvSpPr>
              <p:nvPr/>
            </p:nvSpPr>
            <p:spPr bwMode="auto">
              <a:xfrm>
                <a:off x="5003149" y="5256212"/>
                <a:ext cx="2074862" cy="1268413"/>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a:extLst>
              <a:ext uri="{FF2B5EF4-FFF2-40B4-BE49-F238E27FC236}">
                <a16:creationId xmlns:a16="http://schemas.microsoft.com/office/drawing/2014/main" id="{965AE701-F3BA-4030-986C-EAAD2AEE7BB4}"/>
              </a:ext>
            </a:extLst>
          </p:cNvPr>
          <p:cNvSpPr>
            <a:spLocks noGrp="1" noChangeArrowheads="1"/>
          </p:cNvSpPr>
          <p:nvPr>
            <p:ph type="title"/>
          </p:nvPr>
        </p:nvSpPr>
        <p:spPr/>
        <p:txBody>
          <a:bodyPr>
            <a:normAutofit fontScale="90000"/>
          </a:bodyPr>
          <a:lstStyle/>
          <a:p>
            <a:r>
              <a:rPr lang="en-US" altLang="en-US" dirty="0"/>
              <a:t>Example</a:t>
            </a:r>
          </a:p>
        </p:txBody>
      </p:sp>
      <p:sp>
        <p:nvSpPr>
          <p:cNvPr id="1260547" name="Rectangle 3">
            <a:extLst>
              <a:ext uri="{FF2B5EF4-FFF2-40B4-BE49-F238E27FC236}">
                <a16:creationId xmlns:a16="http://schemas.microsoft.com/office/drawing/2014/main" id="{95BBA9C7-86BA-4499-93B1-43FFDE5F2F1C}"/>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Now we transform so that the coefficient of</a:t>
            </a:r>
            <a:r>
              <a:rPr lang="en-US" altLang="en-US" b="0" i="1" dirty="0">
                <a:solidFill>
                  <a:srgbClr val="002060"/>
                </a:solidFill>
              </a:rPr>
              <a:t> z</a:t>
            </a:r>
            <a:r>
              <a:rPr lang="en-US" altLang="en-US" dirty="0">
                <a:solidFill>
                  <a:srgbClr val="002060"/>
                </a:solidFill>
              </a:rPr>
              <a:t> </a:t>
            </a:r>
            <a:r>
              <a:rPr lang="en-US" altLang="en-US" dirty="0"/>
              <a:t>in the </a:t>
            </a:r>
            <a:r>
              <a:rPr lang="en-US" altLang="en-US" dirty="0">
                <a:solidFill>
                  <a:srgbClr val="00FF00"/>
                </a:solidFill>
              </a:rPr>
              <a:t>third equation</a:t>
            </a:r>
            <a:r>
              <a:rPr lang="en-US" altLang="en-US" dirty="0"/>
              <a:t> is </a:t>
            </a:r>
            <a:r>
              <a:rPr lang="en-US" altLang="en-US" b="0" dirty="0">
                <a:solidFill>
                  <a:srgbClr val="002060"/>
                </a:solidFill>
              </a:rPr>
              <a:t>1</a:t>
            </a:r>
            <a:r>
              <a:rPr lang="en-US" altLang="en-US" dirty="0"/>
              <a:t>:</a:t>
            </a:r>
          </a:p>
        </p:txBody>
      </p:sp>
      <mc:AlternateContent xmlns:mc="http://schemas.openxmlformats.org/markup-compatibility/2006" xmlns:a14="http://schemas.microsoft.com/office/drawing/2010/main">
        <mc:Choice Requires="a14">
          <p:sp>
            <p:nvSpPr>
              <p:cNvPr id="1260548" name="Object 4">
                <a:extLst>
                  <a:ext uri="{FF2B5EF4-FFF2-40B4-BE49-F238E27FC236}">
                    <a16:creationId xmlns:a16="http://schemas.microsoft.com/office/drawing/2014/main" id="{867DC7C1-B9C0-4847-BDBA-6571B01CF143}"/>
                  </a:ext>
                </a:extLst>
              </p:cNvPr>
              <p:cNvSpPr txBox="1"/>
              <p:nvPr/>
            </p:nvSpPr>
            <p:spPr bwMode="auto">
              <a:xfrm>
                <a:off x="4673601" y="1679574"/>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60548" name="Object 4">
                <a:extLst>
                  <a:ext uri="{FF2B5EF4-FFF2-40B4-BE49-F238E27FC236}">
                    <a16:creationId xmlns:a16="http://schemas.microsoft.com/office/drawing/2014/main" id="{867DC7C1-B9C0-4847-BDBA-6571B01CF143}"/>
                  </a:ext>
                </a:extLst>
              </p:cNvPr>
              <p:cNvSpPr txBox="1">
                <a:spLocks noRot="1" noChangeAspect="1" noMove="1" noResize="1" noEditPoints="1" noAdjustHandles="1" noChangeArrowheads="1" noChangeShapeType="1" noTextEdit="1"/>
              </p:cNvSpPr>
              <p:nvPr/>
            </p:nvSpPr>
            <p:spPr bwMode="auto">
              <a:xfrm>
                <a:off x="4673601" y="1679574"/>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0549" name="Object 5">
                <a:extLst>
                  <a:ext uri="{FF2B5EF4-FFF2-40B4-BE49-F238E27FC236}">
                    <a16:creationId xmlns:a16="http://schemas.microsoft.com/office/drawing/2014/main" id="{EB79AAE6-3E57-4F79-BA7D-B2F7F2444118}"/>
                  </a:ext>
                </a:extLst>
              </p:cNvPr>
              <p:cNvSpPr txBox="1"/>
              <p:nvPr/>
            </p:nvSpPr>
            <p:spPr bwMode="auto">
              <a:xfrm>
                <a:off x="5058569" y="3832227"/>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11</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Para>
                </a14:m>
                <a:endParaRPr lang="en-US" dirty="0">
                  <a:solidFill>
                    <a:srgbClr val="002060"/>
                  </a:solidFill>
                </a:endParaRPr>
              </a:p>
            </p:txBody>
          </p:sp>
        </mc:Choice>
        <mc:Fallback xmlns="">
          <p:sp>
            <p:nvSpPr>
              <p:cNvPr id="1260549" name="Object 5">
                <a:extLst>
                  <a:ext uri="{FF2B5EF4-FFF2-40B4-BE49-F238E27FC236}">
                    <a16:creationId xmlns:a16="http://schemas.microsoft.com/office/drawing/2014/main" id="{EB79AAE6-3E57-4F79-BA7D-B2F7F2444118}"/>
                  </a:ext>
                </a:extLst>
              </p:cNvPr>
              <p:cNvSpPr txBox="1">
                <a:spLocks noRot="1" noChangeAspect="1" noMove="1" noResize="1" noEditPoints="1" noAdjustHandles="1" noChangeArrowheads="1" noChangeShapeType="1" noTextEdit="1"/>
              </p:cNvSpPr>
              <p:nvPr/>
            </p:nvSpPr>
            <p:spPr bwMode="auto">
              <a:xfrm>
                <a:off x="5058569" y="3832227"/>
                <a:ext cx="2074862"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60550" name="Text Box 6">
            <a:extLst>
              <a:ext uri="{FF2B5EF4-FFF2-40B4-BE49-F238E27FC236}">
                <a16:creationId xmlns:a16="http://schemas.microsoft.com/office/drawing/2014/main" id="{A510F429-CC96-422B-8D68-6D8B048CC576}"/>
              </a:ext>
            </a:extLst>
          </p:cNvPr>
          <p:cNvSpPr txBox="1">
            <a:spLocks noChangeArrowheads="1"/>
          </p:cNvSpPr>
          <p:nvPr/>
        </p:nvSpPr>
        <p:spPr bwMode="auto">
          <a:xfrm>
            <a:off x="7854373" y="4357970"/>
            <a:ext cx="2224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002060"/>
                </a:solidFill>
                <a:effectLst>
                  <a:outerShdw blurRad="38100" dist="38100" dir="2700000" algn="tl">
                    <a:srgbClr val="000000"/>
                  </a:outerShdw>
                </a:effectLst>
              </a:rPr>
              <a:t>Multiply the third equation by </a:t>
            </a:r>
            <a:r>
              <a:rPr lang="en-US" altLang="en-US">
                <a:solidFill>
                  <a:srgbClr val="002060"/>
                </a:solidFill>
                <a:effectLst>
                  <a:outerShdw blurRad="38100" dist="38100" dir="2700000" algn="tl">
                    <a:srgbClr val="000000"/>
                  </a:outerShdw>
                </a:effectLst>
              </a:rPr>
              <a:t>1/11</a:t>
            </a:r>
          </a:p>
        </p:txBody>
      </p:sp>
      <p:sp>
        <p:nvSpPr>
          <p:cNvPr id="1260551" name="Line 7">
            <a:extLst>
              <a:ext uri="{FF2B5EF4-FFF2-40B4-BE49-F238E27FC236}">
                <a16:creationId xmlns:a16="http://schemas.microsoft.com/office/drawing/2014/main" id="{0D3B1EE6-412F-49F7-8871-095940DE26C9}"/>
              </a:ext>
            </a:extLst>
          </p:cNvPr>
          <p:cNvSpPr>
            <a:spLocks noChangeShapeType="1"/>
          </p:cNvSpPr>
          <p:nvPr/>
        </p:nvSpPr>
        <p:spPr bwMode="auto">
          <a:xfrm flipH="1">
            <a:off x="7343199" y="4577045"/>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D0E09EEE-E66C-43BE-8DE7-89DA75A52C9D}"/>
                  </a:ext>
                </a:extLst>
              </p:cNvPr>
              <p:cNvSpPr txBox="1"/>
              <p:nvPr/>
            </p:nvSpPr>
            <p:spPr bwMode="auto">
              <a:xfrm>
                <a:off x="5058569" y="5252744"/>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D0E09EEE-E66C-43BE-8DE7-89DA75A52C9D}"/>
                  </a:ext>
                </a:extLst>
              </p:cNvPr>
              <p:cNvSpPr txBox="1">
                <a:spLocks noRot="1" noChangeAspect="1" noMove="1" noResize="1" noEditPoints="1" noAdjustHandles="1" noChangeArrowheads="1" noChangeShapeType="1" noTextEdit="1"/>
              </p:cNvSpPr>
              <p:nvPr/>
            </p:nvSpPr>
            <p:spPr bwMode="auto">
              <a:xfrm>
                <a:off x="5058569" y="5252744"/>
                <a:ext cx="2074862" cy="1268413"/>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a:extLst>
              <a:ext uri="{FF2B5EF4-FFF2-40B4-BE49-F238E27FC236}">
                <a16:creationId xmlns:a16="http://schemas.microsoft.com/office/drawing/2014/main" id="{9FA6E270-A898-4C0B-9D12-E5B83316570B}"/>
              </a:ext>
            </a:extLst>
          </p:cNvPr>
          <p:cNvSpPr>
            <a:spLocks noGrp="1" noChangeArrowheads="1"/>
          </p:cNvSpPr>
          <p:nvPr>
            <p:ph type="title"/>
          </p:nvPr>
        </p:nvSpPr>
        <p:spPr/>
        <p:txBody>
          <a:bodyPr>
            <a:normAutofit fontScale="90000"/>
          </a:bodyPr>
          <a:lstStyle/>
          <a:p>
            <a:r>
              <a:rPr lang="en-US" altLang="en-US" dirty="0"/>
              <a:t>Example</a:t>
            </a:r>
          </a:p>
        </p:txBody>
      </p:sp>
      <p:sp>
        <p:nvSpPr>
          <p:cNvPr id="1264643" name="Rectangle 3">
            <a:extLst>
              <a:ext uri="{FF2B5EF4-FFF2-40B4-BE49-F238E27FC236}">
                <a16:creationId xmlns:a16="http://schemas.microsoft.com/office/drawing/2014/main" id="{1643AAC8-7CBE-4D7F-B093-883A569B3924}"/>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We now </a:t>
            </a:r>
            <a:r>
              <a:rPr lang="en-US" altLang="en-US" dirty="0">
                <a:solidFill>
                  <a:srgbClr val="00FF00"/>
                </a:solidFill>
              </a:rPr>
              <a:t>eliminate</a:t>
            </a:r>
            <a:r>
              <a:rPr lang="en-US" altLang="en-US" dirty="0"/>
              <a:t> </a:t>
            </a:r>
            <a:r>
              <a:rPr lang="en-US" altLang="en-US" b="0" i="1" dirty="0"/>
              <a:t>z</a:t>
            </a:r>
            <a:r>
              <a:rPr lang="en-US" altLang="en-US" dirty="0"/>
              <a:t> from all equations except the third:</a:t>
            </a:r>
          </a:p>
        </p:txBody>
      </p:sp>
      <mc:AlternateContent xmlns:mc="http://schemas.openxmlformats.org/markup-compatibility/2006" xmlns:a14="http://schemas.microsoft.com/office/drawing/2010/main">
        <mc:Choice Requires="a14">
          <p:sp>
            <p:nvSpPr>
              <p:cNvPr id="1264644" name="Object 4">
                <a:extLst>
                  <a:ext uri="{FF2B5EF4-FFF2-40B4-BE49-F238E27FC236}">
                    <a16:creationId xmlns:a16="http://schemas.microsoft.com/office/drawing/2014/main" id="{2A1E4725-A537-40E8-80B1-7923340864F4}"/>
                  </a:ext>
                </a:extLst>
              </p:cNvPr>
              <p:cNvSpPr txBox="1"/>
              <p:nvPr/>
            </p:nvSpPr>
            <p:spPr bwMode="auto">
              <a:xfrm>
                <a:off x="4598509" y="1681164"/>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64644" name="Object 4">
                <a:extLst>
                  <a:ext uri="{FF2B5EF4-FFF2-40B4-BE49-F238E27FC236}">
                    <a16:creationId xmlns:a16="http://schemas.microsoft.com/office/drawing/2014/main" id="{2A1E4725-A537-40E8-80B1-7923340864F4}"/>
                  </a:ext>
                </a:extLst>
              </p:cNvPr>
              <p:cNvSpPr txBox="1">
                <a:spLocks noRot="1" noChangeAspect="1" noMove="1" noResize="1" noEditPoints="1" noAdjustHandles="1" noChangeArrowheads="1" noChangeShapeType="1" noTextEdit="1"/>
              </p:cNvSpPr>
              <p:nvPr/>
            </p:nvSpPr>
            <p:spPr bwMode="auto">
              <a:xfrm>
                <a:off x="4598509" y="1681164"/>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64645" name="Text Box 5">
            <a:extLst>
              <a:ext uri="{FF2B5EF4-FFF2-40B4-BE49-F238E27FC236}">
                <a16:creationId xmlns:a16="http://schemas.microsoft.com/office/drawing/2014/main" id="{E92EA246-9F00-4FCF-811C-2414715384FC}"/>
              </a:ext>
            </a:extLst>
          </p:cNvPr>
          <p:cNvSpPr txBox="1">
            <a:spLocks noChangeArrowheads="1"/>
          </p:cNvSpPr>
          <p:nvPr/>
        </p:nvSpPr>
        <p:spPr bwMode="auto">
          <a:xfrm>
            <a:off x="7623185" y="3868733"/>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(–7)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third equation</a:t>
            </a:r>
          </a:p>
        </p:txBody>
      </p:sp>
      <p:sp>
        <p:nvSpPr>
          <p:cNvPr id="1264646" name="Line 6">
            <a:extLst>
              <a:ext uri="{FF2B5EF4-FFF2-40B4-BE49-F238E27FC236}">
                <a16:creationId xmlns:a16="http://schemas.microsoft.com/office/drawing/2014/main" id="{C8B3F21B-580F-4737-9C2E-292FC1E8D35E}"/>
              </a:ext>
            </a:extLst>
          </p:cNvPr>
          <p:cNvSpPr>
            <a:spLocks noChangeShapeType="1"/>
          </p:cNvSpPr>
          <p:nvPr/>
        </p:nvSpPr>
        <p:spPr bwMode="auto">
          <a:xfrm flipH="1">
            <a:off x="7112010" y="4087808"/>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264647" name="Object 7">
                <a:extLst>
                  <a:ext uri="{FF2B5EF4-FFF2-40B4-BE49-F238E27FC236}">
                    <a16:creationId xmlns:a16="http://schemas.microsoft.com/office/drawing/2014/main" id="{C3646440-1C23-43B9-9AD4-34D8CAF552EC}"/>
                  </a:ext>
                </a:extLst>
              </p:cNvPr>
              <p:cNvSpPr txBox="1"/>
              <p:nvPr/>
            </p:nvSpPr>
            <p:spPr bwMode="auto">
              <a:xfrm>
                <a:off x="4941898" y="3895720"/>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a:solidFill>
                    <a:srgbClr val="002060"/>
                  </a:solidFill>
                </a:endParaRPr>
              </a:p>
            </p:txBody>
          </p:sp>
        </mc:Choice>
        <mc:Fallback xmlns="">
          <p:sp>
            <p:nvSpPr>
              <p:cNvPr id="1264647" name="Object 7">
                <a:extLst>
                  <a:ext uri="{FF2B5EF4-FFF2-40B4-BE49-F238E27FC236}">
                    <a16:creationId xmlns:a16="http://schemas.microsoft.com/office/drawing/2014/main" id="{C3646440-1C23-43B9-9AD4-34D8CAF552EC}"/>
                  </a:ext>
                </a:extLst>
              </p:cNvPr>
              <p:cNvSpPr txBox="1">
                <a:spLocks noRot="1" noChangeAspect="1" noMove="1" noResize="1" noEditPoints="1" noAdjustHandles="1" noChangeArrowheads="1" noChangeShapeType="1" noTextEdit="1"/>
              </p:cNvSpPr>
              <p:nvPr/>
            </p:nvSpPr>
            <p:spPr bwMode="auto">
              <a:xfrm>
                <a:off x="4941898" y="3895720"/>
                <a:ext cx="2074862"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70F8307D-50BC-411F-9F30-EBC73B84CEDA}"/>
                  </a:ext>
                </a:extLst>
              </p:cNvPr>
              <p:cNvSpPr txBox="1"/>
              <p:nvPr/>
            </p:nvSpPr>
            <p:spPr bwMode="auto">
              <a:xfrm>
                <a:off x="5062269" y="5127625"/>
                <a:ext cx="2073275"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70F8307D-50BC-411F-9F30-EBC73B84CEDA}"/>
                  </a:ext>
                </a:extLst>
              </p:cNvPr>
              <p:cNvSpPr txBox="1">
                <a:spLocks noRot="1" noChangeAspect="1" noMove="1" noResize="1" noEditPoints="1" noAdjustHandles="1" noChangeArrowheads="1" noChangeShapeType="1" noTextEdit="1"/>
              </p:cNvSpPr>
              <p:nvPr/>
            </p:nvSpPr>
            <p:spPr bwMode="auto">
              <a:xfrm>
                <a:off x="5062269" y="5127625"/>
                <a:ext cx="2073275" cy="1268413"/>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a:extLst>
              <a:ext uri="{FF2B5EF4-FFF2-40B4-BE49-F238E27FC236}">
                <a16:creationId xmlns:a16="http://schemas.microsoft.com/office/drawing/2014/main" id="{60042C39-B100-41B3-805D-FB808F71335A}"/>
              </a:ext>
            </a:extLst>
          </p:cNvPr>
          <p:cNvSpPr>
            <a:spLocks noGrp="1" noChangeArrowheads="1"/>
          </p:cNvSpPr>
          <p:nvPr>
            <p:ph type="title"/>
          </p:nvPr>
        </p:nvSpPr>
        <p:spPr/>
        <p:txBody>
          <a:bodyPr>
            <a:normAutofit fontScale="90000"/>
          </a:bodyPr>
          <a:lstStyle/>
          <a:p>
            <a:r>
              <a:rPr lang="en-US" altLang="en-US" dirty="0"/>
              <a:t>Example</a:t>
            </a:r>
          </a:p>
        </p:txBody>
      </p:sp>
      <p:sp>
        <p:nvSpPr>
          <p:cNvPr id="1268739" name="Rectangle 3">
            <a:extLst>
              <a:ext uri="{FF2B5EF4-FFF2-40B4-BE49-F238E27FC236}">
                <a16:creationId xmlns:a16="http://schemas.microsoft.com/office/drawing/2014/main" id="{25810DBD-87B6-41E3-8213-E6EE10CE2F4B}"/>
              </a:ext>
            </a:extLst>
          </p:cNvPr>
          <p:cNvSpPr>
            <a:spLocks noGrp="1" noChangeArrowheads="1"/>
          </p:cNvSpPr>
          <p:nvPr>
            <p:ph idx="1"/>
          </p:nvPr>
        </p:nvSpPr>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404813" indent="-404813"/>
            <a:r>
              <a:rPr lang="en-US" altLang="en-US" dirty="0"/>
              <a:t>We now </a:t>
            </a:r>
            <a:r>
              <a:rPr lang="en-US" altLang="en-US" dirty="0">
                <a:solidFill>
                  <a:srgbClr val="00FF00"/>
                </a:solidFill>
              </a:rPr>
              <a:t>eliminate</a:t>
            </a:r>
            <a:r>
              <a:rPr lang="en-US" altLang="en-US" dirty="0"/>
              <a:t> </a:t>
            </a:r>
            <a:r>
              <a:rPr lang="en-US" altLang="en-US" b="0" i="1" dirty="0"/>
              <a:t>z</a:t>
            </a:r>
            <a:r>
              <a:rPr lang="en-US" altLang="en-US" dirty="0"/>
              <a:t> from all equations except the third:</a:t>
            </a:r>
          </a:p>
        </p:txBody>
      </p:sp>
      <mc:AlternateContent xmlns:mc="http://schemas.openxmlformats.org/markup-compatibility/2006" xmlns:a14="http://schemas.microsoft.com/office/drawing/2010/main">
        <mc:Choice Requires="a14">
          <p:sp>
            <p:nvSpPr>
              <p:cNvPr id="1268740" name="Object 4">
                <a:extLst>
                  <a:ext uri="{FF2B5EF4-FFF2-40B4-BE49-F238E27FC236}">
                    <a16:creationId xmlns:a16="http://schemas.microsoft.com/office/drawing/2014/main" id="{3BEDDBCD-A5A2-464C-8551-D482C1D106E9}"/>
                  </a:ext>
                </a:extLst>
              </p:cNvPr>
              <p:cNvSpPr txBox="1"/>
              <p:nvPr/>
            </p:nvSpPr>
            <p:spPr bwMode="auto">
              <a:xfrm>
                <a:off x="4649309" y="1701799"/>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68740" name="Object 4">
                <a:extLst>
                  <a:ext uri="{FF2B5EF4-FFF2-40B4-BE49-F238E27FC236}">
                    <a16:creationId xmlns:a16="http://schemas.microsoft.com/office/drawing/2014/main" id="{3BEDDBCD-A5A2-464C-8551-D482C1D106E9}"/>
                  </a:ext>
                </a:extLst>
              </p:cNvPr>
              <p:cNvSpPr txBox="1">
                <a:spLocks noRot="1" noChangeAspect="1" noMove="1" noResize="1" noEditPoints="1" noAdjustHandles="1" noChangeArrowheads="1" noChangeShapeType="1" noTextEdit="1"/>
              </p:cNvSpPr>
              <p:nvPr/>
            </p:nvSpPr>
            <p:spPr bwMode="auto">
              <a:xfrm>
                <a:off x="4649309" y="1701799"/>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8741" name="Object 5">
                <a:extLst>
                  <a:ext uri="{FF2B5EF4-FFF2-40B4-BE49-F238E27FC236}">
                    <a16:creationId xmlns:a16="http://schemas.microsoft.com/office/drawing/2014/main" id="{A5E3E1A7-9AAA-4D9B-9399-7DDA4760F09B}"/>
                  </a:ext>
                </a:extLst>
              </p:cNvPr>
              <p:cNvSpPr txBox="1"/>
              <p:nvPr/>
            </p:nvSpPr>
            <p:spPr bwMode="auto">
              <a:xfrm>
                <a:off x="5049557" y="3798737"/>
                <a:ext cx="2073275"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a:solidFill>
                    <a:srgbClr val="002060"/>
                  </a:solidFill>
                </a:endParaRPr>
              </a:p>
            </p:txBody>
          </p:sp>
        </mc:Choice>
        <mc:Fallback xmlns="">
          <p:sp>
            <p:nvSpPr>
              <p:cNvPr id="1268741" name="Object 5">
                <a:extLst>
                  <a:ext uri="{FF2B5EF4-FFF2-40B4-BE49-F238E27FC236}">
                    <a16:creationId xmlns:a16="http://schemas.microsoft.com/office/drawing/2014/main" id="{A5E3E1A7-9AAA-4D9B-9399-7DDA4760F09B}"/>
                  </a:ext>
                </a:extLst>
              </p:cNvPr>
              <p:cNvSpPr txBox="1">
                <a:spLocks noRot="1" noChangeAspect="1" noMove="1" noResize="1" noEditPoints="1" noAdjustHandles="1" noChangeArrowheads="1" noChangeShapeType="1" noTextEdit="1"/>
              </p:cNvSpPr>
              <p:nvPr/>
            </p:nvSpPr>
            <p:spPr bwMode="auto">
              <a:xfrm>
                <a:off x="5049557" y="3798737"/>
                <a:ext cx="2073275"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268742" name="Text Box 6">
            <a:extLst>
              <a:ext uri="{FF2B5EF4-FFF2-40B4-BE49-F238E27FC236}">
                <a16:creationId xmlns:a16="http://schemas.microsoft.com/office/drawing/2014/main" id="{823FD425-0E7F-4144-B577-A4841A3DBF2C}"/>
              </a:ext>
            </a:extLst>
          </p:cNvPr>
          <p:cNvSpPr txBox="1">
            <a:spLocks noChangeArrowheads="1"/>
          </p:cNvSpPr>
          <p:nvPr/>
        </p:nvSpPr>
        <p:spPr bwMode="auto">
          <a:xfrm>
            <a:off x="7734018" y="3993417"/>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002060"/>
                </a:solidFill>
                <a:effectLst>
                  <a:outerShdw blurRad="38100" dist="38100" dir="2700000" algn="tl">
                    <a:srgbClr val="000000"/>
                  </a:outerShdw>
                </a:effectLst>
              </a:rPr>
              <a:t>Replace by the sum of          the second equation </a:t>
            </a:r>
            <a:r>
              <a:rPr lang="en-US" altLang="en-US">
                <a:solidFill>
                  <a:srgbClr val="002060"/>
                </a:solidFill>
                <a:effectLst>
                  <a:outerShdw blurRad="38100" dist="38100" dir="2700000" algn="tl">
                    <a:srgbClr val="000000"/>
                  </a:outerShdw>
                </a:effectLst>
              </a:rPr>
              <a:t>+ </a:t>
            </a:r>
            <a:r>
              <a:rPr lang="en-US" altLang="en-US" b="1">
                <a:solidFill>
                  <a:srgbClr val="002060"/>
                </a:solidFill>
                <a:effectLst>
                  <a:outerShdw blurRad="38100" dist="38100" dir="2700000" algn="tl">
                    <a:srgbClr val="000000"/>
                  </a:outerShdw>
                </a:effectLst>
              </a:rPr>
              <a:t>                   </a:t>
            </a:r>
            <a:r>
              <a:rPr lang="en-US" altLang="en-US">
                <a:solidFill>
                  <a:srgbClr val="002060"/>
                </a:solidFill>
                <a:effectLst>
                  <a:outerShdw blurRad="38100" dist="38100" dir="2700000" algn="tl">
                    <a:srgbClr val="000000"/>
                  </a:outerShdw>
                </a:effectLst>
              </a:rPr>
              <a:t>2</a:t>
            </a:r>
            <a:r>
              <a:rPr lang="en-US" altLang="en-US" b="1">
                <a:solidFill>
                  <a:srgbClr val="002060"/>
                </a:solidFill>
                <a:effectLst>
                  <a:outerShdw blurRad="38100" dist="38100" dir="2700000" algn="tl">
                    <a:srgbClr val="000000"/>
                  </a:outerShdw>
                </a:effectLst>
              </a:rPr>
              <a:t> </a:t>
            </a:r>
            <a:r>
              <a:rPr lang="en-US" altLang="en-US">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a:solidFill>
                  <a:srgbClr val="002060"/>
                </a:solidFill>
                <a:effectLst>
                  <a:outerShdw blurRad="38100" dist="38100" dir="2700000" algn="tl">
                    <a:srgbClr val="000000"/>
                  </a:outerShdw>
                </a:effectLst>
              </a:rPr>
              <a:t> </a:t>
            </a:r>
            <a:r>
              <a:rPr lang="en-US" altLang="en-US" b="1">
                <a:solidFill>
                  <a:srgbClr val="002060"/>
                </a:solidFill>
                <a:effectLst>
                  <a:outerShdw blurRad="38100" dist="38100" dir="2700000" algn="tl">
                    <a:srgbClr val="000000"/>
                  </a:outerShdw>
                </a:effectLst>
              </a:rPr>
              <a:t>the third equation</a:t>
            </a:r>
          </a:p>
        </p:txBody>
      </p:sp>
      <p:sp>
        <p:nvSpPr>
          <p:cNvPr id="1268743" name="Line 7">
            <a:extLst>
              <a:ext uri="{FF2B5EF4-FFF2-40B4-BE49-F238E27FC236}">
                <a16:creationId xmlns:a16="http://schemas.microsoft.com/office/drawing/2014/main" id="{6D3AF2C0-F845-4CE5-8B8E-DBC588419A18}"/>
              </a:ext>
            </a:extLst>
          </p:cNvPr>
          <p:cNvSpPr>
            <a:spLocks noChangeShapeType="1"/>
          </p:cNvSpPr>
          <p:nvPr/>
        </p:nvSpPr>
        <p:spPr bwMode="auto">
          <a:xfrm flipH="1">
            <a:off x="7222843" y="4212492"/>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DA328BEB-8BD4-4273-AC4F-BA78EA5103D8}"/>
                  </a:ext>
                </a:extLst>
              </p:cNvPr>
              <p:cNvSpPr txBox="1"/>
              <p:nvPr/>
            </p:nvSpPr>
            <p:spPr bwMode="auto">
              <a:xfrm>
                <a:off x="5104977" y="5283919"/>
                <a:ext cx="1919287"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3" name="Object 5">
                <a:extLst>
                  <a:ext uri="{FF2B5EF4-FFF2-40B4-BE49-F238E27FC236}">
                    <a16:creationId xmlns:a16="http://schemas.microsoft.com/office/drawing/2014/main" id="{DA328BEB-8BD4-4273-AC4F-BA78EA5103D8}"/>
                  </a:ext>
                </a:extLst>
              </p:cNvPr>
              <p:cNvSpPr txBox="1">
                <a:spLocks noRot="1" noChangeAspect="1" noMove="1" noResize="1" noEditPoints="1" noAdjustHandles="1" noChangeArrowheads="1" noChangeShapeType="1" noTextEdit="1"/>
              </p:cNvSpPr>
              <p:nvPr/>
            </p:nvSpPr>
            <p:spPr bwMode="auto">
              <a:xfrm>
                <a:off x="5104977" y="5283919"/>
                <a:ext cx="1919287" cy="1268413"/>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a:extLst>
              <a:ext uri="{FF2B5EF4-FFF2-40B4-BE49-F238E27FC236}">
                <a16:creationId xmlns:a16="http://schemas.microsoft.com/office/drawing/2014/main" id="{387A1127-CE35-472F-AA18-ACF2BAC713D2}"/>
              </a:ext>
            </a:extLst>
          </p:cNvPr>
          <p:cNvSpPr>
            <a:spLocks noGrp="1" noChangeArrowheads="1"/>
          </p:cNvSpPr>
          <p:nvPr>
            <p:ph type="title"/>
          </p:nvPr>
        </p:nvSpPr>
        <p:spPr/>
        <p:txBody>
          <a:bodyPr>
            <a:normAutofit fontScale="90000"/>
          </a:bodyPr>
          <a:lstStyle/>
          <a:p>
            <a:r>
              <a:rPr lang="en-US" altLang="en-US" dirty="0"/>
              <a:t>Example</a:t>
            </a:r>
          </a:p>
        </p:txBody>
      </p:sp>
      <p:sp>
        <p:nvSpPr>
          <p:cNvPr id="1272835" name="Rectangle 3">
            <a:extLst>
              <a:ext uri="{FF2B5EF4-FFF2-40B4-BE49-F238E27FC236}">
                <a16:creationId xmlns:a16="http://schemas.microsoft.com/office/drawing/2014/main" id="{014A7A2B-8468-4133-A22A-AC2473DCF6AB}"/>
              </a:ext>
            </a:extLst>
          </p:cNvPr>
          <p:cNvSpPr>
            <a:spLocks noGrp="1" noChangeArrowheads="1"/>
          </p:cNvSpPr>
          <p:nvPr>
            <p:ph idx="1"/>
          </p:nvPr>
        </p:nvSpPr>
        <p:spPr>
          <a:xfrm>
            <a:off x="838201" y="1270000"/>
            <a:ext cx="6587836" cy="4906963"/>
          </a:xfrm>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Thus, the </a:t>
            </a:r>
            <a:r>
              <a:rPr lang="en-US" altLang="en-US" dirty="0">
                <a:solidFill>
                  <a:srgbClr val="00FF00"/>
                </a:solidFill>
              </a:rPr>
              <a:t>solution</a:t>
            </a:r>
            <a:r>
              <a:rPr lang="en-US" altLang="en-US" dirty="0"/>
              <a:t> to the system is </a:t>
            </a:r>
            <a:r>
              <a:rPr lang="en-US" altLang="en-US" b="0" i="1" dirty="0">
                <a:solidFill>
                  <a:srgbClr val="002060"/>
                </a:solidFill>
              </a:rPr>
              <a:t>x</a:t>
            </a:r>
            <a:r>
              <a:rPr lang="en-US" altLang="en-US" b="0" dirty="0">
                <a:solidFill>
                  <a:srgbClr val="002060"/>
                </a:solidFill>
              </a:rPr>
              <a:t> = 3</a:t>
            </a:r>
            <a:r>
              <a:rPr lang="en-US" altLang="en-US" dirty="0">
                <a:solidFill>
                  <a:srgbClr val="002060"/>
                </a:solidFill>
              </a:rPr>
              <a:t>, </a:t>
            </a:r>
            <a:r>
              <a:rPr lang="en-US" altLang="en-US" b="0" i="1" dirty="0">
                <a:solidFill>
                  <a:srgbClr val="002060"/>
                </a:solidFill>
              </a:rPr>
              <a:t>y</a:t>
            </a:r>
            <a:r>
              <a:rPr lang="en-US" altLang="en-US" b="0" dirty="0">
                <a:solidFill>
                  <a:srgbClr val="002060"/>
                </a:solidFill>
              </a:rPr>
              <a:t> = 1</a:t>
            </a:r>
            <a:r>
              <a:rPr lang="en-US" altLang="en-US" dirty="0">
                <a:solidFill>
                  <a:srgbClr val="002060"/>
                </a:solidFill>
              </a:rPr>
              <a:t>, </a:t>
            </a:r>
            <a:r>
              <a:rPr lang="en-US" altLang="en-US" dirty="0"/>
              <a:t>and </a:t>
            </a:r>
            <a:r>
              <a:rPr lang="en-US" altLang="en-US" b="0" i="1" dirty="0">
                <a:solidFill>
                  <a:srgbClr val="002060"/>
                </a:solidFill>
              </a:rPr>
              <a:t>z</a:t>
            </a:r>
            <a:r>
              <a:rPr lang="en-US" altLang="en-US" b="0" dirty="0">
                <a:solidFill>
                  <a:srgbClr val="002060"/>
                </a:solidFill>
              </a:rPr>
              <a:t> = 2</a:t>
            </a:r>
            <a:r>
              <a:rPr lang="en-US" altLang="en-US" dirty="0">
                <a:solidFill>
                  <a:srgbClr val="002060"/>
                </a:solidFill>
              </a:rPr>
              <a:t>.</a:t>
            </a:r>
          </a:p>
        </p:txBody>
      </p:sp>
      <mc:AlternateContent xmlns:mc="http://schemas.openxmlformats.org/markup-compatibility/2006" xmlns:a14="http://schemas.microsoft.com/office/drawing/2010/main">
        <mc:Choice Requires="a14">
          <p:sp>
            <p:nvSpPr>
              <p:cNvPr id="1272836" name="Object 4">
                <a:extLst>
                  <a:ext uri="{FF2B5EF4-FFF2-40B4-BE49-F238E27FC236}">
                    <a16:creationId xmlns:a16="http://schemas.microsoft.com/office/drawing/2014/main" id="{41D76941-F1DA-40AF-A55C-71555254074F}"/>
                  </a:ext>
                </a:extLst>
              </p:cNvPr>
              <p:cNvSpPr txBox="1"/>
              <p:nvPr/>
            </p:nvSpPr>
            <p:spPr bwMode="auto">
              <a:xfrm>
                <a:off x="4649309" y="1679574"/>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72836" name="Object 4">
                <a:extLst>
                  <a:ext uri="{FF2B5EF4-FFF2-40B4-BE49-F238E27FC236}">
                    <a16:creationId xmlns:a16="http://schemas.microsoft.com/office/drawing/2014/main" id="{41D76941-F1DA-40AF-A55C-71555254074F}"/>
                  </a:ext>
                </a:extLst>
              </p:cNvPr>
              <p:cNvSpPr txBox="1">
                <a:spLocks noRot="1" noChangeAspect="1" noMove="1" noResize="1" noEditPoints="1" noAdjustHandles="1" noChangeArrowheads="1" noChangeShapeType="1" noTextEdit="1"/>
              </p:cNvSpPr>
              <p:nvPr/>
            </p:nvSpPr>
            <p:spPr bwMode="auto">
              <a:xfrm>
                <a:off x="4649309" y="1679574"/>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2837" name="Object 5">
                <a:extLst>
                  <a:ext uri="{FF2B5EF4-FFF2-40B4-BE49-F238E27FC236}">
                    <a16:creationId xmlns:a16="http://schemas.microsoft.com/office/drawing/2014/main" id="{30B242C0-0E69-4E4B-8836-E56D7AED984C}"/>
                  </a:ext>
                </a:extLst>
              </p:cNvPr>
              <p:cNvSpPr txBox="1"/>
              <p:nvPr/>
            </p:nvSpPr>
            <p:spPr bwMode="auto">
              <a:xfrm>
                <a:off x="5038779" y="3967162"/>
                <a:ext cx="1919287"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72837" name="Object 5">
                <a:extLst>
                  <a:ext uri="{FF2B5EF4-FFF2-40B4-BE49-F238E27FC236}">
                    <a16:creationId xmlns:a16="http://schemas.microsoft.com/office/drawing/2014/main" id="{30B242C0-0E69-4E4B-8836-E56D7AED984C}"/>
                  </a:ext>
                </a:extLst>
              </p:cNvPr>
              <p:cNvSpPr txBox="1">
                <a:spLocks noRot="1" noChangeAspect="1" noMove="1" noResize="1" noEditPoints="1" noAdjustHandles="1" noChangeArrowheads="1" noChangeShapeType="1" noTextEdit="1"/>
              </p:cNvSpPr>
              <p:nvPr/>
            </p:nvSpPr>
            <p:spPr bwMode="auto">
              <a:xfrm>
                <a:off x="5038779" y="3967162"/>
                <a:ext cx="1919287"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Augmented Matrices</a:t>
            </a:r>
            <a:endParaRPr lang="en-US" dirty="0"/>
          </a:p>
        </p:txBody>
      </p:sp>
      <p:sp>
        <p:nvSpPr>
          <p:cNvPr id="3" name="Content Placeholder 2">
            <a:extLst>
              <a:ext uri="{FF2B5EF4-FFF2-40B4-BE49-F238E27FC236}">
                <a16:creationId xmlns:a16="http://schemas.microsoft.com/office/drawing/2014/main" id="{7A43EC4E-05C5-49E0-9880-EAB79A9D6982}"/>
              </a:ext>
            </a:extLst>
          </p:cNvPr>
          <p:cNvSpPr>
            <a:spLocks noGrp="1"/>
          </p:cNvSpPr>
          <p:nvPr>
            <p:ph idx="1"/>
          </p:nvPr>
        </p:nvSpPr>
        <p:spPr/>
        <p:txBody>
          <a:bodyPr>
            <a:normAutofit/>
          </a:bodyPr>
          <a:lstStyle/>
          <a:p>
            <a:r>
              <a:rPr lang="en-US" dirty="0"/>
              <a:t>Matrices are rectangular arrays of numbers that can aid us by eliminating the need to write the variables at each step of the reduction.</a:t>
            </a:r>
          </a:p>
          <a:p>
            <a:r>
              <a:rPr lang="en-US" dirty="0"/>
              <a:t>Solve the following system of equations: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a:xfrm>
            <a:off x="8610600" y="6492875"/>
            <a:ext cx="2743200" cy="365125"/>
          </a:xfrm>
        </p:spPr>
        <p:txBody>
          <a:bodyPr/>
          <a:lstStyle/>
          <a:p>
            <a:fld id="{7A40C488-C8CC-47D5-8871-7D5F905AB6AC}" type="slidenum">
              <a:rPr lang="en-US" smtClean="0"/>
              <a:t>135</a:t>
            </a:fld>
            <a:endParaRPr lang="en-US"/>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2CA749D4-4782-4870-B8D6-3F2B1C0D40DF}"/>
                  </a:ext>
                </a:extLst>
              </p:cNvPr>
              <p:cNvSpPr txBox="1"/>
              <p:nvPr/>
            </p:nvSpPr>
            <p:spPr bwMode="auto">
              <a:xfrm>
                <a:off x="4170702" y="3559534"/>
                <a:ext cx="2254250" cy="1346200"/>
              </a:xfrm>
              <a:prstGeom prst="rect">
                <a:avLst/>
              </a:prstGeom>
              <a:noFill/>
              <a:ln>
                <a:noFill/>
              </a:ln>
              <a:effectLst>
                <a:outerShdw dist="17961" dir="2700000" algn="ctr" rotWithShape="0">
                  <a:srgbClr val="000000"/>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6" name="Object 4">
                <a:extLst>
                  <a:ext uri="{FF2B5EF4-FFF2-40B4-BE49-F238E27FC236}">
                    <a16:creationId xmlns:a16="http://schemas.microsoft.com/office/drawing/2014/main" id="{2CA749D4-4782-4870-B8D6-3F2B1C0D40DF}"/>
                  </a:ext>
                </a:extLst>
              </p:cNvPr>
              <p:cNvSpPr txBox="1">
                <a:spLocks noRot="1" noChangeAspect="1" noMove="1" noResize="1" noEditPoints="1" noAdjustHandles="1" noChangeArrowheads="1" noChangeShapeType="1" noTextEdit="1"/>
              </p:cNvSpPr>
              <p:nvPr/>
            </p:nvSpPr>
            <p:spPr bwMode="auto">
              <a:xfrm>
                <a:off x="4170702" y="3559534"/>
                <a:ext cx="2254250" cy="1346200"/>
              </a:xfrm>
              <a:prstGeom prst="rect">
                <a:avLst/>
              </a:prstGeom>
              <a:blipFill>
                <a:blip r:embed="rId2"/>
                <a:stretch>
                  <a:fillRect/>
                </a:stretch>
              </a:blipFill>
              <a:ln>
                <a:noFill/>
              </a:ln>
              <a:effectLst>
                <a:outerShdw dist="17961" dir="2700000" algn="ctr" rotWithShape="0">
                  <a:srgbClr val="000000"/>
                </a:outerShdw>
              </a:effectLst>
            </p:spPr>
            <p:txBody>
              <a:bodyPr/>
              <a:lstStyle/>
              <a:p>
                <a:r>
                  <a:rPr lang="en-US">
                    <a:noFill/>
                  </a:rPr>
                  <a:t> </a:t>
                </a:r>
              </a:p>
            </p:txBody>
          </p:sp>
        </mc:Fallback>
      </mc:AlternateContent>
      <p:sp>
        <p:nvSpPr>
          <p:cNvPr id="12" name="Text Box 5">
            <a:extLst>
              <a:ext uri="{FF2B5EF4-FFF2-40B4-BE49-F238E27FC236}">
                <a16:creationId xmlns:a16="http://schemas.microsoft.com/office/drawing/2014/main" id="{CB4E54EE-4604-43D3-AB7C-44D2A8286DD3}"/>
              </a:ext>
            </a:extLst>
          </p:cNvPr>
          <p:cNvSpPr txBox="1">
            <a:spLocks noChangeArrowheads="1"/>
          </p:cNvSpPr>
          <p:nvPr/>
        </p:nvSpPr>
        <p:spPr bwMode="auto">
          <a:xfrm>
            <a:off x="7302063" y="2975550"/>
            <a:ext cx="130853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90000"/>
              </a:lnSpc>
              <a:spcBef>
                <a:spcPct val="50000"/>
              </a:spcBef>
            </a:pPr>
            <a:r>
              <a:rPr lang="en-US" altLang="en-US" b="1" dirty="0">
                <a:solidFill>
                  <a:srgbClr val="002060"/>
                </a:solidFill>
                <a:effectLst>
                  <a:outerShdw blurRad="38100" dist="38100" dir="2700000" algn="tl">
                    <a:srgbClr val="000000"/>
                  </a:outerShdw>
                </a:effectLst>
              </a:rPr>
              <a:t>Coefficient Matrix</a:t>
            </a:r>
          </a:p>
        </p:txBody>
      </p:sp>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B3AAD191-4F53-4D9A-89D0-5A8B621E48E9}"/>
                  </a:ext>
                </a:extLst>
              </p:cNvPr>
              <p:cNvSpPr txBox="1"/>
              <p:nvPr/>
            </p:nvSpPr>
            <p:spPr bwMode="auto">
              <a:xfrm>
                <a:off x="7258050" y="3452814"/>
                <a:ext cx="1927514" cy="980642"/>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4</m:t>
                                    </m:r>
                                  </m:e>
                                  <m:e>
                                    <m:r>
                                      <a:rPr lang="en-US" i="1">
                                        <a:solidFill>
                                          <a:srgbClr val="002060"/>
                                        </a:solidFill>
                                        <a:latin typeface="Cambria Math" panose="02040503050406030204" pitchFamily="18" charset="0"/>
                                      </a:rPr>
                                      <m:t>6</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8</m:t>
                                    </m:r>
                                  </m:e>
                                  <m:e>
                                    <m:r>
                                      <a:rPr lang="en-US" i="1">
                                        <a:solidFill>
                                          <a:srgbClr val="002060"/>
                                        </a:solidFill>
                                        <a:latin typeface="Cambria Math" panose="02040503050406030204" pitchFamily="18" charset="0"/>
                                      </a:rPr>
                                      <m:t>5</m:t>
                                    </m:r>
                                  </m:e>
                                </m:m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22</m:t>
                                </m:r>
                              </m:e>
                            </m:mr>
                            <m:mr>
                              <m:e>
                                <m:r>
                                  <a:rPr lang="en-US" i="1">
                                    <a:solidFill>
                                      <a:srgbClr val="002060"/>
                                    </a:solidFill>
                                    <a:latin typeface="Cambria Math" panose="02040503050406030204" pitchFamily="18" charset="0"/>
                                  </a:rPr>
                                  <m:t>27</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13" name="Object 7">
                <a:extLst>
                  <a:ext uri="{FF2B5EF4-FFF2-40B4-BE49-F238E27FC236}">
                    <a16:creationId xmlns:a16="http://schemas.microsoft.com/office/drawing/2014/main" id="{B3AAD191-4F53-4D9A-89D0-5A8B621E48E9}"/>
                  </a:ext>
                </a:extLst>
              </p:cNvPr>
              <p:cNvSpPr txBox="1">
                <a:spLocks noRot="1" noChangeAspect="1" noMove="1" noResize="1" noEditPoints="1" noAdjustHandles="1" noChangeArrowheads="1" noChangeShapeType="1" noTextEdit="1"/>
              </p:cNvSpPr>
              <p:nvPr/>
            </p:nvSpPr>
            <p:spPr bwMode="auto">
              <a:xfrm>
                <a:off x="7258050" y="3452814"/>
                <a:ext cx="1927514" cy="980642"/>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extLst>
      <p:ext uri="{BB962C8B-B14F-4D97-AF65-F5344CB8AC3E}">
        <p14:creationId xmlns:p14="http://schemas.microsoft.com/office/powerpoint/2010/main" val="4907783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Example</a:t>
            </a:r>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136</a:t>
            </a:fld>
            <a:endParaRPr lang="en-US"/>
          </a:p>
        </p:txBody>
      </p:sp>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76ED4AEA-F66B-4E17-86CA-07BBEB086318}"/>
                  </a:ext>
                </a:extLst>
              </p:cNvPr>
              <p:cNvSpPr txBox="1"/>
              <p:nvPr/>
            </p:nvSpPr>
            <p:spPr bwMode="auto">
              <a:xfrm>
                <a:off x="2304755" y="1149319"/>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9" name="Object 5">
                <a:extLst>
                  <a:ext uri="{FF2B5EF4-FFF2-40B4-BE49-F238E27FC236}">
                    <a16:creationId xmlns:a16="http://schemas.microsoft.com/office/drawing/2014/main" id="{76ED4AEA-F66B-4E17-86CA-07BBEB086318}"/>
                  </a:ext>
                </a:extLst>
              </p:cNvPr>
              <p:cNvSpPr txBox="1">
                <a:spLocks noRot="1" noChangeAspect="1" noMove="1" noResize="1" noEditPoints="1" noAdjustHandles="1" noChangeArrowheads="1" noChangeShapeType="1" noTextEdit="1"/>
              </p:cNvSpPr>
              <p:nvPr/>
            </p:nvSpPr>
            <p:spPr bwMode="auto">
              <a:xfrm>
                <a:off x="2304755" y="1149319"/>
                <a:ext cx="2254250" cy="1346200"/>
              </a:xfrm>
              <a:prstGeom prst="rect">
                <a:avLst/>
              </a:prstGeom>
              <a:blipFill>
                <a:blip r:embed="rId2"/>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0" name="Line 6">
            <a:extLst>
              <a:ext uri="{FF2B5EF4-FFF2-40B4-BE49-F238E27FC236}">
                <a16:creationId xmlns:a16="http://schemas.microsoft.com/office/drawing/2014/main" id="{1F796ECF-8051-46B1-A6FD-251871854789}"/>
              </a:ext>
            </a:extLst>
          </p:cNvPr>
          <p:cNvSpPr>
            <a:spLocks noChangeShapeType="1"/>
          </p:cNvSpPr>
          <p:nvPr/>
        </p:nvSpPr>
        <p:spPr bwMode="auto">
          <a:xfrm flipH="1" flipV="1">
            <a:off x="4480637" y="1330467"/>
            <a:ext cx="590700" cy="14115"/>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7">
            <a:extLst>
              <a:ext uri="{FF2B5EF4-FFF2-40B4-BE49-F238E27FC236}">
                <a16:creationId xmlns:a16="http://schemas.microsoft.com/office/drawing/2014/main" id="{4C49201B-2BD1-496F-9966-C47D9A75D729}"/>
              </a:ext>
            </a:extLst>
          </p:cNvPr>
          <p:cNvSpPr txBox="1">
            <a:spLocks noChangeArrowheads="1"/>
          </p:cNvSpPr>
          <p:nvPr/>
        </p:nvSpPr>
        <p:spPr bwMode="auto">
          <a:xfrm>
            <a:off x="5380520" y="1180806"/>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Multiply the equation by </a:t>
            </a:r>
            <a:r>
              <a:rPr lang="en-US" altLang="en-US" dirty="0">
                <a:solidFill>
                  <a:srgbClr val="002060"/>
                </a:solidFill>
                <a:effectLst>
                  <a:outerShdw blurRad="38100" dist="38100" dir="2700000" algn="tl">
                    <a:srgbClr val="000000"/>
                  </a:outerShdw>
                </a:effectLst>
              </a:rPr>
              <a:t>1/2</a:t>
            </a:r>
          </a:p>
        </p:txBody>
      </p:sp>
      <mc:AlternateContent xmlns:mc="http://schemas.openxmlformats.org/markup-compatibility/2006" xmlns:a14="http://schemas.microsoft.com/office/drawing/2010/main">
        <mc:Choice Requires="a14">
          <p:sp>
            <p:nvSpPr>
              <p:cNvPr id="15" name="Object 5">
                <a:extLst>
                  <a:ext uri="{FF2B5EF4-FFF2-40B4-BE49-F238E27FC236}">
                    <a16:creationId xmlns:a16="http://schemas.microsoft.com/office/drawing/2014/main" id="{F9974168-F7EE-4EEE-9510-9F5E7F45D90C}"/>
                  </a:ext>
                </a:extLst>
              </p:cNvPr>
              <p:cNvSpPr txBox="1"/>
              <p:nvPr/>
            </p:nvSpPr>
            <p:spPr bwMode="auto">
              <a:xfrm>
                <a:off x="2261898" y="2099446"/>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5" name="Object 5">
                <a:extLst>
                  <a:ext uri="{FF2B5EF4-FFF2-40B4-BE49-F238E27FC236}">
                    <a16:creationId xmlns:a16="http://schemas.microsoft.com/office/drawing/2014/main" id="{F9974168-F7EE-4EEE-9510-9F5E7F45D90C}"/>
                  </a:ext>
                </a:extLst>
              </p:cNvPr>
              <p:cNvSpPr txBox="1">
                <a:spLocks noRot="1" noChangeAspect="1" noMove="1" noResize="1" noEditPoints="1" noAdjustHandles="1" noChangeArrowheads="1" noChangeShapeType="1" noTextEdit="1"/>
              </p:cNvSpPr>
              <p:nvPr/>
            </p:nvSpPr>
            <p:spPr bwMode="auto">
              <a:xfrm>
                <a:off x="2261898" y="2099446"/>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bject 4">
                <a:extLst>
                  <a:ext uri="{FF2B5EF4-FFF2-40B4-BE49-F238E27FC236}">
                    <a16:creationId xmlns:a16="http://schemas.microsoft.com/office/drawing/2014/main" id="{0C56E6C6-6D56-4377-8B0E-71FB30F872F4}"/>
                  </a:ext>
                </a:extLst>
              </p:cNvPr>
              <p:cNvSpPr txBox="1"/>
              <p:nvPr/>
            </p:nvSpPr>
            <p:spPr bwMode="auto">
              <a:xfrm>
                <a:off x="9039804" y="2260399"/>
                <a:ext cx="2203450" cy="1501775"/>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8</m:t>
                                    </m:r>
                                  </m:e>
                                  <m:e>
                                    <m:r>
                                      <a:rPr lang="en-US" i="1">
                                        <a:solidFill>
                                          <a:srgbClr val="002060"/>
                                        </a:solidFill>
                                        <a:latin typeface="Cambria Math" panose="02040503050406030204" pitchFamily="18" charset="0"/>
                                      </a:rPr>
                                      <m:t>5</m:t>
                                    </m:r>
                                  </m:e>
                                </m:m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11</m:t>
                                </m:r>
                              </m:e>
                            </m:mr>
                            <m:mr>
                              <m:e>
                                <m:r>
                                  <a:rPr lang="en-US" i="1">
                                    <a:solidFill>
                                      <a:srgbClr val="002060"/>
                                    </a:solidFill>
                                    <a:latin typeface="Cambria Math" panose="02040503050406030204" pitchFamily="18" charset="0"/>
                                  </a:rPr>
                                  <m:t>27</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12" name="Object 4">
                <a:extLst>
                  <a:ext uri="{FF2B5EF4-FFF2-40B4-BE49-F238E27FC236}">
                    <a16:creationId xmlns:a16="http://schemas.microsoft.com/office/drawing/2014/main" id="{0C56E6C6-6D56-4377-8B0E-71FB30F872F4}"/>
                  </a:ext>
                </a:extLst>
              </p:cNvPr>
              <p:cNvSpPr txBox="1">
                <a:spLocks noRot="1" noChangeAspect="1" noMove="1" noResize="1" noEditPoints="1" noAdjustHandles="1" noChangeArrowheads="1" noChangeShapeType="1" noTextEdit="1"/>
              </p:cNvSpPr>
              <p:nvPr/>
            </p:nvSpPr>
            <p:spPr bwMode="auto">
              <a:xfrm>
                <a:off x="9039804" y="2260399"/>
                <a:ext cx="2203450" cy="1501775"/>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7">
                <a:extLst>
                  <a:ext uri="{FF2B5EF4-FFF2-40B4-BE49-F238E27FC236}">
                    <a16:creationId xmlns:a16="http://schemas.microsoft.com/office/drawing/2014/main" id="{1BCB5243-5939-4D23-9294-BD4B6A9705D4}"/>
                  </a:ext>
                </a:extLst>
              </p:cNvPr>
              <p:cNvSpPr txBox="1"/>
              <p:nvPr/>
            </p:nvSpPr>
            <p:spPr bwMode="auto">
              <a:xfrm>
                <a:off x="9012094" y="1031649"/>
                <a:ext cx="1927514" cy="980642"/>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4</m:t>
                                    </m:r>
                                  </m:e>
                                  <m:e>
                                    <m:r>
                                      <a:rPr lang="en-US" i="1">
                                        <a:solidFill>
                                          <a:srgbClr val="002060"/>
                                        </a:solidFill>
                                        <a:latin typeface="Cambria Math" panose="02040503050406030204" pitchFamily="18" charset="0"/>
                                      </a:rPr>
                                      <m:t>6</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8</m:t>
                                    </m:r>
                                  </m:e>
                                  <m:e>
                                    <m:r>
                                      <a:rPr lang="en-US" i="1">
                                        <a:solidFill>
                                          <a:srgbClr val="002060"/>
                                        </a:solidFill>
                                        <a:latin typeface="Cambria Math" panose="02040503050406030204" pitchFamily="18" charset="0"/>
                                      </a:rPr>
                                      <m:t>5</m:t>
                                    </m:r>
                                  </m:e>
                                </m:m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22</m:t>
                                </m:r>
                              </m:e>
                            </m:mr>
                            <m:mr>
                              <m:e>
                                <m:r>
                                  <a:rPr lang="en-US" i="1">
                                    <a:solidFill>
                                      <a:srgbClr val="002060"/>
                                    </a:solidFill>
                                    <a:latin typeface="Cambria Math" panose="02040503050406030204" pitchFamily="18" charset="0"/>
                                  </a:rPr>
                                  <m:t>27</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13" name="Object 7">
                <a:extLst>
                  <a:ext uri="{FF2B5EF4-FFF2-40B4-BE49-F238E27FC236}">
                    <a16:creationId xmlns:a16="http://schemas.microsoft.com/office/drawing/2014/main" id="{1BCB5243-5939-4D23-9294-BD4B6A9705D4}"/>
                  </a:ext>
                </a:extLst>
              </p:cNvPr>
              <p:cNvSpPr txBox="1">
                <a:spLocks noRot="1" noChangeAspect="1" noMove="1" noResize="1" noEditPoints="1" noAdjustHandles="1" noChangeArrowheads="1" noChangeShapeType="1" noTextEdit="1"/>
              </p:cNvSpPr>
              <p:nvPr/>
            </p:nvSpPr>
            <p:spPr bwMode="auto">
              <a:xfrm>
                <a:off x="9012094" y="1031649"/>
                <a:ext cx="1927514" cy="980642"/>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4" name="Text Box 6">
            <a:extLst>
              <a:ext uri="{FF2B5EF4-FFF2-40B4-BE49-F238E27FC236}">
                <a16:creationId xmlns:a16="http://schemas.microsoft.com/office/drawing/2014/main" id="{C1955726-57D4-422C-A909-81912FEB6296}"/>
              </a:ext>
            </a:extLst>
          </p:cNvPr>
          <p:cNvSpPr txBox="1">
            <a:spLocks noChangeArrowheads="1"/>
          </p:cNvSpPr>
          <p:nvPr/>
        </p:nvSpPr>
        <p:spPr bwMode="auto">
          <a:xfrm>
            <a:off x="5380520" y="2237287"/>
            <a:ext cx="28629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a:t>
            </a:r>
            <a:r>
              <a:rPr lang="en-US" altLang="en-US" dirty="0">
                <a:solidFill>
                  <a:srgbClr val="002060"/>
                </a:solidFill>
                <a:effectLst>
                  <a:outerShdw blurRad="38100" dist="38100" dir="2700000" algn="tl">
                    <a:srgbClr val="000000"/>
                  </a:outerShdw>
                </a:effectLst>
              </a:rPr>
              <a:t>– 3 </a:t>
            </a:r>
            <a:r>
              <a:rPr lang="en-US" altLang="en-US" dirty="0">
                <a:solidFill>
                  <a:srgbClr val="002060"/>
                </a:solidFill>
                <a:effectLst>
                  <a:outerShdw blurRad="38100" dist="38100" dir="2700000" algn="tl">
                    <a:srgbClr val="000000"/>
                  </a:outerShdw>
                </a:effectLst>
                <a:latin typeface="Microsoft Sans Serif" panose="020B0604020202020204" pitchFamily="34" charset="0"/>
              </a:rPr>
              <a:t>X</a:t>
            </a:r>
            <a:r>
              <a:rPr lang="en-US" altLang="en-US" b="1" dirty="0">
                <a:solidFill>
                  <a:srgbClr val="002060"/>
                </a:solidFill>
                <a:effectLst>
                  <a:outerShdw blurRad="38100" dist="38100" dir="2700000" algn="tl">
                    <a:srgbClr val="000000"/>
                  </a:outerShdw>
                </a:effectLst>
              </a:rPr>
              <a:t> the first equation  </a:t>
            </a:r>
            <a:r>
              <a:rPr lang="en-US" altLang="en-US" sz="2400"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the second equation</a:t>
            </a:r>
          </a:p>
        </p:txBody>
      </p:sp>
      <p:sp>
        <p:nvSpPr>
          <p:cNvPr id="16" name="Line 7">
            <a:extLst>
              <a:ext uri="{FF2B5EF4-FFF2-40B4-BE49-F238E27FC236}">
                <a16:creationId xmlns:a16="http://schemas.microsoft.com/office/drawing/2014/main" id="{DFF948FF-0914-4C96-89F6-4FF12E9284B2}"/>
              </a:ext>
            </a:extLst>
          </p:cNvPr>
          <p:cNvSpPr>
            <a:spLocks noChangeShapeType="1"/>
          </p:cNvSpPr>
          <p:nvPr/>
        </p:nvSpPr>
        <p:spPr bwMode="auto">
          <a:xfrm flipH="1">
            <a:off x="4572857" y="2495519"/>
            <a:ext cx="590699" cy="14115"/>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7" name="Object 5">
                <a:extLst>
                  <a:ext uri="{FF2B5EF4-FFF2-40B4-BE49-F238E27FC236}">
                    <a16:creationId xmlns:a16="http://schemas.microsoft.com/office/drawing/2014/main" id="{E8AA8296-00C1-4C55-9724-EB9D93916151}"/>
                  </a:ext>
                </a:extLst>
              </p:cNvPr>
              <p:cNvSpPr txBox="1"/>
              <p:nvPr/>
            </p:nvSpPr>
            <p:spPr bwMode="auto">
              <a:xfrm>
                <a:off x="2236498" y="3476368"/>
                <a:ext cx="22796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7" name="Object 5">
                <a:extLst>
                  <a:ext uri="{FF2B5EF4-FFF2-40B4-BE49-F238E27FC236}">
                    <a16:creationId xmlns:a16="http://schemas.microsoft.com/office/drawing/2014/main" id="{E8AA8296-00C1-4C55-9724-EB9D93916151}"/>
                  </a:ext>
                </a:extLst>
              </p:cNvPr>
              <p:cNvSpPr txBox="1">
                <a:spLocks noRot="1" noChangeAspect="1" noMove="1" noResize="1" noEditPoints="1" noAdjustHandles="1" noChangeArrowheads="1" noChangeShapeType="1" noTextEdit="1"/>
              </p:cNvSpPr>
              <p:nvPr/>
            </p:nvSpPr>
            <p:spPr bwMode="auto">
              <a:xfrm>
                <a:off x="2236498" y="3476368"/>
                <a:ext cx="2279650" cy="1346200"/>
              </a:xfrm>
              <a:prstGeom prst="rect">
                <a:avLst/>
              </a:prstGeom>
              <a:blipFill>
                <a:blip r:embed="rId6"/>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bject 4">
                <a:extLst>
                  <a:ext uri="{FF2B5EF4-FFF2-40B4-BE49-F238E27FC236}">
                    <a16:creationId xmlns:a16="http://schemas.microsoft.com/office/drawing/2014/main" id="{6B37900E-82B8-4447-B206-828D2EE929F5}"/>
                  </a:ext>
                </a:extLst>
              </p:cNvPr>
              <p:cNvSpPr txBox="1"/>
              <p:nvPr/>
            </p:nvSpPr>
            <p:spPr bwMode="auto">
              <a:xfrm>
                <a:off x="9039804" y="3605291"/>
                <a:ext cx="1833274" cy="980642"/>
              </a:xfrm>
              <a:prstGeom prst="rect">
                <a:avLst/>
              </a:prstGeom>
              <a:noFill/>
              <a:ln>
                <a:noFill/>
              </a:ln>
              <a:effectLst>
                <a:outerShdw dist="17961" dir="2700000" algn="ctr" rotWithShape="0">
                  <a:schemeClr val="tx1"/>
                </a:outerShdw>
              </a:effectLst>
            </p:spPr>
            <p:txBody>
              <a:bodyPr>
                <a:normAutofit fontScale="92500"/>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−4</m:t>
                                    </m:r>
                                  </m:e>
                                </m:m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11</m:t>
                                </m:r>
                              </m:e>
                            </m:mr>
                            <m:mr>
                              <m:e>
                                <m:r>
                                  <a:rPr lang="en-US" i="1">
                                    <a:solidFill>
                                      <a:srgbClr val="002060"/>
                                    </a:solidFill>
                                    <a:latin typeface="Cambria Math" panose="02040503050406030204" pitchFamily="18" charset="0"/>
                                  </a:rPr>
                                  <m:t>−6</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18" name="Object 4">
                <a:extLst>
                  <a:ext uri="{FF2B5EF4-FFF2-40B4-BE49-F238E27FC236}">
                    <a16:creationId xmlns:a16="http://schemas.microsoft.com/office/drawing/2014/main" id="{6B37900E-82B8-4447-B206-828D2EE929F5}"/>
                  </a:ext>
                </a:extLst>
              </p:cNvPr>
              <p:cNvSpPr txBox="1">
                <a:spLocks noRot="1" noChangeAspect="1" noMove="1" noResize="1" noEditPoints="1" noAdjustHandles="1" noChangeArrowheads="1" noChangeShapeType="1" noTextEdit="1"/>
              </p:cNvSpPr>
              <p:nvPr/>
            </p:nvSpPr>
            <p:spPr bwMode="auto">
              <a:xfrm>
                <a:off x="9039804" y="3605291"/>
                <a:ext cx="1833274" cy="980642"/>
              </a:xfrm>
              <a:prstGeom prst="rect">
                <a:avLst/>
              </a:prstGeom>
              <a:blipFill>
                <a:blip r:embed="rId7"/>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22" name="Text Box 6">
            <a:extLst>
              <a:ext uri="{FF2B5EF4-FFF2-40B4-BE49-F238E27FC236}">
                <a16:creationId xmlns:a16="http://schemas.microsoft.com/office/drawing/2014/main" id="{ADE8112C-E1A0-4783-B767-2C0C0A7B6724}"/>
              </a:ext>
            </a:extLst>
          </p:cNvPr>
          <p:cNvSpPr txBox="1">
            <a:spLocks noChangeArrowheads="1"/>
          </p:cNvSpPr>
          <p:nvPr/>
        </p:nvSpPr>
        <p:spPr bwMode="auto">
          <a:xfrm>
            <a:off x="5150860" y="3989086"/>
            <a:ext cx="3272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the third equation</a:t>
            </a:r>
          </a:p>
        </p:txBody>
      </p:sp>
      <p:sp>
        <p:nvSpPr>
          <p:cNvPr id="23" name="Line 7">
            <a:extLst>
              <a:ext uri="{FF2B5EF4-FFF2-40B4-BE49-F238E27FC236}">
                <a16:creationId xmlns:a16="http://schemas.microsoft.com/office/drawing/2014/main" id="{7EFBF7B1-5E24-498B-B406-9F2DAFF15472}"/>
              </a:ext>
            </a:extLst>
          </p:cNvPr>
          <p:cNvSpPr>
            <a:spLocks noChangeShapeType="1"/>
          </p:cNvSpPr>
          <p:nvPr/>
        </p:nvSpPr>
        <p:spPr bwMode="auto">
          <a:xfrm flipH="1">
            <a:off x="4763510" y="4198635"/>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4" name="Object 5">
                <a:extLst>
                  <a:ext uri="{FF2B5EF4-FFF2-40B4-BE49-F238E27FC236}">
                    <a16:creationId xmlns:a16="http://schemas.microsoft.com/office/drawing/2014/main" id="{28C2092D-3A51-4020-8B6A-1CD92EC1F291}"/>
                  </a:ext>
                </a:extLst>
              </p:cNvPr>
              <p:cNvSpPr txBox="1"/>
              <p:nvPr/>
            </p:nvSpPr>
            <p:spPr bwMode="auto">
              <a:xfrm>
                <a:off x="2454417" y="5215803"/>
                <a:ext cx="2100263" cy="1046131"/>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24" name="Object 5">
                <a:extLst>
                  <a:ext uri="{FF2B5EF4-FFF2-40B4-BE49-F238E27FC236}">
                    <a16:creationId xmlns:a16="http://schemas.microsoft.com/office/drawing/2014/main" id="{28C2092D-3A51-4020-8B6A-1CD92EC1F291}"/>
                  </a:ext>
                </a:extLst>
              </p:cNvPr>
              <p:cNvSpPr txBox="1">
                <a:spLocks noRot="1" noChangeAspect="1" noMove="1" noResize="1" noEditPoints="1" noAdjustHandles="1" noChangeArrowheads="1" noChangeShapeType="1" noTextEdit="1"/>
              </p:cNvSpPr>
              <p:nvPr/>
            </p:nvSpPr>
            <p:spPr bwMode="auto">
              <a:xfrm>
                <a:off x="2454417" y="5215803"/>
                <a:ext cx="2100263" cy="1046131"/>
              </a:xfrm>
              <a:prstGeom prst="rect">
                <a:avLst/>
              </a:prstGeom>
              <a:blipFill>
                <a:blip r:embed="rId8"/>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E2082810-D8CC-4F86-A513-CAF65A0BAD77}"/>
                  </a:ext>
                </a:extLst>
              </p:cNvPr>
              <p:cNvSpPr txBox="1"/>
              <p:nvPr/>
            </p:nvSpPr>
            <p:spPr bwMode="auto">
              <a:xfrm>
                <a:off x="9099550" y="5257832"/>
                <a:ext cx="2254250" cy="1046131"/>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−4</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5</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11</m:t>
                                </m:r>
                              </m:e>
                            </m:mr>
                            <m:mr>
                              <m:e>
                                <m:r>
                                  <a:rPr lang="en-US" i="1">
                                    <a:solidFill>
                                      <a:srgbClr val="002060"/>
                                    </a:solidFill>
                                    <a:latin typeface="Cambria Math" panose="02040503050406030204" pitchFamily="18" charset="0"/>
                                  </a:rPr>
                                  <m:t>−6</m:t>
                                </m:r>
                              </m:e>
                            </m:mr>
                            <m:mr>
                              <m:e>
                                <m:r>
                                  <a:rPr lang="en-US" i="1">
                                    <a:solidFill>
                                      <a:srgbClr val="002060"/>
                                    </a:solidFill>
                                    <a:latin typeface="Cambria Math" panose="02040503050406030204" pitchFamily="18" charset="0"/>
                                  </a:rPr>
                                  <m:t>13</m:t>
                                </m:r>
                              </m:e>
                            </m:mr>
                          </m:m>
                        </m:e>
                      </m:d>
                    </m:oMath>
                  </m:oMathPara>
                </a14:m>
                <a:endParaRPr lang="en-US" dirty="0">
                  <a:solidFill>
                    <a:srgbClr val="002060"/>
                  </a:solidFill>
                </a:endParaRPr>
              </a:p>
            </p:txBody>
          </p:sp>
        </mc:Choice>
        <mc:Fallback xmlns="">
          <p:sp>
            <p:nvSpPr>
              <p:cNvPr id="25" name="Object 4">
                <a:extLst>
                  <a:ext uri="{FF2B5EF4-FFF2-40B4-BE49-F238E27FC236}">
                    <a16:creationId xmlns:a16="http://schemas.microsoft.com/office/drawing/2014/main" id="{E2082810-D8CC-4F86-A513-CAF65A0BAD77}"/>
                  </a:ext>
                </a:extLst>
              </p:cNvPr>
              <p:cNvSpPr txBox="1">
                <a:spLocks noRot="1" noChangeAspect="1" noMove="1" noResize="1" noEditPoints="1" noAdjustHandles="1" noChangeArrowheads="1" noChangeShapeType="1" noTextEdit="1"/>
              </p:cNvSpPr>
              <p:nvPr/>
            </p:nvSpPr>
            <p:spPr bwMode="auto">
              <a:xfrm>
                <a:off x="9099550" y="5257832"/>
                <a:ext cx="2254250" cy="1046131"/>
              </a:xfrm>
              <a:prstGeom prst="rect">
                <a:avLst/>
              </a:prstGeom>
              <a:blipFill>
                <a:blip r:embed="rId9"/>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extLst>
      <p:ext uri="{BB962C8B-B14F-4D97-AF65-F5344CB8AC3E}">
        <p14:creationId xmlns:p14="http://schemas.microsoft.com/office/powerpoint/2010/main" val="284385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4" grpId="0"/>
      <p:bldP spid="16" grpId="0" animBg="1"/>
      <p:bldP spid="17" grpId="0"/>
      <p:bldP spid="18" grpId="0"/>
      <p:bldP spid="22" grpId="0"/>
      <p:bldP spid="23" grpId="0" animBg="1"/>
      <p:bldP spid="24" grpId="0"/>
      <p:bldP spid="2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Example</a:t>
            </a:r>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137</a:t>
            </a:fld>
            <a:endParaRPr lang="en-US"/>
          </a:p>
        </p:txBody>
      </p:sp>
      <mc:AlternateContent xmlns:mc="http://schemas.openxmlformats.org/markup-compatibility/2006" xmlns:a14="http://schemas.microsoft.com/office/drawing/2010/main">
        <mc:Choice Requires="a14">
          <p:sp>
            <p:nvSpPr>
              <p:cNvPr id="24" name="Object 5">
                <a:extLst>
                  <a:ext uri="{FF2B5EF4-FFF2-40B4-BE49-F238E27FC236}">
                    <a16:creationId xmlns:a16="http://schemas.microsoft.com/office/drawing/2014/main" id="{28C2092D-3A51-4020-8B6A-1CD92EC1F291}"/>
                  </a:ext>
                </a:extLst>
              </p:cNvPr>
              <p:cNvSpPr txBox="1"/>
              <p:nvPr/>
            </p:nvSpPr>
            <p:spPr bwMode="auto">
              <a:xfrm>
                <a:off x="2454417" y="1197988"/>
                <a:ext cx="2100263" cy="1046131"/>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−4</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−6</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24" name="Object 5">
                <a:extLst>
                  <a:ext uri="{FF2B5EF4-FFF2-40B4-BE49-F238E27FC236}">
                    <a16:creationId xmlns:a16="http://schemas.microsoft.com/office/drawing/2014/main" id="{28C2092D-3A51-4020-8B6A-1CD92EC1F291}"/>
                  </a:ext>
                </a:extLst>
              </p:cNvPr>
              <p:cNvSpPr txBox="1">
                <a:spLocks noRot="1" noChangeAspect="1" noMove="1" noResize="1" noEditPoints="1" noAdjustHandles="1" noChangeArrowheads="1" noChangeShapeType="1" noTextEdit="1"/>
              </p:cNvSpPr>
              <p:nvPr/>
            </p:nvSpPr>
            <p:spPr bwMode="auto">
              <a:xfrm>
                <a:off x="2454417" y="1197988"/>
                <a:ext cx="2100263" cy="1046131"/>
              </a:xfrm>
              <a:prstGeom prst="rect">
                <a:avLst/>
              </a:prstGeom>
              <a:blipFill>
                <a:blip r:embed="rId2"/>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E2082810-D8CC-4F86-A513-CAF65A0BAD77}"/>
                  </a:ext>
                </a:extLst>
              </p:cNvPr>
              <p:cNvSpPr txBox="1"/>
              <p:nvPr/>
            </p:nvSpPr>
            <p:spPr bwMode="auto">
              <a:xfrm>
                <a:off x="9099550" y="1240017"/>
                <a:ext cx="2254250" cy="1046131"/>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−4</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5</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11</m:t>
                                </m:r>
                              </m:e>
                            </m:mr>
                            <m:mr>
                              <m:e>
                                <m:r>
                                  <a:rPr lang="en-US" i="1">
                                    <a:solidFill>
                                      <a:srgbClr val="002060"/>
                                    </a:solidFill>
                                    <a:latin typeface="Cambria Math" panose="02040503050406030204" pitchFamily="18" charset="0"/>
                                  </a:rPr>
                                  <m:t>−6</m:t>
                                </m:r>
                              </m:e>
                            </m:mr>
                            <m:mr>
                              <m:e>
                                <m:r>
                                  <a:rPr lang="en-US" i="1">
                                    <a:solidFill>
                                      <a:srgbClr val="002060"/>
                                    </a:solidFill>
                                    <a:latin typeface="Cambria Math" panose="02040503050406030204" pitchFamily="18" charset="0"/>
                                  </a:rPr>
                                  <m:t>13</m:t>
                                </m:r>
                              </m:e>
                            </m:mr>
                          </m:m>
                        </m:e>
                      </m:d>
                    </m:oMath>
                  </m:oMathPara>
                </a14:m>
                <a:endParaRPr lang="en-US" dirty="0">
                  <a:solidFill>
                    <a:srgbClr val="002060"/>
                  </a:solidFill>
                </a:endParaRPr>
              </a:p>
            </p:txBody>
          </p:sp>
        </mc:Choice>
        <mc:Fallback xmlns="">
          <p:sp>
            <p:nvSpPr>
              <p:cNvPr id="25" name="Object 4">
                <a:extLst>
                  <a:ext uri="{FF2B5EF4-FFF2-40B4-BE49-F238E27FC236}">
                    <a16:creationId xmlns:a16="http://schemas.microsoft.com/office/drawing/2014/main" id="{E2082810-D8CC-4F86-A513-CAF65A0BAD77}"/>
                  </a:ext>
                </a:extLst>
              </p:cNvPr>
              <p:cNvSpPr txBox="1">
                <a:spLocks noRot="1" noChangeAspect="1" noMove="1" noResize="1" noEditPoints="1" noAdjustHandles="1" noChangeArrowheads="1" noChangeShapeType="1" noTextEdit="1"/>
              </p:cNvSpPr>
              <p:nvPr/>
            </p:nvSpPr>
            <p:spPr bwMode="auto">
              <a:xfrm>
                <a:off x="9099550" y="1240017"/>
                <a:ext cx="2254250" cy="1046131"/>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9" name="Text Box 6">
            <a:extLst>
              <a:ext uri="{FF2B5EF4-FFF2-40B4-BE49-F238E27FC236}">
                <a16:creationId xmlns:a16="http://schemas.microsoft.com/office/drawing/2014/main" id="{8A24619A-F9D9-4533-A030-906035336076}"/>
              </a:ext>
            </a:extLst>
          </p:cNvPr>
          <p:cNvSpPr txBox="1">
            <a:spLocks noChangeArrowheads="1"/>
          </p:cNvSpPr>
          <p:nvPr/>
        </p:nvSpPr>
        <p:spPr bwMode="auto">
          <a:xfrm>
            <a:off x="5277432" y="1423546"/>
            <a:ext cx="2543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Multiply the second equation by </a:t>
            </a:r>
            <a:r>
              <a:rPr lang="en-US" altLang="en-US" dirty="0">
                <a:solidFill>
                  <a:srgbClr val="002060"/>
                </a:solidFill>
                <a:effectLst>
                  <a:outerShdw blurRad="38100" dist="38100" dir="2700000" algn="tl">
                    <a:srgbClr val="000000"/>
                  </a:outerShdw>
                </a:effectLst>
              </a:rPr>
              <a:t>1/2</a:t>
            </a:r>
          </a:p>
        </p:txBody>
      </p:sp>
      <p:sp>
        <p:nvSpPr>
          <p:cNvPr id="20" name="Line 7">
            <a:extLst>
              <a:ext uri="{FF2B5EF4-FFF2-40B4-BE49-F238E27FC236}">
                <a16:creationId xmlns:a16="http://schemas.microsoft.com/office/drawing/2014/main" id="{2546B314-C0B5-4124-97C8-C16A1B85C6AA}"/>
              </a:ext>
            </a:extLst>
          </p:cNvPr>
          <p:cNvSpPr>
            <a:spLocks noChangeShapeType="1"/>
          </p:cNvSpPr>
          <p:nvPr/>
        </p:nvSpPr>
        <p:spPr bwMode="auto">
          <a:xfrm flipH="1">
            <a:off x="4766257" y="1642621"/>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1" name="Object 5">
                <a:extLst>
                  <a:ext uri="{FF2B5EF4-FFF2-40B4-BE49-F238E27FC236}">
                    <a16:creationId xmlns:a16="http://schemas.microsoft.com/office/drawing/2014/main" id="{884DCB4B-D25A-4E60-AC86-35E2E165657D}"/>
                  </a:ext>
                </a:extLst>
              </p:cNvPr>
              <p:cNvSpPr txBox="1"/>
              <p:nvPr/>
            </p:nvSpPr>
            <p:spPr bwMode="auto">
              <a:xfrm>
                <a:off x="2479818" y="2618647"/>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+3</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11</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21" name="Object 5">
                <a:extLst>
                  <a:ext uri="{FF2B5EF4-FFF2-40B4-BE49-F238E27FC236}">
                    <a16:creationId xmlns:a16="http://schemas.microsoft.com/office/drawing/2014/main" id="{884DCB4B-D25A-4E60-AC86-35E2E165657D}"/>
                  </a:ext>
                </a:extLst>
              </p:cNvPr>
              <p:cNvSpPr txBox="1">
                <a:spLocks noRot="1" noChangeAspect="1" noMove="1" noResize="1" noEditPoints="1" noAdjustHandles="1" noChangeArrowheads="1" noChangeShapeType="1" noTextEdit="1"/>
              </p:cNvSpPr>
              <p:nvPr/>
            </p:nvSpPr>
            <p:spPr bwMode="auto">
              <a:xfrm>
                <a:off x="2479818" y="2618647"/>
                <a:ext cx="2074862" cy="1346200"/>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bject 4">
                <a:extLst>
                  <a:ext uri="{FF2B5EF4-FFF2-40B4-BE49-F238E27FC236}">
                    <a16:creationId xmlns:a16="http://schemas.microsoft.com/office/drawing/2014/main" id="{68976243-6B87-450D-9A30-70A3F8882D64}"/>
                  </a:ext>
                </a:extLst>
              </p:cNvPr>
              <p:cNvSpPr txBox="1"/>
              <p:nvPr/>
            </p:nvSpPr>
            <p:spPr bwMode="auto">
              <a:xfrm>
                <a:off x="9126538" y="2789453"/>
                <a:ext cx="2227262" cy="1501775"/>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5</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11</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13</m:t>
                                </m:r>
                              </m:e>
                            </m:mr>
                          </m:m>
                        </m:e>
                      </m:d>
                    </m:oMath>
                  </m:oMathPara>
                </a14:m>
                <a:endParaRPr lang="en-US" dirty="0">
                  <a:solidFill>
                    <a:srgbClr val="002060"/>
                  </a:solidFill>
                </a:endParaRPr>
              </a:p>
            </p:txBody>
          </p:sp>
        </mc:Choice>
        <mc:Fallback xmlns="">
          <p:sp>
            <p:nvSpPr>
              <p:cNvPr id="26" name="Object 4">
                <a:extLst>
                  <a:ext uri="{FF2B5EF4-FFF2-40B4-BE49-F238E27FC236}">
                    <a16:creationId xmlns:a16="http://schemas.microsoft.com/office/drawing/2014/main" id="{68976243-6B87-450D-9A30-70A3F8882D64}"/>
                  </a:ext>
                </a:extLst>
              </p:cNvPr>
              <p:cNvSpPr txBox="1">
                <a:spLocks noRot="1" noChangeAspect="1" noMove="1" noResize="1" noEditPoints="1" noAdjustHandles="1" noChangeArrowheads="1" noChangeShapeType="1" noTextEdit="1"/>
              </p:cNvSpPr>
              <p:nvPr/>
            </p:nvSpPr>
            <p:spPr bwMode="auto">
              <a:xfrm>
                <a:off x="9126538" y="2789453"/>
                <a:ext cx="2227262" cy="1501775"/>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27" name="Text Box 6">
            <a:extLst>
              <a:ext uri="{FF2B5EF4-FFF2-40B4-BE49-F238E27FC236}">
                <a16:creationId xmlns:a16="http://schemas.microsoft.com/office/drawing/2014/main" id="{F0124A1C-BEF9-4E61-A8B5-05CFD8F7D008}"/>
              </a:ext>
            </a:extLst>
          </p:cNvPr>
          <p:cNvSpPr txBox="1">
            <a:spLocks noChangeArrowheads="1"/>
          </p:cNvSpPr>
          <p:nvPr/>
        </p:nvSpPr>
        <p:spPr bwMode="auto">
          <a:xfrm>
            <a:off x="5364881" y="2580254"/>
            <a:ext cx="29755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(–2)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second equation</a:t>
            </a:r>
          </a:p>
        </p:txBody>
      </p:sp>
      <p:sp>
        <p:nvSpPr>
          <p:cNvPr id="28" name="Line 7">
            <a:extLst>
              <a:ext uri="{FF2B5EF4-FFF2-40B4-BE49-F238E27FC236}">
                <a16:creationId xmlns:a16="http://schemas.microsoft.com/office/drawing/2014/main" id="{9E3926E9-5C0A-48C7-8A3C-14EA22EB089D}"/>
              </a:ext>
            </a:extLst>
          </p:cNvPr>
          <p:cNvSpPr>
            <a:spLocks noChangeShapeType="1"/>
          </p:cNvSpPr>
          <p:nvPr/>
        </p:nvSpPr>
        <p:spPr bwMode="auto">
          <a:xfrm flipH="1">
            <a:off x="4853707" y="2799329"/>
            <a:ext cx="368879"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ED8FB3AD-E134-4184-BB14-E7A3712AB7F9}"/>
                  </a:ext>
                </a:extLst>
              </p:cNvPr>
              <p:cNvSpPr txBox="1"/>
              <p:nvPr/>
            </p:nvSpPr>
            <p:spPr bwMode="auto">
              <a:xfrm>
                <a:off x="2635975" y="3903296"/>
                <a:ext cx="2074862"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13</m:t>
                      </m:r>
                    </m:oMath>
                  </m:oMathPara>
                </a14:m>
                <a:endParaRPr lang="en-US" dirty="0">
                  <a:solidFill>
                    <a:srgbClr val="002060"/>
                  </a:solidFill>
                </a:endParaRPr>
              </a:p>
            </p:txBody>
          </p:sp>
        </mc:Choice>
        <mc:Fallback xmlns="">
          <p:sp>
            <p:nvSpPr>
              <p:cNvPr id="29" name="Object 5">
                <a:extLst>
                  <a:ext uri="{FF2B5EF4-FFF2-40B4-BE49-F238E27FC236}">
                    <a16:creationId xmlns:a16="http://schemas.microsoft.com/office/drawing/2014/main" id="{ED8FB3AD-E134-4184-BB14-E7A3712AB7F9}"/>
                  </a:ext>
                </a:extLst>
              </p:cNvPr>
              <p:cNvSpPr txBox="1">
                <a:spLocks noRot="1" noChangeAspect="1" noMove="1" noResize="1" noEditPoints="1" noAdjustHandles="1" noChangeArrowheads="1" noChangeShapeType="1" noTextEdit="1"/>
              </p:cNvSpPr>
              <p:nvPr/>
            </p:nvSpPr>
            <p:spPr bwMode="auto">
              <a:xfrm>
                <a:off x="2635975" y="3903296"/>
                <a:ext cx="2074862" cy="1346200"/>
              </a:xfrm>
              <a:prstGeom prst="rect">
                <a:avLst/>
              </a:prstGeom>
              <a:blipFill>
                <a:blip r:embed="rId6"/>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bject 4">
                <a:extLst>
                  <a:ext uri="{FF2B5EF4-FFF2-40B4-BE49-F238E27FC236}">
                    <a16:creationId xmlns:a16="http://schemas.microsoft.com/office/drawing/2014/main" id="{8886F1B7-A847-4B9C-9799-C19F03E32646}"/>
                  </a:ext>
                </a:extLst>
              </p:cNvPr>
              <p:cNvSpPr txBox="1"/>
              <p:nvPr/>
            </p:nvSpPr>
            <p:spPr bwMode="auto">
              <a:xfrm>
                <a:off x="9126538" y="3964848"/>
                <a:ext cx="2200274" cy="829686"/>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7</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5</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17</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13</m:t>
                                </m:r>
                              </m:e>
                            </m:mr>
                          </m:m>
                        </m:e>
                      </m:d>
                    </m:oMath>
                  </m:oMathPara>
                </a14:m>
                <a:endParaRPr lang="en-US" dirty="0">
                  <a:solidFill>
                    <a:srgbClr val="002060"/>
                  </a:solidFill>
                </a:endParaRPr>
              </a:p>
            </p:txBody>
          </p:sp>
        </mc:Choice>
        <mc:Fallback xmlns="">
          <p:sp>
            <p:nvSpPr>
              <p:cNvPr id="30" name="Object 4">
                <a:extLst>
                  <a:ext uri="{FF2B5EF4-FFF2-40B4-BE49-F238E27FC236}">
                    <a16:creationId xmlns:a16="http://schemas.microsoft.com/office/drawing/2014/main" id="{8886F1B7-A847-4B9C-9799-C19F03E32646}"/>
                  </a:ext>
                </a:extLst>
              </p:cNvPr>
              <p:cNvSpPr txBox="1">
                <a:spLocks noRot="1" noChangeAspect="1" noMove="1" noResize="1" noEditPoints="1" noAdjustHandles="1" noChangeArrowheads="1" noChangeShapeType="1" noTextEdit="1"/>
              </p:cNvSpPr>
              <p:nvPr/>
            </p:nvSpPr>
            <p:spPr bwMode="auto">
              <a:xfrm>
                <a:off x="9126538" y="3964848"/>
                <a:ext cx="2200274" cy="829686"/>
              </a:xfrm>
              <a:prstGeom prst="rect">
                <a:avLst/>
              </a:prstGeom>
              <a:blipFill>
                <a:blip r:embed="rId7"/>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31" name="Text Box 6">
            <a:extLst>
              <a:ext uri="{FF2B5EF4-FFF2-40B4-BE49-F238E27FC236}">
                <a16:creationId xmlns:a16="http://schemas.microsoft.com/office/drawing/2014/main" id="{39FD9152-0E92-485C-88AB-49B3B243A5E7}"/>
              </a:ext>
            </a:extLst>
          </p:cNvPr>
          <p:cNvSpPr txBox="1">
            <a:spLocks noChangeArrowheads="1"/>
          </p:cNvSpPr>
          <p:nvPr/>
        </p:nvSpPr>
        <p:spPr bwMode="auto">
          <a:xfrm>
            <a:off x="5470810" y="4335111"/>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third equation </a:t>
            </a:r>
            <a:r>
              <a:rPr lang="en-US" altLang="en-US" dirty="0">
                <a:solidFill>
                  <a:srgbClr val="002060"/>
                </a:solidFill>
                <a:effectLst>
                  <a:outerShdw blurRad="38100" dist="38100" dir="2700000" algn="tl">
                    <a:srgbClr val="000000"/>
                  </a:outerShdw>
                </a:effectLst>
              </a:rPr>
              <a:t>+</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(–3)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second equation</a:t>
            </a:r>
          </a:p>
        </p:txBody>
      </p:sp>
      <p:sp>
        <p:nvSpPr>
          <p:cNvPr id="32" name="Line 7">
            <a:extLst>
              <a:ext uri="{FF2B5EF4-FFF2-40B4-BE49-F238E27FC236}">
                <a16:creationId xmlns:a16="http://schemas.microsoft.com/office/drawing/2014/main" id="{A151C42F-5F19-4AE5-8D6F-431B10BE131C}"/>
              </a:ext>
            </a:extLst>
          </p:cNvPr>
          <p:cNvSpPr>
            <a:spLocks noChangeShapeType="1"/>
          </p:cNvSpPr>
          <p:nvPr/>
        </p:nvSpPr>
        <p:spPr bwMode="auto">
          <a:xfrm flipH="1">
            <a:off x="4959635" y="4554186"/>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33" name="Object 5">
                <a:extLst>
                  <a:ext uri="{FF2B5EF4-FFF2-40B4-BE49-F238E27FC236}">
                    <a16:creationId xmlns:a16="http://schemas.microsoft.com/office/drawing/2014/main" id="{10B3F4AC-A20D-402C-89B5-937FE5BDA377}"/>
                  </a:ext>
                </a:extLst>
              </p:cNvPr>
              <p:cNvSpPr txBox="1"/>
              <p:nvPr/>
            </p:nvSpPr>
            <p:spPr bwMode="auto">
              <a:xfrm>
                <a:off x="2691395" y="5341223"/>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11</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Para>
                </a14:m>
                <a:endParaRPr lang="en-US" dirty="0">
                  <a:solidFill>
                    <a:srgbClr val="002060"/>
                  </a:solidFill>
                </a:endParaRPr>
              </a:p>
            </p:txBody>
          </p:sp>
        </mc:Choice>
        <mc:Fallback xmlns="">
          <p:sp>
            <p:nvSpPr>
              <p:cNvPr id="33" name="Object 5">
                <a:extLst>
                  <a:ext uri="{FF2B5EF4-FFF2-40B4-BE49-F238E27FC236}">
                    <a16:creationId xmlns:a16="http://schemas.microsoft.com/office/drawing/2014/main" id="{10B3F4AC-A20D-402C-89B5-937FE5BDA377}"/>
                  </a:ext>
                </a:extLst>
              </p:cNvPr>
              <p:cNvSpPr txBox="1">
                <a:spLocks noRot="1" noChangeAspect="1" noMove="1" noResize="1" noEditPoints="1" noAdjustHandles="1" noChangeArrowheads="1" noChangeShapeType="1" noTextEdit="1"/>
              </p:cNvSpPr>
              <p:nvPr/>
            </p:nvSpPr>
            <p:spPr bwMode="auto">
              <a:xfrm>
                <a:off x="2691395" y="5341223"/>
                <a:ext cx="2074862" cy="1268413"/>
              </a:xfrm>
              <a:prstGeom prst="rect">
                <a:avLst/>
              </a:prstGeom>
              <a:blipFill>
                <a:blip r:embed="rId8"/>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4">
                <a:extLst>
                  <a:ext uri="{FF2B5EF4-FFF2-40B4-BE49-F238E27FC236}">
                    <a16:creationId xmlns:a16="http://schemas.microsoft.com/office/drawing/2014/main" id="{01DF1A13-622F-4683-BB65-5E049AE68FBF}"/>
                  </a:ext>
                </a:extLst>
              </p:cNvPr>
              <p:cNvSpPr txBox="1"/>
              <p:nvPr/>
            </p:nvSpPr>
            <p:spPr bwMode="auto">
              <a:xfrm>
                <a:off x="9099550" y="5466623"/>
                <a:ext cx="2074863" cy="1045284"/>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7</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17</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22</m:t>
                                </m:r>
                              </m:e>
                            </m:mr>
                          </m:m>
                        </m:e>
                      </m:d>
                    </m:oMath>
                  </m:oMathPara>
                </a14:m>
                <a:endParaRPr lang="en-US" dirty="0">
                  <a:solidFill>
                    <a:srgbClr val="002060"/>
                  </a:solidFill>
                </a:endParaRPr>
              </a:p>
            </p:txBody>
          </p:sp>
        </mc:Choice>
        <mc:Fallback xmlns="">
          <p:sp>
            <p:nvSpPr>
              <p:cNvPr id="34" name="Object 4">
                <a:extLst>
                  <a:ext uri="{FF2B5EF4-FFF2-40B4-BE49-F238E27FC236}">
                    <a16:creationId xmlns:a16="http://schemas.microsoft.com/office/drawing/2014/main" id="{01DF1A13-622F-4683-BB65-5E049AE68FBF}"/>
                  </a:ext>
                </a:extLst>
              </p:cNvPr>
              <p:cNvSpPr txBox="1">
                <a:spLocks noRot="1" noChangeAspect="1" noMove="1" noResize="1" noEditPoints="1" noAdjustHandles="1" noChangeArrowheads="1" noChangeShapeType="1" noTextEdit="1"/>
              </p:cNvSpPr>
              <p:nvPr/>
            </p:nvSpPr>
            <p:spPr bwMode="auto">
              <a:xfrm>
                <a:off x="9099550" y="5466623"/>
                <a:ext cx="2074863" cy="1045284"/>
              </a:xfrm>
              <a:prstGeom prst="rect">
                <a:avLst/>
              </a:prstGeom>
              <a:blipFill>
                <a:blip r:embed="rId9"/>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Tree>
    <p:extLst>
      <p:ext uri="{BB962C8B-B14F-4D97-AF65-F5344CB8AC3E}">
        <p14:creationId xmlns:p14="http://schemas.microsoft.com/office/powerpoint/2010/main" val="424531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6" grpId="0"/>
      <p:bldP spid="27" grpId="0"/>
      <p:bldP spid="28" grpId="0" animBg="1"/>
      <p:bldP spid="29" grpId="0"/>
      <p:bldP spid="30" grpId="0"/>
      <p:bldP spid="31" grpId="0"/>
      <p:bldP spid="32" grpId="0" animBg="1"/>
      <p:bldP spid="33" grpId="0"/>
      <p:bldP spid="3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Example</a:t>
            </a:r>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138</a:t>
            </a:fld>
            <a:endParaRPr lang="en-US"/>
          </a:p>
        </p:txBody>
      </p:sp>
      <mc:AlternateContent xmlns:mc="http://schemas.openxmlformats.org/markup-compatibility/2006" xmlns:a14="http://schemas.microsoft.com/office/drawing/2010/main">
        <mc:Choice Requires="a14">
          <p:sp>
            <p:nvSpPr>
              <p:cNvPr id="33" name="Object 5">
                <a:extLst>
                  <a:ext uri="{FF2B5EF4-FFF2-40B4-BE49-F238E27FC236}">
                    <a16:creationId xmlns:a16="http://schemas.microsoft.com/office/drawing/2014/main" id="{10B3F4AC-A20D-402C-89B5-937FE5BDA377}"/>
                  </a:ext>
                </a:extLst>
              </p:cNvPr>
              <p:cNvSpPr txBox="1"/>
              <p:nvPr/>
            </p:nvSpPr>
            <p:spPr bwMode="auto">
              <a:xfrm>
                <a:off x="2691395" y="1212561"/>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11</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Para>
                </a14:m>
                <a:endParaRPr lang="en-US" dirty="0">
                  <a:solidFill>
                    <a:srgbClr val="002060"/>
                  </a:solidFill>
                </a:endParaRPr>
              </a:p>
            </p:txBody>
          </p:sp>
        </mc:Choice>
        <mc:Fallback xmlns="">
          <p:sp>
            <p:nvSpPr>
              <p:cNvPr id="33" name="Object 5">
                <a:extLst>
                  <a:ext uri="{FF2B5EF4-FFF2-40B4-BE49-F238E27FC236}">
                    <a16:creationId xmlns:a16="http://schemas.microsoft.com/office/drawing/2014/main" id="{10B3F4AC-A20D-402C-89B5-937FE5BDA377}"/>
                  </a:ext>
                </a:extLst>
              </p:cNvPr>
              <p:cNvSpPr txBox="1">
                <a:spLocks noRot="1" noChangeAspect="1" noMove="1" noResize="1" noEditPoints="1" noAdjustHandles="1" noChangeArrowheads="1" noChangeShapeType="1" noTextEdit="1"/>
              </p:cNvSpPr>
              <p:nvPr/>
            </p:nvSpPr>
            <p:spPr bwMode="auto">
              <a:xfrm>
                <a:off x="2691395" y="1212561"/>
                <a:ext cx="2074862" cy="1268413"/>
              </a:xfrm>
              <a:prstGeom prst="rect">
                <a:avLst/>
              </a:prstGeom>
              <a:blipFill>
                <a:blip r:embed="rId2"/>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4">
                <a:extLst>
                  <a:ext uri="{FF2B5EF4-FFF2-40B4-BE49-F238E27FC236}">
                    <a16:creationId xmlns:a16="http://schemas.microsoft.com/office/drawing/2014/main" id="{01DF1A13-622F-4683-BB65-5E049AE68FBF}"/>
                  </a:ext>
                </a:extLst>
              </p:cNvPr>
              <p:cNvSpPr txBox="1"/>
              <p:nvPr/>
            </p:nvSpPr>
            <p:spPr bwMode="auto">
              <a:xfrm>
                <a:off x="9099550" y="1337961"/>
                <a:ext cx="2074863" cy="1045284"/>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7</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17</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22</m:t>
                                </m:r>
                              </m:e>
                            </m:mr>
                          </m:m>
                        </m:e>
                      </m:d>
                    </m:oMath>
                  </m:oMathPara>
                </a14:m>
                <a:endParaRPr lang="en-US" dirty="0">
                  <a:solidFill>
                    <a:srgbClr val="002060"/>
                  </a:solidFill>
                </a:endParaRPr>
              </a:p>
            </p:txBody>
          </p:sp>
        </mc:Choice>
        <mc:Fallback xmlns="">
          <p:sp>
            <p:nvSpPr>
              <p:cNvPr id="34" name="Object 4">
                <a:extLst>
                  <a:ext uri="{FF2B5EF4-FFF2-40B4-BE49-F238E27FC236}">
                    <a16:creationId xmlns:a16="http://schemas.microsoft.com/office/drawing/2014/main" id="{01DF1A13-622F-4683-BB65-5E049AE68FBF}"/>
                  </a:ext>
                </a:extLst>
              </p:cNvPr>
              <p:cNvSpPr txBox="1">
                <a:spLocks noRot="1" noChangeAspect="1" noMove="1" noResize="1" noEditPoints="1" noAdjustHandles="1" noChangeArrowheads="1" noChangeShapeType="1" noTextEdit="1"/>
              </p:cNvSpPr>
              <p:nvPr/>
            </p:nvSpPr>
            <p:spPr bwMode="auto">
              <a:xfrm>
                <a:off x="9099550" y="1337961"/>
                <a:ext cx="2074863" cy="1045284"/>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18" name="Text Box 6">
            <a:extLst>
              <a:ext uri="{FF2B5EF4-FFF2-40B4-BE49-F238E27FC236}">
                <a16:creationId xmlns:a16="http://schemas.microsoft.com/office/drawing/2014/main" id="{4781CDB3-CD28-486D-BE59-47A83C29B201}"/>
              </a:ext>
            </a:extLst>
          </p:cNvPr>
          <p:cNvSpPr txBox="1">
            <a:spLocks noChangeArrowheads="1"/>
          </p:cNvSpPr>
          <p:nvPr/>
        </p:nvSpPr>
        <p:spPr bwMode="auto">
          <a:xfrm>
            <a:off x="5346693" y="1711760"/>
            <a:ext cx="2224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Multiply the third equation by </a:t>
            </a:r>
            <a:r>
              <a:rPr lang="en-US" altLang="en-US" dirty="0">
                <a:solidFill>
                  <a:srgbClr val="002060"/>
                </a:solidFill>
                <a:effectLst>
                  <a:outerShdw blurRad="38100" dist="38100" dir="2700000" algn="tl">
                    <a:srgbClr val="000000"/>
                  </a:outerShdw>
                </a:effectLst>
              </a:rPr>
              <a:t>1/11</a:t>
            </a:r>
          </a:p>
        </p:txBody>
      </p:sp>
      <p:sp>
        <p:nvSpPr>
          <p:cNvPr id="22" name="Line 7">
            <a:extLst>
              <a:ext uri="{FF2B5EF4-FFF2-40B4-BE49-F238E27FC236}">
                <a16:creationId xmlns:a16="http://schemas.microsoft.com/office/drawing/2014/main" id="{5DE88713-22C1-44B8-8862-BEF368AA153F}"/>
              </a:ext>
            </a:extLst>
          </p:cNvPr>
          <p:cNvSpPr>
            <a:spLocks noChangeShapeType="1"/>
          </p:cNvSpPr>
          <p:nvPr/>
        </p:nvSpPr>
        <p:spPr bwMode="auto">
          <a:xfrm flipH="1">
            <a:off x="4835519" y="1930835"/>
            <a:ext cx="415925" cy="0"/>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3" name="Object 5">
                <a:extLst>
                  <a:ext uri="{FF2B5EF4-FFF2-40B4-BE49-F238E27FC236}">
                    <a16:creationId xmlns:a16="http://schemas.microsoft.com/office/drawing/2014/main" id="{3010027B-537C-47A1-BD47-30B2C5406A4D}"/>
                  </a:ext>
                </a:extLst>
              </p:cNvPr>
              <p:cNvSpPr txBox="1"/>
              <p:nvPr/>
            </p:nvSpPr>
            <p:spPr bwMode="auto">
              <a:xfrm>
                <a:off x="2731797" y="2612448"/>
                <a:ext cx="2074862"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+7</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17</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23" name="Object 5">
                <a:extLst>
                  <a:ext uri="{FF2B5EF4-FFF2-40B4-BE49-F238E27FC236}">
                    <a16:creationId xmlns:a16="http://schemas.microsoft.com/office/drawing/2014/main" id="{3010027B-537C-47A1-BD47-30B2C5406A4D}"/>
                  </a:ext>
                </a:extLst>
              </p:cNvPr>
              <p:cNvSpPr txBox="1">
                <a:spLocks noRot="1" noChangeAspect="1" noMove="1" noResize="1" noEditPoints="1" noAdjustHandles="1" noChangeArrowheads="1" noChangeShapeType="1" noTextEdit="1"/>
              </p:cNvSpPr>
              <p:nvPr/>
            </p:nvSpPr>
            <p:spPr bwMode="auto">
              <a:xfrm>
                <a:off x="2731797" y="2612448"/>
                <a:ext cx="2074862"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18D029DF-E2A6-49EB-9803-2574D5A6EBBE}"/>
                  </a:ext>
                </a:extLst>
              </p:cNvPr>
              <p:cNvSpPr txBox="1"/>
              <p:nvPr/>
            </p:nvSpPr>
            <p:spPr bwMode="auto">
              <a:xfrm>
                <a:off x="9129712" y="2668963"/>
                <a:ext cx="2224088" cy="883082"/>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7</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17</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35" name="Object 4">
                <a:extLst>
                  <a:ext uri="{FF2B5EF4-FFF2-40B4-BE49-F238E27FC236}">
                    <a16:creationId xmlns:a16="http://schemas.microsoft.com/office/drawing/2014/main" id="{18D029DF-E2A6-49EB-9803-2574D5A6EBBE}"/>
                  </a:ext>
                </a:extLst>
              </p:cNvPr>
              <p:cNvSpPr txBox="1">
                <a:spLocks noRot="1" noChangeAspect="1" noMove="1" noResize="1" noEditPoints="1" noAdjustHandles="1" noChangeArrowheads="1" noChangeShapeType="1" noTextEdit="1"/>
              </p:cNvSpPr>
              <p:nvPr/>
            </p:nvSpPr>
            <p:spPr bwMode="auto">
              <a:xfrm>
                <a:off x="9129712" y="2668963"/>
                <a:ext cx="2224088" cy="883082"/>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36" name="Text Box 5">
            <a:extLst>
              <a:ext uri="{FF2B5EF4-FFF2-40B4-BE49-F238E27FC236}">
                <a16:creationId xmlns:a16="http://schemas.microsoft.com/office/drawing/2014/main" id="{A756D8AB-0C08-4035-B511-E3AF44665C81}"/>
              </a:ext>
            </a:extLst>
          </p:cNvPr>
          <p:cNvSpPr txBox="1">
            <a:spLocks noChangeArrowheads="1"/>
          </p:cNvSpPr>
          <p:nvPr/>
        </p:nvSpPr>
        <p:spPr bwMode="auto">
          <a:xfrm>
            <a:off x="5420308" y="2580258"/>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first equation </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(–7)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b="1" dirty="0">
                <a:solidFill>
                  <a:srgbClr val="002060"/>
                </a:solidFill>
                <a:effectLst>
                  <a:outerShdw blurRad="38100" dist="38100" dir="2700000" algn="tl">
                    <a:srgbClr val="000000"/>
                  </a:outerShdw>
                </a:effectLst>
              </a:rPr>
              <a:t> the third equation</a:t>
            </a:r>
          </a:p>
        </p:txBody>
      </p:sp>
      <p:sp>
        <p:nvSpPr>
          <p:cNvPr id="37" name="Line 6">
            <a:extLst>
              <a:ext uri="{FF2B5EF4-FFF2-40B4-BE49-F238E27FC236}">
                <a16:creationId xmlns:a16="http://schemas.microsoft.com/office/drawing/2014/main" id="{988A9E01-0441-4A7B-B9D8-3BBA87F9A493}"/>
              </a:ext>
            </a:extLst>
          </p:cNvPr>
          <p:cNvSpPr>
            <a:spLocks noChangeShapeType="1"/>
          </p:cNvSpPr>
          <p:nvPr/>
        </p:nvSpPr>
        <p:spPr bwMode="auto">
          <a:xfrm flipH="1">
            <a:off x="4909133" y="2799333"/>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38" name="Object 5">
                <a:extLst>
                  <a:ext uri="{FF2B5EF4-FFF2-40B4-BE49-F238E27FC236}">
                    <a16:creationId xmlns:a16="http://schemas.microsoft.com/office/drawing/2014/main" id="{73969B9F-0E49-4CB5-B099-8F72F504C862}"/>
                  </a:ext>
                </a:extLst>
              </p:cNvPr>
              <p:cNvSpPr txBox="1"/>
              <p:nvPr/>
            </p:nvSpPr>
            <p:spPr bwMode="auto">
              <a:xfrm>
                <a:off x="2835857" y="4016806"/>
                <a:ext cx="2073275"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38" name="Object 5">
                <a:extLst>
                  <a:ext uri="{FF2B5EF4-FFF2-40B4-BE49-F238E27FC236}">
                    <a16:creationId xmlns:a16="http://schemas.microsoft.com/office/drawing/2014/main" id="{73969B9F-0E49-4CB5-B099-8F72F504C862}"/>
                  </a:ext>
                </a:extLst>
              </p:cNvPr>
              <p:cNvSpPr txBox="1">
                <a:spLocks noRot="1" noChangeAspect="1" noMove="1" noResize="1" noEditPoints="1" noAdjustHandles="1" noChangeArrowheads="1" noChangeShapeType="1" noTextEdit="1"/>
              </p:cNvSpPr>
              <p:nvPr/>
            </p:nvSpPr>
            <p:spPr bwMode="auto">
              <a:xfrm>
                <a:off x="2835857" y="4016806"/>
                <a:ext cx="2073275" cy="1268413"/>
              </a:xfrm>
              <a:prstGeom prst="rect">
                <a:avLst/>
              </a:prstGeom>
              <a:blipFill>
                <a:blip r:embed="rId6"/>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bject 4">
                <a:extLst>
                  <a:ext uri="{FF2B5EF4-FFF2-40B4-BE49-F238E27FC236}">
                    <a16:creationId xmlns:a16="http://schemas.microsoft.com/office/drawing/2014/main" id="{B75FDE8C-9654-45DE-824B-37192512B8A2}"/>
                  </a:ext>
                </a:extLst>
              </p:cNvPr>
              <p:cNvSpPr txBox="1"/>
              <p:nvPr/>
            </p:nvSpPr>
            <p:spPr bwMode="auto">
              <a:xfrm>
                <a:off x="9129712" y="4138807"/>
                <a:ext cx="2224088" cy="84079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39" name="Object 4">
                <a:extLst>
                  <a:ext uri="{FF2B5EF4-FFF2-40B4-BE49-F238E27FC236}">
                    <a16:creationId xmlns:a16="http://schemas.microsoft.com/office/drawing/2014/main" id="{B75FDE8C-9654-45DE-824B-37192512B8A2}"/>
                  </a:ext>
                </a:extLst>
              </p:cNvPr>
              <p:cNvSpPr txBox="1">
                <a:spLocks noRot="1" noChangeAspect="1" noMove="1" noResize="1" noEditPoints="1" noAdjustHandles="1" noChangeArrowheads="1" noChangeShapeType="1" noTextEdit="1"/>
              </p:cNvSpPr>
              <p:nvPr/>
            </p:nvSpPr>
            <p:spPr bwMode="auto">
              <a:xfrm>
                <a:off x="9129712" y="4138807"/>
                <a:ext cx="2224088" cy="840790"/>
              </a:xfrm>
              <a:prstGeom prst="rect">
                <a:avLst/>
              </a:prstGeom>
              <a:blipFill>
                <a:blip r:embed="rId7"/>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42" name="Text Box 6">
            <a:extLst>
              <a:ext uri="{FF2B5EF4-FFF2-40B4-BE49-F238E27FC236}">
                <a16:creationId xmlns:a16="http://schemas.microsoft.com/office/drawing/2014/main" id="{6C92295F-DA5B-48BE-BCA5-FF080CDED7A4}"/>
              </a:ext>
            </a:extLst>
          </p:cNvPr>
          <p:cNvSpPr txBox="1">
            <a:spLocks noChangeArrowheads="1"/>
          </p:cNvSpPr>
          <p:nvPr/>
        </p:nvSpPr>
        <p:spPr bwMode="auto">
          <a:xfrm>
            <a:off x="5517288" y="4242802"/>
            <a:ext cx="28765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2060"/>
                </a:solidFill>
                <a:effectLst>
                  <a:outerShdw blurRad="38100" dist="38100" dir="2700000" algn="tl">
                    <a:srgbClr val="000000"/>
                  </a:outerShdw>
                </a:effectLst>
              </a:rPr>
              <a:t>Replace by the sum of          the second equation </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rPr>
              <a:t>2</a:t>
            </a:r>
            <a:r>
              <a:rPr lang="en-US" altLang="en-US" b="1" dirty="0">
                <a:solidFill>
                  <a:srgbClr val="002060"/>
                </a:solidFill>
                <a:effectLst>
                  <a:outerShdw blurRad="38100" dist="38100" dir="2700000" algn="tl">
                    <a:srgbClr val="000000"/>
                  </a:outerShdw>
                </a:effectLst>
              </a:rPr>
              <a:t> </a:t>
            </a:r>
            <a:r>
              <a:rPr lang="en-US" altLang="en-US" dirty="0">
                <a:solidFill>
                  <a:srgbClr val="002060"/>
                </a:solidFill>
                <a:effectLst>
                  <a:outerShdw blurRad="38100" dist="38100" dir="2700000" algn="tl">
                    <a:srgbClr val="000000"/>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dirty="0">
                <a:solidFill>
                  <a:srgbClr val="002060"/>
                </a:solidFill>
                <a:effectLst>
                  <a:outerShdw blurRad="38100" dist="38100" dir="2700000" algn="tl">
                    <a:srgbClr val="000000"/>
                  </a:outerShdw>
                </a:effectLst>
              </a:rPr>
              <a:t> </a:t>
            </a:r>
            <a:r>
              <a:rPr lang="en-US" altLang="en-US" b="1" dirty="0">
                <a:solidFill>
                  <a:srgbClr val="002060"/>
                </a:solidFill>
                <a:effectLst>
                  <a:outerShdw blurRad="38100" dist="38100" dir="2700000" algn="tl">
                    <a:srgbClr val="000000"/>
                  </a:outerShdw>
                </a:effectLst>
              </a:rPr>
              <a:t>the third equation</a:t>
            </a:r>
          </a:p>
        </p:txBody>
      </p:sp>
      <p:sp>
        <p:nvSpPr>
          <p:cNvPr id="43" name="Line 7">
            <a:extLst>
              <a:ext uri="{FF2B5EF4-FFF2-40B4-BE49-F238E27FC236}">
                <a16:creationId xmlns:a16="http://schemas.microsoft.com/office/drawing/2014/main" id="{FF1208F9-3642-4D39-9AD4-6D59BF39C79F}"/>
              </a:ext>
            </a:extLst>
          </p:cNvPr>
          <p:cNvSpPr>
            <a:spLocks noChangeShapeType="1"/>
          </p:cNvSpPr>
          <p:nvPr/>
        </p:nvSpPr>
        <p:spPr bwMode="auto">
          <a:xfrm flipH="1">
            <a:off x="5006113" y="4461877"/>
            <a:ext cx="508000" cy="1587"/>
          </a:xfrm>
          <a:prstGeom prst="line">
            <a:avLst/>
          </a:prstGeom>
          <a:noFill/>
          <a:ln w="38100">
            <a:solidFill>
              <a:srgbClr val="FF99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44" name="Object 5">
                <a:extLst>
                  <a:ext uri="{FF2B5EF4-FFF2-40B4-BE49-F238E27FC236}">
                    <a16:creationId xmlns:a16="http://schemas.microsoft.com/office/drawing/2014/main" id="{FDA08738-AE81-4DAE-8242-83DD224E3E15}"/>
                  </a:ext>
                </a:extLst>
              </p:cNvPr>
              <p:cNvSpPr txBox="1"/>
              <p:nvPr/>
            </p:nvSpPr>
            <p:spPr bwMode="auto">
              <a:xfrm>
                <a:off x="2887372" y="5232692"/>
                <a:ext cx="1919287"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44" name="Object 5">
                <a:extLst>
                  <a:ext uri="{FF2B5EF4-FFF2-40B4-BE49-F238E27FC236}">
                    <a16:creationId xmlns:a16="http://schemas.microsoft.com/office/drawing/2014/main" id="{FDA08738-AE81-4DAE-8242-83DD224E3E15}"/>
                  </a:ext>
                </a:extLst>
              </p:cNvPr>
              <p:cNvSpPr txBox="1">
                <a:spLocks noRot="1" noChangeAspect="1" noMove="1" noResize="1" noEditPoints="1" noAdjustHandles="1" noChangeArrowheads="1" noChangeShapeType="1" noTextEdit="1"/>
              </p:cNvSpPr>
              <p:nvPr/>
            </p:nvSpPr>
            <p:spPr bwMode="auto">
              <a:xfrm>
                <a:off x="2887372" y="5232692"/>
                <a:ext cx="1919287" cy="1268413"/>
              </a:xfrm>
              <a:prstGeom prst="rect">
                <a:avLst/>
              </a:prstGeom>
              <a:blipFill>
                <a:blip r:embed="rId8"/>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bject 5">
                <a:extLst>
                  <a:ext uri="{FF2B5EF4-FFF2-40B4-BE49-F238E27FC236}">
                    <a16:creationId xmlns:a16="http://schemas.microsoft.com/office/drawing/2014/main" id="{E029F4FE-ABC6-4C6D-AFC4-858F217FA8A3}"/>
                  </a:ext>
                </a:extLst>
              </p:cNvPr>
              <p:cNvSpPr txBox="1"/>
              <p:nvPr/>
            </p:nvSpPr>
            <p:spPr bwMode="auto">
              <a:xfrm>
                <a:off x="9129712" y="5161840"/>
                <a:ext cx="1893887" cy="84079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48" name="Object 5">
                <a:extLst>
                  <a:ext uri="{FF2B5EF4-FFF2-40B4-BE49-F238E27FC236}">
                    <a16:creationId xmlns:a16="http://schemas.microsoft.com/office/drawing/2014/main" id="{E029F4FE-ABC6-4C6D-AFC4-858F217FA8A3}"/>
                  </a:ext>
                </a:extLst>
              </p:cNvPr>
              <p:cNvSpPr txBox="1">
                <a:spLocks noRot="1" noChangeAspect="1" noMove="1" noResize="1" noEditPoints="1" noAdjustHandles="1" noChangeArrowheads="1" noChangeShapeType="1" noTextEdit="1"/>
              </p:cNvSpPr>
              <p:nvPr/>
            </p:nvSpPr>
            <p:spPr bwMode="auto">
              <a:xfrm>
                <a:off x="9129712" y="5161840"/>
                <a:ext cx="1893887" cy="840790"/>
              </a:xfrm>
              <a:prstGeom prst="rect">
                <a:avLst/>
              </a:prstGeom>
              <a:blipFill>
                <a:blip r:embed="rId9"/>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49" name="Text Box 7">
            <a:extLst>
              <a:ext uri="{FF2B5EF4-FFF2-40B4-BE49-F238E27FC236}">
                <a16:creationId xmlns:a16="http://schemas.microsoft.com/office/drawing/2014/main" id="{C8ACDE23-DDD1-41A9-9F58-7C722E2152A2}"/>
              </a:ext>
            </a:extLst>
          </p:cNvPr>
          <p:cNvSpPr txBox="1">
            <a:spLocks noChangeArrowheads="1"/>
          </p:cNvSpPr>
          <p:nvPr/>
        </p:nvSpPr>
        <p:spPr bwMode="auto">
          <a:xfrm>
            <a:off x="8332215" y="6020224"/>
            <a:ext cx="3510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b="1" dirty="0">
                <a:solidFill>
                  <a:srgbClr val="002060"/>
                </a:solidFill>
                <a:effectLst>
                  <a:outerShdw blurRad="38100" dist="38100" dir="2700000" algn="tl">
                    <a:srgbClr val="000000"/>
                  </a:outerShdw>
                </a:effectLst>
              </a:rPr>
              <a:t>Row Reduced Form of the Matrix</a:t>
            </a:r>
          </a:p>
        </p:txBody>
      </p:sp>
    </p:spTree>
    <p:extLst>
      <p:ext uri="{BB962C8B-B14F-4D97-AF65-F5344CB8AC3E}">
        <p14:creationId xmlns:p14="http://schemas.microsoft.com/office/powerpoint/2010/main" val="58530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p:bldP spid="35" grpId="0"/>
      <p:bldP spid="36" grpId="0"/>
      <p:bldP spid="37" grpId="0" animBg="1"/>
      <p:bldP spid="38" grpId="0"/>
      <p:bldP spid="39" grpId="0"/>
      <p:bldP spid="42" grpId="0"/>
      <p:bldP spid="43" grpId="0" animBg="1"/>
      <p:bldP spid="44" grpId="0"/>
      <p:bldP spid="48" grpId="0"/>
      <p:bldP spid="4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a:extLst>
              <a:ext uri="{FF2B5EF4-FFF2-40B4-BE49-F238E27FC236}">
                <a16:creationId xmlns:a16="http://schemas.microsoft.com/office/drawing/2014/main" id="{387A1127-CE35-472F-AA18-ACF2BAC713D2}"/>
              </a:ext>
            </a:extLst>
          </p:cNvPr>
          <p:cNvSpPr>
            <a:spLocks noGrp="1" noChangeArrowheads="1"/>
          </p:cNvSpPr>
          <p:nvPr>
            <p:ph type="title"/>
          </p:nvPr>
        </p:nvSpPr>
        <p:spPr/>
        <p:txBody>
          <a:bodyPr>
            <a:normAutofit fontScale="90000"/>
          </a:bodyPr>
          <a:lstStyle/>
          <a:p>
            <a:r>
              <a:rPr lang="en-US" altLang="en-US" dirty="0"/>
              <a:t>Example</a:t>
            </a:r>
          </a:p>
        </p:txBody>
      </p:sp>
      <p:sp>
        <p:nvSpPr>
          <p:cNvPr id="1272835" name="Rectangle 3">
            <a:extLst>
              <a:ext uri="{FF2B5EF4-FFF2-40B4-BE49-F238E27FC236}">
                <a16:creationId xmlns:a16="http://schemas.microsoft.com/office/drawing/2014/main" id="{014A7A2B-8468-4133-A22A-AC2473DCF6AB}"/>
              </a:ext>
            </a:extLst>
          </p:cNvPr>
          <p:cNvSpPr>
            <a:spLocks noGrp="1" noChangeArrowheads="1"/>
          </p:cNvSpPr>
          <p:nvPr>
            <p:ph idx="1"/>
          </p:nvPr>
        </p:nvSpPr>
        <p:spPr>
          <a:xfrm>
            <a:off x="838201" y="1270000"/>
            <a:ext cx="6587836" cy="4906963"/>
          </a:xfrm>
        </p:spPr>
        <p:txBody>
          <a:bodyPr/>
          <a:lstStyle/>
          <a:p>
            <a:pPr marL="404813" indent="-404813"/>
            <a:r>
              <a:rPr lang="en-US" altLang="en-US" dirty="0"/>
              <a:t>Solve the following system of equations:</a:t>
            </a:r>
          </a:p>
          <a:p>
            <a:pPr marL="404813" indent="-404813"/>
            <a:endParaRPr lang="en-US" altLang="en-US" dirty="0"/>
          </a:p>
          <a:p>
            <a:pPr marL="404813" indent="-404813"/>
            <a:endParaRPr lang="en-US" altLang="en-US" dirty="0"/>
          </a:p>
          <a:p>
            <a:r>
              <a:rPr lang="en-US" altLang="en-US" dirty="0"/>
              <a:t>Solution</a:t>
            </a:r>
          </a:p>
          <a:p>
            <a:pPr marL="862013" lvl="1" indent="-404813"/>
            <a:r>
              <a:rPr lang="en-US" altLang="en-US" dirty="0"/>
              <a:t>Thus, the </a:t>
            </a:r>
            <a:r>
              <a:rPr lang="en-US" altLang="en-US" dirty="0">
                <a:solidFill>
                  <a:srgbClr val="00FF00"/>
                </a:solidFill>
              </a:rPr>
              <a:t>solution</a:t>
            </a:r>
            <a:r>
              <a:rPr lang="en-US" altLang="en-US" dirty="0"/>
              <a:t> to the system is </a:t>
            </a:r>
            <a:r>
              <a:rPr lang="en-US" altLang="en-US" b="0" i="1" dirty="0">
                <a:solidFill>
                  <a:srgbClr val="002060"/>
                </a:solidFill>
              </a:rPr>
              <a:t>x</a:t>
            </a:r>
            <a:r>
              <a:rPr lang="en-US" altLang="en-US" b="0" dirty="0">
                <a:solidFill>
                  <a:srgbClr val="002060"/>
                </a:solidFill>
              </a:rPr>
              <a:t> = 3</a:t>
            </a:r>
            <a:r>
              <a:rPr lang="en-US" altLang="en-US" dirty="0">
                <a:solidFill>
                  <a:srgbClr val="002060"/>
                </a:solidFill>
              </a:rPr>
              <a:t>, </a:t>
            </a:r>
            <a:r>
              <a:rPr lang="en-US" altLang="en-US" b="0" i="1" dirty="0">
                <a:solidFill>
                  <a:srgbClr val="002060"/>
                </a:solidFill>
              </a:rPr>
              <a:t>y</a:t>
            </a:r>
            <a:r>
              <a:rPr lang="en-US" altLang="en-US" b="0" dirty="0">
                <a:solidFill>
                  <a:srgbClr val="002060"/>
                </a:solidFill>
              </a:rPr>
              <a:t> = 1</a:t>
            </a:r>
            <a:r>
              <a:rPr lang="en-US" altLang="en-US" dirty="0">
                <a:solidFill>
                  <a:srgbClr val="002060"/>
                </a:solidFill>
              </a:rPr>
              <a:t>, </a:t>
            </a:r>
            <a:r>
              <a:rPr lang="en-US" altLang="en-US" dirty="0"/>
              <a:t>and </a:t>
            </a:r>
            <a:r>
              <a:rPr lang="en-US" altLang="en-US" b="0" i="1" dirty="0">
                <a:solidFill>
                  <a:srgbClr val="002060"/>
                </a:solidFill>
              </a:rPr>
              <a:t>z</a:t>
            </a:r>
            <a:r>
              <a:rPr lang="en-US" altLang="en-US" b="0" dirty="0">
                <a:solidFill>
                  <a:srgbClr val="002060"/>
                </a:solidFill>
              </a:rPr>
              <a:t> = 2</a:t>
            </a:r>
            <a:r>
              <a:rPr lang="en-US" altLang="en-US" dirty="0">
                <a:solidFill>
                  <a:srgbClr val="002060"/>
                </a:solidFill>
              </a:rPr>
              <a:t>.</a:t>
            </a:r>
          </a:p>
        </p:txBody>
      </p:sp>
      <mc:AlternateContent xmlns:mc="http://schemas.openxmlformats.org/markup-compatibility/2006" xmlns:a14="http://schemas.microsoft.com/office/drawing/2010/main">
        <mc:Choice Requires="a14">
          <p:sp>
            <p:nvSpPr>
              <p:cNvPr id="1272836" name="Object 4">
                <a:extLst>
                  <a:ext uri="{FF2B5EF4-FFF2-40B4-BE49-F238E27FC236}">
                    <a16:creationId xmlns:a16="http://schemas.microsoft.com/office/drawing/2014/main" id="{41D76941-F1DA-40AF-A55C-71555254074F}"/>
                  </a:ext>
                </a:extLst>
              </p:cNvPr>
              <p:cNvSpPr txBox="1"/>
              <p:nvPr/>
            </p:nvSpPr>
            <p:spPr bwMode="auto">
              <a:xfrm>
                <a:off x="4649309" y="1679574"/>
                <a:ext cx="2254250" cy="134620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𝑥</m:t>
                      </m:r>
                      <m:r>
                        <a:rPr lang="en-US" i="1" smtClean="0">
                          <a:solidFill>
                            <a:srgbClr val="002060"/>
                          </a:solidFill>
                          <a:latin typeface="Cambria Math" panose="02040503050406030204" pitchFamily="18" charset="0"/>
                        </a:rPr>
                        <m:t>+4</m:t>
                      </m:r>
                      <m:r>
                        <a:rPr lang="en-US" i="1" smtClean="0">
                          <a:solidFill>
                            <a:srgbClr val="002060"/>
                          </a:solidFill>
                          <a:latin typeface="Cambria Math" panose="02040503050406030204" pitchFamily="18" charset="0"/>
                        </a:rPr>
                        <m:t>𝑦</m:t>
                      </m:r>
                      <m:r>
                        <a:rPr lang="en-US" i="1" smtClean="0">
                          <a:solidFill>
                            <a:srgbClr val="002060"/>
                          </a:solidFill>
                          <a:latin typeface="Cambria Math" panose="02040503050406030204" pitchFamily="18" charset="0"/>
                        </a:rPr>
                        <m:t>+6</m:t>
                      </m:r>
                      <m:r>
                        <a:rPr lang="en-US" i="1" smtClean="0">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22</m:t>
                      </m:r>
                    </m:oMath>
                    <m:oMath xmlns:m="http://schemas.openxmlformats.org/officeDocument/2006/math">
                      <m:r>
                        <a:rPr lang="en-US" i="1">
                          <a:solidFill>
                            <a:srgbClr val="002060"/>
                          </a:solidFill>
                          <a:latin typeface="Cambria Math" panose="02040503050406030204" pitchFamily="18" charset="0"/>
                        </a:rPr>
                        <m:t>3</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+8</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+5</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27</m:t>
                      </m:r>
                    </m:oMath>
                    <m:oMath xmlns:m="http://schemas.openxmlformats.org/officeDocument/2006/math">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+2</m:t>
                      </m:r>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m:rPr>
                          <m:nor/>
                        </m:rPr>
                        <a:rPr lang="en-US" i="0">
                          <a:solidFill>
                            <a:srgbClr val="002060"/>
                          </a:solidFill>
                          <a:latin typeface="Cambria Math" panose="02040503050406030204" pitchFamily="18" charset="0"/>
                        </a:rPr>
                        <m:t>  </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72836" name="Object 4">
                <a:extLst>
                  <a:ext uri="{FF2B5EF4-FFF2-40B4-BE49-F238E27FC236}">
                    <a16:creationId xmlns:a16="http://schemas.microsoft.com/office/drawing/2014/main" id="{41D76941-F1DA-40AF-A55C-71555254074F}"/>
                  </a:ext>
                </a:extLst>
              </p:cNvPr>
              <p:cNvSpPr txBox="1">
                <a:spLocks noRot="1" noChangeAspect="1" noMove="1" noResize="1" noEditPoints="1" noAdjustHandles="1" noChangeArrowheads="1" noChangeShapeType="1" noTextEdit="1"/>
              </p:cNvSpPr>
              <p:nvPr/>
            </p:nvSpPr>
            <p:spPr bwMode="auto">
              <a:xfrm>
                <a:off x="4649309" y="1679574"/>
                <a:ext cx="2254250" cy="1346200"/>
              </a:xfrm>
              <a:prstGeom prst="rect">
                <a:avLst/>
              </a:prstGeom>
              <a:blipFill>
                <a:blip r:embed="rId3"/>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2837" name="Object 5">
                <a:extLst>
                  <a:ext uri="{FF2B5EF4-FFF2-40B4-BE49-F238E27FC236}">
                    <a16:creationId xmlns:a16="http://schemas.microsoft.com/office/drawing/2014/main" id="{30B242C0-0E69-4E4B-8836-E56D7AED984C}"/>
                  </a:ext>
                </a:extLst>
              </p:cNvPr>
              <p:cNvSpPr txBox="1"/>
              <p:nvPr/>
            </p:nvSpPr>
            <p:spPr bwMode="auto">
              <a:xfrm>
                <a:off x="5038779" y="3967162"/>
                <a:ext cx="1919287" cy="1268413"/>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2060"/>
                          </a:solidFill>
                          <a:latin typeface="Cambria Math" panose="02040503050406030204" pitchFamily="18" charset="0"/>
                        </a:rPr>
                        <m:t>𝑥</m:t>
                      </m:r>
                      <m:r>
                        <m:rPr>
                          <m:nor/>
                        </m:rPr>
                        <a:rPr lang="en-US" i="0">
                          <a:solidFill>
                            <a:srgbClr val="002060"/>
                          </a:solidFill>
                          <a:latin typeface="Cambria Math" panose="02040503050406030204" pitchFamily="18" charset="0"/>
                        </a:rPr>
                        <m:t>    </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oMath>
                    <m:oMath xmlns:m="http://schemas.openxmlformats.org/officeDocument/2006/math">
                      <m:r>
                        <a:rPr lang="en-US" i="1">
                          <a:solidFill>
                            <a:srgbClr val="002060"/>
                          </a:solidFill>
                          <a:latin typeface="Cambria Math" panose="02040503050406030204" pitchFamily="18" charset="0"/>
                        </a:rPr>
                        <m:t>𝑦</m:t>
                      </m:r>
                      <m:r>
                        <a:rPr lang="en-US" i="0">
                          <a:solidFill>
                            <a:srgbClr val="002060"/>
                          </a:solidFill>
                          <a:latin typeface="Cambria Math" panose="02040503050406030204" pitchFamily="18" charset="0"/>
                        </a:rPr>
                        <m:t>    </m:t>
                      </m:r>
                      <m:r>
                        <m:rPr>
                          <m:nor/>
                        </m:rPr>
                        <a:rPr lang="en-US" i="0">
                          <a:solidFill>
                            <a:srgbClr val="002060"/>
                          </a:solidFill>
                          <a:latin typeface="Cambria Math" panose="02040503050406030204" pitchFamily="18" charset="0"/>
                        </a:rPr>
                        <m:t>    </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oMath>
                    <m:oMath xmlns:m="http://schemas.openxmlformats.org/officeDocument/2006/math">
                      <m:r>
                        <a:rPr lang="en-US" i="1">
                          <a:solidFill>
                            <a:srgbClr val="002060"/>
                          </a:solidFill>
                          <a:latin typeface="Cambria Math" panose="02040503050406030204" pitchFamily="18" charset="0"/>
                        </a:rPr>
                        <m:t>𝑧</m:t>
                      </m:r>
                      <m:r>
                        <m:rPr>
                          <m:aln/>
                        </m:rP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oMath>
                  </m:oMathPara>
                </a14:m>
                <a:endParaRPr lang="en-US" dirty="0">
                  <a:solidFill>
                    <a:srgbClr val="002060"/>
                  </a:solidFill>
                </a:endParaRPr>
              </a:p>
            </p:txBody>
          </p:sp>
        </mc:Choice>
        <mc:Fallback xmlns="">
          <p:sp>
            <p:nvSpPr>
              <p:cNvPr id="1272837" name="Object 5">
                <a:extLst>
                  <a:ext uri="{FF2B5EF4-FFF2-40B4-BE49-F238E27FC236}">
                    <a16:creationId xmlns:a16="http://schemas.microsoft.com/office/drawing/2014/main" id="{30B242C0-0E69-4E4B-8836-E56D7AED984C}"/>
                  </a:ext>
                </a:extLst>
              </p:cNvPr>
              <p:cNvSpPr txBox="1">
                <a:spLocks noRot="1" noChangeAspect="1" noMove="1" noResize="1" noEditPoints="1" noAdjustHandles="1" noChangeArrowheads="1" noChangeShapeType="1" noTextEdit="1"/>
              </p:cNvSpPr>
              <p:nvPr/>
            </p:nvSpPr>
            <p:spPr bwMode="auto">
              <a:xfrm>
                <a:off x="5038779" y="3967162"/>
                <a:ext cx="1919287" cy="1268413"/>
              </a:xfrm>
              <a:prstGeom prst="rect">
                <a:avLst/>
              </a:prstGeom>
              <a:blipFill>
                <a:blip r:embed="rId4"/>
                <a:stretch>
                  <a:fillRect/>
                </a:stretch>
              </a:blipFill>
              <a:ln>
                <a:noFill/>
              </a:ln>
              <a:effectLst>
                <a:outerShdw dist="17961" dir="2700000" algn="ctr" rotWithShape="0">
                  <a:schemeClr val="tx1"/>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4E05B04C-DBDE-4DFB-A5B1-159CEBE20D43}"/>
                  </a:ext>
                </a:extLst>
              </p:cNvPr>
              <p:cNvSpPr txBox="1"/>
              <p:nvPr/>
            </p:nvSpPr>
            <p:spPr bwMode="auto">
              <a:xfrm>
                <a:off x="9129712" y="4039618"/>
                <a:ext cx="1893887" cy="840790"/>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solidFill>
                                <a:srgbClr val="002060"/>
                              </a:solidFill>
                              <a:latin typeface="Cambria Math" panose="02040503050406030204" pitchFamily="18" charset="0"/>
                            </a:rPr>
                          </m:ctrlPr>
                        </m:dPr>
                        <m:e>
                          <m:d>
                            <m:dPr>
                              <m:begChr m:val=""/>
                              <m:endChr m:val="|"/>
                              <m:ctrlPr>
                                <a:rPr lang="en-US" i="1">
                                  <a:solidFill>
                                    <a:srgbClr val="002060"/>
                                  </a:solidFill>
                                  <a:latin typeface="Cambria Math" panose="02040503050406030204" pitchFamily="18" charset="0"/>
                                </a:rPr>
                              </m:ctrlPr>
                            </m:dPr>
                            <m:e>
                              <m:m>
                                <m:mPr>
                                  <m:plcHide m:val="on"/>
                                  <m:mcs>
                                    <m:mc>
                                      <m:mcPr>
                                        <m:count m:val="3"/>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
                              <m:r>
                                <a:rPr lang="en-US" i="0">
                                  <a:solidFill>
                                    <a:srgbClr val="002060"/>
                                  </a:solidFill>
                                  <a:latin typeface="Cambria Math" panose="02040503050406030204" pitchFamily="18" charset="0"/>
                                </a:rPr>
                                <m:t> </m:t>
                              </m:r>
                            </m:e>
                          </m:d>
                          <m:r>
                            <a:rPr lang="en-US" i="0">
                              <a:solidFill>
                                <a:srgbClr val="002060"/>
                              </a:solidFill>
                              <a:latin typeface="Cambria Math" panose="02040503050406030204" pitchFamily="18" charset="0"/>
                            </a:rPr>
                            <m:t> </m:t>
                          </m:r>
                          <m:m>
                            <m:mPr>
                              <m:plcHide m:val="on"/>
                              <m:mcs>
                                <m:mc>
                                  <m:mcPr>
                                    <m:count m:val="1"/>
                                    <m:mcJc m:val="center"/>
                                  </m:mcPr>
                                </m:mc>
                              </m:mcs>
                              <m:ctrlPr>
                                <a:rPr lang="en-US" i="1">
                                  <a:solidFill>
                                    <a:srgbClr val="002060"/>
                                  </a:solidFill>
                                  <a:latin typeface="Cambria Math" panose="02040503050406030204" pitchFamily="18" charset="0"/>
                                </a:rPr>
                              </m:ctrlPr>
                            </m:mPr>
                            <m:mr>
                              <m:e>
                                <m:r>
                                  <a:rPr lang="en-US" i="1">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2</m:t>
                                </m:r>
                              </m:e>
                            </m:mr>
                          </m:m>
                        </m:e>
                      </m:d>
                    </m:oMath>
                  </m:oMathPara>
                </a14:m>
                <a:endParaRPr lang="en-US" dirty="0">
                  <a:solidFill>
                    <a:srgbClr val="002060"/>
                  </a:solidFill>
                </a:endParaRPr>
              </a:p>
            </p:txBody>
          </p:sp>
        </mc:Choice>
        <mc:Fallback xmlns="">
          <p:sp>
            <p:nvSpPr>
              <p:cNvPr id="6" name="Object 5">
                <a:extLst>
                  <a:ext uri="{FF2B5EF4-FFF2-40B4-BE49-F238E27FC236}">
                    <a16:creationId xmlns:a16="http://schemas.microsoft.com/office/drawing/2014/main" id="{4E05B04C-DBDE-4DFB-A5B1-159CEBE20D43}"/>
                  </a:ext>
                </a:extLst>
              </p:cNvPr>
              <p:cNvSpPr txBox="1">
                <a:spLocks noRot="1" noChangeAspect="1" noMove="1" noResize="1" noEditPoints="1" noAdjustHandles="1" noChangeArrowheads="1" noChangeShapeType="1" noTextEdit="1"/>
              </p:cNvSpPr>
              <p:nvPr/>
            </p:nvSpPr>
            <p:spPr bwMode="auto">
              <a:xfrm>
                <a:off x="9129712" y="4039618"/>
                <a:ext cx="1893887" cy="840790"/>
              </a:xfrm>
              <a:prstGeom prst="rect">
                <a:avLst/>
              </a:prstGeom>
              <a:blipFill>
                <a:blip r:embed="rId5"/>
                <a:stretch>
                  <a:fillRect/>
                </a:stretch>
              </a:blipFill>
              <a:ln>
                <a:noFill/>
              </a:ln>
              <a:effectLst>
                <a:outerShdw dist="17961" dir="2700000" algn="ctr" rotWithShape="0">
                  <a:schemeClr val="tx1"/>
                </a:outerShdw>
              </a:effectLst>
            </p:spPr>
            <p:txBody>
              <a:bodyPr/>
              <a:lstStyle/>
              <a:p>
                <a:r>
                  <a:rPr lang="en-US">
                    <a:noFill/>
                  </a:rPr>
                  <a:t> </a:t>
                </a:r>
              </a:p>
            </p:txBody>
          </p:sp>
        </mc:Fallback>
      </mc:AlternateContent>
      <p:sp>
        <p:nvSpPr>
          <p:cNvPr id="7" name="Text Box 7">
            <a:extLst>
              <a:ext uri="{FF2B5EF4-FFF2-40B4-BE49-F238E27FC236}">
                <a16:creationId xmlns:a16="http://schemas.microsoft.com/office/drawing/2014/main" id="{A6C1EE24-1A4F-4305-B938-CD20ADC3C1C7}"/>
              </a:ext>
            </a:extLst>
          </p:cNvPr>
          <p:cNvSpPr txBox="1">
            <a:spLocks noChangeArrowheads="1"/>
          </p:cNvSpPr>
          <p:nvPr/>
        </p:nvSpPr>
        <p:spPr bwMode="auto">
          <a:xfrm>
            <a:off x="8332215" y="4898002"/>
            <a:ext cx="3510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b="1" dirty="0">
                <a:solidFill>
                  <a:srgbClr val="002060"/>
                </a:solidFill>
                <a:effectLst>
                  <a:outerShdw blurRad="38100" dist="38100" dir="2700000" algn="tl">
                    <a:srgbClr val="000000"/>
                  </a:outerShdw>
                </a:effectLst>
              </a:rPr>
              <a:t>Row Reduced Form of the Matrix</a:t>
            </a:r>
          </a:p>
        </p:txBody>
      </p:sp>
    </p:spTree>
    <p:extLst>
      <p:ext uri="{BB962C8B-B14F-4D97-AF65-F5344CB8AC3E}">
        <p14:creationId xmlns:p14="http://schemas.microsoft.com/office/powerpoint/2010/main" val="18354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DB46-4A79-4335-A446-160CB86025F6}"/>
              </a:ext>
            </a:extLst>
          </p:cNvPr>
          <p:cNvSpPr>
            <a:spLocks noGrp="1"/>
          </p:cNvSpPr>
          <p:nvPr>
            <p:ph type="title"/>
          </p:nvPr>
        </p:nvSpPr>
        <p:spPr/>
        <p:txBody>
          <a:bodyPr rtlCol="0">
            <a:normAutofit fontScale="90000"/>
          </a:bodyPr>
          <a:lstStyle/>
          <a:p>
            <a:pPr>
              <a:defRPr/>
            </a:pPr>
            <a:r>
              <a:rPr lang="en-US" altLang="zh-CN" dirty="0">
                <a:ea typeface="SimSun" panose="02010600030101010101" pitchFamily="2" charset="-122"/>
              </a:rPr>
              <a:t>Dot Product </a:t>
            </a:r>
            <a:r>
              <a:rPr lang="en-US" dirty="0"/>
              <a:t>Example: linear feed-forward network</a:t>
            </a:r>
          </a:p>
        </p:txBody>
      </p:sp>
      <p:sp>
        <p:nvSpPr>
          <p:cNvPr id="22" name="Content Placeholder 2">
            <a:extLst>
              <a:ext uri="{FF2B5EF4-FFF2-40B4-BE49-F238E27FC236}">
                <a16:creationId xmlns:a16="http://schemas.microsoft.com/office/drawing/2014/main" id="{8CADAE74-0966-448E-992F-67B0FEA75A95}"/>
              </a:ext>
            </a:extLst>
          </p:cNvPr>
          <p:cNvSpPr>
            <a:spLocks noGrp="1"/>
          </p:cNvSpPr>
          <p:nvPr>
            <p:ph idx="1"/>
          </p:nvPr>
        </p:nvSpPr>
        <p:spPr>
          <a:xfrm>
            <a:off x="8047098" y="3489325"/>
            <a:ext cx="3812217" cy="3068963"/>
          </a:xfrm>
        </p:spPr>
        <p:txBody>
          <a:bodyPr rtlCol="0">
            <a:normAutofit/>
          </a:bodyPr>
          <a:lstStyle/>
          <a:p>
            <a:pPr>
              <a:buFont typeface="Arial"/>
              <a:buChar char="•"/>
              <a:defRPr/>
            </a:pPr>
            <a:r>
              <a:rPr lang="en-US" u="sng" dirty="0"/>
              <a:t>Insight</a:t>
            </a:r>
            <a:r>
              <a:rPr lang="en-US" dirty="0"/>
              <a:t>: for a given input (L2) magnitude, the response is maximized when the input is parallel to the weight vector</a:t>
            </a:r>
            <a:endParaRPr lang="en-US" b="1" dirty="0"/>
          </a:p>
        </p:txBody>
      </p:sp>
      <p:sp>
        <p:nvSpPr>
          <p:cNvPr id="18436" name="TextBox 14">
            <a:extLst>
              <a:ext uri="{FF2B5EF4-FFF2-40B4-BE49-F238E27FC236}">
                <a16:creationId xmlns:a16="http://schemas.microsoft.com/office/drawing/2014/main" id="{3340BDA6-DAB7-43C0-B757-428AED24D118}"/>
              </a:ext>
            </a:extLst>
          </p:cNvPr>
          <p:cNvSpPr txBox="1">
            <a:spLocks noChangeArrowheads="1"/>
          </p:cNvSpPr>
          <p:nvPr/>
        </p:nvSpPr>
        <p:spPr bwMode="auto">
          <a:xfrm>
            <a:off x="1882837" y="2130101"/>
            <a:ext cx="1565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Input neurons’</a:t>
            </a:r>
          </a:p>
          <a:p>
            <a:pPr algn="ctr" eaLnBrk="1" hangingPunct="1">
              <a:spcBef>
                <a:spcPct val="0"/>
              </a:spcBef>
              <a:buFontTx/>
              <a:buNone/>
            </a:pPr>
            <a:r>
              <a:rPr lang="en-US" altLang="en-US" sz="1800"/>
              <a:t>Firing rates</a:t>
            </a:r>
          </a:p>
        </p:txBody>
      </p:sp>
      <p:sp>
        <p:nvSpPr>
          <p:cNvPr id="35" name="Rectangle 34">
            <a:extLst>
              <a:ext uri="{FF2B5EF4-FFF2-40B4-BE49-F238E27FC236}">
                <a16:creationId xmlns:a16="http://schemas.microsoft.com/office/drawing/2014/main" id="{04C3AB31-290A-4F3D-AB70-3C1D48799CA2}"/>
              </a:ext>
            </a:extLst>
          </p:cNvPr>
          <p:cNvSpPr/>
          <p:nvPr/>
        </p:nvSpPr>
        <p:spPr>
          <a:xfrm>
            <a:off x="4776788" y="1173163"/>
            <a:ext cx="5891212" cy="232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58110F0C-1BA2-4994-A06D-F227DBAE0276}"/>
              </a:ext>
            </a:extLst>
          </p:cNvPr>
          <p:cNvSpPr/>
          <p:nvPr/>
        </p:nvSpPr>
        <p:spPr>
          <a:xfrm>
            <a:off x="5076887" y="4343076"/>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7" name="Oval 26">
            <a:extLst>
              <a:ext uri="{FF2B5EF4-FFF2-40B4-BE49-F238E27FC236}">
                <a16:creationId xmlns:a16="http://schemas.microsoft.com/office/drawing/2014/main" id="{E954DBA0-DAC8-4153-9F31-5D45B548BB57}"/>
              </a:ext>
            </a:extLst>
          </p:cNvPr>
          <p:cNvSpPr/>
          <p:nvPr/>
        </p:nvSpPr>
        <p:spPr>
          <a:xfrm>
            <a:off x="2305112" y="2779389"/>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Oval 27">
            <a:extLst>
              <a:ext uri="{FF2B5EF4-FFF2-40B4-BE49-F238E27FC236}">
                <a16:creationId xmlns:a16="http://schemas.microsoft.com/office/drawing/2014/main" id="{06BF3F6C-17D8-450B-90BF-6DBCA15B30CF}"/>
              </a:ext>
            </a:extLst>
          </p:cNvPr>
          <p:cNvSpPr/>
          <p:nvPr/>
        </p:nvSpPr>
        <p:spPr>
          <a:xfrm>
            <a:off x="2305112" y="3725539"/>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Oval 28">
            <a:extLst>
              <a:ext uri="{FF2B5EF4-FFF2-40B4-BE49-F238E27FC236}">
                <a16:creationId xmlns:a16="http://schemas.microsoft.com/office/drawing/2014/main" id="{1D8CE39C-36FD-436B-80DF-DFFD3465FAA1}"/>
              </a:ext>
            </a:extLst>
          </p:cNvPr>
          <p:cNvSpPr/>
          <p:nvPr/>
        </p:nvSpPr>
        <p:spPr>
          <a:xfrm>
            <a:off x="2305112" y="4671689"/>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Oval 29">
            <a:extLst>
              <a:ext uri="{FF2B5EF4-FFF2-40B4-BE49-F238E27FC236}">
                <a16:creationId xmlns:a16="http://schemas.microsoft.com/office/drawing/2014/main" id="{CEDCBE89-CB2C-44C1-8C3D-6CDF0A1D1E6F}"/>
              </a:ext>
            </a:extLst>
          </p:cNvPr>
          <p:cNvSpPr/>
          <p:nvPr/>
        </p:nvSpPr>
        <p:spPr>
          <a:xfrm>
            <a:off x="2305112" y="5617839"/>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1" name="Straight Connector 30">
            <a:extLst>
              <a:ext uri="{FF2B5EF4-FFF2-40B4-BE49-F238E27FC236}">
                <a16:creationId xmlns:a16="http://schemas.microsoft.com/office/drawing/2014/main" id="{8BBE5421-6627-44CE-A03B-61F2EAB0098B}"/>
              </a:ext>
            </a:extLst>
          </p:cNvPr>
          <p:cNvCxnSpPr>
            <a:stCxn id="28" idx="6"/>
          </p:cNvCxnSpPr>
          <p:nvPr/>
        </p:nvCxnSpPr>
        <p:spPr>
          <a:xfrm>
            <a:off x="2960748" y="4054150"/>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87D458B-1F24-4162-9B4F-9662896E274B}"/>
              </a:ext>
            </a:extLst>
          </p:cNvPr>
          <p:cNvCxnSpPr>
            <a:stCxn id="29" idx="6"/>
          </p:cNvCxnSpPr>
          <p:nvPr/>
        </p:nvCxnSpPr>
        <p:spPr>
          <a:xfrm flipV="1">
            <a:off x="2960748" y="4738364"/>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365A65E-60C7-4C53-A21B-2E10847B11CE}"/>
              </a:ext>
            </a:extLst>
          </p:cNvPr>
          <p:cNvCxnSpPr/>
          <p:nvPr/>
        </p:nvCxnSpPr>
        <p:spPr>
          <a:xfrm>
            <a:off x="2944873" y="3108000"/>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E95E73-2D94-49AD-A02C-5D1BF0E103E8}"/>
              </a:ext>
            </a:extLst>
          </p:cNvPr>
          <p:cNvCxnSpPr>
            <a:stCxn id="30" idx="6"/>
          </p:cNvCxnSpPr>
          <p:nvPr/>
        </p:nvCxnSpPr>
        <p:spPr>
          <a:xfrm flipV="1">
            <a:off x="2960749" y="4903464"/>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8447" name="TextBox 35">
            <a:extLst>
              <a:ext uri="{FF2B5EF4-FFF2-40B4-BE49-F238E27FC236}">
                <a16:creationId xmlns:a16="http://schemas.microsoft.com/office/drawing/2014/main" id="{6817F7FC-5583-44CE-8ED6-607089683551}"/>
              </a:ext>
            </a:extLst>
          </p:cNvPr>
          <p:cNvSpPr txBox="1">
            <a:spLocks noChangeArrowheads="1"/>
          </p:cNvSpPr>
          <p:nvPr/>
        </p:nvSpPr>
        <p:spPr bwMode="auto">
          <a:xfrm>
            <a:off x="2455924" y="2900038"/>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r</a:t>
            </a:r>
            <a:r>
              <a:rPr lang="en-US" altLang="en-US" sz="2000" baseline="-25000"/>
              <a:t>1</a:t>
            </a:r>
          </a:p>
        </p:txBody>
      </p:sp>
      <p:sp>
        <p:nvSpPr>
          <p:cNvPr id="18448" name="TextBox 36">
            <a:extLst>
              <a:ext uri="{FF2B5EF4-FFF2-40B4-BE49-F238E27FC236}">
                <a16:creationId xmlns:a16="http://schemas.microsoft.com/office/drawing/2014/main" id="{82529B61-8ABE-4003-B516-C7DA2480342D}"/>
              </a:ext>
            </a:extLst>
          </p:cNvPr>
          <p:cNvSpPr txBox="1">
            <a:spLocks noChangeArrowheads="1"/>
          </p:cNvSpPr>
          <p:nvPr/>
        </p:nvSpPr>
        <p:spPr bwMode="auto">
          <a:xfrm>
            <a:off x="2455924" y="3865238"/>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r</a:t>
            </a:r>
            <a:r>
              <a:rPr lang="en-US" altLang="en-US" sz="2000" baseline="-25000"/>
              <a:t>2</a:t>
            </a:r>
          </a:p>
        </p:txBody>
      </p:sp>
      <p:sp>
        <p:nvSpPr>
          <p:cNvPr id="18449" name="TextBox 37">
            <a:extLst>
              <a:ext uri="{FF2B5EF4-FFF2-40B4-BE49-F238E27FC236}">
                <a16:creationId xmlns:a16="http://schemas.microsoft.com/office/drawing/2014/main" id="{A0A7C47E-351A-4E1C-B0C4-9C4633474E76}"/>
              </a:ext>
            </a:extLst>
          </p:cNvPr>
          <p:cNvSpPr txBox="1">
            <a:spLocks noChangeArrowheads="1"/>
          </p:cNvSpPr>
          <p:nvPr/>
        </p:nvSpPr>
        <p:spPr bwMode="auto">
          <a:xfrm>
            <a:off x="2455923" y="5738488"/>
            <a:ext cx="363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r</a:t>
            </a:r>
            <a:r>
              <a:rPr lang="en-US" altLang="en-US" sz="2000" baseline="-25000"/>
              <a:t>n</a:t>
            </a:r>
          </a:p>
        </p:txBody>
      </p:sp>
      <p:sp>
        <p:nvSpPr>
          <p:cNvPr id="18450" name="TextBox 38">
            <a:extLst>
              <a:ext uri="{FF2B5EF4-FFF2-40B4-BE49-F238E27FC236}">
                <a16:creationId xmlns:a16="http://schemas.microsoft.com/office/drawing/2014/main" id="{E33DE21B-EAC5-4800-8289-2654EE54B406}"/>
              </a:ext>
            </a:extLst>
          </p:cNvPr>
          <p:cNvSpPr txBox="1">
            <a:spLocks noChangeArrowheads="1"/>
          </p:cNvSpPr>
          <p:nvPr/>
        </p:nvSpPr>
        <p:spPr bwMode="auto">
          <a:xfrm>
            <a:off x="2455923" y="479233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t>r</a:t>
            </a:r>
            <a:r>
              <a:rPr lang="en-US" altLang="en-US" sz="2000" baseline="-25000"/>
              <a:t>i</a:t>
            </a:r>
          </a:p>
        </p:txBody>
      </p:sp>
      <p:pic>
        <p:nvPicPr>
          <p:cNvPr id="19" name="Picture 19" descr="perceptron.eps">
            <a:extLst>
              <a:ext uri="{FF2B5EF4-FFF2-40B4-BE49-F238E27FC236}">
                <a16:creationId xmlns:a16="http://schemas.microsoft.com/office/drawing/2014/main" id="{B67183C4-F39F-4AC2-9A96-DE29C96FD5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1443039"/>
            <a:ext cx="8640762"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31">
            <a:extLst>
              <a:ext uri="{FF2B5EF4-FFF2-40B4-BE49-F238E27FC236}">
                <a16:creationId xmlns:a16="http://schemas.microsoft.com/office/drawing/2014/main" id="{3DAEA5AE-917B-4A03-BE1F-1ADC92FB0A5F}"/>
              </a:ext>
            </a:extLst>
          </p:cNvPr>
          <p:cNvSpPr txBox="1">
            <a:spLocks noChangeArrowheads="1"/>
          </p:cNvSpPr>
          <p:nvPr/>
        </p:nvSpPr>
        <p:spPr bwMode="auto">
          <a:xfrm>
            <a:off x="6118120" y="4288385"/>
            <a:ext cx="177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Output neuron’s </a:t>
            </a:r>
          </a:p>
          <a:p>
            <a:pPr algn="ctr" eaLnBrk="1" hangingPunct="1">
              <a:spcBef>
                <a:spcPct val="0"/>
              </a:spcBef>
              <a:buFontTx/>
              <a:buNone/>
            </a:pPr>
            <a:r>
              <a:rPr lang="en-US" altLang="en-US" sz="1800"/>
              <a:t>firing rate</a:t>
            </a:r>
          </a:p>
        </p:txBody>
      </p:sp>
      <p:sp>
        <p:nvSpPr>
          <p:cNvPr id="21" name="TextBox 15">
            <a:extLst>
              <a:ext uri="{FF2B5EF4-FFF2-40B4-BE49-F238E27FC236}">
                <a16:creationId xmlns:a16="http://schemas.microsoft.com/office/drawing/2014/main" id="{8651FF83-45A9-4483-B5E2-4C31BB57DB4C}"/>
              </a:ext>
            </a:extLst>
          </p:cNvPr>
          <p:cNvSpPr txBox="1">
            <a:spLocks noChangeArrowheads="1"/>
          </p:cNvSpPr>
          <p:nvPr/>
        </p:nvSpPr>
        <p:spPr bwMode="auto">
          <a:xfrm rot="19807305">
            <a:off x="5144982" y="3556547"/>
            <a:ext cx="176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Synaptic weights</a:t>
            </a:r>
          </a:p>
        </p:txBody>
      </p:sp>
      <p:sp>
        <p:nvSpPr>
          <p:cNvPr id="3" name="Slide Number Placeholder 2">
            <a:extLst>
              <a:ext uri="{FF2B5EF4-FFF2-40B4-BE49-F238E27FC236}">
                <a16:creationId xmlns:a16="http://schemas.microsoft.com/office/drawing/2014/main" id="{556F46EB-A2B4-45F2-952E-4530A1844308}"/>
              </a:ext>
            </a:extLst>
          </p:cNvPr>
          <p:cNvSpPr>
            <a:spLocks noGrp="1"/>
          </p:cNvSpPr>
          <p:nvPr>
            <p:ph type="sldNum" sz="quarter" idx="12"/>
          </p:nvPr>
        </p:nvSpPr>
        <p:spPr/>
        <p:txBody>
          <a:bodyPr/>
          <a:lstStyle/>
          <a:p>
            <a:fld id="{7A40C488-C8CC-47D5-8871-7D5F905AB6AC}" type="slidenum">
              <a:rPr lang="en-US" smtClean="0"/>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0805-BA04-4679-8204-508D58A980FF}"/>
              </a:ext>
            </a:extLst>
          </p:cNvPr>
          <p:cNvSpPr>
            <a:spLocks noGrp="1"/>
          </p:cNvSpPr>
          <p:nvPr>
            <p:ph type="title"/>
          </p:nvPr>
        </p:nvSpPr>
        <p:spPr/>
        <p:txBody>
          <a:bodyPr>
            <a:normAutofit fontScale="90000"/>
          </a:bodyPr>
          <a:lstStyle/>
          <a:p>
            <a:r>
              <a:rPr lang="en-US" dirty="0"/>
              <a:t>Reference</a:t>
            </a:r>
          </a:p>
        </p:txBody>
      </p:sp>
      <p:sp>
        <p:nvSpPr>
          <p:cNvPr id="3" name="Content Placeholder 2">
            <a:extLst>
              <a:ext uri="{FF2B5EF4-FFF2-40B4-BE49-F238E27FC236}">
                <a16:creationId xmlns:a16="http://schemas.microsoft.com/office/drawing/2014/main" id="{5F09A014-09D7-4FF4-B7D4-BEEC1BF3F639}"/>
              </a:ext>
            </a:extLst>
          </p:cNvPr>
          <p:cNvSpPr>
            <a:spLocks noGrp="1"/>
          </p:cNvSpPr>
          <p:nvPr>
            <p:ph idx="1"/>
          </p:nvPr>
        </p:nvSpPr>
        <p:spPr/>
        <p:txBody>
          <a:bodyPr>
            <a:normAutofit fontScale="92500" lnSpcReduction="20000"/>
          </a:bodyPr>
          <a:lstStyle/>
          <a:p>
            <a:r>
              <a:rPr lang="en-US" altLang="en-US" dirty="0"/>
              <a:t>Introduction to Linear Algebra, Mark Goldman, Emily </a:t>
            </a:r>
            <a:r>
              <a:rPr lang="en-US" altLang="en-US" dirty="0" err="1"/>
              <a:t>Mackevicius</a:t>
            </a:r>
            <a:endParaRPr lang="en-US" altLang="en-US" dirty="0"/>
          </a:p>
          <a:p>
            <a:r>
              <a:rPr lang="en-US" dirty="0"/>
              <a:t>Lecture Notes on Linear Algebra, </a:t>
            </a:r>
            <a:r>
              <a:rPr lang="en-US" dirty="0" err="1"/>
              <a:t>Arbind</a:t>
            </a:r>
            <a:r>
              <a:rPr lang="en-US" dirty="0"/>
              <a:t> K Lal, </a:t>
            </a:r>
            <a:r>
              <a:rPr lang="en-US" dirty="0" err="1"/>
              <a:t>Sukant</a:t>
            </a:r>
            <a:r>
              <a:rPr lang="en-US" dirty="0"/>
              <a:t> </a:t>
            </a:r>
            <a:r>
              <a:rPr lang="en-US" dirty="0" err="1"/>
              <a:t>Pati</a:t>
            </a:r>
            <a:endParaRPr lang="en-US" dirty="0"/>
          </a:p>
          <a:p>
            <a:r>
              <a:rPr lang="en-US" dirty="0"/>
              <a:t>Lecture notes on linear algebra, David Lerner </a:t>
            </a:r>
          </a:p>
          <a:p>
            <a:r>
              <a:rPr lang="en-US" dirty="0"/>
              <a:t>6502 : Mathematics for Engineers 2, James Burnett, Department of Mathematics, University College London</a:t>
            </a:r>
          </a:p>
          <a:p>
            <a:r>
              <a:rPr lang="en-US" dirty="0"/>
              <a:t>ENGG2013, Advanced Engineering Math. Kenneth Shum</a:t>
            </a:r>
          </a:p>
          <a:p>
            <a:r>
              <a:rPr lang="en-US" dirty="0"/>
              <a:t>Matrices and Determinants – 2, </a:t>
            </a:r>
            <a:r>
              <a:rPr lang="en-US" dirty="0" err="1"/>
              <a:t>Carrer</a:t>
            </a:r>
            <a:r>
              <a:rPr lang="en-US" dirty="0"/>
              <a:t> launcher</a:t>
            </a:r>
          </a:p>
          <a:p>
            <a:r>
              <a:rPr lang="en-US" sz="2800" dirty="0"/>
              <a:t>http://www.shsu.edu/ldg005/data/mth199/chapter5.ppt</a:t>
            </a:r>
          </a:p>
          <a:p>
            <a:endParaRPr lang="en-US" dirty="0"/>
          </a:p>
        </p:txBody>
      </p:sp>
      <p:sp>
        <p:nvSpPr>
          <p:cNvPr id="4" name="Slide Number Placeholder 3">
            <a:extLst>
              <a:ext uri="{FF2B5EF4-FFF2-40B4-BE49-F238E27FC236}">
                <a16:creationId xmlns:a16="http://schemas.microsoft.com/office/drawing/2014/main" id="{C66BDF23-86E5-418F-A7E3-483B0DBADF7F}"/>
              </a:ext>
            </a:extLst>
          </p:cNvPr>
          <p:cNvSpPr>
            <a:spLocks noGrp="1"/>
          </p:cNvSpPr>
          <p:nvPr>
            <p:ph type="sldNum" sz="quarter" idx="12"/>
          </p:nvPr>
        </p:nvSpPr>
        <p:spPr/>
        <p:txBody>
          <a:bodyPr/>
          <a:lstStyle/>
          <a:p>
            <a:fld id="{7A40C488-C8CC-47D5-8871-7D5F905AB6AC}" type="slidenum">
              <a:rPr lang="en-US" smtClean="0"/>
              <a:t>140</a:t>
            </a:fld>
            <a:endParaRPr lang="en-US"/>
          </a:p>
        </p:txBody>
      </p:sp>
    </p:spTree>
    <p:extLst>
      <p:ext uri="{BB962C8B-B14F-4D97-AF65-F5344CB8AC3E}">
        <p14:creationId xmlns:p14="http://schemas.microsoft.com/office/powerpoint/2010/main" val="53998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006788C-C4A0-46FD-AEBC-4426A66BBAC3}"/>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2531" name="Picture 3" descr="OuterProd.eps">
            <a:extLst>
              <a:ext uri="{FF2B5EF4-FFF2-40B4-BE49-F238E27FC236}">
                <a16:creationId xmlns:a16="http://schemas.microsoft.com/office/drawing/2014/main" id="{E68E601C-3694-47B7-A2D5-A093978DF6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0862" y="2352533"/>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4">
            <a:extLst>
              <a:ext uri="{FF2B5EF4-FFF2-40B4-BE49-F238E27FC236}">
                <a16:creationId xmlns:a16="http://schemas.microsoft.com/office/drawing/2014/main" id="{5B3D59BF-6945-4AAF-BF15-772057D4E6DC}"/>
              </a:ext>
            </a:extLst>
          </p:cNvPr>
          <p:cNvSpPr txBox="1">
            <a:spLocks noChangeArrowheads="1"/>
          </p:cNvSpPr>
          <p:nvPr/>
        </p:nvSpPr>
        <p:spPr bwMode="auto">
          <a:xfrm>
            <a:off x="1615786" y="4495657"/>
            <a:ext cx="67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1</a:t>
            </a:r>
          </a:p>
        </p:txBody>
      </p:sp>
      <p:sp>
        <p:nvSpPr>
          <p:cNvPr id="22533" name="TextBox 5">
            <a:extLst>
              <a:ext uri="{FF2B5EF4-FFF2-40B4-BE49-F238E27FC236}">
                <a16:creationId xmlns:a16="http://schemas.microsoft.com/office/drawing/2014/main" id="{24A92FC2-2CC2-4010-A229-B8D5B8906ADB}"/>
              </a:ext>
            </a:extLst>
          </p:cNvPr>
          <p:cNvSpPr txBox="1">
            <a:spLocks noChangeArrowheads="1"/>
          </p:cNvSpPr>
          <p:nvPr/>
        </p:nvSpPr>
        <p:spPr bwMode="auto">
          <a:xfrm>
            <a:off x="3509674" y="4495657"/>
            <a:ext cx="722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1 X M</a:t>
            </a:r>
          </a:p>
        </p:txBody>
      </p:sp>
      <p:sp>
        <p:nvSpPr>
          <p:cNvPr id="22534" name="TextBox 6">
            <a:extLst>
              <a:ext uri="{FF2B5EF4-FFF2-40B4-BE49-F238E27FC236}">
                <a16:creationId xmlns:a16="http://schemas.microsoft.com/office/drawing/2014/main" id="{9F01007F-67D2-45CF-A9EE-C0CEE63E2F6D}"/>
              </a:ext>
            </a:extLst>
          </p:cNvPr>
          <p:cNvSpPr txBox="1">
            <a:spLocks noChangeArrowheads="1"/>
          </p:cNvSpPr>
          <p:nvPr/>
        </p:nvSpPr>
        <p:spPr bwMode="auto">
          <a:xfrm>
            <a:off x="7900699" y="4495657"/>
            <a:ext cx="754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M</a:t>
            </a:r>
          </a:p>
        </p:txBody>
      </p:sp>
      <p:sp>
        <p:nvSpPr>
          <p:cNvPr id="2" name="Slide Number Placeholder 1">
            <a:extLst>
              <a:ext uri="{FF2B5EF4-FFF2-40B4-BE49-F238E27FC236}">
                <a16:creationId xmlns:a16="http://schemas.microsoft.com/office/drawing/2014/main" id="{11BBEE6F-DA9D-41D7-88D4-E27317D0503B}"/>
              </a:ext>
            </a:extLst>
          </p:cNvPr>
          <p:cNvSpPr>
            <a:spLocks noGrp="1"/>
          </p:cNvSpPr>
          <p:nvPr>
            <p:ph type="sldNum" sz="quarter" idx="12"/>
          </p:nvPr>
        </p:nvSpPr>
        <p:spPr/>
        <p:txBody>
          <a:bodyPr/>
          <a:lstStyle/>
          <a:p>
            <a:fld id="{7A40C488-C8CC-47D5-8871-7D5F905AB6AC}" type="slidenum">
              <a:rPr lang="en-US" smtClean="0"/>
              <a:t>15</a:t>
            </a:fld>
            <a:endParaRPr lang="en-US"/>
          </a:p>
        </p:txBody>
      </p:sp>
    </p:spTree>
    <p:extLst>
      <p:ext uri="{BB962C8B-B14F-4D97-AF65-F5344CB8AC3E}">
        <p14:creationId xmlns:p14="http://schemas.microsoft.com/office/powerpoint/2010/main" val="4228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40AA5EC-AAB7-4680-AE6A-61F97B93B057}"/>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3555" name="Picture 3" descr="OuterProd.eps">
            <a:extLst>
              <a:ext uri="{FF2B5EF4-FFF2-40B4-BE49-F238E27FC236}">
                <a16:creationId xmlns:a16="http://schemas.microsoft.com/office/drawing/2014/main" id="{8EF81113-6151-4D29-A763-03447D3E64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5C0FA94E-429D-46BF-9FF7-4B8376A9E64C}"/>
              </a:ext>
            </a:extLst>
          </p:cNvPr>
          <p:cNvSpPr/>
          <p:nvPr/>
        </p:nvSpPr>
        <p:spPr>
          <a:xfrm>
            <a:off x="1825626"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87D01A0-2091-4AFE-A96D-C94CA5E9B38D}"/>
              </a:ext>
            </a:extLst>
          </p:cNvPr>
          <p:cNvSpPr/>
          <p:nvPr/>
        </p:nvSpPr>
        <p:spPr>
          <a:xfrm>
            <a:off x="2679701"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78E2D87E-4017-47F7-86EA-6861A82B715B}"/>
              </a:ext>
            </a:extLst>
          </p:cNvPr>
          <p:cNvSpPr>
            <a:spLocks noGrp="1"/>
          </p:cNvSpPr>
          <p:nvPr>
            <p:ph type="sldNum" sz="quarter" idx="12"/>
          </p:nvPr>
        </p:nvSpPr>
        <p:spPr/>
        <p:txBody>
          <a:bodyPr/>
          <a:lstStyle/>
          <a:p>
            <a:fld id="{7A40C488-C8CC-47D5-8871-7D5F905AB6AC}" type="slidenum">
              <a:rPr lang="en-US" smtClean="0"/>
              <a:t>16</a:t>
            </a:fld>
            <a:endParaRPr lang="en-US"/>
          </a:p>
        </p:txBody>
      </p:sp>
    </p:spTree>
    <p:extLst>
      <p:ext uri="{BB962C8B-B14F-4D97-AF65-F5344CB8AC3E}">
        <p14:creationId xmlns:p14="http://schemas.microsoft.com/office/powerpoint/2010/main" val="38380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CBB5015-C339-4276-8B37-34DB9D7343DC}"/>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4579" name="Picture 3" descr="OuterProd.eps">
            <a:extLst>
              <a:ext uri="{FF2B5EF4-FFF2-40B4-BE49-F238E27FC236}">
                <a16:creationId xmlns:a16="http://schemas.microsoft.com/office/drawing/2014/main" id="{E9CDC87B-12B7-44F8-B608-09B4636CAB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BED0FBA9-C8CF-41AE-8160-914CFB5B43B8}"/>
              </a:ext>
            </a:extLst>
          </p:cNvPr>
          <p:cNvSpPr/>
          <p:nvPr/>
        </p:nvSpPr>
        <p:spPr>
          <a:xfrm>
            <a:off x="1825626"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9AC6CB0A-3ECC-48BC-8C3A-70111E7C0088}"/>
              </a:ext>
            </a:extLst>
          </p:cNvPr>
          <p:cNvSpPr/>
          <p:nvPr/>
        </p:nvSpPr>
        <p:spPr>
          <a:xfrm>
            <a:off x="2679701"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8ECDC605-6DB1-4CFE-98EF-39173A6CB61A}"/>
              </a:ext>
            </a:extLst>
          </p:cNvPr>
          <p:cNvSpPr/>
          <p:nvPr/>
        </p:nvSpPr>
        <p:spPr>
          <a:xfrm>
            <a:off x="624363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C43342C8-7831-4C90-8ACF-8C2AEA2A204B}"/>
              </a:ext>
            </a:extLst>
          </p:cNvPr>
          <p:cNvSpPr>
            <a:spLocks noGrp="1"/>
          </p:cNvSpPr>
          <p:nvPr>
            <p:ph type="sldNum" sz="quarter" idx="12"/>
          </p:nvPr>
        </p:nvSpPr>
        <p:spPr/>
        <p:txBody>
          <a:bodyPr/>
          <a:lstStyle/>
          <a:p>
            <a:fld id="{7A40C488-C8CC-47D5-8871-7D5F905AB6AC}" type="slidenum">
              <a:rPr lang="en-US" smtClean="0"/>
              <a:t>17</a:t>
            </a:fld>
            <a:endParaRPr lang="en-US"/>
          </a:p>
        </p:txBody>
      </p:sp>
    </p:spTree>
    <p:extLst>
      <p:ext uri="{BB962C8B-B14F-4D97-AF65-F5344CB8AC3E}">
        <p14:creationId xmlns:p14="http://schemas.microsoft.com/office/powerpoint/2010/main" val="107712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14C5AD-EBAD-45C1-8DD9-B0C62A5ABA0F}"/>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5603" name="Picture 3" descr="OuterProd.eps">
            <a:extLst>
              <a:ext uri="{FF2B5EF4-FFF2-40B4-BE49-F238E27FC236}">
                <a16:creationId xmlns:a16="http://schemas.microsoft.com/office/drawing/2014/main" id="{6CF90455-29CF-44A4-AB3F-995815816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43526A7B-F29A-4A2A-B116-D01331DBB35D}"/>
              </a:ext>
            </a:extLst>
          </p:cNvPr>
          <p:cNvSpPr/>
          <p:nvPr/>
        </p:nvSpPr>
        <p:spPr>
          <a:xfrm>
            <a:off x="1825626"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438F0A5-1DCF-4EB1-9ADF-89BA7242C4E4}"/>
              </a:ext>
            </a:extLst>
          </p:cNvPr>
          <p:cNvSpPr/>
          <p:nvPr/>
        </p:nvSpPr>
        <p:spPr>
          <a:xfrm>
            <a:off x="3392488" y="25320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6BDCAC3B-ECCE-4F2B-AF44-76A710AA65F5}"/>
              </a:ext>
            </a:extLst>
          </p:cNvPr>
          <p:cNvSpPr/>
          <p:nvPr/>
        </p:nvSpPr>
        <p:spPr>
          <a:xfrm>
            <a:off x="738028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B7C79085-1452-411E-8C6D-E591A7E4BA85}"/>
              </a:ext>
            </a:extLst>
          </p:cNvPr>
          <p:cNvSpPr>
            <a:spLocks noGrp="1"/>
          </p:cNvSpPr>
          <p:nvPr>
            <p:ph type="sldNum" sz="quarter" idx="12"/>
          </p:nvPr>
        </p:nvSpPr>
        <p:spPr/>
        <p:txBody>
          <a:bodyPr/>
          <a:lstStyle/>
          <a:p>
            <a:fld id="{7A40C488-C8CC-47D5-8871-7D5F905AB6AC}" type="slidenum">
              <a:rPr lang="en-US" smtClean="0"/>
              <a:t>18</a:t>
            </a:fld>
            <a:endParaRPr lang="en-US"/>
          </a:p>
        </p:txBody>
      </p:sp>
    </p:spTree>
    <p:extLst>
      <p:ext uri="{BB962C8B-B14F-4D97-AF65-F5344CB8AC3E}">
        <p14:creationId xmlns:p14="http://schemas.microsoft.com/office/powerpoint/2010/main" val="227958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08CE663-82E9-4989-8425-7EE848EECBD0}"/>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6627" name="Picture 3" descr="OuterProd.eps">
            <a:extLst>
              <a:ext uri="{FF2B5EF4-FFF2-40B4-BE49-F238E27FC236}">
                <a16:creationId xmlns:a16="http://schemas.microsoft.com/office/drawing/2014/main" id="{F072BBF4-424C-4FCA-A0D4-AC601050B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32EFFEBB-96DA-493E-91B7-03C4DBB0C47A}"/>
              </a:ext>
            </a:extLst>
          </p:cNvPr>
          <p:cNvSpPr/>
          <p:nvPr/>
        </p:nvSpPr>
        <p:spPr>
          <a:xfrm>
            <a:off x="1825626"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CE7F0706-DC3E-4237-BD16-410F8E07A8F6}"/>
              </a:ext>
            </a:extLst>
          </p:cNvPr>
          <p:cNvSpPr/>
          <p:nvPr/>
        </p:nvSpPr>
        <p:spPr>
          <a:xfrm>
            <a:off x="4895851" y="252888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FDE44E5E-84FC-4476-87C4-72240552C013}"/>
              </a:ext>
            </a:extLst>
          </p:cNvPr>
          <p:cNvSpPr/>
          <p:nvPr/>
        </p:nvSpPr>
        <p:spPr>
          <a:xfrm>
            <a:off x="9413875"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3B663708-CCAF-4050-B3A8-A90EC3A9FE5A}"/>
              </a:ext>
            </a:extLst>
          </p:cNvPr>
          <p:cNvSpPr>
            <a:spLocks noGrp="1"/>
          </p:cNvSpPr>
          <p:nvPr>
            <p:ph type="sldNum" sz="quarter" idx="12"/>
          </p:nvPr>
        </p:nvSpPr>
        <p:spPr/>
        <p:txBody>
          <a:bodyPr/>
          <a:lstStyle/>
          <a:p>
            <a:fld id="{7A40C488-C8CC-47D5-8871-7D5F905AB6AC}" type="slidenum">
              <a:rPr lang="en-US" smtClean="0"/>
              <a:t>19</a:t>
            </a:fld>
            <a:endParaRPr lang="en-US"/>
          </a:p>
        </p:txBody>
      </p:sp>
    </p:spTree>
    <p:extLst>
      <p:ext uri="{BB962C8B-B14F-4D97-AF65-F5344CB8AC3E}">
        <p14:creationId xmlns:p14="http://schemas.microsoft.com/office/powerpoint/2010/main" val="246020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Suggested Books</a:t>
            </a:r>
          </a:p>
        </p:txBody>
      </p:sp>
      <p:sp>
        <p:nvSpPr>
          <p:cNvPr id="3" name="Content Placeholder 2"/>
          <p:cNvSpPr>
            <a:spLocks noGrp="1"/>
          </p:cNvSpPr>
          <p:nvPr>
            <p:ph idx="1"/>
          </p:nvPr>
        </p:nvSpPr>
        <p:spPr>
          <a:xfrm>
            <a:off x="838200" y="1270000"/>
            <a:ext cx="8077199" cy="4906963"/>
          </a:xfrm>
        </p:spPr>
        <p:txBody>
          <a:bodyPr>
            <a:normAutofit/>
          </a:bodyPr>
          <a:lstStyle/>
          <a:p>
            <a:pPr algn="just"/>
            <a:r>
              <a:rPr lang="en-US" altLang="ko-KR" dirty="0">
                <a:ea typeface="굴림" panose="020B0600000101010101" pitchFamily="34" charset="-127"/>
              </a:rPr>
              <a:t>Serge Lang, Introduction to Linear Algebra, 2nd Edition, Springer, 1986.</a:t>
            </a:r>
          </a:p>
          <a:p>
            <a:pPr algn="just"/>
            <a:r>
              <a:rPr lang="en-US" altLang="ko-KR" dirty="0">
                <a:ea typeface="굴림" panose="020B0600000101010101" pitchFamily="34" charset="-127"/>
              </a:rPr>
              <a:t>Gilbert Strang, Introduction to Linear Algebra, 4th Edition, Wellesley-Cambridge Press, 2009.</a:t>
            </a:r>
          </a:p>
        </p:txBody>
      </p:sp>
      <p:sp>
        <p:nvSpPr>
          <p:cNvPr id="5" name="Slide Number Placeholder 4"/>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59520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F02E543-75FA-47B1-9CCD-F2EB5C8F441D}"/>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pic>
        <p:nvPicPr>
          <p:cNvPr id="27651" name="Picture 3" descr="OuterProd.eps">
            <a:extLst>
              <a:ext uri="{FF2B5EF4-FFF2-40B4-BE49-F238E27FC236}">
                <a16:creationId xmlns:a16="http://schemas.microsoft.com/office/drawing/2014/main" id="{64A1F4F0-545D-47DB-B680-15DFA78646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D8A57F52-7A5C-4814-9B1B-A26826C53C7D}"/>
              </a:ext>
            </a:extLst>
          </p:cNvPr>
          <p:cNvSpPr/>
          <p:nvPr/>
        </p:nvSpPr>
        <p:spPr>
          <a:xfrm>
            <a:off x="1803401" y="2838450"/>
            <a:ext cx="485775"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1857E18-2F21-4730-A9F5-4ECA14A8C33D}"/>
              </a:ext>
            </a:extLst>
          </p:cNvPr>
          <p:cNvSpPr/>
          <p:nvPr/>
        </p:nvSpPr>
        <p:spPr>
          <a:xfrm>
            <a:off x="2679701"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4E690F02-5BB1-49FD-B11D-D8CD1A9F4B8C}"/>
              </a:ext>
            </a:extLst>
          </p:cNvPr>
          <p:cNvSpPr/>
          <p:nvPr/>
        </p:nvSpPr>
        <p:spPr>
          <a:xfrm>
            <a:off x="6243638" y="2838450"/>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54BC2066-1BC0-4575-A745-723BC3C47DEF}"/>
              </a:ext>
            </a:extLst>
          </p:cNvPr>
          <p:cNvSpPr>
            <a:spLocks noGrp="1"/>
          </p:cNvSpPr>
          <p:nvPr>
            <p:ph type="sldNum" sz="quarter" idx="12"/>
          </p:nvPr>
        </p:nvSpPr>
        <p:spPr/>
        <p:txBody>
          <a:bodyPr/>
          <a:lstStyle/>
          <a:p>
            <a:fld id="{7A40C488-C8CC-47D5-8871-7D5F905AB6AC}" type="slidenum">
              <a:rPr lang="en-US" smtClean="0"/>
              <a:t>20</a:t>
            </a:fld>
            <a:endParaRPr lang="en-US"/>
          </a:p>
        </p:txBody>
      </p:sp>
    </p:spTree>
    <p:extLst>
      <p:ext uri="{BB962C8B-B14F-4D97-AF65-F5344CB8AC3E}">
        <p14:creationId xmlns:p14="http://schemas.microsoft.com/office/powerpoint/2010/main" val="3958582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op.eps">
            <a:extLst>
              <a:ext uri="{FF2B5EF4-FFF2-40B4-BE49-F238E27FC236}">
                <a16:creationId xmlns:a16="http://schemas.microsoft.com/office/drawing/2014/main" id="{61493912-F8B6-4D12-8C53-BF7CF9EE57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B4CFDDAD-FE0E-42C7-A014-E3D1D4557BA9}"/>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sp>
        <p:nvSpPr>
          <p:cNvPr id="8" name="Oval 7">
            <a:extLst>
              <a:ext uri="{FF2B5EF4-FFF2-40B4-BE49-F238E27FC236}">
                <a16:creationId xmlns:a16="http://schemas.microsoft.com/office/drawing/2014/main" id="{C16E3EF5-D090-4980-AD39-739A9350C90A}"/>
              </a:ext>
            </a:extLst>
          </p:cNvPr>
          <p:cNvSpPr/>
          <p:nvPr/>
        </p:nvSpPr>
        <p:spPr>
          <a:xfrm>
            <a:off x="1792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C52CC465-3565-4652-A601-9237A6F31989}"/>
              </a:ext>
            </a:extLst>
          </p:cNvPr>
          <p:cNvSpPr/>
          <p:nvPr/>
        </p:nvSpPr>
        <p:spPr>
          <a:xfrm>
            <a:off x="2679701"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AF14371C-FD5E-4514-88BF-D3042AA0E672}"/>
              </a:ext>
            </a:extLst>
          </p:cNvPr>
          <p:cNvSpPr/>
          <p:nvPr/>
        </p:nvSpPr>
        <p:spPr>
          <a:xfrm>
            <a:off x="6243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4BFE1943-A205-483C-9A02-094FB4E6A770}"/>
              </a:ext>
            </a:extLst>
          </p:cNvPr>
          <p:cNvSpPr>
            <a:spLocks noGrp="1"/>
          </p:cNvSpPr>
          <p:nvPr>
            <p:ph type="sldNum" sz="quarter" idx="12"/>
          </p:nvPr>
        </p:nvSpPr>
        <p:spPr/>
        <p:txBody>
          <a:bodyPr/>
          <a:lstStyle/>
          <a:p>
            <a:fld id="{7A40C488-C8CC-47D5-8871-7D5F905AB6AC}" type="slidenum">
              <a:rPr lang="en-US" smtClean="0"/>
              <a:t>21</a:t>
            </a:fld>
            <a:endParaRPr lang="en-US"/>
          </a:p>
        </p:txBody>
      </p:sp>
    </p:spTree>
    <p:extLst>
      <p:ext uri="{BB962C8B-B14F-4D97-AF65-F5344CB8AC3E}">
        <p14:creationId xmlns:p14="http://schemas.microsoft.com/office/powerpoint/2010/main" val="1610970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BED87C6-9726-445A-9B87-9A63DC845077}"/>
              </a:ext>
            </a:extLst>
          </p:cNvPr>
          <p:cNvSpPr>
            <a:spLocks noGrp="1"/>
          </p:cNvSpPr>
          <p:nvPr>
            <p:ph type="title"/>
          </p:nvPr>
        </p:nvSpPr>
        <p:spPr/>
        <p:txBody>
          <a:bodyPr>
            <a:normAutofit fontScale="90000"/>
          </a:bodyPr>
          <a:lstStyle/>
          <a:p>
            <a:pPr eaLnBrk="1" hangingPunct="1"/>
            <a:r>
              <a:rPr lang="en-US" altLang="en-US" dirty="0"/>
              <a:t>Multiplication: </a:t>
            </a:r>
            <a:r>
              <a:rPr lang="en-US" altLang="en-US" b="1" dirty="0"/>
              <a:t>Outer product</a:t>
            </a:r>
            <a:endParaRPr lang="en-US" altLang="en-US" dirty="0"/>
          </a:p>
        </p:txBody>
      </p:sp>
      <p:sp>
        <p:nvSpPr>
          <p:cNvPr id="8" name="Oval 7">
            <a:extLst>
              <a:ext uri="{FF2B5EF4-FFF2-40B4-BE49-F238E27FC236}">
                <a16:creationId xmlns:a16="http://schemas.microsoft.com/office/drawing/2014/main" id="{EBF90A3E-6D50-4F0F-8934-36384D3A2674}"/>
              </a:ext>
            </a:extLst>
          </p:cNvPr>
          <p:cNvSpPr/>
          <p:nvPr/>
        </p:nvSpPr>
        <p:spPr>
          <a:xfrm>
            <a:off x="1792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2B9E0604-8230-4128-8257-70D0E1328761}"/>
              </a:ext>
            </a:extLst>
          </p:cNvPr>
          <p:cNvSpPr/>
          <p:nvPr/>
        </p:nvSpPr>
        <p:spPr>
          <a:xfrm>
            <a:off x="2679701"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E614603E-B58F-4762-A6EA-BF67956B91DF}"/>
              </a:ext>
            </a:extLst>
          </p:cNvPr>
          <p:cNvSpPr/>
          <p:nvPr/>
        </p:nvSpPr>
        <p:spPr>
          <a:xfrm>
            <a:off x="6243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703" name="Picture 10" descr="op.eps">
            <a:extLst>
              <a:ext uri="{FF2B5EF4-FFF2-40B4-BE49-F238E27FC236}">
                <a16:creationId xmlns:a16="http://schemas.microsoft.com/office/drawing/2014/main" id="{A5CBDE53-22A8-466D-9327-DA53E8398B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2426" y="2487614"/>
            <a:ext cx="892492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D03871-33ED-4F8B-8363-302A7EDDD56F}"/>
              </a:ext>
            </a:extLst>
          </p:cNvPr>
          <p:cNvSpPr>
            <a:spLocks noGrp="1"/>
          </p:cNvSpPr>
          <p:nvPr>
            <p:ph type="sldNum" sz="quarter" idx="12"/>
          </p:nvPr>
        </p:nvSpPr>
        <p:spPr/>
        <p:txBody>
          <a:bodyPr/>
          <a:lstStyle/>
          <a:p>
            <a:fld id="{7A40C488-C8CC-47D5-8871-7D5F905AB6AC}" type="slidenum">
              <a:rPr lang="en-US" smtClean="0"/>
              <a:t>22</a:t>
            </a:fld>
            <a:endParaRPr lang="en-US"/>
          </a:p>
        </p:txBody>
      </p:sp>
    </p:spTree>
    <p:extLst>
      <p:ext uri="{BB962C8B-B14F-4D97-AF65-F5344CB8AC3E}">
        <p14:creationId xmlns:p14="http://schemas.microsoft.com/office/powerpoint/2010/main" val="3822085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1AF0488-81F9-47C5-99E2-DC402B34FC64}"/>
              </a:ext>
            </a:extLst>
          </p:cNvPr>
          <p:cNvSpPr>
            <a:spLocks noGrp="1"/>
          </p:cNvSpPr>
          <p:nvPr>
            <p:ph type="title"/>
          </p:nvPr>
        </p:nvSpPr>
        <p:spPr/>
        <p:txBody>
          <a:bodyPr>
            <a:normAutofit fontScale="90000"/>
          </a:bodyPr>
          <a:lstStyle/>
          <a:p>
            <a:pPr eaLnBrk="1" hangingPunct="1"/>
            <a:r>
              <a:rPr lang="en-US" altLang="en-US"/>
              <a:t>Matrix times a vector</a:t>
            </a:r>
            <a:endParaRPr lang="en-US" altLang="en-US" b="1"/>
          </a:p>
        </p:txBody>
      </p:sp>
      <p:pic>
        <p:nvPicPr>
          <p:cNvPr id="31747" name="Picture 2" descr="mtimesv.eps">
            <a:extLst>
              <a:ext uri="{FF2B5EF4-FFF2-40B4-BE49-F238E27FC236}">
                <a16:creationId xmlns:a16="http://schemas.microsoft.com/office/drawing/2014/main" id="{432AC160-76EE-4E27-8B22-5F3680D045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8375" y="1417638"/>
            <a:ext cx="2260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matrixtimesvector.eps">
            <a:extLst>
              <a:ext uri="{FF2B5EF4-FFF2-40B4-BE49-F238E27FC236}">
                <a16:creationId xmlns:a16="http://schemas.microsoft.com/office/drawing/2014/main" id="{DAFC54F6-9F87-4EFE-9D2C-743E2E11E3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4470" y="3208193"/>
            <a:ext cx="8826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a:extLst>
              <a:ext uri="{FF2B5EF4-FFF2-40B4-BE49-F238E27FC236}">
                <a16:creationId xmlns:a16="http://schemas.microsoft.com/office/drawing/2014/main" id="{1FCC00EF-3ACE-4B15-A45E-BF9BDD5708EE}"/>
              </a:ext>
            </a:extLst>
          </p:cNvPr>
          <p:cNvSpPr txBox="1">
            <a:spLocks noChangeArrowheads="1"/>
          </p:cNvSpPr>
          <p:nvPr/>
        </p:nvSpPr>
        <p:spPr bwMode="auto">
          <a:xfrm>
            <a:off x="1816100" y="5821511"/>
            <a:ext cx="725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M X 1</a:t>
            </a:r>
          </a:p>
        </p:txBody>
      </p:sp>
      <p:sp>
        <p:nvSpPr>
          <p:cNvPr id="6" name="TextBox 7">
            <a:extLst>
              <a:ext uri="{FF2B5EF4-FFF2-40B4-BE49-F238E27FC236}">
                <a16:creationId xmlns:a16="http://schemas.microsoft.com/office/drawing/2014/main" id="{69C0DD01-BE98-4A2E-AA25-D6CB44AC2BEA}"/>
              </a:ext>
            </a:extLst>
          </p:cNvPr>
          <p:cNvSpPr txBox="1">
            <a:spLocks noChangeArrowheads="1"/>
          </p:cNvSpPr>
          <p:nvPr/>
        </p:nvSpPr>
        <p:spPr bwMode="auto">
          <a:xfrm>
            <a:off x="5722939" y="5821511"/>
            <a:ext cx="757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 X N</a:t>
            </a:r>
          </a:p>
        </p:txBody>
      </p:sp>
      <p:sp>
        <p:nvSpPr>
          <p:cNvPr id="7" name="TextBox 8">
            <a:extLst>
              <a:ext uri="{FF2B5EF4-FFF2-40B4-BE49-F238E27FC236}">
                <a16:creationId xmlns:a16="http://schemas.microsoft.com/office/drawing/2014/main" id="{C02C9381-456A-4713-B969-072ADACE70C0}"/>
              </a:ext>
            </a:extLst>
          </p:cNvPr>
          <p:cNvSpPr txBox="1">
            <a:spLocks noChangeArrowheads="1"/>
          </p:cNvSpPr>
          <p:nvPr/>
        </p:nvSpPr>
        <p:spPr bwMode="auto">
          <a:xfrm>
            <a:off x="9590088" y="5821511"/>
            <a:ext cx="677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1</a:t>
            </a:r>
          </a:p>
        </p:txBody>
      </p:sp>
      <p:sp>
        <p:nvSpPr>
          <p:cNvPr id="2" name="Slide Number Placeholder 1">
            <a:extLst>
              <a:ext uri="{FF2B5EF4-FFF2-40B4-BE49-F238E27FC236}">
                <a16:creationId xmlns:a16="http://schemas.microsoft.com/office/drawing/2014/main" id="{3034ADCE-178B-4C38-A163-81DEEE47EFA8}"/>
              </a:ext>
            </a:extLst>
          </p:cNvPr>
          <p:cNvSpPr>
            <a:spLocks noGrp="1"/>
          </p:cNvSpPr>
          <p:nvPr>
            <p:ph type="sldNum" sz="quarter" idx="12"/>
          </p:nvPr>
        </p:nvSpPr>
        <p:spPr/>
        <p:txBody>
          <a:bodyPr/>
          <a:lstStyle/>
          <a:p>
            <a:fld id="{7A40C488-C8CC-47D5-8871-7D5F905AB6AC}" type="slidenum">
              <a:rPr lang="en-US" smtClean="0"/>
              <a:t>23</a:t>
            </a:fld>
            <a:endParaRPr lang="en-US"/>
          </a:p>
        </p:txBody>
      </p:sp>
    </p:spTree>
    <p:extLst>
      <p:ext uri="{BB962C8B-B14F-4D97-AF65-F5344CB8AC3E}">
        <p14:creationId xmlns:p14="http://schemas.microsoft.com/office/powerpoint/2010/main" val="22581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85F-C51C-4BA3-AAC5-C5D1EF43C214}"/>
              </a:ext>
            </a:extLst>
          </p:cNvPr>
          <p:cNvSpPr>
            <a:spLocks noGrp="1"/>
          </p:cNvSpPr>
          <p:nvPr>
            <p:ph type="title"/>
          </p:nvPr>
        </p:nvSpPr>
        <p:spPr/>
        <p:txBody>
          <a:bodyPr rtlCol="0">
            <a:normAutofit fontScale="90000"/>
          </a:bodyPr>
          <a:lstStyle/>
          <a:p>
            <a:pPr>
              <a:defRPr/>
            </a:pPr>
            <a:r>
              <a:rPr lang="en-US" dirty="0"/>
              <a:t>Matrix times a vector: </a:t>
            </a:r>
            <a:r>
              <a:rPr lang="en-US" b="1" dirty="0"/>
              <a:t>inner product interpretation</a:t>
            </a:r>
          </a:p>
        </p:txBody>
      </p:sp>
      <p:pic>
        <p:nvPicPr>
          <p:cNvPr id="34819" name="Picture 3" descr="MtimesV.eps">
            <a:extLst>
              <a:ext uri="{FF2B5EF4-FFF2-40B4-BE49-F238E27FC236}">
                <a16:creationId xmlns:a16="http://schemas.microsoft.com/office/drawing/2014/main" id="{B8342C08-B3DC-4B13-BAC3-F021F3470C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1581151"/>
            <a:ext cx="79390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49FF6A4D-F922-4E72-858C-E929F6EB47D1}"/>
              </a:ext>
            </a:extLst>
          </p:cNvPr>
          <p:cNvSpPr txBox="1">
            <a:spLocks/>
          </p:cNvSpPr>
          <p:nvPr/>
        </p:nvSpPr>
        <p:spPr>
          <a:xfrm>
            <a:off x="869157" y="5547160"/>
            <a:ext cx="10744200" cy="101282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b="1" dirty="0">
                <a:solidFill>
                  <a:srgbClr val="002060"/>
                </a:solidFill>
              </a:rPr>
              <a:t>Rule: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element of y is the dot product of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row of W with x</a:t>
            </a:r>
          </a:p>
        </p:txBody>
      </p:sp>
      <p:sp>
        <p:nvSpPr>
          <p:cNvPr id="3" name="Slide Number Placeholder 2">
            <a:extLst>
              <a:ext uri="{FF2B5EF4-FFF2-40B4-BE49-F238E27FC236}">
                <a16:creationId xmlns:a16="http://schemas.microsoft.com/office/drawing/2014/main" id="{2D000E02-AE40-413A-8F8D-2D12DE1147C2}"/>
              </a:ext>
            </a:extLst>
          </p:cNvPr>
          <p:cNvSpPr>
            <a:spLocks noGrp="1"/>
          </p:cNvSpPr>
          <p:nvPr>
            <p:ph type="sldNum" sz="quarter" idx="12"/>
          </p:nvPr>
        </p:nvSpPr>
        <p:spPr/>
        <p:txBody>
          <a:bodyPr/>
          <a:lstStyle/>
          <a:p>
            <a:fld id="{7A40C488-C8CC-47D5-8871-7D5F905AB6AC}" type="slidenum">
              <a:rPr lang="en-US" smtClean="0"/>
              <a:t>24</a:t>
            </a:fld>
            <a:endParaRPr lang="en-US"/>
          </a:p>
        </p:txBody>
      </p:sp>
    </p:spTree>
    <p:extLst>
      <p:ext uri="{BB962C8B-B14F-4D97-AF65-F5344CB8AC3E}">
        <p14:creationId xmlns:p14="http://schemas.microsoft.com/office/powerpoint/2010/main" val="367630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0" descr="MtimesV.eps">
            <a:extLst>
              <a:ext uri="{FF2B5EF4-FFF2-40B4-BE49-F238E27FC236}">
                <a16:creationId xmlns:a16="http://schemas.microsoft.com/office/drawing/2014/main" id="{891B44D1-342C-465E-B872-3ED1D5674C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1581151"/>
            <a:ext cx="79390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5486BFC-95AB-4A4D-9639-68FECAF35213}"/>
              </a:ext>
            </a:extLst>
          </p:cNvPr>
          <p:cNvSpPr>
            <a:spLocks noGrp="1"/>
          </p:cNvSpPr>
          <p:nvPr>
            <p:ph type="title"/>
          </p:nvPr>
        </p:nvSpPr>
        <p:spPr/>
        <p:txBody>
          <a:bodyPr rtlCol="0">
            <a:normAutofit fontScale="90000"/>
          </a:bodyPr>
          <a:lstStyle/>
          <a:p>
            <a:pPr>
              <a:defRPr/>
            </a:pPr>
            <a:r>
              <a:rPr lang="en-US" dirty="0"/>
              <a:t>Matrix times a vector: </a:t>
            </a:r>
            <a:r>
              <a:rPr lang="en-US" b="1" dirty="0"/>
              <a:t>inner product interpretation</a:t>
            </a:r>
          </a:p>
        </p:txBody>
      </p:sp>
      <p:sp>
        <p:nvSpPr>
          <p:cNvPr id="9" name="Oval 8">
            <a:extLst>
              <a:ext uri="{FF2B5EF4-FFF2-40B4-BE49-F238E27FC236}">
                <a16:creationId xmlns:a16="http://schemas.microsoft.com/office/drawing/2014/main" id="{CBBB16B1-AB1F-4D03-8913-94577DDA6026}"/>
              </a:ext>
            </a:extLst>
          </p:cNvPr>
          <p:cNvSpPr/>
          <p:nvPr/>
        </p:nvSpPr>
        <p:spPr>
          <a:xfrm>
            <a:off x="2465389"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Content Placeholder 2">
            <a:extLst>
              <a:ext uri="{FF2B5EF4-FFF2-40B4-BE49-F238E27FC236}">
                <a16:creationId xmlns:a16="http://schemas.microsoft.com/office/drawing/2014/main" id="{134C4582-A5A9-4CAD-A14D-B62FF1289CE2}"/>
              </a:ext>
            </a:extLst>
          </p:cNvPr>
          <p:cNvSpPr txBox="1">
            <a:spLocks/>
          </p:cNvSpPr>
          <p:nvPr/>
        </p:nvSpPr>
        <p:spPr>
          <a:xfrm>
            <a:off x="869157" y="5547160"/>
            <a:ext cx="10744200" cy="101282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b="1" dirty="0">
                <a:solidFill>
                  <a:srgbClr val="002060"/>
                </a:solidFill>
              </a:rPr>
              <a:t>Rule: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element of y is the dot product of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row of W with x</a:t>
            </a:r>
          </a:p>
        </p:txBody>
      </p:sp>
      <p:sp>
        <p:nvSpPr>
          <p:cNvPr id="3" name="Slide Number Placeholder 2">
            <a:extLst>
              <a:ext uri="{FF2B5EF4-FFF2-40B4-BE49-F238E27FC236}">
                <a16:creationId xmlns:a16="http://schemas.microsoft.com/office/drawing/2014/main" id="{B8575464-267F-41E0-9797-BD0D24E4FE49}"/>
              </a:ext>
            </a:extLst>
          </p:cNvPr>
          <p:cNvSpPr>
            <a:spLocks noGrp="1"/>
          </p:cNvSpPr>
          <p:nvPr>
            <p:ph type="sldNum" sz="quarter" idx="12"/>
          </p:nvPr>
        </p:nvSpPr>
        <p:spPr/>
        <p:txBody>
          <a:bodyPr/>
          <a:lstStyle/>
          <a:p>
            <a:fld id="{7A40C488-C8CC-47D5-8871-7D5F905AB6AC}" type="slidenum">
              <a:rPr lang="en-US" smtClean="0"/>
              <a:t>25</a:t>
            </a:fld>
            <a:endParaRPr lang="en-US"/>
          </a:p>
        </p:txBody>
      </p:sp>
    </p:spTree>
    <p:extLst>
      <p:ext uri="{BB962C8B-B14F-4D97-AF65-F5344CB8AC3E}">
        <p14:creationId xmlns:p14="http://schemas.microsoft.com/office/powerpoint/2010/main" val="166507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9" descr="MtimesV.eps">
            <a:extLst>
              <a:ext uri="{FF2B5EF4-FFF2-40B4-BE49-F238E27FC236}">
                <a16:creationId xmlns:a16="http://schemas.microsoft.com/office/drawing/2014/main" id="{A00D61F9-4964-4585-B410-AE201C2CF6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1581151"/>
            <a:ext cx="79390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843D25A-B5F2-4B7D-9395-EDB29E4D6C71}"/>
              </a:ext>
            </a:extLst>
          </p:cNvPr>
          <p:cNvSpPr>
            <a:spLocks noGrp="1"/>
          </p:cNvSpPr>
          <p:nvPr>
            <p:ph type="title"/>
          </p:nvPr>
        </p:nvSpPr>
        <p:spPr/>
        <p:txBody>
          <a:bodyPr rtlCol="0">
            <a:normAutofit fontScale="90000"/>
          </a:bodyPr>
          <a:lstStyle/>
          <a:p>
            <a:pPr>
              <a:defRPr/>
            </a:pPr>
            <a:r>
              <a:rPr lang="en-US" dirty="0"/>
              <a:t>Matrix times a vector: </a:t>
            </a:r>
            <a:r>
              <a:rPr lang="en-US" b="1" dirty="0"/>
              <a:t>inner product interpretation</a:t>
            </a:r>
          </a:p>
        </p:txBody>
      </p:sp>
      <p:sp>
        <p:nvSpPr>
          <p:cNvPr id="6" name="Oval 5">
            <a:extLst>
              <a:ext uri="{FF2B5EF4-FFF2-40B4-BE49-F238E27FC236}">
                <a16:creationId xmlns:a16="http://schemas.microsoft.com/office/drawing/2014/main" id="{06254B68-00B0-44F4-92EF-1261FBD81D7E}"/>
              </a:ext>
            </a:extLst>
          </p:cNvPr>
          <p:cNvSpPr/>
          <p:nvPr/>
        </p:nvSpPr>
        <p:spPr>
          <a:xfrm>
            <a:off x="4105275" y="1343026"/>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5E55696D-696D-4FB1-9A7F-ACD6D1FC3A23}"/>
              </a:ext>
            </a:extLst>
          </p:cNvPr>
          <p:cNvSpPr/>
          <p:nvPr/>
        </p:nvSpPr>
        <p:spPr>
          <a:xfrm>
            <a:off x="9332913" y="2105026"/>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EC095F5D-7B4D-4787-83A0-A1CC75B62064}"/>
              </a:ext>
            </a:extLst>
          </p:cNvPr>
          <p:cNvSpPr/>
          <p:nvPr/>
        </p:nvSpPr>
        <p:spPr>
          <a:xfrm>
            <a:off x="2465389"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Content Placeholder 2">
            <a:extLst>
              <a:ext uri="{FF2B5EF4-FFF2-40B4-BE49-F238E27FC236}">
                <a16:creationId xmlns:a16="http://schemas.microsoft.com/office/drawing/2014/main" id="{BBE27D89-8D7E-4653-A912-447F5C385754}"/>
              </a:ext>
            </a:extLst>
          </p:cNvPr>
          <p:cNvSpPr txBox="1">
            <a:spLocks/>
          </p:cNvSpPr>
          <p:nvPr/>
        </p:nvSpPr>
        <p:spPr>
          <a:xfrm>
            <a:off x="869157" y="5547160"/>
            <a:ext cx="10744200" cy="101282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b="1" dirty="0">
                <a:solidFill>
                  <a:srgbClr val="002060"/>
                </a:solidFill>
              </a:rPr>
              <a:t>Rule: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element of y is the dot product of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row of W with x</a:t>
            </a:r>
          </a:p>
        </p:txBody>
      </p:sp>
      <p:sp>
        <p:nvSpPr>
          <p:cNvPr id="3" name="Slide Number Placeholder 2">
            <a:extLst>
              <a:ext uri="{FF2B5EF4-FFF2-40B4-BE49-F238E27FC236}">
                <a16:creationId xmlns:a16="http://schemas.microsoft.com/office/drawing/2014/main" id="{2B6BF328-03CB-4C6D-A49F-E00E87BE422F}"/>
              </a:ext>
            </a:extLst>
          </p:cNvPr>
          <p:cNvSpPr>
            <a:spLocks noGrp="1"/>
          </p:cNvSpPr>
          <p:nvPr>
            <p:ph type="sldNum" sz="quarter" idx="12"/>
          </p:nvPr>
        </p:nvSpPr>
        <p:spPr/>
        <p:txBody>
          <a:bodyPr/>
          <a:lstStyle/>
          <a:p>
            <a:fld id="{7A40C488-C8CC-47D5-8871-7D5F905AB6AC}" type="slidenum">
              <a:rPr lang="en-US" smtClean="0"/>
              <a:t>26</a:t>
            </a:fld>
            <a:endParaRPr lang="en-US"/>
          </a:p>
        </p:txBody>
      </p:sp>
    </p:spTree>
    <p:extLst>
      <p:ext uri="{BB962C8B-B14F-4D97-AF65-F5344CB8AC3E}">
        <p14:creationId xmlns:p14="http://schemas.microsoft.com/office/powerpoint/2010/main" val="391208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descr="MtimesV.eps">
            <a:extLst>
              <a:ext uri="{FF2B5EF4-FFF2-40B4-BE49-F238E27FC236}">
                <a16:creationId xmlns:a16="http://schemas.microsoft.com/office/drawing/2014/main" id="{3488BE2F-9978-4146-9DB0-0024045716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1581151"/>
            <a:ext cx="79390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93B4D60-78FE-46E3-A84D-A016B8FC286A}"/>
              </a:ext>
            </a:extLst>
          </p:cNvPr>
          <p:cNvSpPr>
            <a:spLocks noGrp="1"/>
          </p:cNvSpPr>
          <p:nvPr>
            <p:ph type="title"/>
          </p:nvPr>
        </p:nvSpPr>
        <p:spPr/>
        <p:txBody>
          <a:bodyPr rtlCol="0">
            <a:normAutofit fontScale="90000"/>
          </a:bodyPr>
          <a:lstStyle/>
          <a:p>
            <a:pPr>
              <a:defRPr/>
            </a:pPr>
            <a:r>
              <a:rPr lang="en-US" dirty="0"/>
              <a:t>Matrix times a vector: </a:t>
            </a:r>
            <a:r>
              <a:rPr lang="en-US" b="1" dirty="0"/>
              <a:t>inner product interpretation</a:t>
            </a:r>
          </a:p>
        </p:txBody>
      </p:sp>
      <p:sp>
        <p:nvSpPr>
          <p:cNvPr id="9" name="Oval 8">
            <a:extLst>
              <a:ext uri="{FF2B5EF4-FFF2-40B4-BE49-F238E27FC236}">
                <a16:creationId xmlns:a16="http://schemas.microsoft.com/office/drawing/2014/main" id="{24F23617-BCCD-4448-ACE2-43592F559C5D}"/>
              </a:ext>
            </a:extLst>
          </p:cNvPr>
          <p:cNvSpPr/>
          <p:nvPr/>
        </p:nvSpPr>
        <p:spPr>
          <a:xfrm>
            <a:off x="2465389" y="2003426"/>
            <a:ext cx="619125" cy="59531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2C2DF95F-12B9-4B31-9199-539972645A75}"/>
              </a:ext>
            </a:extLst>
          </p:cNvPr>
          <p:cNvSpPr/>
          <p:nvPr/>
        </p:nvSpPr>
        <p:spPr>
          <a:xfrm>
            <a:off x="4105275" y="1833564"/>
            <a:ext cx="4751388" cy="7651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319B8EA6-D7EF-488E-8362-0328D48E731A}"/>
              </a:ext>
            </a:extLst>
          </p:cNvPr>
          <p:cNvSpPr/>
          <p:nvPr/>
        </p:nvSpPr>
        <p:spPr>
          <a:xfrm>
            <a:off x="9332913" y="2105026"/>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Content Placeholder 2">
            <a:extLst>
              <a:ext uri="{FF2B5EF4-FFF2-40B4-BE49-F238E27FC236}">
                <a16:creationId xmlns:a16="http://schemas.microsoft.com/office/drawing/2014/main" id="{59D17035-3A54-47E1-87D7-3BC38BF903AA}"/>
              </a:ext>
            </a:extLst>
          </p:cNvPr>
          <p:cNvSpPr txBox="1">
            <a:spLocks/>
          </p:cNvSpPr>
          <p:nvPr/>
        </p:nvSpPr>
        <p:spPr>
          <a:xfrm>
            <a:off x="869157" y="5547160"/>
            <a:ext cx="10744200" cy="101282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b="1" dirty="0">
                <a:solidFill>
                  <a:srgbClr val="002060"/>
                </a:solidFill>
              </a:rPr>
              <a:t>Rule: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element of y is the dot product of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row of W with x</a:t>
            </a:r>
          </a:p>
        </p:txBody>
      </p:sp>
      <p:sp>
        <p:nvSpPr>
          <p:cNvPr id="3" name="Slide Number Placeholder 2">
            <a:extLst>
              <a:ext uri="{FF2B5EF4-FFF2-40B4-BE49-F238E27FC236}">
                <a16:creationId xmlns:a16="http://schemas.microsoft.com/office/drawing/2014/main" id="{41269617-6304-4187-BAE2-D97C877B4E23}"/>
              </a:ext>
            </a:extLst>
          </p:cNvPr>
          <p:cNvSpPr>
            <a:spLocks noGrp="1"/>
          </p:cNvSpPr>
          <p:nvPr>
            <p:ph type="sldNum" sz="quarter" idx="12"/>
          </p:nvPr>
        </p:nvSpPr>
        <p:spPr/>
        <p:txBody>
          <a:bodyPr/>
          <a:lstStyle/>
          <a:p>
            <a:fld id="{7A40C488-C8CC-47D5-8871-7D5F905AB6AC}" type="slidenum">
              <a:rPr lang="en-US" smtClean="0"/>
              <a:t>27</a:t>
            </a:fld>
            <a:endParaRPr lang="en-US"/>
          </a:p>
        </p:txBody>
      </p:sp>
    </p:spTree>
    <p:extLst>
      <p:ext uri="{BB962C8B-B14F-4D97-AF65-F5344CB8AC3E}">
        <p14:creationId xmlns:p14="http://schemas.microsoft.com/office/powerpoint/2010/main" val="1384608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1" descr="MtimesV.eps">
            <a:extLst>
              <a:ext uri="{FF2B5EF4-FFF2-40B4-BE49-F238E27FC236}">
                <a16:creationId xmlns:a16="http://schemas.microsoft.com/office/drawing/2014/main" id="{A08FA1E5-1D9E-4F26-B92E-1624CCD141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1581151"/>
            <a:ext cx="79390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DE6FB2A-8A8B-4B61-B6C8-8C6CC05CF36D}"/>
              </a:ext>
            </a:extLst>
          </p:cNvPr>
          <p:cNvSpPr>
            <a:spLocks noGrp="1"/>
          </p:cNvSpPr>
          <p:nvPr>
            <p:ph type="title"/>
          </p:nvPr>
        </p:nvSpPr>
        <p:spPr/>
        <p:txBody>
          <a:bodyPr rtlCol="0">
            <a:normAutofit fontScale="90000"/>
          </a:bodyPr>
          <a:lstStyle/>
          <a:p>
            <a:pPr>
              <a:defRPr/>
            </a:pPr>
            <a:r>
              <a:rPr lang="en-US" dirty="0"/>
              <a:t>Matrix times a vector: </a:t>
            </a:r>
            <a:r>
              <a:rPr lang="en-US" b="1" dirty="0"/>
              <a:t>inner product interpretation</a:t>
            </a:r>
          </a:p>
        </p:txBody>
      </p:sp>
      <p:sp>
        <p:nvSpPr>
          <p:cNvPr id="9" name="Oval 8">
            <a:extLst>
              <a:ext uri="{FF2B5EF4-FFF2-40B4-BE49-F238E27FC236}">
                <a16:creationId xmlns:a16="http://schemas.microsoft.com/office/drawing/2014/main" id="{8E11351B-D2AA-45F5-A9FD-FA737E911E6B}"/>
              </a:ext>
            </a:extLst>
          </p:cNvPr>
          <p:cNvSpPr/>
          <p:nvPr/>
        </p:nvSpPr>
        <p:spPr>
          <a:xfrm>
            <a:off x="2498726" y="3195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32A189DA-0F95-41F1-B383-D5F3796E290C}"/>
              </a:ext>
            </a:extLst>
          </p:cNvPr>
          <p:cNvSpPr/>
          <p:nvPr/>
        </p:nvSpPr>
        <p:spPr>
          <a:xfrm>
            <a:off x="4216400" y="3025776"/>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66635489-73BB-40BE-99E2-8BFE45393F75}"/>
              </a:ext>
            </a:extLst>
          </p:cNvPr>
          <p:cNvSpPr/>
          <p:nvPr/>
        </p:nvSpPr>
        <p:spPr>
          <a:xfrm>
            <a:off x="9332913" y="2089151"/>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Content Placeholder 2">
            <a:extLst>
              <a:ext uri="{FF2B5EF4-FFF2-40B4-BE49-F238E27FC236}">
                <a16:creationId xmlns:a16="http://schemas.microsoft.com/office/drawing/2014/main" id="{A83AC153-964B-4352-93D5-A07BC0058981}"/>
              </a:ext>
            </a:extLst>
          </p:cNvPr>
          <p:cNvSpPr txBox="1">
            <a:spLocks/>
          </p:cNvSpPr>
          <p:nvPr/>
        </p:nvSpPr>
        <p:spPr>
          <a:xfrm>
            <a:off x="869157" y="5547160"/>
            <a:ext cx="10744200" cy="101282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b="1" dirty="0">
                <a:solidFill>
                  <a:srgbClr val="002060"/>
                </a:solidFill>
              </a:rPr>
              <a:t>Rule: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element of y is the dot product of the </a:t>
            </a:r>
            <a:r>
              <a:rPr lang="en-US" sz="2800" b="1" dirty="0" err="1">
                <a:solidFill>
                  <a:srgbClr val="002060"/>
                </a:solidFill>
              </a:rPr>
              <a:t>i</a:t>
            </a:r>
            <a:r>
              <a:rPr lang="en-US" sz="2800" b="1" baseline="30000" dirty="0" err="1">
                <a:solidFill>
                  <a:srgbClr val="002060"/>
                </a:solidFill>
              </a:rPr>
              <a:t>th</a:t>
            </a:r>
            <a:r>
              <a:rPr lang="en-US" sz="2800" b="1" dirty="0">
                <a:solidFill>
                  <a:srgbClr val="002060"/>
                </a:solidFill>
              </a:rPr>
              <a:t> row of W with x</a:t>
            </a:r>
          </a:p>
        </p:txBody>
      </p:sp>
      <p:sp>
        <p:nvSpPr>
          <p:cNvPr id="3" name="Slide Number Placeholder 2">
            <a:extLst>
              <a:ext uri="{FF2B5EF4-FFF2-40B4-BE49-F238E27FC236}">
                <a16:creationId xmlns:a16="http://schemas.microsoft.com/office/drawing/2014/main" id="{61DEEE4D-53C5-4336-A97D-CA5BC55672CC}"/>
              </a:ext>
            </a:extLst>
          </p:cNvPr>
          <p:cNvSpPr>
            <a:spLocks noGrp="1"/>
          </p:cNvSpPr>
          <p:nvPr>
            <p:ph type="sldNum" sz="quarter" idx="12"/>
          </p:nvPr>
        </p:nvSpPr>
        <p:spPr/>
        <p:txBody>
          <a:bodyPr/>
          <a:lstStyle/>
          <a:p>
            <a:fld id="{7A40C488-C8CC-47D5-8871-7D5F905AB6AC}" type="slidenum">
              <a:rPr lang="en-US" smtClean="0"/>
              <a:t>28</a:t>
            </a:fld>
            <a:endParaRPr lang="en-US"/>
          </a:p>
        </p:txBody>
      </p:sp>
    </p:spTree>
    <p:extLst>
      <p:ext uri="{BB962C8B-B14F-4D97-AF65-F5344CB8AC3E}">
        <p14:creationId xmlns:p14="http://schemas.microsoft.com/office/powerpoint/2010/main" val="255323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8AF6-25DA-4A55-A7C2-F09FE9BB2F4A}"/>
              </a:ext>
            </a:extLst>
          </p:cNvPr>
          <p:cNvSpPr>
            <a:spLocks noGrp="1"/>
          </p:cNvSpPr>
          <p:nvPr>
            <p:ph type="title"/>
          </p:nvPr>
        </p:nvSpPr>
        <p:spPr/>
        <p:txBody>
          <a:bodyPr rtlCol="0">
            <a:normAutofit fontScale="90000"/>
          </a:bodyPr>
          <a:lstStyle/>
          <a:p>
            <a:pPr>
              <a:defRPr/>
            </a:pPr>
            <a:r>
              <a:rPr lang="en-US" dirty="0"/>
              <a:t>Example of the outer product method</a:t>
            </a:r>
          </a:p>
        </p:txBody>
      </p:sp>
      <p:pic>
        <p:nvPicPr>
          <p:cNvPr id="44035" name="Picture 4" descr="opexample.eps">
            <a:extLst>
              <a:ext uri="{FF2B5EF4-FFF2-40B4-BE49-F238E27FC236}">
                <a16:creationId xmlns:a16="http://schemas.microsoft.com/office/drawing/2014/main" id="{B458EFEC-71FF-4483-8C94-74FA618348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2473326"/>
            <a:ext cx="89106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60F2371-2DFD-4EC4-9443-4DC5EAE70F4F}"/>
              </a:ext>
            </a:extLst>
          </p:cNvPr>
          <p:cNvSpPr/>
          <p:nvPr/>
        </p:nvSpPr>
        <p:spPr>
          <a:xfrm>
            <a:off x="4208463" y="2286001"/>
            <a:ext cx="6337300"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4037" name="Picture 7" descr="M.eps">
            <a:extLst>
              <a:ext uri="{FF2B5EF4-FFF2-40B4-BE49-F238E27FC236}">
                <a16:creationId xmlns:a16="http://schemas.microsoft.com/office/drawing/2014/main" id="{2BD77EEE-0786-41AC-B01C-15C1F4AEBC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417638"/>
            <a:ext cx="571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A1DCB7A4-37B3-4076-B598-FF10F5804876}"/>
              </a:ext>
            </a:extLst>
          </p:cNvPr>
          <p:cNvCxnSpPr/>
          <p:nvPr/>
        </p:nvCxnSpPr>
        <p:spPr>
          <a:xfrm flipH="1">
            <a:off x="2225676" y="1938339"/>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9F3414FE-7D7B-40DF-AB66-B1D44ED436CB}"/>
              </a:ext>
            </a:extLst>
          </p:cNvPr>
          <p:cNvSpPr>
            <a:spLocks noGrp="1"/>
          </p:cNvSpPr>
          <p:nvPr>
            <p:ph type="sldNum" sz="quarter" idx="12"/>
          </p:nvPr>
        </p:nvSpPr>
        <p:spPr/>
        <p:txBody>
          <a:bodyPr/>
          <a:lstStyle/>
          <a:p>
            <a:fld id="{7A40C488-C8CC-47D5-8871-7D5F905AB6AC}" type="slidenum">
              <a:rPr lang="en-US" smtClean="0"/>
              <a:t>29</a:t>
            </a:fld>
            <a:endParaRPr lang="en-US"/>
          </a:p>
        </p:txBody>
      </p:sp>
    </p:spTree>
    <p:extLst>
      <p:ext uri="{BB962C8B-B14F-4D97-AF65-F5344CB8AC3E}">
        <p14:creationId xmlns:p14="http://schemas.microsoft.com/office/powerpoint/2010/main" val="21623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983230"/>
            <a:ext cx="10567916" cy="811530"/>
          </a:xfrm>
        </p:spPr>
        <p:txBody>
          <a:bodyPr>
            <a:normAutofit/>
          </a:bodyPr>
          <a:lstStyle/>
          <a:p>
            <a:r>
              <a:rPr lang="en-US" sz="4000" dirty="0">
                <a:solidFill>
                  <a:srgbClr val="C00000"/>
                </a:solidFill>
              </a:rPr>
              <a:t>LINEAR ALGEBRA</a:t>
            </a:r>
            <a:endParaRPr lang="en-US" sz="40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229403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0C7D-CD2E-4342-9754-1BFCA108E94D}"/>
              </a:ext>
            </a:extLst>
          </p:cNvPr>
          <p:cNvSpPr>
            <a:spLocks noGrp="1"/>
          </p:cNvSpPr>
          <p:nvPr>
            <p:ph type="title"/>
          </p:nvPr>
        </p:nvSpPr>
        <p:spPr/>
        <p:txBody>
          <a:bodyPr rtlCol="0">
            <a:normAutofit fontScale="90000"/>
          </a:bodyPr>
          <a:lstStyle/>
          <a:p>
            <a:pPr>
              <a:defRPr/>
            </a:pPr>
            <a:r>
              <a:rPr lang="en-US" dirty="0"/>
              <a:t>Example of the outer product method</a:t>
            </a:r>
          </a:p>
        </p:txBody>
      </p:sp>
      <p:pic>
        <p:nvPicPr>
          <p:cNvPr id="45059" name="Picture 4" descr="opexample.eps">
            <a:extLst>
              <a:ext uri="{FF2B5EF4-FFF2-40B4-BE49-F238E27FC236}">
                <a16:creationId xmlns:a16="http://schemas.microsoft.com/office/drawing/2014/main" id="{22BFE5A8-FA39-4CE3-B758-02B16ECB5E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2473326"/>
            <a:ext cx="89106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D89D255-02E9-4795-AE0E-F042EEAA2CC3}"/>
              </a:ext>
            </a:extLst>
          </p:cNvPr>
          <p:cNvSpPr/>
          <p:nvPr/>
        </p:nvSpPr>
        <p:spPr>
          <a:xfrm>
            <a:off x="6905625" y="2286001"/>
            <a:ext cx="36401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61DD271D-8F9D-4454-BEAB-6049808D7B24}"/>
              </a:ext>
            </a:extLst>
          </p:cNvPr>
          <p:cNvCxnSpPr/>
          <p:nvPr/>
        </p:nvCxnSpPr>
        <p:spPr>
          <a:xfrm>
            <a:off x="2413000" y="5110593"/>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AFE4D2E-7107-4280-A472-8ACF5305E119}"/>
              </a:ext>
            </a:extLst>
          </p:cNvPr>
          <p:cNvCxnSpPr/>
          <p:nvPr/>
        </p:nvCxnSpPr>
        <p:spPr>
          <a:xfrm flipV="1">
            <a:off x="4537075" y="3840593"/>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CF0BE3B-2754-43F7-A712-80DA2C00277A}"/>
              </a:ext>
            </a:extLst>
          </p:cNvPr>
          <p:cNvCxnSpPr/>
          <p:nvPr/>
        </p:nvCxnSpPr>
        <p:spPr>
          <a:xfrm flipV="1">
            <a:off x="4537075" y="4508931"/>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AF3213B-09B0-4D8A-8569-28592A5E08F3}"/>
              </a:ext>
            </a:extLst>
          </p:cNvPr>
          <p:cNvCxnSpPr/>
          <p:nvPr/>
        </p:nvCxnSpPr>
        <p:spPr>
          <a:xfrm flipV="1">
            <a:off x="4537076" y="4799443"/>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5065" name="TextBox 11">
            <a:extLst>
              <a:ext uri="{FF2B5EF4-FFF2-40B4-BE49-F238E27FC236}">
                <a16:creationId xmlns:a16="http://schemas.microsoft.com/office/drawing/2014/main" id="{B45A192D-D7D8-4FA1-9821-E84B4908880A}"/>
              </a:ext>
            </a:extLst>
          </p:cNvPr>
          <p:cNvSpPr txBox="1">
            <a:spLocks noChangeArrowheads="1"/>
          </p:cNvSpPr>
          <p:nvPr/>
        </p:nvSpPr>
        <p:spPr bwMode="auto">
          <a:xfrm>
            <a:off x="5467350" y="4615293"/>
            <a:ext cx="617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(3,1)</a:t>
            </a:r>
          </a:p>
        </p:txBody>
      </p:sp>
      <p:sp>
        <p:nvSpPr>
          <p:cNvPr id="45066" name="TextBox 12">
            <a:extLst>
              <a:ext uri="{FF2B5EF4-FFF2-40B4-BE49-F238E27FC236}">
                <a16:creationId xmlns:a16="http://schemas.microsoft.com/office/drawing/2014/main" id="{5321B5AE-5D0A-4865-AD93-3C47971C0B71}"/>
              </a:ext>
            </a:extLst>
          </p:cNvPr>
          <p:cNvSpPr txBox="1">
            <a:spLocks noChangeArrowheads="1"/>
          </p:cNvSpPr>
          <p:nvPr/>
        </p:nvSpPr>
        <p:spPr bwMode="auto">
          <a:xfrm>
            <a:off x="3841750" y="4324782"/>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(0,2)</a:t>
            </a:r>
          </a:p>
        </p:txBody>
      </p:sp>
      <p:pic>
        <p:nvPicPr>
          <p:cNvPr id="45067" name="Picture 17" descr="M.eps">
            <a:extLst>
              <a:ext uri="{FF2B5EF4-FFF2-40B4-BE49-F238E27FC236}">
                <a16:creationId xmlns:a16="http://schemas.microsoft.com/office/drawing/2014/main" id="{9082CA76-F393-4201-AFA9-3630C4A692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417638"/>
            <a:ext cx="571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7245A13C-D90A-4C5E-9AF4-A2FA540F07A3}"/>
              </a:ext>
            </a:extLst>
          </p:cNvPr>
          <p:cNvCxnSpPr/>
          <p:nvPr/>
        </p:nvCxnSpPr>
        <p:spPr>
          <a:xfrm flipH="1">
            <a:off x="2225676" y="1938339"/>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75997514-9F82-4D19-8C55-2D0F6ECBC1A5}"/>
              </a:ext>
            </a:extLst>
          </p:cNvPr>
          <p:cNvSpPr>
            <a:spLocks noGrp="1"/>
          </p:cNvSpPr>
          <p:nvPr>
            <p:ph type="sldNum" sz="quarter" idx="12"/>
          </p:nvPr>
        </p:nvSpPr>
        <p:spPr/>
        <p:txBody>
          <a:bodyPr/>
          <a:lstStyle/>
          <a:p>
            <a:fld id="{7A40C488-C8CC-47D5-8871-7D5F905AB6AC}" type="slidenum">
              <a:rPr lang="en-US" smtClean="0"/>
              <a:t>30</a:t>
            </a:fld>
            <a:endParaRPr lang="en-US"/>
          </a:p>
        </p:txBody>
      </p:sp>
    </p:spTree>
    <p:extLst>
      <p:ext uri="{BB962C8B-B14F-4D97-AF65-F5344CB8AC3E}">
        <p14:creationId xmlns:p14="http://schemas.microsoft.com/office/powerpoint/2010/main" val="119358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3A9A199-DA6D-4A39-80CA-F153170B0D84}"/>
              </a:ext>
            </a:extLst>
          </p:cNvPr>
          <p:cNvCxnSpPr/>
          <p:nvPr/>
        </p:nvCxnSpPr>
        <p:spPr>
          <a:xfrm flipV="1">
            <a:off x="4537075" y="3821914"/>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5BCE3F6-EAC1-4A22-A28E-B0BD324DC101}"/>
              </a:ext>
            </a:extLst>
          </p:cNvPr>
          <p:cNvCxnSpPr/>
          <p:nvPr/>
        </p:nvCxnSpPr>
        <p:spPr>
          <a:xfrm flipV="1">
            <a:off x="4533901" y="4777589"/>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64D6047-3DCE-44BA-B11B-0A8BCE4C7C0D}"/>
              </a:ext>
            </a:extLst>
          </p:cNvPr>
          <p:cNvSpPr>
            <a:spLocks noGrp="1"/>
          </p:cNvSpPr>
          <p:nvPr>
            <p:ph type="title"/>
          </p:nvPr>
        </p:nvSpPr>
        <p:spPr/>
        <p:txBody>
          <a:bodyPr rtlCol="0">
            <a:normAutofit fontScale="90000"/>
          </a:bodyPr>
          <a:lstStyle/>
          <a:p>
            <a:pPr>
              <a:defRPr/>
            </a:pPr>
            <a:r>
              <a:rPr lang="en-US" dirty="0"/>
              <a:t>Example of the outer product method</a:t>
            </a:r>
          </a:p>
        </p:txBody>
      </p:sp>
      <p:pic>
        <p:nvPicPr>
          <p:cNvPr id="46085" name="Picture 4" descr="opexample.eps">
            <a:extLst>
              <a:ext uri="{FF2B5EF4-FFF2-40B4-BE49-F238E27FC236}">
                <a16:creationId xmlns:a16="http://schemas.microsoft.com/office/drawing/2014/main" id="{30D54E21-A791-4574-94D9-20BC161ABD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2473326"/>
            <a:ext cx="89106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6D40909-E6D5-4BE2-AFB0-0ADB87D5E7D7}"/>
              </a:ext>
            </a:extLst>
          </p:cNvPr>
          <p:cNvSpPr/>
          <p:nvPr/>
        </p:nvSpPr>
        <p:spPr>
          <a:xfrm>
            <a:off x="9356725" y="2286001"/>
            <a:ext cx="11890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1CDE6AF2-2591-4234-BDC1-D2CAA97281AD}"/>
              </a:ext>
            </a:extLst>
          </p:cNvPr>
          <p:cNvCxnSpPr/>
          <p:nvPr/>
        </p:nvCxnSpPr>
        <p:spPr>
          <a:xfrm>
            <a:off x="2413000" y="5091914"/>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2B6DEBB-CDD6-4BD2-BE22-AD7C2434D619}"/>
              </a:ext>
            </a:extLst>
          </p:cNvPr>
          <p:cNvCxnSpPr/>
          <p:nvPr/>
        </p:nvCxnSpPr>
        <p:spPr>
          <a:xfrm flipV="1">
            <a:off x="4537075" y="3821914"/>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E9DA27B-F46F-4A04-AB79-3F3876E13EAB}"/>
              </a:ext>
            </a:extLst>
          </p:cNvPr>
          <p:cNvCxnSpPr/>
          <p:nvPr/>
        </p:nvCxnSpPr>
        <p:spPr>
          <a:xfrm flipV="1">
            <a:off x="4537076" y="4780764"/>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6090" name="TextBox 11">
            <a:extLst>
              <a:ext uri="{FF2B5EF4-FFF2-40B4-BE49-F238E27FC236}">
                <a16:creationId xmlns:a16="http://schemas.microsoft.com/office/drawing/2014/main" id="{4867029C-5600-454E-B983-4028B6B1B134}"/>
              </a:ext>
            </a:extLst>
          </p:cNvPr>
          <p:cNvSpPr txBox="1">
            <a:spLocks noChangeArrowheads="1"/>
          </p:cNvSpPr>
          <p:nvPr/>
        </p:nvSpPr>
        <p:spPr bwMode="auto">
          <a:xfrm>
            <a:off x="5467350" y="4596614"/>
            <a:ext cx="617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(3,1)</a:t>
            </a:r>
          </a:p>
        </p:txBody>
      </p:sp>
      <p:sp>
        <p:nvSpPr>
          <p:cNvPr id="46091" name="TextBox 12">
            <a:extLst>
              <a:ext uri="{FF2B5EF4-FFF2-40B4-BE49-F238E27FC236}">
                <a16:creationId xmlns:a16="http://schemas.microsoft.com/office/drawing/2014/main" id="{BF28BAA8-280E-4AF7-9175-2DC31BF3D413}"/>
              </a:ext>
            </a:extLst>
          </p:cNvPr>
          <p:cNvSpPr txBox="1">
            <a:spLocks noChangeArrowheads="1"/>
          </p:cNvSpPr>
          <p:nvPr/>
        </p:nvSpPr>
        <p:spPr bwMode="auto">
          <a:xfrm>
            <a:off x="3841750" y="3718789"/>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(0,4)</a:t>
            </a:r>
          </a:p>
        </p:txBody>
      </p:sp>
      <p:cxnSp>
        <p:nvCxnSpPr>
          <p:cNvPr id="16" name="Straight Connector 15">
            <a:extLst>
              <a:ext uri="{FF2B5EF4-FFF2-40B4-BE49-F238E27FC236}">
                <a16:creationId xmlns:a16="http://schemas.microsoft.com/office/drawing/2014/main" id="{17168E57-D1DB-4360-B874-0CDC21C1352A}"/>
              </a:ext>
            </a:extLst>
          </p:cNvPr>
          <p:cNvCxnSpPr/>
          <p:nvPr/>
        </p:nvCxnSpPr>
        <p:spPr>
          <a:xfrm flipV="1">
            <a:off x="4533900" y="4487077"/>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46093" name="Picture 17" descr="M.eps">
            <a:extLst>
              <a:ext uri="{FF2B5EF4-FFF2-40B4-BE49-F238E27FC236}">
                <a16:creationId xmlns:a16="http://schemas.microsoft.com/office/drawing/2014/main" id="{2A054114-36B9-4661-A626-94E8B11971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417638"/>
            <a:ext cx="571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A1819EA5-25C1-426D-876E-E3167B11FA81}"/>
              </a:ext>
            </a:extLst>
          </p:cNvPr>
          <p:cNvCxnSpPr/>
          <p:nvPr/>
        </p:nvCxnSpPr>
        <p:spPr>
          <a:xfrm flipH="1">
            <a:off x="2225676" y="1938339"/>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5421EA52-FFEE-4832-8C7A-7B485A91B3A5}"/>
              </a:ext>
            </a:extLst>
          </p:cNvPr>
          <p:cNvSpPr>
            <a:spLocks noGrp="1"/>
          </p:cNvSpPr>
          <p:nvPr>
            <p:ph type="sldNum" sz="quarter" idx="12"/>
          </p:nvPr>
        </p:nvSpPr>
        <p:spPr/>
        <p:txBody>
          <a:bodyPr/>
          <a:lstStyle/>
          <a:p>
            <a:fld id="{7A40C488-C8CC-47D5-8871-7D5F905AB6AC}" type="slidenum">
              <a:rPr lang="en-US" smtClean="0"/>
              <a:t>31</a:t>
            </a:fld>
            <a:endParaRPr lang="en-US"/>
          </a:p>
        </p:txBody>
      </p:sp>
    </p:spTree>
    <p:extLst>
      <p:ext uri="{BB962C8B-B14F-4D97-AF65-F5344CB8AC3E}">
        <p14:creationId xmlns:p14="http://schemas.microsoft.com/office/powerpoint/2010/main" val="3683171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BC70D8C1-8761-47AF-840A-04DF41D9DF72}"/>
              </a:ext>
            </a:extLst>
          </p:cNvPr>
          <p:cNvCxnSpPr/>
          <p:nvPr/>
        </p:nvCxnSpPr>
        <p:spPr>
          <a:xfrm flipV="1">
            <a:off x="5464175" y="3540556"/>
            <a:ext cx="0" cy="127000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91A90B3-5CCD-4C97-A333-58B8428EC5CD}"/>
              </a:ext>
            </a:extLst>
          </p:cNvPr>
          <p:cNvSpPr>
            <a:spLocks noGrp="1"/>
          </p:cNvSpPr>
          <p:nvPr>
            <p:ph type="title"/>
          </p:nvPr>
        </p:nvSpPr>
        <p:spPr/>
        <p:txBody>
          <a:bodyPr rtlCol="0">
            <a:normAutofit fontScale="90000"/>
          </a:bodyPr>
          <a:lstStyle/>
          <a:p>
            <a:pPr>
              <a:defRPr/>
            </a:pPr>
            <a:r>
              <a:rPr lang="en-US" dirty="0"/>
              <a:t>Example of the outer product method</a:t>
            </a:r>
          </a:p>
        </p:txBody>
      </p:sp>
      <p:pic>
        <p:nvPicPr>
          <p:cNvPr id="47108" name="Picture 4" descr="opexample.eps">
            <a:extLst>
              <a:ext uri="{FF2B5EF4-FFF2-40B4-BE49-F238E27FC236}">
                <a16:creationId xmlns:a16="http://schemas.microsoft.com/office/drawing/2014/main" id="{EF56ABD7-B489-4A24-B3C4-844D829491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779" y="2182378"/>
            <a:ext cx="89106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09" name="Group 23">
            <a:extLst>
              <a:ext uri="{FF2B5EF4-FFF2-40B4-BE49-F238E27FC236}">
                <a16:creationId xmlns:a16="http://schemas.microsoft.com/office/drawing/2014/main" id="{26DDBDA6-6A85-42E6-AC8E-E2F3A25645CD}"/>
              </a:ext>
            </a:extLst>
          </p:cNvPr>
          <p:cNvGrpSpPr>
            <a:grpSpLocks/>
          </p:cNvGrpSpPr>
          <p:nvPr/>
        </p:nvGrpSpPr>
        <p:grpSpPr bwMode="auto">
          <a:xfrm>
            <a:off x="2413000" y="3840593"/>
            <a:ext cx="4459288" cy="2528888"/>
            <a:chOff x="889000" y="4121764"/>
            <a:chExt cx="4458694" cy="2528755"/>
          </a:xfrm>
        </p:grpSpPr>
        <p:cxnSp>
          <p:nvCxnSpPr>
            <p:cNvPr id="25" name="Straight Connector 24">
              <a:extLst>
                <a:ext uri="{FF2B5EF4-FFF2-40B4-BE49-F238E27FC236}">
                  <a16:creationId xmlns:a16="http://schemas.microsoft.com/office/drawing/2014/main" id="{A5CEE2B9-F805-404E-B657-13ECFD778F9C}"/>
                </a:ext>
              </a:extLst>
            </p:cNvPr>
            <p:cNvCxnSpPr/>
            <p:nvPr/>
          </p:nvCxnSpPr>
          <p:spPr>
            <a:xfrm>
              <a:off x="889000" y="5391697"/>
              <a:ext cx="4458694"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9494683-5242-488C-AC54-31CCD7A2DEE5}"/>
                </a:ext>
              </a:extLst>
            </p:cNvPr>
            <p:cNvCxnSpPr/>
            <p:nvPr/>
          </p:nvCxnSpPr>
          <p:spPr>
            <a:xfrm flipV="1">
              <a:off x="3012792" y="4121764"/>
              <a:ext cx="0" cy="2528755"/>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8E2ED4B-ED36-4D3B-97B7-CD6E4BFC7DA7}"/>
                </a:ext>
              </a:extLst>
            </p:cNvPr>
            <p:cNvCxnSpPr/>
            <p:nvPr/>
          </p:nvCxnSpPr>
          <p:spPr>
            <a:xfrm flipV="1">
              <a:off x="3012792" y="4121764"/>
              <a:ext cx="0" cy="1269933"/>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47110" name="TextBox 28">
            <a:extLst>
              <a:ext uri="{FF2B5EF4-FFF2-40B4-BE49-F238E27FC236}">
                <a16:creationId xmlns:a16="http://schemas.microsoft.com/office/drawing/2014/main" id="{90AECBA1-99FD-4045-BB8A-BE8C9E6E2D5F}"/>
              </a:ext>
            </a:extLst>
          </p:cNvPr>
          <p:cNvSpPr txBox="1">
            <a:spLocks noChangeArrowheads="1"/>
          </p:cNvSpPr>
          <p:nvPr/>
        </p:nvSpPr>
        <p:spPr bwMode="auto">
          <a:xfrm>
            <a:off x="5467350" y="3321482"/>
            <a:ext cx="617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(3,5)</a:t>
            </a:r>
          </a:p>
        </p:txBody>
      </p:sp>
      <p:cxnSp>
        <p:nvCxnSpPr>
          <p:cNvPr id="31" name="Straight Connector 30">
            <a:extLst>
              <a:ext uri="{FF2B5EF4-FFF2-40B4-BE49-F238E27FC236}">
                <a16:creationId xmlns:a16="http://schemas.microsoft.com/office/drawing/2014/main" id="{ACA4F1AF-202C-415A-86E8-F3F9096388B4}"/>
              </a:ext>
            </a:extLst>
          </p:cNvPr>
          <p:cNvCxnSpPr/>
          <p:nvPr/>
        </p:nvCxnSpPr>
        <p:spPr>
          <a:xfrm flipV="1">
            <a:off x="4537075" y="3840593"/>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14009D2-3D6E-45F4-8FCB-104A3F15CC40}"/>
              </a:ext>
            </a:extLst>
          </p:cNvPr>
          <p:cNvCxnSpPr/>
          <p:nvPr/>
        </p:nvCxnSpPr>
        <p:spPr>
          <a:xfrm flipV="1">
            <a:off x="4533901" y="4796268"/>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86C821B-4A59-4E1F-A52C-26C29E5A90F8}"/>
              </a:ext>
            </a:extLst>
          </p:cNvPr>
          <p:cNvCxnSpPr/>
          <p:nvPr/>
        </p:nvCxnSpPr>
        <p:spPr>
          <a:xfrm>
            <a:off x="2413000" y="5110593"/>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CC7735-6115-402D-A7C4-36A62E30450E}"/>
              </a:ext>
            </a:extLst>
          </p:cNvPr>
          <p:cNvCxnSpPr/>
          <p:nvPr/>
        </p:nvCxnSpPr>
        <p:spPr>
          <a:xfrm flipV="1">
            <a:off x="4533900" y="3840593"/>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E64028C-546D-4ABA-95E0-4A072565E99C}"/>
              </a:ext>
            </a:extLst>
          </p:cNvPr>
          <p:cNvCxnSpPr/>
          <p:nvPr/>
        </p:nvCxnSpPr>
        <p:spPr>
          <a:xfrm flipV="1">
            <a:off x="4537076" y="4799443"/>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0E1464E-9279-4D5D-B628-6757C8B4DCC2}"/>
              </a:ext>
            </a:extLst>
          </p:cNvPr>
          <p:cNvCxnSpPr/>
          <p:nvPr/>
        </p:nvCxnSpPr>
        <p:spPr>
          <a:xfrm flipV="1">
            <a:off x="4533900" y="4505756"/>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14BD0AE-F475-4ECB-88B9-F803A6313C7E}"/>
              </a:ext>
            </a:extLst>
          </p:cNvPr>
          <p:cNvCxnSpPr/>
          <p:nvPr/>
        </p:nvCxnSpPr>
        <p:spPr>
          <a:xfrm flipV="1">
            <a:off x="4548189" y="3548493"/>
            <a:ext cx="930275" cy="31115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8FC66E1-A769-4A1E-ABB0-479810CB7150}"/>
              </a:ext>
            </a:extLst>
          </p:cNvPr>
          <p:cNvCxnSpPr/>
          <p:nvPr/>
        </p:nvCxnSpPr>
        <p:spPr>
          <a:xfrm flipV="1">
            <a:off x="4533901" y="3548493"/>
            <a:ext cx="930275" cy="156210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47120" name="Picture 45" descr="M.eps">
            <a:extLst>
              <a:ext uri="{FF2B5EF4-FFF2-40B4-BE49-F238E27FC236}">
                <a16:creationId xmlns:a16="http://schemas.microsoft.com/office/drawing/2014/main" id="{96FCC340-6E0E-4BC6-BB2E-23C5BB8435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2754" y="1126690"/>
            <a:ext cx="571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Connector 46">
            <a:extLst>
              <a:ext uri="{FF2B5EF4-FFF2-40B4-BE49-F238E27FC236}">
                <a16:creationId xmlns:a16="http://schemas.microsoft.com/office/drawing/2014/main" id="{4702B34A-ACE1-4EE8-AB11-06ECF084CA0A}"/>
              </a:ext>
            </a:extLst>
          </p:cNvPr>
          <p:cNvCxnSpPr/>
          <p:nvPr/>
        </p:nvCxnSpPr>
        <p:spPr>
          <a:xfrm flipH="1">
            <a:off x="2163330" y="1647391"/>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85D26451-04A2-427B-B57F-852416DF2B50}"/>
              </a:ext>
            </a:extLst>
          </p:cNvPr>
          <p:cNvSpPr>
            <a:spLocks noGrp="1"/>
          </p:cNvSpPr>
          <p:nvPr>
            <p:ph type="sldNum" sz="quarter" idx="12"/>
          </p:nvPr>
        </p:nvSpPr>
        <p:spPr/>
        <p:txBody>
          <a:bodyPr/>
          <a:lstStyle/>
          <a:p>
            <a:fld id="{7A40C488-C8CC-47D5-8871-7D5F905AB6AC}" type="slidenum">
              <a:rPr lang="en-US" smtClean="0"/>
              <a:t>32</a:t>
            </a:fld>
            <a:endParaRPr lang="en-US"/>
          </a:p>
        </p:txBody>
      </p:sp>
    </p:spTree>
    <p:extLst>
      <p:ext uri="{BB962C8B-B14F-4D97-AF65-F5344CB8AC3E}">
        <p14:creationId xmlns:p14="http://schemas.microsoft.com/office/powerpoint/2010/main" val="402148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r>
              <a:rPr lang="en-US" altLang="zh-CN" dirty="0">
                <a:ea typeface="SimSun" panose="02010600030101010101" pitchFamily="2" charset="-122"/>
              </a:rPr>
              <a:t>Basic Matrix Operations</a:t>
            </a:r>
          </a:p>
        </p:txBody>
      </p:sp>
      <mc:AlternateContent xmlns:mc="http://schemas.openxmlformats.org/markup-compatibility/2006" xmlns:a14="http://schemas.microsoft.com/office/drawing/2010/main">
        <mc:Choice Requires="a14">
          <p:sp>
            <p:nvSpPr>
              <p:cNvPr id="8194" name="Object 4"/>
              <p:cNvSpPr txBox="1">
                <a:spLocks noGrp="1"/>
              </p:cNvSpPr>
              <p:nvPr>
                <p:ph idx="1"/>
              </p:nvPr>
            </p:nvSpPr>
            <p:spPr bwMode="auto">
              <a:xfrm>
                <a:off x="2201662" y="1803398"/>
                <a:ext cx="4474346" cy="1099600"/>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𝑏</m:t>
                                </m:r>
                              </m:e>
                            </m:mr>
                            <m:mr>
                              <m:e>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𝑑</m:t>
                                </m:r>
                              </m:e>
                            </m:mr>
                          </m:m>
                        </m:e>
                      </m:d>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𝑒</m:t>
                                </m:r>
                              </m:e>
                              <m:e>
                                <m:r>
                                  <a:rPr lang="en-US" i="1">
                                    <a:solidFill>
                                      <a:srgbClr val="000000"/>
                                    </a:solidFill>
                                    <a:latin typeface="Cambria Math" panose="02040503050406030204" pitchFamily="18" charset="0"/>
                                  </a:rPr>
                                  <m:t>𝑓</m:t>
                                </m:r>
                              </m:e>
                            </m:mr>
                            <m:mr>
                              <m:e>
                                <m:r>
                                  <a:rPr lang="en-US" i="1">
                                    <a:solidFill>
                                      <a:srgbClr val="000000"/>
                                    </a:solidFill>
                                    <a:latin typeface="Cambria Math" panose="02040503050406030204" pitchFamily="18" charset="0"/>
                                  </a:rPr>
                                  <m:t>𝑔</m:t>
                                </m:r>
                              </m:e>
                              <m:e>
                                <m:r>
                                  <a:rPr lang="en-US" i="1">
                                    <a:solidFill>
                                      <a:srgbClr val="000000"/>
                                    </a:solidFill>
                                    <a:latin typeface="Cambria Math" panose="02040503050406030204" pitchFamily="18" charset="0"/>
                                  </a:rPr>
                                  <m:t>h</m:t>
                                </m:r>
                              </m:e>
                            </m:mr>
                          </m:m>
                        </m:e>
                      </m:d>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e>
                              <m:e>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e>
                            </m:mr>
                            <m:mr>
                              <m:e>
                                <m:r>
                                  <a:rPr lang="en-US" i="1">
                                    <a:solidFill>
                                      <a:srgbClr val="000000"/>
                                    </a:solidFill>
                                    <a:latin typeface="Cambria Math" panose="02040503050406030204" pitchFamily="18" charset="0"/>
                                  </a:rPr>
                                  <m:t>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e>
                              <m:e>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e>
                            </m:mr>
                          </m:m>
                        </m:e>
                      </m:d>
                    </m:oMath>
                  </m:oMathPara>
                </a14:m>
                <a:endParaRPr lang="en-US"/>
              </a:p>
            </p:txBody>
          </p:sp>
        </mc:Choice>
        <mc:Fallback xmlns="">
          <p:sp>
            <p:nvSpPr>
              <p:cNvPr id="8194" name="Object 4"/>
              <p:cNvSpPr txBox="1">
                <a:spLocks noRot="1" noChangeAspect="1" noMove="1" noResize="1" noEditPoints="1" noAdjustHandles="1" noChangeArrowheads="1" noChangeShapeType="1" noTextEdit="1"/>
              </p:cNvSpPr>
              <p:nvPr>
                <p:ph idx="1"/>
              </p:nvPr>
            </p:nvSpPr>
            <p:spPr bwMode="auto">
              <a:xfrm>
                <a:off x="2201662" y="1803398"/>
                <a:ext cx="4474346" cy="1099600"/>
              </a:xfrm>
              <a:prstGeom prst="rect">
                <a:avLst/>
              </a:prstGeom>
              <a:blipFill>
                <a:blip r:embed="rId3"/>
                <a:stretch>
                  <a:fillRect/>
                </a:stretch>
              </a:blipFill>
              <a:ln>
                <a:noFill/>
              </a:ln>
              <a:effectLst/>
            </p:spPr>
            <p:txBody>
              <a:bodyPr/>
              <a:lstStyle/>
              <a:p>
                <a:r>
                  <a:rPr lang="en-US">
                    <a:noFill/>
                  </a:rPr>
                  <a:t> </a:t>
                </a:r>
              </a:p>
            </p:txBody>
          </p:sp>
        </mc:Fallback>
      </mc:AlternateContent>
      <p:sp>
        <p:nvSpPr>
          <p:cNvPr id="8198" name="Rectangle 3"/>
          <p:cNvSpPr>
            <a:spLocks noGrp="1" noChangeArrowheads="1"/>
          </p:cNvSpPr>
          <p:nvPr>
            <p:ph type="body" sz="half" idx="4294967295"/>
          </p:nvPr>
        </p:nvSpPr>
        <p:spPr>
          <a:xfrm>
            <a:off x="838200" y="1333500"/>
            <a:ext cx="8383588" cy="728663"/>
          </a:xfrm>
        </p:spPr>
        <p:txBody>
          <a:bodyPr/>
          <a:lstStyle/>
          <a:p>
            <a:r>
              <a:rPr lang="en-US" altLang="zh-CN" sz="2000" b="1" dirty="0">
                <a:solidFill>
                  <a:srgbClr val="002060"/>
                </a:solidFill>
                <a:ea typeface="SimSun" panose="02010600030101010101" pitchFamily="2" charset="-122"/>
              </a:rPr>
              <a:t>Addition, Subtraction, Multiplication: creating new matrices</a:t>
            </a:r>
          </a:p>
        </p:txBody>
      </p:sp>
      <mc:AlternateContent xmlns:mc="http://schemas.openxmlformats.org/markup-compatibility/2006" xmlns:a14="http://schemas.microsoft.com/office/drawing/2010/main">
        <mc:Choice Requires="a14">
          <p:sp>
            <p:nvSpPr>
              <p:cNvPr id="8195" name="Object 5"/>
              <p:cNvSpPr txBox="1">
                <a:spLocks noGrp="1"/>
              </p:cNvSpPr>
              <p:nvPr>
                <p:ph sz="quarter" idx="4294967295"/>
              </p:nvPr>
            </p:nvSpPr>
            <p:spPr bwMode="auto">
              <a:xfrm>
                <a:off x="2201662" y="3071813"/>
                <a:ext cx="4543425" cy="101917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𝑏</m:t>
                                </m:r>
                              </m:e>
                            </m:mr>
                            <m:mr>
                              <m:e>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𝑑</m:t>
                                </m:r>
                              </m:e>
                            </m:mr>
                          </m:m>
                        </m:e>
                      </m:d>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𝑒</m:t>
                                </m:r>
                              </m:e>
                              <m:e>
                                <m:r>
                                  <a:rPr lang="en-US" i="1">
                                    <a:solidFill>
                                      <a:srgbClr val="000000"/>
                                    </a:solidFill>
                                    <a:latin typeface="Cambria Math" panose="02040503050406030204" pitchFamily="18" charset="0"/>
                                  </a:rPr>
                                  <m:t>𝑓</m:t>
                                </m:r>
                              </m:e>
                            </m:mr>
                            <m:mr>
                              <m:e>
                                <m:r>
                                  <a:rPr lang="en-US" i="1">
                                    <a:solidFill>
                                      <a:srgbClr val="000000"/>
                                    </a:solidFill>
                                    <a:latin typeface="Cambria Math" panose="02040503050406030204" pitchFamily="18" charset="0"/>
                                  </a:rPr>
                                  <m:t>𝑔</m:t>
                                </m:r>
                              </m:e>
                              <m:e>
                                <m:r>
                                  <a:rPr lang="en-US" i="1">
                                    <a:solidFill>
                                      <a:srgbClr val="000000"/>
                                    </a:solidFill>
                                    <a:latin typeface="Cambria Math" panose="02040503050406030204" pitchFamily="18" charset="0"/>
                                  </a:rPr>
                                  <m:t>h</m:t>
                                </m:r>
                              </m:e>
                            </m:mr>
                          </m:m>
                        </m:e>
                      </m:d>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e>
                              <m:e>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e>
                            </m:mr>
                            <m:mr>
                              <m:e>
                                <m:r>
                                  <a:rPr lang="en-US" i="1">
                                    <a:solidFill>
                                      <a:srgbClr val="000000"/>
                                    </a:solidFill>
                                    <a:latin typeface="Cambria Math" panose="02040503050406030204" pitchFamily="18" charset="0"/>
                                  </a:rPr>
                                  <m:t>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e>
                              <m:e>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e>
                            </m:mr>
                          </m:m>
                        </m:e>
                      </m:d>
                    </m:oMath>
                  </m:oMathPara>
                </a14:m>
                <a:endParaRPr lang="en-US"/>
              </a:p>
            </p:txBody>
          </p:sp>
        </mc:Choice>
        <mc:Fallback xmlns="">
          <p:sp>
            <p:nvSpPr>
              <p:cNvPr id="8195" name="Object 5"/>
              <p:cNvSpPr txBox="1">
                <a:spLocks noRot="1" noChangeAspect="1" noMove="1" noResize="1" noEditPoints="1" noAdjustHandles="1" noChangeArrowheads="1" noChangeShapeType="1" noTextEdit="1"/>
              </p:cNvSpPr>
              <p:nvPr>
                <p:ph sz="quarter" idx="4294967295"/>
              </p:nvPr>
            </p:nvSpPr>
            <p:spPr bwMode="auto">
              <a:xfrm>
                <a:off x="2201662" y="3071813"/>
                <a:ext cx="4543425" cy="1019175"/>
              </a:xfrm>
              <a:prstGeom prst="rect">
                <a:avLst/>
              </a:prstGeom>
              <a:blipFill>
                <a:blip r:embed="rId4"/>
                <a:stretch>
                  <a:fillRect/>
                </a:stretch>
              </a:blipFill>
              <a:ln>
                <a:noFill/>
              </a:ln>
              <a:effectLst/>
            </p:spPr>
            <p:txBody>
              <a:bodyPr/>
              <a:lstStyle/>
              <a:p>
                <a:r>
                  <a:rPr lang="en-US">
                    <a:noFill/>
                  </a:rPr>
                  <a:t> </a:t>
                </a:r>
              </a:p>
            </p:txBody>
          </p:sp>
        </mc:Fallback>
      </mc:AlternateContent>
      <p:sp>
        <p:nvSpPr>
          <p:cNvPr id="8199" name="Text Box 7"/>
          <p:cNvSpPr txBox="1">
            <a:spLocks noChangeArrowheads="1"/>
          </p:cNvSpPr>
          <p:nvPr/>
        </p:nvSpPr>
        <p:spPr bwMode="auto">
          <a:xfrm>
            <a:off x="7043738" y="1947031"/>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solidFill>
                  <a:srgbClr val="002060"/>
                </a:solidFill>
                <a:latin typeface="Arial" panose="020B0604020202020204" pitchFamily="34" charset="0"/>
                <a:ea typeface="SimSun" panose="02010600030101010101" pitchFamily="2" charset="-122"/>
              </a:rPr>
              <a:t>Just add elements</a:t>
            </a:r>
          </a:p>
        </p:txBody>
      </p:sp>
      <p:sp>
        <p:nvSpPr>
          <p:cNvPr id="8200" name="Text Box 8"/>
          <p:cNvSpPr txBox="1">
            <a:spLocks noChangeArrowheads="1"/>
          </p:cNvSpPr>
          <p:nvPr/>
        </p:nvSpPr>
        <p:spPr bwMode="auto">
          <a:xfrm>
            <a:off x="7043738" y="3316393"/>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solidFill>
                  <a:srgbClr val="002060"/>
                </a:solidFill>
                <a:latin typeface="Arial" panose="020B0604020202020204" pitchFamily="34" charset="0"/>
                <a:ea typeface="SimSun" panose="02010600030101010101" pitchFamily="2" charset="-122"/>
              </a:rPr>
              <a:t>Just subtract elements</a:t>
            </a:r>
          </a:p>
        </p:txBody>
      </p:sp>
      <mc:AlternateContent xmlns:mc="http://schemas.openxmlformats.org/markup-compatibility/2006" xmlns:a14="http://schemas.microsoft.com/office/drawing/2010/main">
        <mc:Choice Requires="a14">
          <p:sp>
            <p:nvSpPr>
              <p:cNvPr id="10" name="Object 6">
                <a:extLst>
                  <a:ext uri="{FF2B5EF4-FFF2-40B4-BE49-F238E27FC236}">
                    <a16:creationId xmlns:a16="http://schemas.microsoft.com/office/drawing/2014/main" id="{13851053-2F89-4885-95FF-5D4919B4723C}"/>
                  </a:ext>
                </a:extLst>
              </p:cNvPr>
              <p:cNvSpPr txBox="1"/>
              <p:nvPr/>
            </p:nvSpPr>
            <p:spPr bwMode="auto">
              <a:xfrm>
                <a:off x="2063750" y="4419600"/>
                <a:ext cx="4794250" cy="9588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𝑏</m:t>
                                </m:r>
                              </m:e>
                            </m:mr>
                            <m:mr>
                              <m:e>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𝑑</m:t>
                                </m:r>
                              </m:e>
                            </m:mr>
                          </m:m>
                        </m:e>
                      </m:d>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𝑒</m:t>
                                </m:r>
                              </m:e>
                              <m:e>
                                <m:r>
                                  <a:rPr lang="en-US" i="1">
                                    <a:solidFill>
                                      <a:srgbClr val="000000"/>
                                    </a:solidFill>
                                    <a:latin typeface="Cambria Math" panose="02040503050406030204" pitchFamily="18" charset="0"/>
                                  </a:rPr>
                                  <m:t>𝑓</m:t>
                                </m:r>
                              </m:e>
                            </m:mr>
                            <m:mr>
                              <m:e>
                                <m:r>
                                  <a:rPr lang="en-US" i="1">
                                    <a:solidFill>
                                      <a:srgbClr val="000000"/>
                                    </a:solidFill>
                                    <a:latin typeface="Cambria Math" panose="02040503050406030204" pitchFamily="18" charset="0"/>
                                  </a:rPr>
                                  <m:t>𝑔</m:t>
                                </m:r>
                              </m:e>
                              <m:e>
                                <m:r>
                                  <a:rPr lang="en-US" i="1">
                                    <a:solidFill>
                                      <a:srgbClr val="000000"/>
                                    </a:solidFill>
                                    <a:latin typeface="Cambria Math" panose="02040503050406030204" pitchFamily="18" charset="0"/>
                                  </a:rPr>
                                  <m:t>h</m:t>
                                </m:r>
                              </m:e>
                            </m:mr>
                          </m:m>
                        </m:e>
                      </m:d>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𝑎𝑒</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𝑏𝑔</m:t>
                                </m:r>
                              </m:e>
                              <m:e>
                                <m:r>
                                  <a:rPr lang="en-US" i="1">
                                    <a:solidFill>
                                      <a:srgbClr val="000000"/>
                                    </a:solidFill>
                                    <a:latin typeface="Cambria Math" panose="02040503050406030204" pitchFamily="18" charset="0"/>
                                  </a:rPr>
                                  <m:t>𝑎𝑓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𝑏h</m:t>
                                </m:r>
                              </m:e>
                            </m:mr>
                            <m:mr>
                              <m:e>
                                <m:r>
                                  <a:rPr lang="en-US" i="1">
                                    <a:solidFill>
                                      <a:srgbClr val="000000"/>
                                    </a:solidFill>
                                    <a:latin typeface="Cambria Math" panose="02040503050406030204" pitchFamily="18" charset="0"/>
                                  </a:rPr>
                                  <m:t>𝑐𝑒</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𝑑𝑔</m:t>
                                </m:r>
                              </m:e>
                              <m:e>
                                <m:r>
                                  <a:rPr lang="en-US" i="1">
                                    <a:solidFill>
                                      <a:srgbClr val="000000"/>
                                    </a:solidFill>
                                    <a:latin typeface="Cambria Math" panose="02040503050406030204" pitchFamily="18" charset="0"/>
                                  </a:rPr>
                                  <m:t>𝑐𝑓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𝑑h</m:t>
                                </m:r>
                              </m:e>
                            </m:mr>
                          </m:m>
                        </m:e>
                      </m:d>
                    </m:oMath>
                  </m:oMathPara>
                </a14:m>
                <a:endParaRPr lang="en-US"/>
              </a:p>
            </p:txBody>
          </p:sp>
        </mc:Choice>
        <mc:Fallback xmlns="">
          <p:sp>
            <p:nvSpPr>
              <p:cNvPr id="10" name="Object 6">
                <a:extLst>
                  <a:ext uri="{FF2B5EF4-FFF2-40B4-BE49-F238E27FC236}">
                    <a16:creationId xmlns:a16="http://schemas.microsoft.com/office/drawing/2014/main" id="{13851053-2F89-4885-95FF-5D4919B4723C}"/>
                  </a:ext>
                </a:extLst>
              </p:cNvPr>
              <p:cNvSpPr txBox="1">
                <a:spLocks noRot="1" noChangeAspect="1" noMove="1" noResize="1" noEditPoints="1" noAdjustHandles="1" noChangeArrowheads="1" noChangeShapeType="1" noTextEdit="1"/>
              </p:cNvSpPr>
              <p:nvPr/>
            </p:nvSpPr>
            <p:spPr bwMode="auto">
              <a:xfrm>
                <a:off x="2063750" y="4419600"/>
                <a:ext cx="4794250" cy="958850"/>
              </a:xfrm>
              <a:prstGeom prst="rect">
                <a:avLst/>
              </a:prstGeom>
              <a:blipFill>
                <a:blip r:embed="rId5"/>
                <a:stretch>
                  <a:fillRect/>
                </a:stretch>
              </a:blipFill>
              <a:ln>
                <a:noFill/>
              </a:ln>
              <a:effectLst/>
            </p:spPr>
            <p:txBody>
              <a:bodyPr/>
              <a:lstStyle/>
              <a:p>
                <a:r>
                  <a:rPr lang="en-US">
                    <a:noFill/>
                  </a:rPr>
                  <a:t> </a:t>
                </a:r>
              </a:p>
            </p:txBody>
          </p:sp>
        </mc:Fallback>
      </mc:AlternateContent>
      <p:sp>
        <p:nvSpPr>
          <p:cNvPr id="11" name="Text Box 9">
            <a:extLst>
              <a:ext uri="{FF2B5EF4-FFF2-40B4-BE49-F238E27FC236}">
                <a16:creationId xmlns:a16="http://schemas.microsoft.com/office/drawing/2014/main" id="{EE8CA3AA-C262-41B5-A82E-D77863D148C0}"/>
              </a:ext>
            </a:extLst>
          </p:cNvPr>
          <p:cNvSpPr txBox="1">
            <a:spLocks noChangeArrowheads="1"/>
          </p:cNvSpPr>
          <p:nvPr/>
        </p:nvSpPr>
        <p:spPr bwMode="auto">
          <a:xfrm>
            <a:off x="7096126" y="4578350"/>
            <a:ext cx="267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solidFill>
                  <a:srgbClr val="002060"/>
                </a:solidFill>
                <a:latin typeface="Arial" panose="020B0604020202020204" pitchFamily="34" charset="0"/>
                <a:ea typeface="SimSun" panose="02010600030101010101" pitchFamily="2" charset="-122"/>
              </a:rPr>
              <a:t>Multiply each row by each column </a:t>
            </a:r>
          </a:p>
        </p:txBody>
      </p:sp>
      <p:sp>
        <p:nvSpPr>
          <p:cNvPr id="2" name="Slide Number Placeholder 1">
            <a:extLst>
              <a:ext uri="{FF2B5EF4-FFF2-40B4-BE49-F238E27FC236}">
                <a16:creationId xmlns:a16="http://schemas.microsoft.com/office/drawing/2014/main" id="{DEFD152D-FF53-474E-B050-3436545C6DA6}"/>
              </a:ext>
            </a:extLst>
          </p:cNvPr>
          <p:cNvSpPr>
            <a:spLocks noGrp="1"/>
          </p:cNvSpPr>
          <p:nvPr>
            <p:ph type="sldNum" sz="quarter" idx="12"/>
          </p:nvPr>
        </p:nvSpPr>
        <p:spPr/>
        <p:txBody>
          <a:bodyPr/>
          <a:lstStyle/>
          <a:p>
            <a:fld id="{7A40C488-C8CC-47D5-8871-7D5F905AB6AC}" type="slidenum">
              <a:rPr lang="en-US" smtClean="0"/>
              <a:t>33</a:t>
            </a:fld>
            <a:endParaRPr lang="en-US"/>
          </a:p>
        </p:txBody>
      </p:sp>
    </p:spTree>
    <p:extLst>
      <p:ext uri="{BB962C8B-B14F-4D97-AF65-F5344CB8AC3E}">
        <p14:creationId xmlns:p14="http://schemas.microsoft.com/office/powerpoint/2010/main" val="3680904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DF2B61C-B2E7-402D-87B8-5850ACAFC190}"/>
              </a:ext>
            </a:extLst>
          </p:cNvPr>
          <p:cNvSpPr>
            <a:spLocks noGrp="1"/>
          </p:cNvSpPr>
          <p:nvPr>
            <p:ph type="title"/>
          </p:nvPr>
        </p:nvSpPr>
        <p:spPr/>
        <p:txBody>
          <a:bodyPr>
            <a:normAutofit fontScale="90000"/>
          </a:bodyPr>
          <a:lstStyle/>
          <a:p>
            <a:pPr eaLnBrk="1" hangingPunct="1"/>
            <a:r>
              <a:rPr lang="en-US" altLang="en-US"/>
              <a:t>Product of 2 Matrices</a:t>
            </a:r>
            <a:endParaRPr lang="en-US" altLang="en-US" b="1"/>
          </a:p>
        </p:txBody>
      </p:sp>
      <p:sp>
        <p:nvSpPr>
          <p:cNvPr id="6" name="Content Placeholder 5">
            <a:extLst>
              <a:ext uri="{FF2B5EF4-FFF2-40B4-BE49-F238E27FC236}">
                <a16:creationId xmlns:a16="http://schemas.microsoft.com/office/drawing/2014/main" id="{04337EF1-95AB-4AE7-9BB6-DBE0FA350C32}"/>
              </a:ext>
            </a:extLst>
          </p:cNvPr>
          <p:cNvSpPr>
            <a:spLocks noGrp="1"/>
          </p:cNvSpPr>
          <p:nvPr>
            <p:ph idx="1"/>
          </p:nvPr>
        </p:nvSpPr>
        <p:spPr>
          <a:xfrm>
            <a:off x="838200" y="4914898"/>
            <a:ext cx="7622219" cy="1262065"/>
          </a:xfrm>
        </p:spPr>
        <p:txBody>
          <a:bodyPr rtlCol="0">
            <a:normAutofit lnSpcReduction="10000"/>
          </a:bodyPr>
          <a:lstStyle/>
          <a:p>
            <a:pPr>
              <a:buFont typeface="Arial"/>
              <a:buChar char="•"/>
              <a:defRPr/>
            </a:pPr>
            <a:r>
              <a:rPr lang="en-US" dirty="0"/>
              <a:t>MATLAB: ‘inner matrix dimensions must agree’</a:t>
            </a:r>
          </a:p>
          <a:p>
            <a:pPr>
              <a:buFont typeface="Arial"/>
              <a:buChar char="•"/>
              <a:defRPr/>
            </a:pPr>
            <a:r>
              <a:rPr lang="en-US" b="1" dirty="0"/>
              <a:t>Note: </a:t>
            </a:r>
            <a:r>
              <a:rPr lang="en-US" dirty="0"/>
              <a:t>Matrix multiplication doesn’t (generally) commute, </a:t>
            </a:r>
            <a:r>
              <a:rPr lang="en-US" b="1" dirty="0"/>
              <a:t>AB</a:t>
            </a:r>
            <a:r>
              <a:rPr lang="en-US" dirty="0"/>
              <a:t> </a:t>
            </a:r>
            <a:r>
              <a:rPr lang="en-US" dirty="0">
                <a:sym typeface="Symbol"/>
              </a:rPr>
              <a:t> </a:t>
            </a:r>
            <a:r>
              <a:rPr lang="en-US" b="1" dirty="0">
                <a:sym typeface="Symbol"/>
              </a:rPr>
              <a:t>BA</a:t>
            </a:r>
            <a:endParaRPr lang="en-US" b="1" dirty="0"/>
          </a:p>
        </p:txBody>
      </p:sp>
      <p:pic>
        <p:nvPicPr>
          <p:cNvPr id="54276" name="Picture 6" descr="mtimesm.eps">
            <a:extLst>
              <a:ext uri="{FF2B5EF4-FFF2-40B4-BE49-F238E27FC236}">
                <a16:creationId xmlns:a16="http://schemas.microsoft.com/office/drawing/2014/main" id="{A1502E4F-E581-4C7B-A579-402F85326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755775"/>
            <a:ext cx="895508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Box 8">
            <a:extLst>
              <a:ext uri="{FF2B5EF4-FFF2-40B4-BE49-F238E27FC236}">
                <a16:creationId xmlns:a16="http://schemas.microsoft.com/office/drawing/2014/main" id="{5091886C-6801-4D04-AB9C-3AD5C5360FD3}"/>
              </a:ext>
            </a:extLst>
          </p:cNvPr>
          <p:cNvSpPr txBox="1">
            <a:spLocks noChangeArrowheads="1"/>
          </p:cNvSpPr>
          <p:nvPr/>
        </p:nvSpPr>
        <p:spPr bwMode="auto">
          <a:xfrm>
            <a:off x="2368550" y="3538539"/>
            <a:ext cx="67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P</a:t>
            </a:r>
          </a:p>
        </p:txBody>
      </p:sp>
      <p:sp>
        <p:nvSpPr>
          <p:cNvPr id="54278" name="TextBox 9">
            <a:extLst>
              <a:ext uri="{FF2B5EF4-FFF2-40B4-BE49-F238E27FC236}">
                <a16:creationId xmlns:a16="http://schemas.microsoft.com/office/drawing/2014/main" id="{DE3D3D10-0D9C-416D-948B-505B4F5E6359}"/>
              </a:ext>
            </a:extLst>
          </p:cNvPr>
          <p:cNvSpPr txBox="1">
            <a:spLocks noChangeArrowheads="1"/>
          </p:cNvSpPr>
          <p:nvPr/>
        </p:nvSpPr>
        <p:spPr bwMode="auto">
          <a:xfrm>
            <a:off x="5611814" y="3538539"/>
            <a:ext cx="725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P X M</a:t>
            </a:r>
          </a:p>
        </p:txBody>
      </p:sp>
      <p:sp>
        <p:nvSpPr>
          <p:cNvPr id="54279" name="TextBox 10">
            <a:extLst>
              <a:ext uri="{FF2B5EF4-FFF2-40B4-BE49-F238E27FC236}">
                <a16:creationId xmlns:a16="http://schemas.microsoft.com/office/drawing/2014/main" id="{8F14DF7E-6261-4BFC-9808-A615B0F3424A}"/>
              </a:ext>
            </a:extLst>
          </p:cNvPr>
          <p:cNvSpPr txBox="1">
            <a:spLocks noChangeArrowheads="1"/>
          </p:cNvSpPr>
          <p:nvPr/>
        </p:nvSpPr>
        <p:spPr bwMode="auto">
          <a:xfrm>
            <a:off x="8851900" y="3538539"/>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 X M</a:t>
            </a:r>
          </a:p>
        </p:txBody>
      </p:sp>
      <p:sp>
        <p:nvSpPr>
          <p:cNvPr id="12" name="Left Bracket 11">
            <a:extLst>
              <a:ext uri="{FF2B5EF4-FFF2-40B4-BE49-F238E27FC236}">
                <a16:creationId xmlns:a16="http://schemas.microsoft.com/office/drawing/2014/main" id="{3C21AD2F-9D24-483F-8028-989D8DA8A1B4}"/>
              </a:ext>
            </a:extLst>
          </p:cNvPr>
          <p:cNvSpPr/>
          <p:nvPr/>
        </p:nvSpPr>
        <p:spPr>
          <a:xfrm rot="16200000">
            <a:off x="4149726" y="2574926"/>
            <a:ext cx="303213" cy="2906713"/>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cxnSp>
        <p:nvCxnSpPr>
          <p:cNvPr id="17" name="Straight Arrow Connector 16">
            <a:extLst>
              <a:ext uri="{FF2B5EF4-FFF2-40B4-BE49-F238E27FC236}">
                <a16:creationId xmlns:a16="http://schemas.microsoft.com/office/drawing/2014/main" id="{6BAF8B35-1D4E-48F3-B06F-ECA69B8AEA0F}"/>
              </a:ext>
            </a:extLst>
          </p:cNvPr>
          <p:cNvCxnSpPr/>
          <p:nvPr/>
        </p:nvCxnSpPr>
        <p:spPr>
          <a:xfrm flipV="1">
            <a:off x="4141789" y="4246563"/>
            <a:ext cx="155575" cy="6016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29AC2A0D-D24B-49B9-8C46-99438A633FC4}"/>
              </a:ext>
            </a:extLst>
          </p:cNvPr>
          <p:cNvSpPr>
            <a:spLocks noGrp="1"/>
          </p:cNvSpPr>
          <p:nvPr>
            <p:ph type="sldNum" sz="quarter" idx="12"/>
          </p:nvPr>
        </p:nvSpPr>
        <p:spPr/>
        <p:txBody>
          <a:bodyPr/>
          <a:lstStyle/>
          <a:p>
            <a:fld id="{7A40C488-C8CC-47D5-8871-7D5F905AB6AC}"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DC0A-3082-4042-A170-F7098ED68B9D}"/>
              </a:ext>
            </a:extLst>
          </p:cNvPr>
          <p:cNvSpPr>
            <a:spLocks noGrp="1"/>
          </p:cNvSpPr>
          <p:nvPr>
            <p:ph type="title"/>
          </p:nvPr>
        </p:nvSpPr>
        <p:spPr/>
        <p:txBody>
          <a:bodyPr rtlCol="0">
            <a:normAutofit fontScale="90000"/>
          </a:bodyPr>
          <a:lstStyle/>
          <a:p>
            <a:pPr>
              <a:defRPr/>
            </a:pPr>
            <a:r>
              <a:rPr lang="en-US" dirty="0"/>
              <a:t>Matrix times Matrix: </a:t>
            </a:r>
            <a:r>
              <a:rPr lang="en-US" b="1" dirty="0"/>
              <a:t>by inner products</a:t>
            </a:r>
            <a:r>
              <a:rPr lang="en-US" dirty="0"/>
              <a:t> </a:t>
            </a:r>
            <a:endParaRPr lang="en-US" b="1" dirty="0"/>
          </a:p>
        </p:txBody>
      </p:sp>
      <p:sp>
        <p:nvSpPr>
          <p:cNvPr id="6" name="Content Placeholder 5">
            <a:extLst>
              <a:ext uri="{FF2B5EF4-FFF2-40B4-BE49-F238E27FC236}">
                <a16:creationId xmlns:a16="http://schemas.microsoft.com/office/drawing/2014/main" id="{FC42FC8A-7A46-4813-B16E-F18BF1F9FBCF}"/>
              </a:ext>
            </a:extLst>
          </p:cNvPr>
          <p:cNvSpPr>
            <a:spLocks noGrp="1"/>
          </p:cNvSpPr>
          <p:nvPr>
            <p:ph idx="1"/>
          </p:nvPr>
        </p:nvSpPr>
        <p:spPr>
          <a:xfrm>
            <a:off x="1612900" y="5391151"/>
            <a:ext cx="8834438" cy="735013"/>
          </a:xfrm>
        </p:spPr>
        <p:txBody>
          <a:bodyPr rtlCol="0">
            <a:normAutofit/>
          </a:bodyPr>
          <a:lstStyle/>
          <a:p>
            <a:pPr>
              <a:buFont typeface="Arial"/>
              <a:buChar char="•"/>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pic>
        <p:nvPicPr>
          <p:cNvPr id="56324" name="Picture 3" descr="mxminnercomp.eps">
            <a:extLst>
              <a:ext uri="{FF2B5EF4-FFF2-40B4-BE49-F238E27FC236}">
                <a16:creationId xmlns:a16="http://schemas.microsoft.com/office/drawing/2014/main" id="{5666D46F-ACB8-4472-883C-48E263B919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900" y="1573213"/>
            <a:ext cx="90551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4">
            <a:extLst>
              <a:ext uri="{FF2B5EF4-FFF2-40B4-BE49-F238E27FC236}">
                <a16:creationId xmlns:a16="http://schemas.microsoft.com/office/drawing/2014/main" id="{B8B886A5-CA52-4E63-83E5-CF8ACAD6146D}"/>
              </a:ext>
            </a:extLst>
          </p:cNvPr>
          <p:cNvSpPr/>
          <p:nvPr/>
        </p:nvSpPr>
        <p:spPr>
          <a:xfrm>
            <a:off x="9439276"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Slide Number Placeholder 2">
            <a:extLst>
              <a:ext uri="{FF2B5EF4-FFF2-40B4-BE49-F238E27FC236}">
                <a16:creationId xmlns:a16="http://schemas.microsoft.com/office/drawing/2014/main" id="{0B27785F-EBC7-4BDF-BF81-5583748351DD}"/>
              </a:ext>
            </a:extLst>
          </p:cNvPr>
          <p:cNvSpPr>
            <a:spLocks noGrp="1"/>
          </p:cNvSpPr>
          <p:nvPr>
            <p:ph type="sldNum" sz="quarter" idx="12"/>
          </p:nvPr>
        </p:nvSpPr>
        <p:spPr/>
        <p:txBody>
          <a:bodyPr/>
          <a:lstStyle/>
          <a:p>
            <a:fld id="{7A40C488-C8CC-47D5-8871-7D5F905AB6AC}"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546-E0D0-4356-8DE2-801E592D75AC}"/>
              </a:ext>
            </a:extLst>
          </p:cNvPr>
          <p:cNvSpPr>
            <a:spLocks noGrp="1"/>
          </p:cNvSpPr>
          <p:nvPr>
            <p:ph type="title"/>
          </p:nvPr>
        </p:nvSpPr>
        <p:spPr/>
        <p:txBody>
          <a:bodyPr rtlCol="0">
            <a:normAutofit fontScale="90000"/>
          </a:bodyPr>
          <a:lstStyle/>
          <a:p>
            <a:pPr>
              <a:defRPr/>
            </a:pPr>
            <a:r>
              <a:rPr lang="en-US" dirty="0"/>
              <a:t>Matrix times Matrix: </a:t>
            </a:r>
            <a:r>
              <a:rPr lang="en-US" b="1" dirty="0"/>
              <a:t>by inner products</a:t>
            </a:r>
            <a:r>
              <a:rPr lang="en-US" dirty="0"/>
              <a:t> </a:t>
            </a:r>
            <a:endParaRPr lang="en-US" b="1" dirty="0"/>
          </a:p>
        </p:txBody>
      </p:sp>
      <p:pic>
        <p:nvPicPr>
          <p:cNvPr id="57347" name="Picture 3" descr="mxminnercomp.eps">
            <a:extLst>
              <a:ext uri="{FF2B5EF4-FFF2-40B4-BE49-F238E27FC236}">
                <a16:creationId xmlns:a16="http://schemas.microsoft.com/office/drawing/2014/main" id="{9893C290-7BA2-45CE-BB72-C24153EC96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900" y="1573213"/>
            <a:ext cx="90551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58C6E07D-438E-426D-A7B5-5FD4B98E5DF3}"/>
              </a:ext>
            </a:extLst>
          </p:cNvPr>
          <p:cNvSpPr/>
          <p:nvPr/>
        </p:nvSpPr>
        <p:spPr>
          <a:xfrm>
            <a:off x="5957888" y="1749426"/>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B4C92739-56C6-48A7-9413-E927CEA953D2}"/>
              </a:ext>
            </a:extLst>
          </p:cNvPr>
          <p:cNvSpPr/>
          <p:nvPr/>
        </p:nvSpPr>
        <p:spPr>
          <a:xfrm>
            <a:off x="1603376"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BAD3DFE0-3D0B-4587-BA33-FC6D0680E822}"/>
              </a:ext>
            </a:extLst>
          </p:cNvPr>
          <p:cNvSpPr/>
          <p:nvPr/>
        </p:nvSpPr>
        <p:spPr>
          <a:xfrm>
            <a:off x="9439276"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Content Placeholder 5">
            <a:extLst>
              <a:ext uri="{FF2B5EF4-FFF2-40B4-BE49-F238E27FC236}">
                <a16:creationId xmlns:a16="http://schemas.microsoft.com/office/drawing/2014/main" id="{8C3A29B9-A119-4CED-88B4-3E4BB559C7D5}"/>
              </a:ext>
            </a:extLst>
          </p:cNvPr>
          <p:cNvSpPr>
            <a:spLocks noGrp="1"/>
          </p:cNvSpPr>
          <p:nvPr>
            <p:ph idx="1"/>
          </p:nvPr>
        </p:nvSpPr>
        <p:spPr>
          <a:xfrm>
            <a:off x="848519" y="5391151"/>
            <a:ext cx="8834438" cy="735013"/>
          </a:xfrm>
        </p:spPr>
        <p:txBody>
          <a:bodyPr rtlCol="0">
            <a:normAutofit/>
          </a:bodyPr>
          <a:lstStyle/>
          <a:p>
            <a:pPr>
              <a:buFont typeface="Arial"/>
              <a:buChar char="•"/>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sp>
        <p:nvSpPr>
          <p:cNvPr id="4" name="Slide Number Placeholder 3">
            <a:extLst>
              <a:ext uri="{FF2B5EF4-FFF2-40B4-BE49-F238E27FC236}">
                <a16:creationId xmlns:a16="http://schemas.microsoft.com/office/drawing/2014/main" id="{D54305CA-9952-4286-BBA9-5E79719DFDEB}"/>
              </a:ext>
            </a:extLst>
          </p:cNvPr>
          <p:cNvSpPr>
            <a:spLocks noGrp="1"/>
          </p:cNvSpPr>
          <p:nvPr>
            <p:ph type="sldNum" sz="quarter" idx="12"/>
          </p:nvPr>
        </p:nvSpPr>
        <p:spPr/>
        <p:txBody>
          <a:bodyPr/>
          <a:lstStyle/>
          <a:p>
            <a:fld id="{7A40C488-C8CC-47D5-8871-7D5F905AB6AC}"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D5E9-3A4C-4B20-8E05-880940546994}"/>
              </a:ext>
            </a:extLst>
          </p:cNvPr>
          <p:cNvSpPr>
            <a:spLocks noGrp="1"/>
          </p:cNvSpPr>
          <p:nvPr>
            <p:ph type="title"/>
          </p:nvPr>
        </p:nvSpPr>
        <p:spPr/>
        <p:txBody>
          <a:bodyPr rtlCol="0">
            <a:normAutofit fontScale="90000"/>
          </a:bodyPr>
          <a:lstStyle/>
          <a:p>
            <a:pPr>
              <a:defRPr/>
            </a:pPr>
            <a:r>
              <a:rPr lang="en-US" dirty="0"/>
              <a:t>Matrix times Matrix: </a:t>
            </a:r>
            <a:r>
              <a:rPr lang="en-US" b="1" dirty="0"/>
              <a:t>by inner products</a:t>
            </a:r>
            <a:r>
              <a:rPr lang="en-US" dirty="0"/>
              <a:t> </a:t>
            </a:r>
            <a:endParaRPr lang="en-US" b="1" dirty="0"/>
          </a:p>
        </p:txBody>
      </p:sp>
      <p:pic>
        <p:nvPicPr>
          <p:cNvPr id="58372" name="Picture 2" descr="mtminner.eps">
            <a:extLst>
              <a:ext uri="{FF2B5EF4-FFF2-40B4-BE49-F238E27FC236}">
                <a16:creationId xmlns:a16="http://schemas.microsoft.com/office/drawing/2014/main" id="{2D2EB620-528A-4F0C-8DB6-87E096E438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2113" y="3573463"/>
            <a:ext cx="3733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descr="mxminnercomp.eps">
            <a:extLst>
              <a:ext uri="{FF2B5EF4-FFF2-40B4-BE49-F238E27FC236}">
                <a16:creationId xmlns:a16="http://schemas.microsoft.com/office/drawing/2014/main" id="{42329DEF-F5F1-457F-B114-640607ABB1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573213"/>
            <a:ext cx="91440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DD4DE2C4-7348-4A09-9FEF-6043AD5E08AE}"/>
              </a:ext>
            </a:extLst>
          </p:cNvPr>
          <p:cNvSpPr/>
          <p:nvPr/>
        </p:nvSpPr>
        <p:spPr>
          <a:xfrm>
            <a:off x="5957888" y="1749426"/>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3C8D8CEE-158C-4584-B85A-338C0B387DF4}"/>
              </a:ext>
            </a:extLst>
          </p:cNvPr>
          <p:cNvSpPr/>
          <p:nvPr/>
        </p:nvSpPr>
        <p:spPr>
          <a:xfrm>
            <a:off x="1524001"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485448FE-1F89-40B1-82BB-E913C93D910B}"/>
              </a:ext>
            </a:extLst>
          </p:cNvPr>
          <p:cNvSpPr/>
          <p:nvPr/>
        </p:nvSpPr>
        <p:spPr>
          <a:xfrm>
            <a:off x="9439276"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Content Placeholder 5">
            <a:extLst>
              <a:ext uri="{FF2B5EF4-FFF2-40B4-BE49-F238E27FC236}">
                <a16:creationId xmlns:a16="http://schemas.microsoft.com/office/drawing/2014/main" id="{C9B7B916-C11F-45C7-8547-CF115D884B0B}"/>
              </a:ext>
            </a:extLst>
          </p:cNvPr>
          <p:cNvSpPr>
            <a:spLocks noGrp="1"/>
          </p:cNvSpPr>
          <p:nvPr>
            <p:ph idx="1"/>
          </p:nvPr>
        </p:nvSpPr>
        <p:spPr>
          <a:xfrm>
            <a:off x="848519" y="5391151"/>
            <a:ext cx="8834438" cy="735013"/>
          </a:xfrm>
        </p:spPr>
        <p:txBody>
          <a:bodyPr rtlCol="0">
            <a:normAutofit/>
          </a:bodyPr>
          <a:lstStyle/>
          <a:p>
            <a:pPr>
              <a:buFont typeface="Arial"/>
              <a:buChar char="•"/>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sp>
        <p:nvSpPr>
          <p:cNvPr id="5" name="Slide Number Placeholder 4">
            <a:extLst>
              <a:ext uri="{FF2B5EF4-FFF2-40B4-BE49-F238E27FC236}">
                <a16:creationId xmlns:a16="http://schemas.microsoft.com/office/drawing/2014/main" id="{054379CF-E301-4E05-A0D2-E975041296ED}"/>
              </a:ext>
            </a:extLst>
          </p:cNvPr>
          <p:cNvSpPr>
            <a:spLocks noGrp="1"/>
          </p:cNvSpPr>
          <p:nvPr>
            <p:ph type="sldNum" sz="quarter" idx="12"/>
          </p:nvPr>
        </p:nvSpPr>
        <p:spPr/>
        <p:txBody>
          <a:bodyPr/>
          <a:lstStyle/>
          <a:p>
            <a:fld id="{7A40C488-C8CC-47D5-8871-7D5F905AB6AC}"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latex-image-1.pdf">
            <a:extLst>
              <a:ext uri="{FF2B5EF4-FFF2-40B4-BE49-F238E27FC236}">
                <a16:creationId xmlns:a16="http://schemas.microsoft.com/office/drawing/2014/main" id="{CC660D3E-86B5-4115-BC1E-C93D704EBE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4092576"/>
            <a:ext cx="80184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8AC3EEC-80A5-4527-A3B2-83CBD4AC4248}"/>
              </a:ext>
            </a:extLst>
          </p:cNvPr>
          <p:cNvSpPr>
            <a:spLocks noGrp="1"/>
          </p:cNvSpPr>
          <p:nvPr>
            <p:ph type="title"/>
          </p:nvPr>
        </p:nvSpPr>
        <p:spPr/>
        <p:txBody>
          <a:bodyPr rtlCol="0">
            <a:normAutofit fontScale="90000"/>
          </a:bodyPr>
          <a:lstStyle/>
          <a:p>
            <a:pPr>
              <a:defRPr/>
            </a:pPr>
            <a:r>
              <a:rPr lang="en-US" dirty="0"/>
              <a:t>Matrix times Matrix: </a:t>
            </a:r>
            <a:r>
              <a:rPr lang="en-US" b="1" dirty="0"/>
              <a:t>by outer products</a:t>
            </a:r>
            <a:r>
              <a:rPr lang="en-US" dirty="0"/>
              <a:t> </a:t>
            </a:r>
          </a:p>
        </p:txBody>
      </p:sp>
      <p:pic>
        <p:nvPicPr>
          <p:cNvPr id="59396" name="Picture 4" descr="mtimesm.eps">
            <a:extLst>
              <a:ext uri="{FF2B5EF4-FFF2-40B4-BE49-F238E27FC236}">
                <a16:creationId xmlns:a16="http://schemas.microsoft.com/office/drawing/2014/main" id="{A2BA7585-1C8E-45CA-B3E3-DA7960985D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366964"/>
            <a:ext cx="89550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EE2322B-AB64-47BA-BE21-9D17BAAB0D3C}"/>
              </a:ext>
            </a:extLst>
          </p:cNvPr>
          <p:cNvSpPr/>
          <p:nvPr/>
        </p:nvSpPr>
        <p:spPr>
          <a:xfrm>
            <a:off x="2649538" y="3843339"/>
            <a:ext cx="779780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Slide Number Placeholder 3">
            <a:extLst>
              <a:ext uri="{FF2B5EF4-FFF2-40B4-BE49-F238E27FC236}">
                <a16:creationId xmlns:a16="http://schemas.microsoft.com/office/drawing/2014/main" id="{F4284074-58AB-4FFF-BEBD-55EFA46B7EBA}"/>
              </a:ext>
            </a:extLst>
          </p:cNvPr>
          <p:cNvSpPr>
            <a:spLocks noGrp="1"/>
          </p:cNvSpPr>
          <p:nvPr>
            <p:ph type="sldNum" sz="quarter" idx="12"/>
          </p:nvPr>
        </p:nvSpPr>
        <p:spPr/>
        <p:txBody>
          <a:bodyPr/>
          <a:lstStyle/>
          <a:p>
            <a:fld id="{7A40C488-C8CC-47D5-8871-7D5F905AB6AC}"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9" descr="latex-image-1.pdf">
            <a:extLst>
              <a:ext uri="{FF2B5EF4-FFF2-40B4-BE49-F238E27FC236}">
                <a16:creationId xmlns:a16="http://schemas.microsoft.com/office/drawing/2014/main" id="{9C29774B-30B9-42BE-BE5A-48DE8BF2E6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4092576"/>
            <a:ext cx="80184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0585263-A6E8-497A-9622-A95755255B1B}"/>
              </a:ext>
            </a:extLst>
          </p:cNvPr>
          <p:cNvSpPr>
            <a:spLocks noGrp="1"/>
          </p:cNvSpPr>
          <p:nvPr>
            <p:ph type="title"/>
          </p:nvPr>
        </p:nvSpPr>
        <p:spPr/>
        <p:txBody>
          <a:bodyPr rtlCol="0">
            <a:normAutofit fontScale="90000"/>
          </a:bodyPr>
          <a:lstStyle/>
          <a:p>
            <a:pPr>
              <a:defRPr/>
            </a:pPr>
            <a:r>
              <a:rPr lang="en-US" dirty="0"/>
              <a:t>Matrix times Matrix: </a:t>
            </a:r>
            <a:r>
              <a:rPr lang="en-US" b="1" dirty="0"/>
              <a:t>by outer products</a:t>
            </a:r>
            <a:r>
              <a:rPr lang="en-US" dirty="0"/>
              <a:t> </a:t>
            </a:r>
          </a:p>
        </p:txBody>
      </p:sp>
      <p:pic>
        <p:nvPicPr>
          <p:cNvPr id="60420" name="Picture 4" descr="mtimesm.eps">
            <a:extLst>
              <a:ext uri="{FF2B5EF4-FFF2-40B4-BE49-F238E27FC236}">
                <a16:creationId xmlns:a16="http://schemas.microsoft.com/office/drawing/2014/main" id="{4078A61E-47DE-4E80-8CEB-B35A307B2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366964"/>
            <a:ext cx="89550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9483E7F-B406-4E26-B30B-C0E1DF320E5B}"/>
              </a:ext>
            </a:extLst>
          </p:cNvPr>
          <p:cNvSpPr/>
          <p:nvPr/>
        </p:nvSpPr>
        <p:spPr>
          <a:xfrm>
            <a:off x="5067300" y="3843339"/>
            <a:ext cx="5380038"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BF5AAA35-9B0A-42A0-ABC6-8C13EA8B74A1}"/>
              </a:ext>
            </a:extLst>
          </p:cNvPr>
          <p:cNvSpPr/>
          <p:nvPr/>
        </p:nvSpPr>
        <p:spPr>
          <a:xfrm>
            <a:off x="1738314" y="2249489"/>
            <a:ext cx="485775" cy="1671637"/>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a16="http://schemas.microsoft.com/office/drawing/2014/main" id="{E7514D9F-A3ED-419D-9375-9F4407EF4C71}"/>
              </a:ext>
            </a:extLst>
          </p:cNvPr>
          <p:cNvSpPr/>
          <p:nvPr/>
        </p:nvSpPr>
        <p:spPr>
          <a:xfrm>
            <a:off x="4610101" y="2273300"/>
            <a:ext cx="2606675" cy="4333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Slide Number Placeholder 3">
            <a:extLst>
              <a:ext uri="{FF2B5EF4-FFF2-40B4-BE49-F238E27FC236}">
                <a16:creationId xmlns:a16="http://schemas.microsoft.com/office/drawing/2014/main" id="{717B3FA6-C5B4-4DD3-BE36-BF6BB30E47B3}"/>
              </a:ext>
            </a:extLst>
          </p:cNvPr>
          <p:cNvSpPr>
            <a:spLocks noGrp="1"/>
          </p:cNvSpPr>
          <p:nvPr>
            <p:ph type="sldNum" sz="quarter" idx="12"/>
          </p:nvPr>
        </p:nvSpPr>
        <p:spPr/>
        <p:txBody>
          <a:bodyPr/>
          <a:lstStyle/>
          <a:p>
            <a:fld id="{7A40C488-C8CC-47D5-8871-7D5F905AB6AC}"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55C3B56-ABED-49F7-A177-7B7481539EB9}"/>
              </a:ext>
            </a:extLst>
          </p:cNvPr>
          <p:cNvSpPr>
            <a:spLocks noGrp="1"/>
          </p:cNvSpPr>
          <p:nvPr>
            <p:ph type="title"/>
          </p:nvPr>
        </p:nvSpPr>
        <p:spPr/>
        <p:txBody>
          <a:bodyPr>
            <a:normAutofit fontScale="90000"/>
          </a:bodyPr>
          <a:lstStyle/>
          <a:p>
            <a:pPr eaLnBrk="1" hangingPunct="1"/>
            <a:r>
              <a:rPr lang="en-US" altLang="en-US"/>
              <a:t>Outline</a:t>
            </a:r>
            <a:endParaRPr lang="en-US" altLang="en-US" sz="3200"/>
          </a:p>
        </p:txBody>
      </p:sp>
      <p:sp>
        <p:nvSpPr>
          <p:cNvPr id="2" name="Content Placeholder 1">
            <a:extLst>
              <a:ext uri="{FF2B5EF4-FFF2-40B4-BE49-F238E27FC236}">
                <a16:creationId xmlns:a16="http://schemas.microsoft.com/office/drawing/2014/main" id="{6BA7F470-710F-4D9E-8F0D-2CCE9ADFDEE5}"/>
              </a:ext>
            </a:extLst>
          </p:cNvPr>
          <p:cNvSpPr>
            <a:spLocks noGrp="1"/>
          </p:cNvSpPr>
          <p:nvPr>
            <p:ph idx="1"/>
          </p:nvPr>
        </p:nvSpPr>
        <p:spPr/>
        <p:txBody>
          <a:bodyPr>
            <a:normAutofit fontScale="92500" lnSpcReduction="20000"/>
          </a:bodyPr>
          <a:lstStyle/>
          <a:p>
            <a:r>
              <a:rPr lang="en-US" dirty="0"/>
              <a:t>Vector arithmetic</a:t>
            </a:r>
          </a:p>
          <a:p>
            <a:r>
              <a:rPr lang="en-US" dirty="0"/>
              <a:t>Matrix arithmetic</a:t>
            </a:r>
          </a:p>
          <a:p>
            <a:r>
              <a:rPr lang="en-US" dirty="0"/>
              <a:t>Matrix properties</a:t>
            </a:r>
          </a:p>
          <a:p>
            <a:r>
              <a:rPr lang="en-US" dirty="0"/>
              <a:t>Linear Independence</a:t>
            </a:r>
          </a:p>
          <a:p>
            <a:r>
              <a:rPr lang="en-US" altLang="zh-CN" dirty="0">
                <a:ea typeface="SimSun" panose="02010600030101010101" pitchFamily="2" charset="-122"/>
              </a:rPr>
              <a:t>Bases &amp; Orthonormal Bases</a:t>
            </a:r>
          </a:p>
          <a:p>
            <a:r>
              <a:rPr lang="en-US" dirty="0"/>
              <a:t>Determinant of a matrix</a:t>
            </a:r>
          </a:p>
          <a:p>
            <a:r>
              <a:rPr lang="en-US" dirty="0"/>
              <a:t>Rank of a Matrix</a:t>
            </a:r>
          </a:p>
          <a:p>
            <a:r>
              <a:rPr lang="en-US" dirty="0"/>
              <a:t>Eigenvectors &amp; eigenvalues</a:t>
            </a:r>
          </a:p>
          <a:p>
            <a:r>
              <a:rPr lang="en-US" dirty="0"/>
              <a:t>System of linear equations</a:t>
            </a:r>
          </a:p>
          <a:p>
            <a:r>
              <a:rPr lang="en-US" dirty="0"/>
              <a:t>Principal Component Analysis</a:t>
            </a:r>
          </a:p>
          <a:p>
            <a:r>
              <a:rPr lang="en-US" dirty="0"/>
              <a:t>Singular Value Decomposition</a:t>
            </a:r>
          </a:p>
          <a:p>
            <a:r>
              <a:rPr lang="en-US" dirty="0"/>
              <a:t>Applications</a:t>
            </a:r>
          </a:p>
        </p:txBody>
      </p:sp>
      <p:sp>
        <p:nvSpPr>
          <p:cNvPr id="3" name="Slide Number Placeholder 2">
            <a:extLst>
              <a:ext uri="{FF2B5EF4-FFF2-40B4-BE49-F238E27FC236}">
                <a16:creationId xmlns:a16="http://schemas.microsoft.com/office/drawing/2014/main" id="{50EB5FB9-911A-47CE-A636-094AE8C130B6}"/>
              </a:ext>
            </a:extLst>
          </p:cNvPr>
          <p:cNvSpPr>
            <a:spLocks noGrp="1"/>
          </p:cNvSpPr>
          <p:nvPr>
            <p:ph type="sldNum" sz="quarter" idx="12"/>
          </p:nvPr>
        </p:nvSpPr>
        <p:spPr/>
        <p:txBody>
          <a:bodyPr/>
          <a:lstStyle/>
          <a:p>
            <a:fld id="{7A40C488-C8CC-47D5-8871-7D5F905AB6AC}"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9" descr="latex-image-1.pdf">
            <a:extLst>
              <a:ext uri="{FF2B5EF4-FFF2-40B4-BE49-F238E27FC236}">
                <a16:creationId xmlns:a16="http://schemas.microsoft.com/office/drawing/2014/main" id="{1DEEF197-25E3-408A-8641-9E3736AE25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4092576"/>
            <a:ext cx="80184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91D57BA-6F0A-4163-8114-520329587E51}"/>
              </a:ext>
            </a:extLst>
          </p:cNvPr>
          <p:cNvSpPr>
            <a:spLocks noGrp="1"/>
          </p:cNvSpPr>
          <p:nvPr>
            <p:ph type="title"/>
          </p:nvPr>
        </p:nvSpPr>
        <p:spPr/>
        <p:txBody>
          <a:bodyPr rtlCol="0">
            <a:normAutofit fontScale="90000"/>
          </a:bodyPr>
          <a:lstStyle/>
          <a:p>
            <a:pPr>
              <a:defRPr/>
            </a:pPr>
            <a:r>
              <a:rPr lang="en-US" dirty="0"/>
              <a:t>Matrix times Matrix: </a:t>
            </a:r>
            <a:r>
              <a:rPr lang="en-US" b="1" dirty="0"/>
              <a:t>by outer products</a:t>
            </a:r>
            <a:r>
              <a:rPr lang="en-US" dirty="0"/>
              <a:t> </a:t>
            </a:r>
          </a:p>
        </p:txBody>
      </p:sp>
      <p:pic>
        <p:nvPicPr>
          <p:cNvPr id="61444" name="Picture 4" descr="mtimesm.eps">
            <a:extLst>
              <a:ext uri="{FF2B5EF4-FFF2-40B4-BE49-F238E27FC236}">
                <a16:creationId xmlns:a16="http://schemas.microsoft.com/office/drawing/2014/main" id="{A21DA0F6-2991-449D-8039-50553309F8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366964"/>
            <a:ext cx="89550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F7D528D6-739A-4F32-9A32-A39CA771784A}"/>
              </a:ext>
            </a:extLst>
          </p:cNvPr>
          <p:cNvSpPr/>
          <p:nvPr/>
        </p:nvSpPr>
        <p:spPr>
          <a:xfrm>
            <a:off x="2451101" y="2273300"/>
            <a:ext cx="487363"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a16="http://schemas.microsoft.com/office/drawing/2014/main" id="{FD8935C0-3557-4480-90BB-E096A11867F7}"/>
              </a:ext>
            </a:extLst>
          </p:cNvPr>
          <p:cNvSpPr/>
          <p:nvPr/>
        </p:nvSpPr>
        <p:spPr>
          <a:xfrm>
            <a:off x="4610101" y="2573339"/>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63FFDC82-CC38-409A-A45B-0C82FA5009FA}"/>
              </a:ext>
            </a:extLst>
          </p:cNvPr>
          <p:cNvSpPr/>
          <p:nvPr/>
        </p:nvSpPr>
        <p:spPr>
          <a:xfrm>
            <a:off x="7405688" y="3843339"/>
            <a:ext cx="304165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Slide Number Placeholder 3">
            <a:extLst>
              <a:ext uri="{FF2B5EF4-FFF2-40B4-BE49-F238E27FC236}">
                <a16:creationId xmlns:a16="http://schemas.microsoft.com/office/drawing/2014/main" id="{556DA262-9047-433D-86DB-8322ED8BADD5}"/>
              </a:ext>
            </a:extLst>
          </p:cNvPr>
          <p:cNvSpPr>
            <a:spLocks noGrp="1"/>
          </p:cNvSpPr>
          <p:nvPr>
            <p:ph type="sldNum" sz="quarter" idx="12"/>
          </p:nvPr>
        </p:nvSpPr>
        <p:spPr/>
        <p:txBody>
          <a:bodyPr/>
          <a:lstStyle/>
          <a:p>
            <a:fld id="{7A40C488-C8CC-47D5-8871-7D5F905AB6AC}"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EC0A-3515-4D57-AEE0-454D7FEF8003}"/>
              </a:ext>
            </a:extLst>
          </p:cNvPr>
          <p:cNvSpPr>
            <a:spLocks noGrp="1"/>
          </p:cNvSpPr>
          <p:nvPr>
            <p:ph type="title"/>
          </p:nvPr>
        </p:nvSpPr>
        <p:spPr/>
        <p:txBody>
          <a:bodyPr rtlCol="0">
            <a:normAutofit fontScale="90000"/>
          </a:bodyPr>
          <a:lstStyle/>
          <a:p>
            <a:pPr>
              <a:defRPr/>
            </a:pPr>
            <a:r>
              <a:rPr lang="en-US" dirty="0"/>
              <a:t>Matrix times Matrix: </a:t>
            </a:r>
            <a:r>
              <a:rPr lang="en-US" b="1" dirty="0"/>
              <a:t>by outer products</a:t>
            </a:r>
            <a:r>
              <a:rPr lang="en-US" dirty="0"/>
              <a:t> </a:t>
            </a:r>
          </a:p>
        </p:txBody>
      </p:sp>
      <p:sp>
        <p:nvSpPr>
          <p:cNvPr id="62470" name="Content Placeholder 5">
            <a:extLst>
              <a:ext uri="{FF2B5EF4-FFF2-40B4-BE49-F238E27FC236}">
                <a16:creationId xmlns:a16="http://schemas.microsoft.com/office/drawing/2014/main" id="{AA2BABA5-50D1-40EC-89B4-65F1CE2FD131}"/>
              </a:ext>
            </a:extLst>
          </p:cNvPr>
          <p:cNvSpPr>
            <a:spLocks noGrp="1"/>
          </p:cNvSpPr>
          <p:nvPr>
            <p:ph idx="1"/>
          </p:nvPr>
        </p:nvSpPr>
        <p:spPr>
          <a:xfrm>
            <a:off x="838200" y="5789955"/>
            <a:ext cx="9636889" cy="527050"/>
          </a:xfrm>
        </p:spPr>
        <p:txBody>
          <a:bodyPr>
            <a:normAutofit/>
          </a:bodyPr>
          <a:lstStyle/>
          <a:p>
            <a:pPr marL="171450" indent="-171450"/>
            <a:r>
              <a:rPr lang="en-US" altLang="en-US" sz="2500" dirty="0"/>
              <a:t>C is a sum of outer products of the columns of A with the rows of B</a:t>
            </a:r>
          </a:p>
        </p:txBody>
      </p:sp>
      <p:pic>
        <p:nvPicPr>
          <p:cNvPr id="62467" name="Picture 4" descr="mtimesm.eps">
            <a:extLst>
              <a:ext uri="{FF2B5EF4-FFF2-40B4-BE49-F238E27FC236}">
                <a16:creationId xmlns:a16="http://schemas.microsoft.com/office/drawing/2014/main" id="{34F632FF-D8A0-4C62-92A2-6177DE1FBE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366964"/>
            <a:ext cx="89550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4F3F9958-4E43-42CA-AF5F-6956EFF01550}"/>
              </a:ext>
            </a:extLst>
          </p:cNvPr>
          <p:cNvSpPr/>
          <p:nvPr/>
        </p:nvSpPr>
        <p:spPr>
          <a:xfrm>
            <a:off x="3754438" y="2273300"/>
            <a:ext cx="487362"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a16="http://schemas.microsoft.com/office/drawing/2014/main" id="{01F3F456-D77D-4F90-BDA1-F9DFEDD50049}"/>
              </a:ext>
            </a:extLst>
          </p:cNvPr>
          <p:cNvSpPr/>
          <p:nvPr/>
        </p:nvSpPr>
        <p:spPr>
          <a:xfrm>
            <a:off x="4610101" y="3363914"/>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2471" name="Picture 9" descr="latex-image-1.pdf">
            <a:extLst>
              <a:ext uri="{FF2B5EF4-FFF2-40B4-BE49-F238E27FC236}">
                <a16:creationId xmlns:a16="http://schemas.microsoft.com/office/drawing/2014/main" id="{B296837D-0FBD-4ECA-91CC-FD23B9E126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4092576"/>
            <a:ext cx="80184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5DA4F9A-4E3D-4ECE-B8FC-49D3A6004C83}"/>
              </a:ext>
            </a:extLst>
          </p:cNvPr>
          <p:cNvSpPr>
            <a:spLocks noGrp="1"/>
          </p:cNvSpPr>
          <p:nvPr>
            <p:ph type="sldNum" sz="quarter" idx="12"/>
          </p:nvPr>
        </p:nvSpPr>
        <p:spPr/>
        <p:txBody>
          <a:bodyPr/>
          <a:lstStyle/>
          <a:p>
            <a:fld id="{7A40C488-C8CC-47D5-8871-7D5F905AB6AC}"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B7DD-BBF6-4A45-B60E-583B7C31C2B3}"/>
              </a:ext>
            </a:extLst>
          </p:cNvPr>
          <p:cNvSpPr>
            <a:spLocks noGrp="1"/>
          </p:cNvSpPr>
          <p:nvPr>
            <p:ph type="title"/>
          </p:nvPr>
        </p:nvSpPr>
        <p:spPr>
          <a:xfrm>
            <a:off x="838200" y="554037"/>
            <a:ext cx="11353800" cy="365125"/>
          </a:xfrm>
        </p:spPr>
        <p:txBody>
          <a:bodyPr>
            <a:normAutofit fontScale="90000"/>
          </a:bodyPr>
          <a:lstStyle/>
          <a:p>
            <a:r>
              <a:rPr lang="en-US" altLang="zh-TW" b="1" dirty="0">
                <a:latin typeface="Palatino Linotype" panose="02040502050505030304" pitchFamily="18" charset="0"/>
                <a:ea typeface="新細明體" panose="02020500000000000000" pitchFamily="18" charset="-120"/>
              </a:rPr>
              <a:t>Rules for Matrix Addition and Scalar Multiplication</a:t>
            </a:r>
            <a:endParaRPr lang="en-US" dirty="0"/>
          </a:p>
        </p:txBody>
      </p:sp>
      <p:sp>
        <p:nvSpPr>
          <p:cNvPr id="4" name="Slide Number Placeholder 3">
            <a:extLst>
              <a:ext uri="{FF2B5EF4-FFF2-40B4-BE49-F238E27FC236}">
                <a16:creationId xmlns:a16="http://schemas.microsoft.com/office/drawing/2014/main" id="{0C332D83-A4A5-4FDA-B904-D19A211D0465}"/>
              </a:ext>
            </a:extLst>
          </p:cNvPr>
          <p:cNvSpPr>
            <a:spLocks noGrp="1"/>
          </p:cNvSpPr>
          <p:nvPr>
            <p:ph type="sldNum" sz="quarter" idx="12"/>
          </p:nvPr>
        </p:nvSpPr>
        <p:spPr/>
        <p:txBody>
          <a:bodyPr/>
          <a:lstStyle/>
          <a:p>
            <a:fld id="{7A40C488-C8CC-47D5-8871-7D5F905AB6AC}" type="slidenum">
              <a:rPr lang="en-US" smtClean="0"/>
              <a:t>42</a:t>
            </a:fld>
            <a:endParaRPr lang="en-US"/>
          </a:p>
        </p:txBody>
      </p:sp>
      <mc:AlternateContent xmlns:mc="http://schemas.openxmlformats.org/markup-compatibility/2006" xmlns:a14="http://schemas.microsoft.com/office/drawing/2010/main">
        <mc:Choice Requires="a14">
          <p:sp>
            <p:nvSpPr>
              <p:cNvPr id="5" name="Object 6">
                <a:extLst>
                  <a:ext uri="{FF2B5EF4-FFF2-40B4-BE49-F238E27FC236}">
                    <a16:creationId xmlns:a16="http://schemas.microsoft.com/office/drawing/2014/main" id="{C4C14E1E-73B3-4E88-AE41-A5B87055B89D}"/>
                  </a:ext>
                </a:extLst>
              </p:cNvPr>
              <p:cNvSpPr txBox="1"/>
              <p:nvPr/>
            </p:nvSpPr>
            <p:spPr bwMode="auto">
              <a:xfrm>
                <a:off x="838200" y="1263620"/>
                <a:ext cx="9053945" cy="4862543"/>
              </a:xfrm>
              <a:prstGeom prst="rect">
                <a:avLst/>
              </a:prstGeom>
              <a:noFill/>
              <a:ln>
                <a:noFill/>
              </a:ln>
              <a:effectLst/>
            </p:spPr>
            <p:txBody>
              <a:bodyPr>
                <a:normAutofit/>
              </a:bodyPr>
              <a:lstStyle/>
              <a:p>
                <a:pPr marL="285750" indent="-285750" algn="just">
                  <a:buFont typeface="Arial" panose="020B0604020202020204" pitchFamily="34" charset="0"/>
                  <a:buChar char="•"/>
                </a:pPr>
                <a14:m>
                  <m:oMath xmlns:m="http://schemas.openxmlformats.org/officeDocument/2006/math">
                    <m:r>
                      <a:rPr lang="en-US" sz="2800" b="1" i="0" smtClean="0">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e>
                    </m:d>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𝐂</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𝐁</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𝐂</m:t>
                        </m:r>
                      </m:e>
                    </m:d>
                    <m:r>
                      <m:rPr>
                        <m:nor/>
                      </m:rPr>
                      <a:rPr lang="en-US" sz="2800" b="1">
                        <a:solidFill>
                          <a:srgbClr val="002060"/>
                        </a:solidFill>
                        <a:latin typeface="Cambria Math" panose="02040503050406030204" pitchFamily="18" charset="0"/>
                      </a:rPr>
                      <m:t>     </m:t>
                    </m:r>
                    <m:d>
                      <m:dPr>
                        <m:ctrlPr>
                          <a:rPr lang="en-US" sz="2800" b="1" i="1">
                            <a:solidFill>
                              <a:srgbClr val="002060"/>
                            </a:solidFill>
                            <a:latin typeface="Cambria Math" panose="02040503050406030204" pitchFamily="18" charset="0"/>
                          </a:rPr>
                        </m:ctrlPr>
                      </m:dPr>
                      <m:e>
                        <m:r>
                          <m:rPr>
                            <m:nor/>
                          </m:rPr>
                          <a:rPr lang="en-US" sz="2800" b="1">
                            <a:solidFill>
                              <a:srgbClr val="002060"/>
                            </a:solidFill>
                            <a:latin typeface="Cambria Math" panose="02040503050406030204" pitchFamily="18" charset="0"/>
                          </a:rPr>
                          <m:t>written</m:t>
                        </m:r>
                        <m:r>
                          <m:rPr>
                            <m:nor/>
                          </m:rPr>
                          <a:rPr lang="en-US" sz="2800" b="1">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𝐂</m:t>
                        </m:r>
                      </m:e>
                    </m:d>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𝟎</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r>
                      <a:rPr lang="en-US" sz="2800" b="1" i="0" smtClean="0">
                        <a:solidFill>
                          <a:srgbClr val="002060"/>
                        </a:solidFill>
                        <a:latin typeface="Cambria Math" panose="02040503050406030204" pitchFamily="18" charset="0"/>
                      </a:rPr>
                      <m:t> </m:t>
                    </m:r>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e>
                    </m:d>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𝟎</m:t>
                    </m:r>
                    <m:r>
                      <a:rPr lang="en-US" sz="2800" b="1" i="0" smtClean="0">
                        <a:solidFill>
                          <a:srgbClr val="002060"/>
                        </a:solidFill>
                        <a:latin typeface="Cambria Math" panose="02040503050406030204" pitchFamily="18" charset="0"/>
                      </a:rPr>
                      <m:t>,</m:t>
                    </m:r>
                  </m:oMath>
                </a14:m>
                <a:r>
                  <a:rPr lang="en-US" sz="2800" b="1" dirty="0">
                    <a:solidFill>
                      <a:srgbClr val="002060"/>
                    </a:solidFill>
                  </a:rPr>
                  <a:t> here 0 denotes the zero matrix (of size m × n), that is, the m × n matrix with all entries zero.</a:t>
                </a:r>
              </a:p>
              <a:p>
                <a:pPr marL="285750" indent="-285750" algn="just">
                  <a:buFont typeface="Arial" panose="020B0604020202020204" pitchFamily="34" charset="0"/>
                  <a:buChar char="•"/>
                </a:pPr>
                <a14:m>
                  <m:oMath xmlns:m="http://schemas.openxmlformats.org/officeDocument/2006/math">
                    <m:r>
                      <a:rPr lang="en-US" sz="2800" b="1" i="0" smtClean="0">
                        <a:solidFill>
                          <a:srgbClr val="002060"/>
                        </a:solidFill>
                        <a:latin typeface="Cambria Math" panose="02040503050406030204" pitchFamily="18" charset="0"/>
                      </a:rPr>
                      <m:t>𝐜</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e>
                    </m:d>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𝐜𝐀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𝐜𝐁</m:t>
                    </m:r>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𝐜</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𝐤</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𝐜𝐀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𝐤𝐀</m:t>
                    </m:r>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𝐜</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𝐤𝐀</m:t>
                        </m:r>
                      </m:e>
                    </m:d>
                    <m:r>
                      <m:rPr>
                        <m:aln/>
                      </m:rPr>
                      <a:rPr lang="en-US" sz="2800" b="1" i="0">
                        <a:solidFill>
                          <a:srgbClr val="002060"/>
                        </a:solidFill>
                        <a:latin typeface="Cambria Math" panose="02040503050406030204" pitchFamily="18" charset="0"/>
                      </a:rPr>
                      <m:t>=</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𝐜𝐤</m:t>
                        </m:r>
                      </m:e>
                    </m:d>
                    <m:r>
                      <a:rPr lang="en-US" sz="2800" b="1" i="0">
                        <a:solidFill>
                          <a:srgbClr val="002060"/>
                        </a:solidFill>
                        <a:latin typeface="Cambria Math" panose="02040503050406030204" pitchFamily="18" charset="0"/>
                      </a:rPr>
                      <m:t>𝐀</m:t>
                    </m:r>
                    <m:r>
                      <m:rPr>
                        <m:nor/>
                      </m:rPr>
                      <a:rPr lang="en-US" sz="2800" b="1">
                        <a:solidFill>
                          <a:srgbClr val="002060"/>
                        </a:solidFill>
                        <a:latin typeface="Cambria Math" panose="02040503050406030204" pitchFamily="18" charset="0"/>
                      </a:rPr>
                      <m:t>            </m:t>
                    </m:r>
                    <m:d>
                      <m:dPr>
                        <m:ctrlPr>
                          <a:rPr lang="en-US" sz="2800" b="1" i="1">
                            <a:solidFill>
                              <a:srgbClr val="002060"/>
                            </a:solidFill>
                            <a:latin typeface="Cambria Math" panose="02040503050406030204" pitchFamily="18" charset="0"/>
                          </a:rPr>
                        </m:ctrlPr>
                      </m:dPr>
                      <m:e>
                        <m:r>
                          <m:rPr>
                            <m:nor/>
                          </m:rPr>
                          <a:rPr lang="en-US" sz="2800" b="1">
                            <a:solidFill>
                              <a:srgbClr val="002060"/>
                            </a:solidFill>
                            <a:latin typeface="Cambria Math" panose="02040503050406030204" pitchFamily="18" charset="0"/>
                          </a:rPr>
                          <m:t>written</m:t>
                        </m:r>
                        <m:r>
                          <m:rPr>
                            <m:nor/>
                          </m:rPr>
                          <a:rPr lang="en-US" sz="2800" b="1">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𝐜𝐤𝐀</m:t>
                        </m:r>
                      </m:e>
                    </m:d>
                  </m:oMath>
                </a14:m>
                <a:endParaRPr lang="en-US" sz="2800" b="1" dirty="0">
                  <a:solidFill>
                    <a:srgbClr val="002060"/>
                  </a:solidFill>
                  <a:latin typeface="Cambria Math" panose="02040503050406030204" pitchFamily="18" charset="0"/>
                </a:endParaRPr>
              </a:p>
              <a:p>
                <a:pPr marL="285750" indent="-285750" algn="just">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𝟏𝐀</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oMath>
                </a14:m>
                <a:endParaRPr lang="en-US" sz="2800" b="1" dirty="0">
                  <a:solidFill>
                    <a:srgbClr val="002060"/>
                  </a:solidFill>
                </a:endParaRPr>
              </a:p>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endParaRPr lang="en-US" sz="2800" dirty="0"/>
              </a:p>
            </p:txBody>
          </p:sp>
        </mc:Choice>
        <mc:Fallback xmlns="">
          <p:sp>
            <p:nvSpPr>
              <p:cNvPr id="5" name="Object 6">
                <a:extLst>
                  <a:ext uri="{FF2B5EF4-FFF2-40B4-BE49-F238E27FC236}">
                    <a16:creationId xmlns:a16="http://schemas.microsoft.com/office/drawing/2014/main" id="{C4C14E1E-73B3-4E88-AE41-A5B87055B89D}"/>
                  </a:ext>
                </a:extLst>
              </p:cNvPr>
              <p:cNvSpPr txBox="1">
                <a:spLocks noRot="1" noChangeAspect="1" noMove="1" noResize="1" noEditPoints="1" noAdjustHandles="1" noChangeArrowheads="1" noChangeShapeType="1" noTextEdit="1"/>
              </p:cNvSpPr>
              <p:nvPr/>
            </p:nvSpPr>
            <p:spPr bwMode="auto">
              <a:xfrm>
                <a:off x="838200" y="1263620"/>
                <a:ext cx="9053945" cy="4862543"/>
              </a:xfrm>
              <a:prstGeom prst="rect">
                <a:avLst/>
              </a:prstGeom>
              <a:blipFill>
                <a:blip r:embed="rId2"/>
                <a:stretch>
                  <a:fillRect r="-1347"/>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2796113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B7DD-BBF6-4A45-B60E-583B7C31C2B3}"/>
              </a:ext>
            </a:extLst>
          </p:cNvPr>
          <p:cNvSpPr>
            <a:spLocks noGrp="1"/>
          </p:cNvSpPr>
          <p:nvPr>
            <p:ph type="title"/>
          </p:nvPr>
        </p:nvSpPr>
        <p:spPr>
          <a:xfrm>
            <a:off x="838200" y="554037"/>
            <a:ext cx="11353800" cy="365125"/>
          </a:xfrm>
        </p:spPr>
        <p:txBody>
          <a:bodyPr>
            <a:normAutofit fontScale="90000"/>
          </a:bodyPr>
          <a:lstStyle/>
          <a:p>
            <a:r>
              <a:rPr lang="en-US" altLang="zh-TW" b="1" dirty="0">
                <a:latin typeface="Palatino Linotype" panose="02040502050505030304" pitchFamily="18" charset="0"/>
                <a:ea typeface="新細明體" panose="02020500000000000000" pitchFamily="18" charset="-120"/>
              </a:rPr>
              <a:t>Rules for Matrix Multiplication</a:t>
            </a:r>
            <a:endParaRPr lang="en-US" dirty="0"/>
          </a:p>
        </p:txBody>
      </p:sp>
      <p:sp>
        <p:nvSpPr>
          <p:cNvPr id="4" name="Slide Number Placeholder 3">
            <a:extLst>
              <a:ext uri="{FF2B5EF4-FFF2-40B4-BE49-F238E27FC236}">
                <a16:creationId xmlns:a16="http://schemas.microsoft.com/office/drawing/2014/main" id="{0C332D83-A4A5-4FDA-B904-D19A211D0465}"/>
              </a:ext>
            </a:extLst>
          </p:cNvPr>
          <p:cNvSpPr>
            <a:spLocks noGrp="1"/>
          </p:cNvSpPr>
          <p:nvPr>
            <p:ph type="sldNum" sz="quarter" idx="12"/>
          </p:nvPr>
        </p:nvSpPr>
        <p:spPr/>
        <p:txBody>
          <a:bodyPr/>
          <a:lstStyle/>
          <a:p>
            <a:fld id="{7A40C488-C8CC-47D5-8871-7D5F905AB6AC}" type="slidenum">
              <a:rPr lang="en-US" smtClean="0"/>
              <a:t>43</a:t>
            </a:fld>
            <a:endParaRPr lang="en-US"/>
          </a:p>
        </p:txBody>
      </p:sp>
      <p:sp>
        <p:nvSpPr>
          <p:cNvPr id="5" name="Object 6">
            <a:extLst>
              <a:ext uri="{FF2B5EF4-FFF2-40B4-BE49-F238E27FC236}">
                <a16:creationId xmlns:a16="http://schemas.microsoft.com/office/drawing/2014/main" id="{C4C14E1E-73B3-4E88-AE41-A5B87055B89D}"/>
              </a:ext>
            </a:extLst>
          </p:cNvPr>
          <p:cNvSpPr txBox="1"/>
          <p:nvPr/>
        </p:nvSpPr>
        <p:spPr bwMode="auto">
          <a:xfrm>
            <a:off x="838200" y="1263620"/>
            <a:ext cx="9053945" cy="1014067"/>
          </a:xfrm>
          <a:prstGeom prst="rect">
            <a:avLst/>
          </a:prstGeom>
          <a:noFill/>
          <a:ln>
            <a:noFill/>
          </a:ln>
          <a:effectLst/>
        </p:spPr>
        <p:txBody>
          <a:bodyPr>
            <a:normAutofit/>
          </a:bodyPr>
          <a:lstStyle/>
          <a:p>
            <a:pPr marL="285750" indent="-285750" algn="just">
              <a:buFont typeface="Arial" panose="020B0604020202020204" pitchFamily="34" charset="0"/>
              <a:buChar char="•"/>
            </a:pPr>
            <a:r>
              <a:rPr lang="en-US" sz="2800" b="1" dirty="0">
                <a:solidFill>
                  <a:srgbClr val="002060"/>
                </a:solidFill>
              </a:rPr>
              <a:t>Matrix Multiplication Is Not Commutative, AB ≠ BA in General</a:t>
            </a:r>
          </a:p>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endParaRPr lang="en-US" sz="2800" dirty="0"/>
          </a:p>
        </p:txBody>
      </p:sp>
      <mc:AlternateContent xmlns:mc="http://schemas.openxmlformats.org/markup-compatibility/2006" xmlns:a14="http://schemas.microsoft.com/office/drawing/2010/main">
        <mc:Choice Requires="a14">
          <p:sp>
            <p:nvSpPr>
              <p:cNvPr id="6" name="Object 7">
                <a:extLst>
                  <a:ext uri="{FF2B5EF4-FFF2-40B4-BE49-F238E27FC236}">
                    <a16:creationId xmlns:a16="http://schemas.microsoft.com/office/drawing/2014/main" id="{A8DFB195-E64A-4685-AFEE-80C83E68EFA5}"/>
                  </a:ext>
                </a:extLst>
              </p:cNvPr>
              <p:cNvSpPr txBox="1"/>
              <p:nvPr/>
            </p:nvSpPr>
            <p:spPr bwMode="auto">
              <a:xfrm>
                <a:off x="1117599" y="2387599"/>
                <a:ext cx="9422939" cy="2949171"/>
              </a:xfrm>
              <a:prstGeom prst="rect">
                <a:avLst/>
              </a:prstGeom>
              <a:noFill/>
              <a:ln>
                <a:noFill/>
              </a:ln>
              <a:effectLst/>
            </p:spPr>
            <p:txBody>
              <a:bodyPr>
                <a:noAutofit/>
              </a:bodyPr>
              <a:lstStyle/>
              <a:p>
                <a:pPr marL="285750" indent="-285750">
                  <a:buFont typeface="Arial" panose="020B0604020202020204" pitchFamily="34" charset="0"/>
                  <a:buChar char="•"/>
                </a:pPr>
                <a14:m>
                  <m:oMath xmlns:m="http://schemas.openxmlformats.org/officeDocument/2006/math">
                    <m:d>
                      <m:dPr>
                        <m:ctrlPr>
                          <a:rPr lang="en-US" sz="2800" b="1" i="1" smtClean="0">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𝐤𝐀</m:t>
                        </m:r>
                      </m:e>
                    </m:d>
                    <m:r>
                      <a:rPr lang="en-US" sz="2800" b="1" i="0">
                        <a:solidFill>
                          <a:srgbClr val="002060"/>
                        </a:solidFill>
                        <a:latin typeface="Cambria Math" panose="02040503050406030204" pitchFamily="18" charset="0"/>
                      </a:rPr>
                      <m:t>𝐁</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𝐤</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𝐀𝐁</m:t>
                        </m:r>
                      </m:e>
                    </m:d>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𝐤𝐁</m:t>
                        </m:r>
                      </m:e>
                    </m:d>
                    <m:r>
                      <m:rPr>
                        <m:nor/>
                      </m:rPr>
                      <a:rPr lang="en-US" sz="2800" b="1">
                        <a:solidFill>
                          <a:srgbClr val="002060"/>
                        </a:solidFill>
                        <a:latin typeface="+mj-lt"/>
                      </a:rPr>
                      <m:t>     </m:t>
                    </m:r>
                    <m:r>
                      <a:rPr lang="en-US" sz="2800" b="1" i="0">
                        <a:solidFill>
                          <a:srgbClr val="002060"/>
                        </a:solidFill>
                        <a:latin typeface="Cambria Math" panose="02040503050406030204" pitchFamily="18" charset="0"/>
                      </a:rPr>
                      <m:t>𝐰𝐫𝐢𝐭𝐭𝐞𝐧</m:t>
                    </m:r>
                    <m:r>
                      <a:rPr lang="en-US" sz="2800" b="1" i="0">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𝐤𝐀𝐁</m:t>
                    </m:r>
                    <m:r>
                      <a:rPr lang="en-US" sz="2800" b="1" i="0">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𝐨𝐫</m:t>
                    </m:r>
                    <m:r>
                      <a:rPr lang="en-US" sz="2800" b="1" i="0">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𝐀𝐤</m:t>
                    </m:r>
                  </m:oMath>
                </a14:m>
                <a:endParaRPr lang="en-US" sz="2800" b="1" dirty="0">
                  <a:solidFill>
                    <a:srgbClr val="002060"/>
                  </a:solidFill>
                  <a:latin typeface="+mj-lt"/>
                </a:endParaRPr>
              </a:p>
              <a:p>
                <a:pPr marL="285750" indent="-285750">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𝐀</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𝐁𝐂</m:t>
                        </m:r>
                      </m:e>
                    </m:d>
                    <m:r>
                      <m:rPr>
                        <m:aln/>
                      </m:rPr>
                      <a:rPr lang="en-US" sz="2800" b="1" i="0">
                        <a:solidFill>
                          <a:srgbClr val="002060"/>
                        </a:solidFill>
                        <a:latin typeface="Cambria Math" panose="02040503050406030204" pitchFamily="18" charset="0"/>
                      </a:rPr>
                      <m:t>=</m:t>
                    </m:r>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𝐀𝐁</m:t>
                        </m:r>
                      </m:e>
                    </m:d>
                    <m:r>
                      <a:rPr lang="en-US" sz="2800" b="1" i="0">
                        <a:solidFill>
                          <a:srgbClr val="002060"/>
                        </a:solidFill>
                        <a:latin typeface="Cambria Math" panose="02040503050406030204" pitchFamily="18" charset="0"/>
                      </a:rPr>
                      <m:t>𝐂</m:t>
                    </m:r>
                    <m:r>
                      <m:rPr>
                        <m:nor/>
                      </m:rPr>
                      <a:rPr lang="en-US" sz="2800" b="1">
                        <a:solidFill>
                          <a:srgbClr val="002060"/>
                        </a:solidFill>
                        <a:latin typeface="+mj-lt"/>
                      </a:rPr>
                      <m:t>                        </m:t>
                    </m:r>
                    <m:r>
                      <a:rPr lang="en-US" sz="2800" b="1" i="0">
                        <a:solidFill>
                          <a:srgbClr val="002060"/>
                        </a:solidFill>
                        <a:latin typeface="Cambria Math" panose="02040503050406030204" pitchFamily="18" charset="0"/>
                      </a:rPr>
                      <m:t>𝐰𝐫𝐢𝐭𝐭𝐞𝐧</m:t>
                    </m:r>
                    <m:r>
                      <a:rPr lang="en-US" sz="2800" b="1" i="0">
                        <a:solidFill>
                          <a:srgbClr val="002060"/>
                        </a:solidFill>
                        <a:latin typeface="Cambria Math" panose="02040503050406030204" pitchFamily="18" charset="0"/>
                      </a:rPr>
                      <m:t> </m:t>
                    </m:r>
                    <m:r>
                      <a:rPr lang="en-US" sz="2800" b="1" i="0">
                        <a:solidFill>
                          <a:srgbClr val="002060"/>
                        </a:solidFill>
                        <a:latin typeface="Cambria Math" panose="02040503050406030204" pitchFamily="18" charset="0"/>
                      </a:rPr>
                      <m:t>𝐀𝐁𝐂</m:t>
                    </m:r>
                  </m:oMath>
                </a14:m>
                <a:r>
                  <a:rPr lang="en-US" sz="2800" b="1" dirty="0">
                    <a:solidFill>
                      <a:srgbClr val="002060"/>
                    </a:solidFill>
                    <a:latin typeface="+mj-lt"/>
                  </a:rPr>
                  <a:t> (associative law)</a:t>
                </a:r>
              </a:p>
              <a:p>
                <a:pPr marL="285750" indent="-285750">
                  <a:buFont typeface="Arial" panose="020B0604020202020204" pitchFamily="34" charset="0"/>
                  <a:buChar char="•"/>
                </a:pPr>
                <a14:m>
                  <m:oMath xmlns:m="http://schemas.openxmlformats.org/officeDocument/2006/math">
                    <m:d>
                      <m:dPr>
                        <m:ctrlPr>
                          <a:rPr lang="en-US" sz="2800" b="1" i="1">
                            <a:solidFill>
                              <a:srgbClr val="002060"/>
                            </a:solidFill>
                            <a:latin typeface="Cambria Math" panose="02040503050406030204" pitchFamily="18" charset="0"/>
                          </a:rPr>
                        </m:ctrlPr>
                      </m:dPr>
                      <m:e>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e>
                    </m:d>
                    <m:r>
                      <a:rPr lang="en-US" sz="2800" b="1" i="0">
                        <a:solidFill>
                          <a:srgbClr val="002060"/>
                        </a:solidFill>
                        <a:latin typeface="Cambria Math" panose="02040503050406030204" pitchFamily="18" charset="0"/>
                      </a:rPr>
                      <m:t>𝐂</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𝐀𝐂</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𝐁𝐂</m:t>
                    </m:r>
                  </m:oMath>
                </a14:m>
                <a:r>
                  <a:rPr lang="en-US" sz="2800" b="1" dirty="0">
                    <a:solidFill>
                      <a:srgbClr val="002060"/>
                    </a:solidFill>
                    <a:latin typeface="+mj-lt"/>
                  </a:rPr>
                  <a:t>               (distributive law)</a:t>
                </a:r>
              </a:p>
              <a:p>
                <a:pPr marL="285750" indent="-285750">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𝐂</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r>
                      <a:rPr lang="en-US" sz="2800" b="1" i="0">
                        <a:solidFill>
                          <a:srgbClr val="002060"/>
                        </a:solidFill>
                        <a:latin typeface="Cambria Math" panose="02040503050406030204" pitchFamily="18" charset="0"/>
                      </a:rPr>
                      <m:t>)</m:t>
                    </m:r>
                    <m:r>
                      <m:rPr>
                        <m:aln/>
                      </m:rP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𝐂𝐀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𝐂𝐁</m:t>
                    </m:r>
                  </m:oMath>
                </a14:m>
                <a:r>
                  <a:rPr lang="en-US" sz="2800" b="1" dirty="0">
                    <a:solidFill>
                      <a:srgbClr val="002060"/>
                    </a:solidFill>
                    <a:latin typeface="+mj-lt"/>
                  </a:rPr>
                  <a:t>               (distributive law)</a:t>
                </a:r>
              </a:p>
            </p:txBody>
          </p:sp>
        </mc:Choice>
        <mc:Fallback xmlns="">
          <p:sp>
            <p:nvSpPr>
              <p:cNvPr id="6" name="Object 7">
                <a:extLst>
                  <a:ext uri="{FF2B5EF4-FFF2-40B4-BE49-F238E27FC236}">
                    <a16:creationId xmlns:a16="http://schemas.microsoft.com/office/drawing/2014/main" id="{A8DFB195-E64A-4685-AFEE-80C83E68EFA5}"/>
                  </a:ext>
                </a:extLst>
              </p:cNvPr>
              <p:cNvSpPr txBox="1">
                <a:spLocks noRot="1" noChangeAspect="1" noMove="1" noResize="1" noEditPoints="1" noAdjustHandles="1" noChangeArrowheads="1" noChangeShapeType="1" noTextEdit="1"/>
              </p:cNvSpPr>
              <p:nvPr/>
            </p:nvSpPr>
            <p:spPr bwMode="auto">
              <a:xfrm>
                <a:off x="1117599" y="2387599"/>
                <a:ext cx="9422939" cy="2949171"/>
              </a:xfrm>
              <a:prstGeom prst="rect">
                <a:avLst/>
              </a:prstGeom>
              <a:blipFill>
                <a:blip r:embed="rId2"/>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60041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859C-8571-4ED8-AB77-46309AB32D7B}"/>
              </a:ext>
            </a:extLst>
          </p:cNvPr>
          <p:cNvSpPr>
            <a:spLocks noGrp="1"/>
          </p:cNvSpPr>
          <p:nvPr>
            <p:ph type="title"/>
          </p:nvPr>
        </p:nvSpPr>
        <p:spPr/>
        <p:txBody>
          <a:bodyPr>
            <a:normAutofit fontScale="90000"/>
          </a:bodyPr>
          <a:lstStyle/>
          <a:p>
            <a:r>
              <a:rPr lang="en-US" dirty="0"/>
              <a:t>Transpose of a Matrix</a:t>
            </a:r>
          </a:p>
        </p:txBody>
      </p:sp>
      <p:sp>
        <p:nvSpPr>
          <p:cNvPr id="3" name="Content Placeholder 2">
            <a:extLst>
              <a:ext uri="{FF2B5EF4-FFF2-40B4-BE49-F238E27FC236}">
                <a16:creationId xmlns:a16="http://schemas.microsoft.com/office/drawing/2014/main" id="{ADC128C4-CE2B-410E-A661-01298F523BDA}"/>
              </a:ext>
            </a:extLst>
          </p:cNvPr>
          <p:cNvSpPr>
            <a:spLocks noGrp="1"/>
          </p:cNvSpPr>
          <p:nvPr>
            <p:ph idx="1"/>
          </p:nvPr>
        </p:nvSpPr>
        <p:spPr/>
        <p:txBody>
          <a:bodyPr>
            <a:normAutofit/>
          </a:bodyPr>
          <a:lstStyle/>
          <a:p>
            <a:pPr eaLnBrk="1" hangingPunct="1"/>
            <a:r>
              <a:rPr lang="en-US" altLang="zh-TW" dirty="0">
                <a:latin typeface="+mj-lt"/>
                <a:ea typeface="新細明體" panose="02020500000000000000" pitchFamily="18" charset="-120"/>
              </a:rPr>
              <a:t>We obtain the </a:t>
            </a:r>
            <a:r>
              <a:rPr lang="en-US" altLang="zh-TW" b="1" dirty="0">
                <a:solidFill>
                  <a:srgbClr val="CC3300"/>
                </a:solidFill>
                <a:latin typeface="+mj-lt"/>
                <a:ea typeface="新細明體" panose="02020500000000000000" pitchFamily="18" charset="-120"/>
              </a:rPr>
              <a:t>transpose of a matrix</a:t>
            </a:r>
            <a:r>
              <a:rPr lang="en-US" altLang="zh-TW" dirty="0">
                <a:latin typeface="+mj-lt"/>
                <a:ea typeface="新細明體" panose="02020500000000000000" pitchFamily="18" charset="-120"/>
              </a:rPr>
              <a:t> </a:t>
            </a:r>
            <a:r>
              <a:rPr lang="en-US" altLang="zh-TW" dirty="0">
                <a:solidFill>
                  <a:srgbClr val="CC3300"/>
                </a:solidFill>
                <a:latin typeface="+mj-lt"/>
                <a:ea typeface="新細明體" panose="02020500000000000000" pitchFamily="18" charset="-120"/>
              </a:rPr>
              <a:t>by writing its rows as columns</a:t>
            </a:r>
            <a:r>
              <a:rPr lang="en-US" altLang="zh-TW" dirty="0">
                <a:latin typeface="+mj-lt"/>
                <a:ea typeface="新細明體" panose="02020500000000000000" pitchFamily="18" charset="-120"/>
              </a:rPr>
              <a:t> (or equivalently its columns as rows). </a:t>
            </a:r>
          </a:p>
          <a:p>
            <a:pPr eaLnBrk="1" hangingPunct="1"/>
            <a:r>
              <a:rPr lang="en-US" altLang="zh-TW" dirty="0">
                <a:latin typeface="+mj-lt"/>
                <a:ea typeface="新細明體" panose="02020500000000000000" pitchFamily="18" charset="-120"/>
              </a:rPr>
              <a:t>Also note that, if </a:t>
            </a:r>
            <a:r>
              <a:rPr lang="en-US" altLang="zh-TW" b="1" dirty="0">
                <a:latin typeface="+mj-lt"/>
                <a:ea typeface="新細明體" panose="02020500000000000000" pitchFamily="18" charset="-120"/>
              </a:rPr>
              <a:t>A </a:t>
            </a:r>
            <a:r>
              <a:rPr lang="en-US" altLang="zh-TW" dirty="0">
                <a:latin typeface="+mj-lt"/>
                <a:ea typeface="新細明體" panose="02020500000000000000" pitchFamily="18" charset="-120"/>
              </a:rPr>
              <a:t>is the given matrix, then we denote its transpose by </a:t>
            </a:r>
            <a:r>
              <a:rPr lang="en-US" altLang="zh-TW" b="1" dirty="0">
                <a:latin typeface="+mj-lt"/>
                <a:ea typeface="新細明體" panose="02020500000000000000" pitchFamily="18" charset="-120"/>
              </a:rPr>
              <a:t>A</a:t>
            </a:r>
            <a:r>
              <a:rPr lang="en-US" altLang="zh-TW" baseline="30000" dirty="0">
                <a:latin typeface="+mj-lt"/>
                <a:ea typeface="新細明體" panose="02020500000000000000" pitchFamily="18" charset="-120"/>
              </a:rPr>
              <a:t>T</a:t>
            </a:r>
            <a:r>
              <a:rPr lang="en-US" altLang="zh-TW" dirty="0">
                <a:latin typeface="+mj-lt"/>
                <a:ea typeface="新細明體" panose="02020500000000000000" pitchFamily="18" charset="-120"/>
              </a:rPr>
              <a:t>.</a:t>
            </a:r>
          </a:p>
          <a:p>
            <a:r>
              <a:rPr lang="en-US" dirty="0">
                <a:latin typeface="+mj-lt"/>
              </a:rPr>
              <a:t>Rules for transposition are</a:t>
            </a:r>
          </a:p>
          <a:p>
            <a:pPr algn="l" eaLnBrk="1" hangingPunct="1"/>
            <a:endParaRPr lang="en-US" altLang="zh-TW" dirty="0">
              <a:latin typeface="Palatino Linotype" panose="02040502050505030304" pitchFamily="18" charset="0"/>
              <a:ea typeface="新細明體" panose="02020500000000000000" pitchFamily="18" charset="-120"/>
            </a:endParaRPr>
          </a:p>
        </p:txBody>
      </p:sp>
      <p:sp>
        <p:nvSpPr>
          <p:cNvPr id="4" name="Slide Number Placeholder 3">
            <a:extLst>
              <a:ext uri="{FF2B5EF4-FFF2-40B4-BE49-F238E27FC236}">
                <a16:creationId xmlns:a16="http://schemas.microsoft.com/office/drawing/2014/main" id="{AC7FAED8-A53C-42FB-9BF7-2EB9F2AEAC14}"/>
              </a:ext>
            </a:extLst>
          </p:cNvPr>
          <p:cNvSpPr>
            <a:spLocks noGrp="1"/>
          </p:cNvSpPr>
          <p:nvPr>
            <p:ph type="sldNum" sz="quarter" idx="12"/>
          </p:nvPr>
        </p:nvSpPr>
        <p:spPr/>
        <p:txBody>
          <a:bodyPr/>
          <a:lstStyle/>
          <a:p>
            <a:fld id="{7A40C488-C8CC-47D5-8871-7D5F905AB6AC}" type="slidenum">
              <a:rPr lang="en-US" smtClean="0"/>
              <a:t>44</a:t>
            </a:fld>
            <a:endParaRPr lang="en-US"/>
          </a:p>
        </p:txBody>
      </p:sp>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76447D3A-6EE9-4DC6-96D9-9709D777539A}"/>
                  </a:ext>
                </a:extLst>
              </p:cNvPr>
              <p:cNvSpPr txBox="1"/>
              <p:nvPr/>
            </p:nvSpPr>
            <p:spPr bwMode="auto">
              <a:xfrm>
                <a:off x="2185728" y="3835400"/>
                <a:ext cx="3910272" cy="2341563"/>
              </a:xfrm>
              <a:prstGeom prst="rect">
                <a:avLst/>
              </a:prstGeom>
              <a:noFill/>
              <a:ln>
                <a:noFill/>
              </a:ln>
              <a:effectLst/>
            </p:spPr>
            <p:txBody>
              <a:bodyPr>
                <a:noAutofit/>
              </a:bodyPr>
              <a:lstStyle/>
              <a:p>
                <a:pPr marL="285750" indent="-285750">
                  <a:buFont typeface="Arial" panose="020B0604020202020204" pitchFamily="34" charset="0"/>
                  <a:buChar char="•"/>
                </a:pPr>
                <a14:m>
                  <m:oMath xmlns:m="http://schemas.openxmlformats.org/officeDocument/2006/math">
                    <m:r>
                      <a:rPr lang="en-US" sz="2800" b="1" i="0" smtClean="0">
                        <a:solidFill>
                          <a:srgbClr val="002060"/>
                        </a:solidFill>
                        <a:latin typeface="Cambria Math" panose="02040503050406030204" pitchFamily="18" charset="0"/>
                      </a:rPr>
                      <m:t>(</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𝐀</m:t>
                        </m:r>
                      </m:e>
                      <m:sup>
                        <m:r>
                          <a:rPr lang="en-US" sz="2800" b="1" i="0">
                            <a:solidFill>
                              <a:srgbClr val="002060"/>
                            </a:solidFill>
                            <a:latin typeface="Cambria Math" panose="02040503050406030204" pitchFamily="18" charset="0"/>
                          </a:rPr>
                          <m:t>𝐓</m:t>
                        </m:r>
                      </m:sup>
                    </m:sSup>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m:t>
                        </m:r>
                      </m:e>
                      <m:sup>
                        <m:r>
                          <a:rPr lang="en-US" sz="2800" b="1" i="0">
                            <a:solidFill>
                              <a:srgbClr val="002060"/>
                            </a:solidFill>
                            <a:latin typeface="Cambria Math" panose="02040503050406030204" pitchFamily="18" charset="0"/>
                          </a:rPr>
                          <m:t>𝐓</m:t>
                        </m:r>
                      </m:sup>
                    </m:sSup>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oMath>
                </a14:m>
                <a:endParaRPr lang="en-US" sz="2800" b="1" dirty="0">
                  <a:solidFill>
                    <a:srgbClr val="002060"/>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𝐁</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m:t>
                        </m:r>
                      </m:e>
                      <m:sup>
                        <m:r>
                          <a:rPr lang="en-US" sz="2800" b="1" i="0">
                            <a:solidFill>
                              <a:srgbClr val="002060"/>
                            </a:solidFill>
                            <a:latin typeface="Cambria Math" panose="02040503050406030204" pitchFamily="18" charset="0"/>
                          </a:rPr>
                          <m:t>𝐓</m:t>
                        </m:r>
                      </m:sup>
                    </m:sSup>
                    <m:r>
                      <a:rPr lang="en-US" sz="2800" b="1" i="0">
                        <a:solidFill>
                          <a:srgbClr val="002060"/>
                        </a:solidFill>
                        <a:latin typeface="Cambria Math" panose="02040503050406030204" pitchFamily="18" charset="0"/>
                      </a:rPr>
                      <m:t>=</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𝐀</m:t>
                        </m:r>
                      </m:e>
                      <m:sup>
                        <m:r>
                          <a:rPr lang="en-US" sz="2800" b="1" i="0">
                            <a:solidFill>
                              <a:srgbClr val="002060"/>
                            </a:solidFill>
                            <a:latin typeface="Cambria Math" panose="02040503050406030204" pitchFamily="18" charset="0"/>
                          </a:rPr>
                          <m:t>𝐓</m:t>
                        </m:r>
                      </m:sup>
                    </m:sSup>
                    <m:r>
                      <a:rPr lang="en-US" sz="2800" b="1" i="0">
                        <a:solidFill>
                          <a:srgbClr val="002060"/>
                        </a:solidFill>
                        <a:latin typeface="Cambria Math" panose="02040503050406030204" pitchFamily="18" charset="0"/>
                      </a:rPr>
                      <m:t>+</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𝐁</m:t>
                        </m:r>
                      </m:e>
                      <m:sup>
                        <m:r>
                          <a:rPr lang="en-US" sz="2800" b="1" i="0">
                            <a:solidFill>
                              <a:srgbClr val="002060"/>
                            </a:solidFill>
                            <a:latin typeface="Cambria Math" panose="02040503050406030204" pitchFamily="18" charset="0"/>
                          </a:rPr>
                          <m:t>𝐓</m:t>
                        </m:r>
                      </m:sup>
                    </m:sSup>
                  </m:oMath>
                </a14:m>
                <a:endParaRPr lang="en-US" sz="2800" b="1" dirty="0">
                  <a:solidFill>
                    <a:srgbClr val="002060"/>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𝐜</m:t>
                    </m:r>
                    <m:r>
                      <a:rPr lang="en-US" sz="2800" b="1" i="0" smtClean="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m:t>
                        </m:r>
                      </m:e>
                      <m:sup>
                        <m:r>
                          <a:rPr lang="en-US" sz="2800" b="1" i="0">
                            <a:solidFill>
                              <a:srgbClr val="002060"/>
                            </a:solidFill>
                            <a:latin typeface="Cambria Math" panose="02040503050406030204" pitchFamily="18" charset="0"/>
                          </a:rPr>
                          <m:t>𝐓</m:t>
                        </m:r>
                      </m:sup>
                    </m:sSup>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𝐜</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𝐀</m:t>
                        </m:r>
                      </m:e>
                      <m:sup>
                        <m:r>
                          <a:rPr lang="en-US" sz="2800" b="1" i="0">
                            <a:solidFill>
                              <a:srgbClr val="002060"/>
                            </a:solidFill>
                            <a:latin typeface="Cambria Math" panose="02040503050406030204" pitchFamily="18" charset="0"/>
                          </a:rPr>
                          <m:t>𝐓</m:t>
                        </m:r>
                      </m:sup>
                    </m:sSup>
                  </m:oMath>
                </a14:m>
                <a:endParaRPr lang="en-US" sz="2800" b="1" dirty="0">
                  <a:solidFill>
                    <a:srgbClr val="002060"/>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𝐀𝐁</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m:t>
                        </m:r>
                      </m:e>
                      <m:sup>
                        <m:r>
                          <a:rPr lang="en-US" sz="2800" b="1" i="0">
                            <a:solidFill>
                              <a:srgbClr val="002060"/>
                            </a:solidFill>
                            <a:latin typeface="Cambria Math" panose="02040503050406030204" pitchFamily="18" charset="0"/>
                          </a:rPr>
                          <m:t>𝐓</m:t>
                        </m:r>
                      </m:sup>
                    </m:sSup>
                    <m:r>
                      <a:rPr lang="en-US" sz="2800" b="1" i="0">
                        <a:solidFill>
                          <a:srgbClr val="002060"/>
                        </a:solidFill>
                        <a:latin typeface="Cambria Math" panose="02040503050406030204" pitchFamily="18" charset="0"/>
                      </a:rPr>
                      <m:t>=</m:t>
                    </m:r>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𝐁</m:t>
                        </m:r>
                      </m:e>
                      <m:sup>
                        <m:r>
                          <a:rPr lang="en-US" sz="2800" b="1" i="0">
                            <a:solidFill>
                              <a:srgbClr val="002060"/>
                            </a:solidFill>
                            <a:latin typeface="Cambria Math" panose="02040503050406030204" pitchFamily="18" charset="0"/>
                          </a:rPr>
                          <m:t>𝐓</m:t>
                        </m:r>
                      </m:sup>
                    </m:sSup>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𝐀</m:t>
                        </m:r>
                      </m:e>
                      <m:sup>
                        <m:r>
                          <a:rPr lang="en-US" sz="2800" b="1" i="0">
                            <a:solidFill>
                              <a:srgbClr val="002060"/>
                            </a:solidFill>
                            <a:latin typeface="Cambria Math" panose="02040503050406030204" pitchFamily="18" charset="0"/>
                          </a:rPr>
                          <m:t>𝐓</m:t>
                        </m:r>
                      </m:sup>
                    </m:sSup>
                  </m:oMath>
                </a14:m>
                <a:endParaRPr lang="en-US" sz="2800" b="1" dirty="0">
                  <a:solidFill>
                    <a:srgbClr val="002060"/>
                  </a:solidFill>
                </a:endParaRPr>
              </a:p>
            </p:txBody>
          </p:sp>
        </mc:Choice>
        <mc:Fallback xmlns="">
          <p:sp>
            <p:nvSpPr>
              <p:cNvPr id="5" name="Object 5">
                <a:extLst>
                  <a:ext uri="{FF2B5EF4-FFF2-40B4-BE49-F238E27FC236}">
                    <a16:creationId xmlns:a16="http://schemas.microsoft.com/office/drawing/2014/main" id="{76447D3A-6EE9-4DC6-96D9-9709D777539A}"/>
                  </a:ext>
                </a:extLst>
              </p:cNvPr>
              <p:cNvSpPr txBox="1">
                <a:spLocks noRot="1" noChangeAspect="1" noMove="1" noResize="1" noEditPoints="1" noAdjustHandles="1" noChangeArrowheads="1" noChangeShapeType="1" noTextEdit="1"/>
              </p:cNvSpPr>
              <p:nvPr/>
            </p:nvSpPr>
            <p:spPr bwMode="auto">
              <a:xfrm>
                <a:off x="2185728" y="3835400"/>
                <a:ext cx="3910272" cy="2341563"/>
              </a:xfrm>
              <a:prstGeom prst="rect">
                <a:avLst/>
              </a:prstGeom>
              <a:blipFill>
                <a:blip r:embed="rId2"/>
                <a:stretch>
                  <a:fillRect/>
                </a:stretch>
              </a:blipFill>
              <a:ln>
                <a:noFill/>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A11500F4-96FA-493F-BABF-741AE541298C}"/>
              </a:ext>
            </a:extLst>
          </p:cNvPr>
          <p:cNvPicPr>
            <a:picLocks noChangeAspect="1"/>
          </p:cNvPicPr>
          <p:nvPr/>
        </p:nvPicPr>
        <p:blipFill>
          <a:blip r:embed="rId3"/>
          <a:stretch>
            <a:fillRect/>
          </a:stretch>
        </p:blipFill>
        <p:spPr>
          <a:xfrm>
            <a:off x="8580901" y="1295746"/>
            <a:ext cx="3611099" cy="1732598"/>
          </a:xfrm>
          <a:prstGeom prst="rect">
            <a:avLst/>
          </a:prstGeom>
        </p:spPr>
      </p:pic>
      <p:pic>
        <p:nvPicPr>
          <p:cNvPr id="11" name="Picture 10">
            <a:extLst>
              <a:ext uri="{FF2B5EF4-FFF2-40B4-BE49-F238E27FC236}">
                <a16:creationId xmlns:a16="http://schemas.microsoft.com/office/drawing/2014/main" id="{2B35DC1B-E520-42F7-9FF4-3CCB698AF988}"/>
              </a:ext>
            </a:extLst>
          </p:cNvPr>
          <p:cNvPicPr>
            <a:picLocks noChangeAspect="1"/>
          </p:cNvPicPr>
          <p:nvPr/>
        </p:nvPicPr>
        <p:blipFill>
          <a:blip r:embed="rId4"/>
          <a:stretch>
            <a:fillRect/>
          </a:stretch>
        </p:blipFill>
        <p:spPr>
          <a:xfrm>
            <a:off x="7764780" y="3429000"/>
            <a:ext cx="4399511" cy="1407131"/>
          </a:xfrm>
          <a:prstGeom prst="rect">
            <a:avLst/>
          </a:prstGeom>
        </p:spPr>
      </p:pic>
    </p:spTree>
    <p:extLst>
      <p:ext uri="{BB962C8B-B14F-4D97-AF65-F5344CB8AC3E}">
        <p14:creationId xmlns:p14="http://schemas.microsoft.com/office/powerpoint/2010/main" val="4073186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2A1B-9361-41DA-9784-7EB33619456D}"/>
              </a:ext>
            </a:extLst>
          </p:cNvPr>
          <p:cNvSpPr>
            <a:spLocks noGrp="1"/>
          </p:cNvSpPr>
          <p:nvPr>
            <p:ph type="title"/>
          </p:nvPr>
        </p:nvSpPr>
        <p:spPr/>
        <p:txBody>
          <a:bodyPr>
            <a:normAutofit fontScale="90000"/>
          </a:bodyPr>
          <a:lstStyle/>
          <a:p>
            <a:r>
              <a:rPr lang="en-US" altLang="zh-TW" b="1" dirty="0">
                <a:ea typeface="新細明體" panose="02020500000000000000" pitchFamily="18" charset="-120"/>
              </a:rPr>
              <a:t>Equality of Matrices</a:t>
            </a:r>
            <a:endParaRPr lang="en-US" dirty="0"/>
          </a:p>
        </p:txBody>
      </p:sp>
      <p:sp>
        <p:nvSpPr>
          <p:cNvPr id="3" name="Content Placeholder 2">
            <a:extLst>
              <a:ext uri="{FF2B5EF4-FFF2-40B4-BE49-F238E27FC236}">
                <a16:creationId xmlns:a16="http://schemas.microsoft.com/office/drawing/2014/main" id="{54F3562A-1BFB-4951-8C95-BFEBCAFE71BF}"/>
              </a:ext>
            </a:extLst>
          </p:cNvPr>
          <p:cNvSpPr>
            <a:spLocks noGrp="1"/>
          </p:cNvSpPr>
          <p:nvPr>
            <p:ph idx="1"/>
          </p:nvPr>
        </p:nvSpPr>
        <p:spPr/>
        <p:txBody>
          <a:bodyPr>
            <a:normAutofit/>
          </a:bodyPr>
          <a:lstStyle/>
          <a:p>
            <a:pPr algn="l"/>
            <a:r>
              <a:rPr lang="en-US" altLang="zh-TW" sz="2800" b="1" dirty="0">
                <a:latin typeface="Arial" panose="020B0604020202020204" pitchFamily="34" charset="0"/>
                <a:ea typeface="新細明體" panose="02020500000000000000" pitchFamily="18" charset="-120"/>
              </a:rPr>
              <a:t>Definition</a:t>
            </a:r>
          </a:p>
          <a:p>
            <a:pPr lvl="1"/>
            <a:r>
              <a:rPr lang="en-US" altLang="zh-TW" dirty="0">
                <a:latin typeface="Palatino Linotype" panose="02040502050505030304" pitchFamily="18" charset="0"/>
                <a:ea typeface="新細明體" panose="02020500000000000000" pitchFamily="18" charset="-120"/>
              </a:rPr>
              <a:t>Two matrices </a:t>
            </a:r>
            <a:r>
              <a:rPr lang="en-US" altLang="zh-TW" b="1" dirty="0">
                <a:latin typeface="Palatino Linotype" panose="02040502050505030304" pitchFamily="18" charset="0"/>
                <a:ea typeface="新細明體" panose="02020500000000000000" pitchFamily="18" charset="-120"/>
              </a:rPr>
              <a:t>A</a:t>
            </a:r>
            <a:r>
              <a:rPr lang="en-US" altLang="zh-TW" dirty="0">
                <a:latin typeface="Palatino Linotype" panose="02040502050505030304" pitchFamily="18" charset="0"/>
                <a:ea typeface="新細明體" panose="02020500000000000000" pitchFamily="18" charset="-120"/>
              </a:rPr>
              <a:t> =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jk</a:t>
            </a:r>
            <a:r>
              <a:rPr lang="en-US" altLang="zh-TW" dirty="0">
                <a:latin typeface="Palatino Linotype" panose="02040502050505030304" pitchFamily="18" charset="0"/>
                <a:ea typeface="新細明體" panose="02020500000000000000" pitchFamily="18" charset="-120"/>
              </a:rPr>
              <a:t>] and </a:t>
            </a:r>
            <a:r>
              <a:rPr lang="en-US" altLang="zh-TW" b="1" dirty="0">
                <a:latin typeface="Palatino Linotype" panose="02040502050505030304" pitchFamily="18" charset="0"/>
                <a:ea typeface="新細明體" panose="02020500000000000000" pitchFamily="18" charset="-120"/>
              </a:rPr>
              <a:t>B </a:t>
            </a:r>
            <a:r>
              <a:rPr lang="en-US" altLang="zh-TW" dirty="0">
                <a:latin typeface="Palatino Linotype" panose="02040502050505030304" pitchFamily="18" charset="0"/>
                <a:ea typeface="新細明體" panose="02020500000000000000" pitchFamily="18" charset="-120"/>
              </a:rPr>
              <a:t>= [</a:t>
            </a:r>
            <a:r>
              <a:rPr lang="en-US" altLang="zh-TW" i="1" dirty="0" err="1">
                <a:latin typeface="Palatino Linotype" panose="02040502050505030304" pitchFamily="18" charset="0"/>
                <a:ea typeface="新細明體" panose="02020500000000000000" pitchFamily="18" charset="-120"/>
              </a:rPr>
              <a:t>b</a:t>
            </a:r>
            <a:r>
              <a:rPr lang="en-US" altLang="zh-TW" i="1" baseline="-25000" dirty="0" err="1">
                <a:latin typeface="Palatino Linotype" panose="02040502050505030304" pitchFamily="18" charset="0"/>
                <a:ea typeface="新細明體" panose="02020500000000000000" pitchFamily="18" charset="-120"/>
              </a:rPr>
              <a:t>jk</a:t>
            </a:r>
            <a:r>
              <a:rPr lang="en-US" altLang="zh-TW" dirty="0">
                <a:latin typeface="Palatino Linotype" panose="02040502050505030304" pitchFamily="18" charset="0"/>
                <a:ea typeface="新細明體" panose="02020500000000000000" pitchFamily="18" charset="-120"/>
              </a:rPr>
              <a:t>] are </a:t>
            </a:r>
            <a:r>
              <a:rPr lang="en-US" altLang="zh-TW" b="1" dirty="0">
                <a:latin typeface="Palatino Linotype" panose="02040502050505030304" pitchFamily="18" charset="0"/>
                <a:ea typeface="新細明體" panose="02020500000000000000" pitchFamily="18" charset="-120"/>
              </a:rPr>
              <a:t>equal</a:t>
            </a:r>
            <a:r>
              <a:rPr lang="en-US" altLang="zh-TW" dirty="0">
                <a:latin typeface="Palatino Linotype" panose="02040502050505030304" pitchFamily="18" charset="0"/>
                <a:ea typeface="新細明體" panose="02020500000000000000" pitchFamily="18" charset="-120"/>
              </a:rPr>
              <a:t>, written </a:t>
            </a:r>
            <a:r>
              <a:rPr lang="en-US" altLang="zh-TW" b="1" dirty="0">
                <a:latin typeface="Palatino Linotype" panose="02040502050505030304" pitchFamily="18" charset="0"/>
                <a:ea typeface="新細明體" panose="02020500000000000000" pitchFamily="18" charset="-120"/>
              </a:rPr>
              <a:t>A </a:t>
            </a:r>
            <a:r>
              <a:rPr lang="en-US" altLang="zh-TW" dirty="0">
                <a:latin typeface="Palatino Linotype" panose="02040502050505030304" pitchFamily="18" charset="0"/>
                <a:ea typeface="新細明體" panose="02020500000000000000" pitchFamily="18" charset="-120"/>
              </a:rPr>
              <a:t>= </a:t>
            </a:r>
            <a:r>
              <a:rPr lang="en-US" altLang="zh-TW" b="1" dirty="0">
                <a:latin typeface="Palatino Linotype" panose="02040502050505030304" pitchFamily="18" charset="0"/>
                <a:ea typeface="新細明體" panose="02020500000000000000" pitchFamily="18" charset="-120"/>
              </a:rPr>
              <a:t>B</a:t>
            </a:r>
            <a:r>
              <a:rPr lang="en-US" altLang="zh-TW" dirty="0">
                <a:latin typeface="Palatino Linotype" panose="02040502050505030304" pitchFamily="18" charset="0"/>
                <a:ea typeface="新細明體" panose="02020500000000000000" pitchFamily="18" charset="-120"/>
              </a:rPr>
              <a:t>, if and only if </a:t>
            </a:r>
            <a:r>
              <a:rPr lang="en-US" altLang="zh-TW" dirty="0">
                <a:solidFill>
                  <a:schemeClr val="accent2"/>
                </a:solidFill>
                <a:latin typeface="Palatino Linotype" panose="02040502050505030304" pitchFamily="18" charset="0"/>
                <a:ea typeface="新細明體" panose="02020500000000000000" pitchFamily="18" charset="-120"/>
              </a:rPr>
              <a:t>(1)</a:t>
            </a:r>
            <a:r>
              <a:rPr lang="en-US" altLang="zh-TW" dirty="0">
                <a:latin typeface="Palatino Linotype" panose="02040502050505030304" pitchFamily="18" charset="0"/>
                <a:ea typeface="新細明體" panose="02020500000000000000" pitchFamily="18" charset="-120"/>
              </a:rPr>
              <a:t> </a:t>
            </a:r>
            <a:r>
              <a:rPr lang="en-US" altLang="zh-TW" dirty="0">
                <a:solidFill>
                  <a:schemeClr val="accent2"/>
                </a:solidFill>
                <a:latin typeface="Palatino Linotype" panose="02040502050505030304" pitchFamily="18" charset="0"/>
                <a:ea typeface="新細明體" panose="02020500000000000000" pitchFamily="18" charset="-120"/>
              </a:rPr>
              <a:t>they have the same size</a:t>
            </a:r>
            <a:r>
              <a:rPr lang="en-US" altLang="zh-TW" dirty="0">
                <a:latin typeface="Palatino Linotype" panose="02040502050505030304" pitchFamily="18" charset="0"/>
                <a:ea typeface="新細明體" panose="02020500000000000000" pitchFamily="18" charset="-120"/>
              </a:rPr>
              <a:t> and </a:t>
            </a:r>
            <a:r>
              <a:rPr lang="en-US" altLang="zh-TW" dirty="0">
                <a:solidFill>
                  <a:schemeClr val="accent2"/>
                </a:solidFill>
                <a:latin typeface="Palatino Linotype" panose="02040502050505030304" pitchFamily="18" charset="0"/>
                <a:ea typeface="新細明體" panose="02020500000000000000" pitchFamily="18" charset="-120"/>
              </a:rPr>
              <a:t>(2) the corresponding entries are equal</a:t>
            </a:r>
            <a:r>
              <a:rPr lang="en-US" altLang="zh-TW" dirty="0">
                <a:latin typeface="Palatino Linotype" panose="02040502050505030304" pitchFamily="18" charset="0"/>
                <a:ea typeface="新細明體" panose="02020500000000000000" pitchFamily="18" charset="-120"/>
              </a:rPr>
              <a:t>, that is, </a:t>
            </a:r>
            <a:r>
              <a:rPr lang="en-US" altLang="zh-TW" i="1" dirty="0">
                <a:latin typeface="Palatino Linotype" panose="02040502050505030304" pitchFamily="18" charset="0"/>
                <a:ea typeface="新細明體" panose="02020500000000000000" pitchFamily="18" charset="-120"/>
              </a:rPr>
              <a:t>a</a:t>
            </a:r>
            <a:r>
              <a:rPr lang="en-US" altLang="zh-TW" baseline="-25000" dirty="0">
                <a:latin typeface="Palatino Linotype" panose="02040502050505030304" pitchFamily="18" charset="0"/>
                <a:ea typeface="新細明體" panose="02020500000000000000" pitchFamily="18" charset="-120"/>
              </a:rPr>
              <a:t>11</a:t>
            </a:r>
            <a:r>
              <a:rPr lang="en-US" altLang="zh-TW" dirty="0">
                <a:latin typeface="Palatino Linotype" panose="02040502050505030304" pitchFamily="18" charset="0"/>
                <a:ea typeface="新細明體" panose="02020500000000000000" pitchFamily="18" charset="-120"/>
              </a:rPr>
              <a:t> = </a:t>
            </a:r>
            <a:r>
              <a:rPr lang="en-US" altLang="zh-TW" i="1" dirty="0">
                <a:latin typeface="Palatino Linotype" panose="02040502050505030304" pitchFamily="18" charset="0"/>
                <a:ea typeface="新細明體" panose="02020500000000000000" pitchFamily="18" charset="-120"/>
              </a:rPr>
              <a:t>b</a:t>
            </a:r>
            <a:r>
              <a:rPr lang="en-US" altLang="zh-TW" baseline="-25000" dirty="0">
                <a:latin typeface="Palatino Linotype" panose="02040502050505030304" pitchFamily="18" charset="0"/>
                <a:ea typeface="新細明體" panose="02020500000000000000" pitchFamily="18" charset="-120"/>
              </a:rPr>
              <a:t>11</a:t>
            </a:r>
            <a:r>
              <a:rPr lang="en-US" altLang="zh-TW" dirty="0">
                <a:latin typeface="Palatino Linotype" panose="02040502050505030304" pitchFamily="18" charset="0"/>
                <a:ea typeface="新細明體" panose="02020500000000000000" pitchFamily="18" charset="-120"/>
              </a:rPr>
              <a:t>, </a:t>
            </a:r>
            <a:r>
              <a:rPr lang="en-US" altLang="zh-TW" i="1" dirty="0">
                <a:latin typeface="Palatino Linotype" panose="02040502050505030304" pitchFamily="18" charset="0"/>
                <a:ea typeface="新細明體" panose="02020500000000000000" pitchFamily="18" charset="-120"/>
              </a:rPr>
              <a:t>a</a:t>
            </a:r>
            <a:r>
              <a:rPr lang="en-US" altLang="zh-TW" baseline="-25000" dirty="0">
                <a:latin typeface="Palatino Linotype" panose="02040502050505030304" pitchFamily="18" charset="0"/>
                <a:ea typeface="新細明體" panose="02020500000000000000" pitchFamily="18" charset="-120"/>
              </a:rPr>
              <a:t>12</a:t>
            </a:r>
            <a:r>
              <a:rPr lang="en-US" altLang="zh-TW" dirty="0">
                <a:latin typeface="Palatino Linotype" panose="02040502050505030304" pitchFamily="18" charset="0"/>
                <a:ea typeface="新細明體" panose="02020500000000000000" pitchFamily="18" charset="-120"/>
              </a:rPr>
              <a:t> = </a:t>
            </a:r>
            <a:r>
              <a:rPr lang="en-US" altLang="zh-TW" i="1" dirty="0">
                <a:latin typeface="Palatino Linotype" panose="02040502050505030304" pitchFamily="18" charset="0"/>
                <a:ea typeface="新細明體" panose="02020500000000000000" pitchFamily="18" charset="-120"/>
              </a:rPr>
              <a:t>b</a:t>
            </a:r>
            <a:r>
              <a:rPr lang="en-US" altLang="zh-TW" baseline="-25000" dirty="0">
                <a:latin typeface="Palatino Linotype" panose="02040502050505030304" pitchFamily="18" charset="0"/>
                <a:ea typeface="新細明體" panose="02020500000000000000" pitchFamily="18" charset="-120"/>
              </a:rPr>
              <a:t>12</a:t>
            </a:r>
            <a:r>
              <a:rPr lang="en-US" altLang="zh-TW" dirty="0">
                <a:latin typeface="Palatino Linotype" panose="02040502050505030304" pitchFamily="18" charset="0"/>
                <a:ea typeface="新細明體" panose="02020500000000000000" pitchFamily="18" charset="-120"/>
              </a:rPr>
              <a:t>, and so on. </a:t>
            </a:r>
          </a:p>
          <a:p>
            <a:pPr lvl="1"/>
            <a:endParaRPr lang="en-US" altLang="zh-TW" dirty="0">
              <a:latin typeface="Palatino Linotype" panose="02040502050505030304" pitchFamily="18" charset="0"/>
              <a:ea typeface="新細明體" panose="02020500000000000000" pitchFamily="18" charset="-120"/>
            </a:endParaRPr>
          </a:p>
          <a:p>
            <a:pPr lvl="1"/>
            <a:r>
              <a:rPr lang="en-US" altLang="zh-TW" dirty="0">
                <a:latin typeface="Palatino Linotype" panose="02040502050505030304" pitchFamily="18" charset="0"/>
                <a:ea typeface="新細明體" panose="02020500000000000000" pitchFamily="18" charset="-120"/>
              </a:rPr>
              <a:t>Matrices that are not equal are called </a:t>
            </a:r>
            <a:r>
              <a:rPr lang="en-US" altLang="zh-TW" b="1" dirty="0">
                <a:latin typeface="Palatino Linotype" panose="02040502050505030304" pitchFamily="18" charset="0"/>
                <a:ea typeface="新細明體" panose="02020500000000000000" pitchFamily="18" charset="-120"/>
              </a:rPr>
              <a:t>different</a:t>
            </a:r>
            <a:r>
              <a:rPr lang="en-US" altLang="zh-TW" dirty="0">
                <a:latin typeface="Palatino Linotype" panose="02040502050505030304" pitchFamily="18" charset="0"/>
                <a:ea typeface="新細明體" panose="02020500000000000000" pitchFamily="18" charset="-120"/>
              </a:rPr>
              <a:t>. Thus, matrices of different sizes are always different.</a:t>
            </a:r>
          </a:p>
          <a:p>
            <a:endParaRPr lang="en-US" dirty="0"/>
          </a:p>
        </p:txBody>
      </p:sp>
      <p:sp>
        <p:nvSpPr>
          <p:cNvPr id="4" name="Slide Number Placeholder 3">
            <a:extLst>
              <a:ext uri="{FF2B5EF4-FFF2-40B4-BE49-F238E27FC236}">
                <a16:creationId xmlns:a16="http://schemas.microsoft.com/office/drawing/2014/main" id="{262A6D5F-935A-47BF-8EEF-8C05E7513876}"/>
              </a:ext>
            </a:extLst>
          </p:cNvPr>
          <p:cNvSpPr>
            <a:spLocks noGrp="1"/>
          </p:cNvSpPr>
          <p:nvPr>
            <p:ph type="sldNum" sz="quarter" idx="12"/>
          </p:nvPr>
        </p:nvSpPr>
        <p:spPr/>
        <p:txBody>
          <a:bodyPr/>
          <a:lstStyle/>
          <a:p>
            <a:fld id="{7A40C488-C8CC-47D5-8871-7D5F905AB6AC}"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724F-1557-4171-B107-7EF9AE8171E0}"/>
              </a:ext>
            </a:extLst>
          </p:cNvPr>
          <p:cNvSpPr>
            <a:spLocks noGrp="1"/>
          </p:cNvSpPr>
          <p:nvPr>
            <p:ph type="title"/>
          </p:nvPr>
        </p:nvSpPr>
        <p:spPr/>
        <p:txBody>
          <a:bodyPr>
            <a:normAutofit fontScale="90000"/>
          </a:bodyPr>
          <a:lstStyle/>
          <a:p>
            <a:r>
              <a:rPr lang="en-US" dirty="0"/>
              <a:t>Matrix Properties</a:t>
            </a:r>
          </a:p>
        </p:txBody>
      </p:sp>
      <p:sp>
        <p:nvSpPr>
          <p:cNvPr id="3" name="Content Placeholder 2">
            <a:extLst>
              <a:ext uri="{FF2B5EF4-FFF2-40B4-BE49-F238E27FC236}">
                <a16:creationId xmlns:a16="http://schemas.microsoft.com/office/drawing/2014/main" id="{94CE4777-EA46-414F-A9D1-2468A457A699}"/>
              </a:ext>
            </a:extLst>
          </p:cNvPr>
          <p:cNvSpPr>
            <a:spLocks noGrp="1"/>
          </p:cNvSpPr>
          <p:nvPr>
            <p:ph idx="1"/>
          </p:nvPr>
        </p:nvSpPr>
        <p:spPr/>
        <p:txBody>
          <a:bodyPr/>
          <a:lstStyle/>
          <a:p>
            <a:pPr eaLnBrk="1" hangingPunct="1">
              <a:spcBef>
                <a:spcPct val="0"/>
              </a:spcBef>
            </a:pPr>
            <a:r>
              <a:rPr lang="en-US" altLang="en-US" sz="2800" dirty="0"/>
              <a:t>(A few) special matrices</a:t>
            </a:r>
          </a:p>
          <a:p>
            <a:pPr eaLnBrk="1" hangingPunct="1">
              <a:spcBef>
                <a:spcPct val="0"/>
              </a:spcBef>
            </a:pPr>
            <a:r>
              <a:rPr lang="en-US" altLang="en-US" sz="2800" dirty="0"/>
              <a:t> Matrix transformations &amp; the determinant</a:t>
            </a:r>
          </a:p>
          <a:p>
            <a:pPr eaLnBrk="1" hangingPunct="1">
              <a:spcBef>
                <a:spcPct val="0"/>
              </a:spcBef>
            </a:pPr>
            <a:r>
              <a:rPr lang="en-US" altLang="en-US" sz="2800" dirty="0"/>
              <a:t> Matrices &amp; systems of algebraic equations</a:t>
            </a:r>
          </a:p>
          <a:p>
            <a:endParaRPr lang="en-US" dirty="0"/>
          </a:p>
        </p:txBody>
      </p:sp>
      <p:sp>
        <p:nvSpPr>
          <p:cNvPr id="4" name="Slide Number Placeholder 3">
            <a:extLst>
              <a:ext uri="{FF2B5EF4-FFF2-40B4-BE49-F238E27FC236}">
                <a16:creationId xmlns:a16="http://schemas.microsoft.com/office/drawing/2014/main" id="{8C000474-7215-4190-9AD2-92B4D259918D}"/>
              </a:ext>
            </a:extLst>
          </p:cNvPr>
          <p:cNvSpPr>
            <a:spLocks noGrp="1"/>
          </p:cNvSpPr>
          <p:nvPr>
            <p:ph type="sldNum" sz="quarter" idx="12"/>
          </p:nvPr>
        </p:nvSpPr>
        <p:spPr/>
        <p:txBody>
          <a:bodyPr/>
          <a:lstStyle/>
          <a:p>
            <a:fld id="{7A40C488-C8CC-47D5-8871-7D5F905AB6AC}" type="slidenum">
              <a:rPr lang="en-US" smtClean="0"/>
              <a:t>46</a:t>
            </a:fld>
            <a:endParaRPr lang="en-US"/>
          </a:p>
        </p:txBody>
      </p:sp>
    </p:spTree>
    <p:extLst>
      <p:ext uri="{BB962C8B-B14F-4D97-AF65-F5344CB8AC3E}">
        <p14:creationId xmlns:p14="http://schemas.microsoft.com/office/powerpoint/2010/main" val="4287818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DED61B4-B2BE-47DB-A216-818B5FF29F6E}"/>
              </a:ext>
            </a:extLst>
          </p:cNvPr>
          <p:cNvSpPr>
            <a:spLocks noGrp="1"/>
          </p:cNvSpPr>
          <p:nvPr>
            <p:ph type="title"/>
          </p:nvPr>
        </p:nvSpPr>
        <p:spPr/>
        <p:txBody>
          <a:bodyPr>
            <a:normAutofit fontScale="90000"/>
          </a:bodyPr>
          <a:lstStyle/>
          <a:p>
            <a:pPr eaLnBrk="1" hangingPunct="1"/>
            <a:r>
              <a:rPr lang="en-US" altLang="en-US"/>
              <a:t>Special matrices: </a:t>
            </a:r>
            <a:r>
              <a:rPr lang="en-US" altLang="en-US" b="1"/>
              <a:t>diagonal matrix</a:t>
            </a:r>
          </a:p>
        </p:txBody>
      </p:sp>
      <p:sp>
        <p:nvSpPr>
          <p:cNvPr id="65539" name="Content Placeholder 2">
            <a:extLst>
              <a:ext uri="{FF2B5EF4-FFF2-40B4-BE49-F238E27FC236}">
                <a16:creationId xmlns:a16="http://schemas.microsoft.com/office/drawing/2014/main" id="{2C8D1F43-F8EA-4ABA-BF55-8F09B0EB48D7}"/>
              </a:ext>
            </a:extLst>
          </p:cNvPr>
          <p:cNvSpPr>
            <a:spLocks noGrp="1"/>
          </p:cNvSpPr>
          <p:nvPr>
            <p:ph idx="1"/>
          </p:nvPr>
        </p:nvSpPr>
        <p:spPr>
          <a:xfrm>
            <a:off x="5595395" y="5660021"/>
            <a:ext cx="7622219" cy="829459"/>
          </a:xfrm>
        </p:spPr>
        <p:txBody>
          <a:bodyPr/>
          <a:lstStyle/>
          <a:p>
            <a:pPr eaLnBrk="1" hangingPunct="1"/>
            <a:r>
              <a:rPr lang="en-US" altLang="en-US"/>
              <a:t>This acts like scalar multiplication</a:t>
            </a:r>
          </a:p>
        </p:txBody>
      </p:sp>
      <p:pic>
        <p:nvPicPr>
          <p:cNvPr id="65540" name="Picture 3" descr="diagonal.eps">
            <a:extLst>
              <a:ext uri="{FF2B5EF4-FFF2-40B4-BE49-F238E27FC236}">
                <a16:creationId xmlns:a16="http://schemas.microsoft.com/office/drawing/2014/main" id="{48F0CF9A-3932-4492-BB27-306E6F3392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4576" y="1349376"/>
            <a:ext cx="446722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6" descr="dx.eps">
            <a:extLst>
              <a:ext uri="{FF2B5EF4-FFF2-40B4-BE49-F238E27FC236}">
                <a16:creationId xmlns:a16="http://schemas.microsoft.com/office/drawing/2014/main" id="{BDE163F9-A6AD-47EA-B6A2-9550ABCB56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9464" y="3152775"/>
            <a:ext cx="2632075"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D2227A8-B305-4D6F-A127-7AEF3AFCC379}"/>
              </a:ext>
            </a:extLst>
          </p:cNvPr>
          <p:cNvSpPr>
            <a:spLocks noGrp="1"/>
          </p:cNvSpPr>
          <p:nvPr>
            <p:ph type="sldNum" sz="quarter" idx="12"/>
          </p:nvPr>
        </p:nvSpPr>
        <p:spPr/>
        <p:txBody>
          <a:bodyPr/>
          <a:lstStyle/>
          <a:p>
            <a:fld id="{7A40C488-C8CC-47D5-8871-7D5F905AB6AC}"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D8A63CA1-D0EF-4890-8B47-77869061BDB3}"/>
              </a:ext>
            </a:extLst>
          </p:cNvPr>
          <p:cNvSpPr>
            <a:spLocks noGrp="1"/>
          </p:cNvSpPr>
          <p:nvPr>
            <p:ph type="title"/>
          </p:nvPr>
        </p:nvSpPr>
        <p:spPr/>
        <p:txBody>
          <a:bodyPr>
            <a:normAutofit fontScale="90000"/>
          </a:bodyPr>
          <a:lstStyle/>
          <a:p>
            <a:pPr eaLnBrk="1" hangingPunct="1"/>
            <a:r>
              <a:rPr lang="en-US" altLang="en-US" dirty="0"/>
              <a:t>Special matrices: </a:t>
            </a:r>
            <a:r>
              <a:rPr lang="en-US" altLang="en-US" b="1" dirty="0"/>
              <a:t>identity matrix</a:t>
            </a:r>
            <a:endParaRPr lang="en-US" altLang="en-US" dirty="0"/>
          </a:p>
        </p:txBody>
      </p:sp>
      <p:pic>
        <p:nvPicPr>
          <p:cNvPr id="66563" name="Picture 3" descr="identity.eps">
            <a:extLst>
              <a:ext uri="{FF2B5EF4-FFF2-40B4-BE49-F238E27FC236}">
                <a16:creationId xmlns:a16="http://schemas.microsoft.com/office/drawing/2014/main" id="{FC5B3590-0135-4B09-818E-091E924F6F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1627189"/>
            <a:ext cx="346075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descr="forallone.eps">
            <a:extLst>
              <a:ext uri="{FF2B5EF4-FFF2-40B4-BE49-F238E27FC236}">
                <a16:creationId xmlns:a16="http://schemas.microsoft.com/office/drawing/2014/main" id="{9D06C107-68B2-4BB7-9ED9-22EDBD6C42D2}"/>
              </a:ext>
            </a:extLst>
          </p:cNvPr>
          <p:cNvPicPr>
            <a:picLocks noChangeAspect="1"/>
          </p:cNvPicPr>
          <p:nvPr/>
        </p:nvPicPr>
        <p:blipFill>
          <a:blip r:embed="rId3">
            <a:extLst>
              <a:ext uri="{28A0092B-C50C-407E-A947-70E740481C1C}">
                <a14:useLocalDpi xmlns:a14="http://schemas.microsoft.com/office/drawing/2010/main" val="0"/>
              </a:ext>
            </a:extLst>
          </a:blip>
          <a:srcRect l="5057"/>
          <a:stretch>
            <a:fillRect/>
          </a:stretch>
        </p:blipFill>
        <p:spPr bwMode="auto">
          <a:xfrm>
            <a:off x="3451225" y="3978275"/>
            <a:ext cx="54371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Box 5">
            <a:extLst>
              <a:ext uri="{FF2B5EF4-FFF2-40B4-BE49-F238E27FC236}">
                <a16:creationId xmlns:a16="http://schemas.microsoft.com/office/drawing/2014/main" id="{878D66FF-30B3-4834-A9F7-6715A5216599}"/>
              </a:ext>
            </a:extLst>
          </p:cNvPr>
          <p:cNvSpPr txBox="1">
            <a:spLocks noChangeArrowheads="1"/>
          </p:cNvSpPr>
          <p:nvPr/>
        </p:nvSpPr>
        <p:spPr bwMode="auto">
          <a:xfrm>
            <a:off x="2339976" y="4192589"/>
            <a:ext cx="1052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for all</a:t>
            </a:r>
          </a:p>
        </p:txBody>
      </p:sp>
      <p:sp>
        <p:nvSpPr>
          <p:cNvPr id="3" name="Slide Number Placeholder 2">
            <a:extLst>
              <a:ext uri="{FF2B5EF4-FFF2-40B4-BE49-F238E27FC236}">
                <a16:creationId xmlns:a16="http://schemas.microsoft.com/office/drawing/2014/main" id="{44D2F8CD-72C9-492F-9859-712F568CB70E}"/>
              </a:ext>
            </a:extLst>
          </p:cNvPr>
          <p:cNvSpPr>
            <a:spLocks noGrp="1"/>
          </p:cNvSpPr>
          <p:nvPr>
            <p:ph type="sldNum" sz="quarter" idx="12"/>
          </p:nvPr>
        </p:nvSpPr>
        <p:spPr/>
        <p:txBody>
          <a:bodyPr/>
          <a:lstStyle/>
          <a:p>
            <a:fld id="{7A40C488-C8CC-47D5-8871-7D5F905AB6AC}"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r>
              <a:rPr lang="en-US" altLang="en-US" dirty="0"/>
              <a:t>Special matrices: </a:t>
            </a:r>
            <a:r>
              <a:rPr lang="en-US" altLang="zh-CN" dirty="0">
                <a:ea typeface="SimSun" panose="02010600030101010101" pitchFamily="2" charset="-122"/>
              </a:rPr>
              <a:t>Inverse Matrix</a:t>
            </a:r>
          </a:p>
        </p:txBody>
      </p:sp>
      <p:sp>
        <p:nvSpPr>
          <p:cNvPr id="2" name="Slide Number Placeholder 1"/>
          <p:cNvSpPr>
            <a:spLocks noGrp="1"/>
          </p:cNvSpPr>
          <p:nvPr>
            <p:ph type="sldNum" sz="quarter" idx="12"/>
          </p:nvPr>
        </p:nvSpPr>
        <p:spPr/>
        <p:txBody>
          <a:bodyPr/>
          <a:lstStyle/>
          <a:p>
            <a:pPr>
              <a:defRPr/>
            </a:pPr>
            <a:fld id="{40335EF4-4C82-4C09-8806-679935DFDDC9}" type="slidenum">
              <a:rPr lang="en-US" altLang="en-US" smtClean="0"/>
              <a:pPr>
                <a:defRPr/>
              </a:pPr>
              <a:t>49</a:t>
            </a:fld>
            <a:endParaRPr lang="en-US" altLang="en-US"/>
          </a:p>
        </p:txBody>
      </p:sp>
      <p:sp>
        <p:nvSpPr>
          <p:cNvPr id="28675" name="Rectangle 3"/>
          <p:cNvSpPr>
            <a:spLocks noGrp="1" noChangeArrowheads="1"/>
          </p:cNvSpPr>
          <p:nvPr>
            <p:ph type="body" sz="half" idx="4294967295"/>
          </p:nvPr>
        </p:nvSpPr>
        <p:spPr>
          <a:xfrm>
            <a:off x="838200" y="1310481"/>
            <a:ext cx="4463005" cy="4867275"/>
          </a:xfrm>
        </p:spPr>
        <p:txBody>
          <a:bodyPr>
            <a:normAutofit/>
          </a:bodyPr>
          <a:lstStyle/>
          <a:p>
            <a:pPr algn="just"/>
            <a:r>
              <a:rPr lang="en-US" altLang="zh-CN" sz="2400" b="1" dirty="0">
                <a:solidFill>
                  <a:srgbClr val="002060"/>
                </a:solidFill>
                <a:ea typeface="SimSun" panose="02010600030101010101" pitchFamily="2" charset="-122"/>
              </a:rPr>
              <a:t>Some matrices have an inverse, such that: AA</a:t>
            </a:r>
            <a:r>
              <a:rPr lang="en-US" altLang="zh-CN" sz="2400" b="1" baseline="30000" dirty="0">
                <a:solidFill>
                  <a:srgbClr val="002060"/>
                </a:solidFill>
                <a:ea typeface="SimSun" panose="02010600030101010101" pitchFamily="2" charset="-122"/>
              </a:rPr>
              <a:t>-1</a:t>
            </a:r>
            <a:r>
              <a:rPr lang="en-US" altLang="zh-CN" sz="2400" b="1" dirty="0">
                <a:solidFill>
                  <a:srgbClr val="002060"/>
                </a:solidFill>
                <a:ea typeface="SimSun" panose="02010600030101010101" pitchFamily="2" charset="-122"/>
              </a:rPr>
              <a:t> = I</a:t>
            </a:r>
          </a:p>
          <a:p>
            <a:pPr algn="just">
              <a:lnSpc>
                <a:spcPct val="90000"/>
              </a:lnSpc>
            </a:pPr>
            <a:r>
              <a:rPr lang="en-US" altLang="zh-CN" sz="2400" b="1" dirty="0">
                <a:solidFill>
                  <a:srgbClr val="002060"/>
                </a:solidFill>
                <a:ea typeface="SimSun" panose="02010600030101010101" pitchFamily="2" charset="-122"/>
              </a:rPr>
              <a:t>Inverse exists only for </a:t>
            </a:r>
            <a:r>
              <a:rPr lang="en-US" altLang="zh-CN" sz="2400" b="1" u="sng" dirty="0">
                <a:solidFill>
                  <a:srgbClr val="002060"/>
                </a:solidFill>
                <a:ea typeface="SimSun" panose="02010600030101010101" pitchFamily="2" charset="-122"/>
              </a:rPr>
              <a:t>square matrices</a:t>
            </a:r>
            <a:r>
              <a:rPr lang="en-US" altLang="zh-CN" sz="2400" b="1" dirty="0">
                <a:solidFill>
                  <a:srgbClr val="002060"/>
                </a:solidFill>
                <a:ea typeface="SimSun" panose="02010600030101010101" pitchFamily="2" charset="-122"/>
              </a:rPr>
              <a:t> that are </a:t>
            </a:r>
            <a:r>
              <a:rPr lang="en-US" altLang="zh-CN" sz="2400" b="1" u="sng" dirty="0">
                <a:solidFill>
                  <a:srgbClr val="002060"/>
                </a:solidFill>
                <a:ea typeface="SimSun" panose="02010600030101010101" pitchFamily="2" charset="-122"/>
              </a:rPr>
              <a:t>non-singular</a:t>
            </a:r>
          </a:p>
          <a:p>
            <a:pPr algn="just">
              <a:lnSpc>
                <a:spcPct val="90000"/>
              </a:lnSpc>
            </a:pPr>
            <a:r>
              <a:rPr lang="en-US" altLang="zh-CN" sz="2400" b="1" dirty="0">
                <a:solidFill>
                  <a:srgbClr val="002060"/>
                </a:solidFill>
                <a:ea typeface="SimSun" panose="02010600030101010101" pitchFamily="2" charset="-122"/>
              </a:rPr>
              <a:t>Inversion is tricky:</a:t>
            </a:r>
            <a:br>
              <a:rPr lang="en-US" altLang="zh-CN" sz="2400" b="1" dirty="0">
                <a:solidFill>
                  <a:srgbClr val="002060"/>
                </a:solidFill>
                <a:ea typeface="SimSun" panose="02010600030101010101" pitchFamily="2" charset="-122"/>
              </a:rPr>
            </a:br>
            <a:r>
              <a:rPr lang="en-US" altLang="zh-CN" sz="2400" b="1" dirty="0">
                <a:solidFill>
                  <a:srgbClr val="002060"/>
                </a:solidFill>
                <a:ea typeface="SimSun" panose="02010600030101010101" pitchFamily="2" charset="-122"/>
              </a:rPr>
              <a:t>(ABC)</a:t>
            </a:r>
            <a:r>
              <a:rPr lang="en-US" altLang="zh-CN" sz="2400" b="1" baseline="30000" dirty="0">
                <a:solidFill>
                  <a:srgbClr val="002060"/>
                </a:solidFill>
                <a:ea typeface="SimSun" panose="02010600030101010101" pitchFamily="2" charset="-122"/>
              </a:rPr>
              <a:t>-1</a:t>
            </a:r>
            <a:r>
              <a:rPr lang="en-US" altLang="zh-CN" sz="2400" b="1" dirty="0">
                <a:solidFill>
                  <a:srgbClr val="002060"/>
                </a:solidFill>
                <a:ea typeface="SimSun" panose="02010600030101010101" pitchFamily="2" charset="-122"/>
              </a:rPr>
              <a:t> = C</a:t>
            </a:r>
            <a:r>
              <a:rPr lang="en-US" altLang="zh-CN" sz="2400" b="1" baseline="30000" dirty="0">
                <a:solidFill>
                  <a:srgbClr val="002060"/>
                </a:solidFill>
                <a:ea typeface="SimSun" panose="02010600030101010101" pitchFamily="2" charset="-122"/>
              </a:rPr>
              <a:t>-1</a:t>
            </a:r>
            <a:r>
              <a:rPr lang="en-US" altLang="zh-CN" sz="2400" b="1" dirty="0">
                <a:solidFill>
                  <a:srgbClr val="002060"/>
                </a:solidFill>
                <a:ea typeface="SimSun" panose="02010600030101010101" pitchFamily="2" charset="-122"/>
              </a:rPr>
              <a:t>B</a:t>
            </a:r>
            <a:r>
              <a:rPr lang="en-US" altLang="zh-CN" sz="2400" b="1" baseline="30000" dirty="0">
                <a:solidFill>
                  <a:srgbClr val="002060"/>
                </a:solidFill>
                <a:ea typeface="SimSun" panose="02010600030101010101" pitchFamily="2" charset="-122"/>
              </a:rPr>
              <a:t>-1</a:t>
            </a:r>
            <a:r>
              <a:rPr lang="en-US" altLang="zh-CN" sz="2400" b="1" dirty="0">
                <a:solidFill>
                  <a:srgbClr val="002060"/>
                </a:solidFill>
                <a:ea typeface="SimSun" panose="02010600030101010101" pitchFamily="2" charset="-122"/>
              </a:rPr>
              <a:t>A</a:t>
            </a:r>
            <a:r>
              <a:rPr lang="en-US" altLang="zh-CN" sz="2400" b="1" baseline="30000" dirty="0">
                <a:solidFill>
                  <a:srgbClr val="002060"/>
                </a:solidFill>
                <a:ea typeface="SimSun" panose="02010600030101010101" pitchFamily="2" charset="-122"/>
              </a:rPr>
              <a:t>-1</a:t>
            </a:r>
          </a:p>
          <a:p>
            <a:pPr lvl="1" algn="just"/>
            <a:r>
              <a:rPr lang="en-US" altLang="zh-CN" sz="2000" b="1" dirty="0">
                <a:solidFill>
                  <a:srgbClr val="002060"/>
                </a:solidFill>
                <a:ea typeface="SimSun" panose="02010600030101010101" pitchFamily="2" charset="-122"/>
              </a:rPr>
              <a:t>Derived from non-commutativity property</a:t>
            </a:r>
          </a:p>
          <a:p>
            <a:pPr algn="just">
              <a:lnSpc>
                <a:spcPct val="90000"/>
              </a:lnSpc>
              <a:buFont typeface="Monotype Sorts" pitchFamily="2" charset="2"/>
              <a:buNone/>
            </a:pPr>
            <a:endParaRPr lang="en-US" altLang="zh-CN" sz="2400" b="1" baseline="30000" dirty="0">
              <a:ea typeface="SimSun" panose="02010600030101010101" pitchFamily="2" charset="-122"/>
            </a:endParaRPr>
          </a:p>
        </p:txBody>
      </p:sp>
      <p:pic>
        <p:nvPicPr>
          <p:cNvPr id="6" name="Picture 4" descr="inverse.eps">
            <a:extLst>
              <a:ext uri="{FF2B5EF4-FFF2-40B4-BE49-F238E27FC236}">
                <a16:creationId xmlns:a16="http://schemas.microsoft.com/office/drawing/2014/main" id="{07D7FF84-0C0B-413A-B4D0-114E3295D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58003" y="1907820"/>
            <a:ext cx="5473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38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altLang="zh-CN" dirty="0">
                <a:ea typeface="SimSun" panose="02010600030101010101" pitchFamily="2" charset="-122"/>
              </a:rPr>
              <a:t>What is a Vector ?</a:t>
            </a:r>
          </a:p>
        </p:txBody>
      </p:sp>
      <p:sp>
        <p:nvSpPr>
          <p:cNvPr id="2" name="Slide Number Placeholder 1"/>
          <p:cNvSpPr>
            <a:spLocks noGrp="1"/>
          </p:cNvSpPr>
          <p:nvPr>
            <p:ph type="sldNum" sz="quarter" idx="12"/>
          </p:nvPr>
        </p:nvSpPr>
        <p:spPr/>
        <p:txBody>
          <a:bodyPr/>
          <a:lstStyle/>
          <a:p>
            <a:pPr>
              <a:defRPr/>
            </a:pPr>
            <a:fld id="{40335EF4-4C82-4C09-8806-679935DFDDC9}" type="slidenum">
              <a:rPr lang="en-US" altLang="en-US" smtClean="0"/>
              <a:pPr>
                <a:defRPr/>
              </a:pPr>
              <a:t>5</a:t>
            </a:fld>
            <a:endParaRPr lang="en-US" altLang="en-US"/>
          </a:p>
        </p:txBody>
      </p:sp>
      <mc:AlternateContent xmlns:mc="http://schemas.openxmlformats.org/markup-compatibility/2006" xmlns:a14="http://schemas.microsoft.com/office/drawing/2010/main">
        <mc:Choice Requires="a14">
          <p:sp>
            <p:nvSpPr>
              <p:cNvPr id="5123" name="Rectangle 3"/>
              <p:cNvSpPr>
                <a:spLocks noGrp="1" noChangeArrowheads="1"/>
              </p:cNvSpPr>
              <p:nvPr>
                <p:ph type="body" sz="half" idx="4294967295"/>
              </p:nvPr>
            </p:nvSpPr>
            <p:spPr>
              <a:xfrm>
                <a:off x="838200" y="1371601"/>
                <a:ext cx="6249988" cy="4810125"/>
              </a:xfrm>
            </p:spPr>
            <p:txBody>
              <a:bodyPr>
                <a:normAutofit/>
              </a:bodyPr>
              <a:lstStyle/>
              <a:p>
                <a:pPr algn="just"/>
                <a:r>
                  <a:rPr lang="en-US" altLang="zh-CN" sz="2400" b="1" dirty="0">
                    <a:solidFill>
                      <a:srgbClr val="002060"/>
                    </a:solidFill>
                    <a:ea typeface="SimSun" panose="02010600030101010101" pitchFamily="2" charset="-122"/>
                  </a:rPr>
                  <a:t>Vector in </a:t>
                </a:r>
                <a14:m>
                  <m:oMath xmlns:m="http://schemas.openxmlformats.org/officeDocument/2006/math">
                    <m:sSup>
                      <m:sSupPr>
                        <m:ctrlPr>
                          <a:rPr lang="en-US" altLang="zh-CN" sz="2400" b="1" i="1" dirty="0" smtClean="0">
                            <a:solidFill>
                              <a:srgbClr val="002060"/>
                            </a:solidFill>
                            <a:latin typeface="Cambria Math" panose="02040503050406030204" pitchFamily="18" charset="0"/>
                            <a:ea typeface="SimSun" panose="02010600030101010101" pitchFamily="2" charset="-122"/>
                          </a:rPr>
                        </m:ctrlPr>
                      </m:sSupPr>
                      <m:e>
                        <m:r>
                          <a:rPr lang="en-US" altLang="zh-CN" sz="2400" b="1" i="1" dirty="0" smtClean="0">
                            <a:solidFill>
                              <a:srgbClr val="002060"/>
                            </a:solidFill>
                            <a:latin typeface="Cambria Math" panose="02040503050406030204" pitchFamily="18" charset="0"/>
                            <a:ea typeface="SimSun" panose="02010600030101010101" pitchFamily="2" charset="-122"/>
                          </a:rPr>
                          <m:t>𝑹</m:t>
                        </m:r>
                      </m:e>
                      <m:sup>
                        <m:r>
                          <a:rPr lang="en-US" altLang="zh-CN" sz="2400" b="1" i="1" dirty="0" smtClean="0">
                            <a:solidFill>
                              <a:srgbClr val="002060"/>
                            </a:solidFill>
                            <a:latin typeface="Cambria Math" panose="02040503050406030204" pitchFamily="18" charset="0"/>
                            <a:ea typeface="SimSun" panose="02010600030101010101" pitchFamily="2" charset="-122"/>
                          </a:rPr>
                          <m:t>𝒏</m:t>
                        </m:r>
                      </m:sup>
                    </m:sSup>
                  </m:oMath>
                </a14:m>
                <a:r>
                  <a:rPr lang="en-US" altLang="zh-CN" sz="2400" b="1" dirty="0">
                    <a:solidFill>
                      <a:srgbClr val="002060"/>
                    </a:solidFill>
                    <a:ea typeface="SimSun" panose="02010600030101010101" pitchFamily="2" charset="-122"/>
                  </a:rPr>
                  <a:t> is an ordered set of </a:t>
                </a:r>
                <a:r>
                  <a:rPr lang="en-US" altLang="zh-CN" sz="2400" b="1" i="1" dirty="0">
                    <a:solidFill>
                      <a:srgbClr val="002060"/>
                    </a:solidFill>
                    <a:ea typeface="SimSun" panose="02010600030101010101" pitchFamily="2" charset="-122"/>
                  </a:rPr>
                  <a:t>n</a:t>
                </a:r>
                <a:r>
                  <a:rPr lang="en-US" altLang="zh-CN" sz="2400" b="1" dirty="0">
                    <a:solidFill>
                      <a:srgbClr val="002060"/>
                    </a:solidFill>
                    <a:ea typeface="SimSun" panose="02010600030101010101" pitchFamily="2" charset="-122"/>
                  </a:rPr>
                  <a:t> real numbers.</a:t>
                </a:r>
              </a:p>
              <a:p>
                <a:pPr lvl="1" algn="just"/>
                <a:r>
                  <a:rPr lang="en-US" altLang="zh-CN" sz="2000" b="1" dirty="0">
                    <a:solidFill>
                      <a:srgbClr val="002060"/>
                    </a:solidFill>
                    <a:ea typeface="SimSun" panose="02010600030101010101" pitchFamily="2" charset="-122"/>
                  </a:rPr>
                  <a:t>e.g. v = (1,6,3,4) is in </a:t>
                </a:r>
                <a14:m>
                  <m:oMath xmlns:m="http://schemas.openxmlformats.org/officeDocument/2006/math">
                    <m:sSup>
                      <m:sSupPr>
                        <m:ctrlPr>
                          <a:rPr lang="en-US" altLang="zh-CN" sz="2000" b="1" i="1" dirty="0">
                            <a:solidFill>
                              <a:srgbClr val="002060"/>
                            </a:solidFill>
                            <a:latin typeface="Cambria Math" panose="02040503050406030204" pitchFamily="18" charset="0"/>
                            <a:ea typeface="SimSun" panose="02010600030101010101" pitchFamily="2" charset="-122"/>
                          </a:rPr>
                        </m:ctrlPr>
                      </m:sSupPr>
                      <m:e>
                        <m:r>
                          <a:rPr lang="en-US" altLang="zh-CN" sz="2000" b="1" i="1" dirty="0">
                            <a:solidFill>
                              <a:srgbClr val="002060"/>
                            </a:solidFill>
                            <a:latin typeface="Cambria Math" panose="02040503050406030204" pitchFamily="18" charset="0"/>
                            <a:ea typeface="SimSun" panose="02010600030101010101" pitchFamily="2" charset="-122"/>
                          </a:rPr>
                          <m:t>𝑹</m:t>
                        </m:r>
                      </m:e>
                      <m:sup>
                        <m:r>
                          <a:rPr lang="en-US" altLang="zh-CN" sz="2000" b="1" i="1" dirty="0" smtClean="0">
                            <a:solidFill>
                              <a:srgbClr val="002060"/>
                            </a:solidFill>
                            <a:latin typeface="Cambria Math" panose="02040503050406030204" pitchFamily="18" charset="0"/>
                            <a:ea typeface="SimSun" panose="02010600030101010101" pitchFamily="2" charset="-122"/>
                          </a:rPr>
                          <m:t>𝟒</m:t>
                        </m:r>
                      </m:sup>
                    </m:sSup>
                  </m:oMath>
                </a14:m>
                <a:endParaRPr lang="en-US" altLang="zh-CN" sz="2000" b="1" dirty="0">
                  <a:solidFill>
                    <a:srgbClr val="002060"/>
                  </a:solidFill>
                  <a:ea typeface="SimSun" panose="02010600030101010101" pitchFamily="2" charset="-122"/>
                </a:endParaRPr>
              </a:p>
              <a:p>
                <a:pPr algn="just">
                  <a:lnSpc>
                    <a:spcPct val="90000"/>
                  </a:lnSpc>
                </a:pPr>
                <a:r>
                  <a:rPr lang="en-US" altLang="zh-CN" sz="2400" b="1" dirty="0">
                    <a:solidFill>
                      <a:srgbClr val="002060"/>
                    </a:solidFill>
                    <a:ea typeface="SimSun" panose="02010600030101010101" pitchFamily="2" charset="-122"/>
                  </a:rPr>
                  <a:t>Think of a vector as a </a:t>
                </a:r>
                <a:r>
                  <a:rPr lang="en-US" altLang="zh-CN" sz="2400" b="1" i="1" u="sng" dirty="0">
                    <a:solidFill>
                      <a:srgbClr val="002060"/>
                    </a:solidFill>
                    <a:ea typeface="SimSun" panose="02010600030101010101" pitchFamily="2" charset="-122"/>
                  </a:rPr>
                  <a:t>directed line segment in N-dimensions</a:t>
                </a:r>
                <a:r>
                  <a:rPr lang="en-US" altLang="zh-CN" sz="2400" b="1" dirty="0">
                    <a:solidFill>
                      <a:srgbClr val="002060"/>
                    </a:solidFill>
                    <a:ea typeface="SimSun" panose="02010600030101010101" pitchFamily="2" charset="-122"/>
                  </a:rPr>
                  <a:t>! (has “length” and “direction”)</a:t>
                </a:r>
              </a:p>
              <a:p>
                <a:pPr algn="just">
                  <a:lnSpc>
                    <a:spcPct val="90000"/>
                  </a:lnSpc>
                </a:pPr>
                <a:r>
                  <a:rPr lang="en-US" altLang="zh-CN" sz="2400" b="1" dirty="0">
                    <a:solidFill>
                      <a:srgbClr val="002060"/>
                    </a:solidFill>
                    <a:ea typeface="SimSun" panose="02010600030101010101" pitchFamily="2" charset="-122"/>
                  </a:rPr>
                  <a:t>Basic idea: convert geometry in higher dimensions into algebra!</a:t>
                </a:r>
              </a:p>
              <a:p>
                <a:pPr lvl="1" algn="just">
                  <a:lnSpc>
                    <a:spcPct val="90000"/>
                  </a:lnSpc>
                </a:pPr>
                <a:r>
                  <a:rPr lang="en-US" altLang="zh-CN" b="1" dirty="0">
                    <a:solidFill>
                      <a:srgbClr val="002060"/>
                    </a:solidFill>
                    <a:ea typeface="SimSun" panose="02010600030101010101" pitchFamily="2" charset="-122"/>
                  </a:rPr>
                  <a:t>Once you define a “nice” </a:t>
                </a:r>
                <a:r>
                  <a:rPr lang="en-US" altLang="zh-CN" b="1" i="1" u="sng" dirty="0">
                    <a:solidFill>
                      <a:srgbClr val="002060"/>
                    </a:solidFill>
                    <a:ea typeface="SimSun" panose="02010600030101010101" pitchFamily="2" charset="-122"/>
                  </a:rPr>
                  <a:t>basis</a:t>
                </a:r>
                <a:r>
                  <a:rPr lang="en-US" altLang="zh-CN" b="1" dirty="0">
                    <a:solidFill>
                      <a:srgbClr val="002060"/>
                    </a:solidFill>
                    <a:ea typeface="SimSun" panose="02010600030101010101" pitchFamily="2" charset="-122"/>
                  </a:rPr>
                  <a:t> along each dimension: x-, y-, z-axis …  </a:t>
                </a:r>
              </a:p>
              <a:p>
                <a:pPr lvl="1" algn="just">
                  <a:lnSpc>
                    <a:spcPct val="90000"/>
                  </a:lnSpc>
                </a:pPr>
                <a:r>
                  <a:rPr lang="en-US" altLang="zh-CN" b="1" dirty="0">
                    <a:solidFill>
                      <a:srgbClr val="002060"/>
                    </a:solidFill>
                    <a:ea typeface="SimSun" panose="02010600030101010101" pitchFamily="2" charset="-122"/>
                  </a:rPr>
                  <a:t>Vector becomes a 1 x N matrix!</a:t>
                </a:r>
              </a:p>
              <a:p>
                <a:pPr lvl="1" algn="just">
                  <a:lnSpc>
                    <a:spcPct val="90000"/>
                  </a:lnSpc>
                </a:pPr>
                <a:r>
                  <a:rPr lang="en-US" altLang="zh-CN" b="1" dirty="0">
                    <a:solidFill>
                      <a:srgbClr val="002060"/>
                    </a:solidFill>
                    <a:ea typeface="SimSun" panose="02010600030101010101" pitchFamily="2" charset="-122"/>
                  </a:rPr>
                  <a:t>v = [a  b  c]</a:t>
                </a:r>
                <a:r>
                  <a:rPr lang="en-US" altLang="zh-CN" b="1" baseline="30000" dirty="0">
                    <a:solidFill>
                      <a:srgbClr val="002060"/>
                    </a:solidFill>
                    <a:ea typeface="SimSun" panose="02010600030101010101" pitchFamily="2" charset="-122"/>
                  </a:rPr>
                  <a:t>T</a:t>
                </a:r>
              </a:p>
            </p:txBody>
          </p:sp>
        </mc:Choice>
        <mc:Fallback xmlns="">
          <p:sp>
            <p:nvSpPr>
              <p:cNvPr id="5123" name="Rectangle 3"/>
              <p:cNvSpPr>
                <a:spLocks noGrp="1" noRot="1" noChangeAspect="1" noMove="1" noResize="1" noEditPoints="1" noAdjustHandles="1" noChangeArrowheads="1" noChangeShapeType="1" noTextEdit="1"/>
              </p:cNvSpPr>
              <p:nvPr>
                <p:ph type="body" sz="half" idx="4294967295"/>
              </p:nvPr>
            </p:nvSpPr>
            <p:spPr>
              <a:xfrm>
                <a:off x="838200" y="1371601"/>
                <a:ext cx="6249988" cy="4810125"/>
              </a:xfrm>
              <a:blipFill>
                <a:blip r:embed="rId3"/>
                <a:stretch>
                  <a:fillRect l="-1366" t="-1774" r="-1463"/>
                </a:stretch>
              </a:blipFill>
            </p:spPr>
            <p:txBody>
              <a:bodyPr/>
              <a:lstStyle/>
              <a:p>
                <a:r>
                  <a:rPr lang="en-US">
                    <a:noFill/>
                  </a:rPr>
                  <a:t> </a:t>
                </a:r>
              </a:p>
            </p:txBody>
          </p:sp>
        </mc:Fallback>
      </mc:AlternateContent>
      <p:sp>
        <p:nvSpPr>
          <p:cNvPr id="1029" name="Line 5"/>
          <p:cNvSpPr>
            <a:spLocks noChangeShapeType="1"/>
          </p:cNvSpPr>
          <p:nvPr/>
        </p:nvSpPr>
        <p:spPr bwMode="auto">
          <a:xfrm flipV="1">
            <a:off x="9243846" y="3666754"/>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0" name="Line 6"/>
          <p:cNvSpPr>
            <a:spLocks noChangeShapeType="1"/>
          </p:cNvSpPr>
          <p:nvPr/>
        </p:nvSpPr>
        <p:spPr bwMode="auto">
          <a:xfrm>
            <a:off x="9243846" y="5190754"/>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Text Box 7"/>
          <p:cNvSpPr txBox="1">
            <a:spLocks noChangeArrowheads="1"/>
          </p:cNvSpPr>
          <p:nvPr/>
        </p:nvSpPr>
        <p:spPr bwMode="auto">
          <a:xfrm>
            <a:off x="10091572" y="516694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dirty="0">
                <a:latin typeface="Arial" panose="020B0604020202020204" pitchFamily="34" charset="0"/>
                <a:ea typeface="SimSun" panose="02010600030101010101" pitchFamily="2" charset="-122"/>
              </a:rPr>
              <a:t>x</a:t>
            </a:r>
          </a:p>
        </p:txBody>
      </p:sp>
      <p:sp>
        <p:nvSpPr>
          <p:cNvPr id="1032" name="Text Box 8"/>
          <p:cNvSpPr txBox="1">
            <a:spLocks noChangeArrowheads="1"/>
          </p:cNvSpPr>
          <p:nvPr/>
        </p:nvSpPr>
        <p:spPr bwMode="auto">
          <a:xfrm>
            <a:off x="8945398" y="424539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dirty="0">
                <a:latin typeface="Arial" panose="020B0604020202020204" pitchFamily="34" charset="0"/>
                <a:ea typeface="SimSun" panose="02010600030101010101" pitchFamily="2" charset="-122"/>
              </a:rPr>
              <a:t>y</a:t>
            </a:r>
          </a:p>
        </p:txBody>
      </p:sp>
      <p:sp>
        <p:nvSpPr>
          <p:cNvPr id="1033" name="Line 9"/>
          <p:cNvSpPr>
            <a:spLocks noChangeShapeType="1"/>
          </p:cNvSpPr>
          <p:nvPr/>
        </p:nvSpPr>
        <p:spPr bwMode="auto">
          <a:xfrm flipV="1">
            <a:off x="9243846" y="4276354"/>
            <a:ext cx="1295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 name="Text Box 10"/>
          <p:cNvSpPr txBox="1">
            <a:spLocks noChangeArrowheads="1"/>
          </p:cNvSpPr>
          <p:nvPr/>
        </p:nvSpPr>
        <p:spPr bwMode="auto">
          <a:xfrm>
            <a:off x="9694696" y="436684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a:latin typeface="Arial" panose="020B0604020202020204" pitchFamily="34" charset="0"/>
                <a:ea typeface="SimSun" panose="02010600030101010101" pitchFamily="2" charset="-122"/>
              </a:rPr>
              <a:t>v</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B0219B-8060-46D4-919C-61AE90010CE8}"/>
                  </a:ext>
                </a:extLst>
              </p:cNvPr>
              <p:cNvSpPr txBox="1"/>
              <p:nvPr/>
            </p:nvSpPr>
            <p:spPr>
              <a:xfrm>
                <a:off x="7456827" y="1687014"/>
                <a:ext cx="14350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e>
                      </m:d>
                    </m:oMath>
                  </m:oMathPara>
                </a14:m>
                <a:endParaRPr lang="en-US" dirty="0"/>
              </a:p>
            </p:txBody>
          </p:sp>
        </mc:Choice>
        <mc:Fallback xmlns="">
          <p:sp>
            <p:nvSpPr>
              <p:cNvPr id="3" name="TextBox 2">
                <a:extLst>
                  <a:ext uri="{FF2B5EF4-FFF2-40B4-BE49-F238E27FC236}">
                    <a16:creationId xmlns:a16="http://schemas.microsoft.com/office/drawing/2014/main" id="{A6B0219B-8060-46D4-919C-61AE90010CE8}"/>
                  </a:ext>
                </a:extLst>
              </p:cNvPr>
              <p:cNvSpPr txBox="1">
                <a:spLocks noRot="1" noChangeAspect="1" noMove="1" noResize="1" noEditPoints="1" noAdjustHandles="1" noChangeArrowheads="1" noChangeShapeType="1" noTextEdit="1"/>
              </p:cNvSpPr>
              <p:nvPr/>
            </p:nvSpPr>
            <p:spPr>
              <a:xfrm>
                <a:off x="7456827" y="1687014"/>
                <a:ext cx="1435073" cy="276999"/>
              </a:xfrm>
              <a:prstGeom prst="rect">
                <a:avLst/>
              </a:prstGeom>
              <a:blipFill>
                <a:blip r:embed="rId4"/>
                <a:stretch>
                  <a:fillRect l="-3390" t="-4888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06CC0AB-D6A8-4EFF-9FF9-DAA830C5666B}"/>
                  </a:ext>
                </a:extLst>
              </p:cNvPr>
              <p:cNvSpPr txBox="1"/>
              <p:nvPr/>
            </p:nvSpPr>
            <p:spPr>
              <a:xfrm>
                <a:off x="9436731" y="1466313"/>
                <a:ext cx="804066"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𝑎</m:t>
                              </m:r>
                            </m:e>
                            <m:e>
                              <m:r>
                                <a:rPr lang="en-US" b="0" i="1" smtClean="0">
                                  <a:latin typeface="Cambria Math" panose="02040503050406030204" pitchFamily="18" charset="0"/>
                                </a:rPr>
                                <m:t>𝑏</m:t>
                              </m:r>
                            </m:e>
                            <m:e>
                              <m:r>
                                <a:rPr lang="en-US" b="0" i="1" smtClean="0">
                                  <a:latin typeface="Cambria Math" panose="02040503050406030204" pitchFamily="18" charset="0"/>
                                </a:rPr>
                                <m:t>𝑐</m:t>
                              </m:r>
                            </m:e>
                          </m:eqArr>
                        </m:e>
                      </m:d>
                    </m:oMath>
                  </m:oMathPara>
                </a14:m>
                <a:endParaRPr lang="en-US" dirty="0"/>
              </a:p>
            </p:txBody>
          </p:sp>
        </mc:Choice>
        <mc:Fallback xmlns="">
          <p:sp>
            <p:nvSpPr>
              <p:cNvPr id="15" name="TextBox 14">
                <a:extLst>
                  <a:ext uri="{FF2B5EF4-FFF2-40B4-BE49-F238E27FC236}">
                    <a16:creationId xmlns:a16="http://schemas.microsoft.com/office/drawing/2014/main" id="{906CC0AB-D6A8-4EFF-9FF9-DAA830C5666B}"/>
                  </a:ext>
                </a:extLst>
              </p:cNvPr>
              <p:cNvSpPr txBox="1">
                <a:spLocks noRot="1" noChangeAspect="1" noMove="1" noResize="1" noEditPoints="1" noAdjustHandles="1" noChangeArrowheads="1" noChangeShapeType="1" noTextEdit="1"/>
              </p:cNvSpPr>
              <p:nvPr/>
            </p:nvSpPr>
            <p:spPr>
              <a:xfrm>
                <a:off x="9436731" y="1466313"/>
                <a:ext cx="804066" cy="718402"/>
              </a:xfrm>
              <a:prstGeom prst="rect">
                <a:avLst/>
              </a:prstGeom>
              <a:blipFill>
                <a:blip r:embed="rId5"/>
                <a:stretch>
                  <a:fillRect b="-85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C6F0A04-8E39-49B5-9CD9-327A1D9939C7}"/>
              </a:ext>
            </a:extLst>
          </p:cNvPr>
          <p:cNvSpPr txBox="1"/>
          <p:nvPr/>
        </p:nvSpPr>
        <p:spPr>
          <a:xfrm>
            <a:off x="9246498" y="2184715"/>
            <a:ext cx="1988598" cy="369332"/>
          </a:xfrm>
          <a:prstGeom prst="rect">
            <a:avLst/>
          </a:prstGeom>
          <a:noFill/>
        </p:spPr>
        <p:txBody>
          <a:bodyPr wrap="square" rtlCol="0">
            <a:spAutoFit/>
          </a:bodyPr>
          <a:lstStyle/>
          <a:p>
            <a:r>
              <a:rPr lang="en-US" altLang="zh-CN" b="1" dirty="0">
                <a:solidFill>
                  <a:srgbClr val="002060"/>
                </a:solidFill>
                <a:ea typeface="SimSun" panose="02010600030101010101" pitchFamily="2" charset="-122"/>
              </a:rPr>
              <a:t>C</a:t>
            </a:r>
            <a:r>
              <a:rPr lang="en-US" altLang="zh-CN" sz="1800" b="1" dirty="0">
                <a:solidFill>
                  <a:srgbClr val="002060"/>
                </a:solidFill>
                <a:ea typeface="SimSun" panose="02010600030101010101" pitchFamily="2" charset="-122"/>
              </a:rPr>
              <a:t>olumn vector</a:t>
            </a:r>
            <a:endParaRPr lang="en-US" dirty="0"/>
          </a:p>
        </p:txBody>
      </p:sp>
      <p:sp>
        <p:nvSpPr>
          <p:cNvPr id="22" name="TextBox 21">
            <a:extLst>
              <a:ext uri="{FF2B5EF4-FFF2-40B4-BE49-F238E27FC236}">
                <a16:creationId xmlns:a16="http://schemas.microsoft.com/office/drawing/2014/main" id="{DEAAF501-18EB-4B8F-A875-10BDE47DBFE6}"/>
              </a:ext>
            </a:extLst>
          </p:cNvPr>
          <p:cNvSpPr txBox="1"/>
          <p:nvPr/>
        </p:nvSpPr>
        <p:spPr>
          <a:xfrm>
            <a:off x="7363166" y="2173325"/>
            <a:ext cx="1622394" cy="369332"/>
          </a:xfrm>
          <a:prstGeom prst="rect">
            <a:avLst/>
          </a:prstGeom>
          <a:noFill/>
        </p:spPr>
        <p:txBody>
          <a:bodyPr wrap="square">
            <a:spAutoFit/>
          </a:bodyPr>
          <a:lstStyle/>
          <a:p>
            <a:r>
              <a:rPr lang="en-US" altLang="zh-CN" sz="1800" b="1" dirty="0">
                <a:solidFill>
                  <a:srgbClr val="002060"/>
                </a:solidFill>
                <a:ea typeface="SimSun" panose="02010600030101010101" pitchFamily="2" charset="-122"/>
              </a:rPr>
              <a:t>Row vector</a:t>
            </a:r>
            <a:endParaRPr lang="en-US" dirty="0"/>
          </a:p>
        </p:txBody>
      </p:sp>
    </p:spTree>
    <p:extLst>
      <p:ext uri="{BB962C8B-B14F-4D97-AF65-F5344CB8AC3E}">
        <p14:creationId xmlns:p14="http://schemas.microsoft.com/office/powerpoint/2010/main" val="1594630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820B-671E-4762-B056-A34F8100C54E}"/>
              </a:ext>
            </a:extLst>
          </p:cNvPr>
          <p:cNvSpPr>
            <a:spLocks noGrp="1"/>
          </p:cNvSpPr>
          <p:nvPr>
            <p:ph type="title"/>
          </p:nvPr>
        </p:nvSpPr>
        <p:spPr/>
        <p:txBody>
          <a:bodyPr>
            <a:normAutofit fontScale="90000"/>
          </a:bodyPr>
          <a:lstStyle/>
          <a:p>
            <a:pPr eaLnBrk="1" hangingPunct="1"/>
            <a:r>
              <a:rPr lang="en-US" altLang="zh-TW" b="1" dirty="0">
                <a:latin typeface="Palatino Linotype" panose="02040502050505030304" pitchFamily="18" charset="0"/>
                <a:ea typeface="新細明體" panose="02020500000000000000" pitchFamily="18" charset="-120"/>
              </a:rPr>
              <a:t>Symmetric and Skew-Symmetric Matrices. </a:t>
            </a:r>
          </a:p>
        </p:txBody>
      </p:sp>
      <p:sp>
        <p:nvSpPr>
          <p:cNvPr id="3" name="Content Placeholder 2">
            <a:extLst>
              <a:ext uri="{FF2B5EF4-FFF2-40B4-BE49-F238E27FC236}">
                <a16:creationId xmlns:a16="http://schemas.microsoft.com/office/drawing/2014/main" id="{7A2DBCE4-69BF-410E-A420-1A3585215F1D}"/>
              </a:ext>
            </a:extLst>
          </p:cNvPr>
          <p:cNvSpPr>
            <a:spLocks noGrp="1"/>
          </p:cNvSpPr>
          <p:nvPr>
            <p:ph idx="1"/>
          </p:nvPr>
        </p:nvSpPr>
        <p:spPr>
          <a:xfrm>
            <a:off x="838200" y="1270000"/>
            <a:ext cx="8787938" cy="4906963"/>
          </a:xfrm>
        </p:spPr>
        <p:txBody>
          <a:bodyPr>
            <a:normAutofit/>
          </a:bodyPr>
          <a:lstStyle/>
          <a:p>
            <a:pPr algn="l" eaLnBrk="1" hangingPunct="1">
              <a:spcAft>
                <a:spcPct val="30000"/>
              </a:spcAft>
            </a:pPr>
            <a:r>
              <a:rPr lang="en-US" altLang="zh-TW" dirty="0">
                <a:latin typeface="+mj-lt"/>
                <a:ea typeface="新細明體" panose="02020500000000000000" pitchFamily="18" charset="-120"/>
              </a:rPr>
              <a:t>Symmetric matrices are square matrices whose transpose equals the matrix itself.  </a:t>
            </a:r>
          </a:p>
          <a:p>
            <a:pPr lvl="1" algn="l">
              <a:spcAft>
                <a:spcPct val="30000"/>
              </a:spcAft>
            </a:pPr>
            <a:r>
              <a:rPr lang="en-US" altLang="zh-TW" b="1" dirty="0">
                <a:latin typeface="Palatino Linotype" panose="02040502050505030304" pitchFamily="18" charset="0"/>
                <a:ea typeface="新細明體" panose="02020500000000000000" pitchFamily="18" charset="-120"/>
              </a:rPr>
              <a:t>A</a:t>
            </a:r>
            <a:r>
              <a:rPr lang="en-US" altLang="zh-TW" baseline="30000" dirty="0">
                <a:latin typeface="Arial" panose="020B0604020202020204" pitchFamily="34" charset="0"/>
                <a:ea typeface="新細明體" panose="02020500000000000000" pitchFamily="18" charset="-120"/>
              </a:rPr>
              <a:t>T</a:t>
            </a:r>
            <a:r>
              <a:rPr lang="en-US" altLang="zh-TW" dirty="0">
                <a:latin typeface="Palatino Linotype" panose="02040502050505030304" pitchFamily="18" charset="0"/>
                <a:ea typeface="新細明體" panose="02020500000000000000" pitchFamily="18" charset="-120"/>
              </a:rPr>
              <a:t> = </a:t>
            </a:r>
            <a:r>
              <a:rPr lang="en-US" altLang="zh-TW" b="1" dirty="0">
                <a:latin typeface="Palatino Linotype" panose="02040502050505030304" pitchFamily="18" charset="0"/>
                <a:ea typeface="新細明體" panose="02020500000000000000" pitchFamily="18" charset="-120"/>
              </a:rPr>
              <a:t>A </a:t>
            </a:r>
            <a:r>
              <a:rPr lang="en-US" altLang="zh-TW" dirty="0">
                <a:latin typeface="Palatino Linotype" panose="02040502050505030304" pitchFamily="18" charset="0"/>
                <a:ea typeface="新細明體" panose="02020500000000000000" pitchFamily="18" charset="-120"/>
              </a:rPr>
              <a:t> </a:t>
            </a:r>
            <a:r>
              <a:rPr lang="en-US" altLang="zh-TW" b="1" dirty="0">
                <a:latin typeface="Palatino Linotype" panose="02040502050505030304" pitchFamily="18" charset="0"/>
                <a:ea typeface="新細明體" panose="02020500000000000000" pitchFamily="18" charset="-120"/>
              </a:rPr>
              <a:t>   </a:t>
            </a:r>
            <a:r>
              <a:rPr lang="en-US" altLang="zh-TW" dirty="0">
                <a:latin typeface="Palatino Linotype" panose="02040502050505030304" pitchFamily="18" charset="0"/>
                <a:ea typeface="新細明體" panose="02020500000000000000" pitchFamily="18" charset="-120"/>
              </a:rPr>
              <a:t>(thus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kj</a:t>
            </a:r>
            <a:r>
              <a:rPr lang="en-US" altLang="zh-TW" i="1" dirty="0">
                <a:latin typeface="Palatino Linotype" panose="02040502050505030304" pitchFamily="18" charset="0"/>
                <a:ea typeface="新細明體" panose="02020500000000000000" pitchFamily="18" charset="-120"/>
              </a:rPr>
              <a:t> =</a:t>
            </a:r>
            <a:r>
              <a:rPr lang="en-US" altLang="zh-TW" dirty="0">
                <a:latin typeface="Palatino Linotype" panose="02040502050505030304" pitchFamily="18" charset="0"/>
                <a:ea typeface="新細明體" panose="02020500000000000000" pitchFamily="18" charset="-120"/>
              </a:rPr>
              <a:t>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jk</a:t>
            </a:r>
            <a:r>
              <a:rPr lang="en-US" altLang="zh-TW" dirty="0">
                <a:latin typeface="Palatino Linotype" panose="02040502050505030304" pitchFamily="18" charset="0"/>
                <a:ea typeface="新細明體" panose="02020500000000000000" pitchFamily="18" charset="-120"/>
              </a:rPr>
              <a:t>),</a:t>
            </a:r>
            <a:endParaRPr lang="en-US" altLang="zh-TW" dirty="0">
              <a:latin typeface="+mj-lt"/>
              <a:ea typeface="新細明體" panose="02020500000000000000" pitchFamily="18" charset="-120"/>
            </a:endParaRPr>
          </a:p>
          <a:p>
            <a:pPr algn="l" eaLnBrk="1" hangingPunct="1">
              <a:spcAft>
                <a:spcPct val="30000"/>
              </a:spcAft>
            </a:pPr>
            <a:r>
              <a:rPr lang="en-US" altLang="zh-TW" dirty="0">
                <a:latin typeface="+mj-lt"/>
                <a:ea typeface="新細明體" panose="02020500000000000000" pitchFamily="18" charset="-120"/>
              </a:rPr>
              <a:t>Skew-symmetric matrices are square matrices whose transpose equals minus the matrix. </a:t>
            </a:r>
          </a:p>
          <a:p>
            <a:pPr lvl="1" algn="l"/>
            <a:r>
              <a:rPr lang="en-US" altLang="zh-TW" b="1" dirty="0">
                <a:latin typeface="Palatino Linotype" panose="02040502050505030304" pitchFamily="18" charset="0"/>
                <a:ea typeface="新細明體" panose="02020500000000000000" pitchFamily="18" charset="-120"/>
              </a:rPr>
              <a:t>A</a:t>
            </a:r>
            <a:r>
              <a:rPr lang="en-US" altLang="zh-TW" baseline="30000" dirty="0">
                <a:latin typeface="Arial" panose="020B0604020202020204" pitchFamily="34" charset="0"/>
                <a:ea typeface="新細明體" panose="02020500000000000000" pitchFamily="18" charset="-120"/>
              </a:rPr>
              <a:t>T</a:t>
            </a:r>
            <a:r>
              <a:rPr lang="en-US" altLang="zh-TW" dirty="0">
                <a:latin typeface="Palatino Linotype" panose="02040502050505030304" pitchFamily="18" charset="0"/>
                <a:ea typeface="新細明體" panose="02020500000000000000" pitchFamily="18" charset="-120"/>
              </a:rPr>
              <a:t> = −</a:t>
            </a:r>
            <a:r>
              <a:rPr lang="en-US" altLang="zh-TW" b="1" dirty="0">
                <a:latin typeface="Palatino Linotype" panose="02040502050505030304" pitchFamily="18" charset="0"/>
                <a:ea typeface="新細明體" panose="02020500000000000000" pitchFamily="18" charset="-120"/>
              </a:rPr>
              <a:t>A </a:t>
            </a:r>
            <a:r>
              <a:rPr lang="en-US" altLang="zh-TW" dirty="0">
                <a:latin typeface="Palatino Linotype" panose="02040502050505030304" pitchFamily="18" charset="0"/>
                <a:ea typeface="新細明體" panose="02020500000000000000" pitchFamily="18" charset="-120"/>
              </a:rPr>
              <a:t> </a:t>
            </a:r>
            <a:r>
              <a:rPr lang="en-US" altLang="zh-TW" b="1" dirty="0">
                <a:latin typeface="Palatino Linotype" panose="02040502050505030304" pitchFamily="18" charset="0"/>
                <a:ea typeface="新細明體" panose="02020500000000000000" pitchFamily="18" charset="-120"/>
              </a:rPr>
              <a:t>   </a:t>
            </a:r>
            <a:r>
              <a:rPr lang="en-US" altLang="zh-TW" dirty="0">
                <a:latin typeface="Palatino Linotype" panose="02040502050505030304" pitchFamily="18" charset="0"/>
                <a:ea typeface="新細明體" panose="02020500000000000000" pitchFamily="18" charset="-120"/>
              </a:rPr>
              <a:t>(thus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kj</a:t>
            </a:r>
            <a:r>
              <a:rPr lang="en-US" altLang="zh-TW" i="1" dirty="0">
                <a:latin typeface="Palatino Linotype" panose="02040502050505030304" pitchFamily="18" charset="0"/>
                <a:ea typeface="新細明體" panose="02020500000000000000" pitchFamily="18" charset="-120"/>
              </a:rPr>
              <a:t> =</a:t>
            </a:r>
            <a:r>
              <a:rPr lang="en-US" altLang="zh-TW" dirty="0">
                <a:latin typeface="Palatino Linotype" panose="02040502050505030304" pitchFamily="18" charset="0"/>
                <a:ea typeface="新細明體" panose="02020500000000000000" pitchFamily="18" charset="-120"/>
              </a:rPr>
              <a:t>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jk</a:t>
            </a:r>
            <a:r>
              <a:rPr lang="en-US" altLang="zh-TW" dirty="0">
                <a:latin typeface="Palatino Linotype" panose="02040502050505030304" pitchFamily="18" charset="0"/>
                <a:ea typeface="新細明體" panose="02020500000000000000" pitchFamily="18" charset="-120"/>
              </a:rPr>
              <a:t>), hence </a:t>
            </a:r>
            <a:r>
              <a:rPr lang="en-US" altLang="zh-TW" i="1" dirty="0" err="1">
                <a:latin typeface="Palatino Linotype" panose="02040502050505030304" pitchFamily="18" charset="0"/>
                <a:ea typeface="新細明體" panose="02020500000000000000" pitchFamily="18" charset="-120"/>
              </a:rPr>
              <a:t>a</a:t>
            </a:r>
            <a:r>
              <a:rPr lang="en-US" altLang="zh-TW" i="1" baseline="-25000" dirty="0" err="1">
                <a:latin typeface="Palatino Linotype" panose="02040502050505030304" pitchFamily="18" charset="0"/>
                <a:ea typeface="新細明體" panose="02020500000000000000" pitchFamily="18" charset="-120"/>
              </a:rPr>
              <a:t>jj</a:t>
            </a:r>
            <a:r>
              <a:rPr lang="en-US" altLang="zh-TW" dirty="0">
                <a:latin typeface="Palatino Linotype" panose="02040502050505030304" pitchFamily="18" charset="0"/>
                <a:ea typeface="新細明體" panose="02020500000000000000" pitchFamily="18" charset="-120"/>
              </a:rPr>
              <a:t> = 0). </a:t>
            </a:r>
          </a:p>
        </p:txBody>
      </p:sp>
      <p:sp>
        <p:nvSpPr>
          <p:cNvPr id="4" name="Slide Number Placeholder 3">
            <a:extLst>
              <a:ext uri="{FF2B5EF4-FFF2-40B4-BE49-F238E27FC236}">
                <a16:creationId xmlns:a16="http://schemas.microsoft.com/office/drawing/2014/main" id="{C6EDE42A-CA8F-4757-8ED0-BBE1C6239C66}"/>
              </a:ext>
            </a:extLst>
          </p:cNvPr>
          <p:cNvSpPr>
            <a:spLocks noGrp="1"/>
          </p:cNvSpPr>
          <p:nvPr>
            <p:ph type="sldNum" sz="quarter" idx="12"/>
          </p:nvPr>
        </p:nvSpPr>
        <p:spPr/>
        <p:txBody>
          <a:bodyPr/>
          <a:lstStyle/>
          <a:p>
            <a:fld id="{7A40C488-C8CC-47D5-8871-7D5F905AB6AC}" type="slidenum">
              <a:rPr lang="en-US" smtClean="0"/>
              <a:t>50</a:t>
            </a:fld>
            <a:endParaRPr lang="en-US"/>
          </a:p>
        </p:txBody>
      </p:sp>
    </p:spTree>
    <p:extLst>
      <p:ext uri="{BB962C8B-B14F-4D97-AF65-F5344CB8AC3E}">
        <p14:creationId xmlns:p14="http://schemas.microsoft.com/office/powerpoint/2010/main" val="4259725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D35C-C0E0-42C9-9B11-88EF25B678C4}"/>
              </a:ext>
            </a:extLst>
          </p:cNvPr>
          <p:cNvSpPr>
            <a:spLocks noGrp="1"/>
          </p:cNvSpPr>
          <p:nvPr>
            <p:ph type="title"/>
          </p:nvPr>
        </p:nvSpPr>
        <p:spPr/>
        <p:txBody>
          <a:bodyPr>
            <a:normAutofit fontScale="90000"/>
          </a:bodyPr>
          <a:lstStyle/>
          <a:p>
            <a:r>
              <a:rPr lang="en-US" altLang="zh-TW" b="1" dirty="0">
                <a:latin typeface="Palatino Linotype" panose="02040502050505030304" pitchFamily="18" charset="0"/>
                <a:ea typeface="新細明體" panose="02020500000000000000" pitchFamily="18" charset="-120"/>
              </a:rPr>
              <a:t>Triangular Matrices. </a:t>
            </a:r>
            <a:endParaRPr lang="en-US" dirty="0"/>
          </a:p>
        </p:txBody>
      </p:sp>
      <p:sp>
        <p:nvSpPr>
          <p:cNvPr id="3" name="Content Placeholder 2">
            <a:extLst>
              <a:ext uri="{FF2B5EF4-FFF2-40B4-BE49-F238E27FC236}">
                <a16:creationId xmlns:a16="http://schemas.microsoft.com/office/drawing/2014/main" id="{2A7F50D8-633E-40B8-B30E-35FA93B9F2B2}"/>
              </a:ext>
            </a:extLst>
          </p:cNvPr>
          <p:cNvSpPr>
            <a:spLocks noGrp="1"/>
          </p:cNvSpPr>
          <p:nvPr>
            <p:ph idx="1"/>
          </p:nvPr>
        </p:nvSpPr>
        <p:spPr/>
        <p:txBody>
          <a:bodyPr/>
          <a:lstStyle/>
          <a:p>
            <a:r>
              <a:rPr lang="en-US" dirty="0"/>
              <a:t>Upper triangular matrices are square matrices that can have nonzero entries only on and above the main diagonal, whereas any entry below the diagonal must be zero. </a:t>
            </a:r>
          </a:p>
          <a:p>
            <a:r>
              <a:rPr lang="en-US" dirty="0"/>
              <a:t>Similarly, lower triangular matrices can have nonzero entries only on and below the main diagonal. Any entry on the main diagonal of a triangular matrix may be zero or not.</a:t>
            </a:r>
          </a:p>
          <a:p>
            <a:endParaRPr lang="en-US" dirty="0"/>
          </a:p>
        </p:txBody>
      </p:sp>
      <p:sp>
        <p:nvSpPr>
          <p:cNvPr id="4" name="Slide Number Placeholder 3">
            <a:extLst>
              <a:ext uri="{FF2B5EF4-FFF2-40B4-BE49-F238E27FC236}">
                <a16:creationId xmlns:a16="http://schemas.microsoft.com/office/drawing/2014/main" id="{3AC1BA67-05FC-4752-A66F-F23C6C83E40E}"/>
              </a:ext>
            </a:extLst>
          </p:cNvPr>
          <p:cNvSpPr>
            <a:spLocks noGrp="1"/>
          </p:cNvSpPr>
          <p:nvPr>
            <p:ph type="sldNum" sz="quarter" idx="12"/>
          </p:nvPr>
        </p:nvSpPr>
        <p:spPr/>
        <p:txBody>
          <a:bodyPr/>
          <a:lstStyle/>
          <a:p>
            <a:fld id="{7A40C488-C8CC-47D5-8871-7D5F905AB6AC}" type="slidenum">
              <a:rPr lang="en-US" smtClean="0"/>
              <a:t>51</a:t>
            </a:fld>
            <a:endParaRPr lang="en-US"/>
          </a:p>
        </p:txBody>
      </p:sp>
      <p:pic>
        <p:nvPicPr>
          <p:cNvPr id="7" name="Picture 6">
            <a:extLst>
              <a:ext uri="{FF2B5EF4-FFF2-40B4-BE49-F238E27FC236}">
                <a16:creationId xmlns:a16="http://schemas.microsoft.com/office/drawing/2014/main" id="{5E358C74-8FD6-4A88-B551-23968126EDDB}"/>
              </a:ext>
            </a:extLst>
          </p:cNvPr>
          <p:cNvPicPr>
            <a:picLocks noChangeAspect="1"/>
          </p:cNvPicPr>
          <p:nvPr/>
        </p:nvPicPr>
        <p:blipFill>
          <a:blip r:embed="rId2"/>
          <a:stretch>
            <a:fillRect/>
          </a:stretch>
        </p:blipFill>
        <p:spPr>
          <a:xfrm>
            <a:off x="8953692" y="1390469"/>
            <a:ext cx="2400108" cy="1219727"/>
          </a:xfrm>
          <a:prstGeom prst="rect">
            <a:avLst/>
          </a:prstGeom>
        </p:spPr>
      </p:pic>
      <p:pic>
        <p:nvPicPr>
          <p:cNvPr id="9" name="Picture 8">
            <a:extLst>
              <a:ext uri="{FF2B5EF4-FFF2-40B4-BE49-F238E27FC236}">
                <a16:creationId xmlns:a16="http://schemas.microsoft.com/office/drawing/2014/main" id="{47D91558-A925-4CFD-9B64-828923117683}"/>
              </a:ext>
            </a:extLst>
          </p:cNvPr>
          <p:cNvPicPr>
            <a:picLocks noChangeAspect="1"/>
          </p:cNvPicPr>
          <p:nvPr/>
        </p:nvPicPr>
        <p:blipFill>
          <a:blip r:embed="rId3"/>
          <a:stretch>
            <a:fillRect/>
          </a:stretch>
        </p:blipFill>
        <p:spPr>
          <a:xfrm>
            <a:off x="8913527" y="3309703"/>
            <a:ext cx="3091463" cy="1198970"/>
          </a:xfrm>
          <a:prstGeom prst="rect">
            <a:avLst/>
          </a:prstGeom>
        </p:spPr>
      </p:pic>
    </p:spTree>
    <p:extLst>
      <p:ext uri="{BB962C8B-B14F-4D97-AF65-F5344CB8AC3E}">
        <p14:creationId xmlns:p14="http://schemas.microsoft.com/office/powerpoint/2010/main" val="1300685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7808-3D24-4211-8CEC-5402E5189964}"/>
              </a:ext>
            </a:extLst>
          </p:cNvPr>
          <p:cNvSpPr>
            <a:spLocks noGrp="1"/>
          </p:cNvSpPr>
          <p:nvPr>
            <p:ph type="title"/>
          </p:nvPr>
        </p:nvSpPr>
        <p:spPr/>
        <p:txBody>
          <a:bodyPr>
            <a:normAutofit fontScale="90000"/>
          </a:bodyPr>
          <a:lstStyle/>
          <a:p>
            <a:r>
              <a:rPr lang="en-US" dirty="0"/>
              <a:t>Scalar matrix</a:t>
            </a:r>
          </a:p>
        </p:txBody>
      </p:sp>
      <p:sp>
        <p:nvSpPr>
          <p:cNvPr id="3" name="Content Placeholder 2">
            <a:extLst>
              <a:ext uri="{FF2B5EF4-FFF2-40B4-BE49-F238E27FC236}">
                <a16:creationId xmlns:a16="http://schemas.microsoft.com/office/drawing/2014/main" id="{C601F567-48EB-4C4D-9AF9-3F35C4C36118}"/>
              </a:ext>
            </a:extLst>
          </p:cNvPr>
          <p:cNvSpPr>
            <a:spLocks noGrp="1"/>
          </p:cNvSpPr>
          <p:nvPr>
            <p:ph idx="1"/>
          </p:nvPr>
        </p:nvSpPr>
        <p:spPr>
          <a:xfrm>
            <a:off x="838200" y="1270000"/>
            <a:ext cx="7622219" cy="1817757"/>
          </a:xfrm>
        </p:spPr>
        <p:txBody>
          <a:bodyPr>
            <a:normAutofit lnSpcReduction="10000"/>
          </a:bodyPr>
          <a:lstStyle/>
          <a:p>
            <a:pPr>
              <a:spcBef>
                <a:spcPct val="50000"/>
              </a:spcBef>
            </a:pPr>
            <a:r>
              <a:rPr lang="en-US" altLang="en-US" dirty="0"/>
              <a:t>A diagonal matrix whose main diagonal elements are equal to the same scalar</a:t>
            </a:r>
          </a:p>
          <a:p>
            <a:pPr>
              <a:spcBef>
                <a:spcPct val="50000"/>
              </a:spcBef>
            </a:pPr>
            <a:r>
              <a:rPr lang="en-US" altLang="en-US" dirty="0"/>
              <a:t>A scalar is defined as a single number or constant</a:t>
            </a:r>
          </a:p>
          <a:p>
            <a:endParaRPr lang="en-US" dirty="0"/>
          </a:p>
        </p:txBody>
      </p:sp>
      <p:sp>
        <p:nvSpPr>
          <p:cNvPr id="4" name="Slide Number Placeholder 3">
            <a:extLst>
              <a:ext uri="{FF2B5EF4-FFF2-40B4-BE49-F238E27FC236}">
                <a16:creationId xmlns:a16="http://schemas.microsoft.com/office/drawing/2014/main" id="{87F8AD80-076B-4086-85ED-5724BDAD0776}"/>
              </a:ext>
            </a:extLst>
          </p:cNvPr>
          <p:cNvSpPr>
            <a:spLocks noGrp="1"/>
          </p:cNvSpPr>
          <p:nvPr>
            <p:ph type="sldNum" sz="quarter" idx="12"/>
          </p:nvPr>
        </p:nvSpPr>
        <p:spPr/>
        <p:txBody>
          <a:bodyPr/>
          <a:lstStyle/>
          <a:p>
            <a:fld id="{7A40C488-C8CC-47D5-8871-7D5F905AB6AC}" type="slidenum">
              <a:rPr lang="en-US" smtClean="0"/>
              <a:t>52</a:t>
            </a:fld>
            <a:endParaRPr lang="en-US"/>
          </a:p>
        </p:txBody>
      </p:sp>
      <mc:AlternateContent xmlns:mc="http://schemas.openxmlformats.org/markup-compatibility/2006" xmlns:a14="http://schemas.microsoft.com/office/drawing/2010/main">
        <mc:Choice Requires="a14">
          <p:sp>
            <p:nvSpPr>
              <p:cNvPr id="5" name="Object 8">
                <a:extLst>
                  <a:ext uri="{FF2B5EF4-FFF2-40B4-BE49-F238E27FC236}">
                    <a16:creationId xmlns:a16="http://schemas.microsoft.com/office/drawing/2014/main" id="{0D742786-BE28-4CA7-8AE7-F5A3CEB43B12}"/>
                  </a:ext>
                </a:extLst>
              </p:cNvPr>
              <p:cNvSpPr txBox="1"/>
              <p:nvPr/>
            </p:nvSpPr>
            <p:spPr bwMode="auto">
              <a:xfrm>
                <a:off x="3700667" y="3306420"/>
                <a:ext cx="1812925" cy="1879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
                        </m:e>
                      </m:d>
                    </m:oMath>
                  </m:oMathPara>
                </a14:m>
                <a:endParaRPr lang="en-US"/>
              </a:p>
            </p:txBody>
          </p:sp>
        </mc:Choice>
        <mc:Fallback xmlns="">
          <p:sp>
            <p:nvSpPr>
              <p:cNvPr id="5" name="Object 8">
                <a:extLst>
                  <a:ext uri="{FF2B5EF4-FFF2-40B4-BE49-F238E27FC236}">
                    <a16:creationId xmlns:a16="http://schemas.microsoft.com/office/drawing/2014/main" id="{0D742786-BE28-4CA7-8AE7-F5A3CEB43B12}"/>
                  </a:ext>
                </a:extLst>
              </p:cNvPr>
              <p:cNvSpPr txBox="1">
                <a:spLocks noRot="1" noChangeAspect="1" noMove="1" noResize="1" noEditPoints="1" noAdjustHandles="1" noChangeArrowheads="1" noChangeShapeType="1" noTextEdit="1"/>
              </p:cNvSpPr>
              <p:nvPr/>
            </p:nvSpPr>
            <p:spPr bwMode="auto">
              <a:xfrm>
                <a:off x="3700667" y="3306420"/>
                <a:ext cx="1812925" cy="1879600"/>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9">
                <a:extLst>
                  <a:ext uri="{FF2B5EF4-FFF2-40B4-BE49-F238E27FC236}">
                    <a16:creationId xmlns:a16="http://schemas.microsoft.com/office/drawing/2014/main" id="{D507A366-03D1-4606-B716-7B9E3419340B}"/>
                  </a:ext>
                </a:extLst>
              </p:cNvPr>
              <p:cNvSpPr txBox="1"/>
              <p:nvPr/>
            </p:nvSpPr>
            <p:spPr bwMode="auto">
              <a:xfrm>
                <a:off x="5910467" y="3306420"/>
                <a:ext cx="2705100" cy="2743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mr>
                          </m:m>
                        </m:e>
                      </m:d>
                    </m:oMath>
                  </m:oMathPara>
                </a14:m>
                <a:endParaRPr lang="en-US"/>
              </a:p>
            </p:txBody>
          </p:sp>
        </mc:Choice>
        <mc:Fallback xmlns="">
          <p:sp>
            <p:nvSpPr>
              <p:cNvPr id="6" name="Object 9">
                <a:extLst>
                  <a:ext uri="{FF2B5EF4-FFF2-40B4-BE49-F238E27FC236}">
                    <a16:creationId xmlns:a16="http://schemas.microsoft.com/office/drawing/2014/main" id="{D507A366-03D1-4606-B716-7B9E3419340B}"/>
                  </a:ext>
                </a:extLst>
              </p:cNvPr>
              <p:cNvSpPr txBox="1">
                <a:spLocks noRot="1" noChangeAspect="1" noMove="1" noResize="1" noEditPoints="1" noAdjustHandles="1" noChangeArrowheads="1" noChangeShapeType="1" noTextEdit="1"/>
              </p:cNvSpPr>
              <p:nvPr/>
            </p:nvSpPr>
            <p:spPr bwMode="auto">
              <a:xfrm>
                <a:off x="5910467" y="3306420"/>
                <a:ext cx="2705100" cy="27432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12">
                <a:extLst>
                  <a:ext uri="{FF2B5EF4-FFF2-40B4-BE49-F238E27FC236}">
                    <a16:creationId xmlns:a16="http://schemas.microsoft.com/office/drawing/2014/main" id="{630F8339-4006-4203-803F-67E2EC5B2885}"/>
                  </a:ext>
                </a:extLst>
              </p:cNvPr>
              <p:cNvSpPr txBox="1"/>
              <p:nvPr/>
            </p:nvSpPr>
            <p:spPr bwMode="auto">
              <a:xfrm>
                <a:off x="1306513" y="3306763"/>
                <a:ext cx="1879600" cy="1879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𝑎</m:t>
                                </m:r>
                              </m:e>
                            </m:mr>
                          </m:m>
                        </m:e>
                      </m:d>
                    </m:oMath>
                  </m:oMathPara>
                </a14:m>
                <a:endParaRPr lang="en-US"/>
              </a:p>
            </p:txBody>
          </p:sp>
        </mc:Choice>
        <mc:Fallback xmlns="">
          <p:sp>
            <p:nvSpPr>
              <p:cNvPr id="7" name="Object 12">
                <a:extLst>
                  <a:ext uri="{FF2B5EF4-FFF2-40B4-BE49-F238E27FC236}">
                    <a16:creationId xmlns:a16="http://schemas.microsoft.com/office/drawing/2014/main" id="{630F8339-4006-4203-803F-67E2EC5B2885}"/>
                  </a:ext>
                </a:extLst>
              </p:cNvPr>
              <p:cNvSpPr txBox="1">
                <a:spLocks noRot="1" noChangeAspect="1" noMove="1" noResize="1" noEditPoints="1" noAdjustHandles="1" noChangeArrowheads="1" noChangeShapeType="1" noTextEdit="1"/>
              </p:cNvSpPr>
              <p:nvPr/>
            </p:nvSpPr>
            <p:spPr bwMode="auto">
              <a:xfrm>
                <a:off x="1306513" y="3306763"/>
                <a:ext cx="1879600" cy="1879600"/>
              </a:xfrm>
              <a:prstGeom prst="rect">
                <a:avLst/>
              </a:prstGeom>
              <a:blipFill>
                <a:blip r:embed="rId4"/>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96679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Independence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8045988" cy="4906963"/>
              </a:xfrm>
            </p:spPr>
            <p:txBody>
              <a:bodyPr>
                <a:normAutofit/>
              </a:bodyPr>
              <a:lstStyle/>
              <a:p>
                <a:pPr algn="just"/>
                <a:r>
                  <a:rPr lang="en-US" dirty="0"/>
                  <a:t>A set of d-dimensional vectors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r>
                      <a:rPr lang="en-US" b="0" i="1" dirty="0" smtClean="0">
                        <a:latin typeface="Cambria Math" panose="02040503050406030204" pitchFamily="18" charset="0"/>
                      </a:rPr>
                      <m:t>∈</m:t>
                    </m:r>
                    <m:r>
                      <a:rPr lang="en-US" i="1" dirty="0" smtClean="0">
                        <a:latin typeface="Cambria Math" panose="02040503050406030204" pitchFamily="18" charset="0"/>
                      </a:rPr>
                      <m:t> </m:t>
                    </m:r>
                    <m:sSup>
                      <m:sSupPr>
                        <m:ctrlPr>
                          <a:rPr lang="en-US" b="0"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ℝ</m:t>
                        </m:r>
                      </m:e>
                      <m:sup>
                        <m:r>
                          <a:rPr lang="en-US" b="0" i="1" dirty="0" smtClean="0">
                            <a:latin typeface="Cambria Math" panose="02040503050406030204" pitchFamily="18" charset="0"/>
                            <a:ea typeface="Cambria Math" panose="02040503050406030204" pitchFamily="18" charset="0"/>
                          </a:rPr>
                          <m:t>𝑑</m:t>
                        </m:r>
                      </m:sup>
                    </m:sSup>
                    <m:r>
                      <a:rPr lang="en-US" i="1" dirty="0" smtClean="0">
                        <a:latin typeface="Cambria Math" panose="02040503050406030204" pitchFamily="18" charset="0"/>
                      </a:rPr>
                      <m:t> </m:t>
                    </m:r>
                  </m:oMath>
                </a14:m>
                <a:r>
                  <a:rPr lang="en-US" dirty="0"/>
                  <a:t>, are said to be linearly independent if none of them can be written as a linear combination of the others.</a:t>
                </a:r>
              </a:p>
              <a:p>
                <a:pPr algn="just"/>
                <a:r>
                  <a:rPr lang="en-US" dirty="0"/>
                  <a:t>In other words,</a:t>
                </a:r>
              </a:p>
              <a:p>
                <a:pPr algn="just"/>
                <a:endParaRPr lang="en-US" dirty="0"/>
              </a:p>
              <a:p>
                <a:pPr marL="0" indent="0" algn="just">
                  <a:buNone/>
                </a:pP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=0</m:t>
                    </m:r>
                  </m:oMath>
                </a14:m>
                <a:r>
                  <a:rPr lang="en-US" b="0"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=0</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8045988" cy="4906963"/>
              </a:xfrm>
              <a:blipFill>
                <a:blip r:embed="rId2"/>
                <a:stretch>
                  <a:fillRect l="-1365" t="-1863" r="-159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9D0F597-6C79-4498-BE18-DD874142F752}" type="slidenum">
              <a:rPr lang="en-US" smtClean="0"/>
              <a:t>53</a:t>
            </a:fld>
            <a:endParaRPr lang="en-US"/>
          </a:p>
        </p:txBody>
      </p:sp>
      <p:pic>
        <p:nvPicPr>
          <p:cNvPr id="4" name="Picture 3"/>
          <p:cNvPicPr>
            <a:picLocks noChangeAspect="1"/>
          </p:cNvPicPr>
          <p:nvPr/>
        </p:nvPicPr>
        <p:blipFill>
          <a:blip r:embed="rId3"/>
          <a:stretch>
            <a:fillRect/>
          </a:stretch>
        </p:blipFill>
        <p:spPr>
          <a:xfrm>
            <a:off x="9036589" y="1123156"/>
            <a:ext cx="3052763" cy="2600325"/>
          </a:xfrm>
          <a:prstGeom prst="rect">
            <a:avLst/>
          </a:prstGeom>
        </p:spPr>
      </p:pic>
      <p:pic>
        <p:nvPicPr>
          <p:cNvPr id="5" name="Picture 4"/>
          <p:cNvPicPr>
            <a:picLocks noChangeAspect="1"/>
          </p:cNvPicPr>
          <p:nvPr/>
        </p:nvPicPr>
        <p:blipFill>
          <a:blip r:embed="rId4"/>
          <a:stretch>
            <a:fillRect/>
          </a:stretch>
        </p:blipFill>
        <p:spPr>
          <a:xfrm>
            <a:off x="9210419" y="3859427"/>
            <a:ext cx="2705101" cy="2411777"/>
          </a:xfrm>
          <a:prstGeom prst="rect">
            <a:avLst/>
          </a:prstGeom>
        </p:spPr>
      </p:pic>
    </p:spTree>
    <p:extLst>
      <p:ext uri="{BB962C8B-B14F-4D97-AF65-F5344CB8AC3E}">
        <p14:creationId xmlns:p14="http://schemas.microsoft.com/office/powerpoint/2010/main" val="4251530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772400" cy="4906963"/>
              </a:xfrm>
            </p:spPr>
            <p:txBody>
              <a:bodyPr>
                <a:normAutofit/>
              </a:bodyPr>
              <a:lstStyle/>
              <a:p>
                <a:pPr algn="just"/>
                <a:r>
                  <a:rPr lang="en-US" dirty="0"/>
                  <a:t>A span of a set of vectors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oMath>
                </a14:m>
                <a:r>
                  <a:rPr lang="en-US" dirty="0"/>
                  <a:t>is the set of vectors that can be written as a linear combination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𝑠𝑝𝑎𝑛</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e>
                      </m:d>
                      <m:r>
                        <a:rPr lang="en-US" b="0" i="1" dirty="0" smtClean="0">
                          <a:latin typeface="Cambria Math" panose="02040503050406030204" pitchFamily="18" charset="0"/>
                        </a:rPr>
                        <m:t>=</m:t>
                      </m:r>
                      <m:r>
                        <a:rPr lang="en-US"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𝑐</m:t>
                              </m:r>
                            </m:e>
                            <m:sub>
                              <m:r>
                                <a:rPr lang="en-US" i="1" dirty="0" err="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e>
                      </m:d>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𝑐</m:t>
                          </m:r>
                        </m:e>
                        <m:sub>
                          <m:r>
                            <a:rPr lang="en-US" i="1" dirty="0" err="1" smtClean="0">
                              <a:latin typeface="Cambria Math" panose="02040503050406030204" pitchFamily="18" charset="0"/>
                            </a:rPr>
                            <m:t>𝑘</m:t>
                          </m:r>
                        </m:sub>
                      </m:sSub>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ℝ</m:t>
                      </m:r>
                      <m:r>
                        <a:rPr lang="en-US" b="0" i="1" dirty="0" smtClean="0">
                          <a:latin typeface="Cambria Math" panose="02040503050406030204" pitchFamily="18" charset="0"/>
                          <a:ea typeface="Cambria Math" panose="02040503050406030204" pitchFamily="18" charset="0"/>
                        </a:rPr>
                        <m:t>}</m:t>
                      </m:r>
                    </m:oMath>
                  </m:oMathPara>
                </a14:m>
                <a:endParaRPr lang="en-US" dirty="0"/>
              </a:p>
              <a:p>
                <a:pPr algn="just"/>
                <a:r>
                  <a:rPr lang="en-US" dirty="0"/>
                  <a:t>Question: </a:t>
                </a:r>
              </a:p>
              <a:p>
                <a:pPr marL="0" indent="0" algn="ctr">
                  <a:buNone/>
                </a:pPr>
                <a14:m>
                  <m:oMath xmlns:m="http://schemas.openxmlformats.org/officeDocument/2006/math">
                    <m:r>
                      <a:rPr lang="en-US" b="0" i="1" smtClean="0">
                        <a:latin typeface="Cambria Math" panose="02040503050406030204" pitchFamily="18" charset="0"/>
                      </a:rPr>
                      <m:t>𝑠𝑝𝑎𝑛</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e>
                    </m:d>
                  </m:oMath>
                </a14:m>
                <a:r>
                  <a:rPr lang="en-US" dirty="0"/>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772400" cy="4906963"/>
              </a:xfrm>
              <a:blipFill>
                <a:blip r:embed="rId2"/>
                <a:stretch>
                  <a:fillRect l="-1412" t="-1988" r="-15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54</a:t>
            </a:fld>
            <a:endParaRPr lang="en-US"/>
          </a:p>
        </p:txBody>
      </p:sp>
    </p:spTree>
    <p:extLst>
      <p:ext uri="{BB962C8B-B14F-4D97-AF65-F5344CB8AC3E}">
        <p14:creationId xmlns:p14="http://schemas.microsoft.com/office/powerpoint/2010/main" val="3684369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Bases &amp; Orthonormal Bases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772400" cy="4906963"/>
              </a:xfrm>
            </p:spPr>
            <p:txBody>
              <a:bodyPr>
                <a:normAutofit/>
              </a:bodyPr>
              <a:lstStyle/>
              <a:p>
                <a:pPr algn="just"/>
                <a:r>
                  <a:rPr lang="en-US" dirty="0"/>
                  <a:t>A basis for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is a set of vectors which:</a:t>
                </a:r>
              </a:p>
              <a:p>
                <a:pPr lvl="1"/>
                <a:r>
                  <a:rPr lang="en-US" dirty="0"/>
                  <a:t>Spans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i.e. any vector in this d-dimensional space can be written as linear combination of these basis vectors.</a:t>
                </a:r>
              </a:p>
              <a:p>
                <a:pPr lvl="1" algn="just"/>
                <a:r>
                  <a:rPr lang="en-US" dirty="0"/>
                  <a:t>Are linearly independent</a:t>
                </a:r>
              </a:p>
              <a:p>
                <a:pPr algn="just"/>
                <a:r>
                  <a:rPr lang="en-US" dirty="0"/>
                  <a:t>Clearly, any set of d-linearly independent vectors form basis vectors for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endParaRPr lang="en-US" dirty="0"/>
              </a:p>
              <a:p>
                <a:pPr algn="just"/>
                <a:r>
                  <a:rPr lang="en-US" dirty="0"/>
                  <a:t>Ortho-Normal: orthogonal + normal</a:t>
                </a:r>
              </a:p>
              <a:p>
                <a:pPr lvl="1"/>
                <a:r>
                  <a:rPr lang="en-US" dirty="0"/>
                  <a:t>Orthogonal: dot product is zero</a:t>
                </a:r>
              </a:p>
              <a:p>
                <a:pPr lvl="1"/>
                <a:r>
                  <a:rPr lang="en-US" dirty="0"/>
                  <a:t>Normal: magnitude is one </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772400" cy="4906963"/>
              </a:xfrm>
              <a:blipFill>
                <a:blip r:embed="rId3"/>
                <a:stretch>
                  <a:fillRect l="-1412" t="-1863" r="-15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55</a:t>
            </a:fld>
            <a:endParaRPr lang="en-US"/>
          </a:p>
        </p:txBody>
      </p:sp>
      <p:pic>
        <p:nvPicPr>
          <p:cNvPr id="5" name="Picture 4">
            <a:extLst>
              <a:ext uri="{FF2B5EF4-FFF2-40B4-BE49-F238E27FC236}">
                <a16:creationId xmlns:a16="http://schemas.microsoft.com/office/drawing/2014/main" id="{7B7C1B87-EF5D-40DF-B41B-0AA314710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812" y="1106266"/>
            <a:ext cx="21859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Text Box 5">
            <a:extLst>
              <a:ext uri="{FF2B5EF4-FFF2-40B4-BE49-F238E27FC236}">
                <a16:creationId xmlns:a16="http://schemas.microsoft.com/office/drawing/2014/main" id="{3672BAD2-2B49-48BE-8BEF-FFA39F3B6484}"/>
              </a:ext>
            </a:extLst>
          </p:cNvPr>
          <p:cNvSpPr txBox="1">
            <a:spLocks noChangeArrowheads="1"/>
          </p:cNvSpPr>
          <p:nvPr/>
        </p:nvSpPr>
        <p:spPr bwMode="auto">
          <a:xfrm>
            <a:off x="10063845" y="3085084"/>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vs</a:t>
            </a:r>
          </a:p>
        </p:txBody>
      </p:sp>
      <p:pic>
        <p:nvPicPr>
          <p:cNvPr id="7" name="Picture 6">
            <a:extLst>
              <a:ext uri="{FF2B5EF4-FFF2-40B4-BE49-F238E27FC236}">
                <a16:creationId xmlns:a16="http://schemas.microsoft.com/office/drawing/2014/main" id="{32DD03B9-6CC2-49BF-B6EB-290B33365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3731197"/>
            <a:ext cx="3657600" cy="232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B1F54A3E-6B20-4B93-A36E-19E68D2AEBAF}"/>
                  </a:ext>
                </a:extLst>
              </p:cNvPr>
              <p:cNvSpPr txBox="1"/>
              <p:nvPr/>
            </p:nvSpPr>
            <p:spPr bwMode="auto">
              <a:xfrm>
                <a:off x="7207169" y="5045597"/>
                <a:ext cx="927100" cy="127000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=0</m:t>
                      </m:r>
                    </m:oMath>
                    <m:oMath xmlns:m="http://schemas.openxmlformats.org/officeDocument/2006/math">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𝑧</m:t>
                      </m:r>
                      <m:r>
                        <a:rPr lang="en-US" i="1">
                          <a:solidFill>
                            <a:srgbClr val="000000"/>
                          </a:solidFill>
                          <a:latin typeface="Cambria Math" panose="02040503050406030204" pitchFamily="18" charset="0"/>
                        </a:rPr>
                        <m:t>=0</m:t>
                      </m:r>
                    </m:oMath>
                    <m:oMath xmlns:m="http://schemas.openxmlformats.org/officeDocument/2006/math">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𝑧</m:t>
                      </m:r>
                      <m:r>
                        <a:rPr lang="en-US" i="1">
                          <a:solidFill>
                            <a:srgbClr val="000000"/>
                          </a:solidFill>
                          <a:latin typeface="Cambria Math" panose="02040503050406030204" pitchFamily="18" charset="0"/>
                        </a:rPr>
                        <m:t>=0</m:t>
                      </m:r>
                    </m:oMath>
                  </m:oMathPara>
                </a14:m>
                <a:endParaRPr lang="en-US"/>
              </a:p>
            </p:txBody>
          </p:sp>
        </mc:Choice>
        <mc:Fallback xmlns="">
          <p:sp>
            <p:nvSpPr>
              <p:cNvPr id="8" name="Object 8">
                <a:extLst>
                  <a:ext uri="{FF2B5EF4-FFF2-40B4-BE49-F238E27FC236}">
                    <a16:creationId xmlns:a16="http://schemas.microsoft.com/office/drawing/2014/main" id="{B1F54A3E-6B20-4B93-A36E-19E68D2AEBAF}"/>
                  </a:ext>
                </a:extLst>
              </p:cNvPr>
              <p:cNvSpPr txBox="1">
                <a:spLocks noRot="1" noChangeAspect="1" noMove="1" noResize="1" noEditPoints="1" noAdjustHandles="1" noChangeArrowheads="1" noChangeShapeType="1" noTextEdit="1"/>
              </p:cNvSpPr>
              <p:nvPr/>
            </p:nvSpPr>
            <p:spPr bwMode="auto">
              <a:xfrm>
                <a:off x="7207169" y="5045597"/>
                <a:ext cx="927100" cy="1270000"/>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9">
                <a:extLst>
                  <a:ext uri="{FF2B5EF4-FFF2-40B4-BE49-F238E27FC236}">
                    <a16:creationId xmlns:a16="http://schemas.microsoft.com/office/drawing/2014/main" id="{1073BBA3-2066-4566-B1AE-28FB6E91DC5A}"/>
                  </a:ext>
                </a:extLst>
              </p:cNvPr>
              <p:cNvSpPr txBox="1"/>
              <p:nvPr/>
            </p:nvSpPr>
            <p:spPr bwMode="auto">
              <a:xfrm>
                <a:off x="4997370" y="5001147"/>
                <a:ext cx="1527175" cy="133985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
                            </m:e>
                          </m:d>
                        </m:e>
                        <m:sup>
                          <m:r>
                            <a:rPr lang="en-US" i="1">
                              <a:solidFill>
                                <a:srgbClr val="000000"/>
                              </a:solidFill>
                              <a:latin typeface="Cambria Math" panose="02040503050406030204" pitchFamily="18" charset="0"/>
                            </a:rPr>
                            <m:t>𝑇</m:t>
                          </m:r>
                        </m:sup>
                      </m:sSup>
                    </m:oMath>
                    <m:oMath xmlns:m="http://schemas.openxmlformats.org/officeDocument/2006/math">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mr>
                              </m:m>
                            </m:e>
                          </m:d>
                        </m:e>
                        <m:sup>
                          <m:r>
                            <a:rPr lang="en-US" i="1">
                              <a:solidFill>
                                <a:srgbClr val="000000"/>
                              </a:solidFill>
                              <a:latin typeface="Cambria Math" panose="02040503050406030204" pitchFamily="18" charset="0"/>
                            </a:rPr>
                            <m:t>𝑇</m:t>
                          </m:r>
                        </m:sup>
                      </m:sSup>
                    </m:oMath>
                    <m:oMath xmlns:m="http://schemas.openxmlformats.org/officeDocument/2006/math">
                      <m:r>
                        <a:rPr lang="en-US" i="1">
                          <a:solidFill>
                            <a:srgbClr val="000000"/>
                          </a:solidFill>
                          <a:latin typeface="Cambria Math" panose="02040503050406030204" pitchFamily="18" charset="0"/>
                        </a:rPr>
                        <m:t>𝑧</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
                            </m:e>
                          </m:d>
                        </m:e>
                        <m:sup>
                          <m:r>
                            <a:rPr lang="en-US" i="1">
                              <a:solidFill>
                                <a:srgbClr val="000000"/>
                              </a:solidFill>
                              <a:latin typeface="Cambria Math" panose="02040503050406030204" pitchFamily="18" charset="0"/>
                            </a:rPr>
                            <m:t>𝑇</m:t>
                          </m:r>
                        </m:sup>
                      </m:sSup>
                    </m:oMath>
                  </m:oMathPara>
                </a14:m>
                <a:endParaRPr lang="en-US"/>
              </a:p>
            </p:txBody>
          </p:sp>
        </mc:Choice>
        <mc:Fallback xmlns="">
          <p:sp>
            <p:nvSpPr>
              <p:cNvPr id="9" name="Object 9">
                <a:extLst>
                  <a:ext uri="{FF2B5EF4-FFF2-40B4-BE49-F238E27FC236}">
                    <a16:creationId xmlns:a16="http://schemas.microsoft.com/office/drawing/2014/main" id="{1073BBA3-2066-4566-B1AE-28FB6E91DC5A}"/>
                  </a:ext>
                </a:extLst>
              </p:cNvPr>
              <p:cNvSpPr txBox="1">
                <a:spLocks noRot="1" noChangeAspect="1" noMove="1" noResize="1" noEditPoints="1" noAdjustHandles="1" noChangeArrowheads="1" noChangeShapeType="1" noTextEdit="1"/>
              </p:cNvSpPr>
              <p:nvPr/>
            </p:nvSpPr>
            <p:spPr bwMode="auto">
              <a:xfrm>
                <a:off x="4997370" y="5001147"/>
                <a:ext cx="1527175" cy="1339850"/>
              </a:xfrm>
              <a:prstGeom prst="rect">
                <a:avLst/>
              </a:prstGeom>
              <a:blipFill>
                <a:blip r:embed="rId7"/>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2229592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C5D9-721F-46AF-A011-A0177E12AE2E}"/>
              </a:ext>
            </a:extLst>
          </p:cNvPr>
          <p:cNvSpPr>
            <a:spLocks noGrp="1"/>
          </p:cNvSpPr>
          <p:nvPr>
            <p:ph type="title"/>
          </p:nvPr>
        </p:nvSpPr>
        <p:spPr>
          <a:ln>
            <a:noFill/>
          </a:ln>
        </p:spPr>
        <p:style>
          <a:lnRef idx="2">
            <a:schemeClr val="dk1"/>
          </a:lnRef>
          <a:fillRef idx="1">
            <a:schemeClr val="lt1"/>
          </a:fillRef>
          <a:effectRef idx="0">
            <a:schemeClr val="dk1"/>
          </a:effectRef>
          <a:fontRef idx="minor">
            <a:schemeClr val="dk1"/>
          </a:fontRef>
        </p:style>
        <p:txBody>
          <a:bodyPr rtlCol="0">
            <a:normAutofit fontScale="90000"/>
          </a:bodyPr>
          <a:lstStyle/>
          <a:p>
            <a:pPr>
              <a:defRPr/>
            </a:pPr>
            <a:r>
              <a:rPr lang="en-GB" dirty="0"/>
              <a:t>Determinants</a:t>
            </a:r>
          </a:p>
        </p:txBody>
      </p:sp>
      <p:sp>
        <p:nvSpPr>
          <p:cNvPr id="3" name="Subtitle 2">
            <a:extLst>
              <a:ext uri="{FF2B5EF4-FFF2-40B4-BE49-F238E27FC236}">
                <a16:creationId xmlns:a16="http://schemas.microsoft.com/office/drawing/2014/main" id="{425C94C3-7273-405D-BFE0-6D7B85D30479}"/>
              </a:ext>
            </a:extLst>
          </p:cNvPr>
          <p:cNvSpPr>
            <a:spLocks noGrp="1"/>
          </p:cNvSpPr>
          <p:nvPr>
            <p:ph idx="1"/>
          </p:nvPr>
        </p:nvSpPr>
        <p:spPr>
          <a:xfrm>
            <a:off x="838200" y="1270000"/>
            <a:ext cx="8255000" cy="2662237"/>
          </a:xfrm>
        </p:spPr>
        <p:txBody>
          <a:bodyPr/>
          <a:lstStyle/>
          <a:p>
            <a:pPr eaLnBrk="1" hangingPunct="1"/>
            <a:r>
              <a:rPr lang="en-GB" altLang="en-US" dirty="0"/>
              <a:t>Given a </a:t>
            </a:r>
            <a:r>
              <a:rPr lang="en-GB" altLang="en-US" b="1" dirty="0"/>
              <a:t>square matrix </a:t>
            </a:r>
            <a:r>
              <a:rPr lang="en-GB" altLang="en-US" dirty="0"/>
              <a:t>A</a:t>
            </a:r>
            <a:r>
              <a:rPr lang="en-GB" altLang="en-US" b="1" dirty="0"/>
              <a:t> </a:t>
            </a:r>
            <a:r>
              <a:rPr lang="en-GB" altLang="en-US" dirty="0"/>
              <a:t>its </a:t>
            </a:r>
            <a:r>
              <a:rPr lang="en-GB" altLang="en-US" b="1" dirty="0"/>
              <a:t>determinant</a:t>
            </a:r>
            <a:r>
              <a:rPr lang="en-GB" altLang="en-US" dirty="0"/>
              <a:t> is a real number associated with the matrix. </a:t>
            </a:r>
          </a:p>
          <a:p>
            <a:pPr eaLnBrk="1" hangingPunct="1"/>
            <a:r>
              <a:rPr lang="en-GB" altLang="en-US" dirty="0"/>
              <a:t>The determinant of A is written:</a:t>
            </a:r>
          </a:p>
          <a:p>
            <a:pPr lvl="2" eaLnBrk="1" hangingPunct="1">
              <a:buFont typeface="Arial" panose="020B0604020202020204" pitchFamily="34" charset="0"/>
              <a:buNone/>
            </a:pPr>
            <a:r>
              <a:rPr lang="en-GB" altLang="en-US" sz="3600" dirty="0"/>
              <a:t>           det(A)     or    |A|</a:t>
            </a:r>
          </a:p>
          <a:p>
            <a:pPr eaLnBrk="1" hangingPunct="1"/>
            <a:r>
              <a:rPr lang="en-GB" altLang="en-US" dirty="0"/>
              <a:t>For a 2x2 matrix, the definition is </a:t>
            </a:r>
          </a:p>
          <a:p>
            <a:pPr eaLnBrk="1" hangingPunct="1"/>
            <a:endParaRPr lang="en-GB" altLang="en-US" dirty="0"/>
          </a:p>
        </p:txBody>
      </p:sp>
      <p:sp>
        <p:nvSpPr>
          <p:cNvPr id="6" name="Rectangle 5">
            <a:extLst>
              <a:ext uri="{FF2B5EF4-FFF2-40B4-BE49-F238E27FC236}">
                <a16:creationId xmlns:a16="http://schemas.microsoft.com/office/drawing/2014/main" id="{82D79EB5-4ABE-4050-A70A-540554EFBE5A}"/>
              </a:ext>
            </a:extLst>
          </p:cNvPr>
          <p:cNvSpPr>
            <a:spLocks noChangeArrowheads="1"/>
          </p:cNvSpPr>
          <p:nvPr/>
        </p:nvSpPr>
        <p:spPr bwMode="auto">
          <a:xfrm>
            <a:off x="2104391" y="4165283"/>
            <a:ext cx="5954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det                =                = ad - bc</a:t>
            </a:r>
          </a:p>
        </p:txBody>
      </p:sp>
      <p:sp>
        <p:nvSpPr>
          <p:cNvPr id="8" name="Double Bracket 7">
            <a:extLst>
              <a:ext uri="{FF2B5EF4-FFF2-40B4-BE49-F238E27FC236}">
                <a16:creationId xmlns:a16="http://schemas.microsoft.com/office/drawing/2014/main" id="{ECE6F8E7-013D-4B44-AF50-79AACC846D1C}"/>
              </a:ext>
            </a:extLst>
          </p:cNvPr>
          <p:cNvSpPr/>
          <p:nvPr/>
        </p:nvSpPr>
        <p:spPr bwMode="auto">
          <a:xfrm>
            <a:off x="2961640" y="3879533"/>
            <a:ext cx="1346200" cy="135731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9" name="TextBox 21">
            <a:extLst>
              <a:ext uri="{FF2B5EF4-FFF2-40B4-BE49-F238E27FC236}">
                <a16:creationId xmlns:a16="http://schemas.microsoft.com/office/drawing/2014/main" id="{41A67BE6-38E1-4D63-8CCD-59C12C54E175}"/>
              </a:ext>
            </a:extLst>
          </p:cNvPr>
          <p:cNvSpPr txBox="1">
            <a:spLocks noChangeArrowheads="1"/>
          </p:cNvSpPr>
          <p:nvPr/>
        </p:nvSpPr>
        <p:spPr bwMode="auto">
          <a:xfrm>
            <a:off x="3069591" y="3950971"/>
            <a:ext cx="52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p>
        </p:txBody>
      </p:sp>
      <p:sp>
        <p:nvSpPr>
          <p:cNvPr id="10" name="TextBox 22">
            <a:extLst>
              <a:ext uri="{FF2B5EF4-FFF2-40B4-BE49-F238E27FC236}">
                <a16:creationId xmlns:a16="http://schemas.microsoft.com/office/drawing/2014/main" id="{642A6EDE-6E6C-49D0-AF2B-E342396F5670}"/>
              </a:ext>
            </a:extLst>
          </p:cNvPr>
          <p:cNvSpPr txBox="1">
            <a:spLocks noChangeArrowheads="1"/>
          </p:cNvSpPr>
          <p:nvPr/>
        </p:nvSpPr>
        <p:spPr bwMode="auto">
          <a:xfrm>
            <a:off x="3069591" y="4522471"/>
            <a:ext cx="52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c</a:t>
            </a:r>
          </a:p>
        </p:txBody>
      </p:sp>
      <p:sp>
        <p:nvSpPr>
          <p:cNvPr id="12" name="TextBox 22">
            <a:extLst>
              <a:ext uri="{FF2B5EF4-FFF2-40B4-BE49-F238E27FC236}">
                <a16:creationId xmlns:a16="http://schemas.microsoft.com/office/drawing/2014/main" id="{56D6299F-7A9A-42E0-A73F-743673AD7A2B}"/>
              </a:ext>
            </a:extLst>
          </p:cNvPr>
          <p:cNvSpPr txBox="1">
            <a:spLocks noChangeArrowheads="1"/>
          </p:cNvSpPr>
          <p:nvPr/>
        </p:nvSpPr>
        <p:spPr bwMode="auto">
          <a:xfrm>
            <a:off x="3736341" y="3950971"/>
            <a:ext cx="500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b</a:t>
            </a:r>
          </a:p>
        </p:txBody>
      </p:sp>
      <p:sp>
        <p:nvSpPr>
          <p:cNvPr id="13" name="TextBox 22">
            <a:extLst>
              <a:ext uri="{FF2B5EF4-FFF2-40B4-BE49-F238E27FC236}">
                <a16:creationId xmlns:a16="http://schemas.microsoft.com/office/drawing/2014/main" id="{DE0540ED-D921-4800-9958-C2635E1BC51F}"/>
              </a:ext>
            </a:extLst>
          </p:cNvPr>
          <p:cNvSpPr txBox="1">
            <a:spLocks noChangeArrowheads="1"/>
          </p:cNvSpPr>
          <p:nvPr/>
        </p:nvSpPr>
        <p:spPr bwMode="auto">
          <a:xfrm>
            <a:off x="3736341" y="4522471"/>
            <a:ext cx="500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a:t>
            </a:r>
          </a:p>
        </p:txBody>
      </p:sp>
      <p:sp>
        <p:nvSpPr>
          <p:cNvPr id="14" name="Rectangle 13">
            <a:extLst>
              <a:ext uri="{FF2B5EF4-FFF2-40B4-BE49-F238E27FC236}">
                <a16:creationId xmlns:a16="http://schemas.microsoft.com/office/drawing/2014/main" id="{8B47D9AC-1B40-4355-A38D-41831915B4D5}"/>
              </a:ext>
            </a:extLst>
          </p:cNvPr>
          <p:cNvSpPr/>
          <p:nvPr/>
        </p:nvSpPr>
        <p:spPr>
          <a:xfrm>
            <a:off x="1732916" y="3736658"/>
            <a:ext cx="6715125" cy="1643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TextBox 21">
            <a:extLst>
              <a:ext uri="{FF2B5EF4-FFF2-40B4-BE49-F238E27FC236}">
                <a16:creationId xmlns:a16="http://schemas.microsoft.com/office/drawing/2014/main" id="{38331ED2-46DA-4F13-B246-36D981EA0E9B}"/>
              </a:ext>
            </a:extLst>
          </p:cNvPr>
          <p:cNvSpPr txBox="1">
            <a:spLocks noChangeArrowheads="1"/>
          </p:cNvSpPr>
          <p:nvPr/>
        </p:nvSpPr>
        <p:spPr bwMode="auto">
          <a:xfrm>
            <a:off x="4923791" y="3947796"/>
            <a:ext cx="52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p>
        </p:txBody>
      </p:sp>
      <p:sp>
        <p:nvSpPr>
          <p:cNvPr id="19" name="TextBox 22">
            <a:extLst>
              <a:ext uri="{FF2B5EF4-FFF2-40B4-BE49-F238E27FC236}">
                <a16:creationId xmlns:a16="http://schemas.microsoft.com/office/drawing/2014/main" id="{2129D85E-47F9-4BD8-9E23-CDC213DF3591}"/>
              </a:ext>
            </a:extLst>
          </p:cNvPr>
          <p:cNvSpPr txBox="1">
            <a:spLocks noChangeArrowheads="1"/>
          </p:cNvSpPr>
          <p:nvPr/>
        </p:nvSpPr>
        <p:spPr bwMode="auto">
          <a:xfrm>
            <a:off x="4923791" y="4519296"/>
            <a:ext cx="52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c</a:t>
            </a:r>
          </a:p>
        </p:txBody>
      </p:sp>
      <p:sp>
        <p:nvSpPr>
          <p:cNvPr id="20" name="TextBox 22">
            <a:extLst>
              <a:ext uri="{FF2B5EF4-FFF2-40B4-BE49-F238E27FC236}">
                <a16:creationId xmlns:a16="http://schemas.microsoft.com/office/drawing/2014/main" id="{32FEFC79-5B5B-4AB1-B3C3-84F6BF0DC537}"/>
              </a:ext>
            </a:extLst>
          </p:cNvPr>
          <p:cNvSpPr txBox="1">
            <a:spLocks noChangeArrowheads="1"/>
          </p:cNvSpPr>
          <p:nvPr/>
        </p:nvSpPr>
        <p:spPr bwMode="auto">
          <a:xfrm>
            <a:off x="5590541" y="3947796"/>
            <a:ext cx="500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b</a:t>
            </a:r>
          </a:p>
        </p:txBody>
      </p:sp>
      <p:sp>
        <p:nvSpPr>
          <p:cNvPr id="21" name="TextBox 22">
            <a:extLst>
              <a:ext uri="{FF2B5EF4-FFF2-40B4-BE49-F238E27FC236}">
                <a16:creationId xmlns:a16="http://schemas.microsoft.com/office/drawing/2014/main" id="{CF5B95A2-0BFA-402C-91D8-48839775E9F2}"/>
              </a:ext>
            </a:extLst>
          </p:cNvPr>
          <p:cNvSpPr txBox="1">
            <a:spLocks noChangeArrowheads="1"/>
          </p:cNvSpPr>
          <p:nvPr/>
        </p:nvSpPr>
        <p:spPr bwMode="auto">
          <a:xfrm>
            <a:off x="5590541" y="4519296"/>
            <a:ext cx="500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a:t>
            </a:r>
          </a:p>
        </p:txBody>
      </p:sp>
      <p:cxnSp>
        <p:nvCxnSpPr>
          <p:cNvPr id="22" name="Straight Connector 21">
            <a:extLst>
              <a:ext uri="{FF2B5EF4-FFF2-40B4-BE49-F238E27FC236}">
                <a16:creationId xmlns:a16="http://schemas.microsoft.com/office/drawing/2014/main" id="{5339D07F-1433-437E-9CA7-59C0D5E5358B}"/>
              </a:ext>
            </a:extLst>
          </p:cNvPr>
          <p:cNvCxnSpPr/>
          <p:nvPr/>
        </p:nvCxnSpPr>
        <p:spPr>
          <a:xfrm rot="5400000">
            <a:off x="4196716" y="4557396"/>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E1B2DA6-95C6-4DC4-9E13-732EFD91EE6C}"/>
              </a:ext>
            </a:extLst>
          </p:cNvPr>
          <p:cNvCxnSpPr/>
          <p:nvPr/>
        </p:nvCxnSpPr>
        <p:spPr>
          <a:xfrm rot="5400000">
            <a:off x="5412741" y="4557396"/>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EBA9C7-6ED5-4D4F-9B14-BC898E7C5089}"/>
              </a:ext>
            </a:extLst>
          </p:cNvPr>
          <p:cNvSpPr txBox="1"/>
          <p:nvPr/>
        </p:nvSpPr>
        <p:spPr>
          <a:xfrm>
            <a:off x="838200" y="6376592"/>
            <a:ext cx="10683240" cy="246221"/>
          </a:xfrm>
          <a:prstGeom prst="rect">
            <a:avLst/>
          </a:prstGeom>
          <a:noFill/>
        </p:spPr>
        <p:txBody>
          <a:bodyPr wrap="square" rtlCol="0">
            <a:spAutoFit/>
          </a:bodyPr>
          <a:lstStyle/>
          <a:p>
            <a:r>
              <a:rPr lang="en-US" sz="1000" dirty="0">
                <a:solidFill>
                  <a:srgbClr val="FF0000"/>
                </a:solidFill>
              </a:rPr>
              <a:t>Source- 6502 : Mathematics for Engineers 2, James Burnett, Department of Mathematics, University College London</a:t>
            </a:r>
          </a:p>
        </p:txBody>
      </p:sp>
      <p:sp>
        <p:nvSpPr>
          <p:cNvPr id="5" name="Slide Number Placeholder 4">
            <a:extLst>
              <a:ext uri="{FF2B5EF4-FFF2-40B4-BE49-F238E27FC236}">
                <a16:creationId xmlns:a16="http://schemas.microsoft.com/office/drawing/2014/main" id="{6685B000-6924-4E0F-B7AE-561B6916E5CA}"/>
              </a:ext>
            </a:extLst>
          </p:cNvPr>
          <p:cNvSpPr>
            <a:spLocks noGrp="1"/>
          </p:cNvSpPr>
          <p:nvPr>
            <p:ph type="sldNum" sz="quarter" idx="12"/>
          </p:nvPr>
        </p:nvSpPr>
        <p:spPr/>
        <p:txBody>
          <a:bodyPr/>
          <a:lstStyle/>
          <a:p>
            <a:fld id="{7A40C488-C8CC-47D5-8871-7D5F905AB6AC}" type="slidenum">
              <a:rPr lang="en-US" smtClean="0"/>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p:bldP spid="12" grpId="0"/>
      <p:bldP spid="13" grpId="0"/>
      <p:bldP spid="14" grpId="0" animBg="1"/>
      <p:bldP spid="18" grpId="0"/>
      <p:bldP spid="19"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2">
            <a:extLst>
              <a:ext uri="{FF2B5EF4-FFF2-40B4-BE49-F238E27FC236}">
                <a16:creationId xmlns:a16="http://schemas.microsoft.com/office/drawing/2014/main" id="{96869438-40B2-4938-AB28-4A5272F51B2C}"/>
              </a:ext>
            </a:extLst>
          </p:cNvPr>
          <p:cNvGrpSpPr>
            <a:grpSpLocks/>
          </p:cNvGrpSpPr>
          <p:nvPr/>
        </p:nvGrpSpPr>
        <p:grpSpPr bwMode="auto">
          <a:xfrm>
            <a:off x="2595563" y="1500188"/>
            <a:ext cx="1346200" cy="1357312"/>
            <a:chOff x="928662" y="1643050"/>
            <a:chExt cx="1346367" cy="1357312"/>
          </a:xfrm>
        </p:grpSpPr>
        <p:sp>
          <p:nvSpPr>
            <p:cNvPr id="5" name="Double Bracket 4">
              <a:extLst>
                <a:ext uri="{FF2B5EF4-FFF2-40B4-BE49-F238E27FC236}">
                  <a16:creationId xmlns:a16="http://schemas.microsoft.com/office/drawing/2014/main" id="{292512C0-207A-4CC4-B015-1B046E17D445}"/>
                </a:ext>
              </a:extLst>
            </p:cNvPr>
            <p:cNvSpPr/>
            <p:nvPr/>
          </p:nvSpPr>
          <p:spPr bwMode="auto">
            <a:xfrm>
              <a:off x="928662" y="1643050"/>
              <a:ext cx="1346367" cy="135731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138" name="TextBox 21">
              <a:extLst>
                <a:ext uri="{FF2B5EF4-FFF2-40B4-BE49-F238E27FC236}">
                  <a16:creationId xmlns:a16="http://schemas.microsoft.com/office/drawing/2014/main" id="{488CB556-EEE4-4308-A7F7-03CC9DEF8389}"/>
                </a:ext>
              </a:extLst>
            </p:cNvPr>
            <p:cNvSpPr txBox="1">
              <a:spLocks noChangeArrowheads="1"/>
            </p:cNvSpPr>
            <p:nvPr/>
          </p:nvSpPr>
          <p:spPr bwMode="auto">
            <a:xfrm>
              <a:off x="1037062" y="1714487"/>
              <a:ext cx="523587"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4139" name="TextBox 22">
              <a:extLst>
                <a:ext uri="{FF2B5EF4-FFF2-40B4-BE49-F238E27FC236}">
                  <a16:creationId xmlns:a16="http://schemas.microsoft.com/office/drawing/2014/main" id="{88BF6142-653E-417D-AE26-95174B3A9020}"/>
                </a:ext>
              </a:extLst>
            </p:cNvPr>
            <p:cNvSpPr txBox="1">
              <a:spLocks noChangeArrowheads="1"/>
            </p:cNvSpPr>
            <p:nvPr/>
          </p:nvSpPr>
          <p:spPr bwMode="auto">
            <a:xfrm>
              <a:off x="1037067" y="2285987"/>
              <a:ext cx="523582"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4140" name="TextBox 22">
              <a:extLst>
                <a:ext uri="{FF2B5EF4-FFF2-40B4-BE49-F238E27FC236}">
                  <a16:creationId xmlns:a16="http://schemas.microsoft.com/office/drawing/2014/main" id="{F4476681-00E5-4A2D-96B4-02C15F00A1E2}"/>
                </a:ext>
              </a:extLst>
            </p:cNvPr>
            <p:cNvSpPr txBox="1">
              <a:spLocks noChangeArrowheads="1"/>
            </p:cNvSpPr>
            <p:nvPr/>
          </p:nvSpPr>
          <p:spPr bwMode="auto">
            <a:xfrm>
              <a:off x="1703533" y="1714488"/>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41" name="TextBox 22">
              <a:extLst>
                <a:ext uri="{FF2B5EF4-FFF2-40B4-BE49-F238E27FC236}">
                  <a16:creationId xmlns:a16="http://schemas.microsoft.com/office/drawing/2014/main" id="{C41DE690-BAD5-4DFC-8A7E-AB4B6743C603}"/>
                </a:ext>
              </a:extLst>
            </p:cNvPr>
            <p:cNvSpPr txBox="1">
              <a:spLocks noChangeArrowheads="1"/>
            </p:cNvSpPr>
            <p:nvPr/>
          </p:nvSpPr>
          <p:spPr bwMode="auto">
            <a:xfrm>
              <a:off x="1703525" y="2285992"/>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4</a:t>
              </a:r>
            </a:p>
          </p:txBody>
        </p:sp>
      </p:grpSp>
      <p:cxnSp>
        <p:nvCxnSpPr>
          <p:cNvPr id="20" name="Straight Connector 19">
            <a:extLst>
              <a:ext uri="{FF2B5EF4-FFF2-40B4-BE49-F238E27FC236}">
                <a16:creationId xmlns:a16="http://schemas.microsoft.com/office/drawing/2014/main" id="{AB681867-5959-4E72-B3EE-C716A90A3D17}"/>
              </a:ext>
            </a:extLst>
          </p:cNvPr>
          <p:cNvCxnSpPr/>
          <p:nvPr/>
        </p:nvCxnSpPr>
        <p:spPr>
          <a:xfrm rot="5400000">
            <a:off x="5345113" y="2178050"/>
            <a:ext cx="135731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00" name="Rectangle 21">
            <a:extLst>
              <a:ext uri="{FF2B5EF4-FFF2-40B4-BE49-F238E27FC236}">
                <a16:creationId xmlns:a16="http://schemas.microsoft.com/office/drawing/2014/main" id="{DBA288F0-CEC6-40E2-AEEB-A17D16A345C1}"/>
              </a:ext>
            </a:extLst>
          </p:cNvPr>
          <p:cNvSpPr>
            <a:spLocks noChangeArrowheads="1"/>
          </p:cNvSpPr>
          <p:nvPr/>
        </p:nvSpPr>
        <p:spPr bwMode="auto">
          <a:xfrm>
            <a:off x="1809751" y="1785938"/>
            <a:ext cx="8215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det                =                  = (1)(4) – (2)(3) = -2</a:t>
            </a:r>
          </a:p>
        </p:txBody>
      </p:sp>
      <p:grpSp>
        <p:nvGrpSpPr>
          <p:cNvPr id="4101" name="Group 23">
            <a:extLst>
              <a:ext uri="{FF2B5EF4-FFF2-40B4-BE49-F238E27FC236}">
                <a16:creationId xmlns:a16="http://schemas.microsoft.com/office/drawing/2014/main" id="{BE75C92D-1B92-4982-BC0D-235F28CAC0F5}"/>
              </a:ext>
            </a:extLst>
          </p:cNvPr>
          <p:cNvGrpSpPr>
            <a:grpSpLocks/>
          </p:cNvGrpSpPr>
          <p:nvPr/>
        </p:nvGrpSpPr>
        <p:grpSpPr bwMode="auto">
          <a:xfrm>
            <a:off x="4713288" y="1571626"/>
            <a:ext cx="1166812" cy="1217613"/>
            <a:chOff x="1037062" y="1714487"/>
            <a:chExt cx="1166529" cy="1217836"/>
          </a:xfrm>
        </p:grpSpPr>
        <p:sp>
          <p:nvSpPr>
            <p:cNvPr id="4133" name="TextBox 21">
              <a:extLst>
                <a:ext uri="{FF2B5EF4-FFF2-40B4-BE49-F238E27FC236}">
                  <a16:creationId xmlns:a16="http://schemas.microsoft.com/office/drawing/2014/main" id="{588AEFC1-806F-44BC-938D-02BA63C35DC3}"/>
                </a:ext>
              </a:extLst>
            </p:cNvPr>
            <p:cNvSpPr txBox="1">
              <a:spLocks noChangeArrowheads="1"/>
            </p:cNvSpPr>
            <p:nvPr/>
          </p:nvSpPr>
          <p:spPr bwMode="auto">
            <a:xfrm>
              <a:off x="1037062" y="1714487"/>
              <a:ext cx="523587"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4134" name="TextBox 22">
              <a:extLst>
                <a:ext uri="{FF2B5EF4-FFF2-40B4-BE49-F238E27FC236}">
                  <a16:creationId xmlns:a16="http://schemas.microsoft.com/office/drawing/2014/main" id="{73967673-B92F-44B6-BBC0-7A30DCF474D0}"/>
                </a:ext>
              </a:extLst>
            </p:cNvPr>
            <p:cNvSpPr txBox="1">
              <a:spLocks noChangeArrowheads="1"/>
            </p:cNvSpPr>
            <p:nvPr/>
          </p:nvSpPr>
          <p:spPr bwMode="auto">
            <a:xfrm>
              <a:off x="1037067" y="2285987"/>
              <a:ext cx="523582"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4135" name="TextBox 22">
              <a:extLst>
                <a:ext uri="{FF2B5EF4-FFF2-40B4-BE49-F238E27FC236}">
                  <a16:creationId xmlns:a16="http://schemas.microsoft.com/office/drawing/2014/main" id="{07E16569-F2BC-44E3-8B67-684A47A5B102}"/>
                </a:ext>
              </a:extLst>
            </p:cNvPr>
            <p:cNvSpPr txBox="1">
              <a:spLocks noChangeArrowheads="1"/>
            </p:cNvSpPr>
            <p:nvPr/>
          </p:nvSpPr>
          <p:spPr bwMode="auto">
            <a:xfrm>
              <a:off x="1703533" y="1714488"/>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36" name="TextBox 22">
              <a:extLst>
                <a:ext uri="{FF2B5EF4-FFF2-40B4-BE49-F238E27FC236}">
                  <a16:creationId xmlns:a16="http://schemas.microsoft.com/office/drawing/2014/main" id="{53A96A74-2247-4D31-8464-D3E7D86470BC}"/>
                </a:ext>
              </a:extLst>
            </p:cNvPr>
            <p:cNvSpPr txBox="1">
              <a:spLocks noChangeArrowheads="1"/>
            </p:cNvSpPr>
            <p:nvPr/>
          </p:nvSpPr>
          <p:spPr bwMode="auto">
            <a:xfrm>
              <a:off x="1703525" y="2285992"/>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4</a:t>
              </a:r>
            </a:p>
          </p:txBody>
        </p:sp>
      </p:grpSp>
      <p:cxnSp>
        <p:nvCxnSpPr>
          <p:cNvPr id="30" name="Straight Connector 29">
            <a:extLst>
              <a:ext uri="{FF2B5EF4-FFF2-40B4-BE49-F238E27FC236}">
                <a16:creationId xmlns:a16="http://schemas.microsoft.com/office/drawing/2014/main" id="{82E70997-FA47-4A2D-B1BD-478626F7C13D}"/>
              </a:ext>
            </a:extLst>
          </p:cNvPr>
          <p:cNvCxnSpPr/>
          <p:nvPr/>
        </p:nvCxnSpPr>
        <p:spPr>
          <a:xfrm rot="5400000">
            <a:off x="3844926" y="2178051"/>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Group 47">
            <a:extLst>
              <a:ext uri="{FF2B5EF4-FFF2-40B4-BE49-F238E27FC236}">
                <a16:creationId xmlns:a16="http://schemas.microsoft.com/office/drawing/2014/main" id="{2D5630C3-6C4D-4E14-B83D-2C412FF8D9BD}"/>
              </a:ext>
            </a:extLst>
          </p:cNvPr>
          <p:cNvGrpSpPr>
            <a:grpSpLocks/>
          </p:cNvGrpSpPr>
          <p:nvPr/>
        </p:nvGrpSpPr>
        <p:grpSpPr bwMode="auto">
          <a:xfrm>
            <a:off x="1809751" y="3286126"/>
            <a:ext cx="8278813" cy="1357313"/>
            <a:chOff x="180" y="2070"/>
            <a:chExt cx="5215" cy="855"/>
          </a:xfrm>
        </p:grpSpPr>
        <p:grpSp>
          <p:nvGrpSpPr>
            <p:cNvPr id="4120" name="Group 30">
              <a:extLst>
                <a:ext uri="{FF2B5EF4-FFF2-40B4-BE49-F238E27FC236}">
                  <a16:creationId xmlns:a16="http://schemas.microsoft.com/office/drawing/2014/main" id="{2E87BE03-0CF7-4940-BB66-0A0614135C3D}"/>
                </a:ext>
              </a:extLst>
            </p:cNvPr>
            <p:cNvGrpSpPr>
              <a:grpSpLocks/>
            </p:cNvGrpSpPr>
            <p:nvPr/>
          </p:nvGrpSpPr>
          <p:grpSpPr bwMode="auto">
            <a:xfrm>
              <a:off x="675" y="2070"/>
              <a:ext cx="848" cy="855"/>
              <a:chOff x="928662" y="1643050"/>
              <a:chExt cx="1346367" cy="1357312"/>
            </a:xfrm>
          </p:grpSpPr>
          <p:sp>
            <p:nvSpPr>
              <p:cNvPr id="32" name="Double Bracket 31">
                <a:extLst>
                  <a:ext uri="{FF2B5EF4-FFF2-40B4-BE49-F238E27FC236}">
                    <a16:creationId xmlns:a16="http://schemas.microsoft.com/office/drawing/2014/main" id="{A1F8F8C8-B782-4907-9664-2A78254E9782}"/>
                  </a:ext>
                </a:extLst>
              </p:cNvPr>
              <p:cNvSpPr/>
              <p:nvPr/>
            </p:nvSpPr>
            <p:spPr bwMode="auto">
              <a:xfrm>
                <a:off x="928662" y="1643050"/>
                <a:ext cx="1346367" cy="135731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129" name="TextBox 21">
                <a:extLst>
                  <a:ext uri="{FF2B5EF4-FFF2-40B4-BE49-F238E27FC236}">
                    <a16:creationId xmlns:a16="http://schemas.microsoft.com/office/drawing/2014/main" id="{462158F6-7227-492D-9BD9-1E14DD531ECD}"/>
                  </a:ext>
                </a:extLst>
              </p:cNvPr>
              <p:cNvSpPr txBox="1">
                <a:spLocks noChangeArrowheads="1"/>
              </p:cNvSpPr>
              <p:nvPr/>
            </p:nvSpPr>
            <p:spPr bwMode="auto">
              <a:xfrm>
                <a:off x="928662" y="1714487"/>
                <a:ext cx="6059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-5</a:t>
                </a:r>
              </a:p>
            </p:txBody>
          </p:sp>
          <p:sp>
            <p:nvSpPr>
              <p:cNvPr id="4130" name="TextBox 22">
                <a:extLst>
                  <a:ext uri="{FF2B5EF4-FFF2-40B4-BE49-F238E27FC236}">
                    <a16:creationId xmlns:a16="http://schemas.microsoft.com/office/drawing/2014/main" id="{B258B234-CD3A-45E6-8CB3-10DB945E11AC}"/>
                  </a:ext>
                </a:extLst>
              </p:cNvPr>
              <p:cNvSpPr txBox="1">
                <a:spLocks noChangeArrowheads="1"/>
              </p:cNvSpPr>
              <p:nvPr/>
            </p:nvSpPr>
            <p:spPr bwMode="auto">
              <a:xfrm>
                <a:off x="928662" y="2285987"/>
                <a:ext cx="6774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31" name="TextBox 22">
                <a:extLst>
                  <a:ext uri="{FF2B5EF4-FFF2-40B4-BE49-F238E27FC236}">
                    <a16:creationId xmlns:a16="http://schemas.microsoft.com/office/drawing/2014/main" id="{9383A177-48BD-4EA9-A828-E74339655C3F}"/>
                  </a:ext>
                </a:extLst>
              </p:cNvPr>
              <p:cNvSpPr txBox="1">
                <a:spLocks noChangeArrowheads="1"/>
              </p:cNvSpPr>
              <p:nvPr/>
            </p:nvSpPr>
            <p:spPr bwMode="auto">
              <a:xfrm>
                <a:off x="1703533" y="1714488"/>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32" name="TextBox 22">
                <a:extLst>
                  <a:ext uri="{FF2B5EF4-FFF2-40B4-BE49-F238E27FC236}">
                    <a16:creationId xmlns:a16="http://schemas.microsoft.com/office/drawing/2014/main" id="{A80A3803-247C-43B5-82EF-AC5A19AC41A7}"/>
                  </a:ext>
                </a:extLst>
              </p:cNvPr>
              <p:cNvSpPr txBox="1">
                <a:spLocks noChangeArrowheads="1"/>
              </p:cNvSpPr>
              <p:nvPr/>
            </p:nvSpPr>
            <p:spPr bwMode="auto">
              <a:xfrm>
                <a:off x="1703525" y="2285992"/>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grpSp>
        <p:cxnSp>
          <p:nvCxnSpPr>
            <p:cNvPr id="37" name="Straight Connector 36">
              <a:extLst>
                <a:ext uri="{FF2B5EF4-FFF2-40B4-BE49-F238E27FC236}">
                  <a16:creationId xmlns:a16="http://schemas.microsoft.com/office/drawing/2014/main" id="{1BE80FC7-BD00-42DB-ACD6-F76545FEF766}"/>
                </a:ext>
              </a:extLst>
            </p:cNvPr>
            <p:cNvCxnSpPr/>
            <p:nvPr/>
          </p:nvCxnSpPr>
          <p:spPr>
            <a:xfrm rot="5400000">
              <a:off x="2407" y="2497"/>
              <a:ext cx="855" cy="1"/>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22" name="Rectangle 37">
              <a:extLst>
                <a:ext uri="{FF2B5EF4-FFF2-40B4-BE49-F238E27FC236}">
                  <a16:creationId xmlns:a16="http://schemas.microsoft.com/office/drawing/2014/main" id="{410C72FC-1A26-40B4-86F9-700EB21DB6AE}"/>
                </a:ext>
              </a:extLst>
            </p:cNvPr>
            <p:cNvSpPr>
              <a:spLocks noChangeArrowheads="1"/>
            </p:cNvSpPr>
            <p:nvPr/>
          </p:nvSpPr>
          <p:spPr bwMode="auto">
            <a:xfrm>
              <a:off x="180" y="2250"/>
              <a:ext cx="52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det                =                  = (-5)(0) – (2)(-2) = 4</a:t>
              </a:r>
            </a:p>
          </p:txBody>
        </p:sp>
        <p:cxnSp>
          <p:nvCxnSpPr>
            <p:cNvPr id="45" name="Straight Connector 44">
              <a:extLst>
                <a:ext uri="{FF2B5EF4-FFF2-40B4-BE49-F238E27FC236}">
                  <a16:creationId xmlns:a16="http://schemas.microsoft.com/office/drawing/2014/main" id="{F7EF8881-76D4-4C2F-BE3E-BA4DC7C321D6}"/>
                </a:ext>
              </a:extLst>
            </p:cNvPr>
            <p:cNvCxnSpPr/>
            <p:nvPr/>
          </p:nvCxnSpPr>
          <p:spPr>
            <a:xfrm rot="5400000">
              <a:off x="1462" y="2497"/>
              <a:ext cx="855" cy="1"/>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24" name="TextBox 21">
              <a:extLst>
                <a:ext uri="{FF2B5EF4-FFF2-40B4-BE49-F238E27FC236}">
                  <a16:creationId xmlns:a16="http://schemas.microsoft.com/office/drawing/2014/main" id="{02D4A548-A6C0-4EA0-861D-1459C1DC3438}"/>
                </a:ext>
              </a:extLst>
            </p:cNvPr>
            <p:cNvSpPr txBox="1">
              <a:spLocks noChangeArrowheads="1"/>
            </p:cNvSpPr>
            <p:nvPr/>
          </p:nvSpPr>
          <p:spPr bwMode="auto">
            <a:xfrm>
              <a:off x="1942" y="2115"/>
              <a:ext cx="3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-5</a:t>
              </a:r>
            </a:p>
          </p:txBody>
        </p:sp>
        <p:sp>
          <p:nvSpPr>
            <p:cNvPr id="4125" name="TextBox 22">
              <a:extLst>
                <a:ext uri="{FF2B5EF4-FFF2-40B4-BE49-F238E27FC236}">
                  <a16:creationId xmlns:a16="http://schemas.microsoft.com/office/drawing/2014/main" id="{436E4693-71C4-4010-BA94-49FA82434CDB}"/>
                </a:ext>
              </a:extLst>
            </p:cNvPr>
            <p:cNvSpPr txBox="1">
              <a:spLocks noChangeArrowheads="1"/>
            </p:cNvSpPr>
            <p:nvPr/>
          </p:nvSpPr>
          <p:spPr bwMode="auto">
            <a:xfrm>
              <a:off x="1927" y="2475"/>
              <a:ext cx="4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26" name="TextBox 22">
              <a:extLst>
                <a:ext uri="{FF2B5EF4-FFF2-40B4-BE49-F238E27FC236}">
                  <a16:creationId xmlns:a16="http://schemas.microsoft.com/office/drawing/2014/main" id="{F7E6172C-3CFC-4656-AFAA-43DE471FAEFB}"/>
                </a:ext>
              </a:extLst>
            </p:cNvPr>
            <p:cNvSpPr txBox="1">
              <a:spLocks noChangeArrowheads="1"/>
            </p:cNvSpPr>
            <p:nvPr/>
          </p:nvSpPr>
          <p:spPr bwMode="auto">
            <a:xfrm>
              <a:off x="2430" y="2115"/>
              <a:ext cx="3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27" name="TextBox 22">
              <a:extLst>
                <a:ext uri="{FF2B5EF4-FFF2-40B4-BE49-F238E27FC236}">
                  <a16:creationId xmlns:a16="http://schemas.microsoft.com/office/drawing/2014/main" id="{5EEC70D4-B9C7-4BD2-8F65-081A6E1F8C93}"/>
                </a:ext>
              </a:extLst>
            </p:cNvPr>
            <p:cNvSpPr txBox="1">
              <a:spLocks noChangeArrowheads="1"/>
            </p:cNvSpPr>
            <p:nvPr/>
          </p:nvSpPr>
          <p:spPr bwMode="auto">
            <a:xfrm>
              <a:off x="2430" y="2475"/>
              <a:ext cx="3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grpSp>
      <p:grpSp>
        <p:nvGrpSpPr>
          <p:cNvPr id="7" name="Group 72">
            <a:extLst>
              <a:ext uri="{FF2B5EF4-FFF2-40B4-BE49-F238E27FC236}">
                <a16:creationId xmlns:a16="http://schemas.microsoft.com/office/drawing/2014/main" id="{DB56A36D-81D4-4CF8-8724-D42525DC3492}"/>
              </a:ext>
            </a:extLst>
          </p:cNvPr>
          <p:cNvGrpSpPr>
            <a:grpSpLocks/>
          </p:cNvGrpSpPr>
          <p:nvPr/>
        </p:nvGrpSpPr>
        <p:grpSpPr bwMode="auto">
          <a:xfrm>
            <a:off x="1809751" y="5000626"/>
            <a:ext cx="8074025" cy="1357313"/>
            <a:chOff x="285720" y="5000636"/>
            <a:chExt cx="8073749" cy="1357323"/>
          </a:xfrm>
        </p:grpSpPr>
        <p:grpSp>
          <p:nvGrpSpPr>
            <p:cNvPr id="4106" name="Group 51">
              <a:extLst>
                <a:ext uri="{FF2B5EF4-FFF2-40B4-BE49-F238E27FC236}">
                  <a16:creationId xmlns:a16="http://schemas.microsoft.com/office/drawing/2014/main" id="{A743014A-B695-440B-87EC-61EE454F575A}"/>
                </a:ext>
              </a:extLst>
            </p:cNvPr>
            <p:cNvGrpSpPr>
              <a:grpSpLocks/>
            </p:cNvGrpSpPr>
            <p:nvPr/>
          </p:nvGrpSpPr>
          <p:grpSpPr bwMode="auto">
            <a:xfrm>
              <a:off x="1071538" y="5000636"/>
              <a:ext cx="1346367" cy="1357312"/>
              <a:chOff x="928662" y="1643050"/>
              <a:chExt cx="1346367" cy="1357312"/>
            </a:xfrm>
          </p:grpSpPr>
          <p:sp>
            <p:nvSpPr>
              <p:cNvPr id="53" name="Double Bracket 52">
                <a:extLst>
                  <a:ext uri="{FF2B5EF4-FFF2-40B4-BE49-F238E27FC236}">
                    <a16:creationId xmlns:a16="http://schemas.microsoft.com/office/drawing/2014/main" id="{77057F63-8FAF-4FD3-B949-C3072AA34894}"/>
                  </a:ext>
                </a:extLst>
              </p:cNvPr>
              <p:cNvSpPr/>
              <p:nvPr/>
            </p:nvSpPr>
            <p:spPr bwMode="auto">
              <a:xfrm>
                <a:off x="928630" y="1643050"/>
                <a:ext cx="1346154" cy="135732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116" name="TextBox 21">
                <a:extLst>
                  <a:ext uri="{FF2B5EF4-FFF2-40B4-BE49-F238E27FC236}">
                    <a16:creationId xmlns:a16="http://schemas.microsoft.com/office/drawing/2014/main" id="{4EC43852-5CAC-4257-B3B8-75AF34184389}"/>
                  </a:ext>
                </a:extLst>
              </p:cNvPr>
              <p:cNvSpPr txBox="1">
                <a:spLocks noChangeArrowheads="1"/>
              </p:cNvSpPr>
              <p:nvPr/>
            </p:nvSpPr>
            <p:spPr bwMode="auto">
              <a:xfrm>
                <a:off x="1037062" y="1714487"/>
                <a:ext cx="6059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4117" name="TextBox 22">
                <a:extLst>
                  <a:ext uri="{FF2B5EF4-FFF2-40B4-BE49-F238E27FC236}">
                    <a16:creationId xmlns:a16="http://schemas.microsoft.com/office/drawing/2014/main" id="{6A7AAADA-0746-44EE-8E57-415E2A0254EA}"/>
                  </a:ext>
                </a:extLst>
              </p:cNvPr>
              <p:cNvSpPr txBox="1">
                <a:spLocks noChangeArrowheads="1"/>
              </p:cNvSpPr>
              <p:nvPr/>
            </p:nvSpPr>
            <p:spPr bwMode="auto">
              <a:xfrm>
                <a:off x="1037067" y="2285987"/>
                <a:ext cx="6774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18" name="TextBox 22">
                <a:extLst>
                  <a:ext uri="{FF2B5EF4-FFF2-40B4-BE49-F238E27FC236}">
                    <a16:creationId xmlns:a16="http://schemas.microsoft.com/office/drawing/2014/main" id="{2AB6F558-0C1B-45C1-BB38-53624BE5CE68}"/>
                  </a:ext>
                </a:extLst>
              </p:cNvPr>
              <p:cNvSpPr txBox="1">
                <a:spLocks noChangeArrowheads="1"/>
              </p:cNvSpPr>
              <p:nvPr/>
            </p:nvSpPr>
            <p:spPr bwMode="auto">
              <a:xfrm>
                <a:off x="1703533" y="1714488"/>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19" name="TextBox 22">
                <a:extLst>
                  <a:ext uri="{FF2B5EF4-FFF2-40B4-BE49-F238E27FC236}">
                    <a16:creationId xmlns:a16="http://schemas.microsoft.com/office/drawing/2014/main" id="{4DBD4647-0C8D-4C71-AC1E-430EF822A435}"/>
                  </a:ext>
                </a:extLst>
              </p:cNvPr>
              <p:cNvSpPr txBox="1">
                <a:spLocks noChangeArrowheads="1"/>
              </p:cNvSpPr>
              <p:nvPr/>
            </p:nvSpPr>
            <p:spPr bwMode="auto">
              <a:xfrm>
                <a:off x="1703525" y="2285992"/>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4</a:t>
                </a:r>
              </a:p>
            </p:txBody>
          </p:sp>
        </p:grpSp>
        <p:cxnSp>
          <p:nvCxnSpPr>
            <p:cNvPr id="58" name="Straight Connector 57">
              <a:extLst>
                <a:ext uri="{FF2B5EF4-FFF2-40B4-BE49-F238E27FC236}">
                  <a16:creationId xmlns:a16="http://schemas.microsoft.com/office/drawing/2014/main" id="{13308FBF-72A9-47DD-B6DD-A4A9DE868B1E}"/>
                </a:ext>
              </a:extLst>
            </p:cNvPr>
            <p:cNvCxnSpPr/>
            <p:nvPr/>
          </p:nvCxnSpPr>
          <p:spPr>
            <a:xfrm rot="5400000">
              <a:off x="3820933" y="5678504"/>
              <a:ext cx="135732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08" name="Rectangle 58">
              <a:extLst>
                <a:ext uri="{FF2B5EF4-FFF2-40B4-BE49-F238E27FC236}">
                  <a16:creationId xmlns:a16="http://schemas.microsoft.com/office/drawing/2014/main" id="{2EE7FCE2-59F4-4CF3-81F4-EAA42E05B0FD}"/>
                </a:ext>
              </a:extLst>
            </p:cNvPr>
            <p:cNvSpPr>
              <a:spLocks noChangeArrowheads="1"/>
            </p:cNvSpPr>
            <p:nvPr/>
          </p:nvSpPr>
          <p:spPr bwMode="auto">
            <a:xfrm>
              <a:off x="285720" y="5286388"/>
              <a:ext cx="80737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det                =                  = (1)(4) – (2)(2) = 0</a:t>
              </a:r>
            </a:p>
          </p:txBody>
        </p:sp>
        <p:cxnSp>
          <p:nvCxnSpPr>
            <p:cNvPr id="60" name="Straight Connector 59">
              <a:extLst>
                <a:ext uri="{FF2B5EF4-FFF2-40B4-BE49-F238E27FC236}">
                  <a16:creationId xmlns:a16="http://schemas.microsoft.com/office/drawing/2014/main" id="{61FDFDE5-FE88-41C8-8657-4AF85FDF4BEC}"/>
                </a:ext>
              </a:extLst>
            </p:cNvPr>
            <p:cNvCxnSpPr/>
            <p:nvPr/>
          </p:nvCxnSpPr>
          <p:spPr>
            <a:xfrm rot="5400000">
              <a:off x="2320797" y="5678504"/>
              <a:ext cx="1357323"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110" name="Group 66">
              <a:extLst>
                <a:ext uri="{FF2B5EF4-FFF2-40B4-BE49-F238E27FC236}">
                  <a16:creationId xmlns:a16="http://schemas.microsoft.com/office/drawing/2014/main" id="{F54E5641-F18D-4B3B-B10F-ADBAB0186EE1}"/>
                </a:ext>
              </a:extLst>
            </p:cNvPr>
            <p:cNvGrpSpPr>
              <a:grpSpLocks/>
            </p:cNvGrpSpPr>
            <p:nvPr/>
          </p:nvGrpSpPr>
          <p:grpSpPr bwMode="auto">
            <a:xfrm>
              <a:off x="3180202" y="5072073"/>
              <a:ext cx="1166529" cy="1217836"/>
              <a:chOff x="1037062" y="1714487"/>
              <a:chExt cx="1166529" cy="1217836"/>
            </a:xfrm>
          </p:grpSpPr>
          <p:sp>
            <p:nvSpPr>
              <p:cNvPr id="4111" name="TextBox 21">
                <a:extLst>
                  <a:ext uri="{FF2B5EF4-FFF2-40B4-BE49-F238E27FC236}">
                    <a16:creationId xmlns:a16="http://schemas.microsoft.com/office/drawing/2014/main" id="{62BD4E69-D69A-4FD1-BBF8-6F42F8D627F8}"/>
                  </a:ext>
                </a:extLst>
              </p:cNvPr>
              <p:cNvSpPr txBox="1">
                <a:spLocks noChangeArrowheads="1"/>
              </p:cNvSpPr>
              <p:nvPr/>
            </p:nvSpPr>
            <p:spPr bwMode="auto">
              <a:xfrm>
                <a:off x="1037062" y="1714487"/>
                <a:ext cx="6059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4112" name="TextBox 22">
                <a:extLst>
                  <a:ext uri="{FF2B5EF4-FFF2-40B4-BE49-F238E27FC236}">
                    <a16:creationId xmlns:a16="http://schemas.microsoft.com/office/drawing/2014/main" id="{F28EE70C-793A-4373-B790-261059415E91}"/>
                  </a:ext>
                </a:extLst>
              </p:cNvPr>
              <p:cNvSpPr txBox="1">
                <a:spLocks noChangeArrowheads="1"/>
              </p:cNvSpPr>
              <p:nvPr/>
            </p:nvSpPr>
            <p:spPr bwMode="auto">
              <a:xfrm>
                <a:off x="1037067" y="2285987"/>
                <a:ext cx="6774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13" name="TextBox 22">
                <a:extLst>
                  <a:ext uri="{FF2B5EF4-FFF2-40B4-BE49-F238E27FC236}">
                    <a16:creationId xmlns:a16="http://schemas.microsoft.com/office/drawing/2014/main" id="{D1975D5E-FC3E-4A67-8819-85D59D3A62D9}"/>
                  </a:ext>
                </a:extLst>
              </p:cNvPr>
              <p:cNvSpPr txBox="1">
                <a:spLocks noChangeArrowheads="1"/>
              </p:cNvSpPr>
              <p:nvPr/>
            </p:nvSpPr>
            <p:spPr bwMode="auto">
              <a:xfrm>
                <a:off x="1703533" y="1714488"/>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114" name="TextBox 22">
                <a:extLst>
                  <a:ext uri="{FF2B5EF4-FFF2-40B4-BE49-F238E27FC236}">
                    <a16:creationId xmlns:a16="http://schemas.microsoft.com/office/drawing/2014/main" id="{CABC0D79-DC67-4CCD-8C64-F5CCC4DF86F8}"/>
                  </a:ext>
                </a:extLst>
              </p:cNvPr>
              <p:cNvSpPr txBox="1">
                <a:spLocks noChangeArrowheads="1"/>
              </p:cNvSpPr>
              <p:nvPr/>
            </p:nvSpPr>
            <p:spPr bwMode="auto">
              <a:xfrm>
                <a:off x="1703525" y="2285992"/>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4</a:t>
                </a:r>
              </a:p>
            </p:txBody>
          </p:sp>
        </p:grpSp>
      </p:grpSp>
      <p:sp>
        <p:nvSpPr>
          <p:cNvPr id="49" name="Title 1">
            <a:extLst>
              <a:ext uri="{FF2B5EF4-FFF2-40B4-BE49-F238E27FC236}">
                <a16:creationId xmlns:a16="http://schemas.microsoft.com/office/drawing/2014/main" id="{7D43633B-AA34-47EA-A943-614A63F12344}"/>
              </a:ext>
            </a:extLst>
          </p:cNvPr>
          <p:cNvSpPr>
            <a:spLocks noGrp="1"/>
          </p:cNvSpPr>
          <p:nvPr>
            <p:ph type="title"/>
          </p:nvPr>
        </p:nvSpPr>
        <p:spPr>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0000"/>
          </a:bodyPr>
          <a:lstStyle/>
          <a:p>
            <a:r>
              <a:rPr lang="en-GB" dirty="0"/>
              <a:t>Determinants 2x2 examples</a:t>
            </a:r>
          </a:p>
        </p:txBody>
      </p:sp>
      <p:sp>
        <p:nvSpPr>
          <p:cNvPr id="3" name="Slide Number Placeholder 2">
            <a:extLst>
              <a:ext uri="{FF2B5EF4-FFF2-40B4-BE49-F238E27FC236}">
                <a16:creationId xmlns:a16="http://schemas.microsoft.com/office/drawing/2014/main" id="{3D62C9CA-0D4F-4793-A61F-806F24C44D85}"/>
              </a:ext>
            </a:extLst>
          </p:cNvPr>
          <p:cNvSpPr>
            <a:spLocks noGrp="1"/>
          </p:cNvSpPr>
          <p:nvPr>
            <p:ph type="sldNum" sz="quarter" idx="12"/>
          </p:nvPr>
        </p:nvSpPr>
        <p:spPr/>
        <p:txBody>
          <a:bodyPr/>
          <a:lstStyle/>
          <a:p>
            <a:fld id="{7A40C488-C8CC-47D5-8871-7D5F905AB6AC}" type="slidenum">
              <a:rPr lang="en-US" smtClean="0"/>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5FD891-A4B6-40A7-A653-8B023F2A791A}"/>
              </a:ext>
            </a:extLst>
          </p:cNvPr>
          <p:cNvSpPr>
            <a:spLocks noGrp="1"/>
          </p:cNvSpPr>
          <p:nvPr>
            <p:ph type="title"/>
          </p:nvPr>
        </p:nvSpPr>
        <p:spPr/>
        <p:txBody>
          <a:bodyPr>
            <a:normAutofit fontScale="90000"/>
          </a:bodyPr>
          <a:lstStyle/>
          <a:p>
            <a:r>
              <a:rPr lang="en-GB" sz="4000" dirty="0"/>
              <a:t>Determinants</a:t>
            </a:r>
            <a:endParaRPr lang="en-US" dirty="0"/>
          </a:p>
        </p:txBody>
      </p:sp>
      <p:sp>
        <p:nvSpPr>
          <p:cNvPr id="3" name="Content Placeholder 2">
            <a:extLst>
              <a:ext uri="{FF2B5EF4-FFF2-40B4-BE49-F238E27FC236}">
                <a16:creationId xmlns:a16="http://schemas.microsoft.com/office/drawing/2014/main" id="{679D5FA5-879A-4B1E-B931-DD1F587FC66E}"/>
              </a:ext>
            </a:extLst>
          </p:cNvPr>
          <p:cNvSpPr>
            <a:spLocks noGrp="1"/>
          </p:cNvSpPr>
          <p:nvPr>
            <p:ph idx="1"/>
          </p:nvPr>
        </p:nvSpPr>
        <p:spPr/>
        <p:txBody>
          <a:bodyPr/>
          <a:lstStyle/>
          <a:p>
            <a:pPr eaLnBrk="1" hangingPunct="1"/>
            <a:r>
              <a:rPr lang="en-GB" altLang="en-US" dirty="0"/>
              <a:t>To define det(A) for larger matrices, we will need the definition of a </a:t>
            </a:r>
            <a:r>
              <a:rPr lang="en-GB" altLang="en-US" b="1" dirty="0"/>
              <a:t>minor </a:t>
            </a:r>
            <a:r>
              <a:rPr lang="en-GB" altLang="en-US" dirty="0" err="1"/>
              <a:t>M</a:t>
            </a:r>
            <a:r>
              <a:rPr lang="en-GB" altLang="en-US" baseline="-16000" dirty="0" err="1"/>
              <a:t>ij</a:t>
            </a:r>
            <a:endParaRPr lang="en-GB" altLang="en-US" baseline="-16000" dirty="0"/>
          </a:p>
          <a:p>
            <a:pPr eaLnBrk="1" hangingPunct="1"/>
            <a:r>
              <a:rPr lang="en-GB" altLang="en-US" dirty="0"/>
              <a:t>The minor </a:t>
            </a:r>
            <a:r>
              <a:rPr lang="en-GB" altLang="en-US" dirty="0" err="1"/>
              <a:t>M</a:t>
            </a:r>
            <a:r>
              <a:rPr lang="en-GB" altLang="en-US" baseline="-16000" dirty="0" err="1"/>
              <a:t>ij</a:t>
            </a:r>
            <a:r>
              <a:rPr lang="en-GB" altLang="en-US" baseline="-16000" dirty="0"/>
              <a:t> </a:t>
            </a:r>
            <a:r>
              <a:rPr lang="en-GB" altLang="en-US" dirty="0"/>
              <a:t> of a matrix A is the matrix formed by removing the </a:t>
            </a:r>
            <a:r>
              <a:rPr lang="en-GB" altLang="en-US" i="1" dirty="0" err="1"/>
              <a:t>i</a:t>
            </a:r>
            <a:r>
              <a:rPr lang="en-GB" altLang="en-US" dirty="0" err="1"/>
              <a:t>th</a:t>
            </a:r>
            <a:r>
              <a:rPr lang="en-GB" altLang="en-US" dirty="0"/>
              <a:t> row and the </a:t>
            </a:r>
            <a:r>
              <a:rPr lang="en-GB" altLang="en-US" i="1" dirty="0" err="1"/>
              <a:t>j</a:t>
            </a:r>
            <a:r>
              <a:rPr lang="en-GB" altLang="en-US" dirty="0" err="1"/>
              <a:t>th</a:t>
            </a:r>
            <a:r>
              <a:rPr lang="en-GB" altLang="en-US" dirty="0"/>
              <a:t> column of A</a:t>
            </a:r>
          </a:p>
        </p:txBody>
      </p:sp>
      <p:grpSp>
        <p:nvGrpSpPr>
          <p:cNvPr id="2" name="Group 32">
            <a:extLst>
              <a:ext uri="{FF2B5EF4-FFF2-40B4-BE49-F238E27FC236}">
                <a16:creationId xmlns:a16="http://schemas.microsoft.com/office/drawing/2014/main" id="{A538D69E-1FE2-42D2-B7B2-1ED4F2A0D41D}"/>
              </a:ext>
            </a:extLst>
          </p:cNvPr>
          <p:cNvGrpSpPr>
            <a:grpSpLocks/>
          </p:cNvGrpSpPr>
          <p:nvPr/>
        </p:nvGrpSpPr>
        <p:grpSpPr bwMode="auto">
          <a:xfrm>
            <a:off x="1809750" y="4286251"/>
            <a:ext cx="3429000" cy="1857375"/>
            <a:chOff x="285720" y="4286269"/>
            <a:chExt cx="3429024" cy="1857375"/>
          </a:xfrm>
        </p:grpSpPr>
        <p:sp>
          <p:nvSpPr>
            <p:cNvPr id="5134" name="TextBox 12">
              <a:extLst>
                <a:ext uri="{FF2B5EF4-FFF2-40B4-BE49-F238E27FC236}">
                  <a16:creationId xmlns:a16="http://schemas.microsoft.com/office/drawing/2014/main" id="{7C50D253-408F-4853-8004-4FA350348E9A}"/>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5135" name="Group 31">
              <a:extLst>
                <a:ext uri="{FF2B5EF4-FFF2-40B4-BE49-F238E27FC236}">
                  <a16:creationId xmlns:a16="http://schemas.microsoft.com/office/drawing/2014/main" id="{65E2F53F-F91E-4019-9CBF-117FBD528ECC}"/>
                </a:ext>
              </a:extLst>
            </p:cNvPr>
            <p:cNvGrpSpPr>
              <a:grpSpLocks/>
            </p:cNvGrpSpPr>
            <p:nvPr/>
          </p:nvGrpSpPr>
          <p:grpSpPr bwMode="auto">
            <a:xfrm>
              <a:off x="285720" y="4286269"/>
              <a:ext cx="3357586" cy="1857375"/>
              <a:chOff x="285720" y="4286269"/>
              <a:chExt cx="3357586" cy="1857375"/>
            </a:xfrm>
          </p:grpSpPr>
          <p:sp>
            <p:nvSpPr>
              <p:cNvPr id="6" name="Double Bracket 5">
                <a:extLst>
                  <a:ext uri="{FF2B5EF4-FFF2-40B4-BE49-F238E27FC236}">
                    <a16:creationId xmlns:a16="http://schemas.microsoft.com/office/drawing/2014/main" id="{DEDD58E9-C3A3-41CE-8720-6127367FB281}"/>
                  </a:ext>
                </a:extLst>
              </p:cNvPr>
              <p:cNvSpPr/>
              <p:nvPr/>
            </p:nvSpPr>
            <p:spPr bwMode="auto">
              <a:xfrm>
                <a:off x="1142976" y="4286269"/>
                <a:ext cx="2071702"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5137" name="TextBox 32">
                <a:extLst>
                  <a:ext uri="{FF2B5EF4-FFF2-40B4-BE49-F238E27FC236}">
                    <a16:creationId xmlns:a16="http://schemas.microsoft.com/office/drawing/2014/main" id="{E6B580AC-E54E-4895-832B-2258E2A6EEB6}"/>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5138" name="TextBox 33">
                <a:extLst>
                  <a:ext uri="{FF2B5EF4-FFF2-40B4-BE49-F238E27FC236}">
                    <a16:creationId xmlns:a16="http://schemas.microsoft.com/office/drawing/2014/main" id="{53B77996-C2C9-483F-9C78-EA2A95AC29F9}"/>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5139" name="TextBox 34">
                <a:extLst>
                  <a:ext uri="{FF2B5EF4-FFF2-40B4-BE49-F238E27FC236}">
                    <a16:creationId xmlns:a16="http://schemas.microsoft.com/office/drawing/2014/main" id="{7D6D30EB-B6B4-41E8-A237-776D32F407BE}"/>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5140" name="TextBox 35">
                <a:extLst>
                  <a:ext uri="{FF2B5EF4-FFF2-40B4-BE49-F238E27FC236}">
                    <a16:creationId xmlns:a16="http://schemas.microsoft.com/office/drawing/2014/main" id="{A1F5296D-9304-42FD-B4B8-8926396442D1}"/>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5141" name="TextBox 36">
                <a:extLst>
                  <a:ext uri="{FF2B5EF4-FFF2-40B4-BE49-F238E27FC236}">
                    <a16:creationId xmlns:a16="http://schemas.microsoft.com/office/drawing/2014/main" id="{F1C08B02-1692-4BED-9B5F-DE41E0E68AEF}"/>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5142" name="TextBox 37">
                <a:extLst>
                  <a:ext uri="{FF2B5EF4-FFF2-40B4-BE49-F238E27FC236}">
                    <a16:creationId xmlns:a16="http://schemas.microsoft.com/office/drawing/2014/main" id="{BDD89025-2463-4E86-8807-AFA8E2413458}"/>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7</a:t>
                </a:r>
              </a:p>
            </p:txBody>
          </p:sp>
          <p:sp>
            <p:nvSpPr>
              <p:cNvPr id="5143" name="TextBox 13">
                <a:extLst>
                  <a:ext uri="{FF2B5EF4-FFF2-40B4-BE49-F238E27FC236}">
                    <a16:creationId xmlns:a16="http://schemas.microsoft.com/office/drawing/2014/main" id="{7792FB2F-96A9-435F-9D10-B074091FE35F}"/>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5144" name="TextBox 14">
                <a:extLst>
                  <a:ext uri="{FF2B5EF4-FFF2-40B4-BE49-F238E27FC236}">
                    <a16:creationId xmlns:a16="http://schemas.microsoft.com/office/drawing/2014/main" id="{DA72ABCB-BC08-4EBF-B40D-23BB794AF2D9}"/>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16" name="Rectangle 15">
                <a:extLst>
                  <a:ext uri="{FF2B5EF4-FFF2-40B4-BE49-F238E27FC236}">
                    <a16:creationId xmlns:a16="http://schemas.microsoft.com/office/drawing/2014/main" id="{EA806B1B-B7C7-4AD4-BD4E-F0EF100E30EF}"/>
                  </a:ext>
                </a:extLst>
              </p:cNvPr>
              <p:cNvSpPr/>
              <p:nvPr/>
            </p:nvSpPr>
            <p:spPr>
              <a:xfrm>
                <a:off x="285720" y="4857769"/>
                <a:ext cx="785818" cy="646113"/>
              </a:xfrm>
              <a:prstGeom prst="rect">
                <a:avLst/>
              </a:prstGeom>
            </p:spPr>
            <p:txBody>
              <a:bodyPr wrap="none">
                <a:spAutoFit/>
              </a:bodyPr>
              <a:lstStyle/>
              <a:p>
                <a:pPr>
                  <a:defRPr/>
                </a:pPr>
                <a:r>
                  <a:rPr lang="en-GB" sz="3600" dirty="0"/>
                  <a:t>A =</a:t>
                </a:r>
              </a:p>
            </p:txBody>
          </p:sp>
        </p:grpSp>
      </p:grpSp>
      <p:sp>
        <p:nvSpPr>
          <p:cNvPr id="17" name="Rectangle 16">
            <a:extLst>
              <a:ext uri="{FF2B5EF4-FFF2-40B4-BE49-F238E27FC236}">
                <a16:creationId xmlns:a16="http://schemas.microsoft.com/office/drawing/2014/main" id="{83DBD3F0-44C2-4531-9AF1-29A69DD1B3F1}"/>
              </a:ext>
            </a:extLst>
          </p:cNvPr>
          <p:cNvSpPr>
            <a:spLocks noChangeArrowheads="1"/>
          </p:cNvSpPr>
          <p:nvPr/>
        </p:nvSpPr>
        <p:spPr bwMode="auto">
          <a:xfrm>
            <a:off x="6096001" y="5140326"/>
            <a:ext cx="1223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M</a:t>
            </a:r>
            <a:r>
              <a:rPr lang="en-GB" altLang="en-US" sz="3600" baseline="-16000">
                <a:latin typeface="Calibri" panose="020F0502020204030204" pitchFamily="34" charset="0"/>
              </a:rPr>
              <a:t>11</a:t>
            </a:r>
            <a:r>
              <a:rPr lang="en-GB" altLang="en-US" sz="3600">
                <a:latin typeface="Calibri" panose="020F0502020204030204" pitchFamily="34" charset="0"/>
              </a:rPr>
              <a:t> =</a:t>
            </a:r>
          </a:p>
        </p:txBody>
      </p:sp>
      <p:sp>
        <p:nvSpPr>
          <p:cNvPr id="18" name="Double Bracket 17">
            <a:extLst>
              <a:ext uri="{FF2B5EF4-FFF2-40B4-BE49-F238E27FC236}">
                <a16:creationId xmlns:a16="http://schemas.microsoft.com/office/drawing/2014/main" id="{6379E08F-3520-40B0-9583-99B6AF4845B6}"/>
              </a:ext>
            </a:extLst>
          </p:cNvPr>
          <p:cNvSpPr/>
          <p:nvPr/>
        </p:nvSpPr>
        <p:spPr bwMode="auto">
          <a:xfrm>
            <a:off x="7321550" y="4857751"/>
            <a:ext cx="1346200" cy="135731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9" name="TextBox 21">
            <a:extLst>
              <a:ext uri="{FF2B5EF4-FFF2-40B4-BE49-F238E27FC236}">
                <a16:creationId xmlns:a16="http://schemas.microsoft.com/office/drawing/2014/main" id="{2BA3036D-73D5-408E-9E3E-969FE451D2CD}"/>
              </a:ext>
            </a:extLst>
          </p:cNvPr>
          <p:cNvSpPr txBox="1">
            <a:spLocks noChangeArrowheads="1"/>
          </p:cNvSpPr>
          <p:nvPr/>
        </p:nvSpPr>
        <p:spPr bwMode="auto">
          <a:xfrm>
            <a:off x="7429501" y="4929188"/>
            <a:ext cx="52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0" name="TextBox 22">
            <a:extLst>
              <a:ext uri="{FF2B5EF4-FFF2-40B4-BE49-F238E27FC236}">
                <a16:creationId xmlns:a16="http://schemas.microsoft.com/office/drawing/2014/main" id="{FDD15488-6AF1-4C90-869E-0722A62F958A}"/>
              </a:ext>
            </a:extLst>
          </p:cNvPr>
          <p:cNvSpPr txBox="1">
            <a:spLocks noChangeArrowheads="1"/>
          </p:cNvSpPr>
          <p:nvPr/>
        </p:nvSpPr>
        <p:spPr bwMode="auto">
          <a:xfrm>
            <a:off x="7429501" y="5500688"/>
            <a:ext cx="52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7</a:t>
            </a:r>
          </a:p>
        </p:txBody>
      </p:sp>
      <p:sp>
        <p:nvSpPr>
          <p:cNvPr id="21" name="TextBox 22">
            <a:extLst>
              <a:ext uri="{FF2B5EF4-FFF2-40B4-BE49-F238E27FC236}">
                <a16:creationId xmlns:a16="http://schemas.microsoft.com/office/drawing/2014/main" id="{FC790ACE-E034-4A56-8CB8-91891B39ACD5}"/>
              </a:ext>
            </a:extLst>
          </p:cNvPr>
          <p:cNvSpPr txBox="1">
            <a:spLocks noChangeArrowheads="1"/>
          </p:cNvSpPr>
          <p:nvPr/>
        </p:nvSpPr>
        <p:spPr bwMode="auto">
          <a:xfrm>
            <a:off x="8096251" y="49291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22" name="TextBox 22">
            <a:extLst>
              <a:ext uri="{FF2B5EF4-FFF2-40B4-BE49-F238E27FC236}">
                <a16:creationId xmlns:a16="http://schemas.microsoft.com/office/drawing/2014/main" id="{9DEAE71A-36BE-4DBC-8C88-4C787B26E722}"/>
              </a:ext>
            </a:extLst>
          </p:cNvPr>
          <p:cNvSpPr txBox="1">
            <a:spLocks noChangeArrowheads="1"/>
          </p:cNvSpPr>
          <p:nvPr/>
        </p:nvSpPr>
        <p:spPr bwMode="auto">
          <a:xfrm>
            <a:off x="8096251" y="55006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3" name="Oval 22">
            <a:extLst>
              <a:ext uri="{FF2B5EF4-FFF2-40B4-BE49-F238E27FC236}">
                <a16:creationId xmlns:a16="http://schemas.microsoft.com/office/drawing/2014/main" id="{549D1666-C229-42E8-A6A4-1D7D19434BE2}"/>
              </a:ext>
            </a:extLst>
          </p:cNvPr>
          <p:cNvSpPr/>
          <p:nvPr/>
        </p:nvSpPr>
        <p:spPr>
          <a:xfrm>
            <a:off x="2952750" y="4286250"/>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Oval 23">
            <a:extLst>
              <a:ext uri="{FF2B5EF4-FFF2-40B4-BE49-F238E27FC236}">
                <a16:creationId xmlns:a16="http://schemas.microsoft.com/office/drawing/2014/main" id="{84FEAAB9-CBDE-4764-A539-FE57E2B0BB4F}"/>
              </a:ext>
            </a:extLst>
          </p:cNvPr>
          <p:cNvSpPr/>
          <p:nvPr/>
        </p:nvSpPr>
        <p:spPr>
          <a:xfrm rot="5400000">
            <a:off x="2166938" y="4929188"/>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Rectangle 30">
            <a:extLst>
              <a:ext uri="{FF2B5EF4-FFF2-40B4-BE49-F238E27FC236}">
                <a16:creationId xmlns:a16="http://schemas.microsoft.com/office/drawing/2014/main" id="{6B7F0F0D-4EC3-4189-94E5-54A9C9C99635}"/>
              </a:ext>
            </a:extLst>
          </p:cNvPr>
          <p:cNvSpPr>
            <a:spLocks noChangeArrowheads="1"/>
          </p:cNvSpPr>
          <p:nvPr/>
        </p:nvSpPr>
        <p:spPr bwMode="auto">
          <a:xfrm>
            <a:off x="5156354" y="3959913"/>
            <a:ext cx="491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latin typeface="Calibri" panose="020F0502020204030204" pitchFamily="34" charset="0"/>
              </a:rPr>
              <a:t>M</a:t>
            </a:r>
            <a:r>
              <a:rPr lang="en-GB" altLang="en-US" sz="3600" baseline="-16000" dirty="0">
                <a:latin typeface="Calibri" panose="020F0502020204030204" pitchFamily="34" charset="0"/>
              </a:rPr>
              <a:t>11</a:t>
            </a:r>
            <a:r>
              <a:rPr lang="en-GB" altLang="en-US" sz="3600" dirty="0">
                <a:latin typeface="Calibri" panose="020F0502020204030204" pitchFamily="34" charset="0"/>
              </a:rPr>
              <a:t>: remove row 1, col 1</a:t>
            </a:r>
          </a:p>
        </p:txBody>
      </p:sp>
      <p:sp>
        <p:nvSpPr>
          <p:cNvPr id="8" name="Slide Number Placeholder 7">
            <a:extLst>
              <a:ext uri="{FF2B5EF4-FFF2-40B4-BE49-F238E27FC236}">
                <a16:creationId xmlns:a16="http://schemas.microsoft.com/office/drawing/2014/main" id="{22FFC4BA-EBCE-46D7-81E6-4ECF89BA926B}"/>
              </a:ext>
            </a:extLst>
          </p:cNvPr>
          <p:cNvSpPr>
            <a:spLocks noGrp="1"/>
          </p:cNvSpPr>
          <p:nvPr>
            <p:ph type="sldNum" sz="quarter" idx="12"/>
          </p:nvPr>
        </p:nvSpPr>
        <p:spPr/>
        <p:txBody>
          <a:bodyPr/>
          <a:lstStyle/>
          <a:p>
            <a:fld id="{7A40C488-C8CC-47D5-8871-7D5F905AB6AC}" type="slidenum">
              <a:rPr lang="en-US" smtClean="0"/>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0" grpId="0"/>
      <p:bldP spid="21" grpId="0"/>
      <p:bldP spid="22" grpId="0"/>
      <p:bldP spid="23" grpId="0" animBg="1"/>
      <p:bldP spid="24" grpId="0" animBg="1"/>
      <p:bldP spid="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6">
            <a:extLst>
              <a:ext uri="{FF2B5EF4-FFF2-40B4-BE49-F238E27FC236}">
                <a16:creationId xmlns:a16="http://schemas.microsoft.com/office/drawing/2014/main" id="{F5AD4BAC-012C-4CD9-BE8A-AD1AC7A9E724}"/>
              </a:ext>
            </a:extLst>
          </p:cNvPr>
          <p:cNvGrpSpPr>
            <a:grpSpLocks/>
          </p:cNvGrpSpPr>
          <p:nvPr/>
        </p:nvGrpSpPr>
        <p:grpSpPr bwMode="auto">
          <a:xfrm>
            <a:off x="1809750" y="4286251"/>
            <a:ext cx="3429000" cy="1857375"/>
            <a:chOff x="285720" y="4286269"/>
            <a:chExt cx="3429024" cy="1857375"/>
          </a:xfrm>
        </p:grpSpPr>
        <p:sp>
          <p:nvSpPr>
            <p:cNvPr id="6158" name="TextBox 5">
              <a:extLst>
                <a:ext uri="{FF2B5EF4-FFF2-40B4-BE49-F238E27FC236}">
                  <a16:creationId xmlns:a16="http://schemas.microsoft.com/office/drawing/2014/main" id="{84DA1A4C-E25D-4DEA-AC28-51D5EE2B93EA}"/>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6159" name="Group 6">
              <a:extLst>
                <a:ext uri="{FF2B5EF4-FFF2-40B4-BE49-F238E27FC236}">
                  <a16:creationId xmlns:a16="http://schemas.microsoft.com/office/drawing/2014/main" id="{AAE73108-64F3-4B83-BF69-4CA174AEF194}"/>
                </a:ext>
              </a:extLst>
            </p:cNvPr>
            <p:cNvGrpSpPr>
              <a:grpSpLocks/>
            </p:cNvGrpSpPr>
            <p:nvPr/>
          </p:nvGrpSpPr>
          <p:grpSpPr bwMode="auto">
            <a:xfrm>
              <a:off x="285720" y="4286269"/>
              <a:ext cx="3357586" cy="1857375"/>
              <a:chOff x="285720" y="4286269"/>
              <a:chExt cx="3357586" cy="1857375"/>
            </a:xfrm>
          </p:grpSpPr>
          <p:sp>
            <p:nvSpPr>
              <p:cNvPr id="8" name="Double Bracket 7">
                <a:extLst>
                  <a:ext uri="{FF2B5EF4-FFF2-40B4-BE49-F238E27FC236}">
                    <a16:creationId xmlns:a16="http://schemas.microsoft.com/office/drawing/2014/main" id="{6B529F5C-F97A-4F4C-93BB-0C9962929F5D}"/>
                  </a:ext>
                </a:extLst>
              </p:cNvPr>
              <p:cNvSpPr/>
              <p:nvPr/>
            </p:nvSpPr>
            <p:spPr bwMode="auto">
              <a:xfrm>
                <a:off x="1142976" y="4286269"/>
                <a:ext cx="2071702"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6161" name="TextBox 32">
                <a:extLst>
                  <a:ext uri="{FF2B5EF4-FFF2-40B4-BE49-F238E27FC236}">
                    <a16:creationId xmlns:a16="http://schemas.microsoft.com/office/drawing/2014/main" id="{10637FB9-E87B-4861-9E2F-C2E8549BF16E}"/>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6162" name="TextBox 33">
                <a:extLst>
                  <a:ext uri="{FF2B5EF4-FFF2-40B4-BE49-F238E27FC236}">
                    <a16:creationId xmlns:a16="http://schemas.microsoft.com/office/drawing/2014/main" id="{6BA1D15D-97B9-4193-9AB0-5CDF736B07EC}"/>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6163" name="TextBox 34">
                <a:extLst>
                  <a:ext uri="{FF2B5EF4-FFF2-40B4-BE49-F238E27FC236}">
                    <a16:creationId xmlns:a16="http://schemas.microsoft.com/office/drawing/2014/main" id="{0922C082-C877-435F-AB43-4B63A516D2F4}"/>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6164" name="TextBox 35">
                <a:extLst>
                  <a:ext uri="{FF2B5EF4-FFF2-40B4-BE49-F238E27FC236}">
                    <a16:creationId xmlns:a16="http://schemas.microsoft.com/office/drawing/2014/main" id="{6DAE89A7-94A5-46D3-9D93-46705770D98E}"/>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6165" name="TextBox 36">
                <a:extLst>
                  <a:ext uri="{FF2B5EF4-FFF2-40B4-BE49-F238E27FC236}">
                    <a16:creationId xmlns:a16="http://schemas.microsoft.com/office/drawing/2014/main" id="{AA68B311-2296-4E2C-8964-BB9DBB4B2491}"/>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6166" name="TextBox 37">
                <a:extLst>
                  <a:ext uri="{FF2B5EF4-FFF2-40B4-BE49-F238E27FC236}">
                    <a16:creationId xmlns:a16="http://schemas.microsoft.com/office/drawing/2014/main" id="{CAFFF25B-C57A-4D66-9452-5FB704069D9C}"/>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7</a:t>
                </a:r>
              </a:p>
            </p:txBody>
          </p:sp>
          <p:sp>
            <p:nvSpPr>
              <p:cNvPr id="6167" name="TextBox 14">
                <a:extLst>
                  <a:ext uri="{FF2B5EF4-FFF2-40B4-BE49-F238E27FC236}">
                    <a16:creationId xmlns:a16="http://schemas.microsoft.com/office/drawing/2014/main" id="{BF23F53D-8A29-4924-A4EF-B30E3B8671A0}"/>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6168" name="TextBox 15">
                <a:extLst>
                  <a:ext uri="{FF2B5EF4-FFF2-40B4-BE49-F238E27FC236}">
                    <a16:creationId xmlns:a16="http://schemas.microsoft.com/office/drawing/2014/main" id="{B4294B8A-225F-48E9-B25F-C217208308DE}"/>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17" name="Rectangle 16">
                <a:extLst>
                  <a:ext uri="{FF2B5EF4-FFF2-40B4-BE49-F238E27FC236}">
                    <a16:creationId xmlns:a16="http://schemas.microsoft.com/office/drawing/2014/main" id="{E1F4D9C1-2F4B-4C73-A1D3-82AE703317FA}"/>
                  </a:ext>
                </a:extLst>
              </p:cNvPr>
              <p:cNvSpPr/>
              <p:nvPr/>
            </p:nvSpPr>
            <p:spPr>
              <a:xfrm>
                <a:off x="285720" y="4857769"/>
                <a:ext cx="785818" cy="646113"/>
              </a:xfrm>
              <a:prstGeom prst="rect">
                <a:avLst/>
              </a:prstGeom>
            </p:spPr>
            <p:txBody>
              <a:bodyPr wrap="none">
                <a:spAutoFit/>
              </a:bodyPr>
              <a:lstStyle/>
              <a:p>
                <a:pPr>
                  <a:defRPr/>
                </a:pPr>
                <a:r>
                  <a:rPr lang="en-GB" sz="3600" dirty="0"/>
                  <a:t>A =</a:t>
                </a:r>
              </a:p>
            </p:txBody>
          </p:sp>
        </p:grpSp>
      </p:grpSp>
      <p:sp>
        <p:nvSpPr>
          <p:cNvPr id="18" name="Rectangle 17">
            <a:extLst>
              <a:ext uri="{FF2B5EF4-FFF2-40B4-BE49-F238E27FC236}">
                <a16:creationId xmlns:a16="http://schemas.microsoft.com/office/drawing/2014/main" id="{152C22CC-5D2F-461E-8E55-F680E54E9702}"/>
              </a:ext>
            </a:extLst>
          </p:cNvPr>
          <p:cNvSpPr>
            <a:spLocks noChangeArrowheads="1"/>
          </p:cNvSpPr>
          <p:nvPr/>
        </p:nvSpPr>
        <p:spPr bwMode="auto">
          <a:xfrm>
            <a:off x="6096001" y="5140326"/>
            <a:ext cx="1223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M</a:t>
            </a:r>
            <a:r>
              <a:rPr lang="en-GB" altLang="en-US" sz="3600" baseline="-16000">
                <a:latin typeface="Calibri" panose="020F0502020204030204" pitchFamily="34" charset="0"/>
              </a:rPr>
              <a:t>12</a:t>
            </a:r>
            <a:r>
              <a:rPr lang="en-GB" altLang="en-US" sz="3600">
                <a:latin typeface="Calibri" panose="020F0502020204030204" pitchFamily="34" charset="0"/>
              </a:rPr>
              <a:t> =</a:t>
            </a:r>
          </a:p>
        </p:txBody>
      </p:sp>
      <p:sp>
        <p:nvSpPr>
          <p:cNvPr id="19" name="Double Bracket 18">
            <a:extLst>
              <a:ext uri="{FF2B5EF4-FFF2-40B4-BE49-F238E27FC236}">
                <a16:creationId xmlns:a16="http://schemas.microsoft.com/office/drawing/2014/main" id="{ED65DC36-D167-47A9-9B31-664E9EFDD032}"/>
              </a:ext>
            </a:extLst>
          </p:cNvPr>
          <p:cNvSpPr/>
          <p:nvPr/>
        </p:nvSpPr>
        <p:spPr bwMode="auto">
          <a:xfrm>
            <a:off x="7321550" y="4857751"/>
            <a:ext cx="1346200" cy="135731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0" name="TextBox 21">
            <a:extLst>
              <a:ext uri="{FF2B5EF4-FFF2-40B4-BE49-F238E27FC236}">
                <a16:creationId xmlns:a16="http://schemas.microsoft.com/office/drawing/2014/main" id="{F9028E48-B481-4830-BC1F-CA3F739B8CCD}"/>
              </a:ext>
            </a:extLst>
          </p:cNvPr>
          <p:cNvSpPr txBox="1">
            <a:spLocks noChangeArrowheads="1"/>
          </p:cNvSpPr>
          <p:nvPr/>
        </p:nvSpPr>
        <p:spPr bwMode="auto">
          <a:xfrm>
            <a:off x="7310438" y="4929188"/>
            <a:ext cx="595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1" name="TextBox 22">
            <a:extLst>
              <a:ext uri="{FF2B5EF4-FFF2-40B4-BE49-F238E27FC236}">
                <a16:creationId xmlns:a16="http://schemas.microsoft.com/office/drawing/2014/main" id="{DAA33811-409D-4EE0-8F57-B2210116A1B1}"/>
              </a:ext>
            </a:extLst>
          </p:cNvPr>
          <p:cNvSpPr txBox="1">
            <a:spLocks noChangeArrowheads="1"/>
          </p:cNvSpPr>
          <p:nvPr/>
        </p:nvSpPr>
        <p:spPr bwMode="auto">
          <a:xfrm>
            <a:off x="7429501" y="5500688"/>
            <a:ext cx="52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2" name="TextBox 22">
            <a:extLst>
              <a:ext uri="{FF2B5EF4-FFF2-40B4-BE49-F238E27FC236}">
                <a16:creationId xmlns:a16="http://schemas.microsoft.com/office/drawing/2014/main" id="{1DCC6C23-D8C7-4773-ADDE-F863C43F9E69}"/>
              </a:ext>
            </a:extLst>
          </p:cNvPr>
          <p:cNvSpPr txBox="1">
            <a:spLocks noChangeArrowheads="1"/>
          </p:cNvSpPr>
          <p:nvPr/>
        </p:nvSpPr>
        <p:spPr bwMode="auto">
          <a:xfrm>
            <a:off x="8096251" y="49291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23" name="TextBox 22">
            <a:extLst>
              <a:ext uri="{FF2B5EF4-FFF2-40B4-BE49-F238E27FC236}">
                <a16:creationId xmlns:a16="http://schemas.microsoft.com/office/drawing/2014/main" id="{F57E556B-B382-4F26-A50D-E1E4DC5CFF99}"/>
              </a:ext>
            </a:extLst>
          </p:cNvPr>
          <p:cNvSpPr txBox="1">
            <a:spLocks noChangeArrowheads="1"/>
          </p:cNvSpPr>
          <p:nvPr/>
        </p:nvSpPr>
        <p:spPr bwMode="auto">
          <a:xfrm>
            <a:off x="8096251" y="55006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4" name="Oval 23">
            <a:extLst>
              <a:ext uri="{FF2B5EF4-FFF2-40B4-BE49-F238E27FC236}">
                <a16:creationId xmlns:a16="http://schemas.microsoft.com/office/drawing/2014/main" id="{A017680A-5DA6-4264-86F2-802930F1A340}"/>
              </a:ext>
            </a:extLst>
          </p:cNvPr>
          <p:cNvSpPr/>
          <p:nvPr/>
        </p:nvSpPr>
        <p:spPr>
          <a:xfrm>
            <a:off x="2952750" y="4286250"/>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a:extLst>
              <a:ext uri="{FF2B5EF4-FFF2-40B4-BE49-F238E27FC236}">
                <a16:creationId xmlns:a16="http://schemas.microsoft.com/office/drawing/2014/main" id="{01401291-1E36-4C9C-BE74-1C5B1F19DC42}"/>
              </a:ext>
            </a:extLst>
          </p:cNvPr>
          <p:cNvSpPr/>
          <p:nvPr/>
        </p:nvSpPr>
        <p:spPr>
          <a:xfrm rot="5400000">
            <a:off x="2881313" y="4929188"/>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155" name="Rectangle 25">
            <a:extLst>
              <a:ext uri="{FF2B5EF4-FFF2-40B4-BE49-F238E27FC236}">
                <a16:creationId xmlns:a16="http://schemas.microsoft.com/office/drawing/2014/main" id="{878BC435-C388-45A3-9A4C-B930ECE1E76B}"/>
              </a:ext>
            </a:extLst>
          </p:cNvPr>
          <p:cNvSpPr>
            <a:spLocks noChangeArrowheads="1"/>
          </p:cNvSpPr>
          <p:nvPr/>
        </p:nvSpPr>
        <p:spPr bwMode="auto">
          <a:xfrm>
            <a:off x="5167313" y="3929063"/>
            <a:ext cx="491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M</a:t>
            </a:r>
            <a:r>
              <a:rPr lang="en-GB" altLang="en-US" sz="3600" baseline="-16000">
                <a:solidFill>
                  <a:srgbClr val="002060"/>
                </a:solidFill>
                <a:latin typeface="Calibri" panose="020F0502020204030204" pitchFamily="34" charset="0"/>
              </a:rPr>
              <a:t>12</a:t>
            </a:r>
            <a:r>
              <a:rPr lang="en-GB" altLang="en-US" sz="3600">
                <a:solidFill>
                  <a:srgbClr val="002060"/>
                </a:solidFill>
                <a:latin typeface="Calibri" panose="020F0502020204030204" pitchFamily="34" charset="0"/>
              </a:rPr>
              <a:t> : remove row 1, col 2</a:t>
            </a:r>
          </a:p>
        </p:txBody>
      </p:sp>
      <p:sp>
        <p:nvSpPr>
          <p:cNvPr id="2" name="Title 1">
            <a:extLst>
              <a:ext uri="{FF2B5EF4-FFF2-40B4-BE49-F238E27FC236}">
                <a16:creationId xmlns:a16="http://schemas.microsoft.com/office/drawing/2014/main" id="{18C2D894-40F5-4B68-AAF0-583ABD5929CC}"/>
              </a:ext>
            </a:extLst>
          </p:cNvPr>
          <p:cNvSpPr>
            <a:spLocks noGrp="1"/>
          </p:cNvSpPr>
          <p:nvPr>
            <p:ph type="title"/>
          </p:nvPr>
        </p:nvSpPr>
        <p:spPr/>
        <p:txBody>
          <a:bodyPr>
            <a:normAutofit fontScale="90000"/>
          </a:bodyPr>
          <a:lstStyle/>
          <a:p>
            <a:r>
              <a:rPr lang="en-GB" sz="4000" dirty="0"/>
              <a:t>Determinants</a:t>
            </a:r>
            <a:endParaRPr lang="en-US" dirty="0"/>
          </a:p>
        </p:txBody>
      </p:sp>
      <p:sp>
        <p:nvSpPr>
          <p:cNvPr id="6157" name="Content Placeholder 2">
            <a:extLst>
              <a:ext uri="{FF2B5EF4-FFF2-40B4-BE49-F238E27FC236}">
                <a16:creationId xmlns:a16="http://schemas.microsoft.com/office/drawing/2014/main" id="{CBE4398D-9D05-4411-9CF0-9C5B623C9D4A}"/>
              </a:ext>
            </a:extLst>
          </p:cNvPr>
          <p:cNvSpPr>
            <a:spLocks noGrp="1"/>
          </p:cNvSpPr>
          <p:nvPr>
            <p:ph idx="1"/>
          </p:nvPr>
        </p:nvSpPr>
        <p:spPr/>
        <p:txBody>
          <a:bodyPr/>
          <a:lstStyle/>
          <a:p>
            <a:pPr eaLnBrk="1" hangingPunct="1"/>
            <a:r>
              <a:rPr lang="en-GB" altLang="en-US" dirty="0"/>
              <a:t>To define det(A) for larger matrices, we will need the definition of a </a:t>
            </a:r>
            <a:r>
              <a:rPr lang="en-GB" altLang="en-US" b="1" dirty="0"/>
              <a:t>minor </a:t>
            </a:r>
            <a:r>
              <a:rPr lang="en-GB" altLang="en-US" dirty="0" err="1"/>
              <a:t>M</a:t>
            </a:r>
            <a:r>
              <a:rPr lang="en-GB" altLang="en-US" baseline="-16000" dirty="0" err="1"/>
              <a:t>ij</a:t>
            </a:r>
            <a:endParaRPr lang="en-GB" altLang="en-US" baseline="-16000" dirty="0"/>
          </a:p>
          <a:p>
            <a:pPr eaLnBrk="1" hangingPunct="1"/>
            <a:r>
              <a:rPr lang="en-GB" altLang="en-US" dirty="0"/>
              <a:t>The minor </a:t>
            </a:r>
            <a:r>
              <a:rPr lang="en-GB" altLang="en-US" dirty="0" err="1"/>
              <a:t>M</a:t>
            </a:r>
            <a:r>
              <a:rPr lang="en-GB" altLang="en-US" baseline="-16000" dirty="0" err="1"/>
              <a:t>ij</a:t>
            </a:r>
            <a:r>
              <a:rPr lang="en-GB" altLang="en-US" baseline="-16000" dirty="0"/>
              <a:t> </a:t>
            </a:r>
            <a:r>
              <a:rPr lang="en-GB" altLang="en-US" dirty="0"/>
              <a:t> of a matrix A is the matrix formed by removing the </a:t>
            </a:r>
            <a:r>
              <a:rPr lang="en-GB" altLang="en-US" i="1" dirty="0" err="1"/>
              <a:t>i</a:t>
            </a:r>
            <a:r>
              <a:rPr lang="en-GB" altLang="en-US" dirty="0" err="1"/>
              <a:t>th</a:t>
            </a:r>
            <a:r>
              <a:rPr lang="en-GB" altLang="en-US" dirty="0"/>
              <a:t> row and the </a:t>
            </a:r>
            <a:r>
              <a:rPr lang="en-GB" altLang="en-US" i="1" dirty="0" err="1"/>
              <a:t>j</a:t>
            </a:r>
            <a:r>
              <a:rPr lang="en-GB" altLang="en-US" dirty="0" err="1"/>
              <a:t>th</a:t>
            </a:r>
            <a:r>
              <a:rPr lang="en-GB" altLang="en-US" dirty="0"/>
              <a:t> column of A</a:t>
            </a:r>
          </a:p>
        </p:txBody>
      </p:sp>
      <p:sp>
        <p:nvSpPr>
          <p:cNvPr id="3" name="Slide Number Placeholder 2">
            <a:extLst>
              <a:ext uri="{FF2B5EF4-FFF2-40B4-BE49-F238E27FC236}">
                <a16:creationId xmlns:a16="http://schemas.microsoft.com/office/drawing/2014/main" id="{5AC76BC0-B4F2-49D9-9F27-1D59C3A9BC92}"/>
              </a:ext>
            </a:extLst>
          </p:cNvPr>
          <p:cNvSpPr>
            <a:spLocks noGrp="1"/>
          </p:cNvSpPr>
          <p:nvPr>
            <p:ph type="sldNum" sz="quarter" idx="12"/>
          </p:nvPr>
        </p:nvSpPr>
        <p:spPr/>
        <p:txBody>
          <a:bodyPr/>
          <a:lstStyle/>
          <a:p>
            <a:fld id="{7A40C488-C8CC-47D5-8871-7D5F905AB6AC}" type="slidenum">
              <a:rPr lang="en-US" smtClean="0"/>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p:bldP spid="22" grpId="0"/>
      <p:bldP spid="23" grpId="0"/>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r>
              <a:rPr lang="en-US" altLang="zh-CN">
                <a:ea typeface="SimSun" panose="02010600030101010101" pitchFamily="2" charset="-122"/>
              </a:rPr>
              <a:t>What is a Matrix?</a:t>
            </a:r>
          </a:p>
        </p:txBody>
      </p:sp>
      <mc:AlternateContent xmlns:mc="http://schemas.openxmlformats.org/markup-compatibility/2006" xmlns:a14="http://schemas.microsoft.com/office/drawing/2010/main">
        <mc:Choice Requires="a14">
          <p:sp>
            <p:nvSpPr>
              <p:cNvPr id="7170" name="Rectangle 4"/>
              <p:cNvSpPr txBox="1">
                <a:spLocks noGrp="1"/>
              </p:cNvSpPr>
              <p:nvPr>
                <p:ph idx="1"/>
              </p:nvPr>
            </p:nvSpPr>
            <p:spPr bwMode="auto">
              <a:xfrm>
                <a:off x="6137275" y="3689350"/>
                <a:ext cx="1333500" cy="939800"/>
              </a:xfrm>
              <a:prstGeom prst="rect">
                <a:avLst/>
              </a:prstGeom>
              <a:noFill/>
              <a:ln>
                <a:noFill/>
              </a:ln>
              <a:effectLst/>
            </p:spPr>
            <p:txBody>
              <a:bodyPr>
                <a:normAutofit fontScale="32500" lnSpcReduction="20000"/>
              </a:bodyPr>
              <a:lstStyle/>
              <a:p>
                <a:pPr>
                  <a:buNone/>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11</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21</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31</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41</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12</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22</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32</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42</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13</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23</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33</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43</m:t>
                                    </m:r>
                                  </m:sub>
                                </m:sSub>
                              </m:e>
                            </m:mr>
                            <m:m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14</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24</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34</m:t>
                                    </m:r>
                                  </m:sub>
                                </m:sSub>
                              </m:e>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44</m:t>
                                    </m:r>
                                  </m:sub>
                                </m:sSub>
                              </m:e>
                            </m:mr>
                          </m:m>
                        </m:e>
                      </m:d>
                    </m:oMath>
                  </m:oMathPara>
                </a14:m>
                <a:endParaRPr lang="en-US"/>
              </a:p>
            </p:txBody>
          </p:sp>
        </mc:Choice>
        <mc:Fallback xmlns="">
          <p:sp>
            <p:nvSpPr>
              <p:cNvPr id="7170" name="Rectangle 4"/>
              <p:cNvSpPr txBox="1">
                <a:spLocks noRot="1" noChangeAspect="1" noMove="1" noResize="1" noEditPoints="1" noAdjustHandles="1" noChangeArrowheads="1" noChangeShapeType="1" noTextEdit="1"/>
              </p:cNvSpPr>
              <p:nvPr>
                <p:ph idx="1"/>
              </p:nvPr>
            </p:nvSpPr>
            <p:spPr bwMode="auto">
              <a:xfrm>
                <a:off x="6137275" y="3689350"/>
                <a:ext cx="1333500" cy="939800"/>
              </a:xfrm>
              <a:prstGeom prst="rect">
                <a:avLst/>
              </a:prstGeom>
              <a:blipFill>
                <a:blip r:embed="rId2"/>
                <a:stretch>
                  <a:fillRect/>
                </a:stretch>
              </a:blipFill>
              <a:ln>
                <a:noFill/>
              </a:ln>
              <a:effectLst/>
            </p:spPr>
            <p:txBody>
              <a:bodyPr/>
              <a:lstStyle/>
              <a:p>
                <a:r>
                  <a:rPr lang="en-US">
                    <a:noFill/>
                  </a:rPr>
                  <a:t> </a:t>
                </a:r>
              </a:p>
            </p:txBody>
          </p:sp>
        </mc:Fallback>
      </mc:AlternateContent>
      <p:sp>
        <p:nvSpPr>
          <p:cNvPr id="7173" name="Rectangle 3"/>
          <p:cNvSpPr>
            <a:spLocks noGrp="1" noChangeArrowheads="1"/>
          </p:cNvSpPr>
          <p:nvPr>
            <p:ph type="body" idx="4294967295"/>
          </p:nvPr>
        </p:nvSpPr>
        <p:spPr>
          <a:xfrm>
            <a:off x="838200" y="1399382"/>
            <a:ext cx="10515600" cy="4351338"/>
          </a:xfrm>
        </p:spPr>
        <p:txBody>
          <a:bodyPr/>
          <a:lstStyle/>
          <a:p>
            <a:r>
              <a:rPr lang="en-US" altLang="zh-CN" b="1" dirty="0">
                <a:solidFill>
                  <a:srgbClr val="002060"/>
                </a:solidFill>
                <a:ea typeface="SimSun" panose="02010600030101010101" pitchFamily="2" charset="-122"/>
              </a:rPr>
              <a:t>A matrix is a set of elements, organized into rows and columns</a:t>
            </a:r>
          </a:p>
        </p:txBody>
      </p:sp>
      <p:sp>
        <p:nvSpPr>
          <p:cNvPr id="7174" name="Line 6"/>
          <p:cNvSpPr>
            <a:spLocks noChangeShapeType="1"/>
          </p:cNvSpPr>
          <p:nvPr/>
        </p:nvSpPr>
        <p:spPr bwMode="auto">
          <a:xfrm flipV="1">
            <a:off x="5199062" y="2570164"/>
            <a:ext cx="3240087" cy="142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7"/>
          <p:cNvSpPr>
            <a:spLocks noChangeShapeType="1"/>
          </p:cNvSpPr>
          <p:nvPr/>
        </p:nvSpPr>
        <p:spPr bwMode="auto">
          <a:xfrm>
            <a:off x="4741862" y="2965449"/>
            <a:ext cx="1587" cy="2378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Text Box 8"/>
          <p:cNvSpPr txBox="1">
            <a:spLocks noChangeArrowheads="1"/>
          </p:cNvSpPr>
          <p:nvPr/>
        </p:nvSpPr>
        <p:spPr bwMode="auto">
          <a:xfrm>
            <a:off x="5732463" y="2203451"/>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rows</a:t>
            </a:r>
          </a:p>
        </p:txBody>
      </p:sp>
      <p:sp>
        <p:nvSpPr>
          <p:cNvPr id="7177" name="Text Box 9"/>
          <p:cNvSpPr txBox="1">
            <a:spLocks noChangeArrowheads="1"/>
          </p:cNvSpPr>
          <p:nvPr/>
        </p:nvSpPr>
        <p:spPr bwMode="auto">
          <a:xfrm>
            <a:off x="3554413" y="357505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columns</a:t>
            </a:r>
          </a:p>
        </p:txBody>
      </p:sp>
      <p:sp>
        <p:nvSpPr>
          <p:cNvPr id="2" name="Slide Number Placeholder 1">
            <a:extLst>
              <a:ext uri="{FF2B5EF4-FFF2-40B4-BE49-F238E27FC236}">
                <a16:creationId xmlns:a16="http://schemas.microsoft.com/office/drawing/2014/main" id="{322ECB1B-A384-43FB-9750-69E6E50706CE}"/>
              </a:ext>
            </a:extLst>
          </p:cNvPr>
          <p:cNvSpPr>
            <a:spLocks noGrp="1"/>
          </p:cNvSpPr>
          <p:nvPr>
            <p:ph type="sldNum" sz="quarter" idx="12"/>
          </p:nvPr>
        </p:nvSpPr>
        <p:spPr/>
        <p:txBody>
          <a:bodyPr/>
          <a:lstStyle/>
          <a:p>
            <a:fld id="{7A40C488-C8CC-47D5-8871-7D5F905AB6AC}" type="slidenum">
              <a:rPr lang="en-US" smtClean="0"/>
              <a:t>6</a:t>
            </a:fld>
            <a:endParaRPr lang="en-US"/>
          </a:p>
        </p:txBody>
      </p:sp>
    </p:spTree>
    <p:extLst>
      <p:ext uri="{BB962C8B-B14F-4D97-AF65-F5344CB8AC3E}">
        <p14:creationId xmlns:p14="http://schemas.microsoft.com/office/powerpoint/2010/main" val="2388995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6">
            <a:extLst>
              <a:ext uri="{FF2B5EF4-FFF2-40B4-BE49-F238E27FC236}">
                <a16:creationId xmlns:a16="http://schemas.microsoft.com/office/drawing/2014/main" id="{AF400D6C-7EF5-41AA-B5F9-2CABEEDD7E5B}"/>
              </a:ext>
            </a:extLst>
          </p:cNvPr>
          <p:cNvGrpSpPr>
            <a:grpSpLocks/>
          </p:cNvGrpSpPr>
          <p:nvPr/>
        </p:nvGrpSpPr>
        <p:grpSpPr bwMode="auto">
          <a:xfrm>
            <a:off x="1809750" y="4286251"/>
            <a:ext cx="3429000" cy="1857375"/>
            <a:chOff x="285720" y="4286269"/>
            <a:chExt cx="3429024" cy="1857375"/>
          </a:xfrm>
        </p:grpSpPr>
        <p:sp>
          <p:nvSpPr>
            <p:cNvPr id="7182" name="TextBox 5">
              <a:extLst>
                <a:ext uri="{FF2B5EF4-FFF2-40B4-BE49-F238E27FC236}">
                  <a16:creationId xmlns:a16="http://schemas.microsoft.com/office/drawing/2014/main" id="{E8CFCB2C-7CA0-4C3D-9FEA-AB585CC30813}"/>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7183" name="Group 6">
              <a:extLst>
                <a:ext uri="{FF2B5EF4-FFF2-40B4-BE49-F238E27FC236}">
                  <a16:creationId xmlns:a16="http://schemas.microsoft.com/office/drawing/2014/main" id="{CFDD542E-05F3-4B71-B681-3F7831C29322}"/>
                </a:ext>
              </a:extLst>
            </p:cNvPr>
            <p:cNvGrpSpPr>
              <a:grpSpLocks/>
            </p:cNvGrpSpPr>
            <p:nvPr/>
          </p:nvGrpSpPr>
          <p:grpSpPr bwMode="auto">
            <a:xfrm>
              <a:off x="285720" y="4286269"/>
              <a:ext cx="3357586" cy="1857375"/>
              <a:chOff x="285720" y="4286269"/>
              <a:chExt cx="3357586" cy="1857375"/>
            </a:xfrm>
          </p:grpSpPr>
          <p:sp>
            <p:nvSpPr>
              <p:cNvPr id="8" name="Double Bracket 7">
                <a:extLst>
                  <a:ext uri="{FF2B5EF4-FFF2-40B4-BE49-F238E27FC236}">
                    <a16:creationId xmlns:a16="http://schemas.microsoft.com/office/drawing/2014/main" id="{F8CF57C2-3BD6-4D67-AACB-B732A71BA562}"/>
                  </a:ext>
                </a:extLst>
              </p:cNvPr>
              <p:cNvSpPr/>
              <p:nvPr/>
            </p:nvSpPr>
            <p:spPr bwMode="auto">
              <a:xfrm>
                <a:off x="1142976" y="4286269"/>
                <a:ext cx="2071702"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7185" name="TextBox 32">
                <a:extLst>
                  <a:ext uri="{FF2B5EF4-FFF2-40B4-BE49-F238E27FC236}">
                    <a16:creationId xmlns:a16="http://schemas.microsoft.com/office/drawing/2014/main" id="{3E23ECF7-1C9D-4929-B907-DD1874A72E36}"/>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7186" name="TextBox 33">
                <a:extLst>
                  <a:ext uri="{FF2B5EF4-FFF2-40B4-BE49-F238E27FC236}">
                    <a16:creationId xmlns:a16="http://schemas.microsoft.com/office/drawing/2014/main" id="{CCD4329D-35E0-4FDE-B9B7-55C2539150F2}"/>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7187" name="TextBox 34">
                <a:extLst>
                  <a:ext uri="{FF2B5EF4-FFF2-40B4-BE49-F238E27FC236}">
                    <a16:creationId xmlns:a16="http://schemas.microsoft.com/office/drawing/2014/main" id="{1611362D-2B1B-496D-80D9-5EE3BA7FCAE7}"/>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7188" name="TextBox 35">
                <a:extLst>
                  <a:ext uri="{FF2B5EF4-FFF2-40B4-BE49-F238E27FC236}">
                    <a16:creationId xmlns:a16="http://schemas.microsoft.com/office/drawing/2014/main" id="{C9FE9CC0-5A34-4932-8A02-3171731CD17B}"/>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7189" name="TextBox 36">
                <a:extLst>
                  <a:ext uri="{FF2B5EF4-FFF2-40B4-BE49-F238E27FC236}">
                    <a16:creationId xmlns:a16="http://schemas.microsoft.com/office/drawing/2014/main" id="{652C7C91-4354-46FD-8DC1-083AA3B2DF5D}"/>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7190" name="TextBox 37">
                <a:extLst>
                  <a:ext uri="{FF2B5EF4-FFF2-40B4-BE49-F238E27FC236}">
                    <a16:creationId xmlns:a16="http://schemas.microsoft.com/office/drawing/2014/main" id="{9B7EA9FB-35E4-4636-B273-6273A5FBF071}"/>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7</a:t>
                </a:r>
              </a:p>
            </p:txBody>
          </p:sp>
          <p:sp>
            <p:nvSpPr>
              <p:cNvPr id="7191" name="TextBox 14">
                <a:extLst>
                  <a:ext uri="{FF2B5EF4-FFF2-40B4-BE49-F238E27FC236}">
                    <a16:creationId xmlns:a16="http://schemas.microsoft.com/office/drawing/2014/main" id="{24F642E8-62C7-463D-AB91-AE94E97990A4}"/>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7192" name="TextBox 15">
                <a:extLst>
                  <a:ext uri="{FF2B5EF4-FFF2-40B4-BE49-F238E27FC236}">
                    <a16:creationId xmlns:a16="http://schemas.microsoft.com/office/drawing/2014/main" id="{A0A4997A-A0B7-43C7-A02A-9577BD4434B2}"/>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17" name="Rectangle 16">
                <a:extLst>
                  <a:ext uri="{FF2B5EF4-FFF2-40B4-BE49-F238E27FC236}">
                    <a16:creationId xmlns:a16="http://schemas.microsoft.com/office/drawing/2014/main" id="{CCDE6890-7801-4F90-B979-F8EEFAEB788E}"/>
                  </a:ext>
                </a:extLst>
              </p:cNvPr>
              <p:cNvSpPr/>
              <p:nvPr/>
            </p:nvSpPr>
            <p:spPr>
              <a:xfrm>
                <a:off x="285720" y="4857769"/>
                <a:ext cx="785818" cy="646113"/>
              </a:xfrm>
              <a:prstGeom prst="rect">
                <a:avLst/>
              </a:prstGeom>
            </p:spPr>
            <p:txBody>
              <a:bodyPr wrap="none">
                <a:spAutoFit/>
              </a:bodyPr>
              <a:lstStyle/>
              <a:p>
                <a:pPr>
                  <a:defRPr/>
                </a:pPr>
                <a:r>
                  <a:rPr lang="en-GB" sz="3600" dirty="0"/>
                  <a:t>A =</a:t>
                </a:r>
              </a:p>
            </p:txBody>
          </p:sp>
        </p:grpSp>
      </p:grpSp>
      <p:sp>
        <p:nvSpPr>
          <p:cNvPr id="18" name="Rectangle 17">
            <a:extLst>
              <a:ext uri="{FF2B5EF4-FFF2-40B4-BE49-F238E27FC236}">
                <a16:creationId xmlns:a16="http://schemas.microsoft.com/office/drawing/2014/main" id="{E38BF2EE-4DCC-4572-853C-4D51BE927FBD}"/>
              </a:ext>
            </a:extLst>
          </p:cNvPr>
          <p:cNvSpPr>
            <a:spLocks noChangeArrowheads="1"/>
          </p:cNvSpPr>
          <p:nvPr/>
        </p:nvSpPr>
        <p:spPr bwMode="auto">
          <a:xfrm>
            <a:off x="6096001" y="5140326"/>
            <a:ext cx="1223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M</a:t>
            </a:r>
            <a:r>
              <a:rPr lang="en-GB" altLang="en-US" sz="3600" baseline="-16000">
                <a:latin typeface="Calibri" panose="020F0502020204030204" pitchFamily="34" charset="0"/>
              </a:rPr>
              <a:t>13</a:t>
            </a:r>
            <a:r>
              <a:rPr lang="en-GB" altLang="en-US" sz="3600">
                <a:latin typeface="Calibri" panose="020F0502020204030204" pitchFamily="34" charset="0"/>
              </a:rPr>
              <a:t> =</a:t>
            </a:r>
          </a:p>
        </p:txBody>
      </p:sp>
      <p:sp>
        <p:nvSpPr>
          <p:cNvPr id="19" name="Double Bracket 18">
            <a:extLst>
              <a:ext uri="{FF2B5EF4-FFF2-40B4-BE49-F238E27FC236}">
                <a16:creationId xmlns:a16="http://schemas.microsoft.com/office/drawing/2014/main" id="{6D3191A8-76E7-4E21-961B-9D6E2D2997F6}"/>
              </a:ext>
            </a:extLst>
          </p:cNvPr>
          <p:cNvSpPr/>
          <p:nvPr/>
        </p:nvSpPr>
        <p:spPr bwMode="auto">
          <a:xfrm>
            <a:off x="7321550" y="4857751"/>
            <a:ext cx="1346200" cy="135731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0" name="TextBox 21">
            <a:extLst>
              <a:ext uri="{FF2B5EF4-FFF2-40B4-BE49-F238E27FC236}">
                <a16:creationId xmlns:a16="http://schemas.microsoft.com/office/drawing/2014/main" id="{718DED7F-B481-41D5-9440-2CFABA7E0E40}"/>
              </a:ext>
            </a:extLst>
          </p:cNvPr>
          <p:cNvSpPr txBox="1">
            <a:spLocks noChangeArrowheads="1"/>
          </p:cNvSpPr>
          <p:nvPr/>
        </p:nvSpPr>
        <p:spPr bwMode="auto">
          <a:xfrm>
            <a:off x="7310438" y="4929188"/>
            <a:ext cx="595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1" name="TextBox 22">
            <a:extLst>
              <a:ext uri="{FF2B5EF4-FFF2-40B4-BE49-F238E27FC236}">
                <a16:creationId xmlns:a16="http://schemas.microsoft.com/office/drawing/2014/main" id="{50F5D1D1-3FF0-4648-900A-34B5540DB639}"/>
              </a:ext>
            </a:extLst>
          </p:cNvPr>
          <p:cNvSpPr txBox="1">
            <a:spLocks noChangeArrowheads="1"/>
          </p:cNvSpPr>
          <p:nvPr/>
        </p:nvSpPr>
        <p:spPr bwMode="auto">
          <a:xfrm>
            <a:off x="7429501" y="5500688"/>
            <a:ext cx="52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2" name="TextBox 22">
            <a:extLst>
              <a:ext uri="{FF2B5EF4-FFF2-40B4-BE49-F238E27FC236}">
                <a16:creationId xmlns:a16="http://schemas.microsoft.com/office/drawing/2014/main" id="{A1F9C642-4E39-4185-891C-2ED73A6966E4}"/>
              </a:ext>
            </a:extLst>
          </p:cNvPr>
          <p:cNvSpPr txBox="1">
            <a:spLocks noChangeArrowheads="1"/>
          </p:cNvSpPr>
          <p:nvPr/>
        </p:nvSpPr>
        <p:spPr bwMode="auto">
          <a:xfrm>
            <a:off x="8096251" y="49291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3" name="TextBox 22">
            <a:extLst>
              <a:ext uri="{FF2B5EF4-FFF2-40B4-BE49-F238E27FC236}">
                <a16:creationId xmlns:a16="http://schemas.microsoft.com/office/drawing/2014/main" id="{0FEA00C4-00C1-4B73-B4A1-999F25C7525D}"/>
              </a:ext>
            </a:extLst>
          </p:cNvPr>
          <p:cNvSpPr txBox="1">
            <a:spLocks noChangeArrowheads="1"/>
          </p:cNvSpPr>
          <p:nvPr/>
        </p:nvSpPr>
        <p:spPr bwMode="auto">
          <a:xfrm>
            <a:off x="8096251" y="55006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7</a:t>
            </a:r>
          </a:p>
        </p:txBody>
      </p:sp>
      <p:sp>
        <p:nvSpPr>
          <p:cNvPr id="24" name="Oval 23">
            <a:extLst>
              <a:ext uri="{FF2B5EF4-FFF2-40B4-BE49-F238E27FC236}">
                <a16:creationId xmlns:a16="http://schemas.microsoft.com/office/drawing/2014/main" id="{7C72EB37-C4F5-4B4E-9A56-FD9C4C8428C3}"/>
              </a:ext>
            </a:extLst>
          </p:cNvPr>
          <p:cNvSpPr/>
          <p:nvPr/>
        </p:nvSpPr>
        <p:spPr>
          <a:xfrm>
            <a:off x="2881313" y="4286250"/>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a:extLst>
              <a:ext uri="{FF2B5EF4-FFF2-40B4-BE49-F238E27FC236}">
                <a16:creationId xmlns:a16="http://schemas.microsoft.com/office/drawing/2014/main" id="{5EBE5E9D-78FA-416B-B02E-F37D5B3AA136}"/>
              </a:ext>
            </a:extLst>
          </p:cNvPr>
          <p:cNvSpPr/>
          <p:nvPr/>
        </p:nvSpPr>
        <p:spPr>
          <a:xfrm rot="5400000">
            <a:off x="3595688" y="4929188"/>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179" name="Rectangle 25">
            <a:extLst>
              <a:ext uri="{FF2B5EF4-FFF2-40B4-BE49-F238E27FC236}">
                <a16:creationId xmlns:a16="http://schemas.microsoft.com/office/drawing/2014/main" id="{82FE2812-D90B-4C34-BCE0-86B928DF8D8F}"/>
              </a:ext>
            </a:extLst>
          </p:cNvPr>
          <p:cNvSpPr>
            <a:spLocks noChangeArrowheads="1"/>
          </p:cNvSpPr>
          <p:nvPr/>
        </p:nvSpPr>
        <p:spPr bwMode="auto">
          <a:xfrm>
            <a:off x="5167313" y="3929063"/>
            <a:ext cx="491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M</a:t>
            </a:r>
            <a:r>
              <a:rPr lang="en-GB" altLang="en-US" sz="3600" baseline="-16000">
                <a:solidFill>
                  <a:srgbClr val="002060"/>
                </a:solidFill>
                <a:latin typeface="Calibri" panose="020F0502020204030204" pitchFamily="34" charset="0"/>
              </a:rPr>
              <a:t>13</a:t>
            </a:r>
            <a:r>
              <a:rPr lang="en-GB" altLang="en-US" sz="3600">
                <a:solidFill>
                  <a:srgbClr val="002060"/>
                </a:solidFill>
                <a:latin typeface="Calibri" panose="020F0502020204030204" pitchFamily="34" charset="0"/>
              </a:rPr>
              <a:t> : remove row 1, col 3</a:t>
            </a:r>
          </a:p>
        </p:txBody>
      </p:sp>
      <p:sp>
        <p:nvSpPr>
          <p:cNvPr id="4" name="Title 3">
            <a:extLst>
              <a:ext uri="{FF2B5EF4-FFF2-40B4-BE49-F238E27FC236}">
                <a16:creationId xmlns:a16="http://schemas.microsoft.com/office/drawing/2014/main" id="{67BB0B7E-3B70-4285-9EF9-D2593603E6CE}"/>
              </a:ext>
            </a:extLst>
          </p:cNvPr>
          <p:cNvSpPr>
            <a:spLocks noGrp="1"/>
          </p:cNvSpPr>
          <p:nvPr>
            <p:ph type="title"/>
          </p:nvPr>
        </p:nvSpPr>
        <p:spPr/>
        <p:txBody>
          <a:bodyPr>
            <a:normAutofit fontScale="90000"/>
          </a:bodyPr>
          <a:lstStyle/>
          <a:p>
            <a:r>
              <a:rPr lang="en-GB" sz="4000" dirty="0"/>
              <a:t>Determinants</a:t>
            </a:r>
            <a:endParaRPr lang="en-US" dirty="0"/>
          </a:p>
        </p:txBody>
      </p:sp>
      <p:sp>
        <p:nvSpPr>
          <p:cNvPr id="5" name="Content Placeholder 4">
            <a:extLst>
              <a:ext uri="{FF2B5EF4-FFF2-40B4-BE49-F238E27FC236}">
                <a16:creationId xmlns:a16="http://schemas.microsoft.com/office/drawing/2014/main" id="{A9C6F0FC-406E-4A37-AED1-A5C05A4D3C88}"/>
              </a:ext>
            </a:extLst>
          </p:cNvPr>
          <p:cNvSpPr>
            <a:spLocks noGrp="1"/>
          </p:cNvSpPr>
          <p:nvPr>
            <p:ph idx="1"/>
          </p:nvPr>
        </p:nvSpPr>
        <p:spPr/>
        <p:txBody>
          <a:bodyPr/>
          <a:lstStyle/>
          <a:p>
            <a:pPr eaLnBrk="1" hangingPunct="1"/>
            <a:r>
              <a:rPr lang="en-GB" altLang="en-US" dirty="0"/>
              <a:t>To define det(A) for larger matrices, we will need the definition of a </a:t>
            </a:r>
            <a:r>
              <a:rPr lang="en-GB" altLang="en-US" b="1" dirty="0"/>
              <a:t>minor </a:t>
            </a:r>
            <a:r>
              <a:rPr lang="en-GB" altLang="en-US" dirty="0" err="1"/>
              <a:t>M</a:t>
            </a:r>
            <a:r>
              <a:rPr lang="en-GB" altLang="en-US" baseline="-16000" dirty="0" err="1"/>
              <a:t>ij</a:t>
            </a:r>
            <a:endParaRPr lang="en-GB" altLang="en-US" baseline="-16000" dirty="0"/>
          </a:p>
          <a:p>
            <a:pPr eaLnBrk="1" hangingPunct="1"/>
            <a:r>
              <a:rPr lang="en-GB" altLang="en-US" dirty="0"/>
              <a:t>The minor </a:t>
            </a:r>
            <a:r>
              <a:rPr lang="en-GB" altLang="en-US" dirty="0" err="1"/>
              <a:t>M</a:t>
            </a:r>
            <a:r>
              <a:rPr lang="en-GB" altLang="en-US" baseline="-16000" dirty="0" err="1"/>
              <a:t>ij</a:t>
            </a:r>
            <a:r>
              <a:rPr lang="en-GB" altLang="en-US" baseline="-16000" dirty="0"/>
              <a:t> </a:t>
            </a:r>
            <a:r>
              <a:rPr lang="en-GB" altLang="en-US" dirty="0"/>
              <a:t> of a matrix A is the matrix formed by removing the </a:t>
            </a:r>
            <a:r>
              <a:rPr lang="en-GB" altLang="en-US" i="1" dirty="0" err="1"/>
              <a:t>i</a:t>
            </a:r>
            <a:r>
              <a:rPr lang="en-GB" altLang="en-US" dirty="0" err="1"/>
              <a:t>th</a:t>
            </a:r>
            <a:r>
              <a:rPr lang="en-GB" altLang="en-US" dirty="0"/>
              <a:t> row and the </a:t>
            </a:r>
            <a:r>
              <a:rPr lang="en-GB" altLang="en-US" i="1" dirty="0" err="1"/>
              <a:t>j</a:t>
            </a:r>
            <a:r>
              <a:rPr lang="en-GB" altLang="en-US" dirty="0" err="1"/>
              <a:t>th</a:t>
            </a:r>
            <a:r>
              <a:rPr lang="en-GB" altLang="en-US" dirty="0"/>
              <a:t> column of A</a:t>
            </a:r>
          </a:p>
          <a:p>
            <a:endParaRPr lang="en-US" dirty="0"/>
          </a:p>
        </p:txBody>
      </p:sp>
      <p:sp>
        <p:nvSpPr>
          <p:cNvPr id="6" name="Slide Number Placeholder 5">
            <a:extLst>
              <a:ext uri="{FF2B5EF4-FFF2-40B4-BE49-F238E27FC236}">
                <a16:creationId xmlns:a16="http://schemas.microsoft.com/office/drawing/2014/main" id="{D168D65E-5446-4D31-9394-14ACBC41C0D3}"/>
              </a:ext>
            </a:extLst>
          </p:cNvPr>
          <p:cNvSpPr>
            <a:spLocks noGrp="1"/>
          </p:cNvSpPr>
          <p:nvPr>
            <p:ph type="sldNum" sz="quarter" idx="12"/>
          </p:nvPr>
        </p:nvSpPr>
        <p:spPr/>
        <p:txBody>
          <a:bodyPr/>
          <a:lstStyle/>
          <a:p>
            <a:fld id="{7A40C488-C8CC-47D5-8871-7D5F905AB6AC}" type="slidenum">
              <a:rPr lang="en-US" smtClean="0"/>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p:bldP spid="22" grpId="0"/>
      <p:bldP spid="23" grpId="0"/>
      <p:bldP spid="24" grpId="0" animBg="1"/>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a:extLst>
              <a:ext uri="{FF2B5EF4-FFF2-40B4-BE49-F238E27FC236}">
                <a16:creationId xmlns:a16="http://schemas.microsoft.com/office/drawing/2014/main" id="{B9551D7C-42D7-4892-B150-B35BAAC74E03}"/>
              </a:ext>
            </a:extLst>
          </p:cNvPr>
          <p:cNvSpPr txBox="1">
            <a:spLocks noChangeArrowheads="1"/>
          </p:cNvSpPr>
          <p:nvPr/>
        </p:nvSpPr>
        <p:spPr bwMode="auto">
          <a:xfrm>
            <a:off x="4095750" y="428625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8195" name="Group 6">
            <a:extLst>
              <a:ext uri="{FF2B5EF4-FFF2-40B4-BE49-F238E27FC236}">
                <a16:creationId xmlns:a16="http://schemas.microsoft.com/office/drawing/2014/main" id="{8D0969D3-A272-4531-A2CF-C8236EFA3B52}"/>
              </a:ext>
            </a:extLst>
          </p:cNvPr>
          <p:cNvGrpSpPr>
            <a:grpSpLocks/>
          </p:cNvGrpSpPr>
          <p:nvPr/>
        </p:nvGrpSpPr>
        <p:grpSpPr bwMode="auto">
          <a:xfrm>
            <a:off x="1809751" y="4286251"/>
            <a:ext cx="3357563" cy="1857375"/>
            <a:chOff x="285720" y="4286269"/>
            <a:chExt cx="3357586" cy="1857375"/>
          </a:xfrm>
        </p:grpSpPr>
        <p:sp>
          <p:nvSpPr>
            <p:cNvPr id="8" name="Double Bracket 7">
              <a:extLst>
                <a:ext uri="{FF2B5EF4-FFF2-40B4-BE49-F238E27FC236}">
                  <a16:creationId xmlns:a16="http://schemas.microsoft.com/office/drawing/2014/main" id="{9ED1C6A3-B75E-4736-9DBB-AF975F8D1CBD}"/>
                </a:ext>
              </a:extLst>
            </p:cNvPr>
            <p:cNvSpPr/>
            <p:nvPr/>
          </p:nvSpPr>
          <p:spPr bwMode="auto">
            <a:xfrm>
              <a:off x="1142976" y="4286269"/>
              <a:ext cx="2071702"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8208" name="TextBox 32">
              <a:extLst>
                <a:ext uri="{FF2B5EF4-FFF2-40B4-BE49-F238E27FC236}">
                  <a16:creationId xmlns:a16="http://schemas.microsoft.com/office/drawing/2014/main" id="{2841F364-E9FA-4D3A-BD1A-EC29D56CBC4D}"/>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8209" name="TextBox 33">
              <a:extLst>
                <a:ext uri="{FF2B5EF4-FFF2-40B4-BE49-F238E27FC236}">
                  <a16:creationId xmlns:a16="http://schemas.microsoft.com/office/drawing/2014/main" id="{65B56513-AABF-40E0-9B37-3A43A084B136}"/>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8210" name="TextBox 34">
              <a:extLst>
                <a:ext uri="{FF2B5EF4-FFF2-40B4-BE49-F238E27FC236}">
                  <a16:creationId xmlns:a16="http://schemas.microsoft.com/office/drawing/2014/main" id="{3C0AB6B7-980B-44A4-A6A9-0635A7F21542}"/>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8211" name="TextBox 35">
              <a:extLst>
                <a:ext uri="{FF2B5EF4-FFF2-40B4-BE49-F238E27FC236}">
                  <a16:creationId xmlns:a16="http://schemas.microsoft.com/office/drawing/2014/main" id="{04A4FB80-36AC-4632-88B0-991EDD393FE5}"/>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8212" name="TextBox 36">
              <a:extLst>
                <a:ext uri="{FF2B5EF4-FFF2-40B4-BE49-F238E27FC236}">
                  <a16:creationId xmlns:a16="http://schemas.microsoft.com/office/drawing/2014/main" id="{9119D2E9-1588-4864-973E-BECC22A8EEFF}"/>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8213" name="TextBox 37">
              <a:extLst>
                <a:ext uri="{FF2B5EF4-FFF2-40B4-BE49-F238E27FC236}">
                  <a16:creationId xmlns:a16="http://schemas.microsoft.com/office/drawing/2014/main" id="{3972C01C-5C36-4876-A8F8-B865886C9906}"/>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7</a:t>
              </a:r>
            </a:p>
          </p:txBody>
        </p:sp>
        <p:sp>
          <p:nvSpPr>
            <p:cNvPr id="8214" name="TextBox 14">
              <a:extLst>
                <a:ext uri="{FF2B5EF4-FFF2-40B4-BE49-F238E27FC236}">
                  <a16:creationId xmlns:a16="http://schemas.microsoft.com/office/drawing/2014/main" id="{658C711F-9842-4C08-8685-BBBC068301C7}"/>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8215" name="TextBox 15">
              <a:extLst>
                <a:ext uri="{FF2B5EF4-FFF2-40B4-BE49-F238E27FC236}">
                  <a16:creationId xmlns:a16="http://schemas.microsoft.com/office/drawing/2014/main" id="{CD1BDF46-0886-43C3-98AF-CE23991F2054}"/>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17" name="Rectangle 16">
              <a:extLst>
                <a:ext uri="{FF2B5EF4-FFF2-40B4-BE49-F238E27FC236}">
                  <a16:creationId xmlns:a16="http://schemas.microsoft.com/office/drawing/2014/main" id="{B2A4ABE8-8206-4BD3-A954-EA01FB097DA9}"/>
                </a:ext>
              </a:extLst>
            </p:cNvPr>
            <p:cNvSpPr/>
            <p:nvPr/>
          </p:nvSpPr>
          <p:spPr>
            <a:xfrm>
              <a:off x="285720" y="4857769"/>
              <a:ext cx="785818" cy="646113"/>
            </a:xfrm>
            <a:prstGeom prst="rect">
              <a:avLst/>
            </a:prstGeom>
          </p:spPr>
          <p:txBody>
            <a:bodyPr wrap="none">
              <a:spAutoFit/>
            </a:bodyPr>
            <a:lstStyle/>
            <a:p>
              <a:pPr>
                <a:defRPr/>
              </a:pPr>
              <a:r>
                <a:rPr lang="en-GB" sz="3600" dirty="0"/>
                <a:t>A =</a:t>
              </a:r>
            </a:p>
          </p:txBody>
        </p:sp>
      </p:grpSp>
      <p:sp>
        <p:nvSpPr>
          <p:cNvPr id="18" name="Rectangle 17">
            <a:extLst>
              <a:ext uri="{FF2B5EF4-FFF2-40B4-BE49-F238E27FC236}">
                <a16:creationId xmlns:a16="http://schemas.microsoft.com/office/drawing/2014/main" id="{4F8C6DE2-02B1-4054-9939-22E7F5300AB2}"/>
              </a:ext>
            </a:extLst>
          </p:cNvPr>
          <p:cNvSpPr>
            <a:spLocks noChangeArrowheads="1"/>
          </p:cNvSpPr>
          <p:nvPr/>
        </p:nvSpPr>
        <p:spPr bwMode="auto">
          <a:xfrm>
            <a:off x="6096001" y="5140326"/>
            <a:ext cx="1223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M</a:t>
            </a:r>
            <a:r>
              <a:rPr lang="en-GB" altLang="en-US" sz="3600" baseline="-16000">
                <a:latin typeface="Calibri" panose="020F0502020204030204" pitchFamily="34" charset="0"/>
              </a:rPr>
              <a:t>21</a:t>
            </a:r>
            <a:r>
              <a:rPr lang="en-GB" altLang="en-US" sz="3600">
                <a:latin typeface="Calibri" panose="020F0502020204030204" pitchFamily="34" charset="0"/>
              </a:rPr>
              <a:t> =</a:t>
            </a:r>
          </a:p>
        </p:txBody>
      </p:sp>
      <p:sp>
        <p:nvSpPr>
          <p:cNvPr id="19" name="Double Bracket 18">
            <a:extLst>
              <a:ext uri="{FF2B5EF4-FFF2-40B4-BE49-F238E27FC236}">
                <a16:creationId xmlns:a16="http://schemas.microsoft.com/office/drawing/2014/main" id="{CF5335B5-43BC-4681-AF74-0E3E64792918}"/>
              </a:ext>
            </a:extLst>
          </p:cNvPr>
          <p:cNvSpPr/>
          <p:nvPr/>
        </p:nvSpPr>
        <p:spPr bwMode="auto">
          <a:xfrm>
            <a:off x="7321550" y="4857751"/>
            <a:ext cx="1346200" cy="135731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0" name="TextBox 21">
            <a:extLst>
              <a:ext uri="{FF2B5EF4-FFF2-40B4-BE49-F238E27FC236}">
                <a16:creationId xmlns:a16="http://schemas.microsoft.com/office/drawing/2014/main" id="{5537637D-7641-406E-889A-1BB59CA4FC94}"/>
              </a:ext>
            </a:extLst>
          </p:cNvPr>
          <p:cNvSpPr txBox="1">
            <a:spLocks noChangeArrowheads="1"/>
          </p:cNvSpPr>
          <p:nvPr/>
        </p:nvSpPr>
        <p:spPr bwMode="auto">
          <a:xfrm>
            <a:off x="7429501" y="4929188"/>
            <a:ext cx="595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1" name="TextBox 22">
            <a:extLst>
              <a:ext uri="{FF2B5EF4-FFF2-40B4-BE49-F238E27FC236}">
                <a16:creationId xmlns:a16="http://schemas.microsoft.com/office/drawing/2014/main" id="{84E25F14-9334-479F-B809-3863D3F42275}"/>
              </a:ext>
            </a:extLst>
          </p:cNvPr>
          <p:cNvSpPr txBox="1">
            <a:spLocks noChangeArrowheads="1"/>
          </p:cNvSpPr>
          <p:nvPr/>
        </p:nvSpPr>
        <p:spPr bwMode="auto">
          <a:xfrm>
            <a:off x="7429501" y="5500688"/>
            <a:ext cx="52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7</a:t>
            </a:r>
          </a:p>
        </p:txBody>
      </p:sp>
      <p:sp>
        <p:nvSpPr>
          <p:cNvPr id="22" name="TextBox 22">
            <a:extLst>
              <a:ext uri="{FF2B5EF4-FFF2-40B4-BE49-F238E27FC236}">
                <a16:creationId xmlns:a16="http://schemas.microsoft.com/office/drawing/2014/main" id="{AF3F26C2-35FD-400A-8500-DD815154DAA4}"/>
              </a:ext>
            </a:extLst>
          </p:cNvPr>
          <p:cNvSpPr txBox="1">
            <a:spLocks noChangeArrowheads="1"/>
          </p:cNvSpPr>
          <p:nvPr/>
        </p:nvSpPr>
        <p:spPr bwMode="auto">
          <a:xfrm>
            <a:off x="7953375" y="4929188"/>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3" name="TextBox 22">
            <a:extLst>
              <a:ext uri="{FF2B5EF4-FFF2-40B4-BE49-F238E27FC236}">
                <a16:creationId xmlns:a16="http://schemas.microsoft.com/office/drawing/2014/main" id="{0C3F2D4E-803F-42D1-B0D4-5F7C6BF5C421}"/>
              </a:ext>
            </a:extLst>
          </p:cNvPr>
          <p:cNvSpPr txBox="1">
            <a:spLocks noChangeArrowheads="1"/>
          </p:cNvSpPr>
          <p:nvPr/>
        </p:nvSpPr>
        <p:spPr bwMode="auto">
          <a:xfrm>
            <a:off x="8096251" y="5500688"/>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4" name="Oval 23">
            <a:extLst>
              <a:ext uri="{FF2B5EF4-FFF2-40B4-BE49-F238E27FC236}">
                <a16:creationId xmlns:a16="http://schemas.microsoft.com/office/drawing/2014/main" id="{93ACF629-D4B8-45F1-AD99-961F6C4AA007}"/>
              </a:ext>
            </a:extLst>
          </p:cNvPr>
          <p:cNvSpPr/>
          <p:nvPr/>
        </p:nvSpPr>
        <p:spPr>
          <a:xfrm>
            <a:off x="2952750" y="4857750"/>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Oval 24">
            <a:extLst>
              <a:ext uri="{FF2B5EF4-FFF2-40B4-BE49-F238E27FC236}">
                <a16:creationId xmlns:a16="http://schemas.microsoft.com/office/drawing/2014/main" id="{478F82C5-F822-4907-9C0F-B975D22B4202}"/>
              </a:ext>
            </a:extLst>
          </p:cNvPr>
          <p:cNvSpPr/>
          <p:nvPr/>
        </p:nvSpPr>
        <p:spPr>
          <a:xfrm rot="5400000">
            <a:off x="2166938" y="4929188"/>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204" name="Rectangle 25">
            <a:extLst>
              <a:ext uri="{FF2B5EF4-FFF2-40B4-BE49-F238E27FC236}">
                <a16:creationId xmlns:a16="http://schemas.microsoft.com/office/drawing/2014/main" id="{38C822A6-8086-4192-B357-CD22766C271D}"/>
              </a:ext>
            </a:extLst>
          </p:cNvPr>
          <p:cNvSpPr>
            <a:spLocks noChangeArrowheads="1"/>
          </p:cNvSpPr>
          <p:nvPr/>
        </p:nvSpPr>
        <p:spPr bwMode="auto">
          <a:xfrm>
            <a:off x="5167313" y="3929063"/>
            <a:ext cx="491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solidFill>
                  <a:srgbClr val="002060"/>
                </a:solidFill>
                <a:latin typeface="Calibri" panose="020F0502020204030204" pitchFamily="34" charset="0"/>
              </a:rPr>
              <a:t>M</a:t>
            </a:r>
            <a:r>
              <a:rPr lang="en-GB" altLang="en-US" sz="3600" baseline="-16000" dirty="0">
                <a:solidFill>
                  <a:srgbClr val="002060"/>
                </a:solidFill>
                <a:latin typeface="Calibri" panose="020F0502020204030204" pitchFamily="34" charset="0"/>
              </a:rPr>
              <a:t>21</a:t>
            </a:r>
            <a:r>
              <a:rPr lang="en-GB" altLang="en-US" sz="3600" dirty="0">
                <a:solidFill>
                  <a:srgbClr val="002060"/>
                </a:solidFill>
                <a:latin typeface="Calibri" panose="020F0502020204030204" pitchFamily="34" charset="0"/>
              </a:rPr>
              <a:t> : remove row 2, col 1</a:t>
            </a:r>
          </a:p>
        </p:txBody>
      </p:sp>
      <p:sp>
        <p:nvSpPr>
          <p:cNvPr id="2" name="Title 1">
            <a:extLst>
              <a:ext uri="{FF2B5EF4-FFF2-40B4-BE49-F238E27FC236}">
                <a16:creationId xmlns:a16="http://schemas.microsoft.com/office/drawing/2014/main" id="{065AE849-D871-45A9-AB45-9C9309B1EB34}"/>
              </a:ext>
            </a:extLst>
          </p:cNvPr>
          <p:cNvSpPr>
            <a:spLocks noGrp="1"/>
          </p:cNvSpPr>
          <p:nvPr>
            <p:ph type="title"/>
          </p:nvPr>
        </p:nvSpPr>
        <p:spPr/>
        <p:txBody>
          <a:bodyPr>
            <a:normAutofit fontScale="90000"/>
          </a:bodyPr>
          <a:lstStyle/>
          <a:p>
            <a:r>
              <a:rPr lang="en-GB" sz="4000" dirty="0"/>
              <a:t>Determinants</a:t>
            </a:r>
            <a:endParaRPr lang="en-US" dirty="0"/>
          </a:p>
        </p:txBody>
      </p:sp>
      <p:sp>
        <p:nvSpPr>
          <p:cNvPr id="3" name="Content Placeholder 2">
            <a:extLst>
              <a:ext uri="{FF2B5EF4-FFF2-40B4-BE49-F238E27FC236}">
                <a16:creationId xmlns:a16="http://schemas.microsoft.com/office/drawing/2014/main" id="{116373B8-C1C6-470E-BF0A-810E0CAB9BF0}"/>
              </a:ext>
            </a:extLst>
          </p:cNvPr>
          <p:cNvSpPr>
            <a:spLocks noGrp="1"/>
          </p:cNvSpPr>
          <p:nvPr>
            <p:ph idx="1"/>
          </p:nvPr>
        </p:nvSpPr>
        <p:spPr/>
        <p:txBody>
          <a:bodyPr/>
          <a:lstStyle/>
          <a:p>
            <a:pPr eaLnBrk="1" hangingPunct="1"/>
            <a:r>
              <a:rPr lang="en-GB" altLang="en-US" dirty="0"/>
              <a:t>To define det(A) for larger matrices, we will need the definition of a </a:t>
            </a:r>
            <a:r>
              <a:rPr lang="en-GB" altLang="en-US" b="1" dirty="0"/>
              <a:t>minor </a:t>
            </a:r>
            <a:r>
              <a:rPr lang="en-GB" altLang="en-US" dirty="0" err="1"/>
              <a:t>M</a:t>
            </a:r>
            <a:r>
              <a:rPr lang="en-GB" altLang="en-US" baseline="-16000" dirty="0" err="1"/>
              <a:t>ij</a:t>
            </a:r>
            <a:endParaRPr lang="en-GB" altLang="en-US" baseline="-16000" dirty="0"/>
          </a:p>
          <a:p>
            <a:pPr eaLnBrk="1" hangingPunct="1"/>
            <a:r>
              <a:rPr lang="en-GB" altLang="en-US" dirty="0"/>
              <a:t>The minor </a:t>
            </a:r>
            <a:r>
              <a:rPr lang="en-GB" altLang="en-US" dirty="0" err="1"/>
              <a:t>M</a:t>
            </a:r>
            <a:r>
              <a:rPr lang="en-GB" altLang="en-US" baseline="-16000" dirty="0" err="1"/>
              <a:t>ij</a:t>
            </a:r>
            <a:r>
              <a:rPr lang="en-GB" altLang="en-US" baseline="-16000" dirty="0"/>
              <a:t> </a:t>
            </a:r>
            <a:r>
              <a:rPr lang="en-GB" altLang="en-US" dirty="0"/>
              <a:t> of a matrix A is the matrix formed by removing the </a:t>
            </a:r>
            <a:r>
              <a:rPr lang="en-GB" altLang="en-US" i="1" dirty="0" err="1"/>
              <a:t>i</a:t>
            </a:r>
            <a:r>
              <a:rPr lang="en-GB" altLang="en-US" dirty="0" err="1"/>
              <a:t>th</a:t>
            </a:r>
            <a:r>
              <a:rPr lang="en-GB" altLang="en-US" dirty="0"/>
              <a:t> row and the </a:t>
            </a:r>
            <a:r>
              <a:rPr lang="en-GB" altLang="en-US" i="1" dirty="0" err="1"/>
              <a:t>j</a:t>
            </a:r>
            <a:r>
              <a:rPr lang="en-GB" altLang="en-US" dirty="0" err="1"/>
              <a:t>th</a:t>
            </a:r>
            <a:r>
              <a:rPr lang="en-GB" altLang="en-US" dirty="0"/>
              <a:t> column of A</a:t>
            </a:r>
          </a:p>
          <a:p>
            <a:endParaRPr lang="en-US" dirty="0"/>
          </a:p>
        </p:txBody>
      </p:sp>
      <p:sp>
        <p:nvSpPr>
          <p:cNvPr id="4" name="Slide Number Placeholder 3">
            <a:extLst>
              <a:ext uri="{FF2B5EF4-FFF2-40B4-BE49-F238E27FC236}">
                <a16:creationId xmlns:a16="http://schemas.microsoft.com/office/drawing/2014/main" id="{0C2F2700-21D6-4AF6-A955-CC9025BAAA8A}"/>
              </a:ext>
            </a:extLst>
          </p:cNvPr>
          <p:cNvSpPr>
            <a:spLocks noGrp="1"/>
          </p:cNvSpPr>
          <p:nvPr>
            <p:ph type="sldNum" sz="quarter" idx="12"/>
          </p:nvPr>
        </p:nvSpPr>
        <p:spPr/>
        <p:txBody>
          <a:bodyPr/>
          <a:lstStyle/>
          <a:p>
            <a:fld id="{7A40C488-C8CC-47D5-8871-7D5F905AB6AC}" type="slidenum">
              <a:rPr lang="en-US" smtClean="0"/>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p:bldP spid="22" grpId="0"/>
      <p:bldP spid="23" grpId="0"/>
      <p:bldP spid="24" grpId="0" animBg="1"/>
      <p:bldP spid="2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F5DD6-E386-42CA-945C-65F69925149C}"/>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14338" name="Content Placeholder 2">
            <a:extLst>
              <a:ext uri="{FF2B5EF4-FFF2-40B4-BE49-F238E27FC236}">
                <a16:creationId xmlns:a16="http://schemas.microsoft.com/office/drawing/2014/main" id="{F27FA7AF-667A-4DD3-A18A-0E1AAAD34F68}"/>
              </a:ext>
            </a:extLst>
          </p:cNvPr>
          <p:cNvSpPr>
            <a:spLocks noGrp="1"/>
          </p:cNvSpPr>
          <p:nvPr>
            <p:ph idx="1"/>
          </p:nvPr>
        </p:nvSpPr>
        <p:spPr/>
        <p:txBody>
          <a:bodyPr/>
          <a:lstStyle/>
          <a:p>
            <a:pPr eaLnBrk="1" hangingPunct="1"/>
            <a:r>
              <a:rPr lang="en-GB" altLang="en-US"/>
              <a:t>For a matrix</a:t>
            </a:r>
            <a:endParaRPr lang="en-GB" altLang="en-US" baseline="-16000"/>
          </a:p>
        </p:txBody>
      </p:sp>
      <p:grpSp>
        <p:nvGrpSpPr>
          <p:cNvPr id="14339" name="Group 41">
            <a:extLst>
              <a:ext uri="{FF2B5EF4-FFF2-40B4-BE49-F238E27FC236}">
                <a16:creationId xmlns:a16="http://schemas.microsoft.com/office/drawing/2014/main" id="{2FBEEDFA-433D-4396-966D-F4975178FA7F}"/>
              </a:ext>
            </a:extLst>
          </p:cNvPr>
          <p:cNvGrpSpPr>
            <a:grpSpLocks/>
          </p:cNvGrpSpPr>
          <p:nvPr/>
        </p:nvGrpSpPr>
        <p:grpSpPr bwMode="auto">
          <a:xfrm>
            <a:off x="4310064" y="1211263"/>
            <a:ext cx="3214687" cy="1860550"/>
            <a:chOff x="2786050" y="1211037"/>
            <a:chExt cx="3214710" cy="1860760"/>
          </a:xfrm>
        </p:grpSpPr>
        <p:sp>
          <p:nvSpPr>
            <p:cNvPr id="9" name="Double Bracket 8">
              <a:extLst>
                <a:ext uri="{FF2B5EF4-FFF2-40B4-BE49-F238E27FC236}">
                  <a16:creationId xmlns:a16="http://schemas.microsoft.com/office/drawing/2014/main" id="{7D7D1BE7-E633-442E-B1FB-BD1B191F2DFA}"/>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4355" name="TextBox 32">
              <a:extLst>
                <a:ext uri="{FF2B5EF4-FFF2-40B4-BE49-F238E27FC236}">
                  <a16:creationId xmlns:a16="http://schemas.microsoft.com/office/drawing/2014/main" id="{E18925D2-E1C3-4C8B-B5BA-61CCBE79BD89}"/>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14356" name="TextBox 33">
              <a:extLst>
                <a:ext uri="{FF2B5EF4-FFF2-40B4-BE49-F238E27FC236}">
                  <a16:creationId xmlns:a16="http://schemas.microsoft.com/office/drawing/2014/main" id="{BBAEBE2A-17E2-43CF-9129-0EFC6D54BCDA}"/>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18" name="Rectangle 17">
              <a:extLst>
                <a:ext uri="{FF2B5EF4-FFF2-40B4-BE49-F238E27FC236}">
                  <a16:creationId xmlns:a16="http://schemas.microsoft.com/office/drawing/2014/main" id="{2D04A6F8-F533-4097-A134-658635D2ED80}"/>
                </a:ext>
              </a:extLst>
            </p:cNvPr>
            <p:cNvSpPr/>
            <p:nvPr/>
          </p:nvSpPr>
          <p:spPr>
            <a:xfrm>
              <a:off x="2786050" y="1785777"/>
              <a:ext cx="785818" cy="646185"/>
            </a:xfrm>
            <a:prstGeom prst="rect">
              <a:avLst/>
            </a:prstGeom>
          </p:spPr>
          <p:txBody>
            <a:bodyPr wrap="none">
              <a:spAutoFit/>
            </a:bodyPr>
            <a:lstStyle/>
            <a:p>
              <a:pPr>
                <a:defRPr/>
              </a:pPr>
              <a:r>
                <a:rPr lang="en-GB" sz="3600" dirty="0"/>
                <a:t>A =</a:t>
              </a:r>
            </a:p>
          </p:txBody>
        </p:sp>
        <p:sp>
          <p:nvSpPr>
            <p:cNvPr id="14358" name="TextBox 32">
              <a:extLst>
                <a:ext uri="{FF2B5EF4-FFF2-40B4-BE49-F238E27FC236}">
                  <a16:creationId xmlns:a16="http://schemas.microsoft.com/office/drawing/2014/main" id="{AA03F9AA-C8C9-4FF4-8E24-BD021B247366}"/>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14359" name="TextBox 32">
              <a:extLst>
                <a:ext uri="{FF2B5EF4-FFF2-40B4-BE49-F238E27FC236}">
                  <a16:creationId xmlns:a16="http://schemas.microsoft.com/office/drawing/2014/main" id="{7BA26350-8BD9-4915-A861-5355540BFC43}"/>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14360" name="TextBox 32">
              <a:extLst>
                <a:ext uri="{FF2B5EF4-FFF2-40B4-BE49-F238E27FC236}">
                  <a16:creationId xmlns:a16="http://schemas.microsoft.com/office/drawing/2014/main" id="{1DE504D8-6BB0-4239-B8C8-EADC03008B0E}"/>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14361" name="TextBox 32">
              <a:extLst>
                <a:ext uri="{FF2B5EF4-FFF2-40B4-BE49-F238E27FC236}">
                  <a16:creationId xmlns:a16="http://schemas.microsoft.com/office/drawing/2014/main" id="{436F8C19-1C67-44DF-ADE6-8D9B95AC9101}"/>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14362" name="TextBox 32">
              <a:extLst>
                <a:ext uri="{FF2B5EF4-FFF2-40B4-BE49-F238E27FC236}">
                  <a16:creationId xmlns:a16="http://schemas.microsoft.com/office/drawing/2014/main" id="{D8288312-8A9D-43C7-8616-176FCAC0EEB3}"/>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14363" name="TextBox 32">
              <a:extLst>
                <a:ext uri="{FF2B5EF4-FFF2-40B4-BE49-F238E27FC236}">
                  <a16:creationId xmlns:a16="http://schemas.microsoft.com/office/drawing/2014/main" id="{04E1D674-075C-4E2B-AB03-60A6AC4E9433}"/>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14364" name="TextBox 32">
              <a:extLst>
                <a:ext uri="{FF2B5EF4-FFF2-40B4-BE49-F238E27FC236}">
                  <a16:creationId xmlns:a16="http://schemas.microsoft.com/office/drawing/2014/main" id="{D226214F-E84F-4C10-8953-10D6CB7B8A0A}"/>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14365" name="TextBox 32">
              <a:extLst>
                <a:ext uri="{FF2B5EF4-FFF2-40B4-BE49-F238E27FC236}">
                  <a16:creationId xmlns:a16="http://schemas.microsoft.com/office/drawing/2014/main" id="{561E5621-6030-491A-BEBC-07510E69D51A}"/>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sp>
        <p:nvSpPr>
          <p:cNvPr id="30" name="Content Placeholder 2">
            <a:extLst>
              <a:ext uri="{FF2B5EF4-FFF2-40B4-BE49-F238E27FC236}">
                <a16:creationId xmlns:a16="http://schemas.microsoft.com/office/drawing/2014/main" id="{DB7E059E-8E8A-4E33-80AF-AB4E9AA6CC36}"/>
              </a:ext>
            </a:extLst>
          </p:cNvPr>
          <p:cNvSpPr txBox="1">
            <a:spLocks/>
          </p:cNvSpPr>
          <p:nvPr/>
        </p:nvSpPr>
        <p:spPr bwMode="auto">
          <a:xfrm>
            <a:off x="875983" y="3002990"/>
            <a:ext cx="8229600" cy="64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a:solidFill>
                  <a:srgbClr val="002060"/>
                </a:solidFill>
                <a:latin typeface="Calibri" panose="020F0502020204030204" pitchFamily="34" charset="0"/>
              </a:rPr>
              <a:t>Its determinant is given by</a:t>
            </a:r>
            <a:endParaRPr lang="en-GB" altLang="en-US" sz="3200" baseline="-16000">
              <a:solidFill>
                <a:srgbClr val="002060"/>
              </a:solidFill>
              <a:latin typeface="Calibri" panose="020F0502020204030204" pitchFamily="34" charset="0"/>
            </a:endParaRPr>
          </a:p>
        </p:txBody>
      </p:sp>
      <p:sp>
        <p:nvSpPr>
          <p:cNvPr id="31" name="Rectangle 30">
            <a:extLst>
              <a:ext uri="{FF2B5EF4-FFF2-40B4-BE49-F238E27FC236}">
                <a16:creationId xmlns:a16="http://schemas.microsoft.com/office/drawing/2014/main" id="{A38D7450-EB78-496E-BC50-F6F749A3612E}"/>
              </a:ext>
            </a:extLst>
          </p:cNvPr>
          <p:cNvSpPr/>
          <p:nvPr/>
        </p:nvSpPr>
        <p:spPr>
          <a:xfrm>
            <a:off x="1563370" y="3499168"/>
            <a:ext cx="9099550" cy="646112"/>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grpSp>
        <p:nvGrpSpPr>
          <p:cNvPr id="3" name="Group 32">
            <a:extLst>
              <a:ext uri="{FF2B5EF4-FFF2-40B4-BE49-F238E27FC236}">
                <a16:creationId xmlns:a16="http://schemas.microsoft.com/office/drawing/2014/main" id="{7B05DF0A-520F-4609-8131-1850D28D09A8}"/>
              </a:ext>
            </a:extLst>
          </p:cNvPr>
          <p:cNvGrpSpPr>
            <a:grpSpLocks/>
          </p:cNvGrpSpPr>
          <p:nvPr/>
        </p:nvGrpSpPr>
        <p:grpSpPr bwMode="auto">
          <a:xfrm>
            <a:off x="875983" y="4353455"/>
            <a:ext cx="8229600" cy="1934950"/>
            <a:chOff x="500063" y="4780184"/>
            <a:chExt cx="8229600" cy="1934950"/>
          </a:xfrm>
        </p:grpSpPr>
        <p:sp>
          <p:nvSpPr>
            <p:cNvPr id="14346" name="Content Placeholder 2">
              <a:extLst>
                <a:ext uri="{FF2B5EF4-FFF2-40B4-BE49-F238E27FC236}">
                  <a16:creationId xmlns:a16="http://schemas.microsoft.com/office/drawing/2014/main" id="{6EB13EA4-9948-439B-87C1-80E91C4711FD}"/>
                </a:ext>
              </a:extLst>
            </p:cNvPr>
            <p:cNvSpPr txBox="1">
              <a:spLocks/>
            </p:cNvSpPr>
            <p:nvPr/>
          </p:nvSpPr>
          <p:spPr bwMode="auto">
            <a:xfrm>
              <a:off x="500063" y="4780184"/>
              <a:ext cx="8229600" cy="48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dirty="0">
                  <a:solidFill>
                    <a:srgbClr val="002060"/>
                  </a:solidFill>
                  <a:latin typeface="Calibri" panose="020F0502020204030204" pitchFamily="34" charset="0"/>
                </a:rPr>
                <a:t>From the formula for a 2x2 matrix:</a:t>
              </a:r>
              <a:endParaRPr lang="en-GB" altLang="en-US" sz="3200" baseline="-16000" dirty="0">
                <a:solidFill>
                  <a:srgbClr val="002060"/>
                </a:solidFill>
                <a:latin typeface="Calibri" panose="020F0502020204030204" pitchFamily="34" charset="0"/>
              </a:endParaRPr>
            </a:p>
          </p:txBody>
        </p:sp>
        <p:sp>
          <p:nvSpPr>
            <p:cNvPr id="14347" name="Rectangle 32">
              <a:extLst>
                <a:ext uri="{FF2B5EF4-FFF2-40B4-BE49-F238E27FC236}">
                  <a16:creationId xmlns:a16="http://schemas.microsoft.com/office/drawing/2014/main" id="{AC3D0381-436B-4482-8B35-0BB227440E9C}"/>
                </a:ext>
              </a:extLst>
            </p:cNvPr>
            <p:cNvSpPr>
              <a:spLocks noChangeArrowheads="1"/>
            </p:cNvSpPr>
            <p:nvPr/>
          </p:nvSpPr>
          <p:spPr bwMode="auto">
            <a:xfrm>
              <a:off x="1603293" y="5639389"/>
              <a:ext cx="6254884"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|M</a:t>
              </a:r>
              <a:r>
                <a:rPr lang="en-GB" altLang="en-US" sz="3600" baseline="-16000">
                  <a:solidFill>
                    <a:srgbClr val="002060"/>
                  </a:solidFill>
                  <a:latin typeface="Calibri" panose="020F0502020204030204" pitchFamily="34" charset="0"/>
                </a:rPr>
                <a:t>11</a:t>
              </a:r>
              <a:r>
                <a:rPr lang="en-GB" altLang="en-US" sz="3600">
                  <a:solidFill>
                    <a:srgbClr val="002060"/>
                  </a:solidFill>
                  <a:latin typeface="Calibri" panose="020F0502020204030204" pitchFamily="34" charset="0"/>
                </a:rPr>
                <a:t>|=                  = a</a:t>
              </a:r>
              <a:r>
                <a:rPr lang="en-GB" altLang="en-US" sz="3600" baseline="-25000">
                  <a:solidFill>
                    <a:srgbClr val="002060"/>
                  </a:solidFill>
                  <a:latin typeface="Calibri" panose="020F0502020204030204" pitchFamily="34" charset="0"/>
                </a:rPr>
                <a:t>22</a:t>
              </a:r>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33</a:t>
              </a:r>
              <a:r>
                <a:rPr lang="en-GB" altLang="en-US" sz="3600">
                  <a:solidFill>
                    <a:srgbClr val="002060"/>
                  </a:solidFill>
                  <a:latin typeface="Calibri" panose="020F0502020204030204" pitchFamily="34" charset="0"/>
                </a:rPr>
                <a:t> - a</a:t>
              </a:r>
              <a:r>
                <a:rPr lang="en-GB" altLang="en-US" sz="3600" baseline="-25000">
                  <a:solidFill>
                    <a:srgbClr val="002060"/>
                  </a:solidFill>
                  <a:latin typeface="Calibri" panose="020F0502020204030204" pitchFamily="34" charset="0"/>
                </a:rPr>
                <a:t>23</a:t>
              </a:r>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32</a:t>
              </a:r>
              <a:r>
                <a:rPr lang="en-GB" altLang="en-US" sz="3600">
                  <a:solidFill>
                    <a:srgbClr val="002060"/>
                  </a:solidFill>
                  <a:latin typeface="Calibri" panose="020F0502020204030204" pitchFamily="34" charset="0"/>
                </a:rPr>
                <a:t> </a:t>
              </a:r>
            </a:p>
          </p:txBody>
        </p:sp>
        <p:sp>
          <p:nvSpPr>
            <p:cNvPr id="14348" name="TextBox 21">
              <a:extLst>
                <a:ext uri="{FF2B5EF4-FFF2-40B4-BE49-F238E27FC236}">
                  <a16:creationId xmlns:a16="http://schemas.microsoft.com/office/drawing/2014/main" id="{5AF821EA-56E4-4668-B636-650F94681EE0}"/>
                </a:ext>
              </a:extLst>
            </p:cNvPr>
            <p:cNvSpPr txBox="1">
              <a:spLocks noChangeArrowheads="1"/>
            </p:cNvSpPr>
            <p:nvPr/>
          </p:nvSpPr>
          <p:spPr bwMode="auto">
            <a:xfrm>
              <a:off x="3323107" y="5357028"/>
              <a:ext cx="748856"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22</a:t>
              </a:r>
              <a:endParaRPr lang="en-GB" altLang="en-US" sz="3600">
                <a:solidFill>
                  <a:srgbClr val="002060"/>
                </a:solidFill>
                <a:latin typeface="Calibri" panose="020F0502020204030204" pitchFamily="34" charset="0"/>
              </a:endParaRPr>
            </a:p>
          </p:txBody>
        </p:sp>
        <p:sp>
          <p:nvSpPr>
            <p:cNvPr id="14349" name="TextBox 22">
              <a:extLst>
                <a:ext uri="{FF2B5EF4-FFF2-40B4-BE49-F238E27FC236}">
                  <a16:creationId xmlns:a16="http://schemas.microsoft.com/office/drawing/2014/main" id="{D6D11002-A646-433E-9F49-816CD77C2330}"/>
                </a:ext>
              </a:extLst>
            </p:cNvPr>
            <p:cNvSpPr txBox="1">
              <a:spLocks noChangeArrowheads="1"/>
            </p:cNvSpPr>
            <p:nvPr/>
          </p:nvSpPr>
          <p:spPr bwMode="auto">
            <a:xfrm>
              <a:off x="3323111" y="5997370"/>
              <a:ext cx="89172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32</a:t>
              </a:r>
              <a:endParaRPr lang="en-GB" altLang="en-US" sz="3600">
                <a:solidFill>
                  <a:srgbClr val="002060"/>
                </a:solidFill>
                <a:latin typeface="Calibri" panose="020F0502020204030204" pitchFamily="34" charset="0"/>
              </a:endParaRPr>
            </a:p>
          </p:txBody>
        </p:sp>
        <p:sp>
          <p:nvSpPr>
            <p:cNvPr id="14350" name="TextBox 22">
              <a:extLst>
                <a:ext uri="{FF2B5EF4-FFF2-40B4-BE49-F238E27FC236}">
                  <a16:creationId xmlns:a16="http://schemas.microsoft.com/office/drawing/2014/main" id="{83374053-8C79-40C7-97BD-2AB6B567EBED}"/>
                </a:ext>
              </a:extLst>
            </p:cNvPr>
            <p:cNvSpPr txBox="1">
              <a:spLocks noChangeArrowheads="1"/>
            </p:cNvSpPr>
            <p:nvPr/>
          </p:nvSpPr>
          <p:spPr bwMode="auto">
            <a:xfrm>
              <a:off x="4000525" y="5357028"/>
              <a:ext cx="796765"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23</a:t>
              </a:r>
              <a:endParaRPr lang="en-GB" altLang="en-US" sz="3600">
                <a:solidFill>
                  <a:srgbClr val="002060"/>
                </a:solidFill>
                <a:latin typeface="Calibri" panose="020F0502020204030204" pitchFamily="34" charset="0"/>
              </a:endParaRPr>
            </a:p>
          </p:txBody>
        </p:sp>
        <p:sp>
          <p:nvSpPr>
            <p:cNvPr id="14351" name="TextBox 37">
              <a:extLst>
                <a:ext uri="{FF2B5EF4-FFF2-40B4-BE49-F238E27FC236}">
                  <a16:creationId xmlns:a16="http://schemas.microsoft.com/office/drawing/2014/main" id="{8370E9E9-272B-4FA2-8546-E8B164743126}"/>
                </a:ext>
              </a:extLst>
            </p:cNvPr>
            <p:cNvSpPr txBox="1">
              <a:spLocks noChangeArrowheads="1"/>
            </p:cNvSpPr>
            <p:nvPr/>
          </p:nvSpPr>
          <p:spPr bwMode="auto">
            <a:xfrm>
              <a:off x="3989570" y="5999965"/>
              <a:ext cx="725336"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33</a:t>
              </a:r>
              <a:endParaRPr lang="en-GB" altLang="en-US" sz="3600">
                <a:solidFill>
                  <a:srgbClr val="002060"/>
                </a:solidFill>
                <a:latin typeface="Calibri" panose="020F0502020204030204" pitchFamily="34" charset="0"/>
              </a:endParaRPr>
            </a:p>
          </p:txBody>
        </p:sp>
        <p:cxnSp>
          <p:nvCxnSpPr>
            <p:cNvPr id="40" name="Straight Connector 39">
              <a:extLst>
                <a:ext uri="{FF2B5EF4-FFF2-40B4-BE49-F238E27FC236}">
                  <a16:creationId xmlns:a16="http://schemas.microsoft.com/office/drawing/2014/main" id="{B197304D-2B90-4F33-985D-FE04454B86B5}"/>
                </a:ext>
              </a:extLst>
            </p:cNvPr>
            <p:cNvCxnSpPr/>
            <p:nvPr/>
          </p:nvCxnSpPr>
          <p:spPr bwMode="auto">
            <a:xfrm rot="5400000">
              <a:off x="2463801" y="6035684"/>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681196-EF64-4501-9254-DBEF17365F63}"/>
                </a:ext>
              </a:extLst>
            </p:cNvPr>
            <p:cNvCxnSpPr/>
            <p:nvPr/>
          </p:nvCxnSpPr>
          <p:spPr bwMode="auto">
            <a:xfrm rot="5400000">
              <a:off x="4106862" y="6034097"/>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229DC93A-6539-479D-B147-8A6E2AD8219E}"/>
              </a:ext>
            </a:extLst>
          </p:cNvPr>
          <p:cNvSpPr/>
          <p:nvPr/>
        </p:nvSpPr>
        <p:spPr>
          <a:xfrm rot="5400000">
            <a:off x="4810125" y="19288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a:extLst>
              <a:ext uri="{FF2B5EF4-FFF2-40B4-BE49-F238E27FC236}">
                <a16:creationId xmlns:a16="http://schemas.microsoft.com/office/drawing/2014/main" id="{90FB5EC7-1E3B-4DAB-8B5E-BCAB4D6942DE}"/>
              </a:ext>
            </a:extLst>
          </p:cNvPr>
          <p:cNvSpPr/>
          <p:nvPr/>
        </p:nvSpPr>
        <p:spPr>
          <a:xfrm>
            <a:off x="5524500" y="13573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Slide Number Placeholder 4">
            <a:extLst>
              <a:ext uri="{FF2B5EF4-FFF2-40B4-BE49-F238E27FC236}">
                <a16:creationId xmlns:a16="http://schemas.microsoft.com/office/drawing/2014/main" id="{AF9B94A0-EC4A-4023-BB16-4B6A327DB6D4}"/>
              </a:ext>
            </a:extLst>
          </p:cNvPr>
          <p:cNvSpPr>
            <a:spLocks noGrp="1"/>
          </p:cNvSpPr>
          <p:nvPr>
            <p:ph type="sldNum" sz="quarter" idx="12"/>
          </p:nvPr>
        </p:nvSpPr>
        <p:spPr/>
        <p:txBody>
          <a:bodyPr/>
          <a:lstStyle/>
          <a:p>
            <a:fld id="{7A40C488-C8CC-47D5-8871-7D5F905AB6AC}" type="slidenum">
              <a:rPr lang="en-US" smtClean="0"/>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4" grpId="0" animBg="1"/>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F5DD6-E386-42CA-945C-65F69925149C}"/>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14338" name="Content Placeholder 2">
            <a:extLst>
              <a:ext uri="{FF2B5EF4-FFF2-40B4-BE49-F238E27FC236}">
                <a16:creationId xmlns:a16="http://schemas.microsoft.com/office/drawing/2014/main" id="{F27FA7AF-667A-4DD3-A18A-0E1AAAD34F68}"/>
              </a:ext>
            </a:extLst>
          </p:cNvPr>
          <p:cNvSpPr>
            <a:spLocks noGrp="1"/>
          </p:cNvSpPr>
          <p:nvPr>
            <p:ph idx="1"/>
          </p:nvPr>
        </p:nvSpPr>
        <p:spPr>
          <a:xfrm>
            <a:off x="838200" y="1310004"/>
            <a:ext cx="7622219" cy="4906963"/>
          </a:xfrm>
        </p:spPr>
        <p:txBody>
          <a:bodyPr/>
          <a:lstStyle/>
          <a:p>
            <a:pPr eaLnBrk="1" hangingPunct="1"/>
            <a:r>
              <a:rPr lang="en-GB" altLang="en-US"/>
              <a:t>For a matrix</a:t>
            </a:r>
            <a:endParaRPr lang="en-GB" altLang="en-US" baseline="-16000"/>
          </a:p>
        </p:txBody>
      </p:sp>
      <p:sp>
        <p:nvSpPr>
          <p:cNvPr id="30" name="Content Placeholder 2">
            <a:extLst>
              <a:ext uri="{FF2B5EF4-FFF2-40B4-BE49-F238E27FC236}">
                <a16:creationId xmlns:a16="http://schemas.microsoft.com/office/drawing/2014/main" id="{DB7E059E-8E8A-4E33-80AF-AB4E9AA6CC36}"/>
              </a:ext>
            </a:extLst>
          </p:cNvPr>
          <p:cNvSpPr txBox="1">
            <a:spLocks/>
          </p:cNvSpPr>
          <p:nvPr/>
        </p:nvSpPr>
        <p:spPr bwMode="auto">
          <a:xfrm>
            <a:off x="875983" y="3002990"/>
            <a:ext cx="8229600" cy="64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a:solidFill>
                  <a:srgbClr val="002060"/>
                </a:solidFill>
                <a:latin typeface="Calibri" panose="020F0502020204030204" pitchFamily="34" charset="0"/>
              </a:rPr>
              <a:t>Its determinant is given by</a:t>
            </a:r>
            <a:endParaRPr lang="en-GB" altLang="en-US" sz="3200" baseline="-16000">
              <a:solidFill>
                <a:srgbClr val="002060"/>
              </a:solidFill>
              <a:latin typeface="Calibri" panose="020F0502020204030204" pitchFamily="34" charset="0"/>
            </a:endParaRPr>
          </a:p>
        </p:txBody>
      </p:sp>
      <p:sp>
        <p:nvSpPr>
          <p:cNvPr id="31" name="Rectangle 30">
            <a:extLst>
              <a:ext uri="{FF2B5EF4-FFF2-40B4-BE49-F238E27FC236}">
                <a16:creationId xmlns:a16="http://schemas.microsoft.com/office/drawing/2014/main" id="{A38D7450-EB78-496E-BC50-F6F749A3612E}"/>
              </a:ext>
            </a:extLst>
          </p:cNvPr>
          <p:cNvSpPr/>
          <p:nvPr/>
        </p:nvSpPr>
        <p:spPr>
          <a:xfrm>
            <a:off x="1563370" y="3499168"/>
            <a:ext cx="9099550" cy="646112"/>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grpSp>
        <p:nvGrpSpPr>
          <p:cNvPr id="49" name="Group 58">
            <a:extLst>
              <a:ext uri="{FF2B5EF4-FFF2-40B4-BE49-F238E27FC236}">
                <a16:creationId xmlns:a16="http://schemas.microsoft.com/office/drawing/2014/main" id="{1CFA8E07-05E8-4D32-8BBF-0E7DC55987E5}"/>
              </a:ext>
            </a:extLst>
          </p:cNvPr>
          <p:cNvGrpSpPr>
            <a:grpSpLocks/>
          </p:cNvGrpSpPr>
          <p:nvPr/>
        </p:nvGrpSpPr>
        <p:grpSpPr bwMode="auto">
          <a:xfrm>
            <a:off x="4310064" y="1211263"/>
            <a:ext cx="3214687" cy="1860550"/>
            <a:chOff x="2786050" y="1211037"/>
            <a:chExt cx="3214710" cy="1860760"/>
          </a:xfrm>
        </p:grpSpPr>
        <p:sp>
          <p:nvSpPr>
            <p:cNvPr id="50" name="Double Bracket 49">
              <a:extLst>
                <a:ext uri="{FF2B5EF4-FFF2-40B4-BE49-F238E27FC236}">
                  <a16:creationId xmlns:a16="http://schemas.microsoft.com/office/drawing/2014/main" id="{54A47961-74C7-40EB-BC88-5B3CEB40EA1C}"/>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51" name="TextBox 32">
              <a:extLst>
                <a:ext uri="{FF2B5EF4-FFF2-40B4-BE49-F238E27FC236}">
                  <a16:creationId xmlns:a16="http://schemas.microsoft.com/office/drawing/2014/main" id="{AE82F2D3-86A7-4DFE-9E34-E26C451EC49E}"/>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52" name="TextBox 33">
              <a:extLst>
                <a:ext uri="{FF2B5EF4-FFF2-40B4-BE49-F238E27FC236}">
                  <a16:creationId xmlns:a16="http://schemas.microsoft.com/office/drawing/2014/main" id="{AAD39867-D26F-4C99-8BE2-B77A0965C94A}"/>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53" name="Rectangle 52">
              <a:extLst>
                <a:ext uri="{FF2B5EF4-FFF2-40B4-BE49-F238E27FC236}">
                  <a16:creationId xmlns:a16="http://schemas.microsoft.com/office/drawing/2014/main" id="{05A15D9D-7D05-4B24-9F4F-4D6715EA89A8}"/>
                </a:ext>
              </a:extLst>
            </p:cNvPr>
            <p:cNvSpPr/>
            <p:nvPr/>
          </p:nvSpPr>
          <p:spPr>
            <a:xfrm>
              <a:off x="2786050" y="1785777"/>
              <a:ext cx="785818" cy="646185"/>
            </a:xfrm>
            <a:prstGeom prst="rect">
              <a:avLst/>
            </a:prstGeom>
          </p:spPr>
          <p:txBody>
            <a:bodyPr wrap="none">
              <a:spAutoFit/>
            </a:bodyPr>
            <a:lstStyle/>
            <a:p>
              <a:pPr>
                <a:defRPr/>
              </a:pPr>
              <a:r>
                <a:rPr lang="en-GB" sz="3600" dirty="0"/>
                <a:t>A =</a:t>
              </a:r>
            </a:p>
          </p:txBody>
        </p:sp>
        <p:sp>
          <p:nvSpPr>
            <p:cNvPr id="54" name="TextBox 32">
              <a:extLst>
                <a:ext uri="{FF2B5EF4-FFF2-40B4-BE49-F238E27FC236}">
                  <a16:creationId xmlns:a16="http://schemas.microsoft.com/office/drawing/2014/main" id="{7A31A2C2-0BEF-4C5D-BC73-EECE7D142707}"/>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55" name="TextBox 32">
              <a:extLst>
                <a:ext uri="{FF2B5EF4-FFF2-40B4-BE49-F238E27FC236}">
                  <a16:creationId xmlns:a16="http://schemas.microsoft.com/office/drawing/2014/main" id="{3D75A86C-0674-480B-A780-BCB6464F9188}"/>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56" name="TextBox 32">
              <a:extLst>
                <a:ext uri="{FF2B5EF4-FFF2-40B4-BE49-F238E27FC236}">
                  <a16:creationId xmlns:a16="http://schemas.microsoft.com/office/drawing/2014/main" id="{BC2DD090-5562-414D-BB4C-261ACAF10982}"/>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57" name="TextBox 32">
              <a:extLst>
                <a:ext uri="{FF2B5EF4-FFF2-40B4-BE49-F238E27FC236}">
                  <a16:creationId xmlns:a16="http://schemas.microsoft.com/office/drawing/2014/main" id="{C9993ABE-36F0-4C9D-8D0F-D68F1EAA8F66}"/>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58" name="TextBox 32">
              <a:extLst>
                <a:ext uri="{FF2B5EF4-FFF2-40B4-BE49-F238E27FC236}">
                  <a16:creationId xmlns:a16="http://schemas.microsoft.com/office/drawing/2014/main" id="{05898D5E-458A-4ADC-8381-C088E0B52C64}"/>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59" name="TextBox 32">
              <a:extLst>
                <a:ext uri="{FF2B5EF4-FFF2-40B4-BE49-F238E27FC236}">
                  <a16:creationId xmlns:a16="http://schemas.microsoft.com/office/drawing/2014/main" id="{A4C0669C-642E-4D2D-9EEB-32CA500D5303}"/>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60" name="TextBox 32">
              <a:extLst>
                <a:ext uri="{FF2B5EF4-FFF2-40B4-BE49-F238E27FC236}">
                  <a16:creationId xmlns:a16="http://schemas.microsoft.com/office/drawing/2014/main" id="{557AC136-C13A-4B3E-AFAE-08BD9B361A4C}"/>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61" name="TextBox 32">
              <a:extLst>
                <a:ext uri="{FF2B5EF4-FFF2-40B4-BE49-F238E27FC236}">
                  <a16:creationId xmlns:a16="http://schemas.microsoft.com/office/drawing/2014/main" id="{99B10DE2-5C2F-41A9-8448-F5037CDEE007}"/>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sp>
        <p:nvSpPr>
          <p:cNvPr id="62" name="Oval 61">
            <a:extLst>
              <a:ext uri="{FF2B5EF4-FFF2-40B4-BE49-F238E27FC236}">
                <a16:creationId xmlns:a16="http://schemas.microsoft.com/office/drawing/2014/main" id="{44045160-D7DE-437A-BB49-1DA23FBF7F5E}"/>
              </a:ext>
            </a:extLst>
          </p:cNvPr>
          <p:cNvSpPr/>
          <p:nvPr/>
        </p:nvSpPr>
        <p:spPr>
          <a:xfrm rot="5400000">
            <a:off x="5524500" y="19288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3" name="Oval 62">
            <a:extLst>
              <a:ext uri="{FF2B5EF4-FFF2-40B4-BE49-F238E27FC236}">
                <a16:creationId xmlns:a16="http://schemas.microsoft.com/office/drawing/2014/main" id="{79FC4B3D-7BA5-40C8-8EDE-004DF2F7B2D6}"/>
              </a:ext>
            </a:extLst>
          </p:cNvPr>
          <p:cNvSpPr/>
          <p:nvPr/>
        </p:nvSpPr>
        <p:spPr>
          <a:xfrm>
            <a:off x="5524500" y="13573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1" name="Rectangle 75">
            <a:extLst>
              <a:ext uri="{FF2B5EF4-FFF2-40B4-BE49-F238E27FC236}">
                <a16:creationId xmlns:a16="http://schemas.microsoft.com/office/drawing/2014/main" id="{081AFC46-27A3-4FC3-ABC1-13E440E7231F}"/>
              </a:ext>
            </a:extLst>
          </p:cNvPr>
          <p:cNvSpPr>
            <a:spLocks noChangeArrowheads="1"/>
          </p:cNvSpPr>
          <p:nvPr/>
        </p:nvSpPr>
        <p:spPr bwMode="auto">
          <a:xfrm>
            <a:off x="2009775" y="5344161"/>
            <a:ext cx="6254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solidFill>
                  <a:srgbClr val="002060"/>
                </a:solidFill>
                <a:latin typeface="Calibri" panose="020F0502020204030204" pitchFamily="34" charset="0"/>
              </a:rPr>
              <a:t>|M</a:t>
            </a:r>
            <a:r>
              <a:rPr lang="en-GB" altLang="en-US" sz="3600" baseline="-16000" dirty="0">
                <a:solidFill>
                  <a:srgbClr val="002060"/>
                </a:solidFill>
                <a:latin typeface="Calibri" panose="020F0502020204030204" pitchFamily="34" charset="0"/>
              </a:rPr>
              <a:t>12</a:t>
            </a:r>
            <a:r>
              <a:rPr lang="en-GB" altLang="en-US" sz="3600" dirty="0">
                <a:solidFill>
                  <a:srgbClr val="002060"/>
                </a:solidFill>
                <a:latin typeface="Calibri" panose="020F0502020204030204" pitchFamily="34" charset="0"/>
              </a:rPr>
              <a:t>|=                  = a</a:t>
            </a:r>
            <a:r>
              <a:rPr lang="en-GB" altLang="en-US" sz="3600" baseline="-25000" dirty="0">
                <a:solidFill>
                  <a:srgbClr val="002060"/>
                </a:solidFill>
                <a:latin typeface="Calibri" panose="020F0502020204030204" pitchFamily="34" charset="0"/>
              </a:rPr>
              <a:t>21</a:t>
            </a:r>
            <a:r>
              <a:rPr lang="en-GB" altLang="en-US" sz="3600" dirty="0">
                <a:solidFill>
                  <a:srgbClr val="002060"/>
                </a:solidFill>
                <a:latin typeface="Calibri" panose="020F0502020204030204" pitchFamily="34" charset="0"/>
              </a:rPr>
              <a:t>a</a:t>
            </a:r>
            <a:r>
              <a:rPr lang="en-GB" altLang="en-US" sz="3600" baseline="-25000" dirty="0">
                <a:solidFill>
                  <a:srgbClr val="002060"/>
                </a:solidFill>
                <a:latin typeface="Calibri" panose="020F0502020204030204" pitchFamily="34" charset="0"/>
              </a:rPr>
              <a:t>33</a:t>
            </a:r>
            <a:r>
              <a:rPr lang="en-GB" altLang="en-US" sz="3600" dirty="0">
                <a:solidFill>
                  <a:srgbClr val="002060"/>
                </a:solidFill>
                <a:latin typeface="Calibri" panose="020F0502020204030204" pitchFamily="34" charset="0"/>
              </a:rPr>
              <a:t> - a</a:t>
            </a:r>
            <a:r>
              <a:rPr lang="en-GB" altLang="en-US" sz="3600" baseline="-25000" dirty="0">
                <a:solidFill>
                  <a:srgbClr val="002060"/>
                </a:solidFill>
                <a:latin typeface="Calibri" panose="020F0502020204030204" pitchFamily="34" charset="0"/>
              </a:rPr>
              <a:t>23</a:t>
            </a:r>
            <a:r>
              <a:rPr lang="en-GB" altLang="en-US" sz="3600" dirty="0">
                <a:solidFill>
                  <a:srgbClr val="002060"/>
                </a:solidFill>
                <a:latin typeface="Calibri" panose="020F0502020204030204" pitchFamily="34" charset="0"/>
              </a:rPr>
              <a:t>a</a:t>
            </a:r>
            <a:r>
              <a:rPr lang="en-GB" altLang="en-US" sz="3600" baseline="-25000" dirty="0">
                <a:solidFill>
                  <a:srgbClr val="002060"/>
                </a:solidFill>
                <a:latin typeface="Calibri" panose="020F0502020204030204" pitchFamily="34" charset="0"/>
              </a:rPr>
              <a:t>31</a:t>
            </a:r>
            <a:r>
              <a:rPr lang="en-GB" altLang="en-US" sz="3600" dirty="0">
                <a:solidFill>
                  <a:srgbClr val="002060"/>
                </a:solidFill>
                <a:latin typeface="Calibri" panose="020F0502020204030204" pitchFamily="34" charset="0"/>
              </a:rPr>
              <a:t> </a:t>
            </a:r>
          </a:p>
        </p:txBody>
      </p:sp>
      <p:sp>
        <p:nvSpPr>
          <p:cNvPr id="72" name="TextBox 21">
            <a:extLst>
              <a:ext uri="{FF2B5EF4-FFF2-40B4-BE49-F238E27FC236}">
                <a16:creationId xmlns:a16="http://schemas.microsoft.com/office/drawing/2014/main" id="{3B8784EB-5762-4B34-91C6-C618C7189F12}"/>
              </a:ext>
            </a:extLst>
          </p:cNvPr>
          <p:cNvSpPr txBox="1">
            <a:spLocks noChangeArrowheads="1"/>
          </p:cNvSpPr>
          <p:nvPr/>
        </p:nvSpPr>
        <p:spPr bwMode="auto">
          <a:xfrm>
            <a:off x="3729038" y="5063173"/>
            <a:ext cx="749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21</a:t>
            </a:r>
            <a:endParaRPr lang="en-GB" altLang="en-US" sz="3600">
              <a:solidFill>
                <a:srgbClr val="002060"/>
              </a:solidFill>
              <a:latin typeface="Calibri" panose="020F0502020204030204" pitchFamily="34" charset="0"/>
            </a:endParaRPr>
          </a:p>
        </p:txBody>
      </p:sp>
      <p:sp>
        <p:nvSpPr>
          <p:cNvPr id="73" name="TextBox 22">
            <a:extLst>
              <a:ext uri="{FF2B5EF4-FFF2-40B4-BE49-F238E27FC236}">
                <a16:creationId xmlns:a16="http://schemas.microsoft.com/office/drawing/2014/main" id="{33E9816C-EF98-4684-B064-410D1D5F9D49}"/>
              </a:ext>
            </a:extLst>
          </p:cNvPr>
          <p:cNvSpPr txBox="1">
            <a:spLocks noChangeArrowheads="1"/>
          </p:cNvSpPr>
          <p:nvPr/>
        </p:nvSpPr>
        <p:spPr bwMode="auto">
          <a:xfrm>
            <a:off x="3729039" y="5702936"/>
            <a:ext cx="89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31</a:t>
            </a:r>
            <a:endParaRPr lang="en-GB" altLang="en-US" sz="3600">
              <a:solidFill>
                <a:srgbClr val="002060"/>
              </a:solidFill>
              <a:latin typeface="Calibri" panose="020F0502020204030204" pitchFamily="34" charset="0"/>
            </a:endParaRPr>
          </a:p>
        </p:txBody>
      </p:sp>
      <p:sp>
        <p:nvSpPr>
          <p:cNvPr id="74" name="TextBox 22">
            <a:extLst>
              <a:ext uri="{FF2B5EF4-FFF2-40B4-BE49-F238E27FC236}">
                <a16:creationId xmlns:a16="http://schemas.microsoft.com/office/drawing/2014/main" id="{2CBFADBC-1D6D-4D38-876D-8E465A295DE0}"/>
              </a:ext>
            </a:extLst>
          </p:cNvPr>
          <p:cNvSpPr txBox="1">
            <a:spLocks noChangeArrowheads="1"/>
          </p:cNvSpPr>
          <p:nvPr/>
        </p:nvSpPr>
        <p:spPr bwMode="auto">
          <a:xfrm>
            <a:off x="4406901" y="5063173"/>
            <a:ext cx="796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23</a:t>
            </a:r>
            <a:endParaRPr lang="en-GB" altLang="en-US" sz="3600">
              <a:solidFill>
                <a:srgbClr val="002060"/>
              </a:solidFill>
              <a:latin typeface="Calibri" panose="020F0502020204030204" pitchFamily="34" charset="0"/>
            </a:endParaRPr>
          </a:p>
        </p:txBody>
      </p:sp>
      <p:sp>
        <p:nvSpPr>
          <p:cNvPr id="75" name="TextBox 80">
            <a:extLst>
              <a:ext uri="{FF2B5EF4-FFF2-40B4-BE49-F238E27FC236}">
                <a16:creationId xmlns:a16="http://schemas.microsoft.com/office/drawing/2014/main" id="{EFF20AE0-026F-4754-858A-184752298FC1}"/>
              </a:ext>
            </a:extLst>
          </p:cNvPr>
          <p:cNvSpPr txBox="1">
            <a:spLocks noChangeArrowheads="1"/>
          </p:cNvSpPr>
          <p:nvPr/>
        </p:nvSpPr>
        <p:spPr bwMode="auto">
          <a:xfrm>
            <a:off x="4395789" y="5704523"/>
            <a:ext cx="725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33</a:t>
            </a:r>
            <a:endParaRPr lang="en-GB" altLang="en-US" sz="3600">
              <a:solidFill>
                <a:srgbClr val="002060"/>
              </a:solidFill>
              <a:latin typeface="Calibri" panose="020F0502020204030204" pitchFamily="34" charset="0"/>
            </a:endParaRPr>
          </a:p>
        </p:txBody>
      </p:sp>
      <p:cxnSp>
        <p:nvCxnSpPr>
          <p:cNvPr id="76" name="Straight Connector 75">
            <a:extLst>
              <a:ext uri="{FF2B5EF4-FFF2-40B4-BE49-F238E27FC236}">
                <a16:creationId xmlns:a16="http://schemas.microsoft.com/office/drawing/2014/main" id="{8946069B-C4EB-40C5-8F2B-599A00CF3182}"/>
              </a:ext>
            </a:extLst>
          </p:cNvPr>
          <p:cNvCxnSpPr/>
          <p:nvPr/>
        </p:nvCxnSpPr>
        <p:spPr bwMode="auto">
          <a:xfrm rot="5400000">
            <a:off x="2870201" y="5741036"/>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245C906-89FF-4988-92BD-FD85873B9DC7}"/>
              </a:ext>
            </a:extLst>
          </p:cNvPr>
          <p:cNvCxnSpPr/>
          <p:nvPr/>
        </p:nvCxnSpPr>
        <p:spPr bwMode="auto">
          <a:xfrm rot="5400000">
            <a:off x="4513263" y="5739448"/>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Content Placeholder 2">
            <a:extLst>
              <a:ext uri="{FF2B5EF4-FFF2-40B4-BE49-F238E27FC236}">
                <a16:creationId xmlns:a16="http://schemas.microsoft.com/office/drawing/2014/main" id="{E5F193BE-3826-4E17-95AB-B1F982F1605D}"/>
              </a:ext>
            </a:extLst>
          </p:cNvPr>
          <p:cNvSpPr txBox="1">
            <a:spLocks/>
          </p:cNvSpPr>
          <p:nvPr/>
        </p:nvSpPr>
        <p:spPr bwMode="auto">
          <a:xfrm>
            <a:off x="875983" y="4353455"/>
            <a:ext cx="8229600" cy="48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dirty="0">
                <a:solidFill>
                  <a:srgbClr val="002060"/>
                </a:solidFill>
                <a:latin typeface="Calibri" panose="020F0502020204030204" pitchFamily="34" charset="0"/>
              </a:rPr>
              <a:t>From the formula for a 2x2 matrix:</a:t>
            </a:r>
            <a:endParaRPr lang="en-GB" altLang="en-US" sz="3200" baseline="-16000" dirty="0">
              <a:solidFill>
                <a:srgbClr val="00206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C26BE1C6-8B55-4529-AA2F-11E1FD436933}"/>
              </a:ext>
            </a:extLst>
          </p:cNvPr>
          <p:cNvSpPr>
            <a:spLocks noGrp="1"/>
          </p:cNvSpPr>
          <p:nvPr>
            <p:ph type="sldNum" sz="quarter" idx="12"/>
          </p:nvPr>
        </p:nvSpPr>
        <p:spPr/>
        <p:txBody>
          <a:bodyPr/>
          <a:lstStyle/>
          <a:p>
            <a:fld id="{7A40C488-C8CC-47D5-8871-7D5F905AB6AC}" type="slidenum">
              <a:rPr lang="en-US" smtClean="0"/>
              <a:t>63</a:t>
            </a:fld>
            <a:endParaRPr lang="en-US"/>
          </a:p>
        </p:txBody>
      </p:sp>
    </p:spTree>
    <p:extLst>
      <p:ext uri="{BB962C8B-B14F-4D97-AF65-F5344CB8AC3E}">
        <p14:creationId xmlns:p14="http://schemas.microsoft.com/office/powerpoint/2010/main" val="1334422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F5DD6-E386-42CA-945C-65F69925149C}"/>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14338" name="Content Placeholder 2">
            <a:extLst>
              <a:ext uri="{FF2B5EF4-FFF2-40B4-BE49-F238E27FC236}">
                <a16:creationId xmlns:a16="http://schemas.microsoft.com/office/drawing/2014/main" id="{F27FA7AF-667A-4DD3-A18A-0E1AAAD34F68}"/>
              </a:ext>
            </a:extLst>
          </p:cNvPr>
          <p:cNvSpPr>
            <a:spLocks noGrp="1"/>
          </p:cNvSpPr>
          <p:nvPr>
            <p:ph idx="1"/>
          </p:nvPr>
        </p:nvSpPr>
        <p:spPr>
          <a:xfrm>
            <a:off x="838200" y="1310004"/>
            <a:ext cx="7622219" cy="4906963"/>
          </a:xfrm>
        </p:spPr>
        <p:txBody>
          <a:bodyPr/>
          <a:lstStyle/>
          <a:p>
            <a:pPr eaLnBrk="1" hangingPunct="1"/>
            <a:r>
              <a:rPr lang="en-GB" altLang="en-US"/>
              <a:t>For a matrix</a:t>
            </a:r>
            <a:endParaRPr lang="en-GB" altLang="en-US" baseline="-16000"/>
          </a:p>
        </p:txBody>
      </p:sp>
      <p:sp>
        <p:nvSpPr>
          <p:cNvPr id="30" name="Content Placeholder 2">
            <a:extLst>
              <a:ext uri="{FF2B5EF4-FFF2-40B4-BE49-F238E27FC236}">
                <a16:creationId xmlns:a16="http://schemas.microsoft.com/office/drawing/2014/main" id="{DB7E059E-8E8A-4E33-80AF-AB4E9AA6CC36}"/>
              </a:ext>
            </a:extLst>
          </p:cNvPr>
          <p:cNvSpPr txBox="1">
            <a:spLocks/>
          </p:cNvSpPr>
          <p:nvPr/>
        </p:nvSpPr>
        <p:spPr bwMode="auto">
          <a:xfrm>
            <a:off x="875983" y="3002990"/>
            <a:ext cx="8229600" cy="64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dirty="0">
                <a:solidFill>
                  <a:srgbClr val="002060"/>
                </a:solidFill>
                <a:latin typeface="Calibri" panose="020F0502020204030204" pitchFamily="34" charset="0"/>
              </a:rPr>
              <a:t>Its determinant is given by</a:t>
            </a:r>
            <a:endParaRPr lang="en-GB" altLang="en-US" sz="3200" baseline="-16000" dirty="0">
              <a:solidFill>
                <a:srgbClr val="002060"/>
              </a:solidFill>
              <a:latin typeface="Calibri" panose="020F0502020204030204" pitchFamily="34" charset="0"/>
            </a:endParaRPr>
          </a:p>
        </p:txBody>
      </p:sp>
      <p:sp>
        <p:nvSpPr>
          <p:cNvPr id="31" name="Rectangle 30">
            <a:extLst>
              <a:ext uri="{FF2B5EF4-FFF2-40B4-BE49-F238E27FC236}">
                <a16:creationId xmlns:a16="http://schemas.microsoft.com/office/drawing/2014/main" id="{A38D7450-EB78-496E-BC50-F6F749A3612E}"/>
              </a:ext>
            </a:extLst>
          </p:cNvPr>
          <p:cNvSpPr/>
          <p:nvPr/>
        </p:nvSpPr>
        <p:spPr>
          <a:xfrm>
            <a:off x="1563370" y="3499168"/>
            <a:ext cx="8088630" cy="646112"/>
          </a:xfrm>
          <a:prstGeom prst="rect">
            <a:avLst/>
          </a:prstGeom>
        </p:spPr>
        <p:txBody>
          <a:bodyPr wrap="square">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sp>
        <p:nvSpPr>
          <p:cNvPr id="78" name="Content Placeholder 2">
            <a:extLst>
              <a:ext uri="{FF2B5EF4-FFF2-40B4-BE49-F238E27FC236}">
                <a16:creationId xmlns:a16="http://schemas.microsoft.com/office/drawing/2014/main" id="{E5F193BE-3826-4E17-95AB-B1F982F1605D}"/>
              </a:ext>
            </a:extLst>
          </p:cNvPr>
          <p:cNvSpPr txBox="1">
            <a:spLocks/>
          </p:cNvSpPr>
          <p:nvPr/>
        </p:nvSpPr>
        <p:spPr bwMode="auto">
          <a:xfrm>
            <a:off x="875983" y="4353455"/>
            <a:ext cx="8229600" cy="48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dirty="0">
                <a:solidFill>
                  <a:srgbClr val="002060"/>
                </a:solidFill>
                <a:latin typeface="Calibri" panose="020F0502020204030204" pitchFamily="34" charset="0"/>
              </a:rPr>
              <a:t>From the formula for a 2x2 matrix:</a:t>
            </a:r>
            <a:endParaRPr lang="en-GB" altLang="en-US" sz="3200" baseline="-16000" dirty="0">
              <a:solidFill>
                <a:srgbClr val="002060"/>
              </a:solidFill>
              <a:latin typeface="Calibri" panose="020F0502020204030204" pitchFamily="34" charset="0"/>
            </a:endParaRPr>
          </a:p>
        </p:txBody>
      </p:sp>
      <p:grpSp>
        <p:nvGrpSpPr>
          <p:cNvPr id="29" name="Group 5">
            <a:extLst>
              <a:ext uri="{FF2B5EF4-FFF2-40B4-BE49-F238E27FC236}">
                <a16:creationId xmlns:a16="http://schemas.microsoft.com/office/drawing/2014/main" id="{B9F77837-DF8E-47C7-873E-784585878DE4}"/>
              </a:ext>
            </a:extLst>
          </p:cNvPr>
          <p:cNvGrpSpPr>
            <a:grpSpLocks/>
          </p:cNvGrpSpPr>
          <p:nvPr/>
        </p:nvGrpSpPr>
        <p:grpSpPr bwMode="auto">
          <a:xfrm>
            <a:off x="4310064" y="1211263"/>
            <a:ext cx="3214687" cy="1860550"/>
            <a:chOff x="2786050" y="1211037"/>
            <a:chExt cx="3214710" cy="1860760"/>
          </a:xfrm>
        </p:grpSpPr>
        <p:sp>
          <p:nvSpPr>
            <p:cNvPr id="32" name="Double Bracket 31">
              <a:extLst>
                <a:ext uri="{FF2B5EF4-FFF2-40B4-BE49-F238E27FC236}">
                  <a16:creationId xmlns:a16="http://schemas.microsoft.com/office/drawing/2014/main" id="{5E6B92C8-F521-43D4-96BD-E0C6DE0DFA44}"/>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3" name="TextBox 32">
              <a:extLst>
                <a:ext uri="{FF2B5EF4-FFF2-40B4-BE49-F238E27FC236}">
                  <a16:creationId xmlns:a16="http://schemas.microsoft.com/office/drawing/2014/main" id="{2896A16C-4653-4E6D-94D8-C0C5ECB5FB76}"/>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34" name="TextBox 33">
              <a:extLst>
                <a:ext uri="{FF2B5EF4-FFF2-40B4-BE49-F238E27FC236}">
                  <a16:creationId xmlns:a16="http://schemas.microsoft.com/office/drawing/2014/main" id="{CEB44764-5055-4B17-AFD6-8374CB766EF4}"/>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35" name="Rectangle 34">
              <a:extLst>
                <a:ext uri="{FF2B5EF4-FFF2-40B4-BE49-F238E27FC236}">
                  <a16:creationId xmlns:a16="http://schemas.microsoft.com/office/drawing/2014/main" id="{D870C259-AF10-4191-BF1E-BDF094309D00}"/>
                </a:ext>
              </a:extLst>
            </p:cNvPr>
            <p:cNvSpPr/>
            <p:nvPr/>
          </p:nvSpPr>
          <p:spPr>
            <a:xfrm>
              <a:off x="2786050" y="1785777"/>
              <a:ext cx="785818" cy="646185"/>
            </a:xfrm>
            <a:prstGeom prst="rect">
              <a:avLst/>
            </a:prstGeom>
          </p:spPr>
          <p:txBody>
            <a:bodyPr wrap="none">
              <a:spAutoFit/>
            </a:bodyPr>
            <a:lstStyle/>
            <a:p>
              <a:pPr>
                <a:defRPr/>
              </a:pPr>
              <a:r>
                <a:rPr lang="en-GB" sz="3600" dirty="0"/>
                <a:t>A =</a:t>
              </a:r>
            </a:p>
          </p:txBody>
        </p:sp>
        <p:sp>
          <p:nvSpPr>
            <p:cNvPr id="36" name="TextBox 32">
              <a:extLst>
                <a:ext uri="{FF2B5EF4-FFF2-40B4-BE49-F238E27FC236}">
                  <a16:creationId xmlns:a16="http://schemas.microsoft.com/office/drawing/2014/main" id="{99C34AA5-02EF-444E-8BB9-AAD1C3448CC4}"/>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37" name="TextBox 32">
              <a:extLst>
                <a:ext uri="{FF2B5EF4-FFF2-40B4-BE49-F238E27FC236}">
                  <a16:creationId xmlns:a16="http://schemas.microsoft.com/office/drawing/2014/main" id="{80475911-AEA2-4DCA-9552-BA4195D263F8}"/>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38" name="TextBox 32">
              <a:extLst>
                <a:ext uri="{FF2B5EF4-FFF2-40B4-BE49-F238E27FC236}">
                  <a16:creationId xmlns:a16="http://schemas.microsoft.com/office/drawing/2014/main" id="{C822FBBA-967F-4B95-8C09-0CDEBF6E63CC}"/>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39" name="TextBox 32">
              <a:extLst>
                <a:ext uri="{FF2B5EF4-FFF2-40B4-BE49-F238E27FC236}">
                  <a16:creationId xmlns:a16="http://schemas.microsoft.com/office/drawing/2014/main" id="{A749E8DC-0892-4365-85A6-C2B70DEF8C21}"/>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40" name="TextBox 32">
              <a:extLst>
                <a:ext uri="{FF2B5EF4-FFF2-40B4-BE49-F238E27FC236}">
                  <a16:creationId xmlns:a16="http://schemas.microsoft.com/office/drawing/2014/main" id="{C706528C-010F-4C34-BF07-1135944D7879}"/>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41" name="TextBox 32">
              <a:extLst>
                <a:ext uri="{FF2B5EF4-FFF2-40B4-BE49-F238E27FC236}">
                  <a16:creationId xmlns:a16="http://schemas.microsoft.com/office/drawing/2014/main" id="{5F071830-B723-4156-A5FE-F413B74ECB65}"/>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42" name="TextBox 32">
              <a:extLst>
                <a:ext uri="{FF2B5EF4-FFF2-40B4-BE49-F238E27FC236}">
                  <a16:creationId xmlns:a16="http://schemas.microsoft.com/office/drawing/2014/main" id="{C04BCF0A-235E-4C8E-8EC5-F05D51554A6D}"/>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43" name="TextBox 32">
              <a:extLst>
                <a:ext uri="{FF2B5EF4-FFF2-40B4-BE49-F238E27FC236}">
                  <a16:creationId xmlns:a16="http://schemas.microsoft.com/office/drawing/2014/main" id="{5D8DC6EF-9A75-4060-8F06-EA6EF6158D2F}"/>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sp>
        <p:nvSpPr>
          <p:cNvPr id="44" name="Oval 43">
            <a:extLst>
              <a:ext uri="{FF2B5EF4-FFF2-40B4-BE49-F238E27FC236}">
                <a16:creationId xmlns:a16="http://schemas.microsoft.com/office/drawing/2014/main" id="{54335C32-5F2A-44AE-8F15-E0D4A55C3FDE}"/>
              </a:ext>
            </a:extLst>
          </p:cNvPr>
          <p:cNvSpPr/>
          <p:nvPr/>
        </p:nvSpPr>
        <p:spPr>
          <a:xfrm rot="5400000">
            <a:off x="6167438" y="19288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 name="Oval 44">
            <a:extLst>
              <a:ext uri="{FF2B5EF4-FFF2-40B4-BE49-F238E27FC236}">
                <a16:creationId xmlns:a16="http://schemas.microsoft.com/office/drawing/2014/main" id="{A79A8E68-FD32-47FA-9E27-0AFDC3AC211E}"/>
              </a:ext>
            </a:extLst>
          </p:cNvPr>
          <p:cNvSpPr/>
          <p:nvPr/>
        </p:nvSpPr>
        <p:spPr>
          <a:xfrm>
            <a:off x="5524500" y="1357313"/>
            <a:ext cx="1714500" cy="571500"/>
          </a:xfrm>
          <a:prstGeom prst="ellipse">
            <a:avLst/>
          </a:prstGeom>
          <a:solidFill>
            <a:srgbClr val="FF0000">
              <a:alpha val="50000"/>
            </a:srgbClr>
          </a:solidFill>
          <a:ln>
            <a:solidFill>
              <a:schemeClr val="accent1">
                <a:shade val="50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6" name="Rectangle 22">
            <a:extLst>
              <a:ext uri="{FF2B5EF4-FFF2-40B4-BE49-F238E27FC236}">
                <a16:creationId xmlns:a16="http://schemas.microsoft.com/office/drawing/2014/main" id="{6D9079B8-ECEE-4711-9FD6-A340629EC446}"/>
              </a:ext>
            </a:extLst>
          </p:cNvPr>
          <p:cNvSpPr>
            <a:spLocks noChangeArrowheads="1"/>
          </p:cNvSpPr>
          <p:nvPr/>
        </p:nvSpPr>
        <p:spPr bwMode="auto">
          <a:xfrm>
            <a:off x="2700655" y="5242561"/>
            <a:ext cx="6254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solidFill>
                  <a:srgbClr val="002060"/>
                </a:solidFill>
                <a:latin typeface="Calibri" panose="020F0502020204030204" pitchFamily="34" charset="0"/>
              </a:rPr>
              <a:t>|M</a:t>
            </a:r>
            <a:r>
              <a:rPr lang="en-GB" altLang="en-US" sz="3600" baseline="-16000" dirty="0">
                <a:solidFill>
                  <a:srgbClr val="002060"/>
                </a:solidFill>
                <a:latin typeface="Calibri" panose="020F0502020204030204" pitchFamily="34" charset="0"/>
              </a:rPr>
              <a:t>13</a:t>
            </a:r>
            <a:r>
              <a:rPr lang="en-GB" altLang="en-US" sz="3600" dirty="0">
                <a:solidFill>
                  <a:srgbClr val="002060"/>
                </a:solidFill>
                <a:latin typeface="Calibri" panose="020F0502020204030204" pitchFamily="34" charset="0"/>
              </a:rPr>
              <a:t>|=                  = a</a:t>
            </a:r>
            <a:r>
              <a:rPr lang="en-GB" altLang="en-US" sz="3600" baseline="-25000" dirty="0">
                <a:solidFill>
                  <a:srgbClr val="002060"/>
                </a:solidFill>
                <a:latin typeface="Calibri" panose="020F0502020204030204" pitchFamily="34" charset="0"/>
              </a:rPr>
              <a:t>21</a:t>
            </a:r>
            <a:r>
              <a:rPr lang="en-GB" altLang="en-US" sz="3600" dirty="0">
                <a:solidFill>
                  <a:srgbClr val="002060"/>
                </a:solidFill>
                <a:latin typeface="Calibri" panose="020F0502020204030204" pitchFamily="34" charset="0"/>
              </a:rPr>
              <a:t>a</a:t>
            </a:r>
            <a:r>
              <a:rPr lang="en-GB" altLang="en-US" sz="3600" baseline="-25000" dirty="0">
                <a:solidFill>
                  <a:srgbClr val="002060"/>
                </a:solidFill>
                <a:latin typeface="Calibri" panose="020F0502020204030204" pitchFamily="34" charset="0"/>
              </a:rPr>
              <a:t>32</a:t>
            </a:r>
            <a:r>
              <a:rPr lang="en-GB" altLang="en-US" sz="3600" dirty="0">
                <a:solidFill>
                  <a:srgbClr val="002060"/>
                </a:solidFill>
                <a:latin typeface="Calibri" panose="020F0502020204030204" pitchFamily="34" charset="0"/>
              </a:rPr>
              <a:t> - a</a:t>
            </a:r>
            <a:r>
              <a:rPr lang="en-GB" altLang="en-US" sz="3600" baseline="-25000" dirty="0">
                <a:solidFill>
                  <a:srgbClr val="002060"/>
                </a:solidFill>
                <a:latin typeface="Calibri" panose="020F0502020204030204" pitchFamily="34" charset="0"/>
              </a:rPr>
              <a:t>31</a:t>
            </a:r>
            <a:r>
              <a:rPr lang="en-GB" altLang="en-US" sz="3600" dirty="0">
                <a:solidFill>
                  <a:srgbClr val="002060"/>
                </a:solidFill>
                <a:latin typeface="Calibri" panose="020F0502020204030204" pitchFamily="34" charset="0"/>
              </a:rPr>
              <a:t>a</a:t>
            </a:r>
            <a:r>
              <a:rPr lang="en-GB" altLang="en-US" sz="3600" baseline="-25000" dirty="0">
                <a:solidFill>
                  <a:srgbClr val="002060"/>
                </a:solidFill>
                <a:latin typeface="Calibri" panose="020F0502020204030204" pitchFamily="34" charset="0"/>
              </a:rPr>
              <a:t>22</a:t>
            </a:r>
            <a:r>
              <a:rPr lang="en-GB" altLang="en-US" sz="3600" dirty="0">
                <a:solidFill>
                  <a:srgbClr val="002060"/>
                </a:solidFill>
                <a:latin typeface="Calibri" panose="020F0502020204030204" pitchFamily="34" charset="0"/>
              </a:rPr>
              <a:t> </a:t>
            </a:r>
          </a:p>
        </p:txBody>
      </p:sp>
      <p:sp>
        <p:nvSpPr>
          <p:cNvPr id="47" name="TextBox 21">
            <a:extLst>
              <a:ext uri="{FF2B5EF4-FFF2-40B4-BE49-F238E27FC236}">
                <a16:creationId xmlns:a16="http://schemas.microsoft.com/office/drawing/2014/main" id="{02124441-EF8A-47D8-8375-F533C785AA20}"/>
              </a:ext>
            </a:extLst>
          </p:cNvPr>
          <p:cNvSpPr txBox="1">
            <a:spLocks noChangeArrowheads="1"/>
          </p:cNvSpPr>
          <p:nvPr/>
        </p:nvSpPr>
        <p:spPr bwMode="auto">
          <a:xfrm>
            <a:off x="4419918" y="4961573"/>
            <a:ext cx="749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21</a:t>
            </a:r>
            <a:endParaRPr lang="en-GB" altLang="en-US" sz="3600">
              <a:solidFill>
                <a:srgbClr val="002060"/>
              </a:solidFill>
              <a:latin typeface="Calibri" panose="020F0502020204030204" pitchFamily="34" charset="0"/>
            </a:endParaRPr>
          </a:p>
        </p:txBody>
      </p:sp>
      <p:sp>
        <p:nvSpPr>
          <p:cNvPr id="48" name="TextBox 22">
            <a:extLst>
              <a:ext uri="{FF2B5EF4-FFF2-40B4-BE49-F238E27FC236}">
                <a16:creationId xmlns:a16="http://schemas.microsoft.com/office/drawing/2014/main" id="{9C4C6891-284C-485F-9E2E-8BB4895166F9}"/>
              </a:ext>
            </a:extLst>
          </p:cNvPr>
          <p:cNvSpPr txBox="1">
            <a:spLocks noChangeArrowheads="1"/>
          </p:cNvSpPr>
          <p:nvPr/>
        </p:nvSpPr>
        <p:spPr bwMode="auto">
          <a:xfrm>
            <a:off x="4419919" y="5601336"/>
            <a:ext cx="89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31</a:t>
            </a:r>
            <a:endParaRPr lang="en-GB" altLang="en-US" sz="3600">
              <a:solidFill>
                <a:srgbClr val="002060"/>
              </a:solidFill>
              <a:latin typeface="Calibri" panose="020F0502020204030204" pitchFamily="34" charset="0"/>
            </a:endParaRPr>
          </a:p>
        </p:txBody>
      </p:sp>
      <p:sp>
        <p:nvSpPr>
          <p:cNvPr id="64" name="TextBox 22">
            <a:extLst>
              <a:ext uri="{FF2B5EF4-FFF2-40B4-BE49-F238E27FC236}">
                <a16:creationId xmlns:a16="http://schemas.microsoft.com/office/drawing/2014/main" id="{50D30F7C-7227-4B0F-AE50-57CECA5FA86A}"/>
              </a:ext>
            </a:extLst>
          </p:cNvPr>
          <p:cNvSpPr txBox="1">
            <a:spLocks noChangeArrowheads="1"/>
          </p:cNvSpPr>
          <p:nvPr/>
        </p:nvSpPr>
        <p:spPr bwMode="auto">
          <a:xfrm>
            <a:off x="5097781" y="4961573"/>
            <a:ext cx="796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22</a:t>
            </a:r>
            <a:endParaRPr lang="en-GB" altLang="en-US" sz="3600">
              <a:solidFill>
                <a:srgbClr val="002060"/>
              </a:solidFill>
              <a:latin typeface="Calibri" panose="020F0502020204030204" pitchFamily="34" charset="0"/>
            </a:endParaRPr>
          </a:p>
        </p:txBody>
      </p:sp>
      <p:sp>
        <p:nvSpPr>
          <p:cNvPr id="65" name="TextBox 27">
            <a:extLst>
              <a:ext uri="{FF2B5EF4-FFF2-40B4-BE49-F238E27FC236}">
                <a16:creationId xmlns:a16="http://schemas.microsoft.com/office/drawing/2014/main" id="{1C8CAF8C-529B-4583-AA4A-F2F785E887EE}"/>
              </a:ext>
            </a:extLst>
          </p:cNvPr>
          <p:cNvSpPr txBox="1">
            <a:spLocks noChangeArrowheads="1"/>
          </p:cNvSpPr>
          <p:nvPr/>
        </p:nvSpPr>
        <p:spPr bwMode="auto">
          <a:xfrm>
            <a:off x="5086669" y="5602923"/>
            <a:ext cx="725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32</a:t>
            </a:r>
            <a:endParaRPr lang="en-GB" altLang="en-US" sz="3600">
              <a:solidFill>
                <a:srgbClr val="002060"/>
              </a:solidFill>
              <a:latin typeface="Calibri" panose="020F0502020204030204" pitchFamily="34" charset="0"/>
            </a:endParaRPr>
          </a:p>
        </p:txBody>
      </p:sp>
      <p:cxnSp>
        <p:nvCxnSpPr>
          <p:cNvPr id="66" name="Straight Connector 65">
            <a:extLst>
              <a:ext uri="{FF2B5EF4-FFF2-40B4-BE49-F238E27FC236}">
                <a16:creationId xmlns:a16="http://schemas.microsoft.com/office/drawing/2014/main" id="{98A95498-0D06-4218-A3F4-B50D4D30FD5C}"/>
              </a:ext>
            </a:extLst>
          </p:cNvPr>
          <p:cNvCxnSpPr/>
          <p:nvPr/>
        </p:nvCxnSpPr>
        <p:spPr bwMode="auto">
          <a:xfrm rot="5400000">
            <a:off x="3561081" y="5639436"/>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E3C4677-FC7F-43E3-ACE4-BC5BC264F9FE}"/>
              </a:ext>
            </a:extLst>
          </p:cNvPr>
          <p:cNvCxnSpPr/>
          <p:nvPr/>
        </p:nvCxnSpPr>
        <p:spPr bwMode="auto">
          <a:xfrm rot="5400000">
            <a:off x="5204143" y="5637848"/>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2F5762E-8864-450B-97C0-3FE5193B0E72}"/>
              </a:ext>
            </a:extLst>
          </p:cNvPr>
          <p:cNvSpPr>
            <a:spLocks noGrp="1"/>
          </p:cNvSpPr>
          <p:nvPr>
            <p:ph type="sldNum" sz="quarter" idx="12"/>
          </p:nvPr>
        </p:nvSpPr>
        <p:spPr/>
        <p:txBody>
          <a:bodyPr/>
          <a:lstStyle/>
          <a:p>
            <a:fld id="{7A40C488-C8CC-47D5-8871-7D5F905AB6AC}" type="slidenum">
              <a:rPr lang="en-US" smtClean="0"/>
              <a:t>64</a:t>
            </a:fld>
            <a:endParaRPr lang="en-US"/>
          </a:p>
        </p:txBody>
      </p:sp>
    </p:spTree>
    <p:extLst>
      <p:ext uri="{BB962C8B-B14F-4D97-AF65-F5344CB8AC3E}">
        <p14:creationId xmlns:p14="http://schemas.microsoft.com/office/powerpoint/2010/main" val="910251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EBF76F4-796A-4435-9CFE-63126DF43EF4}"/>
              </a:ext>
            </a:extLst>
          </p:cNvPr>
          <p:cNvGrpSpPr>
            <a:grpSpLocks/>
          </p:cNvGrpSpPr>
          <p:nvPr/>
        </p:nvGrpSpPr>
        <p:grpSpPr bwMode="auto">
          <a:xfrm>
            <a:off x="4524375" y="1214439"/>
            <a:ext cx="3429000" cy="1857375"/>
            <a:chOff x="285720" y="4286269"/>
            <a:chExt cx="3429024" cy="1857375"/>
          </a:xfrm>
        </p:grpSpPr>
        <p:sp>
          <p:nvSpPr>
            <p:cNvPr id="17434" name="TextBox 6">
              <a:extLst>
                <a:ext uri="{FF2B5EF4-FFF2-40B4-BE49-F238E27FC236}">
                  <a16:creationId xmlns:a16="http://schemas.microsoft.com/office/drawing/2014/main" id="{E4F6A82A-F37D-4E4F-968E-5456327E59C1}"/>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grpSp>
          <p:nvGrpSpPr>
            <p:cNvPr id="17435" name="Group 31">
              <a:extLst>
                <a:ext uri="{FF2B5EF4-FFF2-40B4-BE49-F238E27FC236}">
                  <a16:creationId xmlns:a16="http://schemas.microsoft.com/office/drawing/2014/main" id="{7E39B9C0-566D-4252-853D-9F10E99673EC}"/>
                </a:ext>
              </a:extLst>
            </p:cNvPr>
            <p:cNvGrpSpPr>
              <a:grpSpLocks/>
            </p:cNvGrpSpPr>
            <p:nvPr/>
          </p:nvGrpSpPr>
          <p:grpSpPr bwMode="auto">
            <a:xfrm>
              <a:off x="285720" y="4286269"/>
              <a:ext cx="3357586" cy="1857375"/>
              <a:chOff x="285720" y="4286269"/>
              <a:chExt cx="3357586" cy="1857375"/>
            </a:xfrm>
          </p:grpSpPr>
          <p:sp>
            <p:nvSpPr>
              <p:cNvPr id="9" name="Double Bracket 8">
                <a:extLst>
                  <a:ext uri="{FF2B5EF4-FFF2-40B4-BE49-F238E27FC236}">
                    <a16:creationId xmlns:a16="http://schemas.microsoft.com/office/drawing/2014/main" id="{B743CB63-CF0C-4433-BE2C-A70BF386C766}"/>
                  </a:ext>
                </a:extLst>
              </p:cNvPr>
              <p:cNvSpPr/>
              <p:nvPr/>
            </p:nvSpPr>
            <p:spPr bwMode="auto">
              <a:xfrm>
                <a:off x="1142976" y="4286269"/>
                <a:ext cx="2071702"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17437" name="TextBox 32">
                <a:extLst>
                  <a:ext uri="{FF2B5EF4-FFF2-40B4-BE49-F238E27FC236}">
                    <a16:creationId xmlns:a16="http://schemas.microsoft.com/office/drawing/2014/main" id="{96452AF7-6268-4A77-8F0C-BC4703E2435D}"/>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17438" name="TextBox 33">
                <a:extLst>
                  <a:ext uri="{FF2B5EF4-FFF2-40B4-BE49-F238E27FC236}">
                    <a16:creationId xmlns:a16="http://schemas.microsoft.com/office/drawing/2014/main" id="{59AADEDA-869F-418E-B515-400CEC790F36}"/>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17439" name="TextBox 34">
                <a:extLst>
                  <a:ext uri="{FF2B5EF4-FFF2-40B4-BE49-F238E27FC236}">
                    <a16:creationId xmlns:a16="http://schemas.microsoft.com/office/drawing/2014/main" id="{CC89BA40-7349-4D5A-9D6E-6D4C19F134A7}"/>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17440" name="TextBox 35">
                <a:extLst>
                  <a:ext uri="{FF2B5EF4-FFF2-40B4-BE49-F238E27FC236}">
                    <a16:creationId xmlns:a16="http://schemas.microsoft.com/office/drawing/2014/main" id="{66D08037-27C3-4E31-902A-036FE2ECB4FB}"/>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2</a:t>
                </a:r>
              </a:p>
            </p:txBody>
          </p:sp>
          <p:sp>
            <p:nvSpPr>
              <p:cNvPr id="17441" name="TextBox 36">
                <a:extLst>
                  <a:ext uri="{FF2B5EF4-FFF2-40B4-BE49-F238E27FC236}">
                    <a16:creationId xmlns:a16="http://schemas.microsoft.com/office/drawing/2014/main" id="{3168BCA1-7EFF-480D-9039-CE8D0B73C625}"/>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17442" name="TextBox 37">
                <a:extLst>
                  <a:ext uri="{FF2B5EF4-FFF2-40B4-BE49-F238E27FC236}">
                    <a16:creationId xmlns:a16="http://schemas.microsoft.com/office/drawing/2014/main" id="{C386A988-00BF-421D-9A64-9A34DBE6F65D}"/>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7</a:t>
                </a:r>
              </a:p>
            </p:txBody>
          </p:sp>
          <p:sp>
            <p:nvSpPr>
              <p:cNvPr id="17443" name="TextBox 15">
                <a:extLst>
                  <a:ext uri="{FF2B5EF4-FFF2-40B4-BE49-F238E27FC236}">
                    <a16:creationId xmlns:a16="http://schemas.microsoft.com/office/drawing/2014/main" id="{57BA1397-0EFD-44A5-952A-F61182BF4577}"/>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3</a:t>
                </a:r>
              </a:p>
            </p:txBody>
          </p:sp>
          <p:sp>
            <p:nvSpPr>
              <p:cNvPr id="17444" name="TextBox 16">
                <a:extLst>
                  <a:ext uri="{FF2B5EF4-FFF2-40B4-BE49-F238E27FC236}">
                    <a16:creationId xmlns:a16="http://schemas.microsoft.com/office/drawing/2014/main" id="{3E5DAD08-F26A-49AE-A451-7C8B3EC6FB32}"/>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0</a:t>
                </a:r>
              </a:p>
            </p:txBody>
          </p:sp>
          <p:sp>
            <p:nvSpPr>
              <p:cNvPr id="18" name="Rectangle 17">
                <a:extLst>
                  <a:ext uri="{FF2B5EF4-FFF2-40B4-BE49-F238E27FC236}">
                    <a16:creationId xmlns:a16="http://schemas.microsoft.com/office/drawing/2014/main" id="{04CF1414-DF38-4316-BD81-315151917A0D}"/>
                  </a:ext>
                </a:extLst>
              </p:cNvPr>
              <p:cNvSpPr/>
              <p:nvPr/>
            </p:nvSpPr>
            <p:spPr>
              <a:xfrm>
                <a:off x="285720" y="4857769"/>
                <a:ext cx="785818" cy="646112"/>
              </a:xfrm>
              <a:prstGeom prst="rect">
                <a:avLst/>
              </a:prstGeom>
            </p:spPr>
            <p:txBody>
              <a:bodyPr wrap="none">
                <a:spAutoFit/>
              </a:bodyPr>
              <a:lstStyle/>
              <a:p>
                <a:pPr>
                  <a:defRPr/>
                </a:pPr>
                <a:r>
                  <a:rPr lang="en-GB" sz="3600" dirty="0">
                    <a:solidFill>
                      <a:srgbClr val="002060"/>
                    </a:solidFill>
                  </a:rPr>
                  <a:t>A =</a:t>
                </a:r>
              </a:p>
            </p:txBody>
          </p:sp>
        </p:grpSp>
      </p:grpSp>
      <p:sp>
        <p:nvSpPr>
          <p:cNvPr id="55" name="Rectangle 54">
            <a:extLst>
              <a:ext uri="{FF2B5EF4-FFF2-40B4-BE49-F238E27FC236}">
                <a16:creationId xmlns:a16="http://schemas.microsoft.com/office/drawing/2014/main" id="{3AF5C478-B087-4D76-8CA3-AF9F49517762}"/>
              </a:ext>
            </a:extLst>
          </p:cNvPr>
          <p:cNvSpPr>
            <a:spLocks noChangeArrowheads="1"/>
          </p:cNvSpPr>
          <p:nvPr/>
        </p:nvSpPr>
        <p:spPr bwMode="auto">
          <a:xfrm>
            <a:off x="1870710" y="5655628"/>
            <a:ext cx="8858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 1x(-21) -1x(-6) +(-2)x(-11) = 7</a:t>
            </a:r>
          </a:p>
        </p:txBody>
      </p:sp>
      <p:grpSp>
        <p:nvGrpSpPr>
          <p:cNvPr id="4" name="Group 44">
            <a:extLst>
              <a:ext uri="{FF2B5EF4-FFF2-40B4-BE49-F238E27FC236}">
                <a16:creationId xmlns:a16="http://schemas.microsoft.com/office/drawing/2014/main" id="{F67606EC-3C97-40AF-A3AA-03AFF86B2DE8}"/>
              </a:ext>
            </a:extLst>
          </p:cNvPr>
          <p:cNvGrpSpPr>
            <a:grpSpLocks/>
          </p:cNvGrpSpPr>
          <p:nvPr/>
        </p:nvGrpSpPr>
        <p:grpSpPr bwMode="auto">
          <a:xfrm>
            <a:off x="1881188" y="4164331"/>
            <a:ext cx="8858250" cy="1357313"/>
            <a:chOff x="357188" y="4286250"/>
            <a:chExt cx="8858250" cy="1357313"/>
          </a:xfrm>
        </p:grpSpPr>
        <p:sp>
          <p:nvSpPr>
            <p:cNvPr id="54" name="Rectangle 53">
              <a:extLst>
                <a:ext uri="{FF2B5EF4-FFF2-40B4-BE49-F238E27FC236}">
                  <a16:creationId xmlns:a16="http://schemas.microsoft.com/office/drawing/2014/main" id="{778006D2-6D72-409B-B1D9-E0C8C23874B8}"/>
                </a:ext>
              </a:extLst>
            </p:cNvPr>
            <p:cNvSpPr/>
            <p:nvPr/>
          </p:nvSpPr>
          <p:spPr bwMode="auto">
            <a:xfrm>
              <a:off x="357188" y="4572000"/>
              <a:ext cx="8858250" cy="646113"/>
            </a:xfrm>
            <a:prstGeom prst="rect">
              <a:avLst/>
            </a:prstGeom>
          </p:spPr>
          <p:txBody>
            <a:bodyPr>
              <a:spAutoFit/>
            </a:bodyPr>
            <a:lstStyle/>
            <a:p>
              <a:pPr>
                <a:defRPr/>
              </a:pPr>
              <a:r>
                <a:rPr lang="en-GB" sz="3600" dirty="0">
                  <a:solidFill>
                    <a:srgbClr val="002060"/>
                  </a:solidFill>
                </a:rPr>
                <a:t>|A|= 1x                  - 1x                + (-2)</a:t>
              </a:r>
            </a:p>
          </p:txBody>
        </p:sp>
        <p:cxnSp>
          <p:nvCxnSpPr>
            <p:cNvPr id="56" name="Straight Connector 55">
              <a:extLst>
                <a:ext uri="{FF2B5EF4-FFF2-40B4-BE49-F238E27FC236}">
                  <a16:creationId xmlns:a16="http://schemas.microsoft.com/office/drawing/2014/main" id="{100EA66D-24F5-4492-8958-D95AF72EDAD3}"/>
                </a:ext>
              </a:extLst>
            </p:cNvPr>
            <p:cNvCxnSpPr/>
            <p:nvPr/>
          </p:nvCxnSpPr>
          <p:spPr bwMode="auto">
            <a:xfrm rot="5400000">
              <a:off x="2608262" y="4964113"/>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417" name="TextBox 21">
              <a:extLst>
                <a:ext uri="{FF2B5EF4-FFF2-40B4-BE49-F238E27FC236}">
                  <a16:creationId xmlns:a16="http://schemas.microsoft.com/office/drawing/2014/main" id="{D2957F95-B384-4FB8-90CC-4AD74355BBED}"/>
                </a:ext>
              </a:extLst>
            </p:cNvPr>
            <p:cNvSpPr txBox="1">
              <a:spLocks noChangeArrowheads="1"/>
            </p:cNvSpPr>
            <p:nvPr/>
          </p:nvSpPr>
          <p:spPr bwMode="auto">
            <a:xfrm>
              <a:off x="2108625" y="4357697"/>
              <a:ext cx="523585"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17418" name="TextBox 22">
              <a:extLst>
                <a:ext uri="{FF2B5EF4-FFF2-40B4-BE49-F238E27FC236}">
                  <a16:creationId xmlns:a16="http://schemas.microsoft.com/office/drawing/2014/main" id="{C2468FA4-4E74-4903-AD5A-04DCFC671192}"/>
                </a:ext>
              </a:extLst>
            </p:cNvPr>
            <p:cNvSpPr txBox="1">
              <a:spLocks noChangeArrowheads="1"/>
            </p:cNvSpPr>
            <p:nvPr/>
          </p:nvSpPr>
          <p:spPr bwMode="auto">
            <a:xfrm>
              <a:off x="2108630" y="4929193"/>
              <a:ext cx="523580"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7</a:t>
              </a:r>
            </a:p>
          </p:txBody>
        </p:sp>
        <p:sp>
          <p:nvSpPr>
            <p:cNvPr id="17419" name="TextBox 22">
              <a:extLst>
                <a:ext uri="{FF2B5EF4-FFF2-40B4-BE49-F238E27FC236}">
                  <a16:creationId xmlns:a16="http://schemas.microsoft.com/office/drawing/2014/main" id="{DAEF004E-3B5C-4A51-BBB7-65755DC882D0}"/>
                </a:ext>
              </a:extLst>
            </p:cNvPr>
            <p:cNvSpPr txBox="1">
              <a:spLocks noChangeArrowheads="1"/>
            </p:cNvSpPr>
            <p:nvPr/>
          </p:nvSpPr>
          <p:spPr bwMode="auto">
            <a:xfrm>
              <a:off x="2775093" y="4357698"/>
              <a:ext cx="500056"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3</a:t>
              </a:r>
            </a:p>
          </p:txBody>
        </p:sp>
        <p:sp>
          <p:nvSpPr>
            <p:cNvPr id="17420" name="TextBox 22">
              <a:extLst>
                <a:ext uri="{FF2B5EF4-FFF2-40B4-BE49-F238E27FC236}">
                  <a16:creationId xmlns:a16="http://schemas.microsoft.com/office/drawing/2014/main" id="{D1B88535-99D8-4941-B226-B427347F4CAC}"/>
                </a:ext>
              </a:extLst>
            </p:cNvPr>
            <p:cNvSpPr txBox="1">
              <a:spLocks noChangeArrowheads="1"/>
            </p:cNvSpPr>
            <p:nvPr/>
          </p:nvSpPr>
          <p:spPr bwMode="auto">
            <a:xfrm>
              <a:off x="2775085" y="4929198"/>
              <a:ext cx="500064"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0</a:t>
              </a:r>
            </a:p>
          </p:txBody>
        </p:sp>
        <p:cxnSp>
          <p:nvCxnSpPr>
            <p:cNvPr id="65" name="Straight Connector 64">
              <a:extLst>
                <a:ext uri="{FF2B5EF4-FFF2-40B4-BE49-F238E27FC236}">
                  <a16:creationId xmlns:a16="http://schemas.microsoft.com/office/drawing/2014/main" id="{D63598C8-C0B1-4467-9D58-E01AD64DADBA}"/>
                </a:ext>
              </a:extLst>
            </p:cNvPr>
            <p:cNvCxnSpPr/>
            <p:nvPr/>
          </p:nvCxnSpPr>
          <p:spPr bwMode="auto">
            <a:xfrm rot="5400000">
              <a:off x="3821112" y="4964113"/>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32638-F191-4479-B677-B91934EC50ED}"/>
                </a:ext>
              </a:extLst>
            </p:cNvPr>
            <p:cNvCxnSpPr/>
            <p:nvPr/>
          </p:nvCxnSpPr>
          <p:spPr bwMode="auto">
            <a:xfrm rot="5400000">
              <a:off x="1320800" y="4964113"/>
              <a:ext cx="1357313"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423" name="TextBox 21">
              <a:extLst>
                <a:ext uri="{FF2B5EF4-FFF2-40B4-BE49-F238E27FC236}">
                  <a16:creationId xmlns:a16="http://schemas.microsoft.com/office/drawing/2014/main" id="{BB8D20A9-3C1F-40C7-A7D2-026D964078E0}"/>
                </a:ext>
              </a:extLst>
            </p:cNvPr>
            <p:cNvSpPr txBox="1">
              <a:spLocks noChangeArrowheads="1"/>
            </p:cNvSpPr>
            <p:nvPr/>
          </p:nvSpPr>
          <p:spPr bwMode="auto">
            <a:xfrm>
              <a:off x="4500547" y="4357687"/>
              <a:ext cx="595023"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17424" name="TextBox 22">
              <a:extLst>
                <a:ext uri="{FF2B5EF4-FFF2-40B4-BE49-F238E27FC236}">
                  <a16:creationId xmlns:a16="http://schemas.microsoft.com/office/drawing/2014/main" id="{A0C339AC-2EC5-40F2-9850-746BE9EABDDB}"/>
                </a:ext>
              </a:extLst>
            </p:cNvPr>
            <p:cNvSpPr txBox="1">
              <a:spLocks noChangeArrowheads="1"/>
            </p:cNvSpPr>
            <p:nvPr/>
          </p:nvSpPr>
          <p:spPr bwMode="auto">
            <a:xfrm>
              <a:off x="4619907" y="4929183"/>
              <a:ext cx="523580"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17425" name="TextBox 22">
              <a:extLst>
                <a:ext uri="{FF2B5EF4-FFF2-40B4-BE49-F238E27FC236}">
                  <a16:creationId xmlns:a16="http://schemas.microsoft.com/office/drawing/2014/main" id="{2AC11506-36A4-480C-A781-079D8A77BC1C}"/>
                </a:ext>
              </a:extLst>
            </p:cNvPr>
            <p:cNvSpPr txBox="1">
              <a:spLocks noChangeArrowheads="1"/>
            </p:cNvSpPr>
            <p:nvPr/>
          </p:nvSpPr>
          <p:spPr bwMode="auto">
            <a:xfrm>
              <a:off x="5286370" y="4357688"/>
              <a:ext cx="500056"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3</a:t>
              </a:r>
            </a:p>
          </p:txBody>
        </p:sp>
        <p:sp>
          <p:nvSpPr>
            <p:cNvPr id="17426" name="TextBox 72">
              <a:extLst>
                <a:ext uri="{FF2B5EF4-FFF2-40B4-BE49-F238E27FC236}">
                  <a16:creationId xmlns:a16="http://schemas.microsoft.com/office/drawing/2014/main" id="{91C09054-E09C-4B97-8974-2E1CCFE3ECDA}"/>
                </a:ext>
              </a:extLst>
            </p:cNvPr>
            <p:cNvSpPr txBox="1">
              <a:spLocks noChangeArrowheads="1"/>
            </p:cNvSpPr>
            <p:nvPr/>
          </p:nvSpPr>
          <p:spPr bwMode="auto">
            <a:xfrm>
              <a:off x="5286362" y="4929188"/>
              <a:ext cx="500064"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0</a:t>
              </a:r>
            </a:p>
          </p:txBody>
        </p:sp>
        <p:cxnSp>
          <p:nvCxnSpPr>
            <p:cNvPr id="74" name="Straight Connector 73">
              <a:extLst>
                <a:ext uri="{FF2B5EF4-FFF2-40B4-BE49-F238E27FC236}">
                  <a16:creationId xmlns:a16="http://schemas.microsoft.com/office/drawing/2014/main" id="{D19ACADD-ADEB-4701-B36F-1CD5E9A34045}"/>
                </a:ext>
              </a:extLst>
            </p:cNvPr>
            <p:cNvCxnSpPr/>
            <p:nvPr/>
          </p:nvCxnSpPr>
          <p:spPr bwMode="auto">
            <a:xfrm rot="5400000">
              <a:off x="5108575" y="4964113"/>
              <a:ext cx="1357313"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428" name="TextBox 21">
              <a:extLst>
                <a:ext uri="{FF2B5EF4-FFF2-40B4-BE49-F238E27FC236}">
                  <a16:creationId xmlns:a16="http://schemas.microsoft.com/office/drawing/2014/main" id="{7AEBE43F-7643-49EC-BB91-C0D069D2F134}"/>
                </a:ext>
              </a:extLst>
            </p:cNvPr>
            <p:cNvSpPr txBox="1">
              <a:spLocks noChangeArrowheads="1"/>
            </p:cNvSpPr>
            <p:nvPr/>
          </p:nvSpPr>
          <p:spPr bwMode="auto">
            <a:xfrm>
              <a:off x="7143744" y="4357697"/>
              <a:ext cx="595023"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17429" name="TextBox 22">
              <a:extLst>
                <a:ext uri="{FF2B5EF4-FFF2-40B4-BE49-F238E27FC236}">
                  <a16:creationId xmlns:a16="http://schemas.microsoft.com/office/drawing/2014/main" id="{CEE60C1F-A48E-47DE-BF41-27A076046520}"/>
                </a:ext>
              </a:extLst>
            </p:cNvPr>
            <p:cNvSpPr txBox="1">
              <a:spLocks noChangeArrowheads="1"/>
            </p:cNvSpPr>
            <p:nvPr/>
          </p:nvSpPr>
          <p:spPr bwMode="auto">
            <a:xfrm>
              <a:off x="7263104" y="4929193"/>
              <a:ext cx="523580"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17430" name="TextBox 22">
              <a:extLst>
                <a:ext uri="{FF2B5EF4-FFF2-40B4-BE49-F238E27FC236}">
                  <a16:creationId xmlns:a16="http://schemas.microsoft.com/office/drawing/2014/main" id="{8A9556D1-AE8D-4E9B-B491-1F1492D7E06B}"/>
                </a:ext>
              </a:extLst>
            </p:cNvPr>
            <p:cNvSpPr txBox="1">
              <a:spLocks noChangeArrowheads="1"/>
            </p:cNvSpPr>
            <p:nvPr/>
          </p:nvSpPr>
          <p:spPr bwMode="auto">
            <a:xfrm>
              <a:off x="7929567" y="4357698"/>
              <a:ext cx="500056" cy="6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17431" name="TextBox 82">
              <a:extLst>
                <a:ext uri="{FF2B5EF4-FFF2-40B4-BE49-F238E27FC236}">
                  <a16:creationId xmlns:a16="http://schemas.microsoft.com/office/drawing/2014/main" id="{13A01CE2-EF5B-4AE6-A442-7B969FA6D02D}"/>
                </a:ext>
              </a:extLst>
            </p:cNvPr>
            <p:cNvSpPr txBox="1">
              <a:spLocks noChangeArrowheads="1"/>
            </p:cNvSpPr>
            <p:nvPr/>
          </p:nvSpPr>
          <p:spPr bwMode="auto">
            <a:xfrm>
              <a:off x="7929559" y="4929198"/>
              <a:ext cx="500064"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7</a:t>
              </a:r>
            </a:p>
          </p:txBody>
        </p:sp>
        <p:cxnSp>
          <p:nvCxnSpPr>
            <p:cNvPr id="84" name="Straight Connector 83">
              <a:extLst>
                <a:ext uri="{FF2B5EF4-FFF2-40B4-BE49-F238E27FC236}">
                  <a16:creationId xmlns:a16="http://schemas.microsoft.com/office/drawing/2014/main" id="{BD5473F1-BC55-4CEA-B950-0EC4064803DE}"/>
                </a:ext>
              </a:extLst>
            </p:cNvPr>
            <p:cNvCxnSpPr/>
            <p:nvPr/>
          </p:nvCxnSpPr>
          <p:spPr bwMode="auto">
            <a:xfrm rot="5400000">
              <a:off x="6464300" y="4964113"/>
              <a:ext cx="1357313"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C31CB6-5EDE-4FB4-944D-44D7918FFB59}"/>
                </a:ext>
              </a:extLst>
            </p:cNvPr>
            <p:cNvCxnSpPr/>
            <p:nvPr/>
          </p:nvCxnSpPr>
          <p:spPr bwMode="auto">
            <a:xfrm rot="5400000">
              <a:off x="7751762" y="4964113"/>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6" name="Rectangle 85">
            <a:extLst>
              <a:ext uri="{FF2B5EF4-FFF2-40B4-BE49-F238E27FC236}">
                <a16:creationId xmlns:a16="http://schemas.microsoft.com/office/drawing/2014/main" id="{E5A0BB91-BD3F-411A-86DC-B98AF09FB65C}"/>
              </a:ext>
            </a:extLst>
          </p:cNvPr>
          <p:cNvSpPr/>
          <p:nvPr/>
        </p:nvSpPr>
        <p:spPr>
          <a:xfrm>
            <a:off x="1854200" y="3286126"/>
            <a:ext cx="9099550" cy="646113"/>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1x|</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- 1x|</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(-2)x|</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sp>
        <p:nvSpPr>
          <p:cNvPr id="6" name="Title 5">
            <a:extLst>
              <a:ext uri="{FF2B5EF4-FFF2-40B4-BE49-F238E27FC236}">
                <a16:creationId xmlns:a16="http://schemas.microsoft.com/office/drawing/2014/main" id="{37682E60-3561-4D8C-8173-63BD1353E4FF}"/>
              </a:ext>
            </a:extLst>
          </p:cNvPr>
          <p:cNvSpPr>
            <a:spLocks noGrp="1"/>
          </p:cNvSpPr>
          <p:nvPr>
            <p:ph type="title"/>
          </p:nvPr>
        </p:nvSpPr>
        <p:spPr/>
        <p:txBody>
          <a:bodyPr>
            <a:normAutofit fontScale="90000"/>
          </a:bodyPr>
          <a:lstStyle/>
          <a:p>
            <a:r>
              <a:rPr lang="en-GB" sz="4000" dirty="0"/>
              <a:t>3x3 Example</a:t>
            </a:r>
            <a:endParaRPr lang="en-US" dirty="0"/>
          </a:p>
        </p:txBody>
      </p:sp>
      <p:sp>
        <p:nvSpPr>
          <p:cNvPr id="8" name="Slide Number Placeholder 7">
            <a:extLst>
              <a:ext uri="{FF2B5EF4-FFF2-40B4-BE49-F238E27FC236}">
                <a16:creationId xmlns:a16="http://schemas.microsoft.com/office/drawing/2014/main" id="{9D93135E-60D6-4C1A-921F-4AFC679F3460}"/>
              </a:ext>
            </a:extLst>
          </p:cNvPr>
          <p:cNvSpPr>
            <a:spLocks noGrp="1"/>
          </p:cNvSpPr>
          <p:nvPr>
            <p:ph type="sldNum" sz="quarter" idx="12"/>
          </p:nvPr>
        </p:nvSpPr>
        <p:spPr/>
        <p:txBody>
          <a:bodyPr/>
          <a:lstStyle/>
          <a:p>
            <a:fld id="{7A40C488-C8CC-47D5-8871-7D5F905AB6AC}" type="slidenum">
              <a:rPr lang="en-US" smtClean="0"/>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2892-E0AF-4F9B-8713-2B98F7013E00}"/>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19458" name="Content Placeholder 2">
            <a:extLst>
              <a:ext uri="{FF2B5EF4-FFF2-40B4-BE49-F238E27FC236}">
                <a16:creationId xmlns:a16="http://schemas.microsoft.com/office/drawing/2014/main" id="{21CDB7DC-3E75-407A-AB79-B96BBBD4FD76}"/>
              </a:ext>
            </a:extLst>
          </p:cNvPr>
          <p:cNvSpPr>
            <a:spLocks noGrp="1"/>
          </p:cNvSpPr>
          <p:nvPr>
            <p:ph idx="1"/>
          </p:nvPr>
        </p:nvSpPr>
        <p:spPr/>
        <p:txBody>
          <a:bodyPr/>
          <a:lstStyle/>
          <a:p>
            <a:pPr eaLnBrk="1" hangingPunct="1"/>
            <a:r>
              <a:rPr lang="en-GB" altLang="en-US"/>
              <a:t>For the matrix</a:t>
            </a:r>
            <a:endParaRPr lang="en-GB" altLang="en-US" baseline="-16000"/>
          </a:p>
        </p:txBody>
      </p:sp>
      <p:grpSp>
        <p:nvGrpSpPr>
          <p:cNvPr id="19459" name="Group 5">
            <a:extLst>
              <a:ext uri="{FF2B5EF4-FFF2-40B4-BE49-F238E27FC236}">
                <a16:creationId xmlns:a16="http://schemas.microsoft.com/office/drawing/2014/main" id="{E5F3645C-F151-4E65-AB0D-F118E5ECB7EE}"/>
              </a:ext>
            </a:extLst>
          </p:cNvPr>
          <p:cNvGrpSpPr>
            <a:grpSpLocks/>
          </p:cNvGrpSpPr>
          <p:nvPr/>
        </p:nvGrpSpPr>
        <p:grpSpPr bwMode="auto">
          <a:xfrm>
            <a:off x="4310064" y="1211263"/>
            <a:ext cx="3214687" cy="1860550"/>
            <a:chOff x="2786050" y="1211037"/>
            <a:chExt cx="3214710" cy="1860760"/>
          </a:xfrm>
        </p:grpSpPr>
        <p:sp>
          <p:nvSpPr>
            <p:cNvPr id="7" name="Double Bracket 6">
              <a:extLst>
                <a:ext uri="{FF2B5EF4-FFF2-40B4-BE49-F238E27FC236}">
                  <a16:creationId xmlns:a16="http://schemas.microsoft.com/office/drawing/2014/main" id="{023D1757-EE18-4AA4-A557-FDEDEA5D6B4F}"/>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19465" name="TextBox 32">
              <a:extLst>
                <a:ext uri="{FF2B5EF4-FFF2-40B4-BE49-F238E27FC236}">
                  <a16:creationId xmlns:a16="http://schemas.microsoft.com/office/drawing/2014/main" id="{09116876-0629-4C4E-B7AD-779D6670DA14}"/>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11</a:t>
              </a:r>
            </a:p>
          </p:txBody>
        </p:sp>
        <p:sp>
          <p:nvSpPr>
            <p:cNvPr id="19466" name="TextBox 33">
              <a:extLst>
                <a:ext uri="{FF2B5EF4-FFF2-40B4-BE49-F238E27FC236}">
                  <a16:creationId xmlns:a16="http://schemas.microsoft.com/office/drawing/2014/main" id="{9870CE13-104A-441F-B6B3-A4398A352941}"/>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solidFill>
                  <a:srgbClr val="002060"/>
                </a:solidFill>
                <a:latin typeface="Calibri" panose="020F0502020204030204" pitchFamily="34" charset="0"/>
              </a:endParaRPr>
            </a:p>
          </p:txBody>
        </p:sp>
        <p:sp>
          <p:nvSpPr>
            <p:cNvPr id="10" name="Rectangle 9">
              <a:extLst>
                <a:ext uri="{FF2B5EF4-FFF2-40B4-BE49-F238E27FC236}">
                  <a16:creationId xmlns:a16="http://schemas.microsoft.com/office/drawing/2014/main" id="{33D0668D-927E-4041-B3F0-878E9C9BC7C3}"/>
                </a:ext>
              </a:extLst>
            </p:cNvPr>
            <p:cNvSpPr/>
            <p:nvPr/>
          </p:nvSpPr>
          <p:spPr>
            <a:xfrm>
              <a:off x="2786050" y="1785777"/>
              <a:ext cx="785818" cy="646185"/>
            </a:xfrm>
            <a:prstGeom prst="rect">
              <a:avLst/>
            </a:prstGeom>
          </p:spPr>
          <p:txBody>
            <a:bodyPr wrap="none">
              <a:spAutoFit/>
            </a:bodyPr>
            <a:lstStyle/>
            <a:p>
              <a:pPr>
                <a:defRPr/>
              </a:pPr>
              <a:r>
                <a:rPr lang="en-GB" sz="3600" dirty="0">
                  <a:solidFill>
                    <a:srgbClr val="002060"/>
                  </a:solidFill>
                </a:rPr>
                <a:t>A =</a:t>
              </a:r>
            </a:p>
          </p:txBody>
        </p:sp>
        <p:sp>
          <p:nvSpPr>
            <p:cNvPr id="19468" name="TextBox 32">
              <a:extLst>
                <a:ext uri="{FF2B5EF4-FFF2-40B4-BE49-F238E27FC236}">
                  <a16:creationId xmlns:a16="http://schemas.microsoft.com/office/drawing/2014/main" id="{707C94EF-4BE8-42F7-90F3-4B21A9F397FC}"/>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21</a:t>
              </a:r>
            </a:p>
          </p:txBody>
        </p:sp>
        <p:sp>
          <p:nvSpPr>
            <p:cNvPr id="19469" name="TextBox 32">
              <a:extLst>
                <a:ext uri="{FF2B5EF4-FFF2-40B4-BE49-F238E27FC236}">
                  <a16:creationId xmlns:a16="http://schemas.microsoft.com/office/drawing/2014/main" id="{4E4DCECE-F178-45CD-88EC-7F640CF06A22}"/>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12</a:t>
              </a:r>
            </a:p>
          </p:txBody>
        </p:sp>
        <p:sp>
          <p:nvSpPr>
            <p:cNvPr id="19470" name="TextBox 32">
              <a:extLst>
                <a:ext uri="{FF2B5EF4-FFF2-40B4-BE49-F238E27FC236}">
                  <a16:creationId xmlns:a16="http://schemas.microsoft.com/office/drawing/2014/main" id="{EF5BE034-B27D-49A1-9D0F-CAC5069EC115}"/>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31</a:t>
              </a:r>
            </a:p>
          </p:txBody>
        </p:sp>
        <p:sp>
          <p:nvSpPr>
            <p:cNvPr id="19471" name="TextBox 32">
              <a:extLst>
                <a:ext uri="{FF2B5EF4-FFF2-40B4-BE49-F238E27FC236}">
                  <a16:creationId xmlns:a16="http://schemas.microsoft.com/office/drawing/2014/main" id="{A63F31DE-A073-4DA0-A282-202A5B18563F}"/>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22</a:t>
              </a:r>
            </a:p>
          </p:txBody>
        </p:sp>
        <p:sp>
          <p:nvSpPr>
            <p:cNvPr id="19472" name="TextBox 32">
              <a:extLst>
                <a:ext uri="{FF2B5EF4-FFF2-40B4-BE49-F238E27FC236}">
                  <a16:creationId xmlns:a16="http://schemas.microsoft.com/office/drawing/2014/main" id="{6041AC5C-EFEE-40E9-866A-4C06F5AC2E45}"/>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32</a:t>
              </a:r>
            </a:p>
          </p:txBody>
        </p:sp>
        <p:sp>
          <p:nvSpPr>
            <p:cNvPr id="19473" name="TextBox 32">
              <a:extLst>
                <a:ext uri="{FF2B5EF4-FFF2-40B4-BE49-F238E27FC236}">
                  <a16:creationId xmlns:a16="http://schemas.microsoft.com/office/drawing/2014/main" id="{AAA46898-58A6-4114-AE0F-6B5EDEF5F220}"/>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13</a:t>
              </a:r>
            </a:p>
          </p:txBody>
        </p:sp>
        <p:sp>
          <p:nvSpPr>
            <p:cNvPr id="19474" name="TextBox 32">
              <a:extLst>
                <a:ext uri="{FF2B5EF4-FFF2-40B4-BE49-F238E27FC236}">
                  <a16:creationId xmlns:a16="http://schemas.microsoft.com/office/drawing/2014/main" id="{CAE07D8F-0F38-4FD2-8DC9-2C9DDE210FC6}"/>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23</a:t>
              </a:r>
            </a:p>
          </p:txBody>
        </p:sp>
        <p:sp>
          <p:nvSpPr>
            <p:cNvPr id="19475" name="TextBox 32">
              <a:extLst>
                <a:ext uri="{FF2B5EF4-FFF2-40B4-BE49-F238E27FC236}">
                  <a16:creationId xmlns:a16="http://schemas.microsoft.com/office/drawing/2014/main" id="{BC9852E7-4B8B-4EC0-92C4-BF7D280C46B5}"/>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r>
                <a:rPr lang="en-GB" altLang="en-US" sz="3600" baseline="-25000">
                  <a:solidFill>
                    <a:srgbClr val="002060"/>
                  </a:solidFill>
                  <a:latin typeface="Calibri" panose="020F0502020204030204" pitchFamily="34" charset="0"/>
                </a:rPr>
                <a:t>33</a:t>
              </a:r>
            </a:p>
          </p:txBody>
        </p:sp>
      </p:grpSp>
      <p:sp>
        <p:nvSpPr>
          <p:cNvPr id="19" name="Content Placeholder 2">
            <a:extLst>
              <a:ext uri="{FF2B5EF4-FFF2-40B4-BE49-F238E27FC236}">
                <a16:creationId xmlns:a16="http://schemas.microsoft.com/office/drawing/2014/main" id="{90F0932C-4CB8-4EF8-9AC7-5BF961924312}"/>
              </a:ext>
            </a:extLst>
          </p:cNvPr>
          <p:cNvSpPr txBox="1">
            <a:spLocks/>
          </p:cNvSpPr>
          <p:nvPr/>
        </p:nvSpPr>
        <p:spPr>
          <a:xfrm>
            <a:off x="936943" y="3214688"/>
            <a:ext cx="8501062" cy="857250"/>
          </a:xfrm>
          <a:prstGeom prst="rect">
            <a:avLst/>
          </a:prstGeom>
        </p:spPr>
        <p:txBody>
          <a:bodyPr>
            <a:normAutofit fontScale="92500"/>
          </a:bodyPr>
          <a:lstStyle/>
          <a:p>
            <a:pPr marL="342900" indent="-342900">
              <a:spcBef>
                <a:spcPct val="20000"/>
              </a:spcBef>
              <a:buFont typeface="Arial" pitchFamily="34" charset="0"/>
              <a:buChar char="•"/>
              <a:defRPr/>
            </a:pPr>
            <a:r>
              <a:rPr lang="en-GB" sz="3200" dirty="0">
                <a:solidFill>
                  <a:srgbClr val="002060"/>
                </a:solidFill>
              </a:rPr>
              <a:t>We used the top row to calculate the determinant:</a:t>
            </a:r>
            <a:endParaRPr lang="en-GB" sz="3200" baseline="-16000" dirty="0">
              <a:solidFill>
                <a:srgbClr val="002060"/>
              </a:solidFill>
            </a:endParaRPr>
          </a:p>
        </p:txBody>
      </p:sp>
      <p:sp>
        <p:nvSpPr>
          <p:cNvPr id="20" name="Rectangle 19">
            <a:extLst>
              <a:ext uri="{FF2B5EF4-FFF2-40B4-BE49-F238E27FC236}">
                <a16:creationId xmlns:a16="http://schemas.microsoft.com/office/drawing/2014/main" id="{C3226C2C-2612-4EAE-A4E5-D58F12AEEBA2}"/>
              </a:ext>
            </a:extLst>
          </p:cNvPr>
          <p:cNvSpPr/>
          <p:nvPr/>
        </p:nvSpPr>
        <p:spPr>
          <a:xfrm>
            <a:off x="1624330" y="3925888"/>
            <a:ext cx="9099550" cy="646112"/>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sp>
        <p:nvSpPr>
          <p:cNvPr id="22" name="Content Placeholder 2">
            <a:extLst>
              <a:ext uri="{FF2B5EF4-FFF2-40B4-BE49-F238E27FC236}">
                <a16:creationId xmlns:a16="http://schemas.microsoft.com/office/drawing/2014/main" id="{B4793575-5FFE-4F74-8EFB-96391A709597}"/>
              </a:ext>
            </a:extLst>
          </p:cNvPr>
          <p:cNvSpPr txBox="1">
            <a:spLocks/>
          </p:cNvSpPr>
          <p:nvPr/>
        </p:nvSpPr>
        <p:spPr bwMode="auto">
          <a:xfrm>
            <a:off x="936943" y="4714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However, we could equally have used </a:t>
            </a:r>
            <a:r>
              <a:rPr lang="en-GB" altLang="en-US" sz="3000" b="1" dirty="0">
                <a:solidFill>
                  <a:srgbClr val="002060"/>
                </a:solidFill>
                <a:latin typeface="Calibri" panose="020F0502020204030204" pitchFamily="34" charset="0"/>
              </a:rPr>
              <a:t>any row </a:t>
            </a:r>
            <a:r>
              <a:rPr lang="en-GB" altLang="en-US" sz="3000" dirty="0">
                <a:solidFill>
                  <a:srgbClr val="002060"/>
                </a:solidFill>
                <a:latin typeface="Calibri" panose="020F0502020204030204" pitchFamily="34" charset="0"/>
              </a:rPr>
              <a:t>of the matrix and performed a similar calculation</a:t>
            </a:r>
            <a:endParaRPr lang="en-GB" altLang="en-US" sz="3000" baseline="-16000" dirty="0">
              <a:solidFill>
                <a:srgbClr val="002060"/>
              </a:solidFill>
              <a:latin typeface="Calibri" panose="020F0502020204030204" pitchFamily="34" charset="0"/>
            </a:endParaRPr>
          </a:p>
        </p:txBody>
      </p:sp>
      <p:sp>
        <p:nvSpPr>
          <p:cNvPr id="3" name="Slide Number Placeholder 2">
            <a:extLst>
              <a:ext uri="{FF2B5EF4-FFF2-40B4-BE49-F238E27FC236}">
                <a16:creationId xmlns:a16="http://schemas.microsoft.com/office/drawing/2014/main" id="{E3BFF8E6-B4A7-4940-A9F9-4BBDC0F72405}"/>
              </a:ext>
            </a:extLst>
          </p:cNvPr>
          <p:cNvSpPr>
            <a:spLocks noGrp="1"/>
          </p:cNvSpPr>
          <p:nvPr>
            <p:ph type="sldNum" sz="quarter" idx="12"/>
          </p:nvPr>
        </p:nvSpPr>
        <p:spPr/>
        <p:txBody>
          <a:bodyPr/>
          <a:lstStyle/>
          <a:p>
            <a:fld id="{7A40C488-C8CC-47D5-8871-7D5F905AB6AC}" type="slidenum">
              <a:rPr lang="en-US" smtClean="0"/>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0BF0-A4E2-4F26-9DE2-FD0CC299E9A4}"/>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20482" name="Content Placeholder 2">
            <a:extLst>
              <a:ext uri="{FF2B5EF4-FFF2-40B4-BE49-F238E27FC236}">
                <a16:creationId xmlns:a16="http://schemas.microsoft.com/office/drawing/2014/main" id="{9224DEC1-40A4-4EAD-BA46-9248A7010426}"/>
              </a:ext>
            </a:extLst>
          </p:cNvPr>
          <p:cNvSpPr>
            <a:spLocks noGrp="1"/>
          </p:cNvSpPr>
          <p:nvPr>
            <p:ph idx="1"/>
          </p:nvPr>
        </p:nvSpPr>
        <p:spPr/>
        <p:txBody>
          <a:bodyPr/>
          <a:lstStyle/>
          <a:p>
            <a:pPr eaLnBrk="1" hangingPunct="1"/>
            <a:r>
              <a:rPr lang="en-GB" altLang="en-US" dirty="0"/>
              <a:t>For the matrix</a:t>
            </a:r>
            <a:endParaRPr lang="en-GB" altLang="en-US" baseline="-16000" dirty="0"/>
          </a:p>
        </p:txBody>
      </p:sp>
      <p:grpSp>
        <p:nvGrpSpPr>
          <p:cNvPr id="20483" name="Group 5">
            <a:extLst>
              <a:ext uri="{FF2B5EF4-FFF2-40B4-BE49-F238E27FC236}">
                <a16:creationId xmlns:a16="http://schemas.microsoft.com/office/drawing/2014/main" id="{BFAC19C9-D810-4A02-9025-CA6133105C6F}"/>
              </a:ext>
            </a:extLst>
          </p:cNvPr>
          <p:cNvGrpSpPr>
            <a:grpSpLocks/>
          </p:cNvGrpSpPr>
          <p:nvPr/>
        </p:nvGrpSpPr>
        <p:grpSpPr bwMode="auto">
          <a:xfrm>
            <a:off x="4310064" y="1211263"/>
            <a:ext cx="3214687" cy="1860550"/>
            <a:chOff x="2786050" y="1211037"/>
            <a:chExt cx="3214710" cy="1860760"/>
          </a:xfrm>
        </p:grpSpPr>
        <p:sp>
          <p:nvSpPr>
            <p:cNvPr id="7" name="Double Bracket 6">
              <a:extLst>
                <a:ext uri="{FF2B5EF4-FFF2-40B4-BE49-F238E27FC236}">
                  <a16:creationId xmlns:a16="http://schemas.microsoft.com/office/drawing/2014/main" id="{E95A3D9B-8100-42CB-B3EB-21D6B8D4905B}"/>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0492" name="TextBox 32">
              <a:extLst>
                <a:ext uri="{FF2B5EF4-FFF2-40B4-BE49-F238E27FC236}">
                  <a16:creationId xmlns:a16="http://schemas.microsoft.com/office/drawing/2014/main" id="{8E85ABE9-910D-4BC6-80D0-C759121986E6}"/>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20493" name="TextBox 33">
              <a:extLst>
                <a:ext uri="{FF2B5EF4-FFF2-40B4-BE49-F238E27FC236}">
                  <a16:creationId xmlns:a16="http://schemas.microsoft.com/office/drawing/2014/main" id="{03EB30A8-DC95-4813-A6D3-1797C0DE7698}"/>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10" name="Rectangle 9">
              <a:extLst>
                <a:ext uri="{FF2B5EF4-FFF2-40B4-BE49-F238E27FC236}">
                  <a16:creationId xmlns:a16="http://schemas.microsoft.com/office/drawing/2014/main" id="{D3B22796-8415-474D-BA45-397299A031ED}"/>
                </a:ext>
              </a:extLst>
            </p:cNvPr>
            <p:cNvSpPr/>
            <p:nvPr/>
          </p:nvSpPr>
          <p:spPr>
            <a:xfrm>
              <a:off x="2786050" y="1785777"/>
              <a:ext cx="785818" cy="646185"/>
            </a:xfrm>
            <a:prstGeom prst="rect">
              <a:avLst/>
            </a:prstGeom>
          </p:spPr>
          <p:txBody>
            <a:bodyPr wrap="none">
              <a:spAutoFit/>
            </a:bodyPr>
            <a:lstStyle/>
            <a:p>
              <a:pPr>
                <a:defRPr/>
              </a:pPr>
              <a:r>
                <a:rPr lang="en-GB" sz="3600" dirty="0"/>
                <a:t>A =</a:t>
              </a:r>
            </a:p>
          </p:txBody>
        </p:sp>
        <p:sp>
          <p:nvSpPr>
            <p:cNvPr id="20495" name="TextBox 32">
              <a:extLst>
                <a:ext uri="{FF2B5EF4-FFF2-40B4-BE49-F238E27FC236}">
                  <a16:creationId xmlns:a16="http://schemas.microsoft.com/office/drawing/2014/main" id="{D87AF0E2-C5D5-467E-BAAF-32211BDDA185}"/>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20496" name="TextBox 32">
              <a:extLst>
                <a:ext uri="{FF2B5EF4-FFF2-40B4-BE49-F238E27FC236}">
                  <a16:creationId xmlns:a16="http://schemas.microsoft.com/office/drawing/2014/main" id="{714EBB8F-1657-47F1-A26C-8B1B7116ED13}"/>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20497" name="TextBox 32">
              <a:extLst>
                <a:ext uri="{FF2B5EF4-FFF2-40B4-BE49-F238E27FC236}">
                  <a16:creationId xmlns:a16="http://schemas.microsoft.com/office/drawing/2014/main" id="{EE3454C8-CC33-4B6C-825F-4F6CBB005A37}"/>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20498" name="TextBox 32">
              <a:extLst>
                <a:ext uri="{FF2B5EF4-FFF2-40B4-BE49-F238E27FC236}">
                  <a16:creationId xmlns:a16="http://schemas.microsoft.com/office/drawing/2014/main" id="{34341B1F-A0FE-4C8F-9F45-A5E5DF724F22}"/>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20499" name="TextBox 32">
              <a:extLst>
                <a:ext uri="{FF2B5EF4-FFF2-40B4-BE49-F238E27FC236}">
                  <a16:creationId xmlns:a16="http://schemas.microsoft.com/office/drawing/2014/main" id="{B215A893-1CE4-45C3-A53F-9866442FCF08}"/>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20500" name="TextBox 32">
              <a:extLst>
                <a:ext uri="{FF2B5EF4-FFF2-40B4-BE49-F238E27FC236}">
                  <a16:creationId xmlns:a16="http://schemas.microsoft.com/office/drawing/2014/main" id="{EB5A0739-6344-47F1-93EE-BD9E5AE18A72}"/>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20501" name="TextBox 32">
              <a:extLst>
                <a:ext uri="{FF2B5EF4-FFF2-40B4-BE49-F238E27FC236}">
                  <a16:creationId xmlns:a16="http://schemas.microsoft.com/office/drawing/2014/main" id="{9F97487B-2CB7-4D24-A1BE-A7F29CD298EB}"/>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20502" name="TextBox 32">
              <a:extLst>
                <a:ext uri="{FF2B5EF4-FFF2-40B4-BE49-F238E27FC236}">
                  <a16:creationId xmlns:a16="http://schemas.microsoft.com/office/drawing/2014/main" id="{BC972D51-410C-4920-AFC1-15983EF63FC5}"/>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sp>
        <p:nvSpPr>
          <p:cNvPr id="20484" name="Content Placeholder 2">
            <a:extLst>
              <a:ext uri="{FF2B5EF4-FFF2-40B4-BE49-F238E27FC236}">
                <a16:creationId xmlns:a16="http://schemas.microsoft.com/office/drawing/2014/main" id="{DFDDE43B-F232-44E5-AF31-B2E3FB09C11C}"/>
              </a:ext>
            </a:extLst>
          </p:cNvPr>
          <p:cNvSpPr txBox="1">
            <a:spLocks/>
          </p:cNvSpPr>
          <p:nvPr/>
        </p:nvSpPr>
        <p:spPr bwMode="auto">
          <a:xfrm>
            <a:off x="916623" y="2837815"/>
            <a:ext cx="85010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a:solidFill>
                  <a:srgbClr val="002060"/>
                </a:solidFill>
                <a:latin typeface="Calibri" panose="020F0502020204030204" pitchFamily="34" charset="0"/>
              </a:rPr>
              <a:t>Using the </a:t>
            </a:r>
            <a:r>
              <a:rPr lang="en-GB" altLang="en-US" sz="3200" b="1">
                <a:solidFill>
                  <a:srgbClr val="002060"/>
                </a:solidFill>
                <a:latin typeface="Calibri" panose="020F0502020204030204" pitchFamily="34" charset="0"/>
              </a:rPr>
              <a:t>top</a:t>
            </a:r>
            <a:r>
              <a:rPr lang="en-GB" altLang="en-US" sz="3200">
                <a:solidFill>
                  <a:srgbClr val="002060"/>
                </a:solidFill>
                <a:latin typeface="Calibri" panose="020F0502020204030204" pitchFamily="34" charset="0"/>
              </a:rPr>
              <a:t> row:</a:t>
            </a:r>
            <a:endParaRPr lang="en-GB" altLang="en-US" sz="3200" baseline="-16000">
              <a:solidFill>
                <a:srgbClr val="002060"/>
              </a:solidFill>
              <a:latin typeface="Calibri" panose="020F0502020204030204" pitchFamily="34" charset="0"/>
            </a:endParaRPr>
          </a:p>
        </p:txBody>
      </p:sp>
      <p:sp>
        <p:nvSpPr>
          <p:cNvPr id="20" name="Rectangle 19">
            <a:extLst>
              <a:ext uri="{FF2B5EF4-FFF2-40B4-BE49-F238E27FC236}">
                <a16:creationId xmlns:a16="http://schemas.microsoft.com/office/drawing/2014/main" id="{2BE1FF46-3ECD-4DE6-B33F-FBD889B95B22}"/>
              </a:ext>
            </a:extLst>
          </p:cNvPr>
          <p:cNvSpPr/>
          <p:nvPr/>
        </p:nvSpPr>
        <p:spPr>
          <a:xfrm>
            <a:off x="1604010" y="3337878"/>
            <a:ext cx="9099550" cy="646112"/>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13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13</a:t>
            </a:r>
            <a:r>
              <a:rPr lang="en-GB" sz="3600" dirty="0">
                <a:solidFill>
                  <a:srgbClr val="002060"/>
                </a:solidFill>
                <a:latin typeface="Calibri" pitchFamily="34" charset="0"/>
              </a:rPr>
              <a:t>|</a:t>
            </a:r>
            <a:r>
              <a:rPr lang="en-GB" sz="3600" dirty="0">
                <a:solidFill>
                  <a:srgbClr val="002060"/>
                </a:solidFill>
              </a:rPr>
              <a:t> </a:t>
            </a:r>
          </a:p>
        </p:txBody>
      </p:sp>
      <p:sp>
        <p:nvSpPr>
          <p:cNvPr id="21" name="Content Placeholder 2">
            <a:extLst>
              <a:ext uri="{FF2B5EF4-FFF2-40B4-BE49-F238E27FC236}">
                <a16:creationId xmlns:a16="http://schemas.microsoft.com/office/drawing/2014/main" id="{B423FE46-EF50-4810-A604-B1DB4E62EF87}"/>
              </a:ext>
            </a:extLst>
          </p:cNvPr>
          <p:cNvSpPr txBox="1">
            <a:spLocks/>
          </p:cNvSpPr>
          <p:nvPr/>
        </p:nvSpPr>
        <p:spPr bwMode="auto">
          <a:xfrm>
            <a:off x="916623" y="405225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a:solidFill>
                  <a:srgbClr val="002060"/>
                </a:solidFill>
                <a:latin typeface="Calibri" panose="020F0502020204030204" pitchFamily="34" charset="0"/>
              </a:rPr>
              <a:t>Using the </a:t>
            </a:r>
            <a:r>
              <a:rPr lang="en-GB" altLang="en-US" sz="3000" b="1">
                <a:solidFill>
                  <a:srgbClr val="002060"/>
                </a:solidFill>
                <a:latin typeface="Calibri" panose="020F0502020204030204" pitchFamily="34" charset="0"/>
              </a:rPr>
              <a:t>second</a:t>
            </a:r>
            <a:r>
              <a:rPr lang="en-GB" altLang="en-US" sz="3000">
                <a:solidFill>
                  <a:srgbClr val="002060"/>
                </a:solidFill>
                <a:latin typeface="Calibri" panose="020F0502020204030204" pitchFamily="34" charset="0"/>
              </a:rPr>
              <a:t> row </a:t>
            </a:r>
            <a:endParaRPr lang="en-GB" altLang="en-US" sz="3000" baseline="-16000">
              <a:solidFill>
                <a:srgbClr val="002060"/>
              </a:solidFill>
              <a:latin typeface="Calibri" panose="020F0502020204030204" pitchFamily="34" charset="0"/>
            </a:endParaRPr>
          </a:p>
        </p:txBody>
      </p:sp>
      <p:sp>
        <p:nvSpPr>
          <p:cNvPr id="22" name="Rectangle 21">
            <a:extLst>
              <a:ext uri="{FF2B5EF4-FFF2-40B4-BE49-F238E27FC236}">
                <a16:creationId xmlns:a16="http://schemas.microsoft.com/office/drawing/2014/main" id="{75FC6299-92F0-4186-B2F6-8D62960E7773}"/>
              </a:ext>
            </a:extLst>
          </p:cNvPr>
          <p:cNvSpPr/>
          <p:nvPr/>
        </p:nvSpPr>
        <p:spPr>
          <a:xfrm>
            <a:off x="1604010" y="4552316"/>
            <a:ext cx="9099550" cy="646113"/>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21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21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22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22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23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23</a:t>
            </a:r>
            <a:r>
              <a:rPr lang="en-GB" sz="3600" dirty="0">
                <a:solidFill>
                  <a:srgbClr val="002060"/>
                </a:solidFill>
                <a:latin typeface="Calibri" pitchFamily="34" charset="0"/>
              </a:rPr>
              <a:t>|</a:t>
            </a:r>
            <a:r>
              <a:rPr lang="en-GB" sz="3600" dirty="0">
                <a:solidFill>
                  <a:srgbClr val="002060"/>
                </a:solidFill>
              </a:rPr>
              <a:t> </a:t>
            </a:r>
          </a:p>
        </p:txBody>
      </p:sp>
      <p:sp>
        <p:nvSpPr>
          <p:cNvPr id="24" name="Content Placeholder 2">
            <a:extLst>
              <a:ext uri="{FF2B5EF4-FFF2-40B4-BE49-F238E27FC236}">
                <a16:creationId xmlns:a16="http://schemas.microsoft.com/office/drawing/2014/main" id="{1ABDA999-B0B3-4FF4-B028-78DD99F2E17B}"/>
              </a:ext>
            </a:extLst>
          </p:cNvPr>
          <p:cNvSpPr txBox="1">
            <a:spLocks/>
          </p:cNvSpPr>
          <p:nvPr/>
        </p:nvSpPr>
        <p:spPr bwMode="auto">
          <a:xfrm>
            <a:off x="916623" y="519525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a:solidFill>
                  <a:srgbClr val="002060"/>
                </a:solidFill>
                <a:latin typeface="Calibri" panose="020F0502020204030204" pitchFamily="34" charset="0"/>
              </a:rPr>
              <a:t>Using the </a:t>
            </a:r>
            <a:r>
              <a:rPr lang="en-GB" altLang="en-US" sz="3000" b="1">
                <a:solidFill>
                  <a:srgbClr val="002060"/>
                </a:solidFill>
                <a:latin typeface="Calibri" panose="020F0502020204030204" pitchFamily="34" charset="0"/>
              </a:rPr>
              <a:t>third</a:t>
            </a:r>
            <a:r>
              <a:rPr lang="en-GB" altLang="en-US" sz="3000">
                <a:solidFill>
                  <a:srgbClr val="002060"/>
                </a:solidFill>
                <a:latin typeface="Calibri" panose="020F0502020204030204" pitchFamily="34" charset="0"/>
              </a:rPr>
              <a:t> row </a:t>
            </a:r>
            <a:endParaRPr lang="en-GB" altLang="en-US" sz="3000" baseline="-16000">
              <a:solidFill>
                <a:srgbClr val="002060"/>
              </a:solidFill>
              <a:latin typeface="Calibri" panose="020F0502020204030204" pitchFamily="34" charset="0"/>
            </a:endParaRPr>
          </a:p>
        </p:txBody>
      </p:sp>
      <p:sp>
        <p:nvSpPr>
          <p:cNvPr id="25" name="Rectangle 24">
            <a:extLst>
              <a:ext uri="{FF2B5EF4-FFF2-40B4-BE49-F238E27FC236}">
                <a16:creationId xmlns:a16="http://schemas.microsoft.com/office/drawing/2014/main" id="{A57E0B8A-62BB-4453-9132-D8FDC2BD7AC2}"/>
              </a:ext>
            </a:extLst>
          </p:cNvPr>
          <p:cNvSpPr/>
          <p:nvPr/>
        </p:nvSpPr>
        <p:spPr>
          <a:xfrm>
            <a:off x="1630998" y="5766753"/>
            <a:ext cx="9099550" cy="646112"/>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31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31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32</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32</a:t>
            </a:r>
            <a:r>
              <a:rPr lang="en-GB" sz="3600" dirty="0">
                <a:solidFill>
                  <a:srgbClr val="002060"/>
                </a:solidFill>
                <a:latin typeface="Calibri" pitchFamily="34" charset="0"/>
              </a:rPr>
              <a:t>| + a</a:t>
            </a:r>
            <a:r>
              <a:rPr lang="en-GB" sz="3600" baseline="-25000" dirty="0">
                <a:solidFill>
                  <a:srgbClr val="002060"/>
                </a:solidFill>
                <a:latin typeface="Calibri" pitchFamily="34" charset="0"/>
              </a:rPr>
              <a:t>33</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33</a:t>
            </a:r>
            <a:r>
              <a:rPr lang="en-GB" sz="3600" dirty="0">
                <a:solidFill>
                  <a:srgbClr val="002060"/>
                </a:solidFill>
                <a:latin typeface="Calibri" pitchFamily="34" charset="0"/>
              </a:rPr>
              <a:t>|</a:t>
            </a:r>
            <a:r>
              <a:rPr lang="en-GB" sz="3600" dirty="0">
                <a:solidFill>
                  <a:srgbClr val="002060"/>
                </a:solidFill>
              </a:rPr>
              <a:t> </a:t>
            </a:r>
          </a:p>
        </p:txBody>
      </p:sp>
      <p:sp>
        <p:nvSpPr>
          <p:cNvPr id="3" name="Slide Number Placeholder 2">
            <a:extLst>
              <a:ext uri="{FF2B5EF4-FFF2-40B4-BE49-F238E27FC236}">
                <a16:creationId xmlns:a16="http://schemas.microsoft.com/office/drawing/2014/main" id="{0AC08C19-2CB0-4E34-ADDF-1995B5CD97EE}"/>
              </a:ext>
            </a:extLst>
          </p:cNvPr>
          <p:cNvSpPr>
            <a:spLocks noGrp="1"/>
          </p:cNvSpPr>
          <p:nvPr>
            <p:ph type="sldNum" sz="quarter" idx="12"/>
          </p:nvPr>
        </p:nvSpPr>
        <p:spPr/>
        <p:txBody>
          <a:bodyPr/>
          <a:lstStyle/>
          <a:p>
            <a:fld id="{7A40C488-C8CC-47D5-8871-7D5F905AB6AC}" type="slidenum">
              <a:rPr lang="en-US" smtClean="0"/>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18F82-4299-4E1D-B1B0-E38E96632BD9}"/>
              </a:ext>
            </a:extLst>
          </p:cNvPr>
          <p:cNvSpPr/>
          <p:nvPr/>
        </p:nvSpPr>
        <p:spPr>
          <a:xfrm>
            <a:off x="1162050" y="1071563"/>
            <a:ext cx="9099550" cy="646112"/>
          </a:xfrm>
          <a:prstGeom prst="rect">
            <a:avLst/>
          </a:prstGeom>
        </p:spPr>
        <p:txBody>
          <a:bodyPr>
            <a:spAutoFit/>
          </a:bodyPr>
          <a:lstStyle/>
          <a:p>
            <a:pPr>
              <a:defRPr/>
            </a:pPr>
            <a:r>
              <a:rPr lang="en-GB" sz="3600" dirty="0"/>
              <a:t>|A| = </a:t>
            </a:r>
            <a:r>
              <a:rPr lang="en-GB" sz="3600" dirty="0">
                <a:latin typeface="Calibri" pitchFamily="34" charset="0"/>
              </a:rPr>
              <a:t>a</a:t>
            </a:r>
            <a:r>
              <a:rPr lang="en-GB" sz="3600" baseline="-25000" dirty="0">
                <a:latin typeface="Calibri" pitchFamily="34" charset="0"/>
              </a:rPr>
              <a:t>11</a:t>
            </a:r>
            <a:r>
              <a:rPr lang="en-GB" sz="3600" dirty="0">
                <a:latin typeface="Calibri" pitchFamily="34" charset="0"/>
              </a:rPr>
              <a:t>|</a:t>
            </a:r>
            <a:r>
              <a:rPr lang="en-GB" sz="3600" dirty="0"/>
              <a:t>M</a:t>
            </a:r>
            <a:r>
              <a:rPr lang="en-GB" sz="3600" baseline="-16000" dirty="0"/>
              <a:t>11</a:t>
            </a:r>
            <a:r>
              <a:rPr lang="en-GB" sz="3600" dirty="0">
                <a:latin typeface="Calibri" pitchFamily="34" charset="0"/>
              </a:rPr>
              <a:t>| - a</a:t>
            </a:r>
            <a:r>
              <a:rPr lang="en-GB" sz="3600" baseline="-25000" dirty="0">
                <a:latin typeface="Calibri" pitchFamily="34" charset="0"/>
              </a:rPr>
              <a:t>12</a:t>
            </a:r>
            <a:r>
              <a:rPr lang="en-GB" sz="3600" dirty="0">
                <a:latin typeface="Calibri" pitchFamily="34" charset="0"/>
              </a:rPr>
              <a:t>|</a:t>
            </a:r>
            <a:r>
              <a:rPr lang="en-GB" sz="3600" dirty="0"/>
              <a:t>M</a:t>
            </a:r>
            <a:r>
              <a:rPr lang="en-GB" sz="3600" baseline="-16000" dirty="0"/>
              <a:t>12</a:t>
            </a:r>
            <a:r>
              <a:rPr lang="en-GB" sz="3600" dirty="0">
                <a:latin typeface="Calibri" pitchFamily="34" charset="0"/>
              </a:rPr>
              <a:t>| + a</a:t>
            </a:r>
            <a:r>
              <a:rPr lang="en-GB" sz="3600" baseline="-25000" dirty="0">
                <a:latin typeface="Calibri" pitchFamily="34" charset="0"/>
              </a:rPr>
              <a:t>13</a:t>
            </a:r>
            <a:r>
              <a:rPr lang="en-GB" sz="3600" dirty="0">
                <a:latin typeface="Calibri" pitchFamily="34" charset="0"/>
              </a:rPr>
              <a:t>|</a:t>
            </a:r>
            <a:r>
              <a:rPr lang="en-GB" sz="3600" dirty="0"/>
              <a:t>M</a:t>
            </a:r>
            <a:r>
              <a:rPr lang="en-GB" sz="3600" baseline="-16000" dirty="0"/>
              <a:t>13</a:t>
            </a:r>
            <a:r>
              <a:rPr lang="en-GB" sz="3600" dirty="0">
                <a:latin typeface="Calibri" pitchFamily="34" charset="0"/>
              </a:rPr>
              <a:t>|</a:t>
            </a:r>
            <a:r>
              <a:rPr lang="en-GB" sz="3600" dirty="0"/>
              <a:t> </a:t>
            </a:r>
          </a:p>
        </p:txBody>
      </p:sp>
      <p:sp>
        <p:nvSpPr>
          <p:cNvPr id="6" name="Content Placeholder 2">
            <a:extLst>
              <a:ext uri="{FF2B5EF4-FFF2-40B4-BE49-F238E27FC236}">
                <a16:creationId xmlns:a16="http://schemas.microsoft.com/office/drawing/2014/main" id="{840AB22C-E4AB-4F1D-8C1E-F8400C4338A6}"/>
              </a:ext>
            </a:extLst>
          </p:cNvPr>
          <p:cNvSpPr txBox="1">
            <a:spLocks/>
          </p:cNvSpPr>
          <p:nvPr/>
        </p:nvSpPr>
        <p:spPr bwMode="auto">
          <a:xfrm>
            <a:off x="838200" y="383388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Notice the </a:t>
            </a:r>
            <a:r>
              <a:rPr lang="en-GB" altLang="en-US" sz="3000" b="1" dirty="0">
                <a:solidFill>
                  <a:srgbClr val="002060"/>
                </a:solidFill>
                <a:latin typeface="Calibri" panose="020F0502020204030204" pitchFamily="34" charset="0"/>
              </a:rPr>
              <a:t>changing signs</a:t>
            </a:r>
            <a:r>
              <a:rPr lang="en-GB" altLang="en-US" sz="3000" dirty="0">
                <a:solidFill>
                  <a:srgbClr val="002060"/>
                </a:solidFill>
                <a:latin typeface="Calibri" panose="020F0502020204030204" pitchFamily="34" charset="0"/>
              </a:rPr>
              <a:t> depending on what row we use:</a:t>
            </a:r>
            <a:endParaRPr lang="en-GB" altLang="en-US" sz="3000" baseline="-16000" dirty="0">
              <a:solidFill>
                <a:srgbClr val="002060"/>
              </a:solidFill>
              <a:latin typeface="Calibri" panose="020F0502020204030204" pitchFamily="34" charset="0"/>
            </a:endParaRPr>
          </a:p>
        </p:txBody>
      </p:sp>
      <p:sp>
        <p:nvSpPr>
          <p:cNvPr id="21508" name="Rectangle 6">
            <a:extLst>
              <a:ext uri="{FF2B5EF4-FFF2-40B4-BE49-F238E27FC236}">
                <a16:creationId xmlns:a16="http://schemas.microsoft.com/office/drawing/2014/main" id="{378141EE-C2B2-4BE0-91F7-6793D68162D7}"/>
              </a:ext>
            </a:extLst>
          </p:cNvPr>
          <p:cNvSpPr>
            <a:spLocks noChangeArrowheads="1"/>
          </p:cNvSpPr>
          <p:nvPr/>
        </p:nvSpPr>
        <p:spPr bwMode="auto">
          <a:xfrm>
            <a:off x="1162050" y="2071688"/>
            <a:ext cx="9099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latin typeface="Calibri" panose="020F0502020204030204" pitchFamily="34" charset="0"/>
              </a:rPr>
              <a:t>        = -a</a:t>
            </a:r>
            <a:r>
              <a:rPr lang="en-GB" altLang="en-US" sz="3600" baseline="-25000" dirty="0">
                <a:latin typeface="Calibri" panose="020F0502020204030204" pitchFamily="34" charset="0"/>
              </a:rPr>
              <a:t>21</a:t>
            </a:r>
            <a:r>
              <a:rPr lang="en-GB" altLang="en-US" sz="3600" dirty="0">
                <a:latin typeface="Calibri" panose="020F0502020204030204" pitchFamily="34" charset="0"/>
              </a:rPr>
              <a:t>|M</a:t>
            </a:r>
            <a:r>
              <a:rPr lang="en-GB" altLang="en-US" sz="3600" baseline="-16000" dirty="0">
                <a:latin typeface="Calibri" panose="020F0502020204030204" pitchFamily="34" charset="0"/>
              </a:rPr>
              <a:t>21</a:t>
            </a:r>
            <a:r>
              <a:rPr lang="en-GB" altLang="en-US" sz="3600" dirty="0">
                <a:latin typeface="Calibri" panose="020F0502020204030204" pitchFamily="34" charset="0"/>
              </a:rPr>
              <a:t>| + a</a:t>
            </a:r>
            <a:r>
              <a:rPr lang="en-GB" altLang="en-US" sz="3600" baseline="-25000" dirty="0">
                <a:latin typeface="Calibri" panose="020F0502020204030204" pitchFamily="34" charset="0"/>
              </a:rPr>
              <a:t>22</a:t>
            </a:r>
            <a:r>
              <a:rPr lang="en-GB" altLang="en-US" sz="3600" dirty="0">
                <a:latin typeface="Calibri" panose="020F0502020204030204" pitchFamily="34" charset="0"/>
              </a:rPr>
              <a:t>|M</a:t>
            </a:r>
            <a:r>
              <a:rPr lang="en-GB" altLang="en-US" sz="3600" baseline="-16000" dirty="0">
                <a:latin typeface="Calibri" panose="020F0502020204030204" pitchFamily="34" charset="0"/>
              </a:rPr>
              <a:t>22</a:t>
            </a:r>
            <a:r>
              <a:rPr lang="en-GB" altLang="en-US" sz="3600" dirty="0">
                <a:latin typeface="Calibri" panose="020F0502020204030204" pitchFamily="34" charset="0"/>
              </a:rPr>
              <a:t>| - a</a:t>
            </a:r>
            <a:r>
              <a:rPr lang="en-GB" altLang="en-US" sz="3600" baseline="-25000" dirty="0">
                <a:latin typeface="Calibri" panose="020F0502020204030204" pitchFamily="34" charset="0"/>
              </a:rPr>
              <a:t>23</a:t>
            </a:r>
            <a:r>
              <a:rPr lang="en-GB" altLang="en-US" sz="3600" dirty="0">
                <a:latin typeface="Calibri" panose="020F0502020204030204" pitchFamily="34" charset="0"/>
              </a:rPr>
              <a:t>|M</a:t>
            </a:r>
            <a:r>
              <a:rPr lang="en-GB" altLang="en-US" sz="3600" baseline="-16000" dirty="0">
                <a:latin typeface="Calibri" panose="020F0502020204030204" pitchFamily="34" charset="0"/>
              </a:rPr>
              <a:t>23</a:t>
            </a:r>
            <a:r>
              <a:rPr lang="en-GB" altLang="en-US" sz="3600" dirty="0">
                <a:latin typeface="Calibri" panose="020F0502020204030204" pitchFamily="34" charset="0"/>
              </a:rPr>
              <a:t>| </a:t>
            </a:r>
          </a:p>
        </p:txBody>
      </p:sp>
      <p:sp>
        <p:nvSpPr>
          <p:cNvPr id="21509" name="Rectangle 8">
            <a:extLst>
              <a:ext uri="{FF2B5EF4-FFF2-40B4-BE49-F238E27FC236}">
                <a16:creationId xmlns:a16="http://schemas.microsoft.com/office/drawing/2014/main" id="{FC575993-F5D2-4731-AD79-C3176203D92E}"/>
              </a:ext>
            </a:extLst>
          </p:cNvPr>
          <p:cNvSpPr>
            <a:spLocks noChangeArrowheads="1"/>
          </p:cNvSpPr>
          <p:nvPr/>
        </p:nvSpPr>
        <p:spPr bwMode="auto">
          <a:xfrm>
            <a:off x="1162050" y="3068638"/>
            <a:ext cx="9099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 a</a:t>
            </a:r>
            <a:r>
              <a:rPr lang="en-GB" altLang="en-US" sz="3600" baseline="-25000">
                <a:latin typeface="Calibri" panose="020F0502020204030204" pitchFamily="34" charset="0"/>
              </a:rPr>
              <a:t>31</a:t>
            </a:r>
            <a:r>
              <a:rPr lang="en-GB" altLang="en-US" sz="3600">
                <a:latin typeface="Calibri" panose="020F0502020204030204" pitchFamily="34" charset="0"/>
              </a:rPr>
              <a:t>|M</a:t>
            </a:r>
            <a:r>
              <a:rPr lang="en-GB" altLang="en-US" sz="3600" baseline="-16000">
                <a:latin typeface="Calibri" panose="020F0502020204030204" pitchFamily="34" charset="0"/>
              </a:rPr>
              <a:t>31</a:t>
            </a:r>
            <a:r>
              <a:rPr lang="en-GB" altLang="en-US" sz="3600">
                <a:latin typeface="Calibri" panose="020F0502020204030204" pitchFamily="34" charset="0"/>
              </a:rPr>
              <a:t>| - a</a:t>
            </a:r>
            <a:r>
              <a:rPr lang="en-GB" altLang="en-US" sz="3600" baseline="-25000">
                <a:latin typeface="Calibri" panose="020F0502020204030204" pitchFamily="34" charset="0"/>
              </a:rPr>
              <a:t>32</a:t>
            </a:r>
            <a:r>
              <a:rPr lang="en-GB" altLang="en-US" sz="3600">
                <a:latin typeface="Calibri" panose="020F0502020204030204" pitchFamily="34" charset="0"/>
              </a:rPr>
              <a:t>|M</a:t>
            </a:r>
            <a:r>
              <a:rPr lang="en-GB" altLang="en-US" sz="3600" baseline="-16000">
                <a:latin typeface="Calibri" panose="020F0502020204030204" pitchFamily="34" charset="0"/>
              </a:rPr>
              <a:t>32</a:t>
            </a:r>
            <a:r>
              <a:rPr lang="en-GB" altLang="en-US" sz="3600">
                <a:latin typeface="Calibri" panose="020F0502020204030204" pitchFamily="34" charset="0"/>
              </a:rPr>
              <a:t>| + a</a:t>
            </a:r>
            <a:r>
              <a:rPr lang="en-GB" altLang="en-US" sz="3600" baseline="-25000">
                <a:latin typeface="Calibri" panose="020F0502020204030204" pitchFamily="34" charset="0"/>
              </a:rPr>
              <a:t>33</a:t>
            </a:r>
            <a:r>
              <a:rPr lang="en-GB" altLang="en-US" sz="3600">
                <a:latin typeface="Calibri" panose="020F0502020204030204" pitchFamily="34" charset="0"/>
              </a:rPr>
              <a:t>|M</a:t>
            </a:r>
            <a:r>
              <a:rPr lang="en-GB" altLang="en-US" sz="3600" baseline="-16000">
                <a:latin typeface="Calibri" panose="020F0502020204030204" pitchFamily="34" charset="0"/>
              </a:rPr>
              <a:t>33</a:t>
            </a:r>
            <a:r>
              <a:rPr lang="en-GB" altLang="en-US" sz="3600">
                <a:latin typeface="Calibri" panose="020F0502020204030204" pitchFamily="34" charset="0"/>
              </a:rPr>
              <a:t>| </a:t>
            </a:r>
          </a:p>
        </p:txBody>
      </p:sp>
      <p:grpSp>
        <p:nvGrpSpPr>
          <p:cNvPr id="2" name="Group 32">
            <a:extLst>
              <a:ext uri="{FF2B5EF4-FFF2-40B4-BE49-F238E27FC236}">
                <a16:creationId xmlns:a16="http://schemas.microsoft.com/office/drawing/2014/main" id="{7584821D-21AD-4E59-A2C6-6AA1BF944197}"/>
              </a:ext>
            </a:extLst>
          </p:cNvPr>
          <p:cNvGrpSpPr>
            <a:grpSpLocks/>
          </p:cNvGrpSpPr>
          <p:nvPr/>
        </p:nvGrpSpPr>
        <p:grpSpPr bwMode="auto">
          <a:xfrm>
            <a:off x="4942841" y="4385628"/>
            <a:ext cx="2500313" cy="1973262"/>
            <a:chOff x="3429010" y="4598267"/>
            <a:chExt cx="2500312" cy="1974005"/>
          </a:xfrm>
        </p:grpSpPr>
        <p:grpSp>
          <p:nvGrpSpPr>
            <p:cNvPr id="21512" name="Group 10">
              <a:extLst>
                <a:ext uri="{FF2B5EF4-FFF2-40B4-BE49-F238E27FC236}">
                  <a16:creationId xmlns:a16="http://schemas.microsoft.com/office/drawing/2014/main" id="{E2032A6D-6F86-4304-BB93-19613B74BE9B}"/>
                </a:ext>
              </a:extLst>
            </p:cNvPr>
            <p:cNvGrpSpPr>
              <a:grpSpLocks/>
            </p:cNvGrpSpPr>
            <p:nvPr/>
          </p:nvGrpSpPr>
          <p:grpSpPr bwMode="auto">
            <a:xfrm>
              <a:off x="3429010" y="4646831"/>
              <a:ext cx="2357436" cy="1857375"/>
              <a:chOff x="3643324" y="1214422"/>
              <a:chExt cx="2357436" cy="1857375"/>
            </a:xfrm>
          </p:grpSpPr>
          <p:sp>
            <p:nvSpPr>
              <p:cNvPr id="12" name="Double Bracket 11">
                <a:extLst>
                  <a:ext uri="{FF2B5EF4-FFF2-40B4-BE49-F238E27FC236}">
                    <a16:creationId xmlns:a16="http://schemas.microsoft.com/office/drawing/2014/main" id="{BE613E75-4FB8-4FC1-A4E8-B9305ABB1601}"/>
                  </a:ext>
                </a:extLst>
              </p:cNvPr>
              <p:cNvSpPr/>
              <p:nvPr/>
            </p:nvSpPr>
            <p:spPr bwMode="auto">
              <a:xfrm>
                <a:off x="3643324" y="1215088"/>
                <a:ext cx="2357437" cy="1856487"/>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1522" name="TextBox 32">
                <a:extLst>
                  <a:ext uri="{FF2B5EF4-FFF2-40B4-BE49-F238E27FC236}">
                    <a16:creationId xmlns:a16="http://schemas.microsoft.com/office/drawing/2014/main" id="{7F802525-A6D6-4DF7-82A2-5B16ED692CDF}"/>
                  </a:ext>
                </a:extLst>
              </p:cNvPr>
              <p:cNvSpPr txBox="1">
                <a:spLocks noChangeArrowheads="1"/>
              </p:cNvSpPr>
              <p:nvPr/>
            </p:nvSpPr>
            <p:spPr bwMode="auto">
              <a:xfrm>
                <a:off x="3786199" y="1214422"/>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23" name="TextBox 33">
                <a:extLst>
                  <a:ext uri="{FF2B5EF4-FFF2-40B4-BE49-F238E27FC236}">
                    <a16:creationId xmlns:a16="http://schemas.microsoft.com/office/drawing/2014/main" id="{B50F2A05-0162-4B57-AD26-F026DEDFA81F}"/>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grpSp>
        <p:sp>
          <p:nvSpPr>
            <p:cNvPr id="21513" name="TextBox 32">
              <a:extLst>
                <a:ext uri="{FF2B5EF4-FFF2-40B4-BE49-F238E27FC236}">
                  <a16:creationId xmlns:a16="http://schemas.microsoft.com/office/drawing/2014/main" id="{2E9711AB-4780-4694-B1F0-D6DA3B30D5B1}"/>
                </a:ext>
              </a:extLst>
            </p:cNvPr>
            <p:cNvSpPr txBox="1">
              <a:spLocks noChangeArrowheads="1"/>
            </p:cNvSpPr>
            <p:nvPr/>
          </p:nvSpPr>
          <p:spPr bwMode="auto">
            <a:xfrm>
              <a:off x="5143521" y="4643446"/>
              <a:ext cx="7858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dirty="0">
                  <a:latin typeface="Calibri" panose="020F0502020204030204" pitchFamily="34" charset="0"/>
                </a:rPr>
                <a:t>+</a:t>
              </a:r>
            </a:p>
          </p:txBody>
        </p:sp>
        <p:sp>
          <p:nvSpPr>
            <p:cNvPr id="21514" name="TextBox 32">
              <a:extLst>
                <a:ext uri="{FF2B5EF4-FFF2-40B4-BE49-F238E27FC236}">
                  <a16:creationId xmlns:a16="http://schemas.microsoft.com/office/drawing/2014/main" id="{E829AAD0-826A-435C-A8A9-8731605A62A3}"/>
                </a:ext>
              </a:extLst>
            </p:cNvPr>
            <p:cNvSpPr txBox="1">
              <a:spLocks noChangeArrowheads="1"/>
            </p:cNvSpPr>
            <p:nvPr/>
          </p:nvSpPr>
          <p:spPr bwMode="auto">
            <a:xfrm>
              <a:off x="5143521" y="5741275"/>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15" name="TextBox 32">
              <a:extLst>
                <a:ext uri="{FF2B5EF4-FFF2-40B4-BE49-F238E27FC236}">
                  <a16:creationId xmlns:a16="http://schemas.microsoft.com/office/drawing/2014/main" id="{1A86E611-B79D-4B5B-8CAE-20A2E8228F47}"/>
                </a:ext>
              </a:extLst>
            </p:cNvPr>
            <p:cNvSpPr txBox="1">
              <a:spLocks noChangeArrowheads="1"/>
            </p:cNvSpPr>
            <p:nvPr/>
          </p:nvSpPr>
          <p:spPr bwMode="auto">
            <a:xfrm>
              <a:off x="4357686" y="5169771"/>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16" name="TextBox 32">
              <a:extLst>
                <a:ext uri="{FF2B5EF4-FFF2-40B4-BE49-F238E27FC236}">
                  <a16:creationId xmlns:a16="http://schemas.microsoft.com/office/drawing/2014/main" id="{EB4F1CE4-FC47-4C83-A0AB-83B875049690}"/>
                </a:ext>
              </a:extLst>
            </p:cNvPr>
            <p:cNvSpPr txBox="1">
              <a:spLocks noChangeArrowheads="1"/>
            </p:cNvSpPr>
            <p:nvPr/>
          </p:nvSpPr>
          <p:spPr bwMode="auto">
            <a:xfrm>
              <a:off x="3571885" y="5715016"/>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17" name="TextBox 32">
              <a:extLst>
                <a:ext uri="{FF2B5EF4-FFF2-40B4-BE49-F238E27FC236}">
                  <a16:creationId xmlns:a16="http://schemas.microsoft.com/office/drawing/2014/main" id="{45BAC1F9-1342-45FB-9E48-1DBF535A87B0}"/>
                </a:ext>
              </a:extLst>
            </p:cNvPr>
            <p:cNvSpPr txBox="1">
              <a:spLocks noChangeArrowheads="1"/>
            </p:cNvSpPr>
            <p:nvPr/>
          </p:nvSpPr>
          <p:spPr bwMode="auto">
            <a:xfrm>
              <a:off x="3643323" y="5169771"/>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18" name="TextBox 32">
              <a:extLst>
                <a:ext uri="{FF2B5EF4-FFF2-40B4-BE49-F238E27FC236}">
                  <a16:creationId xmlns:a16="http://schemas.microsoft.com/office/drawing/2014/main" id="{6FBBC287-7C53-48F3-B7CB-7E4D2FB4CE02}"/>
                </a:ext>
              </a:extLst>
            </p:cNvPr>
            <p:cNvSpPr txBox="1">
              <a:spLocks noChangeArrowheads="1"/>
            </p:cNvSpPr>
            <p:nvPr/>
          </p:nvSpPr>
          <p:spPr bwMode="auto">
            <a:xfrm>
              <a:off x="4429141" y="4598267"/>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19" name="TextBox 32">
              <a:extLst>
                <a:ext uri="{FF2B5EF4-FFF2-40B4-BE49-F238E27FC236}">
                  <a16:creationId xmlns:a16="http://schemas.microsoft.com/office/drawing/2014/main" id="{BF60F04E-4C20-4C3E-B983-D98795448B44}"/>
                </a:ext>
              </a:extLst>
            </p:cNvPr>
            <p:cNvSpPr txBox="1">
              <a:spLocks noChangeArrowheads="1"/>
            </p:cNvSpPr>
            <p:nvPr/>
          </p:nvSpPr>
          <p:spPr bwMode="auto">
            <a:xfrm>
              <a:off x="5214959" y="5143512"/>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1520" name="TextBox 32">
              <a:extLst>
                <a:ext uri="{FF2B5EF4-FFF2-40B4-BE49-F238E27FC236}">
                  <a16:creationId xmlns:a16="http://schemas.microsoft.com/office/drawing/2014/main" id="{42AD7C2E-C17A-4D08-A328-3776BB0BFC90}"/>
                </a:ext>
              </a:extLst>
            </p:cNvPr>
            <p:cNvSpPr txBox="1">
              <a:spLocks noChangeArrowheads="1"/>
            </p:cNvSpPr>
            <p:nvPr/>
          </p:nvSpPr>
          <p:spPr bwMode="auto">
            <a:xfrm>
              <a:off x="4429141" y="5741275"/>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grpSp>
      <p:sp>
        <p:nvSpPr>
          <p:cNvPr id="3" name="Title 2">
            <a:extLst>
              <a:ext uri="{FF2B5EF4-FFF2-40B4-BE49-F238E27FC236}">
                <a16:creationId xmlns:a16="http://schemas.microsoft.com/office/drawing/2014/main" id="{882CCA9D-0390-4F38-A845-73723B83851D}"/>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7" name="Slide Number Placeholder 6">
            <a:extLst>
              <a:ext uri="{FF2B5EF4-FFF2-40B4-BE49-F238E27FC236}">
                <a16:creationId xmlns:a16="http://schemas.microsoft.com/office/drawing/2014/main" id="{65BAECA3-1446-4B79-B7A5-ED5B2250F350}"/>
              </a:ext>
            </a:extLst>
          </p:cNvPr>
          <p:cNvSpPr>
            <a:spLocks noGrp="1"/>
          </p:cNvSpPr>
          <p:nvPr>
            <p:ph type="sldNum" sz="quarter" idx="12"/>
          </p:nvPr>
        </p:nvSpPr>
        <p:spPr/>
        <p:txBody>
          <a:bodyPr/>
          <a:lstStyle/>
          <a:p>
            <a:fld id="{7A40C488-C8CC-47D5-8871-7D5F905AB6AC}" type="slidenum">
              <a:rPr lang="en-US" smtClean="0"/>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D679D72D-C086-41A8-98E9-89DB5C2AE46A}"/>
              </a:ext>
            </a:extLst>
          </p:cNvPr>
          <p:cNvSpPr txBox="1">
            <a:spLocks/>
          </p:cNvSpPr>
          <p:nvPr/>
        </p:nvSpPr>
        <p:spPr bwMode="auto">
          <a:xfrm>
            <a:off x="838200" y="127354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Equally, we could have used any column as long as we follow the signs pattern</a:t>
            </a:r>
            <a:endParaRPr lang="en-GB" altLang="en-US" sz="3000" b="1" baseline="-16000" dirty="0">
              <a:solidFill>
                <a:srgbClr val="002060"/>
              </a:solidFill>
              <a:latin typeface="Calibri" panose="020F0502020204030204" pitchFamily="34" charset="0"/>
            </a:endParaRPr>
          </a:p>
        </p:txBody>
      </p:sp>
      <p:grpSp>
        <p:nvGrpSpPr>
          <p:cNvPr id="22531" name="Group 5">
            <a:extLst>
              <a:ext uri="{FF2B5EF4-FFF2-40B4-BE49-F238E27FC236}">
                <a16:creationId xmlns:a16="http://schemas.microsoft.com/office/drawing/2014/main" id="{1A0CA190-6342-42C2-81C8-9DEAE8138150}"/>
              </a:ext>
            </a:extLst>
          </p:cNvPr>
          <p:cNvGrpSpPr>
            <a:grpSpLocks/>
          </p:cNvGrpSpPr>
          <p:nvPr/>
        </p:nvGrpSpPr>
        <p:grpSpPr bwMode="auto">
          <a:xfrm>
            <a:off x="7024688" y="1785938"/>
            <a:ext cx="2500312" cy="1973262"/>
            <a:chOff x="3429010" y="4598267"/>
            <a:chExt cx="2500312" cy="1974005"/>
          </a:xfrm>
        </p:grpSpPr>
        <p:grpSp>
          <p:nvGrpSpPr>
            <p:cNvPr id="22548" name="Group 10">
              <a:extLst>
                <a:ext uri="{FF2B5EF4-FFF2-40B4-BE49-F238E27FC236}">
                  <a16:creationId xmlns:a16="http://schemas.microsoft.com/office/drawing/2014/main" id="{128073CD-85F2-455B-BAC9-88B691F4C074}"/>
                </a:ext>
              </a:extLst>
            </p:cNvPr>
            <p:cNvGrpSpPr>
              <a:grpSpLocks/>
            </p:cNvGrpSpPr>
            <p:nvPr/>
          </p:nvGrpSpPr>
          <p:grpSpPr bwMode="auto">
            <a:xfrm>
              <a:off x="3429010" y="4646831"/>
              <a:ext cx="2357436" cy="1857375"/>
              <a:chOff x="3643324" y="1214422"/>
              <a:chExt cx="2357436" cy="1857375"/>
            </a:xfrm>
          </p:grpSpPr>
          <p:sp>
            <p:nvSpPr>
              <p:cNvPr id="16" name="Double Bracket 15">
                <a:extLst>
                  <a:ext uri="{FF2B5EF4-FFF2-40B4-BE49-F238E27FC236}">
                    <a16:creationId xmlns:a16="http://schemas.microsoft.com/office/drawing/2014/main" id="{0EE4A355-D934-449D-8A09-3E4F32A2E616}"/>
                  </a:ext>
                </a:extLst>
              </p:cNvPr>
              <p:cNvSpPr/>
              <p:nvPr/>
            </p:nvSpPr>
            <p:spPr bwMode="auto">
              <a:xfrm>
                <a:off x="3643324" y="1215088"/>
                <a:ext cx="2357437" cy="1856487"/>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2558" name="TextBox 32">
                <a:extLst>
                  <a:ext uri="{FF2B5EF4-FFF2-40B4-BE49-F238E27FC236}">
                    <a16:creationId xmlns:a16="http://schemas.microsoft.com/office/drawing/2014/main" id="{93A337C5-6403-4E6B-9629-06A7EC98CC69}"/>
                  </a:ext>
                </a:extLst>
              </p:cNvPr>
              <p:cNvSpPr txBox="1">
                <a:spLocks noChangeArrowheads="1"/>
              </p:cNvSpPr>
              <p:nvPr/>
            </p:nvSpPr>
            <p:spPr bwMode="auto">
              <a:xfrm>
                <a:off x="3786199" y="1214422"/>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9" name="TextBox 33">
                <a:extLst>
                  <a:ext uri="{FF2B5EF4-FFF2-40B4-BE49-F238E27FC236}">
                    <a16:creationId xmlns:a16="http://schemas.microsoft.com/office/drawing/2014/main" id="{A59B0544-A280-4767-9632-F0F2924DCB33}"/>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grpSp>
        <p:sp>
          <p:nvSpPr>
            <p:cNvPr id="22549" name="TextBox 32">
              <a:extLst>
                <a:ext uri="{FF2B5EF4-FFF2-40B4-BE49-F238E27FC236}">
                  <a16:creationId xmlns:a16="http://schemas.microsoft.com/office/drawing/2014/main" id="{1FCACDB9-DF00-41BF-A7E2-EFCC1B78E8F1}"/>
                </a:ext>
              </a:extLst>
            </p:cNvPr>
            <p:cNvSpPr txBox="1">
              <a:spLocks noChangeArrowheads="1"/>
            </p:cNvSpPr>
            <p:nvPr/>
          </p:nvSpPr>
          <p:spPr bwMode="auto">
            <a:xfrm>
              <a:off x="5143521" y="4643446"/>
              <a:ext cx="7858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0" name="TextBox 32">
              <a:extLst>
                <a:ext uri="{FF2B5EF4-FFF2-40B4-BE49-F238E27FC236}">
                  <a16:creationId xmlns:a16="http://schemas.microsoft.com/office/drawing/2014/main" id="{8447C928-D6E2-4BB5-887B-52935DCB932C}"/>
                </a:ext>
              </a:extLst>
            </p:cNvPr>
            <p:cNvSpPr txBox="1">
              <a:spLocks noChangeArrowheads="1"/>
            </p:cNvSpPr>
            <p:nvPr/>
          </p:nvSpPr>
          <p:spPr bwMode="auto">
            <a:xfrm>
              <a:off x="5143521" y="5741275"/>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1" name="TextBox 32">
              <a:extLst>
                <a:ext uri="{FF2B5EF4-FFF2-40B4-BE49-F238E27FC236}">
                  <a16:creationId xmlns:a16="http://schemas.microsoft.com/office/drawing/2014/main" id="{94D731F2-4988-4006-8CEF-298FA80FC2ED}"/>
                </a:ext>
              </a:extLst>
            </p:cNvPr>
            <p:cNvSpPr txBox="1">
              <a:spLocks noChangeArrowheads="1"/>
            </p:cNvSpPr>
            <p:nvPr/>
          </p:nvSpPr>
          <p:spPr bwMode="auto">
            <a:xfrm>
              <a:off x="4357686" y="5169771"/>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2" name="TextBox 32">
              <a:extLst>
                <a:ext uri="{FF2B5EF4-FFF2-40B4-BE49-F238E27FC236}">
                  <a16:creationId xmlns:a16="http://schemas.microsoft.com/office/drawing/2014/main" id="{3DC71889-2EEC-495F-95F2-EC6FE898D8B7}"/>
                </a:ext>
              </a:extLst>
            </p:cNvPr>
            <p:cNvSpPr txBox="1">
              <a:spLocks noChangeArrowheads="1"/>
            </p:cNvSpPr>
            <p:nvPr/>
          </p:nvSpPr>
          <p:spPr bwMode="auto">
            <a:xfrm>
              <a:off x="3571885" y="5715016"/>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3" name="TextBox 32">
              <a:extLst>
                <a:ext uri="{FF2B5EF4-FFF2-40B4-BE49-F238E27FC236}">
                  <a16:creationId xmlns:a16="http://schemas.microsoft.com/office/drawing/2014/main" id="{2EAA7DD7-0E76-456F-943B-A1B0387A5AF4}"/>
                </a:ext>
              </a:extLst>
            </p:cNvPr>
            <p:cNvSpPr txBox="1">
              <a:spLocks noChangeArrowheads="1"/>
            </p:cNvSpPr>
            <p:nvPr/>
          </p:nvSpPr>
          <p:spPr bwMode="auto">
            <a:xfrm>
              <a:off x="3643323" y="5169771"/>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4" name="TextBox 32">
              <a:extLst>
                <a:ext uri="{FF2B5EF4-FFF2-40B4-BE49-F238E27FC236}">
                  <a16:creationId xmlns:a16="http://schemas.microsoft.com/office/drawing/2014/main" id="{DF770B9B-5AF6-4047-8859-D8460CBDC92A}"/>
                </a:ext>
              </a:extLst>
            </p:cNvPr>
            <p:cNvSpPr txBox="1">
              <a:spLocks noChangeArrowheads="1"/>
            </p:cNvSpPr>
            <p:nvPr/>
          </p:nvSpPr>
          <p:spPr bwMode="auto">
            <a:xfrm>
              <a:off x="4429141" y="4598267"/>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5" name="TextBox 32">
              <a:extLst>
                <a:ext uri="{FF2B5EF4-FFF2-40B4-BE49-F238E27FC236}">
                  <a16:creationId xmlns:a16="http://schemas.microsoft.com/office/drawing/2014/main" id="{A3703B23-4C3A-4034-8A7C-883E1E52BAB8}"/>
                </a:ext>
              </a:extLst>
            </p:cNvPr>
            <p:cNvSpPr txBox="1">
              <a:spLocks noChangeArrowheads="1"/>
            </p:cNvSpPr>
            <p:nvPr/>
          </p:nvSpPr>
          <p:spPr bwMode="auto">
            <a:xfrm>
              <a:off x="5214959" y="5143512"/>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2556" name="TextBox 32">
              <a:extLst>
                <a:ext uri="{FF2B5EF4-FFF2-40B4-BE49-F238E27FC236}">
                  <a16:creationId xmlns:a16="http://schemas.microsoft.com/office/drawing/2014/main" id="{D44504F1-13FC-4C7A-94C8-296EDC11C04C}"/>
                </a:ext>
              </a:extLst>
            </p:cNvPr>
            <p:cNvSpPr txBox="1">
              <a:spLocks noChangeArrowheads="1"/>
            </p:cNvSpPr>
            <p:nvPr/>
          </p:nvSpPr>
          <p:spPr bwMode="auto">
            <a:xfrm>
              <a:off x="4429141" y="5741275"/>
              <a:ext cx="571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grpSp>
      <p:sp>
        <p:nvSpPr>
          <p:cNvPr id="19" name="Content Placeholder 2">
            <a:extLst>
              <a:ext uri="{FF2B5EF4-FFF2-40B4-BE49-F238E27FC236}">
                <a16:creationId xmlns:a16="http://schemas.microsoft.com/office/drawing/2014/main" id="{3CD872DC-33D7-474E-93BF-90E0CB78F5B3}"/>
              </a:ext>
            </a:extLst>
          </p:cNvPr>
          <p:cNvSpPr txBox="1">
            <a:spLocks/>
          </p:cNvSpPr>
          <p:nvPr/>
        </p:nvSpPr>
        <p:spPr bwMode="auto">
          <a:xfrm>
            <a:off x="1023938" y="4497470"/>
            <a:ext cx="85010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b="1" dirty="0">
                <a:solidFill>
                  <a:srgbClr val="002060"/>
                </a:solidFill>
                <a:latin typeface="Calibri" panose="020F0502020204030204" pitchFamily="34" charset="0"/>
              </a:rPr>
              <a:t>E.g. using the first column:</a:t>
            </a:r>
            <a:endParaRPr lang="en-GB" altLang="en-US" sz="3200" b="1" baseline="-16000" dirty="0">
              <a:solidFill>
                <a:srgbClr val="002060"/>
              </a:solidFill>
              <a:latin typeface="Calibri" panose="020F0502020204030204" pitchFamily="34" charset="0"/>
            </a:endParaRPr>
          </a:p>
        </p:txBody>
      </p:sp>
      <p:sp>
        <p:nvSpPr>
          <p:cNvPr id="20" name="Rectangle 19">
            <a:extLst>
              <a:ext uri="{FF2B5EF4-FFF2-40B4-BE49-F238E27FC236}">
                <a16:creationId xmlns:a16="http://schemas.microsoft.com/office/drawing/2014/main" id="{BA7C99C2-07A3-4401-B0A8-48DC7EFD2D9D}"/>
              </a:ext>
            </a:extLst>
          </p:cNvPr>
          <p:cNvSpPr/>
          <p:nvPr/>
        </p:nvSpPr>
        <p:spPr>
          <a:xfrm>
            <a:off x="1938655" y="5203567"/>
            <a:ext cx="9099550" cy="646113"/>
          </a:xfrm>
          <a:prstGeom prst="rect">
            <a:avLst/>
          </a:prstGeom>
        </p:spPr>
        <p:txBody>
          <a:bodyPr>
            <a:spAutoFit/>
          </a:bodyPr>
          <a:lstStyle/>
          <a:p>
            <a:pPr>
              <a:defRPr/>
            </a:pPr>
            <a:r>
              <a:rPr lang="en-GB" sz="3600" dirty="0">
                <a:solidFill>
                  <a:srgbClr val="002060"/>
                </a:solidFill>
              </a:rPr>
              <a:t>|A| = </a:t>
            </a:r>
            <a:r>
              <a:rPr lang="en-GB" sz="3600" dirty="0">
                <a:solidFill>
                  <a:srgbClr val="002060"/>
                </a:solidFill>
                <a:latin typeface="Calibri" pitchFamily="34" charset="0"/>
              </a:rPr>
              <a:t>a</a:t>
            </a:r>
            <a:r>
              <a:rPr lang="en-GB" sz="3600" baseline="-25000" dirty="0">
                <a:solidFill>
                  <a:srgbClr val="002060"/>
                </a:solidFill>
                <a:latin typeface="Calibri" pitchFamily="34" charset="0"/>
              </a:rPr>
              <a:t>11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11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21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21</a:t>
            </a:r>
            <a:r>
              <a:rPr lang="en-GB" sz="3600" dirty="0">
                <a:solidFill>
                  <a:srgbClr val="002060"/>
                </a:solidFill>
                <a:latin typeface="Calibri" pitchFamily="34" charset="0"/>
              </a:rPr>
              <a:t>| + a</a:t>
            </a:r>
            <a:r>
              <a:rPr lang="en-GB" sz="3600" baseline="-25000" dirty="0">
                <a:solidFill>
                  <a:srgbClr val="002060"/>
                </a:solidFill>
                <a:latin typeface="Calibri" pitchFamily="34" charset="0"/>
              </a:rPr>
              <a:t>31</a:t>
            </a:r>
            <a:r>
              <a:rPr lang="en-GB" sz="3600" dirty="0">
                <a:solidFill>
                  <a:srgbClr val="002060"/>
                </a:solidFill>
                <a:latin typeface="Calibri" pitchFamily="34" charset="0"/>
              </a:rPr>
              <a:t>|</a:t>
            </a:r>
            <a:r>
              <a:rPr lang="en-GB" sz="3600" dirty="0">
                <a:solidFill>
                  <a:srgbClr val="002060"/>
                </a:solidFill>
              </a:rPr>
              <a:t>M</a:t>
            </a:r>
            <a:r>
              <a:rPr lang="en-GB" sz="3600" baseline="-16000" dirty="0">
                <a:solidFill>
                  <a:srgbClr val="002060"/>
                </a:solidFill>
              </a:rPr>
              <a:t>31</a:t>
            </a:r>
            <a:r>
              <a:rPr lang="en-GB" sz="3600" dirty="0">
                <a:solidFill>
                  <a:srgbClr val="002060"/>
                </a:solidFill>
                <a:latin typeface="Calibri" pitchFamily="34" charset="0"/>
              </a:rPr>
              <a:t>|</a:t>
            </a:r>
            <a:r>
              <a:rPr lang="en-GB" sz="3600" dirty="0">
                <a:solidFill>
                  <a:srgbClr val="002060"/>
                </a:solidFill>
              </a:rPr>
              <a:t> </a:t>
            </a:r>
          </a:p>
        </p:txBody>
      </p:sp>
      <p:grpSp>
        <p:nvGrpSpPr>
          <p:cNvPr id="4" name="Group 20">
            <a:extLst>
              <a:ext uri="{FF2B5EF4-FFF2-40B4-BE49-F238E27FC236}">
                <a16:creationId xmlns:a16="http://schemas.microsoft.com/office/drawing/2014/main" id="{379FFBE5-FDD8-4AE0-9661-9CD2A5A505CB}"/>
              </a:ext>
            </a:extLst>
          </p:cNvPr>
          <p:cNvGrpSpPr>
            <a:grpSpLocks/>
          </p:cNvGrpSpPr>
          <p:nvPr/>
        </p:nvGrpSpPr>
        <p:grpSpPr bwMode="auto">
          <a:xfrm>
            <a:off x="2238375" y="2425700"/>
            <a:ext cx="3214688" cy="1860550"/>
            <a:chOff x="2786050" y="1211037"/>
            <a:chExt cx="3214710" cy="1860760"/>
          </a:xfrm>
        </p:grpSpPr>
        <p:sp>
          <p:nvSpPr>
            <p:cNvPr id="22" name="Double Bracket 21">
              <a:extLst>
                <a:ext uri="{FF2B5EF4-FFF2-40B4-BE49-F238E27FC236}">
                  <a16:creationId xmlns:a16="http://schemas.microsoft.com/office/drawing/2014/main" id="{6958BC45-AEC7-44FF-B860-C523D1457CA7}"/>
                </a:ext>
              </a:extLst>
            </p:cNvPr>
            <p:cNvSpPr/>
            <p:nvPr/>
          </p:nvSpPr>
          <p:spPr bwMode="auto">
            <a:xfrm>
              <a:off x="3643306" y="1214212"/>
              <a:ext cx="2357454" cy="185758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2537" name="TextBox 32">
              <a:extLst>
                <a:ext uri="{FF2B5EF4-FFF2-40B4-BE49-F238E27FC236}">
                  <a16:creationId xmlns:a16="http://schemas.microsoft.com/office/drawing/2014/main" id="{A97AC7EF-6993-4CEC-A653-4353CC93BECB}"/>
                </a:ext>
              </a:extLst>
            </p:cNvPr>
            <p:cNvSpPr txBox="1">
              <a:spLocks noChangeArrowheads="1"/>
            </p:cNvSpPr>
            <p:nvPr/>
          </p:nvSpPr>
          <p:spPr bwMode="auto">
            <a:xfrm>
              <a:off x="378619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22538" name="TextBox 33">
              <a:extLst>
                <a:ext uri="{FF2B5EF4-FFF2-40B4-BE49-F238E27FC236}">
                  <a16:creationId xmlns:a16="http://schemas.microsoft.com/office/drawing/2014/main" id="{B33047DF-93D2-48C7-A688-5683E56269BF}"/>
                </a:ext>
              </a:extLst>
            </p:cNvPr>
            <p:cNvSpPr txBox="1">
              <a:spLocks noChangeArrowheads="1"/>
            </p:cNvSpPr>
            <p:nvPr/>
          </p:nvSpPr>
          <p:spPr bwMode="auto">
            <a:xfrm>
              <a:off x="4500574" y="1214422"/>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25" name="Rectangle 24">
              <a:extLst>
                <a:ext uri="{FF2B5EF4-FFF2-40B4-BE49-F238E27FC236}">
                  <a16:creationId xmlns:a16="http://schemas.microsoft.com/office/drawing/2014/main" id="{3204F0A5-333D-443A-A698-F2766E77B9C9}"/>
                </a:ext>
              </a:extLst>
            </p:cNvPr>
            <p:cNvSpPr/>
            <p:nvPr/>
          </p:nvSpPr>
          <p:spPr>
            <a:xfrm>
              <a:off x="2786050" y="1785777"/>
              <a:ext cx="785818" cy="646186"/>
            </a:xfrm>
            <a:prstGeom prst="rect">
              <a:avLst/>
            </a:prstGeom>
          </p:spPr>
          <p:txBody>
            <a:bodyPr wrap="none">
              <a:spAutoFit/>
            </a:bodyPr>
            <a:lstStyle/>
            <a:p>
              <a:pPr>
                <a:defRPr/>
              </a:pPr>
              <a:r>
                <a:rPr lang="en-GB" sz="3600" dirty="0"/>
                <a:t>A =</a:t>
              </a:r>
            </a:p>
          </p:txBody>
        </p:sp>
        <p:sp>
          <p:nvSpPr>
            <p:cNvPr id="22540" name="TextBox 32">
              <a:extLst>
                <a:ext uri="{FF2B5EF4-FFF2-40B4-BE49-F238E27FC236}">
                  <a16:creationId xmlns:a16="http://schemas.microsoft.com/office/drawing/2014/main" id="{7695D4CA-28CE-447A-897E-E525DF49160E}"/>
                </a:ext>
              </a:extLst>
            </p:cNvPr>
            <p:cNvSpPr txBox="1">
              <a:spLocks noChangeArrowheads="1"/>
            </p:cNvSpPr>
            <p:nvPr/>
          </p:nvSpPr>
          <p:spPr bwMode="auto">
            <a:xfrm>
              <a:off x="3786182"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22541" name="TextBox 32">
              <a:extLst>
                <a:ext uri="{FF2B5EF4-FFF2-40B4-BE49-F238E27FC236}">
                  <a16:creationId xmlns:a16="http://schemas.microsoft.com/office/drawing/2014/main" id="{E91919BC-ECED-4344-8FB5-8CFD29D0B657}"/>
                </a:ext>
              </a:extLst>
            </p:cNvPr>
            <p:cNvSpPr txBox="1">
              <a:spLocks noChangeArrowheads="1"/>
            </p:cNvSpPr>
            <p:nvPr/>
          </p:nvSpPr>
          <p:spPr bwMode="auto">
            <a:xfrm>
              <a:off x="4500579" y="1214422"/>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22542" name="TextBox 32">
              <a:extLst>
                <a:ext uri="{FF2B5EF4-FFF2-40B4-BE49-F238E27FC236}">
                  <a16:creationId xmlns:a16="http://schemas.microsoft.com/office/drawing/2014/main" id="{07FC1849-887B-4CC5-9745-FC4C80F2FEC9}"/>
                </a:ext>
              </a:extLst>
            </p:cNvPr>
            <p:cNvSpPr txBox="1">
              <a:spLocks noChangeArrowheads="1"/>
            </p:cNvSpPr>
            <p:nvPr/>
          </p:nvSpPr>
          <p:spPr bwMode="auto">
            <a:xfrm>
              <a:off x="3786182"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22543" name="TextBox 32">
              <a:extLst>
                <a:ext uri="{FF2B5EF4-FFF2-40B4-BE49-F238E27FC236}">
                  <a16:creationId xmlns:a16="http://schemas.microsoft.com/office/drawing/2014/main" id="{504417F0-E71F-41C1-BB5B-D49E050B3619}"/>
                </a:ext>
              </a:extLst>
            </p:cNvPr>
            <p:cNvSpPr txBox="1">
              <a:spLocks noChangeArrowheads="1"/>
            </p:cNvSpPr>
            <p:nvPr/>
          </p:nvSpPr>
          <p:spPr bwMode="auto">
            <a:xfrm>
              <a:off x="4500579" y="1785926"/>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22544" name="TextBox 32">
              <a:extLst>
                <a:ext uri="{FF2B5EF4-FFF2-40B4-BE49-F238E27FC236}">
                  <a16:creationId xmlns:a16="http://schemas.microsoft.com/office/drawing/2014/main" id="{5F5538D4-71A5-449D-B346-499FDF44B0F3}"/>
                </a:ext>
              </a:extLst>
            </p:cNvPr>
            <p:cNvSpPr txBox="1">
              <a:spLocks noChangeArrowheads="1"/>
            </p:cNvSpPr>
            <p:nvPr/>
          </p:nvSpPr>
          <p:spPr bwMode="auto">
            <a:xfrm>
              <a:off x="4500579" y="2354041"/>
              <a:ext cx="7858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22545" name="TextBox 32">
              <a:extLst>
                <a:ext uri="{FF2B5EF4-FFF2-40B4-BE49-F238E27FC236}">
                  <a16:creationId xmlns:a16="http://schemas.microsoft.com/office/drawing/2014/main" id="{44084739-01D0-4676-8BD7-95E70D3798D5}"/>
                </a:ext>
              </a:extLst>
            </p:cNvPr>
            <p:cNvSpPr txBox="1">
              <a:spLocks noChangeArrowheads="1"/>
            </p:cNvSpPr>
            <p:nvPr/>
          </p:nvSpPr>
          <p:spPr bwMode="auto">
            <a:xfrm>
              <a:off x="5143521" y="1211037"/>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22546" name="TextBox 32">
              <a:extLst>
                <a:ext uri="{FF2B5EF4-FFF2-40B4-BE49-F238E27FC236}">
                  <a16:creationId xmlns:a16="http://schemas.microsoft.com/office/drawing/2014/main" id="{68A8B522-3E03-4E8C-99B2-CAE3468F430C}"/>
                </a:ext>
              </a:extLst>
            </p:cNvPr>
            <p:cNvSpPr txBox="1">
              <a:spLocks noChangeArrowheads="1"/>
            </p:cNvSpPr>
            <p:nvPr/>
          </p:nvSpPr>
          <p:spPr bwMode="auto">
            <a:xfrm>
              <a:off x="5143521" y="1782541"/>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22547" name="TextBox 32">
              <a:extLst>
                <a:ext uri="{FF2B5EF4-FFF2-40B4-BE49-F238E27FC236}">
                  <a16:creationId xmlns:a16="http://schemas.microsoft.com/office/drawing/2014/main" id="{ECABB874-88D9-49CE-8E00-3BC2B9BF42C5}"/>
                </a:ext>
              </a:extLst>
            </p:cNvPr>
            <p:cNvSpPr txBox="1">
              <a:spLocks noChangeArrowheads="1"/>
            </p:cNvSpPr>
            <p:nvPr/>
          </p:nvSpPr>
          <p:spPr bwMode="auto">
            <a:xfrm>
              <a:off x="5143521" y="2354045"/>
              <a:ext cx="785801"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sp>
        <p:nvSpPr>
          <p:cNvPr id="2" name="Title 1">
            <a:extLst>
              <a:ext uri="{FF2B5EF4-FFF2-40B4-BE49-F238E27FC236}">
                <a16:creationId xmlns:a16="http://schemas.microsoft.com/office/drawing/2014/main" id="{A2F92C59-4F4D-4845-9C07-2C2229757024}"/>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5" name="Slide Number Placeholder 4">
            <a:extLst>
              <a:ext uri="{FF2B5EF4-FFF2-40B4-BE49-F238E27FC236}">
                <a16:creationId xmlns:a16="http://schemas.microsoft.com/office/drawing/2014/main" id="{0A9762BB-CD27-40E0-869C-7823E3D39B7D}"/>
              </a:ext>
            </a:extLst>
          </p:cNvPr>
          <p:cNvSpPr>
            <a:spLocks noGrp="1"/>
          </p:cNvSpPr>
          <p:nvPr>
            <p:ph type="sldNum" sz="quarter" idx="12"/>
          </p:nvPr>
        </p:nvSpPr>
        <p:spPr/>
        <p:txBody>
          <a:bodyPr/>
          <a:lstStyle/>
          <a:p>
            <a:fld id="{7A40C488-C8CC-47D5-8871-7D5F905AB6AC}" type="slidenum">
              <a:rPr lang="en-US" smtClean="0"/>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6E60-90C8-4442-A50C-323CE5E7E2AA}"/>
              </a:ext>
            </a:extLst>
          </p:cNvPr>
          <p:cNvSpPr>
            <a:spLocks noGrp="1"/>
          </p:cNvSpPr>
          <p:nvPr>
            <p:ph type="title"/>
          </p:nvPr>
        </p:nvSpPr>
        <p:spPr/>
        <p:txBody>
          <a:bodyPr>
            <a:normAutofit fontScale="90000"/>
          </a:bodyPr>
          <a:lstStyle/>
          <a:p>
            <a:r>
              <a:rPr lang="en-US" dirty="0"/>
              <a:t>Vector Addition</a:t>
            </a:r>
          </a:p>
        </p:txBody>
      </p:sp>
      <p:sp>
        <p:nvSpPr>
          <p:cNvPr id="4" name="Slide Number Placeholder 3">
            <a:extLst>
              <a:ext uri="{FF2B5EF4-FFF2-40B4-BE49-F238E27FC236}">
                <a16:creationId xmlns:a16="http://schemas.microsoft.com/office/drawing/2014/main" id="{4F729AF9-18EC-4DC4-A1B7-E6FE2841989F}"/>
              </a:ext>
            </a:extLst>
          </p:cNvPr>
          <p:cNvSpPr>
            <a:spLocks noGrp="1"/>
          </p:cNvSpPr>
          <p:nvPr>
            <p:ph type="sldNum" sz="quarter" idx="12"/>
          </p:nvPr>
        </p:nvSpPr>
        <p:spPr/>
        <p:txBody>
          <a:bodyPr/>
          <a:lstStyle/>
          <a:p>
            <a:fld id="{7A40C488-C8CC-47D5-8871-7D5F905AB6AC}" type="slidenum">
              <a:rPr lang="en-US" smtClean="0"/>
              <a:t>7</a:t>
            </a:fld>
            <a:endParaRPr lang="en-US"/>
          </a:p>
        </p:txBody>
      </p:sp>
      <mc:AlternateContent xmlns:mc="http://schemas.openxmlformats.org/markup-compatibility/2006" xmlns:a14="http://schemas.microsoft.com/office/drawing/2010/main">
        <mc:Choice Requires="a14">
          <p:sp>
            <p:nvSpPr>
              <p:cNvPr id="5" name="Object 3">
                <a:extLst>
                  <a:ext uri="{FF2B5EF4-FFF2-40B4-BE49-F238E27FC236}">
                    <a16:creationId xmlns:a16="http://schemas.microsoft.com/office/drawing/2014/main" id="{000BFC9D-66DD-4643-90A1-615518E13E7B}"/>
                  </a:ext>
                </a:extLst>
              </p:cNvPr>
              <p:cNvSpPr txBox="1"/>
              <p:nvPr/>
            </p:nvSpPr>
            <p:spPr bwMode="auto">
              <a:xfrm>
                <a:off x="3505201" y="1219201"/>
                <a:ext cx="6113463" cy="5873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𝐯</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oMath>
                  </m:oMathPara>
                </a14:m>
                <a:endParaRPr lang="en-US"/>
              </a:p>
            </p:txBody>
          </p:sp>
        </mc:Choice>
        <mc:Fallback xmlns="">
          <p:sp>
            <p:nvSpPr>
              <p:cNvPr id="5" name="Object 3">
                <a:extLst>
                  <a:ext uri="{FF2B5EF4-FFF2-40B4-BE49-F238E27FC236}">
                    <a16:creationId xmlns:a16="http://schemas.microsoft.com/office/drawing/2014/main" id="{000BFC9D-66DD-4643-90A1-615518E13E7B}"/>
                  </a:ext>
                </a:extLst>
              </p:cNvPr>
              <p:cNvSpPr txBox="1">
                <a:spLocks noRot="1" noChangeAspect="1" noMove="1" noResize="1" noEditPoints="1" noAdjustHandles="1" noChangeArrowheads="1" noChangeShapeType="1" noTextEdit="1"/>
              </p:cNvSpPr>
              <p:nvPr/>
            </p:nvSpPr>
            <p:spPr bwMode="auto">
              <a:xfrm>
                <a:off x="3505201" y="1219201"/>
                <a:ext cx="6113463" cy="587375"/>
              </a:xfrm>
              <a:prstGeom prst="rect">
                <a:avLst/>
              </a:prstGeom>
              <a:blipFill>
                <a:blip r:embed="rId2"/>
                <a:stretch>
                  <a:fillRect/>
                </a:stretch>
              </a:blipFill>
              <a:ln>
                <a:noFill/>
              </a:ln>
              <a:effectLst/>
            </p:spPr>
            <p:txBody>
              <a:bodyPr/>
              <a:lstStyle/>
              <a:p>
                <a:r>
                  <a:rPr lang="en-US">
                    <a:noFill/>
                  </a:rPr>
                  <a:t> </a:t>
                </a:r>
              </a:p>
            </p:txBody>
          </p:sp>
        </mc:Fallback>
      </mc:AlternateContent>
      <p:sp>
        <p:nvSpPr>
          <p:cNvPr id="6" name="Line 4">
            <a:extLst>
              <a:ext uri="{FF2B5EF4-FFF2-40B4-BE49-F238E27FC236}">
                <a16:creationId xmlns:a16="http://schemas.microsoft.com/office/drawing/2014/main" id="{A9BFAA15-E7D2-4A4C-893A-76363E94DC52}"/>
              </a:ext>
            </a:extLst>
          </p:cNvPr>
          <p:cNvSpPr>
            <a:spLocks noChangeShapeType="1"/>
          </p:cNvSpPr>
          <p:nvPr/>
        </p:nvSpPr>
        <p:spPr bwMode="auto">
          <a:xfrm flipV="1">
            <a:off x="2590800" y="4648200"/>
            <a:ext cx="1828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5">
            <a:extLst>
              <a:ext uri="{FF2B5EF4-FFF2-40B4-BE49-F238E27FC236}">
                <a16:creationId xmlns:a16="http://schemas.microsoft.com/office/drawing/2014/main" id="{938D4F87-6C93-4389-B888-0F37D7A5B00B}"/>
              </a:ext>
            </a:extLst>
          </p:cNvPr>
          <p:cNvSpPr>
            <a:spLocks noChangeShapeType="1"/>
          </p:cNvSpPr>
          <p:nvPr/>
        </p:nvSpPr>
        <p:spPr bwMode="auto">
          <a:xfrm flipV="1">
            <a:off x="2590800" y="3810000"/>
            <a:ext cx="6858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6">
            <a:extLst>
              <a:ext uri="{FF2B5EF4-FFF2-40B4-BE49-F238E27FC236}">
                <a16:creationId xmlns:a16="http://schemas.microsoft.com/office/drawing/2014/main" id="{537F83DC-38B0-4933-A865-C404427B1344}"/>
              </a:ext>
            </a:extLst>
          </p:cNvPr>
          <p:cNvSpPr>
            <a:spLocks noChangeShapeType="1"/>
          </p:cNvSpPr>
          <p:nvPr/>
        </p:nvSpPr>
        <p:spPr bwMode="auto">
          <a:xfrm flipV="1">
            <a:off x="3276600" y="2819400"/>
            <a:ext cx="1828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7923C53C-A271-4C2E-91B5-BAB390DA6C48}"/>
              </a:ext>
            </a:extLst>
          </p:cNvPr>
          <p:cNvSpPr>
            <a:spLocks noChangeShapeType="1"/>
          </p:cNvSpPr>
          <p:nvPr/>
        </p:nvSpPr>
        <p:spPr bwMode="auto">
          <a:xfrm flipV="1">
            <a:off x="4419600" y="2819400"/>
            <a:ext cx="6858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18AB7175-1785-4A82-B93F-4D35877F5BBD}"/>
              </a:ext>
            </a:extLst>
          </p:cNvPr>
          <p:cNvSpPr>
            <a:spLocks noChangeShapeType="1"/>
          </p:cNvSpPr>
          <p:nvPr/>
        </p:nvSpPr>
        <p:spPr bwMode="auto">
          <a:xfrm flipV="1">
            <a:off x="2590800" y="2895600"/>
            <a:ext cx="2438400" cy="2743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9">
            <a:extLst>
              <a:ext uri="{FF2B5EF4-FFF2-40B4-BE49-F238E27FC236}">
                <a16:creationId xmlns:a16="http://schemas.microsoft.com/office/drawing/2014/main" id="{5D6B7058-16AF-46E5-96FE-03A9730A4E11}"/>
              </a:ext>
            </a:extLst>
          </p:cNvPr>
          <p:cNvSpPr txBox="1">
            <a:spLocks noChangeArrowheads="1"/>
          </p:cNvSpPr>
          <p:nvPr/>
        </p:nvSpPr>
        <p:spPr bwMode="auto">
          <a:xfrm>
            <a:off x="3870325" y="506571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a</a:t>
            </a:r>
          </a:p>
        </p:txBody>
      </p:sp>
      <p:sp>
        <p:nvSpPr>
          <p:cNvPr id="12" name="Text Box 10">
            <a:extLst>
              <a:ext uri="{FF2B5EF4-FFF2-40B4-BE49-F238E27FC236}">
                <a16:creationId xmlns:a16="http://schemas.microsoft.com/office/drawing/2014/main" id="{420EF723-14AF-4A9B-A83C-961ED74A0A3F}"/>
              </a:ext>
            </a:extLst>
          </p:cNvPr>
          <p:cNvSpPr txBox="1">
            <a:spLocks noChangeArrowheads="1"/>
          </p:cNvSpPr>
          <p:nvPr/>
        </p:nvSpPr>
        <p:spPr bwMode="auto">
          <a:xfrm>
            <a:off x="4724400" y="3748088"/>
            <a:ext cx="325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b</a:t>
            </a:r>
          </a:p>
        </p:txBody>
      </p:sp>
      <p:sp>
        <p:nvSpPr>
          <p:cNvPr id="13" name="Text Box 11">
            <a:extLst>
              <a:ext uri="{FF2B5EF4-FFF2-40B4-BE49-F238E27FC236}">
                <a16:creationId xmlns:a16="http://schemas.microsoft.com/office/drawing/2014/main" id="{F704BE54-4D2A-47AD-A955-1517E411F216}"/>
              </a:ext>
            </a:extLst>
          </p:cNvPr>
          <p:cNvSpPr txBox="1">
            <a:spLocks noChangeArrowheads="1"/>
          </p:cNvSpPr>
          <p:nvPr/>
        </p:nvSpPr>
        <p:spPr bwMode="auto">
          <a:xfrm>
            <a:off x="3810000" y="298608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a</a:t>
            </a:r>
          </a:p>
        </p:txBody>
      </p:sp>
      <p:sp>
        <p:nvSpPr>
          <p:cNvPr id="14" name="Text Box 12">
            <a:extLst>
              <a:ext uri="{FF2B5EF4-FFF2-40B4-BE49-F238E27FC236}">
                <a16:creationId xmlns:a16="http://schemas.microsoft.com/office/drawing/2014/main" id="{E87FEB59-F25B-4890-9C01-2D599E3AE2D4}"/>
              </a:ext>
            </a:extLst>
          </p:cNvPr>
          <p:cNvSpPr txBox="1">
            <a:spLocks noChangeArrowheads="1"/>
          </p:cNvSpPr>
          <p:nvPr/>
        </p:nvSpPr>
        <p:spPr bwMode="auto">
          <a:xfrm>
            <a:off x="2635250" y="4281488"/>
            <a:ext cx="325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b</a:t>
            </a:r>
          </a:p>
        </p:txBody>
      </p:sp>
      <p:sp>
        <p:nvSpPr>
          <p:cNvPr id="15" name="Text Box 13">
            <a:extLst>
              <a:ext uri="{FF2B5EF4-FFF2-40B4-BE49-F238E27FC236}">
                <a16:creationId xmlns:a16="http://schemas.microsoft.com/office/drawing/2014/main" id="{EBB8C2DA-C276-4E30-BD7E-BBACF1B83B00}"/>
              </a:ext>
            </a:extLst>
          </p:cNvPr>
          <p:cNvSpPr txBox="1">
            <a:spLocks noChangeArrowheads="1"/>
          </p:cNvSpPr>
          <p:nvPr/>
        </p:nvSpPr>
        <p:spPr bwMode="auto">
          <a:xfrm>
            <a:off x="3613150" y="390048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c</a:t>
            </a:r>
          </a:p>
        </p:txBody>
      </p:sp>
      <p:sp>
        <p:nvSpPr>
          <p:cNvPr id="16" name="Text Box 14">
            <a:extLst>
              <a:ext uri="{FF2B5EF4-FFF2-40B4-BE49-F238E27FC236}">
                <a16:creationId xmlns:a16="http://schemas.microsoft.com/office/drawing/2014/main" id="{B457E058-1D12-4020-B8A9-929036D439CC}"/>
              </a:ext>
            </a:extLst>
          </p:cNvPr>
          <p:cNvSpPr txBox="1">
            <a:spLocks noChangeArrowheads="1"/>
          </p:cNvSpPr>
          <p:nvPr/>
        </p:nvSpPr>
        <p:spPr bwMode="auto">
          <a:xfrm>
            <a:off x="6477000" y="3200400"/>
            <a:ext cx="327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1800" b="1" dirty="0" err="1">
                <a:latin typeface="Arial" panose="020B0604020202020204" pitchFamily="34" charset="0"/>
                <a:ea typeface="SimSun" panose="02010600030101010101" pitchFamily="2" charset="-122"/>
              </a:rPr>
              <a:t>a+b</a:t>
            </a:r>
            <a:r>
              <a:rPr lang="en-US" altLang="zh-CN" sz="1800" b="1" dirty="0">
                <a:latin typeface="Arial" panose="020B0604020202020204" pitchFamily="34" charset="0"/>
                <a:ea typeface="SimSun" panose="02010600030101010101" pitchFamily="2" charset="-122"/>
              </a:rPr>
              <a:t> = c</a:t>
            </a:r>
          </a:p>
        </p:txBody>
      </p:sp>
      <p:sp>
        <p:nvSpPr>
          <p:cNvPr id="17" name="Rectangle 15">
            <a:extLst>
              <a:ext uri="{FF2B5EF4-FFF2-40B4-BE49-F238E27FC236}">
                <a16:creationId xmlns:a16="http://schemas.microsoft.com/office/drawing/2014/main" id="{B2ECC654-C67D-4292-A880-C8BEBBABD551}"/>
              </a:ext>
            </a:extLst>
          </p:cNvPr>
          <p:cNvSpPr>
            <a:spLocks noChangeArrowheads="1"/>
          </p:cNvSpPr>
          <p:nvPr/>
        </p:nvSpPr>
        <p:spPr bwMode="auto">
          <a:xfrm>
            <a:off x="2571750" y="1233488"/>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800" b="1" dirty="0" err="1">
                <a:ea typeface="SimSun" panose="02010600030101010101" pitchFamily="2" charset="-122"/>
              </a:rPr>
              <a:t>a+b</a:t>
            </a:r>
            <a:endParaRPr lang="en-US" altLang="zh-CN" sz="2800" b="1" dirty="0">
              <a:ea typeface="SimSun" panose="02010600030101010101" pitchFamily="2" charset="-122"/>
            </a:endParaRPr>
          </a:p>
        </p:txBody>
      </p:sp>
    </p:spTree>
    <p:extLst>
      <p:ext uri="{BB962C8B-B14F-4D97-AF65-F5344CB8AC3E}">
        <p14:creationId xmlns:p14="http://schemas.microsoft.com/office/powerpoint/2010/main" val="4261948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F24D4E46-4E07-4B63-B275-7BCCB794AB01}"/>
              </a:ext>
            </a:extLst>
          </p:cNvPr>
          <p:cNvSpPr txBox="1">
            <a:spLocks/>
          </p:cNvSpPr>
          <p:nvPr/>
        </p:nvSpPr>
        <p:spPr bwMode="auto">
          <a:xfrm>
            <a:off x="909638" y="1027432"/>
            <a:ext cx="92503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2800" b="1" dirty="0">
                <a:solidFill>
                  <a:srgbClr val="002060"/>
                </a:solidFill>
                <a:latin typeface="Calibri" panose="020F0502020204030204" pitchFamily="34" charset="0"/>
              </a:rPr>
              <a:t>This choice sometimes makes it a bit easier to calculate determinants. e.g.</a:t>
            </a:r>
            <a:endParaRPr lang="en-GB" altLang="en-US" sz="2800" b="1" baseline="-16000" dirty="0">
              <a:solidFill>
                <a:srgbClr val="002060"/>
              </a:solidFill>
              <a:latin typeface="Calibri" panose="020F0502020204030204" pitchFamily="34" charset="0"/>
            </a:endParaRPr>
          </a:p>
        </p:txBody>
      </p:sp>
      <p:grpSp>
        <p:nvGrpSpPr>
          <p:cNvPr id="23555" name="Group 4">
            <a:extLst>
              <a:ext uri="{FF2B5EF4-FFF2-40B4-BE49-F238E27FC236}">
                <a16:creationId xmlns:a16="http://schemas.microsoft.com/office/drawing/2014/main" id="{06EAE54B-0A76-43B0-A468-33C03F9DB718}"/>
              </a:ext>
            </a:extLst>
          </p:cNvPr>
          <p:cNvGrpSpPr>
            <a:grpSpLocks/>
          </p:cNvGrpSpPr>
          <p:nvPr/>
        </p:nvGrpSpPr>
        <p:grpSpPr bwMode="auto">
          <a:xfrm>
            <a:off x="4167188" y="1500189"/>
            <a:ext cx="3429000" cy="1857375"/>
            <a:chOff x="285720" y="4286269"/>
            <a:chExt cx="3429024" cy="1857375"/>
          </a:xfrm>
        </p:grpSpPr>
        <p:sp>
          <p:nvSpPr>
            <p:cNvPr id="23578" name="TextBox 5">
              <a:extLst>
                <a:ext uri="{FF2B5EF4-FFF2-40B4-BE49-F238E27FC236}">
                  <a16:creationId xmlns:a16="http://schemas.microsoft.com/office/drawing/2014/main" id="{B7A6961B-518E-48AC-AEC0-A2471A71AA5F}"/>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23579" name="Group 31">
              <a:extLst>
                <a:ext uri="{FF2B5EF4-FFF2-40B4-BE49-F238E27FC236}">
                  <a16:creationId xmlns:a16="http://schemas.microsoft.com/office/drawing/2014/main" id="{E502969C-B863-4312-8634-2020B18FDB9F}"/>
                </a:ext>
              </a:extLst>
            </p:cNvPr>
            <p:cNvGrpSpPr>
              <a:grpSpLocks/>
            </p:cNvGrpSpPr>
            <p:nvPr/>
          </p:nvGrpSpPr>
          <p:grpSpPr bwMode="auto">
            <a:xfrm>
              <a:off x="285720" y="4286269"/>
              <a:ext cx="3357586" cy="1857375"/>
              <a:chOff x="285720" y="4286269"/>
              <a:chExt cx="3357586" cy="1857375"/>
            </a:xfrm>
          </p:grpSpPr>
          <p:sp>
            <p:nvSpPr>
              <p:cNvPr id="8" name="Double Bracket 7">
                <a:extLst>
                  <a:ext uri="{FF2B5EF4-FFF2-40B4-BE49-F238E27FC236}">
                    <a16:creationId xmlns:a16="http://schemas.microsoft.com/office/drawing/2014/main" id="{5080D34F-96D5-4F5F-B9C7-C46317EE2976}"/>
                  </a:ext>
                </a:extLst>
              </p:cNvPr>
              <p:cNvSpPr/>
              <p:nvPr/>
            </p:nvSpPr>
            <p:spPr bwMode="auto">
              <a:xfrm>
                <a:off x="1142976" y="4286269"/>
                <a:ext cx="2071701"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3581" name="TextBox 32">
                <a:extLst>
                  <a:ext uri="{FF2B5EF4-FFF2-40B4-BE49-F238E27FC236}">
                    <a16:creationId xmlns:a16="http://schemas.microsoft.com/office/drawing/2014/main" id="{7647B84B-55E4-4917-9489-CA5E35B7FC26}"/>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3582" name="TextBox 33">
                <a:extLst>
                  <a:ext uri="{FF2B5EF4-FFF2-40B4-BE49-F238E27FC236}">
                    <a16:creationId xmlns:a16="http://schemas.microsoft.com/office/drawing/2014/main" id="{75BB83F9-CF41-4C8F-AEDB-D7B1C6547731}"/>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3583" name="TextBox 34">
                <a:extLst>
                  <a:ext uri="{FF2B5EF4-FFF2-40B4-BE49-F238E27FC236}">
                    <a16:creationId xmlns:a16="http://schemas.microsoft.com/office/drawing/2014/main" id="{4B3056BC-2F47-4D38-83E1-937A5441B0FB}"/>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23584" name="TextBox 35">
                <a:extLst>
                  <a:ext uri="{FF2B5EF4-FFF2-40B4-BE49-F238E27FC236}">
                    <a16:creationId xmlns:a16="http://schemas.microsoft.com/office/drawing/2014/main" id="{447EEE8E-FEB8-46E9-88BC-4515366425F2}"/>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23585" name="TextBox 36">
                <a:extLst>
                  <a:ext uri="{FF2B5EF4-FFF2-40B4-BE49-F238E27FC236}">
                    <a16:creationId xmlns:a16="http://schemas.microsoft.com/office/drawing/2014/main" id="{178B44F7-578E-4E1E-ADFC-AE69A56B07B0}"/>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3586" name="TextBox 37">
                <a:extLst>
                  <a:ext uri="{FF2B5EF4-FFF2-40B4-BE49-F238E27FC236}">
                    <a16:creationId xmlns:a16="http://schemas.microsoft.com/office/drawing/2014/main" id="{B155ECC5-27E6-4420-A6D2-25D9F0D30D45}"/>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p>
            </p:txBody>
          </p:sp>
          <p:sp>
            <p:nvSpPr>
              <p:cNvPr id="23587" name="TextBox 14">
                <a:extLst>
                  <a:ext uri="{FF2B5EF4-FFF2-40B4-BE49-F238E27FC236}">
                    <a16:creationId xmlns:a16="http://schemas.microsoft.com/office/drawing/2014/main" id="{598A8B9A-71CD-40C3-9FF6-FE454C3F63D1}"/>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23588" name="TextBox 15">
                <a:extLst>
                  <a:ext uri="{FF2B5EF4-FFF2-40B4-BE49-F238E27FC236}">
                    <a16:creationId xmlns:a16="http://schemas.microsoft.com/office/drawing/2014/main" id="{4AAC2FD4-AD7E-4107-9A51-61918807B748}"/>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p>
            </p:txBody>
          </p:sp>
          <p:sp>
            <p:nvSpPr>
              <p:cNvPr id="17" name="Rectangle 16">
                <a:extLst>
                  <a:ext uri="{FF2B5EF4-FFF2-40B4-BE49-F238E27FC236}">
                    <a16:creationId xmlns:a16="http://schemas.microsoft.com/office/drawing/2014/main" id="{3017A466-3563-4F9D-A1C9-3C6C0B0907ED}"/>
                  </a:ext>
                </a:extLst>
              </p:cNvPr>
              <p:cNvSpPr/>
              <p:nvPr/>
            </p:nvSpPr>
            <p:spPr>
              <a:xfrm>
                <a:off x="285720" y="4857769"/>
                <a:ext cx="785817" cy="646112"/>
              </a:xfrm>
              <a:prstGeom prst="rect">
                <a:avLst/>
              </a:prstGeom>
            </p:spPr>
            <p:txBody>
              <a:bodyPr wrap="none">
                <a:spAutoFit/>
              </a:bodyPr>
              <a:lstStyle/>
              <a:p>
                <a:pPr>
                  <a:defRPr/>
                </a:pPr>
                <a:r>
                  <a:rPr lang="en-GB" sz="3600" dirty="0"/>
                  <a:t>A =</a:t>
                </a:r>
              </a:p>
            </p:txBody>
          </p:sp>
        </p:grpSp>
      </p:grpSp>
      <p:grpSp>
        <p:nvGrpSpPr>
          <p:cNvPr id="4" name="Group 45">
            <a:extLst>
              <a:ext uri="{FF2B5EF4-FFF2-40B4-BE49-F238E27FC236}">
                <a16:creationId xmlns:a16="http://schemas.microsoft.com/office/drawing/2014/main" id="{BDE68BAB-00E9-439A-AEB9-5AD9D7B3FC5F}"/>
              </a:ext>
            </a:extLst>
          </p:cNvPr>
          <p:cNvGrpSpPr>
            <a:grpSpLocks/>
          </p:cNvGrpSpPr>
          <p:nvPr/>
        </p:nvGrpSpPr>
        <p:grpSpPr bwMode="auto">
          <a:xfrm>
            <a:off x="1748473" y="4191953"/>
            <a:ext cx="8858250" cy="1357312"/>
            <a:chOff x="214313" y="4354513"/>
            <a:chExt cx="8858250" cy="1357312"/>
          </a:xfrm>
        </p:grpSpPr>
        <p:sp>
          <p:nvSpPr>
            <p:cNvPr id="19" name="Rectangle 18">
              <a:extLst>
                <a:ext uri="{FF2B5EF4-FFF2-40B4-BE49-F238E27FC236}">
                  <a16:creationId xmlns:a16="http://schemas.microsoft.com/office/drawing/2014/main" id="{C384761C-5367-4617-9D76-C1C1EA62AB0F}"/>
                </a:ext>
              </a:extLst>
            </p:cNvPr>
            <p:cNvSpPr/>
            <p:nvPr/>
          </p:nvSpPr>
          <p:spPr bwMode="auto">
            <a:xfrm>
              <a:off x="214313" y="4640263"/>
              <a:ext cx="8858250" cy="646112"/>
            </a:xfrm>
            <a:prstGeom prst="rect">
              <a:avLst/>
            </a:prstGeom>
          </p:spPr>
          <p:txBody>
            <a:bodyPr>
              <a:spAutoFit/>
            </a:bodyPr>
            <a:lstStyle/>
            <a:p>
              <a:pPr>
                <a:defRPr/>
              </a:pPr>
              <a:r>
                <a:rPr lang="en-GB" sz="3600" dirty="0"/>
                <a:t>|A|= 1x                  - 1x              + (-2) x</a:t>
              </a:r>
            </a:p>
          </p:txBody>
        </p:sp>
        <p:cxnSp>
          <p:nvCxnSpPr>
            <p:cNvPr id="20" name="Straight Connector 19">
              <a:extLst>
                <a:ext uri="{FF2B5EF4-FFF2-40B4-BE49-F238E27FC236}">
                  <a16:creationId xmlns:a16="http://schemas.microsoft.com/office/drawing/2014/main" id="{6FCA9560-F7FA-4B53-A083-D313522B6650}"/>
                </a:ext>
              </a:extLst>
            </p:cNvPr>
            <p:cNvCxnSpPr/>
            <p:nvPr/>
          </p:nvCxnSpPr>
          <p:spPr bwMode="auto">
            <a:xfrm rot="5400000">
              <a:off x="2393951" y="5032375"/>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1" name="TextBox 21">
              <a:extLst>
                <a:ext uri="{FF2B5EF4-FFF2-40B4-BE49-F238E27FC236}">
                  <a16:creationId xmlns:a16="http://schemas.microsoft.com/office/drawing/2014/main" id="{4137B244-070D-4E7A-8A32-0AB67EAD9AE1}"/>
                </a:ext>
              </a:extLst>
            </p:cNvPr>
            <p:cNvSpPr txBox="1">
              <a:spLocks noChangeArrowheads="1"/>
            </p:cNvSpPr>
            <p:nvPr/>
          </p:nvSpPr>
          <p:spPr bwMode="auto">
            <a:xfrm>
              <a:off x="1965750" y="4425959"/>
              <a:ext cx="52358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3562" name="TextBox 22">
              <a:extLst>
                <a:ext uri="{FF2B5EF4-FFF2-40B4-BE49-F238E27FC236}">
                  <a16:creationId xmlns:a16="http://schemas.microsoft.com/office/drawing/2014/main" id="{ED885F68-8AA3-41EB-BF81-EAED7521F458}"/>
                </a:ext>
              </a:extLst>
            </p:cNvPr>
            <p:cNvSpPr txBox="1">
              <a:spLocks noChangeArrowheads="1"/>
            </p:cNvSpPr>
            <p:nvPr/>
          </p:nvSpPr>
          <p:spPr bwMode="auto">
            <a:xfrm>
              <a:off x="1965755" y="4997455"/>
              <a:ext cx="52358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3563" name="TextBox 22">
              <a:extLst>
                <a:ext uri="{FF2B5EF4-FFF2-40B4-BE49-F238E27FC236}">
                  <a16:creationId xmlns:a16="http://schemas.microsoft.com/office/drawing/2014/main" id="{52031674-D649-4020-8E63-39C7B7622F7D}"/>
                </a:ext>
              </a:extLst>
            </p:cNvPr>
            <p:cNvSpPr txBox="1">
              <a:spLocks noChangeArrowheads="1"/>
            </p:cNvSpPr>
            <p:nvPr/>
          </p:nvSpPr>
          <p:spPr bwMode="auto">
            <a:xfrm>
              <a:off x="2632218" y="4425960"/>
              <a:ext cx="5000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23564" name="TextBox 22">
              <a:extLst>
                <a:ext uri="{FF2B5EF4-FFF2-40B4-BE49-F238E27FC236}">
                  <a16:creationId xmlns:a16="http://schemas.microsoft.com/office/drawing/2014/main" id="{3B6035B7-68C9-4682-BCFE-8F034126C8C5}"/>
                </a:ext>
              </a:extLst>
            </p:cNvPr>
            <p:cNvSpPr txBox="1">
              <a:spLocks noChangeArrowheads="1"/>
            </p:cNvSpPr>
            <p:nvPr/>
          </p:nvSpPr>
          <p:spPr bwMode="auto">
            <a:xfrm>
              <a:off x="2632210" y="4997460"/>
              <a:ext cx="500064"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cxnSp>
          <p:nvCxnSpPr>
            <p:cNvPr id="22" name="Straight Connector 21">
              <a:extLst>
                <a:ext uri="{FF2B5EF4-FFF2-40B4-BE49-F238E27FC236}">
                  <a16:creationId xmlns:a16="http://schemas.microsoft.com/office/drawing/2014/main" id="{C462D431-2A42-4CB4-A2F9-583E2E9B518C}"/>
                </a:ext>
              </a:extLst>
            </p:cNvPr>
            <p:cNvCxnSpPr/>
            <p:nvPr/>
          </p:nvCxnSpPr>
          <p:spPr bwMode="auto">
            <a:xfrm rot="5400000">
              <a:off x="3749676" y="5032375"/>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42C592-F704-4C5B-A977-2CC930CF4A09}"/>
                </a:ext>
              </a:extLst>
            </p:cNvPr>
            <p:cNvCxnSpPr/>
            <p:nvPr/>
          </p:nvCxnSpPr>
          <p:spPr bwMode="auto">
            <a:xfrm rot="5400000">
              <a:off x="1249363" y="5032375"/>
              <a:ext cx="135731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7" name="TextBox 21">
              <a:extLst>
                <a:ext uri="{FF2B5EF4-FFF2-40B4-BE49-F238E27FC236}">
                  <a16:creationId xmlns:a16="http://schemas.microsoft.com/office/drawing/2014/main" id="{E2328F45-5DFE-4362-8590-69F178914270}"/>
                </a:ext>
              </a:extLst>
            </p:cNvPr>
            <p:cNvSpPr txBox="1">
              <a:spLocks noChangeArrowheads="1"/>
            </p:cNvSpPr>
            <p:nvPr/>
          </p:nvSpPr>
          <p:spPr bwMode="auto">
            <a:xfrm>
              <a:off x="4477026" y="4425949"/>
              <a:ext cx="595023"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3568" name="TextBox 22">
              <a:extLst>
                <a:ext uri="{FF2B5EF4-FFF2-40B4-BE49-F238E27FC236}">
                  <a16:creationId xmlns:a16="http://schemas.microsoft.com/office/drawing/2014/main" id="{76F99A20-1609-4011-A8F8-10AA15C0FC4E}"/>
                </a:ext>
              </a:extLst>
            </p:cNvPr>
            <p:cNvSpPr txBox="1">
              <a:spLocks noChangeArrowheads="1"/>
            </p:cNvSpPr>
            <p:nvPr/>
          </p:nvSpPr>
          <p:spPr bwMode="auto">
            <a:xfrm>
              <a:off x="4357671" y="4997445"/>
              <a:ext cx="666455"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23569" name="TextBox 22">
              <a:extLst>
                <a:ext uri="{FF2B5EF4-FFF2-40B4-BE49-F238E27FC236}">
                  <a16:creationId xmlns:a16="http://schemas.microsoft.com/office/drawing/2014/main" id="{7F9592A6-B022-4D84-8677-FDCA597E30D8}"/>
                </a:ext>
              </a:extLst>
            </p:cNvPr>
            <p:cNvSpPr txBox="1">
              <a:spLocks noChangeArrowheads="1"/>
            </p:cNvSpPr>
            <p:nvPr/>
          </p:nvSpPr>
          <p:spPr bwMode="auto">
            <a:xfrm>
              <a:off x="5143495" y="4425950"/>
              <a:ext cx="5000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23570" name="TextBox 37">
              <a:extLst>
                <a:ext uri="{FF2B5EF4-FFF2-40B4-BE49-F238E27FC236}">
                  <a16:creationId xmlns:a16="http://schemas.microsoft.com/office/drawing/2014/main" id="{23B5268F-359F-4DBF-92B0-1CABFE60F4BD}"/>
                </a:ext>
              </a:extLst>
            </p:cNvPr>
            <p:cNvSpPr txBox="1">
              <a:spLocks noChangeArrowheads="1"/>
            </p:cNvSpPr>
            <p:nvPr/>
          </p:nvSpPr>
          <p:spPr bwMode="auto">
            <a:xfrm>
              <a:off x="5143487" y="4997450"/>
              <a:ext cx="500064"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cxnSp>
          <p:nvCxnSpPr>
            <p:cNvPr id="25" name="Straight Connector 24">
              <a:extLst>
                <a:ext uri="{FF2B5EF4-FFF2-40B4-BE49-F238E27FC236}">
                  <a16:creationId xmlns:a16="http://schemas.microsoft.com/office/drawing/2014/main" id="{7C83BF92-BEBB-4F21-8EE2-9D3498DDA1A3}"/>
                </a:ext>
              </a:extLst>
            </p:cNvPr>
            <p:cNvCxnSpPr/>
            <p:nvPr/>
          </p:nvCxnSpPr>
          <p:spPr bwMode="auto">
            <a:xfrm rot="5400000">
              <a:off x="4894263" y="5032375"/>
              <a:ext cx="135731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72" name="TextBox 21">
              <a:extLst>
                <a:ext uri="{FF2B5EF4-FFF2-40B4-BE49-F238E27FC236}">
                  <a16:creationId xmlns:a16="http://schemas.microsoft.com/office/drawing/2014/main" id="{F3F73C5F-C4C5-4013-9786-ECC8070FBA46}"/>
                </a:ext>
              </a:extLst>
            </p:cNvPr>
            <p:cNvSpPr txBox="1">
              <a:spLocks noChangeArrowheads="1"/>
            </p:cNvSpPr>
            <p:nvPr/>
          </p:nvSpPr>
          <p:spPr bwMode="auto">
            <a:xfrm>
              <a:off x="7000869" y="4425959"/>
              <a:ext cx="595023"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23573" name="TextBox 22">
              <a:extLst>
                <a:ext uri="{FF2B5EF4-FFF2-40B4-BE49-F238E27FC236}">
                  <a16:creationId xmlns:a16="http://schemas.microsoft.com/office/drawing/2014/main" id="{436FEDA9-BAEE-4C4B-B602-DBC33E906D9D}"/>
                </a:ext>
              </a:extLst>
            </p:cNvPr>
            <p:cNvSpPr txBox="1">
              <a:spLocks noChangeArrowheads="1"/>
            </p:cNvSpPr>
            <p:nvPr/>
          </p:nvSpPr>
          <p:spPr bwMode="auto">
            <a:xfrm>
              <a:off x="7000868" y="4997455"/>
              <a:ext cx="666455"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23574" name="TextBox 22">
              <a:extLst>
                <a:ext uri="{FF2B5EF4-FFF2-40B4-BE49-F238E27FC236}">
                  <a16:creationId xmlns:a16="http://schemas.microsoft.com/office/drawing/2014/main" id="{ABE3D46C-116A-4B94-82CA-20BE010F0B2C}"/>
                </a:ext>
              </a:extLst>
            </p:cNvPr>
            <p:cNvSpPr txBox="1">
              <a:spLocks noChangeArrowheads="1"/>
            </p:cNvSpPr>
            <p:nvPr/>
          </p:nvSpPr>
          <p:spPr bwMode="auto">
            <a:xfrm>
              <a:off x="7786692" y="4425960"/>
              <a:ext cx="5000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23575" name="TextBox 32">
              <a:extLst>
                <a:ext uri="{FF2B5EF4-FFF2-40B4-BE49-F238E27FC236}">
                  <a16:creationId xmlns:a16="http://schemas.microsoft.com/office/drawing/2014/main" id="{DFDC62EA-BB6C-4D07-ADDC-57E622385D1C}"/>
                </a:ext>
              </a:extLst>
            </p:cNvPr>
            <p:cNvSpPr txBox="1">
              <a:spLocks noChangeArrowheads="1"/>
            </p:cNvSpPr>
            <p:nvPr/>
          </p:nvSpPr>
          <p:spPr bwMode="auto">
            <a:xfrm>
              <a:off x="7786684" y="4997460"/>
              <a:ext cx="500064"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cxnSp>
          <p:nvCxnSpPr>
            <p:cNvPr id="27" name="Straight Connector 26">
              <a:extLst>
                <a:ext uri="{FF2B5EF4-FFF2-40B4-BE49-F238E27FC236}">
                  <a16:creationId xmlns:a16="http://schemas.microsoft.com/office/drawing/2014/main" id="{A94EF00A-EE65-4654-963B-A571C404F4A4}"/>
                </a:ext>
              </a:extLst>
            </p:cNvPr>
            <p:cNvCxnSpPr/>
            <p:nvPr/>
          </p:nvCxnSpPr>
          <p:spPr bwMode="auto">
            <a:xfrm rot="5400000">
              <a:off x="6392863" y="5032375"/>
              <a:ext cx="135731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39E3AB-F7B1-4696-93FF-1317D0CD7772}"/>
                </a:ext>
              </a:extLst>
            </p:cNvPr>
            <p:cNvCxnSpPr/>
            <p:nvPr/>
          </p:nvCxnSpPr>
          <p:spPr bwMode="auto">
            <a:xfrm rot="5400000">
              <a:off x="7537451" y="5032375"/>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07E7A0FB-62BE-4640-80DB-86B445ADC55D}"/>
              </a:ext>
            </a:extLst>
          </p:cNvPr>
          <p:cNvSpPr>
            <a:spLocks noChangeArrowheads="1"/>
          </p:cNvSpPr>
          <p:nvPr/>
        </p:nvSpPr>
        <p:spPr bwMode="auto">
          <a:xfrm>
            <a:off x="1748473" y="5763578"/>
            <a:ext cx="8858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 1x(-1) -1x(0) + (-2)x(0) = -1</a:t>
            </a:r>
          </a:p>
        </p:txBody>
      </p:sp>
      <p:sp>
        <p:nvSpPr>
          <p:cNvPr id="45" name="Content Placeholder 2">
            <a:extLst>
              <a:ext uri="{FF2B5EF4-FFF2-40B4-BE49-F238E27FC236}">
                <a16:creationId xmlns:a16="http://schemas.microsoft.com/office/drawing/2014/main" id="{0D68F22F-A230-4BA8-8AC6-616710DD47B8}"/>
              </a:ext>
            </a:extLst>
          </p:cNvPr>
          <p:cNvSpPr txBox="1">
            <a:spLocks/>
          </p:cNvSpPr>
          <p:nvPr/>
        </p:nvSpPr>
        <p:spPr bwMode="auto">
          <a:xfrm>
            <a:off x="1059654" y="3375233"/>
            <a:ext cx="85010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b="1" dirty="0">
                <a:solidFill>
                  <a:srgbClr val="002060"/>
                </a:solidFill>
                <a:latin typeface="Calibri" panose="020F0502020204030204" pitchFamily="34" charset="0"/>
              </a:rPr>
              <a:t>Using the first row:</a:t>
            </a:r>
            <a:endParaRPr lang="en-GB" altLang="en-US" sz="3200" b="1" baseline="-16000" dirty="0">
              <a:solidFill>
                <a:srgbClr val="002060"/>
              </a:solidFill>
              <a:latin typeface="Calibri" panose="020F0502020204030204" pitchFamily="34" charset="0"/>
            </a:endParaRPr>
          </a:p>
        </p:txBody>
      </p:sp>
      <p:sp>
        <p:nvSpPr>
          <p:cNvPr id="2" name="Title 1">
            <a:extLst>
              <a:ext uri="{FF2B5EF4-FFF2-40B4-BE49-F238E27FC236}">
                <a16:creationId xmlns:a16="http://schemas.microsoft.com/office/drawing/2014/main" id="{8EDA84A8-D18D-4196-A879-B12AB207B629}"/>
              </a:ext>
            </a:extLst>
          </p:cNvPr>
          <p:cNvSpPr>
            <a:spLocks noGrp="1"/>
          </p:cNvSpPr>
          <p:nvPr>
            <p:ph type="title"/>
          </p:nvPr>
        </p:nvSpPr>
        <p:spPr/>
        <p:txBody>
          <a:bodyPr>
            <a:normAutofit fontScale="90000"/>
          </a:bodyPr>
          <a:lstStyle/>
          <a:p>
            <a:r>
              <a:rPr lang="en-GB" sz="4000" dirty="0"/>
              <a:t>The formula for a 3x3 matrix</a:t>
            </a:r>
            <a:endParaRPr lang="en-US" dirty="0"/>
          </a:p>
        </p:txBody>
      </p:sp>
      <p:sp>
        <p:nvSpPr>
          <p:cNvPr id="5" name="Slide Number Placeholder 4">
            <a:extLst>
              <a:ext uri="{FF2B5EF4-FFF2-40B4-BE49-F238E27FC236}">
                <a16:creationId xmlns:a16="http://schemas.microsoft.com/office/drawing/2014/main" id="{C59BD0F2-5423-428D-8467-9CB231B92301}"/>
              </a:ext>
            </a:extLst>
          </p:cNvPr>
          <p:cNvSpPr>
            <a:spLocks noGrp="1"/>
          </p:cNvSpPr>
          <p:nvPr>
            <p:ph type="sldNum" sz="quarter" idx="12"/>
          </p:nvPr>
        </p:nvSpPr>
        <p:spPr/>
        <p:txBody>
          <a:bodyPr/>
          <a:lstStyle/>
          <a:p>
            <a:fld id="{7A40C488-C8CC-47D5-8871-7D5F905AB6AC}" type="slidenum">
              <a:rPr lang="en-US" smtClean="0"/>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F24D4E46-4E07-4B63-B275-7BCCB794AB01}"/>
              </a:ext>
            </a:extLst>
          </p:cNvPr>
          <p:cNvSpPr txBox="1">
            <a:spLocks/>
          </p:cNvSpPr>
          <p:nvPr/>
        </p:nvSpPr>
        <p:spPr bwMode="auto">
          <a:xfrm>
            <a:off x="909638" y="1027432"/>
            <a:ext cx="92503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2800" b="1" dirty="0">
                <a:solidFill>
                  <a:srgbClr val="002060"/>
                </a:solidFill>
                <a:latin typeface="Calibri" panose="020F0502020204030204" pitchFamily="34" charset="0"/>
              </a:rPr>
              <a:t>This choice sometimes makes it a bit easier to calculate determinants. e.g.</a:t>
            </a:r>
            <a:endParaRPr lang="en-GB" altLang="en-US" sz="2800" b="1" baseline="-16000" dirty="0">
              <a:solidFill>
                <a:srgbClr val="002060"/>
              </a:solidFill>
              <a:latin typeface="Calibri" panose="020F0502020204030204" pitchFamily="34" charset="0"/>
            </a:endParaRPr>
          </a:p>
        </p:txBody>
      </p:sp>
      <p:grpSp>
        <p:nvGrpSpPr>
          <p:cNvPr id="23555" name="Group 4">
            <a:extLst>
              <a:ext uri="{FF2B5EF4-FFF2-40B4-BE49-F238E27FC236}">
                <a16:creationId xmlns:a16="http://schemas.microsoft.com/office/drawing/2014/main" id="{06EAE54B-0A76-43B0-A468-33C03F9DB718}"/>
              </a:ext>
            </a:extLst>
          </p:cNvPr>
          <p:cNvGrpSpPr>
            <a:grpSpLocks/>
          </p:cNvGrpSpPr>
          <p:nvPr/>
        </p:nvGrpSpPr>
        <p:grpSpPr bwMode="auto">
          <a:xfrm>
            <a:off x="4167188" y="1500189"/>
            <a:ext cx="3429000" cy="1857375"/>
            <a:chOff x="285720" y="4286269"/>
            <a:chExt cx="3429024" cy="1857375"/>
          </a:xfrm>
        </p:grpSpPr>
        <p:sp>
          <p:nvSpPr>
            <p:cNvPr id="23578" name="TextBox 5">
              <a:extLst>
                <a:ext uri="{FF2B5EF4-FFF2-40B4-BE49-F238E27FC236}">
                  <a16:creationId xmlns:a16="http://schemas.microsoft.com/office/drawing/2014/main" id="{B7A6961B-518E-48AC-AEC0-A2471A71AA5F}"/>
                </a:ext>
              </a:extLst>
            </p:cNvPr>
            <p:cNvSpPr txBox="1">
              <a:spLocks noChangeArrowheads="1"/>
            </p:cNvSpPr>
            <p:nvPr/>
          </p:nvSpPr>
          <p:spPr bwMode="auto">
            <a:xfrm>
              <a:off x="2571744" y="42862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grpSp>
          <p:nvGrpSpPr>
            <p:cNvPr id="23579" name="Group 31">
              <a:extLst>
                <a:ext uri="{FF2B5EF4-FFF2-40B4-BE49-F238E27FC236}">
                  <a16:creationId xmlns:a16="http://schemas.microsoft.com/office/drawing/2014/main" id="{E502969C-B863-4312-8634-2020B18FDB9F}"/>
                </a:ext>
              </a:extLst>
            </p:cNvPr>
            <p:cNvGrpSpPr>
              <a:grpSpLocks/>
            </p:cNvGrpSpPr>
            <p:nvPr/>
          </p:nvGrpSpPr>
          <p:grpSpPr bwMode="auto">
            <a:xfrm>
              <a:off x="285720" y="4286269"/>
              <a:ext cx="3357586" cy="1857375"/>
              <a:chOff x="285720" y="4286269"/>
              <a:chExt cx="3357586" cy="1857375"/>
            </a:xfrm>
          </p:grpSpPr>
          <p:sp>
            <p:nvSpPr>
              <p:cNvPr id="8" name="Double Bracket 7">
                <a:extLst>
                  <a:ext uri="{FF2B5EF4-FFF2-40B4-BE49-F238E27FC236}">
                    <a16:creationId xmlns:a16="http://schemas.microsoft.com/office/drawing/2014/main" id="{5080D34F-96D5-4F5F-B9C7-C46317EE2976}"/>
                  </a:ext>
                </a:extLst>
              </p:cNvPr>
              <p:cNvSpPr/>
              <p:nvPr/>
            </p:nvSpPr>
            <p:spPr bwMode="auto">
              <a:xfrm>
                <a:off x="1142976" y="4286269"/>
                <a:ext cx="2071701" cy="185737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3581" name="TextBox 32">
                <a:extLst>
                  <a:ext uri="{FF2B5EF4-FFF2-40B4-BE49-F238E27FC236}">
                    <a16:creationId xmlns:a16="http://schemas.microsoft.com/office/drawing/2014/main" id="{7647B84B-55E4-4917-9489-CA5E35B7FC26}"/>
                  </a:ext>
                </a:extLst>
              </p:cNvPr>
              <p:cNvSpPr txBox="1">
                <a:spLocks noChangeArrowheads="1"/>
              </p:cNvSpPr>
              <p:nvPr/>
            </p:nvSpPr>
            <p:spPr bwMode="auto">
              <a:xfrm>
                <a:off x="1285869"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3582" name="TextBox 33">
                <a:extLst>
                  <a:ext uri="{FF2B5EF4-FFF2-40B4-BE49-F238E27FC236}">
                    <a16:creationId xmlns:a16="http://schemas.microsoft.com/office/drawing/2014/main" id="{75BB83F9-CF41-4C8F-AEDB-D7B1C6547731}"/>
                  </a:ext>
                </a:extLst>
              </p:cNvPr>
              <p:cNvSpPr txBox="1">
                <a:spLocks noChangeArrowheads="1"/>
              </p:cNvSpPr>
              <p:nvPr/>
            </p:nvSpPr>
            <p:spPr bwMode="auto">
              <a:xfrm>
                <a:off x="2000244" y="42862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23583" name="TextBox 34">
                <a:extLst>
                  <a:ext uri="{FF2B5EF4-FFF2-40B4-BE49-F238E27FC236}">
                    <a16:creationId xmlns:a16="http://schemas.microsoft.com/office/drawing/2014/main" id="{4B3056BC-2F47-4D38-83E1-937A5441B0FB}"/>
                  </a:ext>
                </a:extLst>
              </p:cNvPr>
              <p:cNvSpPr txBox="1">
                <a:spLocks noChangeArrowheads="1"/>
              </p:cNvSpPr>
              <p:nvPr/>
            </p:nvSpPr>
            <p:spPr bwMode="auto">
              <a:xfrm>
                <a:off x="12144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p>
            </p:txBody>
          </p:sp>
          <p:sp>
            <p:nvSpPr>
              <p:cNvPr id="23584" name="TextBox 35">
                <a:extLst>
                  <a:ext uri="{FF2B5EF4-FFF2-40B4-BE49-F238E27FC236}">
                    <a16:creationId xmlns:a16="http://schemas.microsoft.com/office/drawing/2014/main" id="{447EEE8E-FEB8-46E9-88BC-4515366425F2}"/>
                  </a:ext>
                </a:extLst>
              </p:cNvPr>
              <p:cNvSpPr txBox="1">
                <a:spLocks noChangeArrowheads="1"/>
              </p:cNvSpPr>
              <p:nvPr/>
            </p:nvSpPr>
            <p:spPr bwMode="auto">
              <a:xfrm>
                <a:off x="1785931" y="4857769"/>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p>
            </p:txBody>
          </p:sp>
          <p:sp>
            <p:nvSpPr>
              <p:cNvPr id="23585" name="TextBox 36">
                <a:extLst>
                  <a:ext uri="{FF2B5EF4-FFF2-40B4-BE49-F238E27FC236}">
                    <a16:creationId xmlns:a16="http://schemas.microsoft.com/office/drawing/2014/main" id="{178B44F7-578E-4E1E-ADFC-AE69A56B07B0}"/>
                  </a:ext>
                </a:extLst>
              </p:cNvPr>
              <p:cNvSpPr txBox="1">
                <a:spLocks noChangeArrowheads="1"/>
              </p:cNvSpPr>
              <p:nvPr/>
            </p:nvSpPr>
            <p:spPr bwMode="auto">
              <a:xfrm>
                <a:off x="1285869"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0</a:t>
                </a:r>
              </a:p>
            </p:txBody>
          </p:sp>
          <p:sp>
            <p:nvSpPr>
              <p:cNvPr id="23586" name="TextBox 37">
                <a:extLst>
                  <a:ext uri="{FF2B5EF4-FFF2-40B4-BE49-F238E27FC236}">
                    <a16:creationId xmlns:a16="http://schemas.microsoft.com/office/drawing/2014/main" id="{B155ECC5-27E6-4420-A6D2-25D9F0D30D45}"/>
                  </a:ext>
                </a:extLst>
              </p:cNvPr>
              <p:cNvSpPr txBox="1">
                <a:spLocks noChangeArrowheads="1"/>
              </p:cNvSpPr>
              <p:nvPr/>
            </p:nvSpPr>
            <p:spPr bwMode="auto">
              <a:xfrm>
                <a:off x="1928806" y="5425880"/>
                <a:ext cx="1143000"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p>
            </p:txBody>
          </p:sp>
          <p:sp>
            <p:nvSpPr>
              <p:cNvPr id="23587" name="TextBox 14">
                <a:extLst>
                  <a:ext uri="{FF2B5EF4-FFF2-40B4-BE49-F238E27FC236}">
                    <a16:creationId xmlns:a16="http://schemas.microsoft.com/office/drawing/2014/main" id="{598A8B9A-71CD-40C3-9FF6-FE454C3F63D1}"/>
                  </a:ext>
                </a:extLst>
              </p:cNvPr>
              <p:cNvSpPr txBox="1">
                <a:spLocks noChangeArrowheads="1"/>
              </p:cNvSpPr>
              <p:nvPr/>
            </p:nvSpPr>
            <p:spPr bwMode="auto">
              <a:xfrm>
                <a:off x="2500306" y="4857769"/>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p>
            </p:txBody>
          </p:sp>
          <p:sp>
            <p:nvSpPr>
              <p:cNvPr id="23588" name="TextBox 15">
                <a:extLst>
                  <a:ext uri="{FF2B5EF4-FFF2-40B4-BE49-F238E27FC236}">
                    <a16:creationId xmlns:a16="http://schemas.microsoft.com/office/drawing/2014/main" id="{4AAC2FD4-AD7E-4107-9A51-61918807B748}"/>
                  </a:ext>
                </a:extLst>
              </p:cNvPr>
              <p:cNvSpPr txBox="1">
                <a:spLocks noChangeArrowheads="1"/>
              </p:cNvSpPr>
              <p:nvPr/>
            </p:nvSpPr>
            <p:spPr bwMode="auto">
              <a:xfrm>
                <a:off x="2500306" y="5426094"/>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p>
            </p:txBody>
          </p:sp>
          <p:sp>
            <p:nvSpPr>
              <p:cNvPr id="17" name="Rectangle 16">
                <a:extLst>
                  <a:ext uri="{FF2B5EF4-FFF2-40B4-BE49-F238E27FC236}">
                    <a16:creationId xmlns:a16="http://schemas.microsoft.com/office/drawing/2014/main" id="{3017A466-3563-4F9D-A1C9-3C6C0B0907ED}"/>
                  </a:ext>
                </a:extLst>
              </p:cNvPr>
              <p:cNvSpPr/>
              <p:nvPr/>
            </p:nvSpPr>
            <p:spPr>
              <a:xfrm>
                <a:off x="285720" y="4857769"/>
                <a:ext cx="785817" cy="646112"/>
              </a:xfrm>
              <a:prstGeom prst="rect">
                <a:avLst/>
              </a:prstGeom>
            </p:spPr>
            <p:txBody>
              <a:bodyPr wrap="none">
                <a:spAutoFit/>
              </a:bodyPr>
              <a:lstStyle/>
              <a:p>
                <a:pPr>
                  <a:defRPr/>
                </a:pPr>
                <a:r>
                  <a:rPr lang="en-GB" sz="3600" dirty="0"/>
                  <a:t>A =</a:t>
                </a:r>
              </a:p>
            </p:txBody>
          </p:sp>
        </p:grpSp>
      </p:grpSp>
      <p:sp>
        <p:nvSpPr>
          <p:cNvPr id="45" name="Content Placeholder 2">
            <a:extLst>
              <a:ext uri="{FF2B5EF4-FFF2-40B4-BE49-F238E27FC236}">
                <a16:creationId xmlns:a16="http://schemas.microsoft.com/office/drawing/2014/main" id="{0D68F22F-A230-4BA8-8AC6-616710DD47B8}"/>
              </a:ext>
            </a:extLst>
          </p:cNvPr>
          <p:cNvSpPr txBox="1">
            <a:spLocks/>
          </p:cNvSpPr>
          <p:nvPr/>
        </p:nvSpPr>
        <p:spPr bwMode="auto">
          <a:xfrm>
            <a:off x="1059654" y="3415873"/>
            <a:ext cx="85010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200" b="1" dirty="0">
                <a:solidFill>
                  <a:srgbClr val="002060"/>
                </a:solidFill>
                <a:latin typeface="Calibri" panose="020F0502020204030204" pitchFamily="34" charset="0"/>
              </a:rPr>
              <a:t>However, using the first column:</a:t>
            </a:r>
            <a:endParaRPr lang="en-GB" altLang="en-US" sz="3200" b="1" baseline="-16000" dirty="0">
              <a:solidFill>
                <a:srgbClr val="002060"/>
              </a:solidFill>
              <a:latin typeface="Calibri" panose="020F0502020204030204" pitchFamily="34" charset="0"/>
            </a:endParaRPr>
          </a:p>
        </p:txBody>
      </p:sp>
      <p:sp>
        <p:nvSpPr>
          <p:cNvPr id="2" name="Title 1">
            <a:extLst>
              <a:ext uri="{FF2B5EF4-FFF2-40B4-BE49-F238E27FC236}">
                <a16:creationId xmlns:a16="http://schemas.microsoft.com/office/drawing/2014/main" id="{8EDA84A8-D18D-4196-A879-B12AB207B629}"/>
              </a:ext>
            </a:extLst>
          </p:cNvPr>
          <p:cNvSpPr>
            <a:spLocks noGrp="1"/>
          </p:cNvSpPr>
          <p:nvPr>
            <p:ph type="title"/>
          </p:nvPr>
        </p:nvSpPr>
        <p:spPr/>
        <p:txBody>
          <a:bodyPr>
            <a:normAutofit fontScale="90000"/>
          </a:bodyPr>
          <a:lstStyle/>
          <a:p>
            <a:r>
              <a:rPr lang="en-GB" sz="4000" dirty="0"/>
              <a:t>The formula for a 3x3 matrix</a:t>
            </a:r>
            <a:endParaRPr lang="en-US" dirty="0"/>
          </a:p>
        </p:txBody>
      </p:sp>
      <p:grpSp>
        <p:nvGrpSpPr>
          <p:cNvPr id="39" name="Group 25">
            <a:extLst>
              <a:ext uri="{FF2B5EF4-FFF2-40B4-BE49-F238E27FC236}">
                <a16:creationId xmlns:a16="http://schemas.microsoft.com/office/drawing/2014/main" id="{3944437D-994A-4525-8E37-154AF2FD6E6C}"/>
              </a:ext>
            </a:extLst>
          </p:cNvPr>
          <p:cNvGrpSpPr>
            <a:grpSpLocks/>
          </p:cNvGrpSpPr>
          <p:nvPr/>
        </p:nvGrpSpPr>
        <p:grpSpPr bwMode="auto">
          <a:xfrm>
            <a:off x="1738313" y="4354514"/>
            <a:ext cx="8858250" cy="1357312"/>
            <a:chOff x="214313" y="4354513"/>
            <a:chExt cx="8858250" cy="1357312"/>
          </a:xfrm>
        </p:grpSpPr>
        <p:sp>
          <p:nvSpPr>
            <p:cNvPr id="40" name="Rectangle 39">
              <a:extLst>
                <a:ext uri="{FF2B5EF4-FFF2-40B4-BE49-F238E27FC236}">
                  <a16:creationId xmlns:a16="http://schemas.microsoft.com/office/drawing/2014/main" id="{F9530CA8-D215-4A28-8E2C-84A30A7C125E}"/>
                </a:ext>
              </a:extLst>
            </p:cNvPr>
            <p:cNvSpPr/>
            <p:nvPr/>
          </p:nvSpPr>
          <p:spPr>
            <a:xfrm>
              <a:off x="214313" y="4640263"/>
              <a:ext cx="8858250" cy="646112"/>
            </a:xfrm>
            <a:prstGeom prst="rect">
              <a:avLst/>
            </a:prstGeom>
          </p:spPr>
          <p:txBody>
            <a:bodyPr>
              <a:spAutoFit/>
            </a:bodyPr>
            <a:lstStyle/>
            <a:p>
              <a:pPr>
                <a:defRPr/>
              </a:pPr>
              <a:r>
                <a:rPr lang="en-GB" sz="3600" dirty="0"/>
                <a:t>|A|= 1x                  - 0 + 0 = 1x(-1)  = -1 </a:t>
              </a:r>
            </a:p>
          </p:txBody>
        </p:sp>
        <p:cxnSp>
          <p:nvCxnSpPr>
            <p:cNvPr id="41" name="Straight Connector 40">
              <a:extLst>
                <a:ext uri="{FF2B5EF4-FFF2-40B4-BE49-F238E27FC236}">
                  <a16:creationId xmlns:a16="http://schemas.microsoft.com/office/drawing/2014/main" id="{23EBE30A-CE58-45B7-801B-0FCC12A422E6}"/>
                </a:ext>
              </a:extLst>
            </p:cNvPr>
            <p:cNvCxnSpPr/>
            <p:nvPr/>
          </p:nvCxnSpPr>
          <p:spPr>
            <a:xfrm rot="5400000">
              <a:off x="2393951" y="5032375"/>
              <a:ext cx="135731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TextBox 21">
              <a:extLst>
                <a:ext uri="{FF2B5EF4-FFF2-40B4-BE49-F238E27FC236}">
                  <a16:creationId xmlns:a16="http://schemas.microsoft.com/office/drawing/2014/main" id="{BB284095-2FDF-477A-B57C-7CC75FCE8798}"/>
                </a:ext>
              </a:extLst>
            </p:cNvPr>
            <p:cNvSpPr txBox="1">
              <a:spLocks noChangeArrowheads="1"/>
            </p:cNvSpPr>
            <p:nvPr/>
          </p:nvSpPr>
          <p:spPr bwMode="auto">
            <a:xfrm>
              <a:off x="1965762" y="4425950"/>
              <a:ext cx="523522"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2</a:t>
              </a:r>
            </a:p>
          </p:txBody>
        </p:sp>
        <p:sp>
          <p:nvSpPr>
            <p:cNvPr id="43" name="TextBox 22">
              <a:extLst>
                <a:ext uri="{FF2B5EF4-FFF2-40B4-BE49-F238E27FC236}">
                  <a16:creationId xmlns:a16="http://schemas.microsoft.com/office/drawing/2014/main" id="{57EC2265-429C-4EF6-A840-69EDB162392C}"/>
                </a:ext>
              </a:extLst>
            </p:cNvPr>
            <p:cNvSpPr txBox="1">
              <a:spLocks noChangeArrowheads="1"/>
            </p:cNvSpPr>
            <p:nvPr/>
          </p:nvSpPr>
          <p:spPr bwMode="auto">
            <a:xfrm>
              <a:off x="1965767" y="4997450"/>
              <a:ext cx="523517"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sp>
          <p:nvSpPr>
            <p:cNvPr id="46" name="TextBox 22">
              <a:extLst>
                <a:ext uri="{FF2B5EF4-FFF2-40B4-BE49-F238E27FC236}">
                  <a16:creationId xmlns:a16="http://schemas.microsoft.com/office/drawing/2014/main" id="{3E879FF8-DCE1-4EA5-81FA-FB945EE79880}"/>
                </a:ext>
              </a:extLst>
            </p:cNvPr>
            <p:cNvSpPr txBox="1">
              <a:spLocks noChangeArrowheads="1"/>
            </p:cNvSpPr>
            <p:nvPr/>
          </p:nvSpPr>
          <p:spPr bwMode="auto">
            <a:xfrm>
              <a:off x="2632150" y="4425951"/>
              <a:ext cx="499996"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3</a:t>
              </a:r>
            </a:p>
          </p:txBody>
        </p:sp>
        <p:sp>
          <p:nvSpPr>
            <p:cNvPr id="47" name="TextBox 22">
              <a:extLst>
                <a:ext uri="{FF2B5EF4-FFF2-40B4-BE49-F238E27FC236}">
                  <a16:creationId xmlns:a16="http://schemas.microsoft.com/office/drawing/2014/main" id="{B369F44E-BEA4-42A9-A93B-CF34E6BCC98E}"/>
                </a:ext>
              </a:extLst>
            </p:cNvPr>
            <p:cNvSpPr txBox="1">
              <a:spLocks noChangeArrowheads="1"/>
            </p:cNvSpPr>
            <p:nvPr/>
          </p:nvSpPr>
          <p:spPr bwMode="auto">
            <a:xfrm>
              <a:off x="2632142" y="4997455"/>
              <a:ext cx="5000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p>
          </p:txBody>
        </p:sp>
        <p:cxnSp>
          <p:nvCxnSpPr>
            <p:cNvPr id="48" name="Straight Connector 47">
              <a:extLst>
                <a:ext uri="{FF2B5EF4-FFF2-40B4-BE49-F238E27FC236}">
                  <a16:creationId xmlns:a16="http://schemas.microsoft.com/office/drawing/2014/main" id="{7972D1D8-D9A6-4148-AFC8-35983DB4117A}"/>
                </a:ext>
              </a:extLst>
            </p:cNvPr>
            <p:cNvCxnSpPr/>
            <p:nvPr/>
          </p:nvCxnSpPr>
          <p:spPr>
            <a:xfrm rot="5400000">
              <a:off x="1249363" y="5032375"/>
              <a:ext cx="135731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3D8111E5-4A97-47ED-B446-3E0FD7CD556F}"/>
              </a:ext>
            </a:extLst>
          </p:cNvPr>
          <p:cNvSpPr>
            <a:spLocks noGrp="1"/>
          </p:cNvSpPr>
          <p:nvPr>
            <p:ph type="sldNum" sz="quarter" idx="12"/>
          </p:nvPr>
        </p:nvSpPr>
        <p:spPr/>
        <p:txBody>
          <a:bodyPr/>
          <a:lstStyle/>
          <a:p>
            <a:fld id="{7A40C488-C8CC-47D5-8871-7D5F905AB6AC}" type="slidenum">
              <a:rPr lang="en-US" smtClean="0"/>
              <a:t>71</a:t>
            </a:fld>
            <a:endParaRPr lang="en-US"/>
          </a:p>
        </p:txBody>
      </p:sp>
    </p:spTree>
    <p:extLst>
      <p:ext uri="{BB962C8B-B14F-4D97-AF65-F5344CB8AC3E}">
        <p14:creationId xmlns:p14="http://schemas.microsoft.com/office/powerpoint/2010/main" val="1451678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uble Bracket 15">
            <a:extLst>
              <a:ext uri="{FF2B5EF4-FFF2-40B4-BE49-F238E27FC236}">
                <a16:creationId xmlns:a16="http://schemas.microsoft.com/office/drawing/2014/main" id="{CEE2A1CE-8727-4B85-BFC7-DE0036B06433}"/>
              </a:ext>
            </a:extLst>
          </p:cNvPr>
          <p:cNvSpPr/>
          <p:nvPr/>
        </p:nvSpPr>
        <p:spPr bwMode="auto">
          <a:xfrm>
            <a:off x="4452939" y="2217738"/>
            <a:ext cx="3000375" cy="230981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5604" name="TextBox 32">
            <a:extLst>
              <a:ext uri="{FF2B5EF4-FFF2-40B4-BE49-F238E27FC236}">
                <a16:creationId xmlns:a16="http://schemas.microsoft.com/office/drawing/2014/main" id="{BDC0305B-8195-4C35-858B-2B10559B1C42}"/>
              </a:ext>
            </a:extLst>
          </p:cNvPr>
          <p:cNvSpPr txBox="1">
            <a:spLocks noChangeArrowheads="1"/>
          </p:cNvSpPr>
          <p:nvPr/>
        </p:nvSpPr>
        <p:spPr bwMode="auto">
          <a:xfrm>
            <a:off x="4595813" y="2146300"/>
            <a:ext cx="571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05" name="TextBox 33">
            <a:extLst>
              <a:ext uri="{FF2B5EF4-FFF2-40B4-BE49-F238E27FC236}">
                <a16:creationId xmlns:a16="http://schemas.microsoft.com/office/drawing/2014/main" id="{D545793E-88EB-4806-98BD-FBEC46C0C57D}"/>
              </a:ext>
            </a:extLst>
          </p:cNvPr>
          <p:cNvSpPr txBox="1">
            <a:spLocks noChangeArrowheads="1"/>
          </p:cNvSpPr>
          <p:nvPr/>
        </p:nvSpPr>
        <p:spPr bwMode="auto">
          <a:xfrm>
            <a:off x="5310188" y="21463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25606" name="TextBox 32">
            <a:extLst>
              <a:ext uri="{FF2B5EF4-FFF2-40B4-BE49-F238E27FC236}">
                <a16:creationId xmlns:a16="http://schemas.microsoft.com/office/drawing/2014/main" id="{17898A1C-6A92-4147-A4A2-5ED650D16A28}"/>
              </a:ext>
            </a:extLst>
          </p:cNvPr>
          <p:cNvSpPr txBox="1">
            <a:spLocks noChangeArrowheads="1"/>
          </p:cNvSpPr>
          <p:nvPr/>
        </p:nvSpPr>
        <p:spPr bwMode="auto">
          <a:xfrm>
            <a:off x="6167438" y="2143126"/>
            <a:ext cx="785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07" name="TextBox 32">
            <a:extLst>
              <a:ext uri="{FF2B5EF4-FFF2-40B4-BE49-F238E27FC236}">
                <a16:creationId xmlns:a16="http://schemas.microsoft.com/office/drawing/2014/main" id="{28EAD359-6E94-40DF-8A4F-15C20A00DCD0}"/>
              </a:ext>
            </a:extLst>
          </p:cNvPr>
          <p:cNvSpPr txBox="1">
            <a:spLocks noChangeArrowheads="1"/>
          </p:cNvSpPr>
          <p:nvPr/>
        </p:nvSpPr>
        <p:spPr bwMode="auto">
          <a:xfrm>
            <a:off x="6167438" y="32416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08" name="TextBox 32">
            <a:extLst>
              <a:ext uri="{FF2B5EF4-FFF2-40B4-BE49-F238E27FC236}">
                <a16:creationId xmlns:a16="http://schemas.microsoft.com/office/drawing/2014/main" id="{64774CD8-11C7-41F4-A09B-75EAEC98C71C}"/>
              </a:ext>
            </a:extLst>
          </p:cNvPr>
          <p:cNvSpPr txBox="1">
            <a:spLocks noChangeArrowheads="1"/>
          </p:cNvSpPr>
          <p:nvPr/>
        </p:nvSpPr>
        <p:spPr bwMode="auto">
          <a:xfrm>
            <a:off x="5381625" y="26701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09" name="TextBox 32">
            <a:extLst>
              <a:ext uri="{FF2B5EF4-FFF2-40B4-BE49-F238E27FC236}">
                <a16:creationId xmlns:a16="http://schemas.microsoft.com/office/drawing/2014/main" id="{B7F298D2-A7A9-48FB-91D7-95F292886BCF}"/>
              </a:ext>
            </a:extLst>
          </p:cNvPr>
          <p:cNvSpPr txBox="1">
            <a:spLocks noChangeArrowheads="1"/>
          </p:cNvSpPr>
          <p:nvPr/>
        </p:nvSpPr>
        <p:spPr bwMode="auto">
          <a:xfrm>
            <a:off x="4595813" y="3214688"/>
            <a:ext cx="571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0" name="TextBox 32">
            <a:extLst>
              <a:ext uri="{FF2B5EF4-FFF2-40B4-BE49-F238E27FC236}">
                <a16:creationId xmlns:a16="http://schemas.microsoft.com/office/drawing/2014/main" id="{5D36E401-C1E7-409F-8A5E-611185FCAC82}"/>
              </a:ext>
            </a:extLst>
          </p:cNvPr>
          <p:cNvSpPr txBox="1">
            <a:spLocks noChangeArrowheads="1"/>
          </p:cNvSpPr>
          <p:nvPr/>
        </p:nvSpPr>
        <p:spPr bwMode="auto">
          <a:xfrm>
            <a:off x="4667250" y="26701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1" name="TextBox 32">
            <a:extLst>
              <a:ext uri="{FF2B5EF4-FFF2-40B4-BE49-F238E27FC236}">
                <a16:creationId xmlns:a16="http://schemas.microsoft.com/office/drawing/2014/main" id="{B9D877AE-F104-4371-B4A9-276FA318EFEA}"/>
              </a:ext>
            </a:extLst>
          </p:cNvPr>
          <p:cNvSpPr txBox="1">
            <a:spLocks noChangeArrowheads="1"/>
          </p:cNvSpPr>
          <p:nvPr/>
        </p:nvSpPr>
        <p:spPr bwMode="auto">
          <a:xfrm>
            <a:off x="5453063" y="214312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2" name="TextBox 32">
            <a:extLst>
              <a:ext uri="{FF2B5EF4-FFF2-40B4-BE49-F238E27FC236}">
                <a16:creationId xmlns:a16="http://schemas.microsoft.com/office/drawing/2014/main" id="{1CB3B309-C9A2-4304-8A35-989E3A116C84}"/>
              </a:ext>
            </a:extLst>
          </p:cNvPr>
          <p:cNvSpPr txBox="1">
            <a:spLocks noChangeArrowheads="1"/>
          </p:cNvSpPr>
          <p:nvPr/>
        </p:nvSpPr>
        <p:spPr bwMode="auto">
          <a:xfrm>
            <a:off x="6238875" y="2643188"/>
            <a:ext cx="571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3" name="TextBox 32">
            <a:extLst>
              <a:ext uri="{FF2B5EF4-FFF2-40B4-BE49-F238E27FC236}">
                <a16:creationId xmlns:a16="http://schemas.microsoft.com/office/drawing/2014/main" id="{72474E46-168B-45C4-8BF6-9FBDEEFE999B}"/>
              </a:ext>
            </a:extLst>
          </p:cNvPr>
          <p:cNvSpPr txBox="1">
            <a:spLocks noChangeArrowheads="1"/>
          </p:cNvSpPr>
          <p:nvPr/>
        </p:nvSpPr>
        <p:spPr bwMode="auto">
          <a:xfrm>
            <a:off x="5453063" y="32416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4" name="TextBox 32">
            <a:extLst>
              <a:ext uri="{FF2B5EF4-FFF2-40B4-BE49-F238E27FC236}">
                <a16:creationId xmlns:a16="http://schemas.microsoft.com/office/drawing/2014/main" id="{93D41BBE-0FD0-476E-9103-C92F9583B013}"/>
              </a:ext>
            </a:extLst>
          </p:cNvPr>
          <p:cNvSpPr txBox="1">
            <a:spLocks noChangeArrowheads="1"/>
          </p:cNvSpPr>
          <p:nvPr/>
        </p:nvSpPr>
        <p:spPr bwMode="auto">
          <a:xfrm>
            <a:off x="5381625" y="38131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5" name="TextBox 32">
            <a:extLst>
              <a:ext uri="{FF2B5EF4-FFF2-40B4-BE49-F238E27FC236}">
                <a16:creationId xmlns:a16="http://schemas.microsoft.com/office/drawing/2014/main" id="{C6F179B9-49A9-452D-BC9B-6225C33C10C4}"/>
              </a:ext>
            </a:extLst>
          </p:cNvPr>
          <p:cNvSpPr txBox="1">
            <a:spLocks noChangeArrowheads="1"/>
          </p:cNvSpPr>
          <p:nvPr/>
        </p:nvSpPr>
        <p:spPr bwMode="auto">
          <a:xfrm>
            <a:off x="6810375" y="38131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6" name="TextBox 32">
            <a:extLst>
              <a:ext uri="{FF2B5EF4-FFF2-40B4-BE49-F238E27FC236}">
                <a16:creationId xmlns:a16="http://schemas.microsoft.com/office/drawing/2014/main" id="{0E244F55-C062-4612-86CA-80C6EDB440E5}"/>
              </a:ext>
            </a:extLst>
          </p:cNvPr>
          <p:cNvSpPr txBox="1">
            <a:spLocks noChangeArrowheads="1"/>
          </p:cNvSpPr>
          <p:nvPr/>
        </p:nvSpPr>
        <p:spPr bwMode="auto">
          <a:xfrm>
            <a:off x="6810375" y="26701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7" name="TextBox 32">
            <a:extLst>
              <a:ext uri="{FF2B5EF4-FFF2-40B4-BE49-F238E27FC236}">
                <a16:creationId xmlns:a16="http://schemas.microsoft.com/office/drawing/2014/main" id="{4BB0FE24-5B04-4DBF-BAC0-8A1F60D6BE92}"/>
              </a:ext>
            </a:extLst>
          </p:cNvPr>
          <p:cNvSpPr txBox="1">
            <a:spLocks noChangeArrowheads="1"/>
          </p:cNvSpPr>
          <p:nvPr/>
        </p:nvSpPr>
        <p:spPr bwMode="auto">
          <a:xfrm>
            <a:off x="4667250" y="3767138"/>
            <a:ext cx="571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8" name="TextBox 32">
            <a:extLst>
              <a:ext uri="{FF2B5EF4-FFF2-40B4-BE49-F238E27FC236}">
                <a16:creationId xmlns:a16="http://schemas.microsoft.com/office/drawing/2014/main" id="{6EBCAD7A-6AC6-4F95-A7F5-7C70CEAADEA0}"/>
              </a:ext>
            </a:extLst>
          </p:cNvPr>
          <p:cNvSpPr txBox="1">
            <a:spLocks noChangeArrowheads="1"/>
          </p:cNvSpPr>
          <p:nvPr/>
        </p:nvSpPr>
        <p:spPr bwMode="auto">
          <a:xfrm>
            <a:off x="6238875" y="3767138"/>
            <a:ext cx="571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19" name="TextBox 32">
            <a:extLst>
              <a:ext uri="{FF2B5EF4-FFF2-40B4-BE49-F238E27FC236}">
                <a16:creationId xmlns:a16="http://schemas.microsoft.com/office/drawing/2014/main" id="{FCF68C69-A5B0-4470-8956-217871BF5027}"/>
              </a:ext>
            </a:extLst>
          </p:cNvPr>
          <p:cNvSpPr txBox="1">
            <a:spLocks noChangeArrowheads="1"/>
          </p:cNvSpPr>
          <p:nvPr/>
        </p:nvSpPr>
        <p:spPr bwMode="auto">
          <a:xfrm>
            <a:off x="6881813" y="324167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25620" name="TextBox 32">
            <a:extLst>
              <a:ext uri="{FF2B5EF4-FFF2-40B4-BE49-F238E27FC236}">
                <a16:creationId xmlns:a16="http://schemas.microsoft.com/office/drawing/2014/main" id="{969959A2-4055-4DAF-BC37-CA9F6204D689}"/>
              </a:ext>
            </a:extLst>
          </p:cNvPr>
          <p:cNvSpPr txBox="1">
            <a:spLocks noChangeArrowheads="1"/>
          </p:cNvSpPr>
          <p:nvPr/>
        </p:nvSpPr>
        <p:spPr bwMode="auto">
          <a:xfrm>
            <a:off x="6881813" y="2143126"/>
            <a:ext cx="57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800">
                <a:latin typeface="Calibri" panose="020F0502020204030204" pitchFamily="34" charset="0"/>
              </a:rPr>
              <a:t>-</a:t>
            </a:r>
          </a:p>
        </p:txBody>
      </p:sp>
      <p:sp>
        <p:nvSpPr>
          <p:cNvPr id="4" name="Title 3">
            <a:extLst>
              <a:ext uri="{FF2B5EF4-FFF2-40B4-BE49-F238E27FC236}">
                <a16:creationId xmlns:a16="http://schemas.microsoft.com/office/drawing/2014/main" id="{9FC3D420-6AB9-4518-A94E-8C346EAED509}"/>
              </a:ext>
            </a:extLst>
          </p:cNvPr>
          <p:cNvSpPr>
            <a:spLocks noGrp="1"/>
          </p:cNvSpPr>
          <p:nvPr>
            <p:ph type="title"/>
          </p:nvPr>
        </p:nvSpPr>
        <p:spPr/>
        <p:txBody>
          <a:bodyPr>
            <a:normAutofit fontScale="90000"/>
          </a:bodyPr>
          <a:lstStyle/>
          <a:p>
            <a:r>
              <a:rPr lang="en-GB" sz="4000" dirty="0"/>
              <a:t>A general formula for determinants</a:t>
            </a:r>
            <a:endParaRPr lang="en-US" dirty="0"/>
          </a:p>
        </p:txBody>
      </p:sp>
      <p:sp>
        <p:nvSpPr>
          <p:cNvPr id="5" name="Content Placeholder 4">
            <a:extLst>
              <a:ext uri="{FF2B5EF4-FFF2-40B4-BE49-F238E27FC236}">
                <a16:creationId xmlns:a16="http://schemas.microsoft.com/office/drawing/2014/main" id="{5B76C25C-18F5-45DC-B84F-962474EF7A80}"/>
              </a:ext>
            </a:extLst>
          </p:cNvPr>
          <p:cNvSpPr>
            <a:spLocks noGrp="1"/>
          </p:cNvSpPr>
          <p:nvPr>
            <p:ph idx="1"/>
          </p:nvPr>
        </p:nvSpPr>
        <p:spPr/>
        <p:txBody>
          <a:bodyPr/>
          <a:lstStyle/>
          <a:p>
            <a:r>
              <a:rPr lang="en-US" dirty="0"/>
              <a:t> </a:t>
            </a:r>
            <a:r>
              <a:rPr lang="en-GB" altLang="en-US" sz="2800" dirty="0">
                <a:latin typeface="Calibri" panose="020F0502020204030204" pitchFamily="34" charset="0"/>
              </a:rPr>
              <a:t>For a 4x4 matrix we add up minors like the 3x3 case, and again use the same signs pattern </a:t>
            </a:r>
          </a:p>
          <a:p>
            <a:endParaRPr lang="en-GB" altLang="en-US" baseline="-16000" dirty="0">
              <a:latin typeface="Calibri" panose="020F0502020204030204" pitchFamily="34" charset="0"/>
            </a:endParaRPr>
          </a:p>
          <a:p>
            <a:endParaRPr lang="en-GB" altLang="en-US" sz="2800" baseline="-16000" dirty="0">
              <a:latin typeface="Calibri" panose="020F0502020204030204" pitchFamily="34" charset="0"/>
            </a:endParaRPr>
          </a:p>
          <a:p>
            <a:endParaRPr lang="en-GB" altLang="en-US" baseline="-16000" dirty="0">
              <a:latin typeface="Calibri" panose="020F0502020204030204" pitchFamily="34" charset="0"/>
            </a:endParaRPr>
          </a:p>
          <a:p>
            <a:endParaRPr lang="en-GB" altLang="en-US" sz="2800" baseline="-16000" dirty="0">
              <a:latin typeface="Calibri" panose="020F0502020204030204" pitchFamily="34" charset="0"/>
            </a:endParaRPr>
          </a:p>
          <a:p>
            <a:endParaRPr lang="en-GB" altLang="en-US" baseline="-16000" dirty="0">
              <a:latin typeface="Calibri" panose="020F0502020204030204" pitchFamily="34" charset="0"/>
            </a:endParaRPr>
          </a:p>
          <a:p>
            <a:endParaRPr lang="en-GB" altLang="en-US" sz="2800" baseline="-16000" dirty="0">
              <a:latin typeface="Calibri" panose="020F0502020204030204" pitchFamily="34" charset="0"/>
            </a:endParaRPr>
          </a:p>
          <a:p>
            <a:endParaRPr lang="en-GB" altLang="en-US" baseline="-16000" dirty="0">
              <a:latin typeface="Calibri" panose="020F0502020204030204" pitchFamily="34" charset="0"/>
            </a:endParaRPr>
          </a:p>
          <a:p>
            <a:r>
              <a:rPr lang="en-GB" altLang="en-US" sz="2800" dirty="0">
                <a:latin typeface="Calibri" panose="020F0502020204030204" pitchFamily="34" charset="0"/>
              </a:rPr>
              <a:t>Notice that if we think of the signs pattern as a matrix, then it can be written as  (-1)</a:t>
            </a:r>
            <a:r>
              <a:rPr lang="en-GB" altLang="en-US" sz="2800" baseline="30000" dirty="0" err="1">
                <a:latin typeface="Calibri" panose="020F0502020204030204" pitchFamily="34" charset="0"/>
              </a:rPr>
              <a:t>i+j</a:t>
            </a:r>
            <a:r>
              <a:rPr lang="en-GB" altLang="en-US" sz="2800" baseline="30000" dirty="0">
                <a:latin typeface="Calibri" panose="020F0502020204030204" pitchFamily="34" charset="0"/>
              </a:rPr>
              <a:t> </a:t>
            </a:r>
            <a:endParaRPr lang="en-GB" altLang="en-US" sz="2800" baseline="-16000" dirty="0">
              <a:latin typeface="Calibri" panose="020F0502020204030204" pitchFamily="34" charset="0"/>
            </a:endParaRPr>
          </a:p>
          <a:p>
            <a:endParaRPr lang="en-GB" altLang="en-US" sz="2800" baseline="-16000" dirty="0">
              <a:latin typeface="Calibri" panose="020F0502020204030204" pitchFamily="34" charset="0"/>
            </a:endParaRPr>
          </a:p>
          <a:p>
            <a:endParaRPr lang="en-US" dirty="0"/>
          </a:p>
        </p:txBody>
      </p:sp>
      <p:sp>
        <p:nvSpPr>
          <p:cNvPr id="6" name="Slide Number Placeholder 5">
            <a:extLst>
              <a:ext uri="{FF2B5EF4-FFF2-40B4-BE49-F238E27FC236}">
                <a16:creationId xmlns:a16="http://schemas.microsoft.com/office/drawing/2014/main" id="{270E93EA-6049-4CFD-AF07-B1C796EA65FE}"/>
              </a:ext>
            </a:extLst>
          </p:cNvPr>
          <p:cNvSpPr>
            <a:spLocks noGrp="1"/>
          </p:cNvSpPr>
          <p:nvPr>
            <p:ph type="sldNum" sz="quarter" idx="12"/>
          </p:nvPr>
        </p:nvSpPr>
        <p:spPr/>
        <p:txBody>
          <a:bodyPr/>
          <a:lstStyle/>
          <a:p>
            <a:fld id="{7A40C488-C8CC-47D5-8871-7D5F905AB6AC}"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706502A-4B0E-44BA-A130-CFAC41408B90}"/>
              </a:ext>
            </a:extLst>
          </p:cNvPr>
          <p:cNvSpPr txBox="1">
            <a:spLocks/>
          </p:cNvSpPr>
          <p:nvPr/>
        </p:nvSpPr>
        <p:spPr>
          <a:xfrm>
            <a:off x="793750" y="1143000"/>
            <a:ext cx="8229600" cy="857250"/>
          </a:xfrm>
          <a:prstGeom prst="rect">
            <a:avLst/>
          </a:prstGeom>
        </p:spPr>
        <p:txBody>
          <a:bodyPr/>
          <a:lstStyle/>
          <a:p>
            <a:pPr marL="342900" indent="-342900">
              <a:spcBef>
                <a:spcPct val="20000"/>
              </a:spcBef>
              <a:buFont typeface="Arial" pitchFamily="34" charset="0"/>
              <a:buChar char="•"/>
              <a:defRPr/>
            </a:pPr>
            <a:r>
              <a:rPr lang="en-GB" sz="3000" dirty="0">
                <a:solidFill>
                  <a:srgbClr val="002060"/>
                </a:solidFill>
              </a:rPr>
              <a:t>For a </a:t>
            </a:r>
            <a:r>
              <a:rPr lang="en-GB" sz="3000" dirty="0" err="1">
                <a:solidFill>
                  <a:srgbClr val="002060"/>
                </a:solidFill>
              </a:rPr>
              <a:t>nxn</a:t>
            </a:r>
            <a:r>
              <a:rPr lang="en-GB" sz="3000" dirty="0">
                <a:solidFill>
                  <a:srgbClr val="002060"/>
                </a:solidFill>
              </a:rPr>
              <a:t> matrix </a:t>
            </a:r>
            <a:r>
              <a:rPr lang="en-GB" sz="3200" dirty="0">
                <a:solidFill>
                  <a:srgbClr val="002060"/>
                </a:solidFill>
              </a:rPr>
              <a:t>A=</a:t>
            </a:r>
            <a:r>
              <a:rPr lang="en-GB" sz="2600" dirty="0">
                <a:solidFill>
                  <a:srgbClr val="002060"/>
                </a:solidFill>
              </a:rPr>
              <a:t>(</a:t>
            </a:r>
            <a:r>
              <a:rPr lang="en-GB" sz="2600" dirty="0" err="1">
                <a:solidFill>
                  <a:srgbClr val="002060"/>
                </a:solidFill>
              </a:rPr>
              <a:t>a</a:t>
            </a:r>
            <a:r>
              <a:rPr lang="en-GB" sz="2600" baseline="-25000" dirty="0" err="1">
                <a:solidFill>
                  <a:srgbClr val="002060"/>
                </a:solidFill>
              </a:rPr>
              <a:t>ij</a:t>
            </a:r>
            <a:r>
              <a:rPr lang="en-GB" sz="2600" dirty="0">
                <a:solidFill>
                  <a:srgbClr val="002060"/>
                </a:solidFill>
              </a:rPr>
              <a:t>)</a:t>
            </a:r>
            <a:r>
              <a:rPr lang="en-GB" sz="3200" dirty="0">
                <a:solidFill>
                  <a:srgbClr val="002060"/>
                </a:solidFill>
              </a:rPr>
              <a:t> </a:t>
            </a:r>
            <a:r>
              <a:rPr lang="en-GB" sz="3000" dirty="0">
                <a:solidFill>
                  <a:srgbClr val="002060"/>
                </a:solidFill>
              </a:rPr>
              <a:t>the </a:t>
            </a:r>
            <a:r>
              <a:rPr lang="en-GB" sz="3000" b="1" dirty="0">
                <a:solidFill>
                  <a:srgbClr val="002060"/>
                </a:solidFill>
              </a:rPr>
              <a:t>co-factors</a:t>
            </a:r>
            <a:r>
              <a:rPr lang="en-GB" sz="3000" dirty="0">
                <a:solidFill>
                  <a:srgbClr val="002060"/>
                </a:solidFill>
              </a:rPr>
              <a:t> of </a:t>
            </a:r>
            <a:r>
              <a:rPr lang="en-GB" sz="3200" dirty="0">
                <a:solidFill>
                  <a:srgbClr val="002060"/>
                </a:solidFill>
              </a:rPr>
              <a:t>A are defined by</a:t>
            </a:r>
            <a:endParaRPr lang="en-GB" sz="3000" baseline="-16000" dirty="0">
              <a:solidFill>
                <a:srgbClr val="002060"/>
              </a:solidFill>
            </a:endParaRPr>
          </a:p>
        </p:txBody>
      </p:sp>
      <p:sp>
        <p:nvSpPr>
          <p:cNvPr id="1029" name="Rectangle 7">
            <a:extLst>
              <a:ext uri="{FF2B5EF4-FFF2-40B4-BE49-F238E27FC236}">
                <a16:creationId xmlns:a16="http://schemas.microsoft.com/office/drawing/2014/main" id="{BDF1A03F-8EA4-4A05-BDDE-AA69C8CF4054}"/>
              </a:ext>
            </a:extLst>
          </p:cNvPr>
          <p:cNvSpPr>
            <a:spLocks noChangeArrowheads="1"/>
          </p:cNvSpPr>
          <p:nvPr/>
        </p:nvSpPr>
        <p:spPr bwMode="auto">
          <a:xfrm>
            <a:off x="3579813" y="1787209"/>
            <a:ext cx="364331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4200" dirty="0" err="1">
                <a:solidFill>
                  <a:srgbClr val="002060"/>
                </a:solidFill>
                <a:latin typeface="Calibri" panose="020F0502020204030204" pitchFamily="34" charset="0"/>
              </a:rPr>
              <a:t>C</a:t>
            </a:r>
            <a:r>
              <a:rPr lang="en-GB" altLang="en-US" sz="4200" baseline="-25000" dirty="0" err="1">
                <a:solidFill>
                  <a:srgbClr val="002060"/>
                </a:solidFill>
                <a:latin typeface="Calibri" panose="020F0502020204030204" pitchFamily="34" charset="0"/>
              </a:rPr>
              <a:t>ij</a:t>
            </a:r>
            <a:r>
              <a:rPr lang="en-GB" altLang="en-US" sz="4200" dirty="0">
                <a:solidFill>
                  <a:srgbClr val="002060"/>
                </a:solidFill>
                <a:latin typeface="Calibri" panose="020F0502020204030204" pitchFamily="34" charset="0"/>
              </a:rPr>
              <a:t>:= (-1)</a:t>
            </a:r>
            <a:r>
              <a:rPr lang="en-GB" altLang="en-US" sz="4200" baseline="30000" dirty="0" err="1">
                <a:solidFill>
                  <a:srgbClr val="002060"/>
                </a:solidFill>
                <a:latin typeface="Calibri" panose="020F0502020204030204" pitchFamily="34" charset="0"/>
              </a:rPr>
              <a:t>i+j</a:t>
            </a:r>
            <a:r>
              <a:rPr lang="en-GB" altLang="en-US" sz="4200" dirty="0" err="1">
                <a:solidFill>
                  <a:srgbClr val="002060"/>
                </a:solidFill>
                <a:latin typeface="Calibri" panose="020F0502020204030204" pitchFamily="34" charset="0"/>
              </a:rPr>
              <a:t>|M</a:t>
            </a:r>
            <a:r>
              <a:rPr lang="en-GB" altLang="en-US" sz="4200" baseline="-25000" dirty="0" err="1">
                <a:solidFill>
                  <a:srgbClr val="002060"/>
                </a:solidFill>
                <a:latin typeface="Calibri" panose="020F0502020204030204" pitchFamily="34" charset="0"/>
              </a:rPr>
              <a:t>ij</a:t>
            </a:r>
            <a:r>
              <a:rPr lang="en-GB" altLang="en-US" sz="4200" dirty="0">
                <a:solidFill>
                  <a:srgbClr val="002060"/>
                </a:solidFill>
                <a:latin typeface="Calibri" panose="020F0502020204030204" pitchFamily="34" charset="0"/>
              </a:rPr>
              <a:t>|</a:t>
            </a:r>
            <a:endParaRPr lang="en-GB" altLang="en-US" sz="4200" baseline="-25000" dirty="0">
              <a:solidFill>
                <a:srgbClr val="002060"/>
              </a:solidFill>
              <a:latin typeface="Calibri" panose="020F0502020204030204" pitchFamily="34" charset="0"/>
            </a:endParaRPr>
          </a:p>
        </p:txBody>
      </p:sp>
      <p:sp>
        <p:nvSpPr>
          <p:cNvPr id="9" name="Content Placeholder 2">
            <a:extLst>
              <a:ext uri="{FF2B5EF4-FFF2-40B4-BE49-F238E27FC236}">
                <a16:creationId xmlns:a16="http://schemas.microsoft.com/office/drawing/2014/main" id="{7CA28141-1F62-4B1D-8D8F-82DA406D9231}"/>
              </a:ext>
            </a:extLst>
          </p:cNvPr>
          <p:cNvSpPr txBox="1">
            <a:spLocks/>
          </p:cNvSpPr>
          <p:nvPr/>
        </p:nvSpPr>
        <p:spPr>
          <a:xfrm>
            <a:off x="838200" y="2548890"/>
            <a:ext cx="8229600" cy="571500"/>
          </a:xfrm>
          <a:prstGeom prst="rect">
            <a:avLst/>
          </a:prstGeom>
        </p:spPr>
        <p:txBody>
          <a:bodyPr/>
          <a:lstStyle/>
          <a:p>
            <a:pPr marL="342900" indent="-342900">
              <a:spcBef>
                <a:spcPct val="20000"/>
              </a:spcBef>
              <a:buFont typeface="Arial" pitchFamily="34" charset="0"/>
              <a:buChar char="•"/>
              <a:defRPr/>
            </a:pPr>
            <a:r>
              <a:rPr lang="en-GB" sz="3000" dirty="0">
                <a:solidFill>
                  <a:srgbClr val="002060"/>
                </a:solidFill>
              </a:rPr>
              <a:t>The </a:t>
            </a:r>
            <a:r>
              <a:rPr lang="en-GB" sz="3000" b="1" dirty="0">
                <a:solidFill>
                  <a:srgbClr val="002060"/>
                </a:solidFill>
              </a:rPr>
              <a:t>determinant </a:t>
            </a:r>
            <a:r>
              <a:rPr lang="en-GB" sz="3000" dirty="0">
                <a:solidFill>
                  <a:srgbClr val="002060"/>
                </a:solidFill>
              </a:rPr>
              <a:t>of </a:t>
            </a:r>
            <a:r>
              <a:rPr lang="en-GB" sz="3200" dirty="0">
                <a:solidFill>
                  <a:srgbClr val="002060"/>
                </a:solidFill>
              </a:rPr>
              <a:t>A</a:t>
            </a:r>
            <a:r>
              <a:rPr lang="en-GB" sz="3000" dirty="0">
                <a:solidFill>
                  <a:srgbClr val="002060"/>
                </a:solidFill>
              </a:rPr>
              <a:t> is given by the formula  </a:t>
            </a:r>
            <a:endParaRPr lang="en-GB" sz="3000" baseline="-16000" dirty="0">
              <a:solidFill>
                <a:srgbClr val="002060"/>
              </a:solidFill>
            </a:endParaRPr>
          </a:p>
        </p:txBody>
      </p:sp>
      <p:sp>
        <p:nvSpPr>
          <p:cNvPr id="10" name="Rectangle 9">
            <a:extLst>
              <a:ext uri="{FF2B5EF4-FFF2-40B4-BE49-F238E27FC236}">
                <a16:creationId xmlns:a16="http://schemas.microsoft.com/office/drawing/2014/main" id="{4E4B85BC-58E0-4B05-8C09-944A0BAAE6FD}"/>
              </a:ext>
            </a:extLst>
          </p:cNvPr>
          <p:cNvSpPr/>
          <p:nvPr/>
        </p:nvSpPr>
        <p:spPr>
          <a:xfrm>
            <a:off x="2508251" y="3359786"/>
            <a:ext cx="6400919" cy="769441"/>
          </a:xfrm>
          <a:prstGeom prst="rect">
            <a:avLst/>
          </a:prstGeom>
        </p:spPr>
        <p:txBody>
          <a:bodyPr wrap="none">
            <a:spAutoFit/>
          </a:bodyPr>
          <a:lstStyle/>
          <a:p>
            <a:pPr>
              <a:defRPr/>
            </a:pPr>
            <a:r>
              <a:rPr lang="en-GB" sz="4200" dirty="0">
                <a:solidFill>
                  <a:srgbClr val="002060"/>
                </a:solidFill>
              </a:rPr>
              <a:t>|</a:t>
            </a:r>
            <a:r>
              <a:rPr lang="en-GB" sz="4400" dirty="0">
                <a:solidFill>
                  <a:srgbClr val="002060"/>
                </a:solidFill>
              </a:rPr>
              <a:t>A</a:t>
            </a:r>
            <a:r>
              <a:rPr lang="en-GB" sz="4200" dirty="0">
                <a:solidFill>
                  <a:srgbClr val="002060"/>
                </a:solidFill>
              </a:rPr>
              <a:t>|=      </a:t>
            </a:r>
            <a:r>
              <a:rPr lang="en-GB" sz="4400" dirty="0" err="1">
                <a:solidFill>
                  <a:srgbClr val="002060"/>
                </a:solidFill>
                <a:latin typeface="+mj-lt"/>
                <a:cs typeface="Arial" charset="0"/>
              </a:rPr>
              <a:t>a</a:t>
            </a:r>
            <a:r>
              <a:rPr lang="en-GB" sz="4400" baseline="-25000" dirty="0" err="1">
                <a:solidFill>
                  <a:srgbClr val="002060"/>
                </a:solidFill>
                <a:latin typeface="+mj-lt"/>
                <a:cs typeface="Arial" charset="0"/>
              </a:rPr>
              <a:t>ij</a:t>
            </a:r>
            <a:r>
              <a:rPr lang="en-GB" sz="4400" baseline="-25000" dirty="0">
                <a:solidFill>
                  <a:srgbClr val="002060"/>
                </a:solidFill>
                <a:latin typeface="+mj-lt"/>
                <a:cs typeface="Arial" charset="0"/>
              </a:rPr>
              <a:t> </a:t>
            </a:r>
            <a:r>
              <a:rPr lang="en-GB" sz="4200" dirty="0" err="1">
                <a:solidFill>
                  <a:srgbClr val="002060"/>
                </a:solidFill>
                <a:latin typeface="+mj-lt"/>
              </a:rPr>
              <a:t>C</a:t>
            </a:r>
            <a:r>
              <a:rPr lang="en-GB" sz="4200" baseline="-25000" dirty="0" err="1">
                <a:solidFill>
                  <a:srgbClr val="002060"/>
                </a:solidFill>
                <a:latin typeface="+mj-lt"/>
              </a:rPr>
              <a:t>ij</a:t>
            </a:r>
            <a:r>
              <a:rPr lang="en-GB" sz="4200" dirty="0">
                <a:solidFill>
                  <a:srgbClr val="002060"/>
                </a:solidFill>
              </a:rPr>
              <a:t> </a:t>
            </a:r>
            <a:r>
              <a:rPr lang="en-GB" sz="4200" baseline="-25000" dirty="0">
                <a:solidFill>
                  <a:srgbClr val="002060"/>
                </a:solidFill>
              </a:rPr>
              <a:t>      </a:t>
            </a:r>
            <a:r>
              <a:rPr lang="en-GB" sz="3200" dirty="0">
                <a:solidFill>
                  <a:srgbClr val="002060"/>
                </a:solidFill>
              </a:rPr>
              <a:t>for any j=1,2,...,n</a:t>
            </a:r>
            <a:endParaRPr lang="en-GB" sz="3200" baseline="-25000" dirty="0">
              <a:solidFill>
                <a:srgbClr val="002060"/>
              </a:solidFill>
            </a:endParaRPr>
          </a:p>
        </p:txBody>
      </p:sp>
      <mc:AlternateContent xmlns:mc="http://schemas.openxmlformats.org/markup-compatibility/2006" xmlns:a14="http://schemas.microsoft.com/office/drawing/2010/main">
        <mc:Choice Requires="a14">
          <p:sp>
            <p:nvSpPr>
              <p:cNvPr id="1027" name="Object 3">
                <a:extLst>
                  <a:ext uri="{FF2B5EF4-FFF2-40B4-BE49-F238E27FC236}">
                    <a16:creationId xmlns:a16="http://schemas.microsoft.com/office/drawing/2014/main" id="{1C0A20E4-C99D-4DF1-8C61-16804341E313}"/>
                  </a:ext>
                </a:extLst>
              </p:cNvPr>
              <p:cNvSpPr txBox="1"/>
              <p:nvPr/>
            </p:nvSpPr>
            <p:spPr bwMode="auto">
              <a:xfrm>
                <a:off x="3924936" y="3396931"/>
                <a:ext cx="1285875" cy="81184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nary>
                    </m:oMath>
                  </m:oMathPara>
                </a14:m>
                <a:endParaRPr lang="en-US" dirty="0"/>
              </a:p>
            </p:txBody>
          </p:sp>
        </mc:Choice>
        <mc:Fallback xmlns="">
          <p:sp>
            <p:nvSpPr>
              <p:cNvPr id="1027" name="Object 3">
                <a:extLst>
                  <a:ext uri="{FF2B5EF4-FFF2-40B4-BE49-F238E27FC236}">
                    <a16:creationId xmlns:a16="http://schemas.microsoft.com/office/drawing/2014/main" id="{1C0A20E4-C99D-4DF1-8C61-16804341E313}"/>
                  </a:ext>
                </a:extLst>
              </p:cNvPr>
              <p:cNvSpPr txBox="1">
                <a:spLocks noRot="1" noChangeAspect="1" noMove="1" noResize="1" noEditPoints="1" noAdjustHandles="1" noChangeArrowheads="1" noChangeShapeType="1" noTextEdit="1"/>
              </p:cNvSpPr>
              <p:nvPr/>
            </p:nvSpPr>
            <p:spPr bwMode="auto">
              <a:xfrm>
                <a:off x="3924936" y="3396931"/>
                <a:ext cx="1285875" cy="811848"/>
              </a:xfrm>
              <a:prstGeom prst="rect">
                <a:avLst/>
              </a:prstGeom>
              <a:blipFill>
                <a:blip r:embed="rId2"/>
                <a:stretch>
                  <a:fillRect/>
                </a:stretch>
              </a:blipFill>
              <a:ln>
                <a:noFill/>
              </a:ln>
              <a:effectLst/>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82353D31-E396-4133-8155-66B280DB2DEB}"/>
              </a:ext>
            </a:extLst>
          </p:cNvPr>
          <p:cNvSpPr txBox="1">
            <a:spLocks/>
          </p:cNvSpPr>
          <p:nvPr/>
        </p:nvSpPr>
        <p:spPr bwMode="auto">
          <a:xfrm>
            <a:off x="936625" y="464566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a:solidFill>
                  <a:srgbClr val="002060"/>
                </a:solidFill>
                <a:latin typeface="Calibri" panose="020F0502020204030204" pitchFamily="34" charset="0"/>
              </a:rPr>
              <a:t>Or,  </a:t>
            </a:r>
            <a:endParaRPr lang="en-GB" altLang="en-US" sz="3000" baseline="-16000">
              <a:solidFill>
                <a:srgbClr val="002060"/>
              </a:solidFill>
              <a:latin typeface="Calibri" panose="020F0502020204030204" pitchFamily="34" charset="0"/>
            </a:endParaRPr>
          </a:p>
        </p:txBody>
      </p:sp>
      <p:sp>
        <p:nvSpPr>
          <p:cNvPr id="14" name="Rectangle 13">
            <a:extLst>
              <a:ext uri="{FF2B5EF4-FFF2-40B4-BE49-F238E27FC236}">
                <a16:creationId xmlns:a16="http://schemas.microsoft.com/office/drawing/2014/main" id="{6A412A96-8361-4D94-A872-4E7B41310CB1}"/>
              </a:ext>
            </a:extLst>
          </p:cNvPr>
          <p:cNvSpPr/>
          <p:nvPr/>
        </p:nvSpPr>
        <p:spPr>
          <a:xfrm>
            <a:off x="2492376" y="5018724"/>
            <a:ext cx="6405563" cy="769937"/>
          </a:xfrm>
          <a:prstGeom prst="rect">
            <a:avLst/>
          </a:prstGeom>
        </p:spPr>
        <p:txBody>
          <a:bodyPr wrap="none">
            <a:spAutoFit/>
          </a:bodyPr>
          <a:lstStyle/>
          <a:p>
            <a:pPr>
              <a:defRPr/>
            </a:pPr>
            <a:r>
              <a:rPr lang="en-GB" sz="4200" dirty="0">
                <a:solidFill>
                  <a:srgbClr val="002060"/>
                </a:solidFill>
              </a:rPr>
              <a:t>|</a:t>
            </a:r>
            <a:r>
              <a:rPr lang="en-GB" sz="4400" dirty="0">
                <a:solidFill>
                  <a:srgbClr val="002060"/>
                </a:solidFill>
              </a:rPr>
              <a:t>A</a:t>
            </a:r>
            <a:r>
              <a:rPr lang="en-GB" sz="4200" dirty="0">
                <a:solidFill>
                  <a:srgbClr val="002060"/>
                </a:solidFill>
              </a:rPr>
              <a:t>|=      </a:t>
            </a:r>
            <a:r>
              <a:rPr lang="en-GB" sz="4000" dirty="0" err="1">
                <a:solidFill>
                  <a:srgbClr val="002060"/>
                </a:solidFill>
                <a:latin typeface="+mj-lt"/>
                <a:cs typeface="Arial" charset="0"/>
              </a:rPr>
              <a:t>a</a:t>
            </a:r>
            <a:r>
              <a:rPr lang="en-GB" sz="4000" baseline="-25000" dirty="0" err="1">
                <a:solidFill>
                  <a:srgbClr val="002060"/>
                </a:solidFill>
                <a:latin typeface="+mj-lt"/>
                <a:cs typeface="Arial" charset="0"/>
              </a:rPr>
              <a:t>ij</a:t>
            </a:r>
            <a:r>
              <a:rPr lang="en-GB" sz="4000" baseline="-25000" dirty="0">
                <a:solidFill>
                  <a:srgbClr val="002060"/>
                </a:solidFill>
                <a:latin typeface="+mj-lt"/>
                <a:cs typeface="Arial" charset="0"/>
              </a:rPr>
              <a:t> </a:t>
            </a:r>
            <a:r>
              <a:rPr lang="en-GB" sz="4200" dirty="0" err="1">
                <a:solidFill>
                  <a:srgbClr val="002060"/>
                </a:solidFill>
                <a:latin typeface="+mj-lt"/>
              </a:rPr>
              <a:t>C</a:t>
            </a:r>
            <a:r>
              <a:rPr lang="en-GB" sz="4200" baseline="-25000" dirty="0" err="1">
                <a:solidFill>
                  <a:srgbClr val="002060"/>
                </a:solidFill>
                <a:latin typeface="+mj-lt"/>
              </a:rPr>
              <a:t>ij</a:t>
            </a:r>
            <a:r>
              <a:rPr lang="en-GB" sz="4200" baseline="-25000" dirty="0">
                <a:solidFill>
                  <a:srgbClr val="002060"/>
                </a:solidFill>
              </a:rPr>
              <a:t>        </a:t>
            </a:r>
            <a:r>
              <a:rPr lang="en-GB" sz="3200" dirty="0">
                <a:solidFill>
                  <a:srgbClr val="002060"/>
                </a:solidFill>
              </a:rPr>
              <a:t>for any </a:t>
            </a:r>
            <a:r>
              <a:rPr lang="en-GB" sz="3200" dirty="0" err="1">
                <a:solidFill>
                  <a:srgbClr val="002060"/>
                </a:solidFill>
              </a:rPr>
              <a:t>i</a:t>
            </a:r>
            <a:r>
              <a:rPr lang="en-GB" sz="3200" dirty="0">
                <a:solidFill>
                  <a:srgbClr val="002060"/>
                </a:solidFill>
              </a:rPr>
              <a:t>=1,2,...,n</a:t>
            </a:r>
            <a:endParaRPr lang="en-GB" sz="3200" baseline="-25000" dirty="0">
              <a:solidFill>
                <a:srgbClr val="002060"/>
              </a:solidFill>
            </a:endParaRPr>
          </a:p>
        </p:txBody>
      </p:sp>
      <mc:AlternateContent xmlns:mc="http://schemas.openxmlformats.org/markup-compatibility/2006" xmlns:a14="http://schemas.microsoft.com/office/drawing/2010/main">
        <mc:Choice Requires="a14">
          <p:sp>
            <p:nvSpPr>
              <p:cNvPr id="15" name="Object 4">
                <a:extLst>
                  <a:ext uri="{FF2B5EF4-FFF2-40B4-BE49-F238E27FC236}">
                    <a16:creationId xmlns:a16="http://schemas.microsoft.com/office/drawing/2014/main" id="{76990DD5-EEA9-4506-A468-37AB92022AD9}"/>
                  </a:ext>
                </a:extLst>
              </p:cNvPr>
              <p:cNvSpPr txBox="1"/>
              <p:nvPr/>
            </p:nvSpPr>
            <p:spPr bwMode="auto">
              <a:xfrm>
                <a:off x="3924936" y="5018724"/>
                <a:ext cx="1285875" cy="1955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nary>
                    </m:oMath>
                  </m:oMathPara>
                </a14:m>
                <a:endParaRPr lang="en-US" dirty="0"/>
              </a:p>
            </p:txBody>
          </p:sp>
        </mc:Choice>
        <mc:Fallback xmlns="">
          <p:sp>
            <p:nvSpPr>
              <p:cNvPr id="15" name="Object 4">
                <a:extLst>
                  <a:ext uri="{FF2B5EF4-FFF2-40B4-BE49-F238E27FC236}">
                    <a16:creationId xmlns:a16="http://schemas.microsoft.com/office/drawing/2014/main" id="{76990DD5-EEA9-4506-A468-37AB92022AD9}"/>
                  </a:ext>
                </a:extLst>
              </p:cNvPr>
              <p:cNvSpPr txBox="1">
                <a:spLocks noRot="1" noChangeAspect="1" noMove="1" noResize="1" noEditPoints="1" noAdjustHandles="1" noChangeArrowheads="1" noChangeShapeType="1" noTextEdit="1"/>
              </p:cNvSpPr>
              <p:nvPr/>
            </p:nvSpPr>
            <p:spPr bwMode="auto">
              <a:xfrm>
                <a:off x="3924936" y="5018724"/>
                <a:ext cx="1285875" cy="1955800"/>
              </a:xfrm>
              <a:prstGeom prst="rect">
                <a:avLst/>
              </a:prstGeom>
              <a:blipFill>
                <a:blip r:embed="rId3"/>
                <a:stretch>
                  <a:fillRect/>
                </a:stretch>
              </a:blipFill>
              <a:ln>
                <a:noFill/>
              </a:ln>
              <a:effectLst/>
            </p:spPr>
            <p:txBody>
              <a:bodyPr/>
              <a:lstStyle/>
              <a:p>
                <a:r>
                  <a:rPr lang="en-US">
                    <a:noFill/>
                  </a:rPr>
                  <a:t> </a:t>
                </a:r>
              </a:p>
            </p:txBody>
          </p:sp>
        </mc:Fallback>
      </mc:AlternateContent>
      <p:sp>
        <p:nvSpPr>
          <p:cNvPr id="2" name="Title 1">
            <a:extLst>
              <a:ext uri="{FF2B5EF4-FFF2-40B4-BE49-F238E27FC236}">
                <a16:creationId xmlns:a16="http://schemas.microsoft.com/office/drawing/2014/main" id="{26EDA5A4-F14C-476B-AADB-AB0CF38A5320}"/>
              </a:ext>
            </a:extLst>
          </p:cNvPr>
          <p:cNvSpPr>
            <a:spLocks noGrp="1"/>
          </p:cNvSpPr>
          <p:nvPr>
            <p:ph type="title"/>
          </p:nvPr>
        </p:nvSpPr>
        <p:spPr/>
        <p:txBody>
          <a:bodyPr>
            <a:normAutofit fontScale="90000"/>
          </a:bodyPr>
          <a:lstStyle/>
          <a:p>
            <a:r>
              <a:rPr lang="en-GB" sz="4000" dirty="0"/>
              <a:t>A general formula for determinants</a:t>
            </a:r>
            <a:endParaRPr lang="en-US" dirty="0"/>
          </a:p>
        </p:txBody>
      </p:sp>
      <p:sp>
        <p:nvSpPr>
          <p:cNvPr id="4" name="Slide Number Placeholder 3">
            <a:extLst>
              <a:ext uri="{FF2B5EF4-FFF2-40B4-BE49-F238E27FC236}">
                <a16:creationId xmlns:a16="http://schemas.microsoft.com/office/drawing/2014/main" id="{0AAA69F4-D488-49F3-B137-09BE5E2D06D4}"/>
              </a:ext>
            </a:extLst>
          </p:cNvPr>
          <p:cNvSpPr>
            <a:spLocks noGrp="1"/>
          </p:cNvSpPr>
          <p:nvPr>
            <p:ph type="sldNum" sz="quarter" idx="12"/>
          </p:nvPr>
        </p:nvSpPr>
        <p:spPr/>
        <p:txBody>
          <a:bodyPr/>
          <a:lstStyle/>
          <a:p>
            <a:fld id="{7A40C488-C8CC-47D5-8871-7D5F905AB6AC}" type="slidenum">
              <a:rPr lang="en-US" smtClean="0"/>
              <a:t>73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90A9E5E1-A4B6-4A17-9FFC-659AF1497CB6}"/>
              </a:ext>
            </a:extLst>
          </p:cNvPr>
          <p:cNvSpPr txBox="1">
            <a:spLocks/>
          </p:cNvSpPr>
          <p:nvPr/>
        </p:nvSpPr>
        <p:spPr bwMode="auto">
          <a:xfrm>
            <a:off x="872173" y="1357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Consider the 2x2 matrix </a:t>
            </a:r>
            <a:endParaRPr lang="en-GB" altLang="en-US" sz="3000" b="1" baseline="-16000" dirty="0">
              <a:solidFill>
                <a:srgbClr val="002060"/>
              </a:solidFill>
              <a:latin typeface="Calibri" panose="020F0502020204030204" pitchFamily="34" charset="0"/>
            </a:endParaRPr>
          </a:p>
        </p:txBody>
      </p:sp>
      <p:grpSp>
        <p:nvGrpSpPr>
          <p:cNvPr id="26627" name="Group 11">
            <a:extLst>
              <a:ext uri="{FF2B5EF4-FFF2-40B4-BE49-F238E27FC236}">
                <a16:creationId xmlns:a16="http://schemas.microsoft.com/office/drawing/2014/main" id="{0AEE7084-9566-4D4D-B285-44F472B1CA34}"/>
              </a:ext>
            </a:extLst>
          </p:cNvPr>
          <p:cNvGrpSpPr>
            <a:grpSpLocks/>
          </p:cNvGrpSpPr>
          <p:nvPr/>
        </p:nvGrpSpPr>
        <p:grpSpPr bwMode="auto">
          <a:xfrm>
            <a:off x="5898198" y="1000126"/>
            <a:ext cx="1346200" cy="1357313"/>
            <a:chOff x="2514037" y="4214818"/>
            <a:chExt cx="1346367" cy="1357312"/>
          </a:xfrm>
        </p:grpSpPr>
        <p:sp>
          <p:nvSpPr>
            <p:cNvPr id="7" name="Double Bracket 6">
              <a:extLst>
                <a:ext uri="{FF2B5EF4-FFF2-40B4-BE49-F238E27FC236}">
                  <a16:creationId xmlns:a16="http://schemas.microsoft.com/office/drawing/2014/main" id="{D570FD23-9370-4971-A40D-C9AC41C98C8B}"/>
                </a:ext>
              </a:extLst>
            </p:cNvPr>
            <p:cNvSpPr/>
            <p:nvPr/>
          </p:nvSpPr>
          <p:spPr bwMode="auto">
            <a:xfrm>
              <a:off x="2514037" y="4214818"/>
              <a:ext cx="1346367" cy="135731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26642" name="TextBox 21">
              <a:extLst>
                <a:ext uri="{FF2B5EF4-FFF2-40B4-BE49-F238E27FC236}">
                  <a16:creationId xmlns:a16="http://schemas.microsoft.com/office/drawing/2014/main" id="{FF937DB5-F2AE-400C-820E-C15A870A5D75}"/>
                </a:ext>
              </a:extLst>
            </p:cNvPr>
            <p:cNvSpPr txBox="1">
              <a:spLocks noChangeArrowheads="1"/>
            </p:cNvSpPr>
            <p:nvPr/>
          </p:nvSpPr>
          <p:spPr bwMode="auto">
            <a:xfrm>
              <a:off x="2622437" y="4286255"/>
              <a:ext cx="523587"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p>
          </p:txBody>
        </p:sp>
        <p:sp>
          <p:nvSpPr>
            <p:cNvPr id="26643" name="TextBox 22">
              <a:extLst>
                <a:ext uri="{FF2B5EF4-FFF2-40B4-BE49-F238E27FC236}">
                  <a16:creationId xmlns:a16="http://schemas.microsoft.com/office/drawing/2014/main" id="{2C158428-C45C-4ABD-85D1-053540A97608}"/>
                </a:ext>
              </a:extLst>
            </p:cNvPr>
            <p:cNvSpPr txBox="1">
              <a:spLocks noChangeArrowheads="1"/>
            </p:cNvSpPr>
            <p:nvPr/>
          </p:nvSpPr>
          <p:spPr bwMode="auto">
            <a:xfrm>
              <a:off x="2622442" y="4857755"/>
              <a:ext cx="523582"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c</a:t>
              </a:r>
            </a:p>
          </p:txBody>
        </p:sp>
        <p:sp>
          <p:nvSpPr>
            <p:cNvPr id="26644" name="TextBox 22">
              <a:extLst>
                <a:ext uri="{FF2B5EF4-FFF2-40B4-BE49-F238E27FC236}">
                  <a16:creationId xmlns:a16="http://schemas.microsoft.com/office/drawing/2014/main" id="{26495A2C-0B70-4E20-83B9-193EF47EB545}"/>
                </a:ext>
              </a:extLst>
            </p:cNvPr>
            <p:cNvSpPr txBox="1">
              <a:spLocks noChangeArrowheads="1"/>
            </p:cNvSpPr>
            <p:nvPr/>
          </p:nvSpPr>
          <p:spPr bwMode="auto">
            <a:xfrm>
              <a:off x="3288908" y="4286256"/>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a:t>
              </a:r>
            </a:p>
          </p:txBody>
        </p:sp>
        <p:sp>
          <p:nvSpPr>
            <p:cNvPr id="26645" name="TextBox 22">
              <a:extLst>
                <a:ext uri="{FF2B5EF4-FFF2-40B4-BE49-F238E27FC236}">
                  <a16:creationId xmlns:a16="http://schemas.microsoft.com/office/drawing/2014/main" id="{DC7AA64D-500E-435A-8A71-BDD62B2D13CB}"/>
                </a:ext>
              </a:extLst>
            </p:cNvPr>
            <p:cNvSpPr txBox="1">
              <a:spLocks noChangeArrowheads="1"/>
            </p:cNvSpPr>
            <p:nvPr/>
          </p:nvSpPr>
          <p:spPr bwMode="auto">
            <a:xfrm>
              <a:off x="3288900" y="4857760"/>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d</a:t>
              </a:r>
            </a:p>
          </p:txBody>
        </p:sp>
      </p:grpSp>
      <p:sp>
        <p:nvSpPr>
          <p:cNvPr id="13" name="Content Placeholder 2">
            <a:extLst>
              <a:ext uri="{FF2B5EF4-FFF2-40B4-BE49-F238E27FC236}">
                <a16:creationId xmlns:a16="http://schemas.microsoft.com/office/drawing/2014/main" id="{F6C871B6-17A5-4148-997E-5A33F4D7A2B0}"/>
              </a:ext>
            </a:extLst>
          </p:cNvPr>
          <p:cNvSpPr txBox="1">
            <a:spLocks/>
          </p:cNvSpPr>
          <p:nvPr/>
        </p:nvSpPr>
        <p:spPr bwMode="auto">
          <a:xfrm>
            <a:off x="896620" y="251237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Add the second column to the first and calculate the determinant:</a:t>
            </a:r>
            <a:endParaRPr lang="en-GB" altLang="en-US" sz="3000" b="1" baseline="-16000" dirty="0">
              <a:solidFill>
                <a:srgbClr val="002060"/>
              </a:solidFill>
              <a:latin typeface="Calibri" panose="020F0502020204030204" pitchFamily="34" charset="0"/>
            </a:endParaRPr>
          </a:p>
        </p:txBody>
      </p:sp>
      <p:grpSp>
        <p:nvGrpSpPr>
          <p:cNvPr id="3" name="Group 22">
            <a:extLst>
              <a:ext uri="{FF2B5EF4-FFF2-40B4-BE49-F238E27FC236}">
                <a16:creationId xmlns:a16="http://schemas.microsoft.com/office/drawing/2014/main" id="{CE6B869E-C1F2-4085-8179-57A7D2DE6618}"/>
              </a:ext>
            </a:extLst>
          </p:cNvPr>
          <p:cNvGrpSpPr>
            <a:grpSpLocks/>
          </p:cNvGrpSpPr>
          <p:nvPr/>
        </p:nvGrpSpPr>
        <p:grpSpPr bwMode="auto">
          <a:xfrm>
            <a:off x="1544003" y="3655378"/>
            <a:ext cx="1452562" cy="1217612"/>
            <a:chOff x="1119455" y="4286265"/>
            <a:chExt cx="1452281" cy="1217836"/>
          </a:xfrm>
        </p:grpSpPr>
        <p:sp>
          <p:nvSpPr>
            <p:cNvPr id="26637" name="TextBox 21">
              <a:extLst>
                <a:ext uri="{FF2B5EF4-FFF2-40B4-BE49-F238E27FC236}">
                  <a16:creationId xmlns:a16="http://schemas.microsoft.com/office/drawing/2014/main" id="{9F7582D5-457C-472B-9583-F8DA08162A95}"/>
                </a:ext>
              </a:extLst>
            </p:cNvPr>
            <p:cNvSpPr txBox="1">
              <a:spLocks noChangeArrowheads="1"/>
            </p:cNvSpPr>
            <p:nvPr/>
          </p:nvSpPr>
          <p:spPr bwMode="auto">
            <a:xfrm>
              <a:off x="1119455" y="4286265"/>
              <a:ext cx="880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a+b</a:t>
              </a:r>
            </a:p>
          </p:txBody>
        </p:sp>
        <p:sp>
          <p:nvSpPr>
            <p:cNvPr id="26638" name="TextBox 22">
              <a:extLst>
                <a:ext uri="{FF2B5EF4-FFF2-40B4-BE49-F238E27FC236}">
                  <a16:creationId xmlns:a16="http://schemas.microsoft.com/office/drawing/2014/main" id="{66097FF5-3C10-43BC-A00E-5B6746E0EEAC}"/>
                </a:ext>
              </a:extLst>
            </p:cNvPr>
            <p:cNvSpPr txBox="1">
              <a:spLocks noChangeArrowheads="1"/>
            </p:cNvSpPr>
            <p:nvPr/>
          </p:nvSpPr>
          <p:spPr bwMode="auto">
            <a:xfrm>
              <a:off x="1119460" y="4857765"/>
              <a:ext cx="9522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c+d</a:t>
              </a:r>
            </a:p>
          </p:txBody>
        </p:sp>
        <p:sp>
          <p:nvSpPr>
            <p:cNvPr id="26639" name="TextBox 22">
              <a:extLst>
                <a:ext uri="{FF2B5EF4-FFF2-40B4-BE49-F238E27FC236}">
                  <a16:creationId xmlns:a16="http://schemas.microsoft.com/office/drawing/2014/main" id="{71A30FB2-102E-437F-92CB-3FC863E7F202}"/>
                </a:ext>
              </a:extLst>
            </p:cNvPr>
            <p:cNvSpPr txBox="1">
              <a:spLocks noChangeArrowheads="1"/>
            </p:cNvSpPr>
            <p:nvPr/>
          </p:nvSpPr>
          <p:spPr bwMode="auto">
            <a:xfrm>
              <a:off x="2071678" y="4286266"/>
              <a:ext cx="500058" cy="64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a:t>
              </a:r>
            </a:p>
          </p:txBody>
        </p:sp>
        <p:sp>
          <p:nvSpPr>
            <p:cNvPr id="26640" name="TextBox 22">
              <a:extLst>
                <a:ext uri="{FF2B5EF4-FFF2-40B4-BE49-F238E27FC236}">
                  <a16:creationId xmlns:a16="http://schemas.microsoft.com/office/drawing/2014/main" id="{5E9E1C8C-CA6C-4BCA-B4B5-9B400547FADB}"/>
                </a:ext>
              </a:extLst>
            </p:cNvPr>
            <p:cNvSpPr txBox="1">
              <a:spLocks noChangeArrowheads="1"/>
            </p:cNvSpPr>
            <p:nvPr/>
          </p:nvSpPr>
          <p:spPr bwMode="auto">
            <a:xfrm>
              <a:off x="2071670" y="4857770"/>
              <a:ext cx="50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d</a:t>
              </a:r>
            </a:p>
          </p:txBody>
        </p:sp>
      </p:grpSp>
      <p:cxnSp>
        <p:nvCxnSpPr>
          <p:cNvPr id="20" name="Straight Connector 19">
            <a:extLst>
              <a:ext uri="{FF2B5EF4-FFF2-40B4-BE49-F238E27FC236}">
                <a16:creationId xmlns:a16="http://schemas.microsoft.com/office/drawing/2014/main" id="{CE8F17F9-0075-4388-A91E-C918D217C50A}"/>
              </a:ext>
            </a:extLst>
          </p:cNvPr>
          <p:cNvCxnSpPr/>
          <p:nvPr/>
        </p:nvCxnSpPr>
        <p:spPr>
          <a:xfrm rot="5400000">
            <a:off x="816928" y="4261803"/>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30569A-8136-4B91-9CFF-CA6E34C4934B}"/>
              </a:ext>
            </a:extLst>
          </p:cNvPr>
          <p:cNvCxnSpPr/>
          <p:nvPr/>
        </p:nvCxnSpPr>
        <p:spPr>
          <a:xfrm rot="5400000">
            <a:off x="2318703" y="4261803"/>
            <a:ext cx="1357313"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14FACAD-2DFF-4931-AF59-B6CFF718AAD4}"/>
              </a:ext>
            </a:extLst>
          </p:cNvPr>
          <p:cNvSpPr txBox="1">
            <a:spLocks noChangeArrowheads="1"/>
          </p:cNvSpPr>
          <p:nvPr/>
        </p:nvSpPr>
        <p:spPr bwMode="auto">
          <a:xfrm>
            <a:off x="3282316" y="3869691"/>
            <a:ext cx="3571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(a+b)d –b(c+d)</a:t>
            </a:r>
          </a:p>
        </p:txBody>
      </p:sp>
      <p:sp>
        <p:nvSpPr>
          <p:cNvPr id="25" name="TextBox 24">
            <a:extLst>
              <a:ext uri="{FF2B5EF4-FFF2-40B4-BE49-F238E27FC236}">
                <a16:creationId xmlns:a16="http://schemas.microsoft.com/office/drawing/2014/main" id="{434462F1-BDB7-4247-8C33-0DBE5A77F015}"/>
              </a:ext>
            </a:extLst>
          </p:cNvPr>
          <p:cNvSpPr txBox="1">
            <a:spLocks noChangeArrowheads="1"/>
          </p:cNvSpPr>
          <p:nvPr/>
        </p:nvSpPr>
        <p:spPr bwMode="auto">
          <a:xfrm>
            <a:off x="3282316" y="4438016"/>
            <a:ext cx="392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(ad+bd) –(bc+bd)</a:t>
            </a:r>
          </a:p>
        </p:txBody>
      </p:sp>
      <p:sp>
        <p:nvSpPr>
          <p:cNvPr id="27" name="TextBox 26">
            <a:extLst>
              <a:ext uri="{FF2B5EF4-FFF2-40B4-BE49-F238E27FC236}">
                <a16:creationId xmlns:a16="http://schemas.microsoft.com/office/drawing/2014/main" id="{F7332411-5DCB-4CA9-8B3F-DF495B9CCCB4}"/>
              </a:ext>
            </a:extLst>
          </p:cNvPr>
          <p:cNvSpPr txBox="1"/>
          <p:nvPr/>
        </p:nvSpPr>
        <p:spPr>
          <a:xfrm>
            <a:off x="3282316" y="5080953"/>
            <a:ext cx="3929063" cy="1200150"/>
          </a:xfrm>
          <a:prstGeom prst="rect">
            <a:avLst/>
          </a:prstGeom>
          <a:noFill/>
        </p:spPr>
        <p:txBody>
          <a:bodyPr>
            <a:spAutoFit/>
          </a:bodyPr>
          <a:lstStyle/>
          <a:p>
            <a:pPr>
              <a:defRPr/>
            </a:pPr>
            <a:r>
              <a:rPr lang="en-GB" sz="3600" dirty="0">
                <a:solidFill>
                  <a:srgbClr val="002060"/>
                </a:solidFill>
              </a:rPr>
              <a:t>= (ad–</a:t>
            </a:r>
            <a:r>
              <a:rPr lang="en-GB" sz="3600" dirty="0" err="1">
                <a:solidFill>
                  <a:srgbClr val="002060"/>
                </a:solidFill>
              </a:rPr>
              <a:t>bc</a:t>
            </a:r>
            <a:r>
              <a:rPr lang="en-GB" sz="3600" dirty="0">
                <a:solidFill>
                  <a:srgbClr val="002060"/>
                </a:solidFill>
              </a:rPr>
              <a:t>) </a:t>
            </a:r>
          </a:p>
          <a:p>
            <a:pPr>
              <a:defRPr/>
            </a:pPr>
            <a:r>
              <a:rPr lang="en-GB" sz="3600" dirty="0">
                <a:solidFill>
                  <a:srgbClr val="002060"/>
                </a:solidFill>
              </a:rPr>
              <a:t>=|A|</a:t>
            </a:r>
          </a:p>
        </p:txBody>
      </p:sp>
      <p:sp>
        <p:nvSpPr>
          <p:cNvPr id="28" name="Rectangle 27">
            <a:extLst>
              <a:ext uri="{FF2B5EF4-FFF2-40B4-BE49-F238E27FC236}">
                <a16:creationId xmlns:a16="http://schemas.microsoft.com/office/drawing/2014/main" id="{B0CB7A42-2E7E-463F-A2AD-B20F9910E756}"/>
              </a:ext>
            </a:extLst>
          </p:cNvPr>
          <p:cNvSpPr/>
          <p:nvPr/>
        </p:nvSpPr>
        <p:spPr>
          <a:xfrm>
            <a:off x="5101273" y="1285876"/>
            <a:ext cx="785812" cy="646113"/>
          </a:xfrm>
          <a:prstGeom prst="rect">
            <a:avLst/>
          </a:prstGeom>
        </p:spPr>
        <p:txBody>
          <a:bodyPr wrap="none">
            <a:spAutoFit/>
          </a:bodyPr>
          <a:lstStyle/>
          <a:p>
            <a:pPr>
              <a:defRPr/>
            </a:pPr>
            <a:r>
              <a:rPr lang="en-GB" sz="3600" dirty="0">
                <a:solidFill>
                  <a:srgbClr val="002060"/>
                </a:solidFill>
              </a:rPr>
              <a:t>A =</a:t>
            </a:r>
          </a:p>
        </p:txBody>
      </p:sp>
      <p:sp>
        <p:nvSpPr>
          <p:cNvPr id="2" name="Title 1">
            <a:extLst>
              <a:ext uri="{FF2B5EF4-FFF2-40B4-BE49-F238E27FC236}">
                <a16:creationId xmlns:a16="http://schemas.microsoft.com/office/drawing/2014/main" id="{96002C42-700B-4975-8829-281C5D6CCE23}"/>
              </a:ext>
            </a:extLst>
          </p:cNvPr>
          <p:cNvSpPr>
            <a:spLocks noGrp="1"/>
          </p:cNvSpPr>
          <p:nvPr>
            <p:ph type="title"/>
          </p:nvPr>
        </p:nvSpPr>
        <p:spPr/>
        <p:txBody>
          <a:bodyPr>
            <a:normAutofit fontScale="90000"/>
          </a:bodyPr>
          <a:lstStyle/>
          <a:p>
            <a:r>
              <a:rPr lang="en-GB" sz="4000" dirty="0"/>
              <a:t>A general formula for determinants</a:t>
            </a:r>
            <a:endParaRPr lang="en-US" dirty="0"/>
          </a:p>
        </p:txBody>
      </p:sp>
      <p:sp>
        <p:nvSpPr>
          <p:cNvPr id="5" name="Slide Number Placeholder 4">
            <a:extLst>
              <a:ext uri="{FF2B5EF4-FFF2-40B4-BE49-F238E27FC236}">
                <a16:creationId xmlns:a16="http://schemas.microsoft.com/office/drawing/2014/main" id="{F0F55AD0-DC7C-4E5B-A361-DA17C308E106}"/>
              </a:ext>
            </a:extLst>
          </p:cNvPr>
          <p:cNvSpPr>
            <a:spLocks noGrp="1"/>
          </p:cNvSpPr>
          <p:nvPr>
            <p:ph type="sldNum" sz="quarter" idx="12"/>
          </p:nvPr>
        </p:nvSpPr>
        <p:spPr/>
        <p:txBody>
          <a:bodyPr/>
          <a:lstStyle/>
          <a:p>
            <a:fld id="{7A40C488-C8CC-47D5-8871-7D5F905AB6AC}" type="slidenum">
              <a:rPr lang="en-US" smtClean="0"/>
              <a:t>74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C3D4D715-3608-43D4-8099-77CDCF1ABEA9}"/>
              </a:ext>
            </a:extLst>
          </p:cNvPr>
          <p:cNvSpPr txBox="1">
            <a:spLocks/>
          </p:cNvSpPr>
          <p:nvPr/>
        </p:nvSpPr>
        <p:spPr bwMode="auto">
          <a:xfrm>
            <a:off x="902653" y="1357314"/>
            <a:ext cx="82296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In fact if you replace </a:t>
            </a:r>
            <a:r>
              <a:rPr lang="en-GB" altLang="en-US" sz="3000" b="1" dirty="0">
                <a:solidFill>
                  <a:srgbClr val="002060"/>
                </a:solidFill>
                <a:latin typeface="Calibri" panose="020F0502020204030204" pitchFamily="34" charset="0"/>
              </a:rPr>
              <a:t>any column </a:t>
            </a:r>
            <a:r>
              <a:rPr lang="en-GB" altLang="en-US" sz="3000" dirty="0">
                <a:solidFill>
                  <a:srgbClr val="002060"/>
                </a:solidFill>
                <a:latin typeface="Calibri" panose="020F0502020204030204" pitchFamily="34" charset="0"/>
              </a:rPr>
              <a:t>of a matrix by the </a:t>
            </a:r>
            <a:r>
              <a:rPr lang="en-GB" altLang="en-US" sz="3000" b="1" dirty="0">
                <a:solidFill>
                  <a:srgbClr val="002060"/>
                </a:solidFill>
                <a:latin typeface="Calibri" panose="020F0502020204030204" pitchFamily="34" charset="0"/>
              </a:rPr>
              <a:t>original column + a multiple of any other column </a:t>
            </a:r>
            <a:r>
              <a:rPr lang="en-GB" altLang="en-US" sz="3000" dirty="0">
                <a:solidFill>
                  <a:srgbClr val="002060"/>
                </a:solidFill>
                <a:latin typeface="Calibri" panose="020F0502020204030204" pitchFamily="34" charset="0"/>
              </a:rPr>
              <a:t>the determinant is unchanged.</a:t>
            </a:r>
            <a:endParaRPr lang="en-GB" altLang="en-US" sz="3000" b="1" baseline="-16000" dirty="0">
              <a:solidFill>
                <a:srgbClr val="002060"/>
              </a:solidFill>
              <a:latin typeface="Calibri" panose="020F0502020204030204" pitchFamily="34" charset="0"/>
            </a:endParaRPr>
          </a:p>
        </p:txBody>
      </p:sp>
      <p:sp>
        <p:nvSpPr>
          <p:cNvPr id="6" name="Content Placeholder 2">
            <a:extLst>
              <a:ext uri="{FF2B5EF4-FFF2-40B4-BE49-F238E27FC236}">
                <a16:creationId xmlns:a16="http://schemas.microsoft.com/office/drawing/2014/main" id="{D683F2E8-36A2-46AC-A95F-E7E1F1A831FB}"/>
              </a:ext>
            </a:extLst>
          </p:cNvPr>
          <p:cNvSpPr txBox="1">
            <a:spLocks/>
          </p:cNvSpPr>
          <p:nvPr/>
        </p:nvSpPr>
        <p:spPr bwMode="auto">
          <a:xfrm>
            <a:off x="902335" y="3286125"/>
            <a:ext cx="82296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Similarly, if you replace </a:t>
            </a:r>
            <a:r>
              <a:rPr lang="en-GB" altLang="en-US" sz="3000" b="1" dirty="0">
                <a:solidFill>
                  <a:srgbClr val="002060"/>
                </a:solidFill>
                <a:latin typeface="Calibri" panose="020F0502020204030204" pitchFamily="34" charset="0"/>
              </a:rPr>
              <a:t>any row </a:t>
            </a:r>
            <a:r>
              <a:rPr lang="en-GB" altLang="en-US" sz="3000" dirty="0">
                <a:solidFill>
                  <a:srgbClr val="002060"/>
                </a:solidFill>
                <a:latin typeface="Calibri" panose="020F0502020204030204" pitchFamily="34" charset="0"/>
              </a:rPr>
              <a:t>of a matrix by the </a:t>
            </a:r>
            <a:r>
              <a:rPr lang="en-GB" altLang="en-US" sz="3000" b="1" dirty="0">
                <a:solidFill>
                  <a:srgbClr val="002060"/>
                </a:solidFill>
                <a:latin typeface="Calibri" panose="020F0502020204030204" pitchFamily="34" charset="0"/>
              </a:rPr>
              <a:t>original row </a:t>
            </a:r>
            <a:r>
              <a:rPr lang="en-GB" altLang="en-US" sz="3000" dirty="0">
                <a:solidFill>
                  <a:srgbClr val="002060"/>
                </a:solidFill>
                <a:latin typeface="Calibri" panose="020F0502020204030204" pitchFamily="34" charset="0"/>
              </a:rPr>
              <a:t>+ </a:t>
            </a:r>
            <a:r>
              <a:rPr lang="en-GB" altLang="en-US" sz="3000" b="1" dirty="0">
                <a:solidFill>
                  <a:srgbClr val="002060"/>
                </a:solidFill>
                <a:latin typeface="Calibri" panose="020F0502020204030204" pitchFamily="34" charset="0"/>
              </a:rPr>
              <a:t>a multiple of any other row </a:t>
            </a:r>
            <a:r>
              <a:rPr lang="en-GB" altLang="en-US" sz="3000" dirty="0">
                <a:solidFill>
                  <a:srgbClr val="002060"/>
                </a:solidFill>
                <a:latin typeface="Calibri" panose="020F0502020204030204" pitchFamily="34" charset="0"/>
              </a:rPr>
              <a:t>the determinant is unchanged.</a:t>
            </a:r>
            <a:endParaRPr lang="en-GB" altLang="en-US" sz="3000" b="1" baseline="-16000" dirty="0">
              <a:solidFill>
                <a:srgbClr val="002060"/>
              </a:solidFill>
              <a:latin typeface="Calibri" panose="020F0502020204030204" pitchFamily="34" charset="0"/>
            </a:endParaRPr>
          </a:p>
        </p:txBody>
      </p:sp>
      <p:sp>
        <p:nvSpPr>
          <p:cNvPr id="7" name="Content Placeholder 2">
            <a:extLst>
              <a:ext uri="{FF2B5EF4-FFF2-40B4-BE49-F238E27FC236}">
                <a16:creationId xmlns:a16="http://schemas.microsoft.com/office/drawing/2014/main" id="{0FD44DC1-A727-4D81-A7A2-CE490314316A}"/>
              </a:ext>
            </a:extLst>
          </p:cNvPr>
          <p:cNvSpPr txBox="1">
            <a:spLocks/>
          </p:cNvSpPr>
          <p:nvPr/>
        </p:nvSpPr>
        <p:spPr bwMode="auto">
          <a:xfrm>
            <a:off x="906145" y="5000625"/>
            <a:ext cx="82296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 typeface="Arial" panose="020B0604020202020204" pitchFamily="34" charset="0"/>
              <a:buChar char="•"/>
            </a:pPr>
            <a:r>
              <a:rPr lang="en-GB" altLang="en-US" sz="3000">
                <a:solidFill>
                  <a:srgbClr val="002060"/>
                </a:solidFill>
                <a:latin typeface="Calibri" panose="020F0502020204030204" pitchFamily="34" charset="0"/>
              </a:rPr>
              <a:t>WARNING: adding one row or column to itself will in general </a:t>
            </a:r>
            <a:r>
              <a:rPr lang="en-GB" altLang="en-US" sz="3000" b="1">
                <a:solidFill>
                  <a:srgbClr val="002060"/>
                </a:solidFill>
                <a:latin typeface="Calibri" panose="020F0502020204030204" pitchFamily="34" charset="0"/>
              </a:rPr>
              <a:t>change the determinant</a:t>
            </a:r>
            <a:endParaRPr lang="en-GB" altLang="en-US" sz="3000" b="1" baseline="-16000">
              <a:solidFill>
                <a:srgbClr val="002060"/>
              </a:solidFill>
              <a:latin typeface="Calibri" panose="020F0502020204030204" pitchFamily="34" charset="0"/>
            </a:endParaRPr>
          </a:p>
        </p:txBody>
      </p:sp>
      <p:sp>
        <p:nvSpPr>
          <p:cNvPr id="2" name="Title 1">
            <a:extLst>
              <a:ext uri="{FF2B5EF4-FFF2-40B4-BE49-F238E27FC236}">
                <a16:creationId xmlns:a16="http://schemas.microsoft.com/office/drawing/2014/main" id="{F626DAB9-5275-48DF-A810-7F7CA5C210AD}"/>
              </a:ext>
            </a:extLst>
          </p:cNvPr>
          <p:cNvSpPr>
            <a:spLocks noGrp="1"/>
          </p:cNvSpPr>
          <p:nvPr>
            <p:ph type="title"/>
          </p:nvPr>
        </p:nvSpPr>
        <p:spPr/>
        <p:txBody>
          <a:bodyPr>
            <a:normAutofit fontScale="90000"/>
          </a:bodyPr>
          <a:lstStyle/>
          <a:p>
            <a:r>
              <a:rPr lang="en-GB" sz="4000" dirty="0"/>
              <a:t>A trick for calculating determinants</a:t>
            </a:r>
            <a:endParaRPr lang="en-US" dirty="0"/>
          </a:p>
        </p:txBody>
      </p:sp>
      <p:sp>
        <p:nvSpPr>
          <p:cNvPr id="4" name="Slide Number Placeholder 3">
            <a:extLst>
              <a:ext uri="{FF2B5EF4-FFF2-40B4-BE49-F238E27FC236}">
                <a16:creationId xmlns:a16="http://schemas.microsoft.com/office/drawing/2014/main" id="{C199C597-0DA0-47C4-B099-B132C79A6944}"/>
              </a:ext>
            </a:extLst>
          </p:cNvPr>
          <p:cNvSpPr>
            <a:spLocks noGrp="1"/>
          </p:cNvSpPr>
          <p:nvPr>
            <p:ph type="sldNum" sz="quarter" idx="12"/>
          </p:nvPr>
        </p:nvSpPr>
        <p:spPr/>
        <p:txBody>
          <a:bodyPr/>
          <a:lstStyle/>
          <a:p>
            <a:fld id="{7A40C488-C8CC-47D5-8871-7D5F905AB6AC}" type="slidenum">
              <a:rPr lang="en-US" smtClean="0"/>
              <a:t>75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50">
            <a:extLst>
              <a:ext uri="{FF2B5EF4-FFF2-40B4-BE49-F238E27FC236}">
                <a16:creationId xmlns:a16="http://schemas.microsoft.com/office/drawing/2014/main" id="{6F88F4F0-42AD-40D4-81B7-E7A1B7F746B4}"/>
              </a:ext>
            </a:extLst>
          </p:cNvPr>
          <p:cNvGrpSpPr>
            <a:grpSpLocks/>
          </p:cNvGrpSpPr>
          <p:nvPr/>
        </p:nvGrpSpPr>
        <p:grpSpPr bwMode="auto">
          <a:xfrm>
            <a:off x="1006476" y="1016637"/>
            <a:ext cx="4803775" cy="2335126"/>
            <a:chOff x="-517556" y="192124"/>
            <a:chExt cx="4803804" cy="2831122"/>
          </a:xfrm>
        </p:grpSpPr>
        <p:sp>
          <p:nvSpPr>
            <p:cNvPr id="4" name="Double Bracket 3">
              <a:extLst>
                <a:ext uri="{FF2B5EF4-FFF2-40B4-BE49-F238E27FC236}">
                  <a16:creationId xmlns:a16="http://schemas.microsoft.com/office/drawing/2014/main" id="{173459DD-8519-42D4-B635-A44D5E463497}"/>
                </a:ext>
              </a:extLst>
            </p:cNvPr>
            <p:cNvSpPr/>
            <p:nvPr/>
          </p:nvSpPr>
          <p:spPr bwMode="auto">
            <a:xfrm>
              <a:off x="1285852" y="714485"/>
              <a:ext cx="3000396" cy="2308761"/>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28708" name="Content Placeholder 2">
              <a:extLst>
                <a:ext uri="{FF2B5EF4-FFF2-40B4-BE49-F238E27FC236}">
                  <a16:creationId xmlns:a16="http://schemas.microsoft.com/office/drawing/2014/main" id="{C25661C6-FAF0-4024-BAAB-634439E606A7}"/>
                </a:ext>
              </a:extLst>
            </p:cNvPr>
            <p:cNvSpPr txBox="1">
              <a:spLocks/>
            </p:cNvSpPr>
            <p:nvPr/>
          </p:nvSpPr>
          <p:spPr bwMode="auto">
            <a:xfrm>
              <a:off x="-517556" y="192124"/>
              <a:ext cx="2214579" cy="6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Example:</a:t>
              </a:r>
              <a:endParaRPr lang="en-GB" altLang="en-US" sz="3000" b="1" baseline="-16000" dirty="0">
                <a:solidFill>
                  <a:srgbClr val="002060"/>
                </a:solidFill>
                <a:latin typeface="Calibri" panose="020F0502020204030204" pitchFamily="34" charset="0"/>
              </a:endParaRPr>
            </a:p>
          </p:txBody>
        </p:sp>
        <p:sp>
          <p:nvSpPr>
            <p:cNvPr id="6" name="Rectangle 5">
              <a:extLst>
                <a:ext uri="{FF2B5EF4-FFF2-40B4-BE49-F238E27FC236}">
                  <a16:creationId xmlns:a16="http://schemas.microsoft.com/office/drawing/2014/main" id="{37630584-90D6-4FE6-9546-D4C869F9974B}"/>
                </a:ext>
              </a:extLst>
            </p:cNvPr>
            <p:cNvSpPr/>
            <p:nvPr/>
          </p:nvSpPr>
          <p:spPr>
            <a:xfrm>
              <a:off x="500035" y="1425849"/>
              <a:ext cx="785798" cy="783616"/>
            </a:xfrm>
            <a:prstGeom prst="rect">
              <a:avLst/>
            </a:prstGeom>
          </p:spPr>
          <p:txBody>
            <a:bodyPr wrap="none">
              <a:spAutoFit/>
            </a:bodyPr>
            <a:lstStyle/>
            <a:p>
              <a:pPr>
                <a:defRPr/>
              </a:pPr>
              <a:r>
                <a:rPr lang="en-GB" sz="3600" dirty="0">
                  <a:solidFill>
                    <a:srgbClr val="002060"/>
                  </a:solidFill>
                </a:rPr>
                <a:t>A =</a:t>
              </a:r>
            </a:p>
          </p:txBody>
        </p:sp>
        <p:sp>
          <p:nvSpPr>
            <p:cNvPr id="28710" name="TextBox 21">
              <a:extLst>
                <a:ext uri="{FF2B5EF4-FFF2-40B4-BE49-F238E27FC236}">
                  <a16:creationId xmlns:a16="http://schemas.microsoft.com/office/drawing/2014/main" id="{36FBE09B-F214-43C5-8E43-F6D5D84BBAEF}"/>
                </a:ext>
              </a:extLst>
            </p:cNvPr>
            <p:cNvSpPr txBox="1">
              <a:spLocks noChangeArrowheads="1"/>
            </p:cNvSpPr>
            <p:nvPr/>
          </p:nvSpPr>
          <p:spPr bwMode="auto">
            <a:xfrm>
              <a:off x="1643042" y="1500174"/>
              <a:ext cx="523587"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p>
          </p:txBody>
        </p:sp>
        <p:sp>
          <p:nvSpPr>
            <p:cNvPr id="28711" name="TextBox 21">
              <a:extLst>
                <a:ext uri="{FF2B5EF4-FFF2-40B4-BE49-F238E27FC236}">
                  <a16:creationId xmlns:a16="http://schemas.microsoft.com/office/drawing/2014/main" id="{AD80EAE8-4776-4DFA-97D3-461B4FF47467}"/>
                </a:ext>
              </a:extLst>
            </p:cNvPr>
            <p:cNvSpPr txBox="1">
              <a:spLocks noChangeArrowheads="1"/>
            </p:cNvSpPr>
            <p:nvPr/>
          </p:nvSpPr>
          <p:spPr bwMode="auto">
            <a:xfrm>
              <a:off x="2500298" y="1500174"/>
              <a:ext cx="523587"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a:t>
              </a:r>
            </a:p>
          </p:txBody>
        </p:sp>
        <p:sp>
          <p:nvSpPr>
            <p:cNvPr id="28712" name="TextBox 21">
              <a:extLst>
                <a:ext uri="{FF2B5EF4-FFF2-40B4-BE49-F238E27FC236}">
                  <a16:creationId xmlns:a16="http://schemas.microsoft.com/office/drawing/2014/main" id="{A4012240-C51F-4788-BD6E-67EE93EE6CDC}"/>
                </a:ext>
              </a:extLst>
            </p:cNvPr>
            <p:cNvSpPr txBox="1">
              <a:spLocks noChangeArrowheads="1"/>
            </p:cNvSpPr>
            <p:nvPr/>
          </p:nvSpPr>
          <p:spPr bwMode="auto">
            <a:xfrm>
              <a:off x="3357554" y="1500174"/>
              <a:ext cx="523587"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c</a:t>
              </a:r>
            </a:p>
          </p:txBody>
        </p:sp>
        <p:sp>
          <p:nvSpPr>
            <p:cNvPr id="28713" name="TextBox 21">
              <a:extLst>
                <a:ext uri="{FF2B5EF4-FFF2-40B4-BE49-F238E27FC236}">
                  <a16:creationId xmlns:a16="http://schemas.microsoft.com/office/drawing/2014/main" id="{30CE5A94-5038-4589-8202-04A4F1747FD2}"/>
                </a:ext>
              </a:extLst>
            </p:cNvPr>
            <p:cNvSpPr txBox="1">
              <a:spLocks noChangeArrowheads="1"/>
            </p:cNvSpPr>
            <p:nvPr/>
          </p:nvSpPr>
          <p:spPr bwMode="auto">
            <a:xfrm>
              <a:off x="1428728" y="2214554"/>
              <a:ext cx="857256"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b+c</a:t>
              </a:r>
            </a:p>
          </p:txBody>
        </p:sp>
        <p:sp>
          <p:nvSpPr>
            <p:cNvPr id="28714" name="TextBox 21">
              <a:extLst>
                <a:ext uri="{FF2B5EF4-FFF2-40B4-BE49-F238E27FC236}">
                  <a16:creationId xmlns:a16="http://schemas.microsoft.com/office/drawing/2014/main" id="{AADDE221-4EC8-40F3-9BB7-FDE2B0C3B95B}"/>
                </a:ext>
              </a:extLst>
            </p:cNvPr>
            <p:cNvSpPr txBox="1">
              <a:spLocks noChangeArrowheads="1"/>
            </p:cNvSpPr>
            <p:nvPr/>
          </p:nvSpPr>
          <p:spPr bwMode="auto">
            <a:xfrm>
              <a:off x="2357422" y="2214554"/>
              <a:ext cx="857256"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a+c</a:t>
              </a:r>
            </a:p>
          </p:txBody>
        </p:sp>
        <p:sp>
          <p:nvSpPr>
            <p:cNvPr id="28715" name="TextBox 21">
              <a:extLst>
                <a:ext uri="{FF2B5EF4-FFF2-40B4-BE49-F238E27FC236}">
                  <a16:creationId xmlns:a16="http://schemas.microsoft.com/office/drawing/2014/main" id="{D4E19AAC-2A34-4492-BEC3-2E0AEE83F7EB}"/>
                </a:ext>
              </a:extLst>
            </p:cNvPr>
            <p:cNvSpPr txBox="1">
              <a:spLocks noChangeArrowheads="1"/>
            </p:cNvSpPr>
            <p:nvPr/>
          </p:nvSpPr>
          <p:spPr bwMode="auto">
            <a:xfrm>
              <a:off x="3143240" y="2214554"/>
              <a:ext cx="1000132"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a+b</a:t>
              </a:r>
            </a:p>
          </p:txBody>
        </p:sp>
        <p:sp>
          <p:nvSpPr>
            <p:cNvPr id="28716" name="TextBox 21">
              <a:extLst>
                <a:ext uri="{FF2B5EF4-FFF2-40B4-BE49-F238E27FC236}">
                  <a16:creationId xmlns:a16="http://schemas.microsoft.com/office/drawing/2014/main" id="{2C568150-6C25-4F2E-9491-01BBF28FA540}"/>
                </a:ext>
              </a:extLst>
            </p:cNvPr>
            <p:cNvSpPr txBox="1">
              <a:spLocks noChangeArrowheads="1"/>
            </p:cNvSpPr>
            <p:nvPr/>
          </p:nvSpPr>
          <p:spPr bwMode="auto">
            <a:xfrm>
              <a:off x="1500166" y="857232"/>
              <a:ext cx="857256"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28717" name="TextBox 21">
              <a:extLst>
                <a:ext uri="{FF2B5EF4-FFF2-40B4-BE49-F238E27FC236}">
                  <a16:creationId xmlns:a16="http://schemas.microsoft.com/office/drawing/2014/main" id="{17680674-68BC-4717-ACC9-1CE5D11E62FD}"/>
                </a:ext>
              </a:extLst>
            </p:cNvPr>
            <p:cNvSpPr txBox="1">
              <a:spLocks noChangeArrowheads="1"/>
            </p:cNvSpPr>
            <p:nvPr/>
          </p:nvSpPr>
          <p:spPr bwMode="auto">
            <a:xfrm>
              <a:off x="2500298" y="853843"/>
              <a:ext cx="857256"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28718" name="TextBox 21">
              <a:extLst>
                <a:ext uri="{FF2B5EF4-FFF2-40B4-BE49-F238E27FC236}">
                  <a16:creationId xmlns:a16="http://schemas.microsoft.com/office/drawing/2014/main" id="{0D4A63DE-7BF2-4ADE-9D1D-E9A9AE08878D}"/>
                </a:ext>
              </a:extLst>
            </p:cNvPr>
            <p:cNvSpPr txBox="1">
              <a:spLocks noChangeArrowheads="1"/>
            </p:cNvSpPr>
            <p:nvPr/>
          </p:nvSpPr>
          <p:spPr bwMode="auto">
            <a:xfrm>
              <a:off x="3357554" y="857232"/>
              <a:ext cx="857256" cy="78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grpSp>
      <p:grpSp>
        <p:nvGrpSpPr>
          <p:cNvPr id="3" name="Group 51">
            <a:extLst>
              <a:ext uri="{FF2B5EF4-FFF2-40B4-BE49-F238E27FC236}">
                <a16:creationId xmlns:a16="http://schemas.microsoft.com/office/drawing/2014/main" id="{78E5A1A4-A00C-44C7-8C5B-693079B6F419}"/>
              </a:ext>
            </a:extLst>
          </p:cNvPr>
          <p:cNvGrpSpPr>
            <a:grpSpLocks/>
          </p:cNvGrpSpPr>
          <p:nvPr/>
        </p:nvGrpSpPr>
        <p:grpSpPr bwMode="auto">
          <a:xfrm>
            <a:off x="5915660" y="1577976"/>
            <a:ext cx="4262438" cy="1907953"/>
            <a:chOff x="4381884" y="714356"/>
            <a:chExt cx="4262082" cy="2308890"/>
          </a:xfrm>
        </p:grpSpPr>
        <p:cxnSp>
          <p:nvCxnSpPr>
            <p:cNvPr id="17" name="Straight Arrow Connector 16">
              <a:extLst>
                <a:ext uri="{FF2B5EF4-FFF2-40B4-BE49-F238E27FC236}">
                  <a16:creationId xmlns:a16="http://schemas.microsoft.com/office/drawing/2014/main" id="{293C459A-9707-440B-98C8-970EEA339368}"/>
                </a:ext>
              </a:extLst>
            </p:cNvPr>
            <p:cNvCxnSpPr/>
            <p:nvPr/>
          </p:nvCxnSpPr>
          <p:spPr>
            <a:xfrm>
              <a:off x="4429505" y="1714769"/>
              <a:ext cx="10714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94" name="Rectangle 17">
              <a:extLst>
                <a:ext uri="{FF2B5EF4-FFF2-40B4-BE49-F238E27FC236}">
                  <a16:creationId xmlns:a16="http://schemas.microsoft.com/office/drawing/2014/main" id="{4C08064C-A0C7-4BCD-A158-3E0FEAF8E769}"/>
                </a:ext>
              </a:extLst>
            </p:cNvPr>
            <p:cNvSpPr>
              <a:spLocks noChangeArrowheads="1"/>
            </p:cNvSpPr>
            <p:nvPr/>
          </p:nvSpPr>
          <p:spPr bwMode="auto">
            <a:xfrm>
              <a:off x="4381884" y="1202280"/>
              <a:ext cx="386612" cy="44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2</a:t>
              </a:r>
              <a:endParaRPr lang="en-GB" altLang="en-US">
                <a:solidFill>
                  <a:srgbClr val="002060"/>
                </a:solidFill>
                <a:latin typeface="Calibri" panose="020F0502020204030204" pitchFamily="34" charset="0"/>
              </a:endParaRPr>
            </a:p>
          </p:txBody>
        </p:sp>
        <p:cxnSp>
          <p:nvCxnSpPr>
            <p:cNvPr id="20" name="Straight Arrow Connector 19">
              <a:extLst>
                <a:ext uri="{FF2B5EF4-FFF2-40B4-BE49-F238E27FC236}">
                  <a16:creationId xmlns:a16="http://schemas.microsoft.com/office/drawing/2014/main" id="{9F3E0F33-6272-42FB-901D-8C938481C92B}"/>
                </a:ext>
              </a:extLst>
            </p:cNvPr>
            <p:cNvCxnSpPr/>
            <p:nvPr/>
          </p:nvCxnSpPr>
          <p:spPr>
            <a:xfrm>
              <a:off x="4715231" y="1387650"/>
              <a:ext cx="1428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96" name="Rectangle 20">
              <a:extLst>
                <a:ext uri="{FF2B5EF4-FFF2-40B4-BE49-F238E27FC236}">
                  <a16:creationId xmlns:a16="http://schemas.microsoft.com/office/drawing/2014/main" id="{4105E8A2-9237-4194-B279-A34DFF34B6AE}"/>
                </a:ext>
              </a:extLst>
            </p:cNvPr>
            <p:cNvSpPr>
              <a:spLocks noChangeArrowheads="1"/>
            </p:cNvSpPr>
            <p:nvPr/>
          </p:nvSpPr>
          <p:spPr bwMode="auto">
            <a:xfrm>
              <a:off x="4857752" y="1202280"/>
              <a:ext cx="659100" cy="44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2</a:t>
              </a:r>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1</a:t>
              </a:r>
              <a:endParaRPr lang="en-GB" altLang="en-US">
                <a:solidFill>
                  <a:srgbClr val="002060"/>
                </a:solidFill>
                <a:latin typeface="Calibri" panose="020F0502020204030204" pitchFamily="34" charset="0"/>
              </a:endParaRPr>
            </a:p>
          </p:txBody>
        </p:sp>
        <p:sp>
          <p:nvSpPr>
            <p:cNvPr id="22" name="Double Bracket 21">
              <a:extLst>
                <a:ext uri="{FF2B5EF4-FFF2-40B4-BE49-F238E27FC236}">
                  <a16:creationId xmlns:a16="http://schemas.microsoft.com/office/drawing/2014/main" id="{8E0B2C4B-F2F2-4751-B13F-5573A8A342B1}"/>
                </a:ext>
              </a:extLst>
            </p:cNvPr>
            <p:cNvSpPr/>
            <p:nvPr/>
          </p:nvSpPr>
          <p:spPr bwMode="auto">
            <a:xfrm>
              <a:off x="5643842" y="714356"/>
              <a:ext cx="3000124" cy="2308890"/>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28698" name="TextBox 21">
              <a:extLst>
                <a:ext uri="{FF2B5EF4-FFF2-40B4-BE49-F238E27FC236}">
                  <a16:creationId xmlns:a16="http://schemas.microsoft.com/office/drawing/2014/main" id="{09406570-AFFB-4668-824E-E87FF160CB69}"/>
                </a:ext>
              </a:extLst>
            </p:cNvPr>
            <p:cNvSpPr txBox="1">
              <a:spLocks noChangeArrowheads="1"/>
            </p:cNvSpPr>
            <p:nvPr/>
          </p:nvSpPr>
          <p:spPr bwMode="auto">
            <a:xfrm>
              <a:off x="6000760" y="1500174"/>
              <a:ext cx="523587"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p>
          </p:txBody>
        </p:sp>
        <p:sp>
          <p:nvSpPr>
            <p:cNvPr id="28699" name="TextBox 21">
              <a:extLst>
                <a:ext uri="{FF2B5EF4-FFF2-40B4-BE49-F238E27FC236}">
                  <a16:creationId xmlns:a16="http://schemas.microsoft.com/office/drawing/2014/main" id="{04B75D11-4FF5-446D-8C99-040011BDFDE2}"/>
                </a:ext>
              </a:extLst>
            </p:cNvPr>
            <p:cNvSpPr txBox="1">
              <a:spLocks noChangeArrowheads="1"/>
            </p:cNvSpPr>
            <p:nvPr/>
          </p:nvSpPr>
          <p:spPr bwMode="auto">
            <a:xfrm>
              <a:off x="6715140" y="1500174"/>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b-a</a:t>
              </a:r>
            </a:p>
          </p:txBody>
        </p:sp>
        <p:sp>
          <p:nvSpPr>
            <p:cNvPr id="28700" name="TextBox 21">
              <a:extLst>
                <a:ext uri="{FF2B5EF4-FFF2-40B4-BE49-F238E27FC236}">
                  <a16:creationId xmlns:a16="http://schemas.microsoft.com/office/drawing/2014/main" id="{4D5727DE-8816-422A-B66F-5A47A4089885}"/>
                </a:ext>
              </a:extLst>
            </p:cNvPr>
            <p:cNvSpPr txBox="1">
              <a:spLocks noChangeArrowheads="1"/>
            </p:cNvSpPr>
            <p:nvPr/>
          </p:nvSpPr>
          <p:spPr bwMode="auto">
            <a:xfrm>
              <a:off x="7715272" y="1500174"/>
              <a:ext cx="523587"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c</a:t>
              </a:r>
            </a:p>
          </p:txBody>
        </p:sp>
        <p:sp>
          <p:nvSpPr>
            <p:cNvPr id="28701" name="TextBox 21">
              <a:extLst>
                <a:ext uri="{FF2B5EF4-FFF2-40B4-BE49-F238E27FC236}">
                  <a16:creationId xmlns:a16="http://schemas.microsoft.com/office/drawing/2014/main" id="{241351D7-DDDF-4BFC-B666-126B449C5F91}"/>
                </a:ext>
              </a:extLst>
            </p:cNvPr>
            <p:cNvSpPr txBox="1">
              <a:spLocks noChangeArrowheads="1"/>
            </p:cNvSpPr>
            <p:nvPr/>
          </p:nvSpPr>
          <p:spPr bwMode="auto">
            <a:xfrm>
              <a:off x="5786446" y="2214554"/>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b+c</a:t>
              </a:r>
            </a:p>
          </p:txBody>
        </p:sp>
        <p:sp>
          <p:nvSpPr>
            <p:cNvPr id="28702" name="TextBox 21">
              <a:extLst>
                <a:ext uri="{FF2B5EF4-FFF2-40B4-BE49-F238E27FC236}">
                  <a16:creationId xmlns:a16="http://schemas.microsoft.com/office/drawing/2014/main" id="{CF547A0F-FB49-433F-BF4B-DB22C6136B71}"/>
                </a:ext>
              </a:extLst>
            </p:cNvPr>
            <p:cNvSpPr txBox="1">
              <a:spLocks noChangeArrowheads="1"/>
            </p:cNvSpPr>
            <p:nvPr/>
          </p:nvSpPr>
          <p:spPr bwMode="auto">
            <a:xfrm>
              <a:off x="6715140" y="2214554"/>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a-b</a:t>
              </a:r>
            </a:p>
          </p:txBody>
        </p:sp>
        <p:sp>
          <p:nvSpPr>
            <p:cNvPr id="28703" name="TextBox 21">
              <a:extLst>
                <a:ext uri="{FF2B5EF4-FFF2-40B4-BE49-F238E27FC236}">
                  <a16:creationId xmlns:a16="http://schemas.microsoft.com/office/drawing/2014/main" id="{68673C1A-7D42-4CD5-B6B8-2F1E59787F37}"/>
                </a:ext>
              </a:extLst>
            </p:cNvPr>
            <p:cNvSpPr txBox="1">
              <a:spLocks noChangeArrowheads="1"/>
            </p:cNvSpPr>
            <p:nvPr/>
          </p:nvSpPr>
          <p:spPr bwMode="auto">
            <a:xfrm>
              <a:off x="7500958" y="2214554"/>
              <a:ext cx="1000132"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a+b</a:t>
              </a:r>
            </a:p>
          </p:txBody>
        </p:sp>
        <p:sp>
          <p:nvSpPr>
            <p:cNvPr id="28704" name="TextBox 21">
              <a:extLst>
                <a:ext uri="{FF2B5EF4-FFF2-40B4-BE49-F238E27FC236}">
                  <a16:creationId xmlns:a16="http://schemas.microsoft.com/office/drawing/2014/main" id="{5D4ED848-2EC2-4B4E-8036-1B03B841873A}"/>
                </a:ext>
              </a:extLst>
            </p:cNvPr>
            <p:cNvSpPr txBox="1">
              <a:spLocks noChangeArrowheads="1"/>
            </p:cNvSpPr>
            <p:nvPr/>
          </p:nvSpPr>
          <p:spPr bwMode="auto">
            <a:xfrm>
              <a:off x="5857884" y="857232"/>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28705" name="TextBox 21">
              <a:extLst>
                <a:ext uri="{FF2B5EF4-FFF2-40B4-BE49-F238E27FC236}">
                  <a16:creationId xmlns:a16="http://schemas.microsoft.com/office/drawing/2014/main" id="{A922735A-941B-4E52-8044-FD29C67B1E2E}"/>
                </a:ext>
              </a:extLst>
            </p:cNvPr>
            <p:cNvSpPr txBox="1">
              <a:spLocks noChangeArrowheads="1"/>
            </p:cNvSpPr>
            <p:nvPr/>
          </p:nvSpPr>
          <p:spPr bwMode="auto">
            <a:xfrm>
              <a:off x="6858016" y="853843"/>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solidFill>
                    <a:srgbClr val="002060"/>
                  </a:solidFill>
                  <a:latin typeface="Calibri" panose="020F0502020204030204" pitchFamily="34" charset="0"/>
                </a:rPr>
                <a:t>0</a:t>
              </a:r>
            </a:p>
          </p:txBody>
        </p:sp>
        <p:sp>
          <p:nvSpPr>
            <p:cNvPr id="28706" name="TextBox 21">
              <a:extLst>
                <a:ext uri="{FF2B5EF4-FFF2-40B4-BE49-F238E27FC236}">
                  <a16:creationId xmlns:a16="http://schemas.microsoft.com/office/drawing/2014/main" id="{3CCB7DAD-DFF1-4532-818E-8FFBFD566C3F}"/>
                </a:ext>
              </a:extLst>
            </p:cNvPr>
            <p:cNvSpPr txBox="1">
              <a:spLocks noChangeArrowheads="1"/>
            </p:cNvSpPr>
            <p:nvPr/>
          </p:nvSpPr>
          <p:spPr bwMode="auto">
            <a:xfrm>
              <a:off x="7715272" y="857232"/>
              <a:ext cx="857256" cy="78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grpSp>
      <p:grpSp>
        <p:nvGrpSpPr>
          <p:cNvPr id="5" name="Group 52">
            <a:extLst>
              <a:ext uri="{FF2B5EF4-FFF2-40B4-BE49-F238E27FC236}">
                <a16:creationId xmlns:a16="http://schemas.microsoft.com/office/drawing/2014/main" id="{9AC957E0-9603-468E-89A5-626845D7C5B4}"/>
              </a:ext>
            </a:extLst>
          </p:cNvPr>
          <p:cNvGrpSpPr>
            <a:grpSpLocks/>
          </p:cNvGrpSpPr>
          <p:nvPr/>
        </p:nvGrpSpPr>
        <p:grpSpPr bwMode="auto">
          <a:xfrm>
            <a:off x="7167564" y="3492250"/>
            <a:ext cx="3000375" cy="2802023"/>
            <a:chOff x="5643570" y="3215480"/>
            <a:chExt cx="3000396" cy="3527531"/>
          </a:xfrm>
        </p:grpSpPr>
        <p:cxnSp>
          <p:nvCxnSpPr>
            <p:cNvPr id="33" name="Straight Arrow Connector 32">
              <a:extLst>
                <a:ext uri="{FF2B5EF4-FFF2-40B4-BE49-F238E27FC236}">
                  <a16:creationId xmlns:a16="http://schemas.microsoft.com/office/drawing/2014/main" id="{83AEC60F-492B-46AA-A7F5-62797D787F8D}"/>
                </a:ext>
              </a:extLst>
            </p:cNvPr>
            <p:cNvCxnSpPr/>
            <p:nvPr/>
          </p:nvCxnSpPr>
          <p:spPr>
            <a:xfrm rot="5400000">
              <a:off x="6572288" y="3785373"/>
              <a:ext cx="114296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80" name="Rectangle 34">
              <a:extLst>
                <a:ext uri="{FF2B5EF4-FFF2-40B4-BE49-F238E27FC236}">
                  <a16:creationId xmlns:a16="http://schemas.microsoft.com/office/drawing/2014/main" id="{E85CFE56-8F6F-4842-B246-8D3982E02456}"/>
                </a:ext>
              </a:extLst>
            </p:cNvPr>
            <p:cNvSpPr>
              <a:spLocks noChangeArrowheads="1"/>
            </p:cNvSpPr>
            <p:nvPr/>
          </p:nvSpPr>
          <p:spPr bwMode="auto">
            <a:xfrm>
              <a:off x="5937307" y="3558146"/>
              <a:ext cx="386647" cy="4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3</a:t>
              </a:r>
              <a:endParaRPr lang="en-GB" altLang="en-US">
                <a:solidFill>
                  <a:srgbClr val="002060"/>
                </a:solidFill>
                <a:latin typeface="Calibri" panose="020F0502020204030204" pitchFamily="34" charset="0"/>
              </a:endParaRPr>
            </a:p>
          </p:txBody>
        </p:sp>
        <p:cxnSp>
          <p:nvCxnSpPr>
            <p:cNvPr id="36" name="Straight Arrow Connector 35">
              <a:extLst>
                <a:ext uri="{FF2B5EF4-FFF2-40B4-BE49-F238E27FC236}">
                  <a16:creationId xmlns:a16="http://schemas.microsoft.com/office/drawing/2014/main" id="{F90304F9-E9AA-413C-96DE-3E7E65F088AD}"/>
                </a:ext>
              </a:extLst>
            </p:cNvPr>
            <p:cNvCxnSpPr/>
            <p:nvPr/>
          </p:nvCxnSpPr>
          <p:spPr>
            <a:xfrm>
              <a:off x="6270636" y="3742512"/>
              <a:ext cx="142876"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82" name="Rectangle 36">
              <a:extLst>
                <a:ext uri="{FF2B5EF4-FFF2-40B4-BE49-F238E27FC236}">
                  <a16:creationId xmlns:a16="http://schemas.microsoft.com/office/drawing/2014/main" id="{CD5A1056-187B-4951-860D-CE6ABE896D4D}"/>
                </a:ext>
              </a:extLst>
            </p:cNvPr>
            <p:cNvSpPr>
              <a:spLocks noChangeArrowheads="1"/>
            </p:cNvSpPr>
            <p:nvPr/>
          </p:nvSpPr>
          <p:spPr bwMode="auto">
            <a:xfrm>
              <a:off x="6413175" y="3558146"/>
              <a:ext cx="659160" cy="4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3</a:t>
              </a:r>
              <a:r>
                <a:rPr lang="en-GB" altLang="en-US">
                  <a:solidFill>
                    <a:srgbClr val="002060"/>
                  </a:solidFill>
                  <a:latin typeface="Calibri" panose="020F0502020204030204" pitchFamily="34" charset="0"/>
                </a:rPr>
                <a:t>-C</a:t>
              </a:r>
              <a:r>
                <a:rPr lang="en-GB" altLang="en-US" baseline="-25000">
                  <a:solidFill>
                    <a:srgbClr val="002060"/>
                  </a:solidFill>
                  <a:latin typeface="Calibri" panose="020F0502020204030204" pitchFamily="34" charset="0"/>
                </a:rPr>
                <a:t>1</a:t>
              </a:r>
              <a:endParaRPr lang="en-GB" altLang="en-US">
                <a:solidFill>
                  <a:srgbClr val="002060"/>
                </a:solidFill>
                <a:latin typeface="Calibri" panose="020F0502020204030204" pitchFamily="34" charset="0"/>
              </a:endParaRPr>
            </a:p>
          </p:txBody>
        </p:sp>
        <p:sp>
          <p:nvSpPr>
            <p:cNvPr id="38" name="Double Bracket 37">
              <a:extLst>
                <a:ext uri="{FF2B5EF4-FFF2-40B4-BE49-F238E27FC236}">
                  <a16:creationId xmlns:a16="http://schemas.microsoft.com/office/drawing/2014/main" id="{17D04AC2-A2E0-49A2-98C0-A268F0D16ECA}"/>
                </a:ext>
              </a:extLst>
            </p:cNvPr>
            <p:cNvSpPr/>
            <p:nvPr/>
          </p:nvSpPr>
          <p:spPr bwMode="auto">
            <a:xfrm>
              <a:off x="5643570" y="4429876"/>
              <a:ext cx="3000396" cy="2308146"/>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28684" name="TextBox 21">
              <a:extLst>
                <a:ext uri="{FF2B5EF4-FFF2-40B4-BE49-F238E27FC236}">
                  <a16:creationId xmlns:a16="http://schemas.microsoft.com/office/drawing/2014/main" id="{FB35F290-4B70-4B3E-9D58-4C7D7EDA89A9}"/>
                </a:ext>
              </a:extLst>
            </p:cNvPr>
            <p:cNvSpPr txBox="1">
              <a:spLocks noChangeArrowheads="1"/>
            </p:cNvSpPr>
            <p:nvPr/>
          </p:nvSpPr>
          <p:spPr bwMode="auto">
            <a:xfrm>
              <a:off x="6000761" y="5214951"/>
              <a:ext cx="523587"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a:t>
              </a:r>
            </a:p>
          </p:txBody>
        </p:sp>
        <p:sp>
          <p:nvSpPr>
            <p:cNvPr id="28685" name="TextBox 21">
              <a:extLst>
                <a:ext uri="{FF2B5EF4-FFF2-40B4-BE49-F238E27FC236}">
                  <a16:creationId xmlns:a16="http://schemas.microsoft.com/office/drawing/2014/main" id="{D96554EC-5C0B-467D-A2E9-72A14209DECC}"/>
                </a:ext>
              </a:extLst>
            </p:cNvPr>
            <p:cNvSpPr txBox="1">
              <a:spLocks noChangeArrowheads="1"/>
            </p:cNvSpPr>
            <p:nvPr/>
          </p:nvSpPr>
          <p:spPr bwMode="auto">
            <a:xfrm>
              <a:off x="6715141" y="5214951"/>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b-a</a:t>
              </a:r>
            </a:p>
          </p:txBody>
        </p:sp>
        <p:sp>
          <p:nvSpPr>
            <p:cNvPr id="28686" name="TextBox 21">
              <a:extLst>
                <a:ext uri="{FF2B5EF4-FFF2-40B4-BE49-F238E27FC236}">
                  <a16:creationId xmlns:a16="http://schemas.microsoft.com/office/drawing/2014/main" id="{C4F0D651-BDE1-4568-9048-A6FF12FAE7A3}"/>
                </a:ext>
              </a:extLst>
            </p:cNvPr>
            <p:cNvSpPr txBox="1">
              <a:spLocks noChangeArrowheads="1"/>
            </p:cNvSpPr>
            <p:nvPr/>
          </p:nvSpPr>
          <p:spPr bwMode="auto">
            <a:xfrm>
              <a:off x="7643834" y="5214951"/>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c-a</a:t>
              </a:r>
            </a:p>
          </p:txBody>
        </p:sp>
        <p:sp>
          <p:nvSpPr>
            <p:cNvPr id="28687" name="TextBox 21">
              <a:extLst>
                <a:ext uri="{FF2B5EF4-FFF2-40B4-BE49-F238E27FC236}">
                  <a16:creationId xmlns:a16="http://schemas.microsoft.com/office/drawing/2014/main" id="{93C464A2-B6A9-46D7-9B24-2C4E4A0AE433}"/>
                </a:ext>
              </a:extLst>
            </p:cNvPr>
            <p:cNvSpPr txBox="1">
              <a:spLocks noChangeArrowheads="1"/>
            </p:cNvSpPr>
            <p:nvPr/>
          </p:nvSpPr>
          <p:spPr bwMode="auto">
            <a:xfrm>
              <a:off x="5786446" y="5929330"/>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b+c</a:t>
              </a:r>
            </a:p>
          </p:txBody>
        </p:sp>
        <p:sp>
          <p:nvSpPr>
            <p:cNvPr id="28688" name="TextBox 21">
              <a:extLst>
                <a:ext uri="{FF2B5EF4-FFF2-40B4-BE49-F238E27FC236}">
                  <a16:creationId xmlns:a16="http://schemas.microsoft.com/office/drawing/2014/main" id="{43F65CD1-4754-45BE-84E1-199C9B2C30C7}"/>
                </a:ext>
              </a:extLst>
            </p:cNvPr>
            <p:cNvSpPr txBox="1">
              <a:spLocks noChangeArrowheads="1"/>
            </p:cNvSpPr>
            <p:nvPr/>
          </p:nvSpPr>
          <p:spPr bwMode="auto">
            <a:xfrm>
              <a:off x="6715141" y="5929330"/>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a-b</a:t>
              </a:r>
            </a:p>
          </p:txBody>
        </p:sp>
        <p:sp>
          <p:nvSpPr>
            <p:cNvPr id="28689" name="TextBox 21">
              <a:extLst>
                <a:ext uri="{FF2B5EF4-FFF2-40B4-BE49-F238E27FC236}">
                  <a16:creationId xmlns:a16="http://schemas.microsoft.com/office/drawing/2014/main" id="{37EC4EFC-9DC2-4412-8907-1FE34B8E6EBC}"/>
                </a:ext>
              </a:extLst>
            </p:cNvPr>
            <p:cNvSpPr txBox="1">
              <a:spLocks noChangeArrowheads="1"/>
            </p:cNvSpPr>
            <p:nvPr/>
          </p:nvSpPr>
          <p:spPr bwMode="auto">
            <a:xfrm>
              <a:off x="7643834" y="5929330"/>
              <a:ext cx="1000132"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a-c</a:t>
              </a:r>
            </a:p>
          </p:txBody>
        </p:sp>
        <p:sp>
          <p:nvSpPr>
            <p:cNvPr id="28690" name="TextBox 21">
              <a:extLst>
                <a:ext uri="{FF2B5EF4-FFF2-40B4-BE49-F238E27FC236}">
                  <a16:creationId xmlns:a16="http://schemas.microsoft.com/office/drawing/2014/main" id="{4FC6455B-ED9D-4C34-93B7-9B4284E72372}"/>
                </a:ext>
              </a:extLst>
            </p:cNvPr>
            <p:cNvSpPr txBox="1">
              <a:spLocks noChangeArrowheads="1"/>
            </p:cNvSpPr>
            <p:nvPr/>
          </p:nvSpPr>
          <p:spPr bwMode="auto">
            <a:xfrm>
              <a:off x="5857885" y="4572008"/>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28691" name="TextBox 21">
              <a:extLst>
                <a:ext uri="{FF2B5EF4-FFF2-40B4-BE49-F238E27FC236}">
                  <a16:creationId xmlns:a16="http://schemas.microsoft.com/office/drawing/2014/main" id="{90A2E723-B377-4F0E-B8E3-B6C654EDDBA5}"/>
                </a:ext>
              </a:extLst>
            </p:cNvPr>
            <p:cNvSpPr txBox="1">
              <a:spLocks noChangeArrowheads="1"/>
            </p:cNvSpPr>
            <p:nvPr/>
          </p:nvSpPr>
          <p:spPr bwMode="auto">
            <a:xfrm>
              <a:off x="6858017" y="4568619"/>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0</a:t>
              </a:r>
            </a:p>
          </p:txBody>
        </p:sp>
        <p:sp>
          <p:nvSpPr>
            <p:cNvPr id="28692" name="TextBox 21">
              <a:extLst>
                <a:ext uri="{FF2B5EF4-FFF2-40B4-BE49-F238E27FC236}">
                  <a16:creationId xmlns:a16="http://schemas.microsoft.com/office/drawing/2014/main" id="{A151EDF0-0F37-4302-8216-9ED7E467A248}"/>
                </a:ext>
              </a:extLst>
            </p:cNvPr>
            <p:cNvSpPr txBox="1">
              <a:spLocks noChangeArrowheads="1"/>
            </p:cNvSpPr>
            <p:nvPr/>
          </p:nvSpPr>
          <p:spPr bwMode="auto">
            <a:xfrm>
              <a:off x="7786710" y="4572008"/>
              <a:ext cx="857256" cy="81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0</a:t>
              </a:r>
            </a:p>
          </p:txBody>
        </p:sp>
      </p:grpSp>
      <p:sp>
        <p:nvSpPr>
          <p:cNvPr id="48" name="Content Placeholder 2">
            <a:extLst>
              <a:ext uri="{FF2B5EF4-FFF2-40B4-BE49-F238E27FC236}">
                <a16:creationId xmlns:a16="http://schemas.microsoft.com/office/drawing/2014/main" id="{EAFAEF47-387D-4EC5-8E84-7A1366D80162}"/>
              </a:ext>
            </a:extLst>
          </p:cNvPr>
          <p:cNvSpPr txBox="1">
            <a:spLocks/>
          </p:cNvSpPr>
          <p:nvPr/>
        </p:nvSpPr>
        <p:spPr bwMode="auto">
          <a:xfrm>
            <a:off x="1088074" y="3429000"/>
            <a:ext cx="43576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So, using the top row:</a:t>
            </a:r>
            <a:endParaRPr lang="en-GB" altLang="en-US" sz="3000" b="1" baseline="-16000" dirty="0">
              <a:solidFill>
                <a:srgbClr val="002060"/>
              </a:solidFill>
              <a:latin typeface="Calibri" panose="020F0502020204030204" pitchFamily="34" charset="0"/>
            </a:endParaRPr>
          </a:p>
        </p:txBody>
      </p:sp>
      <p:sp>
        <p:nvSpPr>
          <p:cNvPr id="50" name="TextBox 49">
            <a:extLst>
              <a:ext uri="{FF2B5EF4-FFF2-40B4-BE49-F238E27FC236}">
                <a16:creationId xmlns:a16="http://schemas.microsoft.com/office/drawing/2014/main" id="{3B1C5F05-981E-4C2A-9641-24DFCC78418B}"/>
              </a:ext>
            </a:extLst>
          </p:cNvPr>
          <p:cNvSpPr txBox="1"/>
          <p:nvPr/>
        </p:nvSpPr>
        <p:spPr>
          <a:xfrm>
            <a:off x="1524001" y="4214814"/>
            <a:ext cx="5357813" cy="2554287"/>
          </a:xfrm>
          <a:prstGeom prst="rect">
            <a:avLst/>
          </a:prstGeom>
          <a:noFill/>
        </p:spPr>
        <p:txBody>
          <a:bodyPr>
            <a:spAutoFit/>
          </a:bodyPr>
          <a:lstStyle/>
          <a:p>
            <a:pPr>
              <a:defRPr/>
            </a:pPr>
            <a:r>
              <a:rPr lang="en-GB" sz="3200" dirty="0">
                <a:solidFill>
                  <a:srgbClr val="002060"/>
                </a:solidFill>
              </a:rPr>
              <a:t>| A | = (b-a)(a-c) – (c-a)(a-b)</a:t>
            </a:r>
          </a:p>
          <a:p>
            <a:pPr>
              <a:defRPr/>
            </a:pPr>
            <a:r>
              <a:rPr lang="en-GB" sz="3200" dirty="0">
                <a:solidFill>
                  <a:srgbClr val="002060"/>
                </a:solidFill>
              </a:rPr>
              <a:t>          = ba-a</a:t>
            </a:r>
            <a:r>
              <a:rPr lang="en-GB" sz="3200" baseline="30000" dirty="0">
                <a:solidFill>
                  <a:srgbClr val="002060"/>
                </a:solidFill>
              </a:rPr>
              <a:t>2</a:t>
            </a:r>
            <a:r>
              <a:rPr lang="en-GB" sz="3200" dirty="0">
                <a:solidFill>
                  <a:srgbClr val="002060"/>
                </a:solidFill>
              </a:rPr>
              <a:t>+ac-bc</a:t>
            </a:r>
          </a:p>
          <a:p>
            <a:pPr>
              <a:defRPr/>
            </a:pPr>
            <a:r>
              <a:rPr lang="en-GB" sz="3200" dirty="0">
                <a:solidFill>
                  <a:srgbClr val="002060"/>
                </a:solidFill>
              </a:rPr>
              <a:t>		-(ac-</a:t>
            </a:r>
            <a:r>
              <a:rPr lang="en-GB" sz="3200" dirty="0" err="1">
                <a:solidFill>
                  <a:srgbClr val="002060"/>
                </a:solidFill>
              </a:rPr>
              <a:t>bc</a:t>
            </a:r>
            <a:r>
              <a:rPr lang="en-GB" sz="3200" dirty="0">
                <a:solidFill>
                  <a:srgbClr val="002060"/>
                </a:solidFill>
              </a:rPr>
              <a:t> -a</a:t>
            </a:r>
            <a:r>
              <a:rPr lang="en-GB" sz="3200" baseline="30000" dirty="0">
                <a:solidFill>
                  <a:srgbClr val="002060"/>
                </a:solidFill>
              </a:rPr>
              <a:t>2</a:t>
            </a:r>
            <a:r>
              <a:rPr lang="en-GB" sz="3200" dirty="0">
                <a:solidFill>
                  <a:srgbClr val="002060"/>
                </a:solidFill>
              </a:rPr>
              <a:t>+ab)</a:t>
            </a:r>
          </a:p>
          <a:p>
            <a:pPr>
              <a:defRPr/>
            </a:pPr>
            <a:r>
              <a:rPr lang="en-GB" sz="3200" dirty="0">
                <a:solidFill>
                  <a:srgbClr val="002060"/>
                </a:solidFill>
              </a:rPr>
              <a:t>          = 0 </a:t>
            </a:r>
          </a:p>
          <a:p>
            <a:pPr>
              <a:defRPr/>
            </a:pPr>
            <a:endParaRPr lang="en-GB" sz="3200" dirty="0">
              <a:solidFill>
                <a:srgbClr val="002060"/>
              </a:solidFill>
            </a:endParaRPr>
          </a:p>
        </p:txBody>
      </p:sp>
      <p:sp>
        <p:nvSpPr>
          <p:cNvPr id="8" name="Title 7">
            <a:extLst>
              <a:ext uri="{FF2B5EF4-FFF2-40B4-BE49-F238E27FC236}">
                <a16:creationId xmlns:a16="http://schemas.microsoft.com/office/drawing/2014/main" id="{C237F964-A14B-490B-A8A2-922C91E1A649}"/>
              </a:ext>
            </a:extLst>
          </p:cNvPr>
          <p:cNvSpPr>
            <a:spLocks noGrp="1"/>
          </p:cNvSpPr>
          <p:nvPr>
            <p:ph type="title"/>
          </p:nvPr>
        </p:nvSpPr>
        <p:spPr/>
        <p:txBody>
          <a:bodyPr>
            <a:normAutofit fontScale="90000"/>
          </a:bodyPr>
          <a:lstStyle/>
          <a:p>
            <a:r>
              <a:rPr lang="en-GB" sz="4000" dirty="0"/>
              <a:t>A trick for calculating determinants</a:t>
            </a:r>
            <a:endParaRPr lang="en-US" dirty="0">
              <a:solidFill>
                <a:srgbClr val="002060"/>
              </a:solidFill>
            </a:endParaRPr>
          </a:p>
        </p:txBody>
      </p:sp>
      <p:sp>
        <p:nvSpPr>
          <p:cNvPr id="10" name="Slide Number Placeholder 9">
            <a:extLst>
              <a:ext uri="{FF2B5EF4-FFF2-40B4-BE49-F238E27FC236}">
                <a16:creationId xmlns:a16="http://schemas.microsoft.com/office/drawing/2014/main" id="{C9C97DC7-6DD9-49EF-B93E-78A7C0C9E103}"/>
              </a:ext>
            </a:extLst>
          </p:cNvPr>
          <p:cNvSpPr>
            <a:spLocks noGrp="1"/>
          </p:cNvSpPr>
          <p:nvPr>
            <p:ph type="sldNum" sz="quarter" idx="12"/>
          </p:nvPr>
        </p:nvSpPr>
        <p:spPr/>
        <p:txBody>
          <a:bodyPr/>
          <a:lstStyle/>
          <a:p>
            <a:fld id="{7A40C488-C8CC-47D5-8871-7D5F905AB6AC}" type="slidenum">
              <a:rPr lang="en-US" smtClean="0"/>
              <a:t>76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D7D8CEC-ED8F-40B2-9A22-066AB4F75CD7}"/>
              </a:ext>
            </a:extLst>
          </p:cNvPr>
          <p:cNvSpPr txBox="1">
            <a:spLocks/>
          </p:cNvSpPr>
          <p:nvPr/>
        </p:nvSpPr>
        <p:spPr bwMode="auto">
          <a:xfrm>
            <a:off x="838180" y="1180202"/>
            <a:ext cx="8229600" cy="281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If we take the transpose of a matrix, its determinant is unchanged: |A| = |A</a:t>
            </a:r>
            <a:r>
              <a:rPr lang="en-GB" altLang="en-US" sz="3000" baseline="30000" dirty="0">
                <a:solidFill>
                  <a:srgbClr val="002060"/>
                </a:solidFill>
                <a:latin typeface="Calibri" panose="020F0502020204030204" pitchFamily="34" charset="0"/>
              </a:rPr>
              <a:t>T</a:t>
            </a:r>
            <a:r>
              <a:rPr lang="en-GB" altLang="en-US" sz="3000" dirty="0">
                <a:solidFill>
                  <a:srgbClr val="002060"/>
                </a:solidFill>
                <a:latin typeface="Calibri" panose="020F0502020204030204" pitchFamily="34" charset="0"/>
              </a:rPr>
              <a:t>|</a:t>
            </a:r>
          </a:p>
          <a:p>
            <a:pPr algn="just" eaLnBrk="1" hangingPunct="1">
              <a:spcBef>
                <a:spcPct val="20000"/>
              </a:spcBef>
              <a:buFont typeface="Arial" panose="020B0604020202020204" pitchFamily="34" charset="0"/>
              <a:buChar char="•"/>
            </a:pPr>
            <a:endParaRPr lang="en-GB" altLang="en-US" sz="3000" b="1" baseline="-16000" dirty="0">
              <a:solidFill>
                <a:srgbClr val="002060"/>
              </a:solidFill>
              <a:latin typeface="Calibri" panose="020F0502020204030204" pitchFamily="34" charset="0"/>
            </a:endParaRPr>
          </a:p>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For </a:t>
            </a:r>
            <a:r>
              <a:rPr lang="en-GB" altLang="en-US" sz="3000" b="1" dirty="0">
                <a:solidFill>
                  <a:srgbClr val="002060"/>
                </a:solidFill>
                <a:latin typeface="Calibri" panose="020F0502020204030204" pitchFamily="34" charset="0"/>
              </a:rPr>
              <a:t>diagonal</a:t>
            </a:r>
            <a:r>
              <a:rPr lang="en-GB" altLang="en-US" sz="3000" dirty="0">
                <a:solidFill>
                  <a:srgbClr val="002060"/>
                </a:solidFill>
                <a:latin typeface="Calibri" panose="020F0502020204030204" pitchFamily="34" charset="0"/>
              </a:rPr>
              <a:t> or </a:t>
            </a:r>
            <a:r>
              <a:rPr lang="en-GB" altLang="en-US" sz="3000" b="1" dirty="0">
                <a:solidFill>
                  <a:srgbClr val="002060"/>
                </a:solidFill>
                <a:latin typeface="Calibri" panose="020F0502020204030204" pitchFamily="34" charset="0"/>
              </a:rPr>
              <a:t>upper triangular </a:t>
            </a:r>
            <a:r>
              <a:rPr lang="en-GB" altLang="en-US" sz="3000" dirty="0">
                <a:solidFill>
                  <a:srgbClr val="002060"/>
                </a:solidFill>
                <a:latin typeface="Calibri" panose="020F0502020204030204" pitchFamily="34" charset="0"/>
              </a:rPr>
              <a:t>or </a:t>
            </a:r>
            <a:r>
              <a:rPr lang="en-GB" altLang="en-US" sz="3000" b="1" dirty="0">
                <a:solidFill>
                  <a:srgbClr val="002060"/>
                </a:solidFill>
                <a:latin typeface="Calibri" panose="020F0502020204030204" pitchFamily="34" charset="0"/>
              </a:rPr>
              <a:t>lower triangular </a:t>
            </a:r>
            <a:r>
              <a:rPr lang="en-GB" altLang="en-US" sz="3000" dirty="0">
                <a:solidFill>
                  <a:srgbClr val="002060"/>
                </a:solidFill>
                <a:latin typeface="Calibri" panose="020F0502020204030204" pitchFamily="34" charset="0"/>
              </a:rPr>
              <a:t>matrices, the determinant is the product of the </a:t>
            </a:r>
            <a:r>
              <a:rPr lang="en-GB" altLang="en-US" sz="3000" b="1" dirty="0">
                <a:solidFill>
                  <a:srgbClr val="002060"/>
                </a:solidFill>
                <a:latin typeface="Calibri" panose="020F0502020204030204" pitchFamily="34" charset="0"/>
              </a:rPr>
              <a:t>leading diagonal entries</a:t>
            </a:r>
            <a:r>
              <a:rPr lang="en-GB" altLang="en-US" sz="3000" dirty="0">
                <a:solidFill>
                  <a:srgbClr val="002060"/>
                </a:solidFill>
                <a:latin typeface="Calibri" panose="020F0502020204030204" pitchFamily="34" charset="0"/>
              </a:rPr>
              <a:t>:</a:t>
            </a:r>
            <a:endParaRPr lang="en-GB" altLang="en-US" sz="3000" b="1" dirty="0">
              <a:solidFill>
                <a:srgbClr val="002060"/>
              </a:solidFill>
              <a:latin typeface="Calibri" panose="020F0502020204030204" pitchFamily="34" charset="0"/>
            </a:endParaRPr>
          </a:p>
        </p:txBody>
      </p:sp>
      <p:grpSp>
        <p:nvGrpSpPr>
          <p:cNvPr id="2" name="Group 53">
            <a:extLst>
              <a:ext uri="{FF2B5EF4-FFF2-40B4-BE49-F238E27FC236}">
                <a16:creationId xmlns:a16="http://schemas.microsoft.com/office/drawing/2014/main" id="{AF83D294-79F6-4D54-AD78-925D0EB4ADEC}"/>
              </a:ext>
            </a:extLst>
          </p:cNvPr>
          <p:cNvGrpSpPr>
            <a:grpSpLocks/>
          </p:cNvGrpSpPr>
          <p:nvPr/>
        </p:nvGrpSpPr>
        <p:grpSpPr bwMode="auto">
          <a:xfrm>
            <a:off x="1666876" y="4283076"/>
            <a:ext cx="9072563" cy="1789113"/>
            <a:chOff x="142844" y="4282996"/>
            <a:chExt cx="9072626" cy="1789210"/>
          </a:xfrm>
        </p:grpSpPr>
        <p:grpSp>
          <p:nvGrpSpPr>
            <p:cNvPr id="29701" name="Group 19">
              <a:extLst>
                <a:ext uri="{FF2B5EF4-FFF2-40B4-BE49-F238E27FC236}">
                  <a16:creationId xmlns:a16="http://schemas.microsoft.com/office/drawing/2014/main" id="{B59C10C5-A854-4CE7-936B-4383446CDD9D}"/>
                </a:ext>
              </a:extLst>
            </p:cNvPr>
            <p:cNvGrpSpPr>
              <a:grpSpLocks/>
            </p:cNvGrpSpPr>
            <p:nvPr/>
          </p:nvGrpSpPr>
          <p:grpSpPr bwMode="auto">
            <a:xfrm>
              <a:off x="142844" y="4282996"/>
              <a:ext cx="2143126" cy="1789210"/>
              <a:chOff x="1500159" y="4283094"/>
              <a:chExt cx="2143126" cy="1789210"/>
            </a:xfrm>
          </p:grpSpPr>
          <p:sp>
            <p:nvSpPr>
              <p:cNvPr id="29733" name="TextBox 32">
                <a:extLst>
                  <a:ext uri="{FF2B5EF4-FFF2-40B4-BE49-F238E27FC236}">
                    <a16:creationId xmlns:a16="http://schemas.microsoft.com/office/drawing/2014/main" id="{CD33E88F-C617-47E2-9B4F-FFB1A8243D12}"/>
                  </a:ext>
                </a:extLst>
              </p:cNvPr>
              <p:cNvSpPr txBox="1">
                <a:spLocks noChangeArrowheads="1"/>
              </p:cNvSpPr>
              <p:nvPr/>
            </p:nvSpPr>
            <p:spPr bwMode="auto">
              <a:xfrm>
                <a:off x="1500176" y="4286479"/>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29734" name="TextBox 33">
                <a:extLst>
                  <a:ext uri="{FF2B5EF4-FFF2-40B4-BE49-F238E27FC236}">
                    <a16:creationId xmlns:a16="http://schemas.microsoft.com/office/drawing/2014/main" id="{BA0C80A8-46D9-4851-B0BC-ED7BE0573324}"/>
                  </a:ext>
                </a:extLst>
              </p:cNvPr>
              <p:cNvSpPr txBox="1">
                <a:spLocks noChangeArrowheads="1"/>
              </p:cNvSpPr>
              <p:nvPr/>
            </p:nvSpPr>
            <p:spPr bwMode="auto">
              <a:xfrm>
                <a:off x="2214546" y="4286479"/>
                <a:ext cx="1142992"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29735" name="TextBox 32">
                <a:extLst>
                  <a:ext uri="{FF2B5EF4-FFF2-40B4-BE49-F238E27FC236}">
                    <a16:creationId xmlns:a16="http://schemas.microsoft.com/office/drawing/2014/main" id="{4EC995B2-E43D-4F87-A9F6-0E89B3FD7A5F}"/>
                  </a:ext>
                </a:extLst>
              </p:cNvPr>
              <p:cNvSpPr txBox="1">
                <a:spLocks noChangeArrowheads="1"/>
              </p:cNvSpPr>
              <p:nvPr/>
            </p:nvSpPr>
            <p:spPr bwMode="auto">
              <a:xfrm>
                <a:off x="150015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36" name="TextBox 32">
                <a:extLst>
                  <a:ext uri="{FF2B5EF4-FFF2-40B4-BE49-F238E27FC236}">
                    <a16:creationId xmlns:a16="http://schemas.microsoft.com/office/drawing/2014/main" id="{293D2428-3E34-4DB8-9DA4-0D91C21DC90E}"/>
                  </a:ext>
                </a:extLst>
              </p:cNvPr>
              <p:cNvSpPr txBox="1">
                <a:spLocks noChangeArrowheads="1"/>
              </p:cNvSpPr>
              <p:nvPr/>
            </p:nvSpPr>
            <p:spPr bwMode="auto">
              <a:xfrm>
                <a:off x="2214551"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37" name="TextBox 32">
                <a:extLst>
                  <a:ext uri="{FF2B5EF4-FFF2-40B4-BE49-F238E27FC236}">
                    <a16:creationId xmlns:a16="http://schemas.microsoft.com/office/drawing/2014/main" id="{D63BED8F-00EF-4D2C-A67F-A34CED5BDCC7}"/>
                  </a:ext>
                </a:extLst>
              </p:cNvPr>
              <p:cNvSpPr txBox="1">
                <a:spLocks noChangeArrowheads="1"/>
              </p:cNvSpPr>
              <p:nvPr/>
            </p:nvSpPr>
            <p:spPr bwMode="auto">
              <a:xfrm>
                <a:off x="150015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38" name="TextBox 32">
                <a:extLst>
                  <a:ext uri="{FF2B5EF4-FFF2-40B4-BE49-F238E27FC236}">
                    <a16:creationId xmlns:a16="http://schemas.microsoft.com/office/drawing/2014/main" id="{8E4DA443-2B7E-4B8C-B4B2-71EA90526ACA}"/>
                  </a:ext>
                </a:extLst>
              </p:cNvPr>
              <p:cNvSpPr txBox="1">
                <a:spLocks noChangeArrowheads="1"/>
              </p:cNvSpPr>
              <p:nvPr/>
            </p:nvSpPr>
            <p:spPr bwMode="auto">
              <a:xfrm>
                <a:off x="2214551" y="4857918"/>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29739" name="TextBox 32">
                <a:extLst>
                  <a:ext uri="{FF2B5EF4-FFF2-40B4-BE49-F238E27FC236}">
                    <a16:creationId xmlns:a16="http://schemas.microsoft.com/office/drawing/2014/main" id="{796C8143-31EB-42C0-B66B-D69F185806C6}"/>
                  </a:ext>
                </a:extLst>
              </p:cNvPr>
              <p:cNvSpPr txBox="1">
                <a:spLocks noChangeArrowheads="1"/>
              </p:cNvSpPr>
              <p:nvPr/>
            </p:nvSpPr>
            <p:spPr bwMode="auto">
              <a:xfrm>
                <a:off x="2214551" y="542596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40" name="TextBox 32">
                <a:extLst>
                  <a:ext uri="{FF2B5EF4-FFF2-40B4-BE49-F238E27FC236}">
                    <a16:creationId xmlns:a16="http://schemas.microsoft.com/office/drawing/2014/main" id="{7E1548B0-F4DF-445C-BB61-B0D704369760}"/>
                  </a:ext>
                </a:extLst>
              </p:cNvPr>
              <p:cNvSpPr txBox="1">
                <a:spLocks noChangeArrowheads="1"/>
              </p:cNvSpPr>
              <p:nvPr/>
            </p:nvSpPr>
            <p:spPr bwMode="auto">
              <a:xfrm>
                <a:off x="2857489" y="428309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41" name="TextBox 32">
                <a:extLst>
                  <a:ext uri="{FF2B5EF4-FFF2-40B4-BE49-F238E27FC236}">
                    <a16:creationId xmlns:a16="http://schemas.microsoft.com/office/drawing/2014/main" id="{502B0C15-FC72-4DD4-B753-4DAF58B2B22F}"/>
                  </a:ext>
                </a:extLst>
              </p:cNvPr>
              <p:cNvSpPr txBox="1">
                <a:spLocks noChangeArrowheads="1"/>
              </p:cNvSpPr>
              <p:nvPr/>
            </p:nvSpPr>
            <p:spPr bwMode="auto">
              <a:xfrm>
                <a:off x="285748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42" name="TextBox 32">
                <a:extLst>
                  <a:ext uri="{FF2B5EF4-FFF2-40B4-BE49-F238E27FC236}">
                    <a16:creationId xmlns:a16="http://schemas.microsoft.com/office/drawing/2014/main" id="{CDB9A901-3447-4671-B7AC-5CCD6A7072DA}"/>
                  </a:ext>
                </a:extLst>
              </p:cNvPr>
              <p:cNvSpPr txBox="1">
                <a:spLocks noChangeArrowheads="1"/>
              </p:cNvSpPr>
              <p:nvPr/>
            </p:nvSpPr>
            <p:spPr bwMode="auto">
              <a:xfrm>
                <a:off x="2857489" y="5425973"/>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cxnSp>
          <p:nvCxnSpPr>
            <p:cNvPr id="21" name="Straight Connector 20">
              <a:extLst>
                <a:ext uri="{FF2B5EF4-FFF2-40B4-BE49-F238E27FC236}">
                  <a16:creationId xmlns:a16="http://schemas.microsoft.com/office/drawing/2014/main" id="{625469F8-4A83-427A-A550-B707CBDD53D4}"/>
                </a:ext>
              </a:extLst>
            </p:cNvPr>
            <p:cNvCxnSpPr/>
            <p:nvPr/>
          </p:nvCxnSpPr>
          <p:spPr>
            <a:xfrm rot="5400000">
              <a:off x="-677939" y="5246661"/>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0E4F66-1137-437A-B4B7-E2FBDA1C82F4}"/>
                </a:ext>
              </a:extLst>
            </p:cNvPr>
            <p:cNvCxnSpPr/>
            <p:nvPr/>
          </p:nvCxnSpPr>
          <p:spPr>
            <a:xfrm rot="5400000">
              <a:off x="1392176" y="5246661"/>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9704" name="Group 23">
              <a:extLst>
                <a:ext uri="{FF2B5EF4-FFF2-40B4-BE49-F238E27FC236}">
                  <a16:creationId xmlns:a16="http://schemas.microsoft.com/office/drawing/2014/main" id="{E3DFE120-75DB-4A14-95B3-F4DB3E5BABB6}"/>
                </a:ext>
              </a:extLst>
            </p:cNvPr>
            <p:cNvGrpSpPr>
              <a:grpSpLocks/>
            </p:cNvGrpSpPr>
            <p:nvPr/>
          </p:nvGrpSpPr>
          <p:grpSpPr bwMode="auto">
            <a:xfrm>
              <a:off x="2643174" y="4282996"/>
              <a:ext cx="2143126" cy="1789210"/>
              <a:chOff x="1500159" y="4283094"/>
              <a:chExt cx="2143126" cy="1789210"/>
            </a:xfrm>
          </p:grpSpPr>
          <p:sp>
            <p:nvSpPr>
              <p:cNvPr id="29723" name="TextBox 32">
                <a:extLst>
                  <a:ext uri="{FF2B5EF4-FFF2-40B4-BE49-F238E27FC236}">
                    <a16:creationId xmlns:a16="http://schemas.microsoft.com/office/drawing/2014/main" id="{F7D07647-1257-4E33-9D8D-CE524D0DAC61}"/>
                  </a:ext>
                </a:extLst>
              </p:cNvPr>
              <p:cNvSpPr txBox="1">
                <a:spLocks noChangeArrowheads="1"/>
              </p:cNvSpPr>
              <p:nvPr/>
            </p:nvSpPr>
            <p:spPr bwMode="auto">
              <a:xfrm>
                <a:off x="1500176" y="4286479"/>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29724" name="TextBox 33">
                <a:extLst>
                  <a:ext uri="{FF2B5EF4-FFF2-40B4-BE49-F238E27FC236}">
                    <a16:creationId xmlns:a16="http://schemas.microsoft.com/office/drawing/2014/main" id="{88A7D7DB-F061-48FA-A4F5-D89A4B824165}"/>
                  </a:ext>
                </a:extLst>
              </p:cNvPr>
              <p:cNvSpPr txBox="1">
                <a:spLocks noChangeArrowheads="1"/>
              </p:cNvSpPr>
              <p:nvPr/>
            </p:nvSpPr>
            <p:spPr bwMode="auto">
              <a:xfrm>
                <a:off x="2214546" y="4286479"/>
                <a:ext cx="1142992"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29725" name="TextBox 32">
                <a:extLst>
                  <a:ext uri="{FF2B5EF4-FFF2-40B4-BE49-F238E27FC236}">
                    <a16:creationId xmlns:a16="http://schemas.microsoft.com/office/drawing/2014/main" id="{E4A05F90-C77D-4DD7-90B5-22448EFE8A81}"/>
                  </a:ext>
                </a:extLst>
              </p:cNvPr>
              <p:cNvSpPr txBox="1">
                <a:spLocks noChangeArrowheads="1"/>
              </p:cNvSpPr>
              <p:nvPr/>
            </p:nvSpPr>
            <p:spPr bwMode="auto">
              <a:xfrm>
                <a:off x="150015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26" name="TextBox 32">
                <a:extLst>
                  <a:ext uri="{FF2B5EF4-FFF2-40B4-BE49-F238E27FC236}">
                    <a16:creationId xmlns:a16="http://schemas.microsoft.com/office/drawing/2014/main" id="{83F210AB-6B7A-464F-9661-31C0BA1E4C76}"/>
                  </a:ext>
                </a:extLst>
              </p:cNvPr>
              <p:cNvSpPr txBox="1">
                <a:spLocks noChangeArrowheads="1"/>
              </p:cNvSpPr>
              <p:nvPr/>
            </p:nvSpPr>
            <p:spPr bwMode="auto">
              <a:xfrm>
                <a:off x="2214551" y="4286479"/>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12</a:t>
                </a:r>
              </a:p>
            </p:txBody>
          </p:sp>
          <p:sp>
            <p:nvSpPr>
              <p:cNvPr id="29727" name="TextBox 32">
                <a:extLst>
                  <a:ext uri="{FF2B5EF4-FFF2-40B4-BE49-F238E27FC236}">
                    <a16:creationId xmlns:a16="http://schemas.microsoft.com/office/drawing/2014/main" id="{DF2E708F-2855-462B-8BAE-2EC2045A799A}"/>
                  </a:ext>
                </a:extLst>
              </p:cNvPr>
              <p:cNvSpPr txBox="1">
                <a:spLocks noChangeArrowheads="1"/>
              </p:cNvSpPr>
              <p:nvPr/>
            </p:nvSpPr>
            <p:spPr bwMode="auto">
              <a:xfrm>
                <a:off x="150015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28" name="TextBox 32">
                <a:extLst>
                  <a:ext uri="{FF2B5EF4-FFF2-40B4-BE49-F238E27FC236}">
                    <a16:creationId xmlns:a16="http://schemas.microsoft.com/office/drawing/2014/main" id="{2515C7F3-164D-4567-8572-B79DA78C6AEB}"/>
                  </a:ext>
                </a:extLst>
              </p:cNvPr>
              <p:cNvSpPr txBox="1">
                <a:spLocks noChangeArrowheads="1"/>
              </p:cNvSpPr>
              <p:nvPr/>
            </p:nvSpPr>
            <p:spPr bwMode="auto">
              <a:xfrm>
                <a:off x="2214551" y="4857918"/>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29729" name="TextBox 32">
                <a:extLst>
                  <a:ext uri="{FF2B5EF4-FFF2-40B4-BE49-F238E27FC236}">
                    <a16:creationId xmlns:a16="http://schemas.microsoft.com/office/drawing/2014/main" id="{724C0BFA-F025-4D4B-84F2-D6F3FA9D12DC}"/>
                  </a:ext>
                </a:extLst>
              </p:cNvPr>
              <p:cNvSpPr txBox="1">
                <a:spLocks noChangeArrowheads="1"/>
              </p:cNvSpPr>
              <p:nvPr/>
            </p:nvSpPr>
            <p:spPr bwMode="auto">
              <a:xfrm>
                <a:off x="2214551" y="542596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30" name="TextBox 32">
                <a:extLst>
                  <a:ext uri="{FF2B5EF4-FFF2-40B4-BE49-F238E27FC236}">
                    <a16:creationId xmlns:a16="http://schemas.microsoft.com/office/drawing/2014/main" id="{3F1A4C88-6BD0-4732-86BE-7C83B422D0B0}"/>
                  </a:ext>
                </a:extLst>
              </p:cNvPr>
              <p:cNvSpPr txBox="1">
                <a:spLocks noChangeArrowheads="1"/>
              </p:cNvSpPr>
              <p:nvPr/>
            </p:nvSpPr>
            <p:spPr bwMode="auto">
              <a:xfrm>
                <a:off x="2857489" y="4283094"/>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13</a:t>
                </a:r>
              </a:p>
            </p:txBody>
          </p:sp>
          <p:sp>
            <p:nvSpPr>
              <p:cNvPr id="29731" name="TextBox 32">
                <a:extLst>
                  <a:ext uri="{FF2B5EF4-FFF2-40B4-BE49-F238E27FC236}">
                    <a16:creationId xmlns:a16="http://schemas.microsoft.com/office/drawing/2014/main" id="{580100F3-52E3-49B2-A844-DD54D3394D4F}"/>
                  </a:ext>
                </a:extLst>
              </p:cNvPr>
              <p:cNvSpPr txBox="1">
                <a:spLocks noChangeArrowheads="1"/>
              </p:cNvSpPr>
              <p:nvPr/>
            </p:nvSpPr>
            <p:spPr bwMode="auto">
              <a:xfrm>
                <a:off x="2857489" y="4854534"/>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23</a:t>
                </a:r>
              </a:p>
            </p:txBody>
          </p:sp>
          <p:sp>
            <p:nvSpPr>
              <p:cNvPr id="29732" name="TextBox 32">
                <a:extLst>
                  <a:ext uri="{FF2B5EF4-FFF2-40B4-BE49-F238E27FC236}">
                    <a16:creationId xmlns:a16="http://schemas.microsoft.com/office/drawing/2014/main" id="{4A80836E-CDE1-4737-870C-0D737CC6C744}"/>
                  </a:ext>
                </a:extLst>
              </p:cNvPr>
              <p:cNvSpPr txBox="1">
                <a:spLocks noChangeArrowheads="1"/>
              </p:cNvSpPr>
              <p:nvPr/>
            </p:nvSpPr>
            <p:spPr bwMode="auto">
              <a:xfrm>
                <a:off x="2857489" y="5425973"/>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cxnSp>
          <p:nvCxnSpPr>
            <p:cNvPr id="35" name="Straight Connector 34">
              <a:extLst>
                <a:ext uri="{FF2B5EF4-FFF2-40B4-BE49-F238E27FC236}">
                  <a16:creationId xmlns:a16="http://schemas.microsoft.com/office/drawing/2014/main" id="{5E1FEE42-928B-427E-95EE-73EF9ACA49B8}"/>
                </a:ext>
              </a:extLst>
            </p:cNvPr>
            <p:cNvCxnSpPr/>
            <p:nvPr/>
          </p:nvCxnSpPr>
          <p:spPr>
            <a:xfrm rot="5400000">
              <a:off x="1822392" y="5246661"/>
              <a:ext cx="164315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465FCD-8659-4A59-B69F-25EE90194A52}"/>
                </a:ext>
              </a:extLst>
            </p:cNvPr>
            <p:cNvCxnSpPr/>
            <p:nvPr/>
          </p:nvCxnSpPr>
          <p:spPr>
            <a:xfrm rot="5400000">
              <a:off x="3892506" y="5246661"/>
              <a:ext cx="164315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9707" name="Group 36">
              <a:extLst>
                <a:ext uri="{FF2B5EF4-FFF2-40B4-BE49-F238E27FC236}">
                  <a16:creationId xmlns:a16="http://schemas.microsoft.com/office/drawing/2014/main" id="{281BDDB9-1D56-4B71-AA79-B8A9130FBB6A}"/>
                </a:ext>
              </a:extLst>
            </p:cNvPr>
            <p:cNvGrpSpPr>
              <a:grpSpLocks/>
            </p:cNvGrpSpPr>
            <p:nvPr/>
          </p:nvGrpSpPr>
          <p:grpSpPr bwMode="auto">
            <a:xfrm>
              <a:off x="5143518" y="4282996"/>
              <a:ext cx="2143126" cy="1789133"/>
              <a:chOff x="1500159" y="4283094"/>
              <a:chExt cx="2143126" cy="1789133"/>
            </a:xfrm>
          </p:grpSpPr>
          <p:sp>
            <p:nvSpPr>
              <p:cNvPr id="29713" name="TextBox 32">
                <a:extLst>
                  <a:ext uri="{FF2B5EF4-FFF2-40B4-BE49-F238E27FC236}">
                    <a16:creationId xmlns:a16="http://schemas.microsoft.com/office/drawing/2014/main" id="{A972ECA7-DFD4-4F2C-AD0B-CE5E41C660C7}"/>
                  </a:ext>
                </a:extLst>
              </p:cNvPr>
              <p:cNvSpPr txBox="1">
                <a:spLocks noChangeArrowheads="1"/>
              </p:cNvSpPr>
              <p:nvPr/>
            </p:nvSpPr>
            <p:spPr bwMode="auto">
              <a:xfrm>
                <a:off x="1500176" y="4286479"/>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11</a:t>
                </a:r>
              </a:p>
            </p:txBody>
          </p:sp>
          <p:sp>
            <p:nvSpPr>
              <p:cNvPr id="29714" name="TextBox 33">
                <a:extLst>
                  <a:ext uri="{FF2B5EF4-FFF2-40B4-BE49-F238E27FC236}">
                    <a16:creationId xmlns:a16="http://schemas.microsoft.com/office/drawing/2014/main" id="{0898AF11-C301-44FC-95E6-04ACFFC3718A}"/>
                  </a:ext>
                </a:extLst>
              </p:cNvPr>
              <p:cNvSpPr txBox="1">
                <a:spLocks noChangeArrowheads="1"/>
              </p:cNvSpPr>
              <p:nvPr/>
            </p:nvSpPr>
            <p:spPr bwMode="auto">
              <a:xfrm>
                <a:off x="2214546" y="4286479"/>
                <a:ext cx="1142992"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29715" name="TextBox 32">
                <a:extLst>
                  <a:ext uri="{FF2B5EF4-FFF2-40B4-BE49-F238E27FC236}">
                    <a16:creationId xmlns:a16="http://schemas.microsoft.com/office/drawing/2014/main" id="{93D9913C-12C9-46D1-A4C1-DAD4C0BC972B}"/>
                  </a:ext>
                </a:extLst>
              </p:cNvPr>
              <p:cNvSpPr txBox="1">
                <a:spLocks noChangeArrowheads="1"/>
              </p:cNvSpPr>
              <p:nvPr/>
            </p:nvSpPr>
            <p:spPr bwMode="auto">
              <a:xfrm>
                <a:off x="1500159" y="4854534"/>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21</a:t>
                </a:r>
              </a:p>
            </p:txBody>
          </p:sp>
          <p:sp>
            <p:nvSpPr>
              <p:cNvPr id="29716" name="TextBox 32">
                <a:extLst>
                  <a:ext uri="{FF2B5EF4-FFF2-40B4-BE49-F238E27FC236}">
                    <a16:creationId xmlns:a16="http://schemas.microsoft.com/office/drawing/2014/main" id="{781889EF-7364-4B22-9EA0-64D023D63BC9}"/>
                  </a:ext>
                </a:extLst>
              </p:cNvPr>
              <p:cNvSpPr txBox="1">
                <a:spLocks noChangeArrowheads="1"/>
              </p:cNvSpPr>
              <p:nvPr/>
            </p:nvSpPr>
            <p:spPr bwMode="auto">
              <a:xfrm>
                <a:off x="2214551"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17" name="TextBox 32">
                <a:extLst>
                  <a:ext uri="{FF2B5EF4-FFF2-40B4-BE49-F238E27FC236}">
                    <a16:creationId xmlns:a16="http://schemas.microsoft.com/office/drawing/2014/main" id="{66354D5A-F2F9-4B3D-BD31-CF0142C2F2F8}"/>
                  </a:ext>
                </a:extLst>
              </p:cNvPr>
              <p:cNvSpPr txBox="1">
                <a:spLocks noChangeArrowheads="1"/>
              </p:cNvSpPr>
              <p:nvPr/>
            </p:nvSpPr>
            <p:spPr bwMode="auto">
              <a:xfrm>
                <a:off x="1500159" y="5425973"/>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31</a:t>
                </a:r>
              </a:p>
            </p:txBody>
          </p:sp>
          <p:sp>
            <p:nvSpPr>
              <p:cNvPr id="29718" name="TextBox 32">
                <a:extLst>
                  <a:ext uri="{FF2B5EF4-FFF2-40B4-BE49-F238E27FC236}">
                    <a16:creationId xmlns:a16="http://schemas.microsoft.com/office/drawing/2014/main" id="{D075A612-91E0-475E-9848-03A91DD5A771}"/>
                  </a:ext>
                </a:extLst>
              </p:cNvPr>
              <p:cNvSpPr txBox="1">
                <a:spLocks noChangeArrowheads="1"/>
              </p:cNvSpPr>
              <p:nvPr/>
            </p:nvSpPr>
            <p:spPr bwMode="auto">
              <a:xfrm>
                <a:off x="2214551" y="4857918"/>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22</a:t>
                </a:r>
              </a:p>
            </p:txBody>
          </p:sp>
          <p:sp>
            <p:nvSpPr>
              <p:cNvPr id="29719" name="TextBox 32">
                <a:extLst>
                  <a:ext uri="{FF2B5EF4-FFF2-40B4-BE49-F238E27FC236}">
                    <a16:creationId xmlns:a16="http://schemas.microsoft.com/office/drawing/2014/main" id="{657C7757-8260-41E1-9541-26715C01820B}"/>
                  </a:ext>
                </a:extLst>
              </p:cNvPr>
              <p:cNvSpPr txBox="1">
                <a:spLocks noChangeArrowheads="1"/>
              </p:cNvSpPr>
              <p:nvPr/>
            </p:nvSpPr>
            <p:spPr bwMode="auto">
              <a:xfrm>
                <a:off x="2214551" y="5425969"/>
                <a:ext cx="785796" cy="64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32</a:t>
                </a:r>
              </a:p>
            </p:txBody>
          </p:sp>
          <p:sp>
            <p:nvSpPr>
              <p:cNvPr id="29720" name="TextBox 32">
                <a:extLst>
                  <a:ext uri="{FF2B5EF4-FFF2-40B4-BE49-F238E27FC236}">
                    <a16:creationId xmlns:a16="http://schemas.microsoft.com/office/drawing/2014/main" id="{735584CE-BFDB-4799-AB34-7E4F456EE814}"/>
                  </a:ext>
                </a:extLst>
              </p:cNvPr>
              <p:cNvSpPr txBox="1">
                <a:spLocks noChangeArrowheads="1"/>
              </p:cNvSpPr>
              <p:nvPr/>
            </p:nvSpPr>
            <p:spPr bwMode="auto">
              <a:xfrm>
                <a:off x="2857489" y="428309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21" name="TextBox 45">
                <a:extLst>
                  <a:ext uri="{FF2B5EF4-FFF2-40B4-BE49-F238E27FC236}">
                    <a16:creationId xmlns:a16="http://schemas.microsoft.com/office/drawing/2014/main" id="{9088E7C7-4237-4CE0-B55C-7155E6C74820}"/>
                  </a:ext>
                </a:extLst>
              </p:cNvPr>
              <p:cNvSpPr txBox="1">
                <a:spLocks noChangeArrowheads="1"/>
              </p:cNvSpPr>
              <p:nvPr/>
            </p:nvSpPr>
            <p:spPr bwMode="auto">
              <a:xfrm>
                <a:off x="285748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29722" name="TextBox 32">
                <a:extLst>
                  <a:ext uri="{FF2B5EF4-FFF2-40B4-BE49-F238E27FC236}">
                    <a16:creationId xmlns:a16="http://schemas.microsoft.com/office/drawing/2014/main" id="{55FAB22A-2587-4C2E-8764-883F7B7D20C3}"/>
                  </a:ext>
                </a:extLst>
              </p:cNvPr>
              <p:cNvSpPr txBox="1">
                <a:spLocks noChangeArrowheads="1"/>
              </p:cNvSpPr>
              <p:nvPr/>
            </p:nvSpPr>
            <p:spPr bwMode="auto">
              <a:xfrm>
                <a:off x="2857489" y="5425973"/>
                <a:ext cx="785796"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r>
                  <a:rPr lang="en-GB" altLang="en-US" sz="3600" baseline="-25000">
                    <a:latin typeface="Calibri" panose="020F0502020204030204" pitchFamily="34" charset="0"/>
                  </a:rPr>
                  <a:t>33</a:t>
                </a:r>
              </a:p>
            </p:txBody>
          </p:sp>
        </p:grpSp>
        <p:cxnSp>
          <p:nvCxnSpPr>
            <p:cNvPr id="48" name="Straight Connector 47">
              <a:extLst>
                <a:ext uri="{FF2B5EF4-FFF2-40B4-BE49-F238E27FC236}">
                  <a16:creationId xmlns:a16="http://schemas.microsoft.com/office/drawing/2014/main" id="{02E5F617-AC7B-4781-892C-60A45F4F1052}"/>
                </a:ext>
              </a:extLst>
            </p:cNvPr>
            <p:cNvCxnSpPr/>
            <p:nvPr/>
          </p:nvCxnSpPr>
          <p:spPr>
            <a:xfrm rot="5400000">
              <a:off x="4322721" y="5246661"/>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79D6A2F-DDA9-4966-ABE8-0D0C91C0323A}"/>
                </a:ext>
              </a:extLst>
            </p:cNvPr>
            <p:cNvCxnSpPr/>
            <p:nvPr/>
          </p:nvCxnSpPr>
          <p:spPr>
            <a:xfrm rot="5400000">
              <a:off x="6392836" y="5246661"/>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B9162A-5637-4ECB-AF61-01D64890C107}"/>
                </a:ext>
              </a:extLst>
            </p:cNvPr>
            <p:cNvSpPr txBox="1"/>
            <p:nvPr/>
          </p:nvSpPr>
          <p:spPr>
            <a:xfrm>
              <a:off x="7215206" y="4845001"/>
              <a:ext cx="2000264" cy="584232"/>
            </a:xfrm>
            <a:prstGeom prst="rect">
              <a:avLst/>
            </a:prstGeom>
            <a:noFill/>
          </p:spPr>
          <p:txBody>
            <a:bodyPr>
              <a:spAutoFit/>
            </a:bodyPr>
            <a:lstStyle/>
            <a:p>
              <a:pPr>
                <a:defRPr/>
              </a:pPr>
              <a:r>
                <a:rPr lang="en-GB" sz="3200" dirty="0"/>
                <a:t>= a</a:t>
              </a:r>
              <a:r>
                <a:rPr lang="en-GB" sz="3200" baseline="-25000" dirty="0"/>
                <a:t>11</a:t>
              </a:r>
              <a:r>
                <a:rPr lang="en-GB" sz="3200" dirty="0"/>
                <a:t>a</a:t>
              </a:r>
              <a:r>
                <a:rPr lang="en-GB" sz="3200" baseline="-25000" dirty="0"/>
                <a:t>22</a:t>
              </a:r>
              <a:r>
                <a:rPr lang="en-GB" sz="3200" dirty="0"/>
                <a:t>a</a:t>
              </a:r>
              <a:r>
                <a:rPr lang="en-GB" sz="3200" baseline="-25000" dirty="0"/>
                <a:t>33</a:t>
              </a:r>
            </a:p>
          </p:txBody>
        </p:sp>
        <p:sp>
          <p:nvSpPr>
            <p:cNvPr id="51" name="TextBox 50">
              <a:extLst>
                <a:ext uri="{FF2B5EF4-FFF2-40B4-BE49-F238E27FC236}">
                  <a16:creationId xmlns:a16="http://schemas.microsoft.com/office/drawing/2014/main" id="{59EAE079-E11F-497B-A46B-6DB314C9DF5A}"/>
                </a:ext>
              </a:extLst>
            </p:cNvPr>
            <p:cNvSpPr txBox="1"/>
            <p:nvPr/>
          </p:nvSpPr>
          <p:spPr>
            <a:xfrm>
              <a:off x="4714876" y="4857702"/>
              <a:ext cx="571504" cy="584232"/>
            </a:xfrm>
            <a:prstGeom prst="rect">
              <a:avLst/>
            </a:prstGeom>
            <a:noFill/>
          </p:spPr>
          <p:txBody>
            <a:bodyPr>
              <a:spAutoFit/>
            </a:bodyPr>
            <a:lstStyle/>
            <a:p>
              <a:pPr>
                <a:defRPr/>
              </a:pPr>
              <a:r>
                <a:rPr lang="en-GB" sz="3200" dirty="0"/>
                <a:t>= </a:t>
              </a:r>
              <a:endParaRPr lang="en-GB" sz="3200" baseline="-25000" dirty="0"/>
            </a:p>
          </p:txBody>
        </p:sp>
        <p:sp>
          <p:nvSpPr>
            <p:cNvPr id="52" name="TextBox 51">
              <a:extLst>
                <a:ext uri="{FF2B5EF4-FFF2-40B4-BE49-F238E27FC236}">
                  <a16:creationId xmlns:a16="http://schemas.microsoft.com/office/drawing/2014/main" id="{837D5823-7B5C-41C6-8FC8-C54A78235B23}"/>
                </a:ext>
              </a:extLst>
            </p:cNvPr>
            <p:cNvSpPr txBox="1"/>
            <p:nvPr/>
          </p:nvSpPr>
          <p:spPr>
            <a:xfrm>
              <a:off x="2214546" y="4857702"/>
              <a:ext cx="571504" cy="584232"/>
            </a:xfrm>
            <a:prstGeom prst="rect">
              <a:avLst/>
            </a:prstGeom>
            <a:noFill/>
          </p:spPr>
          <p:txBody>
            <a:bodyPr>
              <a:spAutoFit/>
            </a:bodyPr>
            <a:lstStyle/>
            <a:p>
              <a:pPr>
                <a:defRPr/>
              </a:pPr>
              <a:r>
                <a:rPr lang="en-GB" sz="3200" dirty="0"/>
                <a:t>= </a:t>
              </a:r>
              <a:endParaRPr lang="en-GB" sz="3200" baseline="-25000" dirty="0"/>
            </a:p>
          </p:txBody>
        </p:sp>
      </p:grpSp>
      <p:sp>
        <p:nvSpPr>
          <p:cNvPr id="6" name="Title 5">
            <a:extLst>
              <a:ext uri="{FF2B5EF4-FFF2-40B4-BE49-F238E27FC236}">
                <a16:creationId xmlns:a16="http://schemas.microsoft.com/office/drawing/2014/main" id="{B6830C88-052F-4069-AFF0-5F168015AAE9}"/>
              </a:ext>
            </a:extLst>
          </p:cNvPr>
          <p:cNvSpPr>
            <a:spLocks noGrp="1"/>
          </p:cNvSpPr>
          <p:nvPr>
            <p:ph type="title"/>
          </p:nvPr>
        </p:nvSpPr>
        <p:spPr/>
        <p:txBody>
          <a:bodyPr>
            <a:normAutofit fontScale="90000"/>
          </a:bodyPr>
          <a:lstStyle/>
          <a:p>
            <a:r>
              <a:rPr lang="en-GB" sz="4000" dirty="0"/>
              <a:t>More determinant properties</a:t>
            </a:r>
            <a:endParaRPr lang="en-US" dirty="0"/>
          </a:p>
        </p:txBody>
      </p:sp>
      <p:sp>
        <p:nvSpPr>
          <p:cNvPr id="8" name="Slide Number Placeholder 7">
            <a:extLst>
              <a:ext uri="{FF2B5EF4-FFF2-40B4-BE49-F238E27FC236}">
                <a16:creationId xmlns:a16="http://schemas.microsoft.com/office/drawing/2014/main" id="{36BD245C-6EF2-454B-AC1D-C3E439F5E44A}"/>
              </a:ext>
            </a:extLst>
          </p:cNvPr>
          <p:cNvSpPr>
            <a:spLocks noGrp="1"/>
          </p:cNvSpPr>
          <p:nvPr>
            <p:ph type="sldNum" sz="quarter" idx="12"/>
          </p:nvPr>
        </p:nvSpPr>
        <p:spPr/>
        <p:txBody>
          <a:bodyPr/>
          <a:lstStyle/>
          <a:p>
            <a:fld id="{7A40C488-C8CC-47D5-8871-7D5F905AB6AC}" type="slidenum">
              <a:rPr lang="en-US" smtClean="0"/>
              <a:t>77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7814A5C4-2381-47C8-A842-5991705FD1A6}"/>
              </a:ext>
            </a:extLst>
          </p:cNvPr>
          <p:cNvSpPr txBox="1">
            <a:spLocks/>
          </p:cNvSpPr>
          <p:nvPr/>
        </p:nvSpPr>
        <p:spPr bwMode="auto">
          <a:xfrm>
            <a:off x="838200" y="1295295"/>
            <a:ext cx="8229600" cy="299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Multiplying a whole row (or column) by </a:t>
            </a:r>
            <a:r>
              <a:rPr lang="en-GB" altLang="en-US" sz="3000" i="1" dirty="0">
                <a:solidFill>
                  <a:srgbClr val="002060"/>
                </a:solidFill>
                <a:latin typeface="Calibri" panose="020F0502020204030204" pitchFamily="34" charset="0"/>
              </a:rPr>
              <a:t>k </a:t>
            </a:r>
            <a:r>
              <a:rPr lang="en-GB" altLang="en-US" sz="3000" dirty="0">
                <a:solidFill>
                  <a:srgbClr val="002060"/>
                </a:solidFill>
                <a:latin typeface="Calibri" panose="020F0502020204030204" pitchFamily="34" charset="0"/>
              </a:rPr>
              <a:t>multiplies the determinant by </a:t>
            </a:r>
            <a:r>
              <a:rPr lang="en-GB" altLang="en-US" sz="3000" i="1" dirty="0">
                <a:solidFill>
                  <a:srgbClr val="002060"/>
                </a:solidFill>
                <a:latin typeface="Calibri" panose="020F0502020204030204" pitchFamily="34" charset="0"/>
              </a:rPr>
              <a:t>k</a:t>
            </a:r>
            <a:r>
              <a:rPr lang="en-GB" altLang="en-US" sz="3000" dirty="0">
                <a:solidFill>
                  <a:srgbClr val="002060"/>
                </a:solidFill>
                <a:latin typeface="Calibri" panose="020F0502020204030204" pitchFamily="34" charset="0"/>
              </a:rPr>
              <a:t>.</a:t>
            </a:r>
          </a:p>
          <a:p>
            <a:pPr algn="just" eaLnBrk="1" hangingPunct="1">
              <a:spcBef>
                <a:spcPct val="20000"/>
              </a:spcBef>
              <a:buFont typeface="Arial" panose="020B0604020202020204" pitchFamily="34" charset="0"/>
              <a:buChar char="•"/>
            </a:pPr>
            <a:endParaRPr lang="en-GB" altLang="en-US" sz="3000" b="1" baseline="-16000" dirty="0">
              <a:solidFill>
                <a:srgbClr val="002060"/>
              </a:solidFill>
              <a:latin typeface="Calibri" panose="020F0502020204030204" pitchFamily="34" charset="0"/>
            </a:endParaRPr>
          </a:p>
          <a:p>
            <a:pPr algn="just" eaLnBrk="1" hangingPunct="1">
              <a:spcBef>
                <a:spcPct val="20000"/>
              </a:spcBef>
              <a:buFont typeface="Arial" panose="020B0604020202020204" pitchFamily="34" charset="0"/>
              <a:buChar char="•"/>
            </a:pPr>
            <a:r>
              <a:rPr lang="en-GB" altLang="en-US" sz="3000" dirty="0">
                <a:solidFill>
                  <a:srgbClr val="002060"/>
                </a:solidFill>
                <a:latin typeface="Calibri" panose="020F0502020204030204" pitchFamily="34" charset="0"/>
              </a:rPr>
              <a:t>If a matrix is </a:t>
            </a:r>
            <a:r>
              <a:rPr lang="en-GB" altLang="en-US" sz="3000" i="1" dirty="0" err="1">
                <a:solidFill>
                  <a:srgbClr val="002060"/>
                </a:solidFill>
                <a:latin typeface="Calibri" panose="020F0502020204030204" pitchFamily="34" charset="0"/>
              </a:rPr>
              <a:t>nxn</a:t>
            </a:r>
            <a:r>
              <a:rPr lang="en-GB" altLang="en-US" sz="3000" i="1" dirty="0">
                <a:solidFill>
                  <a:srgbClr val="002060"/>
                </a:solidFill>
                <a:latin typeface="Calibri" panose="020F0502020204030204" pitchFamily="34" charset="0"/>
              </a:rPr>
              <a:t> </a:t>
            </a:r>
            <a:r>
              <a:rPr lang="en-GB" altLang="en-US" sz="3000" dirty="0">
                <a:solidFill>
                  <a:srgbClr val="002060"/>
                </a:solidFill>
                <a:latin typeface="Calibri" panose="020F0502020204030204" pitchFamily="34" charset="0"/>
              </a:rPr>
              <a:t>then multiplying the matrix by </a:t>
            </a:r>
            <a:r>
              <a:rPr lang="en-GB" altLang="en-US" sz="3000" i="1" dirty="0">
                <a:solidFill>
                  <a:srgbClr val="002060"/>
                </a:solidFill>
                <a:latin typeface="Calibri" panose="020F0502020204030204" pitchFamily="34" charset="0"/>
              </a:rPr>
              <a:t>k</a:t>
            </a:r>
            <a:r>
              <a:rPr lang="en-GB" altLang="en-US" sz="3000" dirty="0">
                <a:solidFill>
                  <a:srgbClr val="002060"/>
                </a:solidFill>
                <a:latin typeface="Calibri" panose="020F0502020204030204" pitchFamily="34" charset="0"/>
              </a:rPr>
              <a:t> is the same as multiplying </a:t>
            </a:r>
            <a:r>
              <a:rPr lang="en-GB" altLang="en-US" sz="3000" i="1" dirty="0">
                <a:solidFill>
                  <a:srgbClr val="002060"/>
                </a:solidFill>
                <a:latin typeface="Calibri" panose="020F0502020204030204" pitchFamily="34" charset="0"/>
              </a:rPr>
              <a:t>n</a:t>
            </a:r>
            <a:r>
              <a:rPr lang="en-GB" altLang="en-US" sz="3000" dirty="0">
                <a:solidFill>
                  <a:srgbClr val="002060"/>
                </a:solidFill>
                <a:latin typeface="Calibri" panose="020F0502020204030204" pitchFamily="34" charset="0"/>
              </a:rPr>
              <a:t> rows by </a:t>
            </a:r>
            <a:r>
              <a:rPr lang="en-GB" altLang="en-US" sz="3000" i="1" dirty="0">
                <a:solidFill>
                  <a:srgbClr val="002060"/>
                </a:solidFill>
                <a:latin typeface="Calibri" panose="020F0502020204030204" pitchFamily="34" charset="0"/>
              </a:rPr>
              <a:t>k. </a:t>
            </a:r>
            <a:r>
              <a:rPr lang="en-GB" altLang="en-US" sz="3000" dirty="0">
                <a:solidFill>
                  <a:srgbClr val="002060"/>
                </a:solidFill>
                <a:latin typeface="Calibri" panose="020F0502020204030204" pitchFamily="34" charset="0"/>
              </a:rPr>
              <a:t>Hence, the determinant is multiplied by </a:t>
            </a:r>
            <a:r>
              <a:rPr lang="en-GB" altLang="en-US" sz="3000" i="1" dirty="0">
                <a:solidFill>
                  <a:srgbClr val="002060"/>
                </a:solidFill>
                <a:latin typeface="Calibri" panose="020F0502020204030204" pitchFamily="34" charset="0"/>
              </a:rPr>
              <a:t>k</a:t>
            </a:r>
            <a:r>
              <a:rPr lang="en-GB" altLang="en-US" sz="3000" i="1" baseline="30000" dirty="0">
                <a:solidFill>
                  <a:srgbClr val="002060"/>
                </a:solidFill>
                <a:latin typeface="Calibri" panose="020F0502020204030204" pitchFamily="34" charset="0"/>
              </a:rPr>
              <a:t>n</a:t>
            </a:r>
            <a:r>
              <a:rPr lang="en-GB" altLang="en-US" sz="3000" dirty="0">
                <a:solidFill>
                  <a:srgbClr val="002060"/>
                </a:solidFill>
                <a:latin typeface="Calibri" panose="020F0502020204030204" pitchFamily="34" charset="0"/>
              </a:rPr>
              <a:t>.</a:t>
            </a:r>
          </a:p>
        </p:txBody>
      </p:sp>
      <p:grpSp>
        <p:nvGrpSpPr>
          <p:cNvPr id="2" name="Group 44">
            <a:extLst>
              <a:ext uri="{FF2B5EF4-FFF2-40B4-BE49-F238E27FC236}">
                <a16:creationId xmlns:a16="http://schemas.microsoft.com/office/drawing/2014/main" id="{9D400769-D40C-44B6-A4D5-B38DD22E50DA}"/>
              </a:ext>
            </a:extLst>
          </p:cNvPr>
          <p:cNvGrpSpPr>
            <a:grpSpLocks/>
          </p:cNvGrpSpPr>
          <p:nvPr/>
        </p:nvGrpSpPr>
        <p:grpSpPr bwMode="auto">
          <a:xfrm>
            <a:off x="6524625" y="4643438"/>
            <a:ext cx="3786188" cy="1217612"/>
            <a:chOff x="5072064" y="4643446"/>
            <a:chExt cx="3786216" cy="1217838"/>
          </a:xfrm>
        </p:grpSpPr>
        <p:cxnSp>
          <p:nvCxnSpPr>
            <p:cNvPr id="11" name="Straight Connector 10">
              <a:extLst>
                <a:ext uri="{FF2B5EF4-FFF2-40B4-BE49-F238E27FC236}">
                  <a16:creationId xmlns:a16="http://schemas.microsoft.com/office/drawing/2014/main" id="{109917DA-C778-49FE-8266-6ACF4F264AEE}"/>
                </a:ext>
              </a:extLst>
            </p:cNvPr>
            <p:cNvCxnSpPr/>
            <p:nvPr/>
          </p:nvCxnSpPr>
          <p:spPr>
            <a:xfrm rot="5400000">
              <a:off x="5822068"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742" name="Group 11">
              <a:extLst>
                <a:ext uri="{FF2B5EF4-FFF2-40B4-BE49-F238E27FC236}">
                  <a16:creationId xmlns:a16="http://schemas.microsoft.com/office/drawing/2014/main" id="{D3F4023D-2DB4-4F46-9C3C-8D4874FE6ADE}"/>
                </a:ext>
              </a:extLst>
            </p:cNvPr>
            <p:cNvGrpSpPr>
              <a:grpSpLocks/>
            </p:cNvGrpSpPr>
            <p:nvPr/>
          </p:nvGrpSpPr>
          <p:grpSpPr bwMode="auto">
            <a:xfrm>
              <a:off x="5072064" y="4643446"/>
              <a:ext cx="1428761" cy="1217838"/>
              <a:chOff x="2622437" y="4286255"/>
              <a:chExt cx="1428939" cy="1217837"/>
            </a:xfrm>
          </p:grpSpPr>
          <p:sp>
            <p:nvSpPr>
              <p:cNvPr id="30752" name="TextBox 21">
                <a:extLst>
                  <a:ext uri="{FF2B5EF4-FFF2-40B4-BE49-F238E27FC236}">
                    <a16:creationId xmlns:a16="http://schemas.microsoft.com/office/drawing/2014/main" id="{728C953C-BAEF-449C-8F2B-D22B29EAFABE}"/>
                  </a:ext>
                </a:extLst>
              </p:cNvPr>
              <p:cNvSpPr txBox="1">
                <a:spLocks noChangeArrowheads="1"/>
              </p:cNvSpPr>
              <p:nvPr/>
            </p:nvSpPr>
            <p:spPr bwMode="auto">
              <a:xfrm>
                <a:off x="2622437"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ka</a:t>
                </a:r>
              </a:p>
            </p:txBody>
          </p:sp>
          <p:sp>
            <p:nvSpPr>
              <p:cNvPr id="30753" name="TextBox 22">
                <a:extLst>
                  <a:ext uri="{FF2B5EF4-FFF2-40B4-BE49-F238E27FC236}">
                    <a16:creationId xmlns:a16="http://schemas.microsoft.com/office/drawing/2014/main" id="{46E2F979-64E1-42CA-B348-F703C463E81A}"/>
                  </a:ext>
                </a:extLst>
              </p:cNvPr>
              <p:cNvSpPr txBox="1">
                <a:spLocks noChangeArrowheads="1"/>
              </p:cNvSpPr>
              <p:nvPr/>
            </p:nvSpPr>
            <p:spPr bwMode="auto">
              <a:xfrm>
                <a:off x="2622443"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kc</a:t>
                </a:r>
              </a:p>
            </p:txBody>
          </p:sp>
          <p:sp>
            <p:nvSpPr>
              <p:cNvPr id="30754" name="TextBox 22">
                <a:extLst>
                  <a:ext uri="{FF2B5EF4-FFF2-40B4-BE49-F238E27FC236}">
                    <a16:creationId xmlns:a16="http://schemas.microsoft.com/office/drawing/2014/main" id="{5884A8E0-7485-45E7-B102-FE8ACC4AE489}"/>
                  </a:ext>
                </a:extLst>
              </p:cNvPr>
              <p:cNvSpPr txBox="1">
                <a:spLocks noChangeArrowheads="1"/>
              </p:cNvSpPr>
              <p:nvPr/>
            </p:nvSpPr>
            <p:spPr bwMode="auto">
              <a:xfrm>
                <a:off x="3288909"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kb</a:t>
                </a:r>
              </a:p>
            </p:txBody>
          </p:sp>
          <p:sp>
            <p:nvSpPr>
              <p:cNvPr id="30755" name="TextBox 22">
                <a:extLst>
                  <a:ext uri="{FF2B5EF4-FFF2-40B4-BE49-F238E27FC236}">
                    <a16:creationId xmlns:a16="http://schemas.microsoft.com/office/drawing/2014/main" id="{D4AE0EB5-43ED-496A-9E2A-5C281EC06D0D}"/>
                  </a:ext>
                </a:extLst>
              </p:cNvPr>
              <p:cNvSpPr txBox="1">
                <a:spLocks noChangeArrowheads="1"/>
              </p:cNvSpPr>
              <p:nvPr/>
            </p:nvSpPr>
            <p:spPr bwMode="auto">
              <a:xfrm>
                <a:off x="3288901"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kd</a:t>
                </a:r>
              </a:p>
            </p:txBody>
          </p:sp>
        </p:grpSp>
        <p:cxnSp>
          <p:nvCxnSpPr>
            <p:cNvPr id="20" name="Straight Connector 19">
              <a:extLst>
                <a:ext uri="{FF2B5EF4-FFF2-40B4-BE49-F238E27FC236}">
                  <a16:creationId xmlns:a16="http://schemas.microsoft.com/office/drawing/2014/main" id="{94B08EBB-FB3B-48AD-8FC7-6EF9D815B78C}"/>
                </a:ext>
              </a:extLst>
            </p:cNvPr>
            <p:cNvCxnSpPr/>
            <p:nvPr/>
          </p:nvCxnSpPr>
          <p:spPr>
            <a:xfrm rot="5400000">
              <a:off x="4536184"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133B76-166A-4C12-9F86-8496F9C757F3}"/>
                </a:ext>
              </a:extLst>
            </p:cNvPr>
            <p:cNvCxnSpPr/>
            <p:nvPr/>
          </p:nvCxnSpPr>
          <p:spPr>
            <a:xfrm rot="5400000">
              <a:off x="7965209" y="5325404"/>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745" name="Group 21">
              <a:extLst>
                <a:ext uri="{FF2B5EF4-FFF2-40B4-BE49-F238E27FC236}">
                  <a16:creationId xmlns:a16="http://schemas.microsoft.com/office/drawing/2014/main" id="{72340F9A-1793-4589-AE4E-8E53C43C288E}"/>
                </a:ext>
              </a:extLst>
            </p:cNvPr>
            <p:cNvGrpSpPr>
              <a:grpSpLocks/>
            </p:cNvGrpSpPr>
            <p:nvPr/>
          </p:nvGrpSpPr>
          <p:grpSpPr bwMode="auto">
            <a:xfrm>
              <a:off x="7429519" y="4643446"/>
              <a:ext cx="1428761" cy="1217838"/>
              <a:chOff x="2622437" y="4286255"/>
              <a:chExt cx="1428939" cy="1217837"/>
            </a:xfrm>
          </p:grpSpPr>
          <p:sp>
            <p:nvSpPr>
              <p:cNvPr id="30748" name="TextBox 21">
                <a:extLst>
                  <a:ext uri="{FF2B5EF4-FFF2-40B4-BE49-F238E27FC236}">
                    <a16:creationId xmlns:a16="http://schemas.microsoft.com/office/drawing/2014/main" id="{400D611C-9F99-439E-B73F-FECF313C4019}"/>
                  </a:ext>
                </a:extLst>
              </p:cNvPr>
              <p:cNvSpPr txBox="1">
                <a:spLocks noChangeArrowheads="1"/>
              </p:cNvSpPr>
              <p:nvPr/>
            </p:nvSpPr>
            <p:spPr bwMode="auto">
              <a:xfrm>
                <a:off x="2622437"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p>
            </p:txBody>
          </p:sp>
          <p:sp>
            <p:nvSpPr>
              <p:cNvPr id="30749" name="TextBox 22">
                <a:extLst>
                  <a:ext uri="{FF2B5EF4-FFF2-40B4-BE49-F238E27FC236}">
                    <a16:creationId xmlns:a16="http://schemas.microsoft.com/office/drawing/2014/main" id="{6F039B82-FC86-4FC5-898D-93D859BE7A5D}"/>
                  </a:ext>
                </a:extLst>
              </p:cNvPr>
              <p:cNvSpPr txBox="1">
                <a:spLocks noChangeArrowheads="1"/>
              </p:cNvSpPr>
              <p:nvPr/>
            </p:nvSpPr>
            <p:spPr bwMode="auto">
              <a:xfrm>
                <a:off x="2622443"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c</a:t>
                </a:r>
              </a:p>
            </p:txBody>
          </p:sp>
          <p:sp>
            <p:nvSpPr>
              <p:cNvPr id="30750" name="TextBox 22">
                <a:extLst>
                  <a:ext uri="{FF2B5EF4-FFF2-40B4-BE49-F238E27FC236}">
                    <a16:creationId xmlns:a16="http://schemas.microsoft.com/office/drawing/2014/main" id="{4FC0D167-1C60-4307-8FAF-EC78050AE53E}"/>
                  </a:ext>
                </a:extLst>
              </p:cNvPr>
              <p:cNvSpPr txBox="1">
                <a:spLocks noChangeArrowheads="1"/>
              </p:cNvSpPr>
              <p:nvPr/>
            </p:nvSpPr>
            <p:spPr bwMode="auto">
              <a:xfrm>
                <a:off x="3288909"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b</a:t>
                </a:r>
              </a:p>
            </p:txBody>
          </p:sp>
          <p:sp>
            <p:nvSpPr>
              <p:cNvPr id="30751" name="TextBox 22">
                <a:extLst>
                  <a:ext uri="{FF2B5EF4-FFF2-40B4-BE49-F238E27FC236}">
                    <a16:creationId xmlns:a16="http://schemas.microsoft.com/office/drawing/2014/main" id="{BA789A20-80DB-4527-BC42-091A061945D5}"/>
                  </a:ext>
                </a:extLst>
              </p:cNvPr>
              <p:cNvSpPr txBox="1">
                <a:spLocks noChangeArrowheads="1"/>
              </p:cNvSpPr>
              <p:nvPr/>
            </p:nvSpPr>
            <p:spPr bwMode="auto">
              <a:xfrm>
                <a:off x="3288901"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a:t>
                </a:r>
              </a:p>
            </p:txBody>
          </p:sp>
        </p:grpSp>
        <p:cxnSp>
          <p:nvCxnSpPr>
            <p:cNvPr id="27" name="Straight Connector 26">
              <a:extLst>
                <a:ext uri="{FF2B5EF4-FFF2-40B4-BE49-F238E27FC236}">
                  <a16:creationId xmlns:a16="http://schemas.microsoft.com/office/drawing/2014/main" id="{377B6F28-EC48-49FC-AD64-37ACC1249A02}"/>
                </a:ext>
              </a:extLst>
            </p:cNvPr>
            <p:cNvCxnSpPr/>
            <p:nvPr/>
          </p:nvCxnSpPr>
          <p:spPr>
            <a:xfrm rot="5400000">
              <a:off x="6893639"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8891E6E-5EBF-44EA-B86A-C9FAC4BE64A6}"/>
                </a:ext>
              </a:extLst>
            </p:cNvPr>
            <p:cNvSpPr txBox="1"/>
            <p:nvPr/>
          </p:nvSpPr>
          <p:spPr>
            <a:xfrm>
              <a:off x="6572263" y="5000699"/>
              <a:ext cx="1071570" cy="646233"/>
            </a:xfrm>
            <a:prstGeom prst="rect">
              <a:avLst/>
            </a:prstGeom>
            <a:noFill/>
          </p:spPr>
          <p:txBody>
            <a:bodyPr>
              <a:spAutoFit/>
            </a:bodyPr>
            <a:lstStyle/>
            <a:p>
              <a:pPr>
                <a:defRPr/>
              </a:pPr>
              <a:r>
                <a:rPr lang="en-GB" sz="3600" dirty="0"/>
                <a:t>= k</a:t>
              </a:r>
              <a:r>
                <a:rPr lang="en-GB" sz="3600" baseline="30000" dirty="0"/>
                <a:t>2</a:t>
              </a:r>
              <a:endParaRPr lang="en-GB" sz="3600" dirty="0"/>
            </a:p>
          </p:txBody>
        </p:sp>
      </p:grpSp>
      <p:grpSp>
        <p:nvGrpSpPr>
          <p:cNvPr id="5" name="Group 43">
            <a:extLst>
              <a:ext uri="{FF2B5EF4-FFF2-40B4-BE49-F238E27FC236}">
                <a16:creationId xmlns:a16="http://schemas.microsoft.com/office/drawing/2014/main" id="{25E12335-254D-43ED-BDFF-382B8D9877EB}"/>
              </a:ext>
            </a:extLst>
          </p:cNvPr>
          <p:cNvGrpSpPr>
            <a:grpSpLocks/>
          </p:cNvGrpSpPr>
          <p:nvPr/>
        </p:nvGrpSpPr>
        <p:grpSpPr bwMode="auto">
          <a:xfrm>
            <a:off x="2024063" y="4643438"/>
            <a:ext cx="3643312" cy="1217612"/>
            <a:chOff x="928661" y="4643446"/>
            <a:chExt cx="3643340" cy="1217838"/>
          </a:xfrm>
        </p:grpSpPr>
        <p:cxnSp>
          <p:nvCxnSpPr>
            <p:cNvPr id="29" name="Straight Connector 28">
              <a:extLst>
                <a:ext uri="{FF2B5EF4-FFF2-40B4-BE49-F238E27FC236}">
                  <a16:creationId xmlns:a16="http://schemas.microsoft.com/office/drawing/2014/main" id="{C807926F-67B5-401C-A037-62602AF27364}"/>
                </a:ext>
              </a:extLst>
            </p:cNvPr>
            <p:cNvCxnSpPr/>
            <p:nvPr/>
          </p:nvCxnSpPr>
          <p:spPr>
            <a:xfrm rot="5400000">
              <a:off x="1678665"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727" name="Group 29">
              <a:extLst>
                <a:ext uri="{FF2B5EF4-FFF2-40B4-BE49-F238E27FC236}">
                  <a16:creationId xmlns:a16="http://schemas.microsoft.com/office/drawing/2014/main" id="{03D19B8D-5E67-4DF8-B0DE-A0E09E2AB06C}"/>
                </a:ext>
              </a:extLst>
            </p:cNvPr>
            <p:cNvGrpSpPr>
              <a:grpSpLocks/>
            </p:cNvGrpSpPr>
            <p:nvPr/>
          </p:nvGrpSpPr>
          <p:grpSpPr bwMode="auto">
            <a:xfrm>
              <a:off x="928661" y="4643446"/>
              <a:ext cx="1428761" cy="1217838"/>
              <a:chOff x="2622437" y="4286255"/>
              <a:chExt cx="1428939" cy="1217837"/>
            </a:xfrm>
          </p:grpSpPr>
          <p:sp>
            <p:nvSpPr>
              <p:cNvPr id="30737" name="TextBox 21">
                <a:extLst>
                  <a:ext uri="{FF2B5EF4-FFF2-40B4-BE49-F238E27FC236}">
                    <a16:creationId xmlns:a16="http://schemas.microsoft.com/office/drawing/2014/main" id="{845E3984-8DBD-462A-8C6D-1B1E58F0E5B1}"/>
                  </a:ext>
                </a:extLst>
              </p:cNvPr>
              <p:cNvSpPr txBox="1">
                <a:spLocks noChangeArrowheads="1"/>
              </p:cNvSpPr>
              <p:nvPr/>
            </p:nvSpPr>
            <p:spPr bwMode="auto">
              <a:xfrm>
                <a:off x="2622437"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ka</a:t>
                </a:r>
              </a:p>
            </p:txBody>
          </p:sp>
          <p:sp>
            <p:nvSpPr>
              <p:cNvPr id="30738" name="TextBox 22">
                <a:extLst>
                  <a:ext uri="{FF2B5EF4-FFF2-40B4-BE49-F238E27FC236}">
                    <a16:creationId xmlns:a16="http://schemas.microsoft.com/office/drawing/2014/main" id="{E674957E-1C45-4BF3-9500-E82D6B7A9211}"/>
                  </a:ext>
                </a:extLst>
              </p:cNvPr>
              <p:cNvSpPr txBox="1">
                <a:spLocks noChangeArrowheads="1"/>
              </p:cNvSpPr>
              <p:nvPr/>
            </p:nvSpPr>
            <p:spPr bwMode="auto">
              <a:xfrm>
                <a:off x="2622443"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c</a:t>
                </a:r>
              </a:p>
            </p:txBody>
          </p:sp>
          <p:sp>
            <p:nvSpPr>
              <p:cNvPr id="30739" name="TextBox 22">
                <a:extLst>
                  <a:ext uri="{FF2B5EF4-FFF2-40B4-BE49-F238E27FC236}">
                    <a16:creationId xmlns:a16="http://schemas.microsoft.com/office/drawing/2014/main" id="{2B361A44-5D7D-44FF-84F1-158993E22DE1}"/>
                  </a:ext>
                </a:extLst>
              </p:cNvPr>
              <p:cNvSpPr txBox="1">
                <a:spLocks noChangeArrowheads="1"/>
              </p:cNvSpPr>
              <p:nvPr/>
            </p:nvSpPr>
            <p:spPr bwMode="auto">
              <a:xfrm>
                <a:off x="3288909"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kb</a:t>
                </a:r>
              </a:p>
            </p:txBody>
          </p:sp>
          <p:sp>
            <p:nvSpPr>
              <p:cNvPr id="30740" name="TextBox 22">
                <a:extLst>
                  <a:ext uri="{FF2B5EF4-FFF2-40B4-BE49-F238E27FC236}">
                    <a16:creationId xmlns:a16="http://schemas.microsoft.com/office/drawing/2014/main" id="{AF016C34-827B-405C-8D8D-251298B2E714}"/>
                  </a:ext>
                </a:extLst>
              </p:cNvPr>
              <p:cNvSpPr txBox="1">
                <a:spLocks noChangeArrowheads="1"/>
              </p:cNvSpPr>
              <p:nvPr/>
            </p:nvSpPr>
            <p:spPr bwMode="auto">
              <a:xfrm>
                <a:off x="3288901"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d</a:t>
                </a:r>
              </a:p>
            </p:txBody>
          </p:sp>
        </p:grpSp>
        <p:cxnSp>
          <p:nvCxnSpPr>
            <p:cNvPr id="35" name="Straight Connector 34">
              <a:extLst>
                <a:ext uri="{FF2B5EF4-FFF2-40B4-BE49-F238E27FC236}">
                  <a16:creationId xmlns:a16="http://schemas.microsoft.com/office/drawing/2014/main" id="{420C92F0-EF0E-4718-A42C-ED72BC3EC75B}"/>
                </a:ext>
              </a:extLst>
            </p:cNvPr>
            <p:cNvCxnSpPr/>
            <p:nvPr/>
          </p:nvCxnSpPr>
          <p:spPr>
            <a:xfrm rot="5400000">
              <a:off x="392781"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5F8FFC-9B16-4CC9-832E-740E7AA94532}"/>
                </a:ext>
              </a:extLst>
            </p:cNvPr>
            <p:cNvCxnSpPr/>
            <p:nvPr/>
          </p:nvCxnSpPr>
          <p:spPr>
            <a:xfrm rot="5400000">
              <a:off x="3678931" y="5325404"/>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730" name="Group 36">
              <a:extLst>
                <a:ext uri="{FF2B5EF4-FFF2-40B4-BE49-F238E27FC236}">
                  <a16:creationId xmlns:a16="http://schemas.microsoft.com/office/drawing/2014/main" id="{80B81695-2CDB-4D48-834D-1C6798D30389}"/>
                </a:ext>
              </a:extLst>
            </p:cNvPr>
            <p:cNvGrpSpPr>
              <a:grpSpLocks/>
            </p:cNvGrpSpPr>
            <p:nvPr/>
          </p:nvGrpSpPr>
          <p:grpSpPr bwMode="auto">
            <a:xfrm>
              <a:off x="3143240" y="4643446"/>
              <a:ext cx="1428761" cy="1217838"/>
              <a:chOff x="2622437" y="4286255"/>
              <a:chExt cx="1428939" cy="1217837"/>
            </a:xfrm>
          </p:grpSpPr>
          <p:sp>
            <p:nvSpPr>
              <p:cNvPr id="30733" name="TextBox 21">
                <a:extLst>
                  <a:ext uri="{FF2B5EF4-FFF2-40B4-BE49-F238E27FC236}">
                    <a16:creationId xmlns:a16="http://schemas.microsoft.com/office/drawing/2014/main" id="{12481B32-EFCB-4A65-90A1-F1243D99B0D6}"/>
                  </a:ext>
                </a:extLst>
              </p:cNvPr>
              <p:cNvSpPr txBox="1">
                <a:spLocks noChangeArrowheads="1"/>
              </p:cNvSpPr>
              <p:nvPr/>
            </p:nvSpPr>
            <p:spPr bwMode="auto">
              <a:xfrm>
                <a:off x="2622437"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p>
            </p:txBody>
          </p:sp>
          <p:sp>
            <p:nvSpPr>
              <p:cNvPr id="30734" name="TextBox 22">
                <a:extLst>
                  <a:ext uri="{FF2B5EF4-FFF2-40B4-BE49-F238E27FC236}">
                    <a16:creationId xmlns:a16="http://schemas.microsoft.com/office/drawing/2014/main" id="{C6F93CD7-1E8C-454F-BFE4-2959B8AC2AF2}"/>
                  </a:ext>
                </a:extLst>
              </p:cNvPr>
              <p:cNvSpPr txBox="1">
                <a:spLocks noChangeArrowheads="1"/>
              </p:cNvSpPr>
              <p:nvPr/>
            </p:nvSpPr>
            <p:spPr bwMode="auto">
              <a:xfrm>
                <a:off x="2622443"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c</a:t>
                </a:r>
              </a:p>
            </p:txBody>
          </p:sp>
          <p:sp>
            <p:nvSpPr>
              <p:cNvPr id="30735" name="TextBox 22">
                <a:extLst>
                  <a:ext uri="{FF2B5EF4-FFF2-40B4-BE49-F238E27FC236}">
                    <a16:creationId xmlns:a16="http://schemas.microsoft.com/office/drawing/2014/main" id="{A86242CE-7F28-4366-95BC-270B4591EC71}"/>
                  </a:ext>
                </a:extLst>
              </p:cNvPr>
              <p:cNvSpPr txBox="1">
                <a:spLocks noChangeArrowheads="1"/>
              </p:cNvSpPr>
              <p:nvPr/>
            </p:nvSpPr>
            <p:spPr bwMode="auto">
              <a:xfrm>
                <a:off x="3288909"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b</a:t>
                </a:r>
              </a:p>
            </p:txBody>
          </p:sp>
          <p:sp>
            <p:nvSpPr>
              <p:cNvPr id="30736" name="TextBox 22">
                <a:extLst>
                  <a:ext uri="{FF2B5EF4-FFF2-40B4-BE49-F238E27FC236}">
                    <a16:creationId xmlns:a16="http://schemas.microsoft.com/office/drawing/2014/main" id="{DD70B288-697D-4B09-9DD8-DA4947F601A2}"/>
                  </a:ext>
                </a:extLst>
              </p:cNvPr>
              <p:cNvSpPr txBox="1">
                <a:spLocks noChangeArrowheads="1"/>
              </p:cNvSpPr>
              <p:nvPr/>
            </p:nvSpPr>
            <p:spPr bwMode="auto">
              <a:xfrm>
                <a:off x="3288901"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a:t>
                </a:r>
              </a:p>
            </p:txBody>
          </p:sp>
        </p:grpSp>
        <p:cxnSp>
          <p:nvCxnSpPr>
            <p:cNvPr id="42" name="Straight Connector 41">
              <a:extLst>
                <a:ext uri="{FF2B5EF4-FFF2-40B4-BE49-F238E27FC236}">
                  <a16:creationId xmlns:a16="http://schemas.microsoft.com/office/drawing/2014/main" id="{4305F619-8BF3-473A-B294-D7BFC575F145}"/>
                </a:ext>
              </a:extLst>
            </p:cNvPr>
            <p:cNvCxnSpPr/>
            <p:nvPr/>
          </p:nvCxnSpPr>
          <p:spPr>
            <a:xfrm rot="5400000">
              <a:off x="2607360" y="5322228"/>
              <a:ext cx="1071761"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9AC39E6-8DE0-4494-9180-0941BBA8E362}"/>
                </a:ext>
              </a:extLst>
            </p:cNvPr>
            <p:cNvSpPr txBox="1"/>
            <p:nvPr/>
          </p:nvSpPr>
          <p:spPr>
            <a:xfrm>
              <a:off x="2428860" y="5000699"/>
              <a:ext cx="1071571" cy="646233"/>
            </a:xfrm>
            <a:prstGeom prst="rect">
              <a:avLst/>
            </a:prstGeom>
            <a:noFill/>
          </p:spPr>
          <p:txBody>
            <a:bodyPr>
              <a:spAutoFit/>
            </a:bodyPr>
            <a:lstStyle/>
            <a:p>
              <a:pPr>
                <a:defRPr/>
              </a:pPr>
              <a:r>
                <a:rPr lang="en-GB" sz="3600" dirty="0"/>
                <a:t>= k</a:t>
              </a:r>
            </a:p>
          </p:txBody>
        </p:sp>
      </p:grpSp>
      <p:sp>
        <p:nvSpPr>
          <p:cNvPr id="3" name="Title 2">
            <a:extLst>
              <a:ext uri="{FF2B5EF4-FFF2-40B4-BE49-F238E27FC236}">
                <a16:creationId xmlns:a16="http://schemas.microsoft.com/office/drawing/2014/main" id="{DEF9E8AA-6632-4A51-9D18-7688676F3DFB}"/>
              </a:ext>
            </a:extLst>
          </p:cNvPr>
          <p:cNvSpPr>
            <a:spLocks noGrp="1"/>
          </p:cNvSpPr>
          <p:nvPr>
            <p:ph type="title"/>
          </p:nvPr>
        </p:nvSpPr>
        <p:spPr/>
        <p:txBody>
          <a:bodyPr>
            <a:normAutofit fontScale="90000"/>
          </a:bodyPr>
          <a:lstStyle/>
          <a:p>
            <a:r>
              <a:rPr lang="en-US" dirty="0"/>
              <a:t>More determinant properties</a:t>
            </a:r>
          </a:p>
        </p:txBody>
      </p:sp>
      <p:sp>
        <p:nvSpPr>
          <p:cNvPr id="6" name="Slide Number Placeholder 5">
            <a:extLst>
              <a:ext uri="{FF2B5EF4-FFF2-40B4-BE49-F238E27FC236}">
                <a16:creationId xmlns:a16="http://schemas.microsoft.com/office/drawing/2014/main" id="{528F8B1E-D637-4767-972A-115B58234A93}"/>
              </a:ext>
            </a:extLst>
          </p:cNvPr>
          <p:cNvSpPr>
            <a:spLocks noGrp="1"/>
          </p:cNvSpPr>
          <p:nvPr>
            <p:ph type="sldNum" sz="quarter" idx="12"/>
          </p:nvPr>
        </p:nvSpPr>
        <p:spPr/>
        <p:txBody>
          <a:bodyPr/>
          <a:lstStyle/>
          <a:p>
            <a:fld id="{7A40C488-C8CC-47D5-8871-7D5F905AB6AC}" type="slidenum">
              <a:rPr lang="en-US" smtClean="0"/>
              <a:t>78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3942DF6-4852-4851-A33B-43DA27A24C7B}"/>
              </a:ext>
            </a:extLst>
          </p:cNvPr>
          <p:cNvSpPr txBox="1">
            <a:spLocks/>
          </p:cNvSpPr>
          <p:nvPr/>
        </p:nvSpPr>
        <p:spPr bwMode="auto">
          <a:xfrm>
            <a:off x="838200" y="1250157"/>
            <a:ext cx="822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If we swap two rows (or two columns), the determinant changes by a factor of (-1):</a:t>
            </a:r>
          </a:p>
          <a:p>
            <a:pPr eaLnBrk="1" hangingPunct="1">
              <a:spcBef>
                <a:spcPct val="20000"/>
              </a:spcBef>
            </a:pPr>
            <a:endParaRPr lang="en-GB" altLang="en-US" sz="3000" b="1" dirty="0">
              <a:solidFill>
                <a:srgbClr val="002060"/>
              </a:solidFill>
              <a:latin typeface="Calibri" panose="020F0502020204030204" pitchFamily="34" charset="0"/>
            </a:endParaRPr>
          </a:p>
          <a:p>
            <a:pPr eaLnBrk="1" hangingPunct="1">
              <a:spcBef>
                <a:spcPct val="20000"/>
              </a:spcBef>
            </a:pPr>
            <a:endParaRPr lang="en-GB" altLang="en-US" sz="3000" b="1" dirty="0">
              <a:solidFill>
                <a:srgbClr val="002060"/>
              </a:solidFill>
              <a:latin typeface="Calibri" panose="020F0502020204030204" pitchFamily="34" charset="0"/>
            </a:endParaRPr>
          </a:p>
          <a:p>
            <a:pPr eaLnBrk="1" hangingPunct="1">
              <a:spcBef>
                <a:spcPct val="20000"/>
              </a:spcBef>
              <a:buFont typeface="Arial" panose="020B0604020202020204" pitchFamily="34" charset="0"/>
              <a:buChar char="•"/>
            </a:pPr>
            <a:endParaRPr lang="en-GB" altLang="en-US" sz="3000" b="1" baseline="-16000" dirty="0">
              <a:solidFill>
                <a:srgbClr val="002060"/>
              </a:solidFill>
              <a:latin typeface="Calibri" panose="020F0502020204030204" pitchFamily="34" charset="0"/>
            </a:endParaRPr>
          </a:p>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If an entire row or column is zero, the determinant is zero</a:t>
            </a:r>
          </a:p>
          <a:p>
            <a:pPr eaLnBrk="1" hangingPunct="1">
              <a:spcBef>
                <a:spcPct val="20000"/>
              </a:spcBef>
            </a:pPr>
            <a:endParaRPr lang="en-GB" altLang="en-US" sz="3000" b="1" dirty="0">
              <a:solidFill>
                <a:srgbClr val="002060"/>
              </a:solidFill>
              <a:latin typeface="Calibri" panose="020F0502020204030204" pitchFamily="34" charset="0"/>
            </a:endParaRPr>
          </a:p>
        </p:txBody>
      </p:sp>
      <p:grpSp>
        <p:nvGrpSpPr>
          <p:cNvPr id="31748" name="Group 37">
            <a:extLst>
              <a:ext uri="{FF2B5EF4-FFF2-40B4-BE49-F238E27FC236}">
                <a16:creationId xmlns:a16="http://schemas.microsoft.com/office/drawing/2014/main" id="{C02CE503-628D-4786-905B-AD335EEE0715}"/>
              </a:ext>
            </a:extLst>
          </p:cNvPr>
          <p:cNvGrpSpPr>
            <a:grpSpLocks/>
          </p:cNvGrpSpPr>
          <p:nvPr/>
        </p:nvGrpSpPr>
        <p:grpSpPr bwMode="auto">
          <a:xfrm>
            <a:off x="3731579" y="2336801"/>
            <a:ext cx="4071937" cy="1217613"/>
            <a:chOff x="928661" y="4643449"/>
            <a:chExt cx="4071969" cy="1217839"/>
          </a:xfrm>
        </p:grpSpPr>
        <p:cxnSp>
          <p:nvCxnSpPr>
            <p:cNvPr id="39" name="Straight Connector 38">
              <a:extLst>
                <a:ext uri="{FF2B5EF4-FFF2-40B4-BE49-F238E27FC236}">
                  <a16:creationId xmlns:a16="http://schemas.microsoft.com/office/drawing/2014/main" id="{B7852F6E-7884-4804-AAEA-96142A014C33}"/>
                </a:ext>
              </a:extLst>
            </p:cNvPr>
            <p:cNvCxnSpPr/>
            <p:nvPr/>
          </p:nvCxnSpPr>
          <p:spPr>
            <a:xfrm rot="5400000">
              <a:off x="1678665" y="5322232"/>
              <a:ext cx="1071762"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1779" name="Group 29">
              <a:extLst>
                <a:ext uri="{FF2B5EF4-FFF2-40B4-BE49-F238E27FC236}">
                  <a16:creationId xmlns:a16="http://schemas.microsoft.com/office/drawing/2014/main" id="{20E6ABAF-09EB-47C4-9F08-740FB77BA374}"/>
                </a:ext>
              </a:extLst>
            </p:cNvPr>
            <p:cNvGrpSpPr>
              <a:grpSpLocks/>
            </p:cNvGrpSpPr>
            <p:nvPr/>
          </p:nvGrpSpPr>
          <p:grpSpPr bwMode="auto">
            <a:xfrm>
              <a:off x="928661" y="4643449"/>
              <a:ext cx="1428761" cy="1217839"/>
              <a:chOff x="2622437" y="4286255"/>
              <a:chExt cx="1428939" cy="1217837"/>
            </a:xfrm>
          </p:grpSpPr>
          <p:sp>
            <p:nvSpPr>
              <p:cNvPr id="31789" name="TextBox 21">
                <a:extLst>
                  <a:ext uri="{FF2B5EF4-FFF2-40B4-BE49-F238E27FC236}">
                    <a16:creationId xmlns:a16="http://schemas.microsoft.com/office/drawing/2014/main" id="{767AC4C4-1F15-4326-8445-5F7B06F51008}"/>
                  </a:ext>
                </a:extLst>
              </p:cNvPr>
              <p:cNvSpPr txBox="1">
                <a:spLocks noChangeArrowheads="1"/>
              </p:cNvSpPr>
              <p:nvPr/>
            </p:nvSpPr>
            <p:spPr bwMode="auto">
              <a:xfrm>
                <a:off x="2622437"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c</a:t>
                </a:r>
              </a:p>
            </p:txBody>
          </p:sp>
          <p:sp>
            <p:nvSpPr>
              <p:cNvPr id="31790" name="TextBox 22">
                <a:extLst>
                  <a:ext uri="{FF2B5EF4-FFF2-40B4-BE49-F238E27FC236}">
                    <a16:creationId xmlns:a16="http://schemas.microsoft.com/office/drawing/2014/main" id="{E527A3D4-D806-46B3-8E88-C07F633E6481}"/>
                  </a:ext>
                </a:extLst>
              </p:cNvPr>
              <p:cNvSpPr txBox="1">
                <a:spLocks noChangeArrowheads="1"/>
              </p:cNvSpPr>
              <p:nvPr/>
            </p:nvSpPr>
            <p:spPr bwMode="auto">
              <a:xfrm>
                <a:off x="2622443"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a</a:t>
                </a:r>
              </a:p>
            </p:txBody>
          </p:sp>
          <p:sp>
            <p:nvSpPr>
              <p:cNvPr id="31791" name="TextBox 22">
                <a:extLst>
                  <a:ext uri="{FF2B5EF4-FFF2-40B4-BE49-F238E27FC236}">
                    <a16:creationId xmlns:a16="http://schemas.microsoft.com/office/drawing/2014/main" id="{5A2D0E14-9250-4CAF-A067-C8F490B46B5A}"/>
                  </a:ext>
                </a:extLst>
              </p:cNvPr>
              <p:cNvSpPr txBox="1">
                <a:spLocks noChangeArrowheads="1"/>
              </p:cNvSpPr>
              <p:nvPr/>
            </p:nvSpPr>
            <p:spPr bwMode="auto">
              <a:xfrm>
                <a:off x="3288909"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d</a:t>
                </a:r>
              </a:p>
            </p:txBody>
          </p:sp>
          <p:sp>
            <p:nvSpPr>
              <p:cNvPr id="31792" name="TextBox 22">
                <a:extLst>
                  <a:ext uri="{FF2B5EF4-FFF2-40B4-BE49-F238E27FC236}">
                    <a16:creationId xmlns:a16="http://schemas.microsoft.com/office/drawing/2014/main" id="{BA17AC8F-9A0B-4BB9-8D80-5E18B3A8DE56}"/>
                  </a:ext>
                </a:extLst>
              </p:cNvPr>
              <p:cNvSpPr txBox="1">
                <a:spLocks noChangeArrowheads="1"/>
              </p:cNvSpPr>
              <p:nvPr/>
            </p:nvSpPr>
            <p:spPr bwMode="auto">
              <a:xfrm>
                <a:off x="3288901"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dirty="0">
                    <a:latin typeface="Calibri" panose="020F0502020204030204" pitchFamily="34" charset="0"/>
                  </a:rPr>
                  <a:t> b</a:t>
                </a:r>
              </a:p>
            </p:txBody>
          </p:sp>
        </p:grpSp>
        <p:cxnSp>
          <p:nvCxnSpPr>
            <p:cNvPr id="41" name="Straight Connector 40">
              <a:extLst>
                <a:ext uri="{FF2B5EF4-FFF2-40B4-BE49-F238E27FC236}">
                  <a16:creationId xmlns:a16="http://schemas.microsoft.com/office/drawing/2014/main" id="{09F2EDDA-76CD-40DE-A40A-8B3284B7D584}"/>
                </a:ext>
              </a:extLst>
            </p:cNvPr>
            <p:cNvCxnSpPr/>
            <p:nvPr/>
          </p:nvCxnSpPr>
          <p:spPr>
            <a:xfrm rot="5400000">
              <a:off x="392780" y="5322232"/>
              <a:ext cx="1071762"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1557CE-E014-45DB-B4BD-0BAA2ED91D53}"/>
                </a:ext>
              </a:extLst>
            </p:cNvPr>
            <p:cNvCxnSpPr/>
            <p:nvPr/>
          </p:nvCxnSpPr>
          <p:spPr>
            <a:xfrm rot="5400000">
              <a:off x="4178996" y="5325408"/>
              <a:ext cx="1071762"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1782" name="Group 36">
              <a:extLst>
                <a:ext uri="{FF2B5EF4-FFF2-40B4-BE49-F238E27FC236}">
                  <a16:creationId xmlns:a16="http://schemas.microsoft.com/office/drawing/2014/main" id="{251348C8-A300-4F44-94D3-CB7D1B5BEEFD}"/>
                </a:ext>
              </a:extLst>
            </p:cNvPr>
            <p:cNvGrpSpPr>
              <a:grpSpLocks/>
            </p:cNvGrpSpPr>
            <p:nvPr/>
          </p:nvGrpSpPr>
          <p:grpSpPr bwMode="auto">
            <a:xfrm>
              <a:off x="3571869" y="4643449"/>
              <a:ext cx="1428761" cy="1217839"/>
              <a:chOff x="3051120" y="4286255"/>
              <a:chExt cx="1428939" cy="1217837"/>
            </a:xfrm>
          </p:grpSpPr>
          <p:sp>
            <p:nvSpPr>
              <p:cNvPr id="31785" name="TextBox 21">
                <a:extLst>
                  <a:ext uri="{FF2B5EF4-FFF2-40B4-BE49-F238E27FC236}">
                    <a16:creationId xmlns:a16="http://schemas.microsoft.com/office/drawing/2014/main" id="{02E84F02-43C9-4660-B7FE-47448A0DDB99}"/>
                  </a:ext>
                </a:extLst>
              </p:cNvPr>
              <p:cNvSpPr txBox="1">
                <a:spLocks noChangeArrowheads="1"/>
              </p:cNvSpPr>
              <p:nvPr/>
            </p:nvSpPr>
            <p:spPr bwMode="auto">
              <a:xfrm>
                <a:off x="3051120" y="4286255"/>
                <a:ext cx="714469"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a</a:t>
                </a:r>
              </a:p>
            </p:txBody>
          </p:sp>
          <p:sp>
            <p:nvSpPr>
              <p:cNvPr id="31786" name="TextBox 22">
                <a:extLst>
                  <a:ext uri="{FF2B5EF4-FFF2-40B4-BE49-F238E27FC236}">
                    <a16:creationId xmlns:a16="http://schemas.microsoft.com/office/drawing/2014/main" id="{91180BE5-5DBC-4C51-A495-882DBF8D7DB0}"/>
                  </a:ext>
                </a:extLst>
              </p:cNvPr>
              <p:cNvSpPr txBox="1">
                <a:spLocks noChangeArrowheads="1"/>
              </p:cNvSpPr>
              <p:nvPr/>
            </p:nvSpPr>
            <p:spPr bwMode="auto">
              <a:xfrm>
                <a:off x="3051126" y="4857756"/>
                <a:ext cx="714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c</a:t>
                </a:r>
              </a:p>
            </p:txBody>
          </p:sp>
          <p:sp>
            <p:nvSpPr>
              <p:cNvPr id="31787" name="TextBox 22">
                <a:extLst>
                  <a:ext uri="{FF2B5EF4-FFF2-40B4-BE49-F238E27FC236}">
                    <a16:creationId xmlns:a16="http://schemas.microsoft.com/office/drawing/2014/main" id="{219B9E24-A208-4A0E-8539-23B5E36F956B}"/>
                  </a:ext>
                </a:extLst>
              </p:cNvPr>
              <p:cNvSpPr txBox="1">
                <a:spLocks noChangeArrowheads="1"/>
              </p:cNvSpPr>
              <p:nvPr/>
            </p:nvSpPr>
            <p:spPr bwMode="auto">
              <a:xfrm>
                <a:off x="3717592" y="4286256"/>
                <a:ext cx="69102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b</a:t>
                </a:r>
              </a:p>
            </p:txBody>
          </p:sp>
          <p:sp>
            <p:nvSpPr>
              <p:cNvPr id="31788" name="TextBox 22">
                <a:extLst>
                  <a:ext uri="{FF2B5EF4-FFF2-40B4-BE49-F238E27FC236}">
                    <a16:creationId xmlns:a16="http://schemas.microsoft.com/office/drawing/2014/main" id="{CC8D9ACC-97D9-461F-9F30-2BB2908C4C45}"/>
                  </a:ext>
                </a:extLst>
              </p:cNvPr>
              <p:cNvSpPr txBox="1">
                <a:spLocks noChangeArrowheads="1"/>
              </p:cNvSpPr>
              <p:nvPr/>
            </p:nvSpPr>
            <p:spPr bwMode="auto">
              <a:xfrm>
                <a:off x="3717584" y="4857761"/>
                <a:ext cx="762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d</a:t>
                </a:r>
              </a:p>
            </p:txBody>
          </p:sp>
        </p:grpSp>
        <p:cxnSp>
          <p:nvCxnSpPr>
            <p:cNvPr id="44" name="Straight Connector 43">
              <a:extLst>
                <a:ext uri="{FF2B5EF4-FFF2-40B4-BE49-F238E27FC236}">
                  <a16:creationId xmlns:a16="http://schemas.microsoft.com/office/drawing/2014/main" id="{11CDDEAC-FBF1-4EE5-A43A-A10BF331F37B}"/>
                </a:ext>
              </a:extLst>
            </p:cNvPr>
            <p:cNvCxnSpPr/>
            <p:nvPr/>
          </p:nvCxnSpPr>
          <p:spPr>
            <a:xfrm rot="5400000">
              <a:off x="3035987" y="5322232"/>
              <a:ext cx="1071762" cy="0"/>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03589A1-634F-470C-83FA-859140C7D488}"/>
                </a:ext>
              </a:extLst>
            </p:cNvPr>
            <p:cNvSpPr txBox="1"/>
            <p:nvPr/>
          </p:nvSpPr>
          <p:spPr>
            <a:xfrm>
              <a:off x="2428860" y="5000703"/>
              <a:ext cx="1428761" cy="646232"/>
            </a:xfrm>
            <a:prstGeom prst="rect">
              <a:avLst/>
            </a:prstGeom>
            <a:noFill/>
          </p:spPr>
          <p:txBody>
            <a:bodyPr>
              <a:spAutoFit/>
            </a:bodyPr>
            <a:lstStyle/>
            <a:p>
              <a:pPr>
                <a:defRPr/>
              </a:pPr>
              <a:r>
                <a:rPr lang="en-GB" sz="3600" dirty="0"/>
                <a:t>= (-1)</a:t>
              </a:r>
            </a:p>
          </p:txBody>
        </p:sp>
      </p:grpSp>
      <p:grpSp>
        <p:nvGrpSpPr>
          <p:cNvPr id="7" name="Group 96">
            <a:extLst>
              <a:ext uri="{FF2B5EF4-FFF2-40B4-BE49-F238E27FC236}">
                <a16:creationId xmlns:a16="http://schemas.microsoft.com/office/drawing/2014/main" id="{A1B4F0ED-1E79-4D92-8DC7-EC0F67622A2E}"/>
              </a:ext>
            </a:extLst>
          </p:cNvPr>
          <p:cNvGrpSpPr>
            <a:grpSpLocks/>
          </p:cNvGrpSpPr>
          <p:nvPr/>
        </p:nvGrpSpPr>
        <p:grpSpPr bwMode="auto">
          <a:xfrm>
            <a:off x="3738564" y="4528821"/>
            <a:ext cx="5500687" cy="1789113"/>
            <a:chOff x="2214546" y="4711624"/>
            <a:chExt cx="5500726" cy="1789210"/>
          </a:xfrm>
        </p:grpSpPr>
        <p:grpSp>
          <p:nvGrpSpPr>
            <p:cNvPr id="31750" name="Group 19">
              <a:extLst>
                <a:ext uri="{FF2B5EF4-FFF2-40B4-BE49-F238E27FC236}">
                  <a16:creationId xmlns:a16="http://schemas.microsoft.com/office/drawing/2014/main" id="{0B9EDDC0-DC39-435A-B560-C1EC403EC8C6}"/>
                </a:ext>
              </a:extLst>
            </p:cNvPr>
            <p:cNvGrpSpPr>
              <a:grpSpLocks/>
            </p:cNvGrpSpPr>
            <p:nvPr/>
          </p:nvGrpSpPr>
          <p:grpSpPr bwMode="auto">
            <a:xfrm>
              <a:off x="2214546" y="4711624"/>
              <a:ext cx="2143126" cy="1789210"/>
              <a:chOff x="1500159" y="4283094"/>
              <a:chExt cx="2143126" cy="1789210"/>
            </a:xfrm>
          </p:grpSpPr>
          <p:sp>
            <p:nvSpPr>
              <p:cNvPr id="31768" name="TextBox 32">
                <a:extLst>
                  <a:ext uri="{FF2B5EF4-FFF2-40B4-BE49-F238E27FC236}">
                    <a16:creationId xmlns:a16="http://schemas.microsoft.com/office/drawing/2014/main" id="{8C239723-07E9-4B9B-A1BE-77AA7BED324A}"/>
                  </a:ext>
                </a:extLst>
              </p:cNvPr>
              <p:cNvSpPr txBox="1">
                <a:spLocks noChangeArrowheads="1"/>
              </p:cNvSpPr>
              <p:nvPr/>
            </p:nvSpPr>
            <p:spPr bwMode="auto">
              <a:xfrm>
                <a:off x="1500176"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endParaRPr lang="en-GB" altLang="en-US" sz="3600" baseline="-25000">
                  <a:latin typeface="Calibri" panose="020F0502020204030204" pitchFamily="34" charset="0"/>
                </a:endParaRPr>
              </a:p>
            </p:txBody>
          </p:sp>
          <p:sp>
            <p:nvSpPr>
              <p:cNvPr id="31769" name="TextBox 33">
                <a:extLst>
                  <a:ext uri="{FF2B5EF4-FFF2-40B4-BE49-F238E27FC236}">
                    <a16:creationId xmlns:a16="http://schemas.microsoft.com/office/drawing/2014/main" id="{610D15B1-7787-4508-8C9A-BD11ED4DA8D4}"/>
                  </a:ext>
                </a:extLst>
              </p:cNvPr>
              <p:cNvSpPr txBox="1">
                <a:spLocks noChangeArrowheads="1"/>
              </p:cNvSpPr>
              <p:nvPr/>
            </p:nvSpPr>
            <p:spPr bwMode="auto">
              <a:xfrm>
                <a:off x="2214546" y="4286479"/>
                <a:ext cx="1142992"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31770" name="TextBox 32">
                <a:extLst>
                  <a:ext uri="{FF2B5EF4-FFF2-40B4-BE49-F238E27FC236}">
                    <a16:creationId xmlns:a16="http://schemas.microsoft.com/office/drawing/2014/main" id="{B9D2C416-CF3C-4315-B04C-F5DAE9F22678}"/>
                  </a:ext>
                </a:extLst>
              </p:cNvPr>
              <p:cNvSpPr txBox="1">
                <a:spLocks noChangeArrowheads="1"/>
              </p:cNvSpPr>
              <p:nvPr/>
            </p:nvSpPr>
            <p:spPr bwMode="auto">
              <a:xfrm>
                <a:off x="150015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2</a:t>
                </a:r>
                <a:endParaRPr lang="en-GB" altLang="en-US" sz="3600" baseline="-25000">
                  <a:latin typeface="Calibri" panose="020F0502020204030204" pitchFamily="34" charset="0"/>
                </a:endParaRPr>
              </a:p>
            </p:txBody>
          </p:sp>
          <p:sp>
            <p:nvSpPr>
              <p:cNvPr id="31771" name="TextBox 32">
                <a:extLst>
                  <a:ext uri="{FF2B5EF4-FFF2-40B4-BE49-F238E27FC236}">
                    <a16:creationId xmlns:a16="http://schemas.microsoft.com/office/drawing/2014/main" id="{4B653B23-2CF3-497A-A383-C6E6D862B64F}"/>
                  </a:ext>
                </a:extLst>
              </p:cNvPr>
              <p:cNvSpPr txBox="1">
                <a:spLocks noChangeArrowheads="1"/>
              </p:cNvSpPr>
              <p:nvPr/>
            </p:nvSpPr>
            <p:spPr bwMode="auto">
              <a:xfrm>
                <a:off x="2214551"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72" name="TextBox 32">
                <a:extLst>
                  <a:ext uri="{FF2B5EF4-FFF2-40B4-BE49-F238E27FC236}">
                    <a16:creationId xmlns:a16="http://schemas.microsoft.com/office/drawing/2014/main" id="{B6068800-6299-4940-85EF-B9D5BD456F13}"/>
                  </a:ext>
                </a:extLst>
              </p:cNvPr>
              <p:cNvSpPr txBox="1">
                <a:spLocks noChangeArrowheads="1"/>
              </p:cNvSpPr>
              <p:nvPr/>
            </p:nvSpPr>
            <p:spPr bwMode="auto">
              <a:xfrm>
                <a:off x="150015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73" name="TextBox 32">
                <a:extLst>
                  <a:ext uri="{FF2B5EF4-FFF2-40B4-BE49-F238E27FC236}">
                    <a16:creationId xmlns:a16="http://schemas.microsoft.com/office/drawing/2014/main" id="{DBD0273F-87AE-499B-8A1B-5BF122A9169F}"/>
                  </a:ext>
                </a:extLst>
              </p:cNvPr>
              <p:cNvSpPr txBox="1">
                <a:spLocks noChangeArrowheads="1"/>
              </p:cNvSpPr>
              <p:nvPr/>
            </p:nvSpPr>
            <p:spPr bwMode="auto">
              <a:xfrm>
                <a:off x="2214551" y="4857918"/>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4</a:t>
                </a:r>
                <a:endParaRPr lang="en-GB" altLang="en-US" sz="3600" baseline="-25000">
                  <a:latin typeface="Calibri" panose="020F0502020204030204" pitchFamily="34" charset="0"/>
                </a:endParaRPr>
              </a:p>
            </p:txBody>
          </p:sp>
          <p:sp>
            <p:nvSpPr>
              <p:cNvPr id="31774" name="TextBox 32">
                <a:extLst>
                  <a:ext uri="{FF2B5EF4-FFF2-40B4-BE49-F238E27FC236}">
                    <a16:creationId xmlns:a16="http://schemas.microsoft.com/office/drawing/2014/main" id="{8AEF1CBA-6102-44F5-AF2A-87CFEB0A89CE}"/>
                  </a:ext>
                </a:extLst>
              </p:cNvPr>
              <p:cNvSpPr txBox="1">
                <a:spLocks noChangeArrowheads="1"/>
              </p:cNvSpPr>
              <p:nvPr/>
            </p:nvSpPr>
            <p:spPr bwMode="auto">
              <a:xfrm>
                <a:off x="2214551" y="542596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75" name="TextBox 32">
                <a:extLst>
                  <a:ext uri="{FF2B5EF4-FFF2-40B4-BE49-F238E27FC236}">
                    <a16:creationId xmlns:a16="http://schemas.microsoft.com/office/drawing/2014/main" id="{A43E5D06-CDB8-4D55-875B-15C260046A10}"/>
                  </a:ext>
                </a:extLst>
              </p:cNvPr>
              <p:cNvSpPr txBox="1">
                <a:spLocks noChangeArrowheads="1"/>
              </p:cNvSpPr>
              <p:nvPr/>
            </p:nvSpPr>
            <p:spPr bwMode="auto">
              <a:xfrm>
                <a:off x="2857489" y="428309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endParaRPr lang="en-GB" altLang="en-US" sz="3600" baseline="-25000">
                  <a:latin typeface="Calibri" panose="020F0502020204030204" pitchFamily="34" charset="0"/>
                </a:endParaRPr>
              </a:p>
            </p:txBody>
          </p:sp>
          <p:sp>
            <p:nvSpPr>
              <p:cNvPr id="31776" name="TextBox 32">
                <a:extLst>
                  <a:ext uri="{FF2B5EF4-FFF2-40B4-BE49-F238E27FC236}">
                    <a16:creationId xmlns:a16="http://schemas.microsoft.com/office/drawing/2014/main" id="{E93444F1-621C-4297-856B-2A76C6430E39}"/>
                  </a:ext>
                </a:extLst>
              </p:cNvPr>
              <p:cNvSpPr txBox="1">
                <a:spLocks noChangeArrowheads="1"/>
              </p:cNvSpPr>
              <p:nvPr/>
            </p:nvSpPr>
            <p:spPr bwMode="auto">
              <a:xfrm>
                <a:off x="285748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5</a:t>
                </a:r>
                <a:endParaRPr lang="en-GB" altLang="en-US" sz="3600" baseline="-25000">
                  <a:latin typeface="Calibri" panose="020F0502020204030204" pitchFamily="34" charset="0"/>
                </a:endParaRPr>
              </a:p>
            </p:txBody>
          </p:sp>
          <p:sp>
            <p:nvSpPr>
              <p:cNvPr id="31777" name="TextBox 32">
                <a:extLst>
                  <a:ext uri="{FF2B5EF4-FFF2-40B4-BE49-F238E27FC236}">
                    <a16:creationId xmlns:a16="http://schemas.microsoft.com/office/drawing/2014/main" id="{9DE4E76E-058D-4544-9103-06F0962814FE}"/>
                  </a:ext>
                </a:extLst>
              </p:cNvPr>
              <p:cNvSpPr txBox="1">
                <a:spLocks noChangeArrowheads="1"/>
              </p:cNvSpPr>
              <p:nvPr/>
            </p:nvSpPr>
            <p:spPr bwMode="auto">
              <a:xfrm>
                <a:off x="285748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grpSp>
        <p:cxnSp>
          <p:nvCxnSpPr>
            <p:cNvPr id="56" name="Straight Connector 55">
              <a:extLst>
                <a:ext uri="{FF2B5EF4-FFF2-40B4-BE49-F238E27FC236}">
                  <a16:creationId xmlns:a16="http://schemas.microsoft.com/office/drawing/2014/main" id="{7A5FF161-7F12-4E7D-9E22-16B00C143941}"/>
                </a:ext>
              </a:extLst>
            </p:cNvPr>
            <p:cNvCxnSpPr/>
            <p:nvPr/>
          </p:nvCxnSpPr>
          <p:spPr>
            <a:xfrm rot="5400000">
              <a:off x="1393763" y="5675289"/>
              <a:ext cx="164315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942A99E-6E79-465C-B837-90B1A919FEF7}"/>
                </a:ext>
              </a:extLst>
            </p:cNvPr>
            <p:cNvCxnSpPr/>
            <p:nvPr/>
          </p:nvCxnSpPr>
          <p:spPr>
            <a:xfrm rot="5400000">
              <a:off x="3463878" y="5675289"/>
              <a:ext cx="1643152" cy="1587"/>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1753" name="Group 23">
              <a:extLst>
                <a:ext uri="{FF2B5EF4-FFF2-40B4-BE49-F238E27FC236}">
                  <a16:creationId xmlns:a16="http://schemas.microsoft.com/office/drawing/2014/main" id="{D72A7372-D414-4B13-9381-77B801F2E4D7}"/>
                </a:ext>
              </a:extLst>
            </p:cNvPr>
            <p:cNvGrpSpPr>
              <a:grpSpLocks/>
            </p:cNvGrpSpPr>
            <p:nvPr/>
          </p:nvGrpSpPr>
          <p:grpSpPr bwMode="auto">
            <a:xfrm>
              <a:off x="4714876" y="4711624"/>
              <a:ext cx="2143126" cy="1789210"/>
              <a:chOff x="1500159" y="4283094"/>
              <a:chExt cx="2143126" cy="1789210"/>
            </a:xfrm>
          </p:grpSpPr>
          <p:sp>
            <p:nvSpPr>
              <p:cNvPr id="31758" name="TextBox 32">
                <a:extLst>
                  <a:ext uri="{FF2B5EF4-FFF2-40B4-BE49-F238E27FC236}">
                    <a16:creationId xmlns:a16="http://schemas.microsoft.com/office/drawing/2014/main" id="{A6648E8D-3A2B-4591-B01F-C585EC69C036}"/>
                  </a:ext>
                </a:extLst>
              </p:cNvPr>
              <p:cNvSpPr txBox="1">
                <a:spLocks noChangeArrowheads="1"/>
              </p:cNvSpPr>
              <p:nvPr/>
            </p:nvSpPr>
            <p:spPr bwMode="auto">
              <a:xfrm>
                <a:off x="1500176"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-1</a:t>
                </a:r>
                <a:endParaRPr lang="en-GB" altLang="en-US" sz="3600" baseline="-25000">
                  <a:latin typeface="Calibri" panose="020F0502020204030204" pitchFamily="34" charset="0"/>
                </a:endParaRPr>
              </a:p>
            </p:txBody>
          </p:sp>
          <p:sp>
            <p:nvSpPr>
              <p:cNvPr id="31759" name="TextBox 33">
                <a:extLst>
                  <a:ext uri="{FF2B5EF4-FFF2-40B4-BE49-F238E27FC236}">
                    <a16:creationId xmlns:a16="http://schemas.microsoft.com/office/drawing/2014/main" id="{331C6E76-2012-4527-9613-017390B6732B}"/>
                  </a:ext>
                </a:extLst>
              </p:cNvPr>
              <p:cNvSpPr txBox="1">
                <a:spLocks noChangeArrowheads="1"/>
              </p:cNvSpPr>
              <p:nvPr/>
            </p:nvSpPr>
            <p:spPr bwMode="auto">
              <a:xfrm>
                <a:off x="2214546" y="4286479"/>
                <a:ext cx="1142992" cy="64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3600">
                  <a:latin typeface="Calibri" panose="020F0502020204030204" pitchFamily="34" charset="0"/>
                </a:endParaRPr>
              </a:p>
            </p:txBody>
          </p:sp>
          <p:sp>
            <p:nvSpPr>
              <p:cNvPr id="31760" name="TextBox 32">
                <a:extLst>
                  <a:ext uri="{FF2B5EF4-FFF2-40B4-BE49-F238E27FC236}">
                    <a16:creationId xmlns:a16="http://schemas.microsoft.com/office/drawing/2014/main" id="{4C00F172-3346-42FC-9F39-51591F41687D}"/>
                  </a:ext>
                </a:extLst>
              </p:cNvPr>
              <p:cNvSpPr txBox="1">
                <a:spLocks noChangeArrowheads="1"/>
              </p:cNvSpPr>
              <p:nvPr/>
            </p:nvSpPr>
            <p:spPr bwMode="auto">
              <a:xfrm>
                <a:off x="150015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3</a:t>
                </a:r>
                <a:endParaRPr lang="en-GB" altLang="en-US" sz="3600" baseline="-25000">
                  <a:latin typeface="Calibri" panose="020F0502020204030204" pitchFamily="34" charset="0"/>
                </a:endParaRPr>
              </a:p>
            </p:txBody>
          </p:sp>
          <p:sp>
            <p:nvSpPr>
              <p:cNvPr id="31761" name="TextBox 32">
                <a:extLst>
                  <a:ext uri="{FF2B5EF4-FFF2-40B4-BE49-F238E27FC236}">
                    <a16:creationId xmlns:a16="http://schemas.microsoft.com/office/drawing/2014/main" id="{DE7AD779-1A80-47D2-BB8C-561B7640EBFD}"/>
                  </a:ext>
                </a:extLst>
              </p:cNvPr>
              <p:cNvSpPr txBox="1">
                <a:spLocks noChangeArrowheads="1"/>
              </p:cNvSpPr>
              <p:nvPr/>
            </p:nvSpPr>
            <p:spPr bwMode="auto">
              <a:xfrm>
                <a:off x="2214551" y="428647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62" name="TextBox 32">
                <a:extLst>
                  <a:ext uri="{FF2B5EF4-FFF2-40B4-BE49-F238E27FC236}">
                    <a16:creationId xmlns:a16="http://schemas.microsoft.com/office/drawing/2014/main" id="{42932ACB-DD31-4A84-A9A4-10B82F881C54}"/>
                  </a:ext>
                </a:extLst>
              </p:cNvPr>
              <p:cNvSpPr txBox="1">
                <a:spLocks noChangeArrowheads="1"/>
              </p:cNvSpPr>
              <p:nvPr/>
            </p:nvSpPr>
            <p:spPr bwMode="auto">
              <a:xfrm>
                <a:off x="150015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1</a:t>
                </a:r>
                <a:endParaRPr lang="en-GB" altLang="en-US" sz="3600" baseline="-25000">
                  <a:latin typeface="Calibri" panose="020F0502020204030204" pitchFamily="34" charset="0"/>
                </a:endParaRPr>
              </a:p>
            </p:txBody>
          </p:sp>
          <p:sp>
            <p:nvSpPr>
              <p:cNvPr id="31763" name="TextBox 32">
                <a:extLst>
                  <a:ext uri="{FF2B5EF4-FFF2-40B4-BE49-F238E27FC236}">
                    <a16:creationId xmlns:a16="http://schemas.microsoft.com/office/drawing/2014/main" id="{BEB0B9A9-E827-4C51-B69F-C5D205B880D4}"/>
                  </a:ext>
                </a:extLst>
              </p:cNvPr>
              <p:cNvSpPr txBox="1">
                <a:spLocks noChangeArrowheads="1"/>
              </p:cNvSpPr>
              <p:nvPr/>
            </p:nvSpPr>
            <p:spPr bwMode="auto">
              <a:xfrm>
                <a:off x="2214551" y="4857918"/>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64" name="TextBox 32">
                <a:extLst>
                  <a:ext uri="{FF2B5EF4-FFF2-40B4-BE49-F238E27FC236}">
                    <a16:creationId xmlns:a16="http://schemas.microsoft.com/office/drawing/2014/main" id="{C4E10F88-0F3C-4A39-BDE2-62D1C6CD77D4}"/>
                  </a:ext>
                </a:extLst>
              </p:cNvPr>
              <p:cNvSpPr txBox="1">
                <a:spLocks noChangeArrowheads="1"/>
              </p:cNvSpPr>
              <p:nvPr/>
            </p:nvSpPr>
            <p:spPr bwMode="auto">
              <a:xfrm>
                <a:off x="2214551" y="5425969"/>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0</a:t>
                </a:r>
                <a:endParaRPr lang="en-GB" altLang="en-US" sz="3600" baseline="-25000">
                  <a:latin typeface="Calibri" panose="020F0502020204030204" pitchFamily="34" charset="0"/>
                </a:endParaRPr>
              </a:p>
            </p:txBody>
          </p:sp>
          <p:sp>
            <p:nvSpPr>
              <p:cNvPr id="31765" name="TextBox 32">
                <a:extLst>
                  <a:ext uri="{FF2B5EF4-FFF2-40B4-BE49-F238E27FC236}">
                    <a16:creationId xmlns:a16="http://schemas.microsoft.com/office/drawing/2014/main" id="{45ABAD43-AE3E-4597-B200-6263673E68FD}"/>
                  </a:ext>
                </a:extLst>
              </p:cNvPr>
              <p:cNvSpPr txBox="1">
                <a:spLocks noChangeArrowheads="1"/>
              </p:cNvSpPr>
              <p:nvPr/>
            </p:nvSpPr>
            <p:spPr bwMode="auto">
              <a:xfrm>
                <a:off x="2857489" y="428309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7</a:t>
                </a:r>
                <a:endParaRPr lang="en-GB" altLang="en-US" sz="3600" baseline="-25000">
                  <a:latin typeface="Calibri" panose="020F0502020204030204" pitchFamily="34" charset="0"/>
                </a:endParaRPr>
              </a:p>
            </p:txBody>
          </p:sp>
          <p:sp>
            <p:nvSpPr>
              <p:cNvPr id="31766" name="TextBox 84">
                <a:extLst>
                  <a:ext uri="{FF2B5EF4-FFF2-40B4-BE49-F238E27FC236}">
                    <a16:creationId xmlns:a16="http://schemas.microsoft.com/office/drawing/2014/main" id="{596B0346-00BC-4C58-923E-52E77651B968}"/>
                  </a:ext>
                </a:extLst>
              </p:cNvPr>
              <p:cNvSpPr txBox="1">
                <a:spLocks noChangeArrowheads="1"/>
              </p:cNvSpPr>
              <p:nvPr/>
            </p:nvSpPr>
            <p:spPr bwMode="auto">
              <a:xfrm>
                <a:off x="2857489" y="4854534"/>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5</a:t>
                </a:r>
                <a:endParaRPr lang="en-GB" altLang="en-US" sz="3600" baseline="-25000">
                  <a:latin typeface="Calibri" panose="020F0502020204030204" pitchFamily="34" charset="0"/>
                </a:endParaRPr>
              </a:p>
            </p:txBody>
          </p:sp>
          <p:sp>
            <p:nvSpPr>
              <p:cNvPr id="31767" name="TextBox 32">
                <a:extLst>
                  <a:ext uri="{FF2B5EF4-FFF2-40B4-BE49-F238E27FC236}">
                    <a16:creationId xmlns:a16="http://schemas.microsoft.com/office/drawing/2014/main" id="{230774C3-4962-4542-A597-3992D6CBBCDB}"/>
                  </a:ext>
                </a:extLst>
              </p:cNvPr>
              <p:cNvSpPr txBox="1">
                <a:spLocks noChangeArrowheads="1"/>
              </p:cNvSpPr>
              <p:nvPr/>
            </p:nvSpPr>
            <p:spPr bwMode="auto">
              <a:xfrm>
                <a:off x="2857489" y="5425973"/>
                <a:ext cx="7857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latin typeface="Calibri" panose="020F0502020204030204" pitchFamily="34" charset="0"/>
                  </a:rPr>
                  <a:t> 4</a:t>
                </a:r>
                <a:endParaRPr lang="en-GB" altLang="en-US" sz="3600" baseline="-25000">
                  <a:latin typeface="Calibri" panose="020F0502020204030204" pitchFamily="34" charset="0"/>
                </a:endParaRPr>
              </a:p>
            </p:txBody>
          </p:sp>
        </p:grpSp>
        <p:cxnSp>
          <p:nvCxnSpPr>
            <p:cNvPr id="59" name="Straight Connector 58">
              <a:extLst>
                <a:ext uri="{FF2B5EF4-FFF2-40B4-BE49-F238E27FC236}">
                  <a16:creationId xmlns:a16="http://schemas.microsoft.com/office/drawing/2014/main" id="{2252E9A9-04C9-4287-945E-D17C62BD8ED9}"/>
                </a:ext>
              </a:extLst>
            </p:cNvPr>
            <p:cNvCxnSpPr/>
            <p:nvPr/>
          </p:nvCxnSpPr>
          <p:spPr>
            <a:xfrm rot="5400000">
              <a:off x="3894093" y="5675289"/>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60EBDC-4212-4A04-95B9-0538D24BD4FB}"/>
                </a:ext>
              </a:extLst>
            </p:cNvPr>
            <p:cNvCxnSpPr/>
            <p:nvPr/>
          </p:nvCxnSpPr>
          <p:spPr>
            <a:xfrm rot="5400000">
              <a:off x="5964208" y="5675289"/>
              <a:ext cx="1643152" cy="1588"/>
            </a:xfrm>
            <a:prstGeom prst="line">
              <a:avLst/>
            </a:prstGeom>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9AC7BF9-F49D-45BE-821A-53CFACAD815A}"/>
                </a:ext>
              </a:extLst>
            </p:cNvPr>
            <p:cNvSpPr txBox="1"/>
            <p:nvPr/>
          </p:nvSpPr>
          <p:spPr>
            <a:xfrm>
              <a:off x="6786578" y="5286330"/>
              <a:ext cx="928694" cy="584232"/>
            </a:xfrm>
            <a:prstGeom prst="rect">
              <a:avLst/>
            </a:prstGeom>
            <a:noFill/>
          </p:spPr>
          <p:txBody>
            <a:bodyPr>
              <a:spAutoFit/>
            </a:bodyPr>
            <a:lstStyle/>
            <a:p>
              <a:pPr>
                <a:defRPr/>
              </a:pPr>
              <a:r>
                <a:rPr lang="en-GB" sz="3200" dirty="0"/>
                <a:t>= 0 </a:t>
              </a:r>
              <a:endParaRPr lang="en-GB" sz="3200" baseline="-25000" dirty="0"/>
            </a:p>
          </p:txBody>
        </p:sp>
        <p:sp>
          <p:nvSpPr>
            <p:cNvPr id="66" name="TextBox 65">
              <a:extLst>
                <a:ext uri="{FF2B5EF4-FFF2-40B4-BE49-F238E27FC236}">
                  <a16:creationId xmlns:a16="http://schemas.microsoft.com/office/drawing/2014/main" id="{994A1569-344B-4415-9BD1-FF68C962F19C}"/>
                </a:ext>
              </a:extLst>
            </p:cNvPr>
            <p:cNvSpPr txBox="1"/>
            <p:nvPr/>
          </p:nvSpPr>
          <p:spPr>
            <a:xfrm>
              <a:off x="4286248" y="5286330"/>
              <a:ext cx="571504" cy="584232"/>
            </a:xfrm>
            <a:prstGeom prst="rect">
              <a:avLst/>
            </a:prstGeom>
            <a:noFill/>
          </p:spPr>
          <p:txBody>
            <a:bodyPr>
              <a:spAutoFit/>
            </a:bodyPr>
            <a:lstStyle/>
            <a:p>
              <a:pPr>
                <a:defRPr/>
              </a:pPr>
              <a:r>
                <a:rPr lang="en-GB" sz="3200" dirty="0"/>
                <a:t>= </a:t>
              </a:r>
              <a:endParaRPr lang="en-GB" sz="3200" baseline="-25000" dirty="0"/>
            </a:p>
          </p:txBody>
        </p:sp>
      </p:grpSp>
      <p:sp>
        <p:nvSpPr>
          <p:cNvPr id="2" name="Title 1">
            <a:extLst>
              <a:ext uri="{FF2B5EF4-FFF2-40B4-BE49-F238E27FC236}">
                <a16:creationId xmlns:a16="http://schemas.microsoft.com/office/drawing/2014/main" id="{13F52136-1DCB-4BE2-BF20-B5C3FC7DAADB}"/>
              </a:ext>
            </a:extLst>
          </p:cNvPr>
          <p:cNvSpPr>
            <a:spLocks noGrp="1"/>
          </p:cNvSpPr>
          <p:nvPr>
            <p:ph type="title"/>
          </p:nvPr>
        </p:nvSpPr>
        <p:spPr/>
        <p:txBody>
          <a:bodyPr>
            <a:normAutofit fontScale="90000"/>
          </a:bodyPr>
          <a:lstStyle/>
          <a:p>
            <a:r>
              <a:rPr lang="en-GB" sz="4000" dirty="0"/>
              <a:t>More determinant properties</a:t>
            </a:r>
            <a:endParaRPr lang="en-US" dirty="0"/>
          </a:p>
        </p:txBody>
      </p:sp>
      <p:sp>
        <p:nvSpPr>
          <p:cNvPr id="6" name="Slide Number Placeholder 5">
            <a:extLst>
              <a:ext uri="{FF2B5EF4-FFF2-40B4-BE49-F238E27FC236}">
                <a16:creationId xmlns:a16="http://schemas.microsoft.com/office/drawing/2014/main" id="{4EB625C1-3B04-415B-B79B-DD43575A9388}"/>
              </a:ext>
            </a:extLst>
          </p:cNvPr>
          <p:cNvSpPr>
            <a:spLocks noGrp="1"/>
          </p:cNvSpPr>
          <p:nvPr>
            <p:ph type="sldNum" sz="quarter" idx="12"/>
          </p:nvPr>
        </p:nvSpPr>
        <p:spPr/>
        <p:txBody>
          <a:bodyPr/>
          <a:lstStyle/>
          <a:p>
            <a:fld id="{7A40C488-C8CC-47D5-8871-7D5F905AB6AC}" type="slidenum">
              <a:rPr lang="en-US" smtClean="0"/>
              <a:t>79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C1EDD54-8C43-4EB3-B916-8F11A6D3FC67}"/>
              </a:ext>
            </a:extLst>
          </p:cNvPr>
          <p:cNvSpPr>
            <a:spLocks noGrp="1"/>
          </p:cNvSpPr>
          <p:nvPr>
            <p:ph type="title"/>
          </p:nvPr>
        </p:nvSpPr>
        <p:spPr/>
        <p:txBody>
          <a:bodyPr>
            <a:normAutofit fontScale="90000"/>
          </a:bodyPr>
          <a:lstStyle/>
          <a:p>
            <a:pPr eaLnBrk="1" hangingPunct="1"/>
            <a:r>
              <a:rPr lang="en-US" altLang="en-US" dirty="0"/>
              <a:t>Scalar times Vector</a:t>
            </a:r>
          </a:p>
        </p:txBody>
      </p:sp>
      <p:cxnSp>
        <p:nvCxnSpPr>
          <p:cNvPr id="4" name="Straight Connector 3">
            <a:extLst>
              <a:ext uri="{FF2B5EF4-FFF2-40B4-BE49-F238E27FC236}">
                <a16:creationId xmlns:a16="http://schemas.microsoft.com/office/drawing/2014/main" id="{E4DCF2ED-030A-49C2-8C4C-FC2B294DC08B}"/>
              </a:ext>
            </a:extLst>
          </p:cNvPr>
          <p:cNvCxnSpPr/>
          <p:nvPr/>
        </p:nvCxnSpPr>
        <p:spPr>
          <a:xfrm flipV="1">
            <a:off x="2887663" y="3819528"/>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172" name="Picture 4" descr="xvec.eps">
            <a:extLst>
              <a:ext uri="{FF2B5EF4-FFF2-40B4-BE49-F238E27FC236}">
                <a16:creationId xmlns:a16="http://schemas.microsoft.com/office/drawing/2014/main" id="{9A667B7A-93D7-4109-B0C9-7A22E8061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8638" y="3719515"/>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4E74563F-B68D-4318-BF14-CEBCDA4F18AB}"/>
              </a:ext>
            </a:extLst>
          </p:cNvPr>
          <p:cNvCxnSpPr/>
          <p:nvPr/>
        </p:nvCxnSpPr>
        <p:spPr>
          <a:xfrm flipV="1">
            <a:off x="2887663" y="1725616"/>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0B033E1-E1B2-4702-91F4-22833DD32DA9}"/>
              </a:ext>
            </a:extLst>
          </p:cNvPr>
          <p:cNvCxnSpPr/>
          <p:nvPr/>
        </p:nvCxnSpPr>
        <p:spPr>
          <a:xfrm flipV="1">
            <a:off x="1679575" y="4789490"/>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 name="Text Box 8">
            <a:extLst>
              <a:ext uri="{FF2B5EF4-FFF2-40B4-BE49-F238E27FC236}">
                <a16:creationId xmlns:a16="http://schemas.microsoft.com/office/drawing/2014/main" id="{01443ADA-0ADD-4EE2-8DBC-5A1464614D4B}"/>
              </a:ext>
            </a:extLst>
          </p:cNvPr>
          <p:cNvSpPr txBox="1">
            <a:spLocks noChangeArrowheads="1"/>
          </p:cNvSpPr>
          <p:nvPr/>
        </p:nvSpPr>
        <p:spPr bwMode="auto">
          <a:xfrm>
            <a:off x="846221" y="1151022"/>
            <a:ext cx="799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b="1" dirty="0">
                <a:solidFill>
                  <a:srgbClr val="002060"/>
                </a:solidFill>
                <a:ea typeface="SimSun" panose="02010600030101010101" pitchFamily="2" charset="-122"/>
              </a:rPr>
              <a:t>Change only the length (“scaling”), but keep </a:t>
            </a:r>
            <a:r>
              <a:rPr lang="en-US" altLang="zh-CN" b="1" i="1" u="sng" dirty="0">
                <a:solidFill>
                  <a:srgbClr val="002060"/>
                </a:solidFill>
                <a:ea typeface="SimSun" panose="02010600030101010101" pitchFamily="2" charset="-122"/>
              </a:rPr>
              <a:t>direction fixed</a:t>
            </a:r>
            <a:r>
              <a:rPr lang="en-US" altLang="zh-CN" b="1" dirty="0">
                <a:solidFill>
                  <a:srgbClr val="002060"/>
                </a:solidFill>
                <a:ea typeface="SimSun" panose="02010600030101010101" pitchFamily="2" charset="-122"/>
              </a:rPr>
              <a:t>.</a:t>
            </a:r>
          </a:p>
        </p:txBody>
      </p:sp>
      <p:sp>
        <p:nvSpPr>
          <p:cNvPr id="2" name="Rectangle 1">
            <a:extLst>
              <a:ext uri="{FF2B5EF4-FFF2-40B4-BE49-F238E27FC236}">
                <a16:creationId xmlns:a16="http://schemas.microsoft.com/office/drawing/2014/main" id="{15AAB39C-3E8C-41E9-AB57-20C17625B22A}"/>
              </a:ext>
            </a:extLst>
          </p:cNvPr>
          <p:cNvSpPr/>
          <p:nvPr/>
        </p:nvSpPr>
        <p:spPr>
          <a:xfrm>
            <a:off x="433139" y="1580419"/>
            <a:ext cx="6641428" cy="46912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B383641-302B-46BC-8C01-2AA945282992}"/>
              </a:ext>
            </a:extLst>
          </p:cNvPr>
          <p:cNvCxnSpPr/>
          <p:nvPr/>
        </p:nvCxnSpPr>
        <p:spPr>
          <a:xfrm flipV="1">
            <a:off x="2919745" y="2605090"/>
            <a:ext cx="1884362" cy="218440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7C0522B-ADB4-4761-B4B4-3CE56BCB3D21}"/>
              </a:ext>
            </a:extLst>
          </p:cNvPr>
          <p:cNvCxnSpPr/>
          <p:nvPr/>
        </p:nvCxnSpPr>
        <p:spPr>
          <a:xfrm flipV="1">
            <a:off x="2919745" y="3819528"/>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19" name="Picture 4" descr="xvec.eps">
            <a:extLst>
              <a:ext uri="{FF2B5EF4-FFF2-40B4-BE49-F238E27FC236}">
                <a16:creationId xmlns:a16="http://schemas.microsoft.com/office/drawing/2014/main" id="{B724B82F-4880-415D-B5E8-8868410B32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6762" y="3735557"/>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a:extLst>
              <a:ext uri="{FF2B5EF4-FFF2-40B4-BE49-F238E27FC236}">
                <a16:creationId xmlns:a16="http://schemas.microsoft.com/office/drawing/2014/main" id="{22B478C5-2901-4D98-AD73-2F9C10CF3EB9}"/>
              </a:ext>
            </a:extLst>
          </p:cNvPr>
          <p:cNvCxnSpPr/>
          <p:nvPr/>
        </p:nvCxnSpPr>
        <p:spPr>
          <a:xfrm flipV="1">
            <a:off x="2919745" y="1725616"/>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25F7FA6-17E0-40DB-A300-C7E8083C9687}"/>
              </a:ext>
            </a:extLst>
          </p:cNvPr>
          <p:cNvCxnSpPr/>
          <p:nvPr/>
        </p:nvCxnSpPr>
        <p:spPr>
          <a:xfrm flipV="1">
            <a:off x="1711657" y="4789490"/>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22" name="Picture 10" descr="ax.eps">
            <a:extLst>
              <a:ext uri="{FF2B5EF4-FFF2-40B4-BE49-F238E27FC236}">
                <a16:creationId xmlns:a16="http://schemas.microsoft.com/office/drawing/2014/main" id="{DC45AC98-BB43-4578-9617-5D6E91B77C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712" y="2262357"/>
            <a:ext cx="571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descr="scalarvect.eps">
            <a:extLst>
              <a:ext uri="{FF2B5EF4-FFF2-40B4-BE49-F238E27FC236}">
                <a16:creationId xmlns:a16="http://schemas.microsoft.com/office/drawing/2014/main" id="{F9231C5D-94F5-4F29-9258-F0238A7975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03003" y="2094581"/>
            <a:ext cx="548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48F11AE-B212-4ACE-83FD-FB0B17B07538}"/>
              </a:ext>
            </a:extLst>
          </p:cNvPr>
          <p:cNvSpPr>
            <a:spLocks noGrp="1"/>
          </p:cNvSpPr>
          <p:nvPr>
            <p:ph type="sldNum" sz="quarter" idx="12"/>
          </p:nvPr>
        </p:nvSpPr>
        <p:spPr/>
        <p:txBody>
          <a:bodyPr/>
          <a:lstStyle/>
          <a:p>
            <a:fld id="{7A40C488-C8CC-47D5-8871-7D5F905AB6AC}"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a:extLst>
              <a:ext uri="{FF2B5EF4-FFF2-40B4-BE49-F238E27FC236}">
                <a16:creationId xmlns:a16="http://schemas.microsoft.com/office/drawing/2014/main" id="{0A38C0F9-E28E-449A-80A8-5A48A520FEC7}"/>
              </a:ext>
            </a:extLst>
          </p:cNvPr>
          <p:cNvSpPr txBox="1">
            <a:spLocks/>
          </p:cNvSpPr>
          <p:nvPr/>
        </p:nvSpPr>
        <p:spPr bwMode="auto">
          <a:xfrm>
            <a:off x="849313" y="1214437"/>
            <a:ext cx="822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The determinant of  a product is the product of determinants:</a:t>
            </a:r>
          </a:p>
          <a:p>
            <a:pPr eaLnBrk="1" hangingPunct="1">
              <a:spcBef>
                <a:spcPct val="20000"/>
              </a:spcBef>
            </a:pPr>
            <a:endParaRPr lang="en-GB" altLang="en-US" sz="3000" dirty="0">
              <a:latin typeface="Calibri" panose="020F0502020204030204" pitchFamily="34" charset="0"/>
            </a:endParaRPr>
          </a:p>
        </p:txBody>
      </p:sp>
      <p:sp>
        <p:nvSpPr>
          <p:cNvPr id="7" name="TextBox 6">
            <a:extLst>
              <a:ext uri="{FF2B5EF4-FFF2-40B4-BE49-F238E27FC236}">
                <a16:creationId xmlns:a16="http://schemas.microsoft.com/office/drawing/2014/main" id="{E5117DEC-85AC-461A-A9D3-1B870467764F}"/>
              </a:ext>
            </a:extLst>
          </p:cNvPr>
          <p:cNvSpPr txBox="1"/>
          <p:nvPr/>
        </p:nvSpPr>
        <p:spPr>
          <a:xfrm>
            <a:off x="4015741" y="2306956"/>
            <a:ext cx="3286125" cy="646113"/>
          </a:xfrm>
          <a:prstGeom prst="rect">
            <a:avLst/>
          </a:prstGeom>
          <a:noFill/>
        </p:spPr>
        <p:txBody>
          <a:bodyPr>
            <a:spAutoFit/>
          </a:bodyPr>
          <a:lstStyle/>
          <a:p>
            <a:pPr>
              <a:defRPr/>
            </a:pPr>
            <a:r>
              <a:rPr lang="en-GB" sz="3600" dirty="0">
                <a:solidFill>
                  <a:srgbClr val="002060"/>
                </a:solidFill>
                <a:latin typeface="+mj-lt"/>
                <a:cs typeface="Arial" charset="0"/>
              </a:rPr>
              <a:t>|A B| = |A| |B|</a:t>
            </a:r>
          </a:p>
        </p:txBody>
      </p:sp>
      <p:sp>
        <p:nvSpPr>
          <p:cNvPr id="32773" name="Content Placeholder 2">
            <a:extLst>
              <a:ext uri="{FF2B5EF4-FFF2-40B4-BE49-F238E27FC236}">
                <a16:creationId xmlns:a16="http://schemas.microsoft.com/office/drawing/2014/main" id="{513B7D89-4676-49D0-BA59-126E98D8AB4D}"/>
              </a:ext>
            </a:extLst>
          </p:cNvPr>
          <p:cNvSpPr txBox="1">
            <a:spLocks/>
          </p:cNvSpPr>
          <p:nvPr/>
        </p:nvSpPr>
        <p:spPr bwMode="auto">
          <a:xfrm>
            <a:off x="889165" y="2922367"/>
            <a:ext cx="822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Char char="•"/>
            </a:pPr>
            <a:r>
              <a:rPr lang="en-GB" altLang="en-US" sz="3000" b="1" dirty="0">
                <a:solidFill>
                  <a:srgbClr val="002060"/>
                </a:solidFill>
                <a:latin typeface="Calibri" panose="020F0502020204030204" pitchFamily="34" charset="0"/>
              </a:rPr>
              <a:t>Example</a:t>
            </a:r>
          </a:p>
          <a:p>
            <a:pPr eaLnBrk="1" hangingPunct="1">
              <a:spcBef>
                <a:spcPct val="20000"/>
              </a:spcBef>
            </a:pPr>
            <a:endParaRPr lang="en-GB" altLang="en-US" sz="3000" b="1" dirty="0">
              <a:solidFill>
                <a:srgbClr val="002060"/>
              </a:solidFill>
              <a:latin typeface="Calibri" panose="020F0502020204030204" pitchFamily="34" charset="0"/>
            </a:endParaRPr>
          </a:p>
        </p:txBody>
      </p:sp>
      <p:grpSp>
        <p:nvGrpSpPr>
          <p:cNvPr id="2" name="Group 29">
            <a:extLst>
              <a:ext uri="{FF2B5EF4-FFF2-40B4-BE49-F238E27FC236}">
                <a16:creationId xmlns:a16="http://schemas.microsoft.com/office/drawing/2014/main" id="{945B043E-BD42-475A-B5EB-63752F7FB8B3}"/>
              </a:ext>
            </a:extLst>
          </p:cNvPr>
          <p:cNvGrpSpPr>
            <a:grpSpLocks/>
          </p:cNvGrpSpPr>
          <p:nvPr/>
        </p:nvGrpSpPr>
        <p:grpSpPr bwMode="auto">
          <a:xfrm>
            <a:off x="1515428" y="3592831"/>
            <a:ext cx="4500562" cy="1357313"/>
            <a:chOff x="357158" y="3714752"/>
            <a:chExt cx="4500594" cy="1357322"/>
          </a:xfrm>
        </p:grpSpPr>
        <p:sp>
          <p:nvSpPr>
            <p:cNvPr id="32784" name="Rectangle 8">
              <a:extLst>
                <a:ext uri="{FF2B5EF4-FFF2-40B4-BE49-F238E27FC236}">
                  <a16:creationId xmlns:a16="http://schemas.microsoft.com/office/drawing/2014/main" id="{286DC231-B3DA-4B64-B8A5-02E990CEB6BD}"/>
                </a:ext>
              </a:extLst>
            </p:cNvPr>
            <p:cNvSpPr>
              <a:spLocks noChangeArrowheads="1"/>
            </p:cNvSpPr>
            <p:nvPr/>
          </p:nvSpPr>
          <p:spPr bwMode="auto">
            <a:xfrm>
              <a:off x="357158" y="3997327"/>
              <a:ext cx="798623" cy="6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A =</a:t>
              </a:r>
            </a:p>
          </p:txBody>
        </p:sp>
        <p:sp>
          <p:nvSpPr>
            <p:cNvPr id="10" name="Double Bracket 9">
              <a:extLst>
                <a:ext uri="{FF2B5EF4-FFF2-40B4-BE49-F238E27FC236}">
                  <a16:creationId xmlns:a16="http://schemas.microsoft.com/office/drawing/2014/main" id="{B60D5904-0D5F-4FC5-8D09-B64AA136D64A}"/>
                </a:ext>
              </a:extLst>
            </p:cNvPr>
            <p:cNvSpPr/>
            <p:nvPr/>
          </p:nvSpPr>
          <p:spPr bwMode="auto">
            <a:xfrm>
              <a:off x="1154089" y="3714752"/>
              <a:ext cx="1346210" cy="135732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32786" name="TextBox 21">
              <a:extLst>
                <a:ext uri="{FF2B5EF4-FFF2-40B4-BE49-F238E27FC236}">
                  <a16:creationId xmlns:a16="http://schemas.microsoft.com/office/drawing/2014/main" id="{EAE55FAE-62F4-4E09-BF7E-2C007022CF69}"/>
                </a:ext>
              </a:extLst>
            </p:cNvPr>
            <p:cNvSpPr txBox="1">
              <a:spLocks noChangeArrowheads="1"/>
            </p:cNvSpPr>
            <p:nvPr/>
          </p:nvSpPr>
          <p:spPr bwMode="auto">
            <a:xfrm>
              <a:off x="1262048" y="3786190"/>
              <a:ext cx="595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32787" name="TextBox 22">
              <a:extLst>
                <a:ext uri="{FF2B5EF4-FFF2-40B4-BE49-F238E27FC236}">
                  <a16:creationId xmlns:a16="http://schemas.microsoft.com/office/drawing/2014/main" id="{E09FB76F-545F-47F5-B734-00AF1C10DE71}"/>
                </a:ext>
              </a:extLst>
            </p:cNvPr>
            <p:cNvSpPr txBox="1">
              <a:spLocks noChangeArrowheads="1"/>
            </p:cNvSpPr>
            <p:nvPr/>
          </p:nvSpPr>
          <p:spPr bwMode="auto">
            <a:xfrm>
              <a:off x="1142986" y="4357690"/>
              <a:ext cx="595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3</a:t>
              </a:r>
            </a:p>
          </p:txBody>
        </p:sp>
        <p:sp>
          <p:nvSpPr>
            <p:cNvPr id="32788" name="TextBox 22">
              <a:extLst>
                <a:ext uri="{FF2B5EF4-FFF2-40B4-BE49-F238E27FC236}">
                  <a16:creationId xmlns:a16="http://schemas.microsoft.com/office/drawing/2014/main" id="{B950FC49-A53A-479C-8D36-0F067B0359EC}"/>
                </a:ext>
              </a:extLst>
            </p:cNvPr>
            <p:cNvSpPr txBox="1">
              <a:spLocks noChangeArrowheads="1"/>
            </p:cNvSpPr>
            <p:nvPr/>
          </p:nvSpPr>
          <p:spPr bwMode="auto">
            <a:xfrm>
              <a:off x="1928798" y="3786190"/>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32789" name="TextBox 13">
              <a:extLst>
                <a:ext uri="{FF2B5EF4-FFF2-40B4-BE49-F238E27FC236}">
                  <a16:creationId xmlns:a16="http://schemas.microsoft.com/office/drawing/2014/main" id="{D48FF949-C074-4A39-ACC0-4FE966F17E8A}"/>
                </a:ext>
              </a:extLst>
            </p:cNvPr>
            <p:cNvSpPr txBox="1">
              <a:spLocks noChangeArrowheads="1"/>
            </p:cNvSpPr>
            <p:nvPr/>
          </p:nvSpPr>
          <p:spPr bwMode="auto">
            <a:xfrm>
              <a:off x="1928798" y="4357690"/>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4</a:t>
              </a:r>
            </a:p>
          </p:txBody>
        </p:sp>
        <p:sp>
          <p:nvSpPr>
            <p:cNvPr id="32790" name="Rectangle 15">
              <a:extLst>
                <a:ext uri="{FF2B5EF4-FFF2-40B4-BE49-F238E27FC236}">
                  <a16:creationId xmlns:a16="http://schemas.microsoft.com/office/drawing/2014/main" id="{A3834BE9-6CB8-4E4E-A793-2849DA98D9DC}"/>
                </a:ext>
              </a:extLst>
            </p:cNvPr>
            <p:cNvSpPr>
              <a:spLocks noChangeArrowheads="1"/>
            </p:cNvSpPr>
            <p:nvPr/>
          </p:nvSpPr>
          <p:spPr bwMode="auto">
            <a:xfrm>
              <a:off x="2643174" y="3997336"/>
              <a:ext cx="7697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B =</a:t>
              </a:r>
            </a:p>
          </p:txBody>
        </p:sp>
        <p:sp>
          <p:nvSpPr>
            <p:cNvPr id="17" name="Double Bracket 16">
              <a:extLst>
                <a:ext uri="{FF2B5EF4-FFF2-40B4-BE49-F238E27FC236}">
                  <a16:creationId xmlns:a16="http://schemas.microsoft.com/office/drawing/2014/main" id="{734C89AE-F351-439A-8AE3-79943E74AE91}"/>
                </a:ext>
              </a:extLst>
            </p:cNvPr>
            <p:cNvSpPr/>
            <p:nvPr/>
          </p:nvSpPr>
          <p:spPr bwMode="auto">
            <a:xfrm>
              <a:off x="3440105" y="3714752"/>
              <a:ext cx="1346210" cy="1357322"/>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32792" name="TextBox 21">
              <a:extLst>
                <a:ext uri="{FF2B5EF4-FFF2-40B4-BE49-F238E27FC236}">
                  <a16:creationId xmlns:a16="http://schemas.microsoft.com/office/drawing/2014/main" id="{6E3BB4EF-CC35-4C5B-8E35-C741B9FB0C2D}"/>
                </a:ext>
              </a:extLst>
            </p:cNvPr>
            <p:cNvSpPr txBox="1">
              <a:spLocks noChangeArrowheads="1"/>
            </p:cNvSpPr>
            <p:nvPr/>
          </p:nvSpPr>
          <p:spPr bwMode="auto">
            <a:xfrm>
              <a:off x="3548064" y="3786199"/>
              <a:ext cx="595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32793" name="TextBox 22">
              <a:extLst>
                <a:ext uri="{FF2B5EF4-FFF2-40B4-BE49-F238E27FC236}">
                  <a16:creationId xmlns:a16="http://schemas.microsoft.com/office/drawing/2014/main" id="{1A9D7126-A39F-44C5-B923-8FAC1EC733E1}"/>
                </a:ext>
              </a:extLst>
            </p:cNvPr>
            <p:cNvSpPr txBox="1">
              <a:spLocks noChangeArrowheads="1"/>
            </p:cNvSpPr>
            <p:nvPr/>
          </p:nvSpPr>
          <p:spPr bwMode="auto">
            <a:xfrm>
              <a:off x="3429002" y="4357699"/>
              <a:ext cx="7143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-1</a:t>
              </a:r>
            </a:p>
          </p:txBody>
        </p:sp>
        <p:sp>
          <p:nvSpPr>
            <p:cNvPr id="32794" name="TextBox 22">
              <a:extLst>
                <a:ext uri="{FF2B5EF4-FFF2-40B4-BE49-F238E27FC236}">
                  <a16:creationId xmlns:a16="http://schemas.microsoft.com/office/drawing/2014/main" id="{3EA706CA-CD9D-45C0-B65B-FDD7D6446392}"/>
                </a:ext>
              </a:extLst>
            </p:cNvPr>
            <p:cNvSpPr txBox="1">
              <a:spLocks noChangeArrowheads="1"/>
            </p:cNvSpPr>
            <p:nvPr/>
          </p:nvSpPr>
          <p:spPr bwMode="auto">
            <a:xfrm>
              <a:off x="4214814" y="3786199"/>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32795" name="TextBox 20">
              <a:extLst>
                <a:ext uri="{FF2B5EF4-FFF2-40B4-BE49-F238E27FC236}">
                  <a16:creationId xmlns:a16="http://schemas.microsoft.com/office/drawing/2014/main" id="{4DB864FE-3431-49B3-A828-35EA922F9D13}"/>
                </a:ext>
              </a:extLst>
            </p:cNvPr>
            <p:cNvSpPr txBox="1">
              <a:spLocks noChangeArrowheads="1"/>
            </p:cNvSpPr>
            <p:nvPr/>
          </p:nvSpPr>
          <p:spPr bwMode="auto">
            <a:xfrm>
              <a:off x="4214814" y="4357699"/>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0</a:t>
              </a:r>
            </a:p>
          </p:txBody>
        </p:sp>
      </p:grpSp>
      <p:sp>
        <p:nvSpPr>
          <p:cNvPr id="22" name="TextBox 21">
            <a:extLst>
              <a:ext uri="{FF2B5EF4-FFF2-40B4-BE49-F238E27FC236}">
                <a16:creationId xmlns:a16="http://schemas.microsoft.com/office/drawing/2014/main" id="{ECE45511-5D99-4F33-ACBF-6F622615B98D}"/>
              </a:ext>
            </a:extLst>
          </p:cNvPr>
          <p:cNvSpPr txBox="1"/>
          <p:nvPr/>
        </p:nvSpPr>
        <p:spPr>
          <a:xfrm>
            <a:off x="6087429" y="3875406"/>
            <a:ext cx="3857625" cy="646113"/>
          </a:xfrm>
          <a:prstGeom prst="rect">
            <a:avLst/>
          </a:prstGeom>
          <a:noFill/>
        </p:spPr>
        <p:txBody>
          <a:bodyPr>
            <a:spAutoFit/>
          </a:bodyPr>
          <a:lstStyle/>
          <a:p>
            <a:pPr>
              <a:defRPr/>
            </a:pPr>
            <a:r>
              <a:rPr lang="en-GB" sz="3600" dirty="0">
                <a:solidFill>
                  <a:srgbClr val="002060"/>
                </a:solidFill>
                <a:latin typeface="+mj-lt"/>
                <a:cs typeface="Arial" charset="0"/>
              </a:rPr>
              <a:t>|A| = -2, |B| = 2</a:t>
            </a:r>
          </a:p>
        </p:txBody>
      </p:sp>
      <p:grpSp>
        <p:nvGrpSpPr>
          <p:cNvPr id="3" name="Group 30">
            <a:extLst>
              <a:ext uri="{FF2B5EF4-FFF2-40B4-BE49-F238E27FC236}">
                <a16:creationId xmlns:a16="http://schemas.microsoft.com/office/drawing/2014/main" id="{46E48D82-5AE5-43D4-ACF2-8E2051B2BBDB}"/>
              </a:ext>
            </a:extLst>
          </p:cNvPr>
          <p:cNvGrpSpPr>
            <a:grpSpLocks/>
          </p:cNvGrpSpPr>
          <p:nvPr/>
        </p:nvGrpSpPr>
        <p:grpSpPr bwMode="auto">
          <a:xfrm>
            <a:off x="1372554" y="5164456"/>
            <a:ext cx="2428875" cy="1357313"/>
            <a:chOff x="214282" y="5286397"/>
            <a:chExt cx="2428882" cy="1357313"/>
          </a:xfrm>
        </p:grpSpPr>
        <p:sp>
          <p:nvSpPr>
            <p:cNvPr id="23" name="TextBox 22">
              <a:extLst>
                <a:ext uri="{FF2B5EF4-FFF2-40B4-BE49-F238E27FC236}">
                  <a16:creationId xmlns:a16="http://schemas.microsoft.com/office/drawing/2014/main" id="{11C88818-8480-40E6-9BD5-341BE21D97FF}"/>
                </a:ext>
              </a:extLst>
            </p:cNvPr>
            <p:cNvSpPr txBox="1"/>
            <p:nvPr/>
          </p:nvSpPr>
          <p:spPr>
            <a:xfrm>
              <a:off x="214282" y="5568972"/>
              <a:ext cx="1143003" cy="646113"/>
            </a:xfrm>
            <a:prstGeom prst="rect">
              <a:avLst/>
            </a:prstGeom>
            <a:noFill/>
          </p:spPr>
          <p:txBody>
            <a:bodyPr>
              <a:spAutoFit/>
            </a:bodyPr>
            <a:lstStyle/>
            <a:p>
              <a:pPr>
                <a:defRPr/>
              </a:pPr>
              <a:r>
                <a:rPr lang="en-GB" sz="3600" dirty="0">
                  <a:solidFill>
                    <a:srgbClr val="002060"/>
                  </a:solidFill>
                  <a:latin typeface="+mj-lt"/>
                  <a:cs typeface="Arial" charset="0"/>
                </a:rPr>
                <a:t>A B = </a:t>
              </a:r>
            </a:p>
          </p:txBody>
        </p:sp>
        <p:sp>
          <p:nvSpPr>
            <p:cNvPr id="24" name="Double Bracket 23">
              <a:extLst>
                <a:ext uri="{FF2B5EF4-FFF2-40B4-BE49-F238E27FC236}">
                  <a16:creationId xmlns:a16="http://schemas.microsoft.com/office/drawing/2014/main" id="{BB9D2E9C-492C-429A-B82D-6641393D65BC}"/>
                </a:ext>
              </a:extLst>
            </p:cNvPr>
            <p:cNvSpPr/>
            <p:nvPr/>
          </p:nvSpPr>
          <p:spPr bwMode="auto">
            <a:xfrm>
              <a:off x="1225522" y="5286397"/>
              <a:ext cx="1346204" cy="135731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solidFill>
                  <a:srgbClr val="002060"/>
                </a:solidFill>
              </a:endParaRPr>
            </a:p>
          </p:txBody>
        </p:sp>
        <p:sp>
          <p:nvSpPr>
            <p:cNvPr id="32780" name="TextBox 21">
              <a:extLst>
                <a:ext uri="{FF2B5EF4-FFF2-40B4-BE49-F238E27FC236}">
                  <a16:creationId xmlns:a16="http://schemas.microsoft.com/office/drawing/2014/main" id="{40BDDE81-7270-43DD-B2F0-81C66E0862A8}"/>
                </a:ext>
              </a:extLst>
            </p:cNvPr>
            <p:cNvSpPr txBox="1">
              <a:spLocks noChangeArrowheads="1"/>
            </p:cNvSpPr>
            <p:nvPr/>
          </p:nvSpPr>
          <p:spPr bwMode="auto">
            <a:xfrm>
              <a:off x="1285852" y="5357835"/>
              <a:ext cx="595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-1</a:t>
              </a:r>
            </a:p>
          </p:txBody>
        </p:sp>
        <p:sp>
          <p:nvSpPr>
            <p:cNvPr id="32781" name="TextBox 22">
              <a:extLst>
                <a:ext uri="{FF2B5EF4-FFF2-40B4-BE49-F238E27FC236}">
                  <a16:creationId xmlns:a16="http://schemas.microsoft.com/office/drawing/2014/main" id="{1FB8710F-9A64-4C57-A152-A7FB3D945250}"/>
                </a:ext>
              </a:extLst>
            </p:cNvPr>
            <p:cNvSpPr txBox="1">
              <a:spLocks noChangeArrowheads="1"/>
            </p:cNvSpPr>
            <p:nvPr/>
          </p:nvSpPr>
          <p:spPr bwMode="auto">
            <a:xfrm>
              <a:off x="1214414" y="5929335"/>
              <a:ext cx="7143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 -1</a:t>
              </a:r>
            </a:p>
          </p:txBody>
        </p:sp>
        <p:sp>
          <p:nvSpPr>
            <p:cNvPr id="32782" name="TextBox 22">
              <a:extLst>
                <a:ext uri="{FF2B5EF4-FFF2-40B4-BE49-F238E27FC236}">
                  <a16:creationId xmlns:a16="http://schemas.microsoft.com/office/drawing/2014/main" id="{B01469AA-534E-46BC-9627-1C76B67201BE}"/>
                </a:ext>
              </a:extLst>
            </p:cNvPr>
            <p:cNvSpPr txBox="1">
              <a:spLocks noChangeArrowheads="1"/>
            </p:cNvSpPr>
            <p:nvPr/>
          </p:nvSpPr>
          <p:spPr bwMode="auto">
            <a:xfrm>
              <a:off x="2000226" y="5357835"/>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2</a:t>
              </a:r>
            </a:p>
          </p:txBody>
        </p:sp>
        <p:sp>
          <p:nvSpPr>
            <p:cNvPr id="32783" name="TextBox 27">
              <a:extLst>
                <a:ext uri="{FF2B5EF4-FFF2-40B4-BE49-F238E27FC236}">
                  <a16:creationId xmlns:a16="http://schemas.microsoft.com/office/drawing/2014/main" id="{2EBF81D2-4304-4F90-9669-F7A8FB5F3731}"/>
                </a:ext>
              </a:extLst>
            </p:cNvPr>
            <p:cNvSpPr txBox="1">
              <a:spLocks noChangeArrowheads="1"/>
            </p:cNvSpPr>
            <p:nvPr/>
          </p:nvSpPr>
          <p:spPr bwMode="auto">
            <a:xfrm>
              <a:off x="2000226" y="5929335"/>
              <a:ext cx="500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3600">
                  <a:solidFill>
                    <a:srgbClr val="002060"/>
                  </a:solidFill>
                  <a:latin typeface="Calibri" panose="020F0502020204030204" pitchFamily="34" charset="0"/>
                </a:rPr>
                <a:t>6</a:t>
              </a:r>
            </a:p>
          </p:txBody>
        </p:sp>
      </p:grpSp>
      <p:sp>
        <p:nvSpPr>
          <p:cNvPr id="29" name="TextBox 28">
            <a:extLst>
              <a:ext uri="{FF2B5EF4-FFF2-40B4-BE49-F238E27FC236}">
                <a16:creationId xmlns:a16="http://schemas.microsoft.com/office/drawing/2014/main" id="{1F41780C-B0E0-4A86-A9D0-ED3F960ABA83}"/>
              </a:ext>
            </a:extLst>
          </p:cNvPr>
          <p:cNvSpPr txBox="1"/>
          <p:nvPr/>
        </p:nvSpPr>
        <p:spPr>
          <a:xfrm>
            <a:off x="3872866" y="5375593"/>
            <a:ext cx="6429375" cy="646112"/>
          </a:xfrm>
          <a:prstGeom prst="rect">
            <a:avLst/>
          </a:prstGeom>
          <a:noFill/>
        </p:spPr>
        <p:txBody>
          <a:bodyPr>
            <a:spAutoFit/>
          </a:bodyPr>
          <a:lstStyle/>
          <a:p>
            <a:pPr>
              <a:defRPr/>
            </a:pPr>
            <a:r>
              <a:rPr lang="en-GB" sz="3600" dirty="0">
                <a:solidFill>
                  <a:srgbClr val="002060"/>
                </a:solidFill>
                <a:latin typeface="+mj-lt"/>
                <a:cs typeface="Arial" charset="0"/>
              </a:rPr>
              <a:t>So, |A B| = -4 = (-2)(2) = |A||B|</a:t>
            </a:r>
          </a:p>
        </p:txBody>
      </p:sp>
      <p:sp>
        <p:nvSpPr>
          <p:cNvPr id="5" name="Title 4">
            <a:extLst>
              <a:ext uri="{FF2B5EF4-FFF2-40B4-BE49-F238E27FC236}">
                <a16:creationId xmlns:a16="http://schemas.microsoft.com/office/drawing/2014/main" id="{71E6EA7E-4415-430D-B846-15707AED2226}"/>
              </a:ext>
            </a:extLst>
          </p:cNvPr>
          <p:cNvSpPr>
            <a:spLocks noGrp="1"/>
          </p:cNvSpPr>
          <p:nvPr>
            <p:ph type="title"/>
          </p:nvPr>
        </p:nvSpPr>
        <p:spPr/>
        <p:txBody>
          <a:bodyPr>
            <a:normAutofit fontScale="90000"/>
          </a:bodyPr>
          <a:lstStyle/>
          <a:p>
            <a:r>
              <a:rPr lang="en-GB" sz="4000" dirty="0"/>
              <a:t>More determinant properties</a:t>
            </a:r>
            <a:endParaRPr lang="en-US" dirty="0"/>
          </a:p>
        </p:txBody>
      </p:sp>
      <p:sp>
        <p:nvSpPr>
          <p:cNvPr id="8" name="Slide Number Placeholder 7">
            <a:extLst>
              <a:ext uri="{FF2B5EF4-FFF2-40B4-BE49-F238E27FC236}">
                <a16:creationId xmlns:a16="http://schemas.microsoft.com/office/drawing/2014/main" id="{F8F5DDCA-BA8A-4FBF-AAE8-18728F2025A4}"/>
              </a:ext>
            </a:extLst>
          </p:cNvPr>
          <p:cNvSpPr>
            <a:spLocks noGrp="1"/>
          </p:cNvSpPr>
          <p:nvPr>
            <p:ph type="sldNum" sz="quarter" idx="12"/>
          </p:nvPr>
        </p:nvSpPr>
        <p:spPr/>
        <p:txBody>
          <a:bodyPr/>
          <a:lstStyle/>
          <a:p>
            <a:fld id="{7A40C488-C8CC-47D5-8871-7D5F905AB6AC}" type="slidenum">
              <a:rPr lang="en-US" smtClean="0"/>
              <a:t>80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fontScale="90000"/>
          </a:bodyPr>
          <a:lstStyle/>
          <a:p>
            <a:r>
              <a:rPr lang="en-US" altLang="zh-CN" dirty="0">
                <a:ea typeface="SimSun" panose="02010600030101010101" pitchFamily="2" charset="-122"/>
              </a:rPr>
              <a:t>Determinant of a Matrix: Applications</a:t>
            </a:r>
          </a:p>
        </p:txBody>
      </p:sp>
      <mc:AlternateContent xmlns:mc="http://schemas.openxmlformats.org/markup-compatibility/2006" xmlns:a14="http://schemas.microsoft.com/office/drawing/2010/main">
        <mc:Choice Requires="a14">
          <p:sp>
            <p:nvSpPr>
              <p:cNvPr id="14338" name="Object 4"/>
              <p:cNvSpPr txBox="1">
                <a:spLocks noGrp="1"/>
              </p:cNvSpPr>
              <p:nvPr>
                <p:ph idx="1"/>
              </p:nvPr>
            </p:nvSpPr>
            <p:spPr bwMode="auto">
              <a:xfrm>
                <a:off x="2029095" y="2386013"/>
                <a:ext cx="1597464" cy="974724"/>
              </a:xfrm>
              <a:prstGeom prst="rect">
                <a:avLst/>
              </a:prstGeom>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𝑎</m:t>
                                </m:r>
                              </m:e>
                              <m:e>
                                <m:r>
                                  <a:rPr lang="en-US" i="1">
                                    <a:solidFill>
                                      <a:srgbClr val="000000"/>
                                    </a:solidFill>
                                    <a:latin typeface="Cambria Math" panose="02040503050406030204" pitchFamily="18" charset="0"/>
                                  </a:rPr>
                                  <m:t>𝑏</m:t>
                                </m:r>
                              </m:e>
                            </m:mr>
                            <m:mr>
                              <m:e>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𝑑</m:t>
                                </m:r>
                              </m:e>
                            </m:mr>
                          </m:m>
                        </m:e>
                      </m:d>
                    </m:oMath>
                  </m:oMathPara>
                </a14:m>
                <a:endParaRPr lang="en-US"/>
              </a:p>
            </p:txBody>
          </p:sp>
        </mc:Choice>
        <mc:Fallback xmlns="">
          <p:sp>
            <p:nvSpPr>
              <p:cNvPr id="14338" name="Object 4"/>
              <p:cNvSpPr txBox="1">
                <a:spLocks noRot="1" noChangeAspect="1" noMove="1" noResize="1" noEditPoints="1" noAdjustHandles="1" noChangeArrowheads="1" noChangeShapeType="1" noTextEdit="1"/>
              </p:cNvSpPr>
              <p:nvPr>
                <p:ph idx="1"/>
              </p:nvPr>
            </p:nvSpPr>
            <p:spPr bwMode="auto">
              <a:xfrm>
                <a:off x="2029095" y="2386013"/>
                <a:ext cx="1597464" cy="974724"/>
              </a:xfrm>
              <a:prstGeom prst="rect">
                <a:avLst/>
              </a:prstGeom>
              <a:blipFill>
                <a:blip r:embed="rId2"/>
                <a:stretch>
                  <a:fillRect l="-1145"/>
                </a:stretch>
              </a:blipFill>
            </p:spPr>
            <p:txBody>
              <a:bodyPr/>
              <a:lstStyle/>
              <a:p>
                <a:r>
                  <a:rPr lang="en-US">
                    <a:noFill/>
                  </a:rPr>
                  <a:t> </a:t>
                </a:r>
              </a:p>
            </p:txBody>
          </p:sp>
        </mc:Fallback>
      </mc:AlternateContent>
      <p:sp>
        <p:nvSpPr>
          <p:cNvPr id="14342" name="Rectangle 3"/>
          <p:cNvSpPr>
            <a:spLocks noGrp="1" noChangeArrowheads="1"/>
          </p:cNvSpPr>
          <p:nvPr>
            <p:ph type="body" sz="half" idx="4294967295"/>
          </p:nvPr>
        </p:nvSpPr>
        <p:spPr>
          <a:xfrm>
            <a:off x="838200" y="1428908"/>
            <a:ext cx="8427720" cy="4630420"/>
          </a:xfrm>
        </p:spPr>
        <p:txBody>
          <a:bodyPr>
            <a:noAutofit/>
          </a:bodyPr>
          <a:lstStyle/>
          <a:p>
            <a:pPr algn="just">
              <a:lnSpc>
                <a:spcPct val="90000"/>
              </a:lnSpc>
            </a:pPr>
            <a:r>
              <a:rPr lang="en-US" altLang="zh-CN" b="1" dirty="0">
                <a:solidFill>
                  <a:srgbClr val="002060"/>
                </a:solidFill>
                <a:ea typeface="SimSun" panose="02010600030101010101" pitchFamily="2" charset="-122"/>
              </a:rPr>
              <a:t>Used for inversion</a:t>
            </a:r>
          </a:p>
          <a:p>
            <a:pPr algn="just">
              <a:lnSpc>
                <a:spcPct val="90000"/>
              </a:lnSpc>
            </a:pPr>
            <a:r>
              <a:rPr lang="en-US" altLang="zh-CN" b="1" dirty="0">
                <a:solidFill>
                  <a:srgbClr val="002060"/>
                </a:solidFill>
                <a:ea typeface="SimSun" panose="02010600030101010101" pitchFamily="2" charset="-122"/>
              </a:rPr>
              <a:t>If det(A) = 0, then A has no inverse</a:t>
            </a:r>
          </a:p>
          <a:p>
            <a:pPr algn="just">
              <a:lnSpc>
                <a:spcPct val="90000"/>
              </a:lnSpc>
            </a:pPr>
            <a:endParaRPr lang="en-US" altLang="zh-CN" b="1" dirty="0">
              <a:solidFill>
                <a:srgbClr val="002060"/>
              </a:solidFill>
              <a:ea typeface="SimSun" panose="02010600030101010101" pitchFamily="2" charset="-122"/>
            </a:endParaRPr>
          </a:p>
          <a:p>
            <a:pPr algn="just">
              <a:lnSpc>
                <a:spcPct val="90000"/>
              </a:lnSpc>
            </a:pPr>
            <a:endParaRPr lang="en-US" altLang="zh-CN" b="1" dirty="0">
              <a:solidFill>
                <a:srgbClr val="002060"/>
              </a:solidFill>
              <a:ea typeface="SimSun" panose="02010600030101010101" pitchFamily="2" charset="-122"/>
            </a:endParaRPr>
          </a:p>
          <a:p>
            <a:pPr algn="just">
              <a:lnSpc>
                <a:spcPct val="90000"/>
              </a:lnSpc>
            </a:pPr>
            <a:r>
              <a:rPr lang="en-US" altLang="zh-CN" b="1" dirty="0">
                <a:solidFill>
                  <a:srgbClr val="002060"/>
                </a:solidFill>
                <a:ea typeface="SimSun" panose="02010600030101010101" pitchFamily="2" charset="-122"/>
              </a:rPr>
              <a:t>Determinants can be used to see if a system of n linear equations in n variables has a unique solution. </a:t>
            </a:r>
          </a:p>
          <a:p>
            <a:pPr algn="just">
              <a:lnSpc>
                <a:spcPct val="90000"/>
              </a:lnSpc>
            </a:pPr>
            <a:r>
              <a:rPr lang="en-US" altLang="zh-CN" b="1" dirty="0">
                <a:solidFill>
                  <a:srgbClr val="002060"/>
                </a:solidFill>
                <a:ea typeface="SimSun" panose="02010600030101010101" pitchFamily="2" charset="-122"/>
              </a:rPr>
              <a:t>For more, please refer: “Several Applications of Determinants”, E. </a:t>
            </a:r>
            <a:r>
              <a:rPr lang="en-US" altLang="zh-CN" b="1" dirty="0" err="1">
                <a:solidFill>
                  <a:srgbClr val="002060"/>
                </a:solidFill>
                <a:ea typeface="SimSun" panose="02010600030101010101" pitchFamily="2" charset="-122"/>
              </a:rPr>
              <a:t>Ulrychov´a</a:t>
            </a:r>
            <a:endParaRPr lang="en-US" altLang="zh-CN" b="1" dirty="0">
              <a:solidFill>
                <a:srgbClr val="002060"/>
              </a:solidFill>
              <a:ea typeface="SimSun" panose="02010600030101010101" pitchFamily="2" charset="-122"/>
            </a:endParaRPr>
          </a:p>
        </p:txBody>
      </p:sp>
      <mc:AlternateContent xmlns:mc="http://schemas.openxmlformats.org/markup-compatibility/2006" xmlns:a14="http://schemas.microsoft.com/office/drawing/2010/main">
        <mc:Choice Requires="a14">
          <p:sp>
            <p:nvSpPr>
              <p:cNvPr id="14339" name="Object 5"/>
              <p:cNvSpPr txBox="1">
                <a:spLocks noGrp="1"/>
              </p:cNvSpPr>
              <p:nvPr>
                <p:ph sz="quarter" idx="4294967295"/>
              </p:nvPr>
            </p:nvSpPr>
            <p:spPr bwMode="auto">
              <a:xfrm>
                <a:off x="4283784" y="2561431"/>
                <a:ext cx="2384425" cy="49212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det</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𝑎𝑑</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𝑏𝑐</m:t>
                      </m:r>
                    </m:oMath>
                  </m:oMathPara>
                </a14:m>
                <a:endParaRPr lang="en-US"/>
              </a:p>
            </p:txBody>
          </p:sp>
        </mc:Choice>
        <mc:Fallback xmlns="">
          <p:sp>
            <p:nvSpPr>
              <p:cNvPr id="14339" name="Object 5"/>
              <p:cNvSpPr txBox="1">
                <a:spLocks noRot="1" noChangeAspect="1" noMove="1" noResize="1" noEditPoints="1" noAdjustHandles="1" noChangeArrowheads="1" noChangeShapeType="1" noTextEdit="1"/>
              </p:cNvSpPr>
              <p:nvPr>
                <p:ph sz="quarter" idx="4294967295"/>
              </p:nvPr>
            </p:nvSpPr>
            <p:spPr bwMode="auto">
              <a:xfrm>
                <a:off x="4283784" y="2561431"/>
                <a:ext cx="2384425" cy="492125"/>
              </a:xfrm>
              <a:prstGeom prst="rect">
                <a:avLst/>
              </a:prstGeom>
              <a:blipFill>
                <a:blip r:embed="rId3"/>
                <a:stretch>
                  <a:fillRect l="-512"/>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40" name="Object 6"/>
              <p:cNvSpPr txBox="1"/>
              <p:nvPr/>
            </p:nvSpPr>
            <p:spPr bwMode="auto">
              <a:xfrm>
                <a:off x="7089775" y="2362200"/>
                <a:ext cx="3041650" cy="9048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𝐴</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𝑎𝑑</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𝑏𝑐</m:t>
                          </m:r>
                        </m:den>
                      </m:f>
                      <m:d>
                        <m:dPr>
                          <m:begChr m:val="["/>
                          <m:endChr m:val="]"/>
                          <m:ctrlPr>
                            <a:rPr lang="en-US" i="1">
                              <a:solidFill>
                                <a:srgbClr val="000000"/>
                              </a:solidFill>
                              <a:latin typeface="Cambria Math" panose="02040503050406030204" pitchFamily="18" charset="0"/>
                            </a:rPr>
                          </m:ctrlPr>
                        </m:dPr>
                        <m:e>
                          <m:m>
                            <m:mPr>
                              <m:plcHide m:val="on"/>
                              <m:mcs>
                                <m:mc>
                                  <m:mcPr>
                                    <m:count m:val="2"/>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𝑑</m:t>
                                </m:r>
                              </m:e>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e>
                            </m:mr>
                            <m:mr>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𝑎</m:t>
                                </m:r>
                              </m:e>
                            </m:mr>
                          </m:m>
                        </m:e>
                      </m:d>
                    </m:oMath>
                  </m:oMathPara>
                </a14:m>
                <a:endParaRPr lang="en-US"/>
              </a:p>
            </p:txBody>
          </p:sp>
        </mc:Choice>
        <mc:Fallback xmlns="">
          <p:sp>
            <p:nvSpPr>
              <p:cNvPr id="14340" name="Object 6"/>
              <p:cNvSpPr txBox="1">
                <a:spLocks noRot="1" noChangeAspect="1" noMove="1" noResize="1" noEditPoints="1" noAdjustHandles="1" noChangeArrowheads="1" noChangeShapeType="1" noTextEdit="1"/>
              </p:cNvSpPr>
              <p:nvPr/>
            </p:nvSpPr>
            <p:spPr bwMode="auto">
              <a:xfrm>
                <a:off x="7089775" y="2362200"/>
                <a:ext cx="3041650" cy="904875"/>
              </a:xfrm>
              <a:prstGeom prst="rect">
                <a:avLst/>
              </a:prstGeom>
              <a:blipFill>
                <a:blip r:embed="rId4"/>
                <a:stretch>
                  <a:fillRect/>
                </a:stretch>
              </a:blipFill>
              <a:ln>
                <a:noFill/>
              </a:ln>
              <a:effec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EF3650FB-5519-4888-BFFA-DBCFEDF039A0}"/>
              </a:ext>
            </a:extLst>
          </p:cNvPr>
          <p:cNvSpPr>
            <a:spLocks noGrp="1"/>
          </p:cNvSpPr>
          <p:nvPr>
            <p:ph type="sldNum" sz="quarter" idx="12"/>
          </p:nvPr>
        </p:nvSpPr>
        <p:spPr/>
        <p:txBody>
          <a:bodyPr/>
          <a:lstStyle/>
          <a:p>
            <a:fld id="{7A40C488-C8CC-47D5-8871-7D5F905AB6AC}" type="slidenum">
              <a:rPr lang="en-US" smtClean="0"/>
              <a:t>81</a:t>
            </a:fld>
            <a:endParaRPr lang="en-US"/>
          </a:p>
        </p:txBody>
      </p:sp>
    </p:spTree>
    <p:extLst>
      <p:ext uri="{BB962C8B-B14F-4D97-AF65-F5344CB8AC3E}">
        <p14:creationId xmlns:p14="http://schemas.microsoft.com/office/powerpoint/2010/main" val="1388610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A13DB-0F95-4BFC-9498-8FA6AFE0B715}"/>
              </a:ext>
            </a:extLst>
          </p:cNvPr>
          <p:cNvSpPr>
            <a:spLocks noGrp="1"/>
          </p:cNvSpPr>
          <p:nvPr>
            <p:ph type="title"/>
          </p:nvPr>
        </p:nvSpPr>
        <p:spPr/>
        <p:txBody>
          <a:bodyPr>
            <a:normAutofit fontScale="90000"/>
          </a:bodyPr>
          <a:lstStyle/>
          <a:p>
            <a:r>
              <a:rPr lang="en-US" dirty="0"/>
              <a:t>Rank of a Matrix</a:t>
            </a:r>
          </a:p>
        </p:txBody>
      </p:sp>
      <p:sp>
        <p:nvSpPr>
          <p:cNvPr id="3" name="Content Placeholder 2">
            <a:extLst>
              <a:ext uri="{FF2B5EF4-FFF2-40B4-BE49-F238E27FC236}">
                <a16:creationId xmlns:a16="http://schemas.microsoft.com/office/drawing/2014/main" id="{6C1ECCAE-A2D2-40DA-8A01-101E3E6211C3}"/>
              </a:ext>
            </a:extLst>
          </p:cNvPr>
          <p:cNvSpPr>
            <a:spLocks noGrp="1"/>
          </p:cNvSpPr>
          <p:nvPr>
            <p:ph idx="1"/>
          </p:nvPr>
        </p:nvSpPr>
        <p:spPr/>
        <p:txBody>
          <a:bodyPr/>
          <a:lstStyle/>
          <a:p>
            <a:pPr marL="0" marR="0">
              <a:spcBef>
                <a:spcPts val="0"/>
              </a:spcBef>
              <a:spcAft>
                <a:spcPts val="0"/>
              </a:spcAft>
            </a:pPr>
            <a:r>
              <a:rPr lang="en-US" b="1" kern="100" dirty="0">
                <a:effectLst/>
                <a:ea typeface="PMingLiU" panose="02020500000000000000" pitchFamily="18" charset="-120"/>
              </a:rPr>
              <a:t>Definition of row equivalence:</a:t>
            </a:r>
            <a:endParaRPr lang="en-US" kern="100" dirty="0">
              <a:effectLst/>
              <a:ea typeface="PMingLiU" panose="02020500000000000000" pitchFamily="18" charset="-120"/>
            </a:endParaRPr>
          </a:p>
          <a:p>
            <a:pPr marL="457200" lvl="1">
              <a:spcBef>
                <a:spcPts val="0"/>
              </a:spcBef>
            </a:pPr>
            <a:r>
              <a:rPr lang="en-US" b="1" kern="100" dirty="0">
                <a:effectLst/>
                <a:latin typeface="Times New Roman" panose="02020603050405020304" pitchFamily="18" charset="0"/>
                <a:ea typeface="PMingLiU" panose="02020500000000000000" pitchFamily="18" charset="-120"/>
              </a:rPr>
              <a:t>A matrix B is row equivalent to a matrix A if B result from A via elementary row operations.</a:t>
            </a:r>
            <a:endParaRPr lang="en-US" kern="100" dirty="0">
              <a:effectLst/>
              <a:latin typeface="Times New Roman" panose="02020603050405020304" pitchFamily="18" charset="0"/>
              <a:ea typeface="PMingLiU" panose="02020500000000000000" pitchFamily="18" charset="-120"/>
            </a:endParaRPr>
          </a:p>
          <a:p>
            <a:r>
              <a:rPr lang="en-US" dirty="0"/>
              <a:t>Let</a:t>
            </a:r>
          </a:p>
          <a:p>
            <a:endParaRPr lang="en-US" dirty="0"/>
          </a:p>
          <a:p>
            <a:endParaRPr lang="en-US" dirty="0"/>
          </a:p>
          <a:p>
            <a:r>
              <a:rPr lang="en-US" dirty="0"/>
              <a:t>Since</a:t>
            </a:r>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0E7985C-D28D-46A5-B0F9-FA0A6ED3A25F}"/>
              </a:ext>
            </a:extLst>
          </p:cNvPr>
          <p:cNvSpPr>
            <a:spLocks noGrp="1"/>
          </p:cNvSpPr>
          <p:nvPr>
            <p:ph type="sldNum" sz="quarter" idx="12"/>
          </p:nvPr>
        </p:nvSpPr>
        <p:spPr/>
        <p:txBody>
          <a:bodyPr/>
          <a:lstStyle/>
          <a:p>
            <a:fld id="{7A40C488-C8CC-47D5-8871-7D5F905AB6AC}" type="slidenum">
              <a:rPr lang="en-US" smtClean="0"/>
              <a:t>82</a:t>
            </a:fld>
            <a:endParaRPr lang="en-US"/>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FA0791C3-1583-4B95-8B80-05B56E903D57}"/>
                  </a:ext>
                </a:extLst>
              </p:cNvPr>
              <p:cNvSpPr txBox="1"/>
              <p:nvPr/>
            </p:nvSpPr>
            <p:spPr bwMode="auto">
              <a:xfrm>
                <a:off x="1073429" y="2922110"/>
                <a:ext cx="5605670" cy="109330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oMath>
                  </m:oMathPara>
                </a14:m>
                <a:endParaRPr lang="en-US"/>
              </a:p>
            </p:txBody>
          </p:sp>
        </mc:Choice>
        <mc:Fallback xmlns="">
          <p:sp>
            <p:nvSpPr>
              <p:cNvPr id="7" name="Object 6">
                <a:extLst>
                  <a:ext uri="{FF2B5EF4-FFF2-40B4-BE49-F238E27FC236}">
                    <a16:creationId xmlns:a16="http://schemas.microsoft.com/office/drawing/2014/main" id="{FA0791C3-1583-4B95-8B80-05B56E903D57}"/>
                  </a:ext>
                </a:extLst>
              </p:cNvPr>
              <p:cNvSpPr txBox="1">
                <a:spLocks noRot="1" noChangeAspect="1" noMove="1" noResize="1" noEditPoints="1" noAdjustHandles="1" noChangeArrowheads="1" noChangeShapeType="1" noTextEdit="1"/>
              </p:cNvSpPr>
              <p:nvPr/>
            </p:nvSpPr>
            <p:spPr bwMode="auto">
              <a:xfrm>
                <a:off x="1073429" y="2922110"/>
                <a:ext cx="5605670" cy="1093300"/>
              </a:xfrm>
              <a:prstGeom prst="rect">
                <a:avLst/>
              </a:prstGeom>
              <a:blipFill>
                <a:blip r:embed="rId3"/>
                <a:stretch>
                  <a:fillRect/>
                </a:stretch>
              </a:blipFill>
            </p:spPr>
            <p:txBody>
              <a:bodyPr/>
              <a:lstStyle/>
              <a:p>
                <a:r>
                  <a:rPr lang="en-US">
                    <a:noFill/>
                  </a:rPr>
                  <a:t> </a:t>
                </a:r>
              </a:p>
            </p:txBody>
          </p:sp>
        </mc:Fallback>
      </mc:AlternateContent>
      <p:sp>
        <p:nvSpPr>
          <p:cNvPr id="8" name="Rectangle 5">
            <a:extLst>
              <a:ext uri="{FF2B5EF4-FFF2-40B4-BE49-F238E27FC236}">
                <a16:creationId xmlns:a16="http://schemas.microsoft.com/office/drawing/2014/main" id="{FE299397-AEBA-41DE-830E-6DEEBD10394E}"/>
              </a:ext>
            </a:extLst>
          </p:cNvPr>
          <p:cNvSpPr>
            <a:spLocks noChangeArrowheads="1"/>
          </p:cNvSpPr>
          <p:nvPr/>
        </p:nvSpPr>
        <p:spPr bwMode="auto">
          <a:xfrm>
            <a:off x="1338469" y="46350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9" name="Object 8">
                <a:extLst>
                  <a:ext uri="{FF2B5EF4-FFF2-40B4-BE49-F238E27FC236}">
                    <a16:creationId xmlns:a16="http://schemas.microsoft.com/office/drawing/2014/main" id="{5140FB10-1741-4D5E-A61F-6178E8DE11D4}"/>
                  </a:ext>
                </a:extLst>
              </p:cNvPr>
              <p:cNvSpPr txBox="1"/>
              <p:nvPr/>
            </p:nvSpPr>
            <p:spPr bwMode="auto">
              <a:xfrm>
                <a:off x="1073429" y="4396480"/>
                <a:ext cx="3657601" cy="132845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(3)</m:t>
                            </m:r>
                          </m:e>
                        </m:mr>
                      </m:m>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groupChr>
                        <m:groupChrPr>
                          <m:chr m:val="→"/>
                          <m:vertJc m:val="bot"/>
                          <m:ctrlPr>
                            <a:rPr lang="en-US" i="1">
                              <a:solidFill>
                                <a:srgbClr val="000000"/>
                              </a:solidFill>
                              <a:latin typeface="Cambria Math" panose="02040503050406030204" pitchFamily="18" charset="0"/>
                            </a:rPr>
                          </m:ctrlPr>
                        </m:groupChrPr>
                        <m:e>
                          <m:r>
                            <a:rPr lang="en-US" i="1">
                              <a:solidFill>
                                <a:srgbClr val="000000"/>
                              </a:solidFill>
                              <a:latin typeface="Cambria Math" panose="02040503050406030204" pitchFamily="18" charset="0"/>
                            </a:rPr>
                            <m:t> (1)</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(2) </m:t>
                          </m:r>
                        </m:e>
                      </m:groupCh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oMath>
                  </m:oMathPara>
                </a14:m>
                <a:endParaRPr lang="en-US"/>
              </a:p>
            </p:txBody>
          </p:sp>
        </mc:Choice>
        <mc:Fallback xmlns="">
          <p:sp>
            <p:nvSpPr>
              <p:cNvPr id="9" name="Object 8">
                <a:extLst>
                  <a:ext uri="{FF2B5EF4-FFF2-40B4-BE49-F238E27FC236}">
                    <a16:creationId xmlns:a16="http://schemas.microsoft.com/office/drawing/2014/main" id="{5140FB10-1741-4D5E-A61F-6178E8DE11D4}"/>
                  </a:ext>
                </a:extLst>
              </p:cNvPr>
              <p:cNvSpPr txBox="1">
                <a:spLocks noRot="1" noChangeAspect="1" noMove="1" noResize="1" noEditPoints="1" noAdjustHandles="1" noChangeArrowheads="1" noChangeShapeType="1" noTextEdit="1"/>
              </p:cNvSpPr>
              <p:nvPr/>
            </p:nvSpPr>
            <p:spPr bwMode="auto">
              <a:xfrm>
                <a:off x="1073429" y="4396480"/>
                <a:ext cx="3657601" cy="1328457"/>
              </a:xfrm>
              <a:prstGeom prst="rect">
                <a:avLst/>
              </a:prstGeom>
              <a:blipFill>
                <a:blip r:embed="rId4"/>
                <a:stretch>
                  <a:fillRect/>
                </a:stretch>
              </a:blipFill>
            </p:spPr>
            <p:txBody>
              <a:bodyPr/>
              <a:lstStyle/>
              <a:p>
                <a:r>
                  <a:rPr lang="en-US">
                    <a:noFill/>
                  </a:rPr>
                  <a:t> </a:t>
                </a:r>
              </a:p>
            </p:txBody>
          </p:sp>
        </mc:Fallback>
      </mc:AlternateContent>
      <p:sp>
        <p:nvSpPr>
          <p:cNvPr id="10" name="Rectangle 7">
            <a:extLst>
              <a:ext uri="{FF2B5EF4-FFF2-40B4-BE49-F238E27FC236}">
                <a16:creationId xmlns:a16="http://schemas.microsoft.com/office/drawing/2014/main" id="{15087BA4-9C1D-4F7D-9E2C-B56C95FA8E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Object 10">
                <a:extLst>
                  <a:ext uri="{FF2B5EF4-FFF2-40B4-BE49-F238E27FC236}">
                    <a16:creationId xmlns:a16="http://schemas.microsoft.com/office/drawing/2014/main" id="{4C3C97CA-A098-468A-A1BC-64D99A2CD33C}"/>
                  </a:ext>
                </a:extLst>
              </p:cNvPr>
              <p:cNvSpPr txBox="1"/>
              <p:nvPr/>
            </p:nvSpPr>
            <p:spPr bwMode="auto">
              <a:xfrm>
                <a:off x="4766924" y="4394850"/>
                <a:ext cx="3657601" cy="132845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(3)</m:t>
                            </m:r>
                          </m:e>
                        </m:mr>
                      </m:m>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groupChr>
                        <m:groupChrPr>
                          <m:chr m:val="→"/>
                          <m:vertJc m:val="bot"/>
                          <m:ctrlPr>
                            <a:rPr lang="en-US" i="1">
                              <a:solidFill>
                                <a:srgbClr val="000000"/>
                              </a:solidFill>
                              <a:latin typeface="Cambria Math" panose="02040503050406030204" pitchFamily="18" charset="0"/>
                            </a:rPr>
                          </m:ctrlPr>
                        </m:groupChrPr>
                        <m:e>
                          <m:r>
                            <a:rPr lang="en-US" i="1">
                              <a:solidFill>
                                <a:srgbClr val="000000"/>
                              </a:solidFill>
                              <a:latin typeface="Cambria Math" panose="02040503050406030204" pitchFamily="18" charset="0"/>
                            </a:rPr>
                            <m:t> (1)=2∗(1) </m:t>
                          </m:r>
                        </m:e>
                      </m:groupCh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oMath>
                  </m:oMathPara>
                </a14:m>
                <a:endParaRPr lang="en-US"/>
              </a:p>
            </p:txBody>
          </p:sp>
        </mc:Choice>
        <mc:Fallback xmlns="">
          <p:sp>
            <p:nvSpPr>
              <p:cNvPr id="11" name="Object 10">
                <a:extLst>
                  <a:ext uri="{FF2B5EF4-FFF2-40B4-BE49-F238E27FC236}">
                    <a16:creationId xmlns:a16="http://schemas.microsoft.com/office/drawing/2014/main" id="{4C3C97CA-A098-468A-A1BC-64D99A2CD33C}"/>
                  </a:ext>
                </a:extLst>
              </p:cNvPr>
              <p:cNvSpPr txBox="1">
                <a:spLocks noRot="1" noChangeAspect="1" noMove="1" noResize="1" noEditPoints="1" noAdjustHandles="1" noChangeArrowheads="1" noChangeShapeType="1" noTextEdit="1"/>
              </p:cNvSpPr>
              <p:nvPr/>
            </p:nvSpPr>
            <p:spPr bwMode="auto">
              <a:xfrm>
                <a:off x="4766924" y="4394850"/>
                <a:ext cx="3657601" cy="1328457"/>
              </a:xfrm>
              <a:prstGeom prst="rect">
                <a:avLst/>
              </a:prstGeom>
              <a:blipFill>
                <a:blip r:embed="rId5"/>
                <a:stretch>
                  <a:fillRect/>
                </a:stretch>
              </a:blipFill>
            </p:spPr>
            <p:txBody>
              <a:bodyPr/>
              <a:lstStyle/>
              <a:p>
                <a:r>
                  <a:rPr lang="en-US">
                    <a:noFill/>
                  </a:rPr>
                  <a:t> </a:t>
                </a:r>
              </a:p>
            </p:txBody>
          </p:sp>
        </mc:Fallback>
      </mc:AlternateContent>
      <p:sp>
        <p:nvSpPr>
          <p:cNvPr id="12" name="Rectangle 9">
            <a:extLst>
              <a:ext uri="{FF2B5EF4-FFF2-40B4-BE49-F238E27FC236}">
                <a16:creationId xmlns:a16="http://schemas.microsoft.com/office/drawing/2014/main" id="{81A7011E-695F-476B-AE28-988F434D5D61}"/>
              </a:ext>
            </a:extLst>
          </p:cNvPr>
          <p:cNvSpPr>
            <a:spLocks noChangeArrowheads="1"/>
          </p:cNvSpPr>
          <p:nvPr/>
        </p:nvSpPr>
        <p:spPr bwMode="auto">
          <a:xfrm>
            <a:off x="5093980" y="48018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Object 12">
                <a:extLst>
                  <a:ext uri="{FF2B5EF4-FFF2-40B4-BE49-F238E27FC236}">
                    <a16:creationId xmlns:a16="http://schemas.microsoft.com/office/drawing/2014/main" id="{59BC4722-3DEE-49FC-BFC6-C4D19EA798D5}"/>
                  </a:ext>
                </a:extLst>
              </p:cNvPr>
              <p:cNvSpPr txBox="1"/>
              <p:nvPr/>
            </p:nvSpPr>
            <p:spPr bwMode="auto">
              <a:xfrm>
                <a:off x="8524279" y="4394850"/>
                <a:ext cx="3601668" cy="132845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(3)</m:t>
                            </m:r>
                          </m:e>
                        </m:mr>
                      </m:m>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groupChr>
                        <m:groupChrPr>
                          <m:chr m:val="→"/>
                          <m:vertJc m:val="bot"/>
                          <m:ctrlPr>
                            <a:rPr lang="en-US" i="1">
                              <a:solidFill>
                                <a:srgbClr val="000000"/>
                              </a:solidFill>
                              <a:latin typeface="Cambria Math" panose="02040503050406030204" pitchFamily="18" charset="0"/>
                            </a:rPr>
                          </m:ctrlPr>
                        </m:groupChrPr>
                        <m:e>
                          <m:r>
                            <a:rPr lang="en-US" i="1">
                              <a:solidFill>
                                <a:srgbClr val="000000"/>
                              </a:solidFill>
                              <a:latin typeface="Cambria Math" panose="02040503050406030204" pitchFamily="18" charset="0"/>
                            </a:rPr>
                            <m:t> (2)=(2)−(1) </m:t>
                          </m:r>
                        </m:e>
                      </m:groupCh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7</m:t>
                                </m:r>
                              </m:e>
                              <m:e>
                                <m:r>
                                  <a:rPr lang="en-US" i="1">
                                    <a:solidFill>
                                      <a:srgbClr val="000000"/>
                                    </a:solidFill>
                                    <a:latin typeface="Cambria Math" panose="02040503050406030204" pitchFamily="18" charset="0"/>
                                  </a:rPr>
                                  <m:t>8</m:t>
                                </m:r>
                              </m:e>
                              <m:e>
                                <m:r>
                                  <a:rPr lang="en-US" i="1">
                                    <a:solidFill>
                                      <a:srgbClr val="000000"/>
                                    </a:solidFill>
                                    <a:latin typeface="Cambria Math" panose="02040503050406030204" pitchFamily="18" charset="0"/>
                                  </a:rPr>
                                  <m:t>9</m:t>
                                </m:r>
                              </m:e>
                            </m:mr>
                          </m:m>
                        </m:e>
                      </m:d>
                    </m:oMath>
                  </m:oMathPara>
                </a14:m>
                <a:endParaRPr lang="en-US"/>
              </a:p>
            </p:txBody>
          </p:sp>
        </mc:Choice>
        <mc:Fallback xmlns="">
          <p:sp>
            <p:nvSpPr>
              <p:cNvPr id="13" name="Object 12">
                <a:extLst>
                  <a:ext uri="{FF2B5EF4-FFF2-40B4-BE49-F238E27FC236}">
                    <a16:creationId xmlns:a16="http://schemas.microsoft.com/office/drawing/2014/main" id="{59BC4722-3DEE-49FC-BFC6-C4D19EA798D5}"/>
                  </a:ext>
                </a:extLst>
              </p:cNvPr>
              <p:cNvSpPr txBox="1">
                <a:spLocks noRot="1" noChangeAspect="1" noMove="1" noResize="1" noEditPoints="1" noAdjustHandles="1" noChangeArrowheads="1" noChangeShapeType="1" noTextEdit="1"/>
              </p:cNvSpPr>
              <p:nvPr/>
            </p:nvSpPr>
            <p:spPr bwMode="auto">
              <a:xfrm>
                <a:off x="8524279" y="4394850"/>
                <a:ext cx="3601668" cy="1328457"/>
              </a:xfrm>
              <a:prstGeom prst="rect">
                <a:avLst/>
              </a:prstGeom>
              <a:blipFill>
                <a:blip r:embed="rId6"/>
                <a:stretch>
                  <a:fillRect/>
                </a:stretch>
              </a:blipFill>
            </p:spPr>
            <p:txBody>
              <a:bodyPr/>
              <a:lstStyle/>
              <a:p>
                <a:r>
                  <a:rPr lang="en-US">
                    <a:noFill/>
                  </a:rPr>
                  <a:t> </a:t>
                </a:r>
              </a:p>
            </p:txBody>
          </p:sp>
        </mc:Fallback>
      </mc:AlternateContent>
      <p:sp>
        <p:nvSpPr>
          <p:cNvPr id="21" name="Rectangle 17">
            <a:extLst>
              <a:ext uri="{FF2B5EF4-FFF2-40B4-BE49-F238E27FC236}">
                <a16:creationId xmlns:a16="http://schemas.microsoft.com/office/drawing/2014/main" id="{392BEBF6-0DA5-46E5-A2D6-F31CCA94C62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9">
            <a:extLst>
              <a:ext uri="{FF2B5EF4-FFF2-40B4-BE49-F238E27FC236}">
                <a16:creationId xmlns:a16="http://schemas.microsoft.com/office/drawing/2014/main" id="{6AE696D2-A0AE-4D96-9CE7-00636B5DA7AA}"/>
              </a:ext>
            </a:extLst>
          </p:cNvPr>
          <p:cNvSpPr>
            <a:spLocks noChangeArrowheads="1"/>
          </p:cNvSpPr>
          <p:nvPr/>
        </p:nvSpPr>
        <p:spPr bwMode="auto">
          <a:xfrm>
            <a:off x="0" y="1036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a:t>
            </a:r>
            <a:endParaRPr kumimoji="0" lang="en-US" altLang="zh-TW"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5" name="Object 24">
                <a:extLst>
                  <a:ext uri="{FF2B5EF4-FFF2-40B4-BE49-F238E27FC236}">
                    <a16:creationId xmlns:a16="http://schemas.microsoft.com/office/drawing/2014/main" id="{11DC44F7-8E49-4884-82AA-9A11C6A39E63}"/>
                  </a:ext>
                </a:extLst>
              </p:cNvPr>
              <p:cNvSpPr txBox="1"/>
              <p:nvPr/>
            </p:nvSpPr>
            <p:spPr bwMode="auto">
              <a:xfrm>
                <a:off x="1069975" y="5843588"/>
                <a:ext cx="895350" cy="34290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𝐵</m:t>
                          </m:r>
                        </m:e>
                        <m:sub>
                          <m:r>
                            <a:rPr lang="en-US" i="1">
                              <a:solidFill>
                                <a:srgbClr val="000000"/>
                              </a:solidFill>
                              <a:latin typeface="Cambria Math" panose="02040503050406030204" pitchFamily="18" charset="0"/>
                            </a:rPr>
                            <m:t>3</m:t>
                          </m:r>
                        </m:sub>
                      </m:sSub>
                    </m:oMath>
                  </m:oMathPara>
                </a14:m>
                <a:endParaRPr lang="en-US"/>
              </a:p>
            </p:txBody>
          </p:sp>
        </mc:Choice>
        <mc:Fallback xmlns="">
          <p:sp>
            <p:nvSpPr>
              <p:cNvPr id="25" name="Object 24">
                <a:extLst>
                  <a:ext uri="{FF2B5EF4-FFF2-40B4-BE49-F238E27FC236}">
                    <a16:creationId xmlns:a16="http://schemas.microsoft.com/office/drawing/2014/main" id="{11DC44F7-8E49-4884-82AA-9A11C6A39E63}"/>
                  </a:ext>
                </a:extLst>
              </p:cNvPr>
              <p:cNvSpPr txBox="1">
                <a:spLocks noRot="1" noChangeAspect="1" noMove="1" noResize="1" noEditPoints="1" noAdjustHandles="1" noChangeArrowheads="1" noChangeShapeType="1" noTextEdit="1"/>
              </p:cNvSpPr>
              <p:nvPr/>
            </p:nvSpPr>
            <p:spPr bwMode="auto">
              <a:xfrm>
                <a:off x="1069975" y="5843588"/>
                <a:ext cx="895350" cy="342900"/>
              </a:xfrm>
              <a:prstGeom prst="rect">
                <a:avLst/>
              </a:prstGeom>
              <a:blipFill>
                <a:blip r:embed="rId7"/>
                <a:stretch>
                  <a:fillRect/>
                </a:stretch>
              </a:blipFill>
            </p:spPr>
            <p:txBody>
              <a:bodyPr/>
              <a:lstStyle/>
              <a:p>
                <a:r>
                  <a:rPr lang="en-US">
                    <a:noFill/>
                  </a:rPr>
                  <a:t> </a:t>
                </a:r>
              </a:p>
            </p:txBody>
          </p:sp>
        </mc:Fallback>
      </mc:AlternateContent>
      <p:sp>
        <p:nvSpPr>
          <p:cNvPr id="28" name="Rectangle 23">
            <a:extLst>
              <a:ext uri="{FF2B5EF4-FFF2-40B4-BE49-F238E27FC236}">
                <a16:creationId xmlns:a16="http://schemas.microsoft.com/office/drawing/2014/main" id="{0C9C8E86-27BA-49A0-859F-EA244331015B}"/>
              </a:ext>
            </a:extLst>
          </p:cNvPr>
          <p:cNvSpPr>
            <a:spLocks noChangeArrowheads="1"/>
          </p:cNvSpPr>
          <p:nvPr/>
        </p:nvSpPr>
        <p:spPr bwMode="auto">
          <a:xfrm>
            <a:off x="1965325" y="5807631"/>
            <a:ext cx="25315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TW" dirty="0">
                <a:latin typeface="Arial" panose="020B0604020202020204" pitchFamily="34" charset="0"/>
              </a:rPr>
              <a:t>are row equivalent to A</a:t>
            </a:r>
            <a:endParaRPr kumimoji="0" lang="en-US"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2502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AD91-11DC-4550-BADF-72B5884C8140}"/>
              </a:ext>
            </a:extLst>
          </p:cNvPr>
          <p:cNvSpPr>
            <a:spLocks noGrp="1"/>
          </p:cNvSpPr>
          <p:nvPr>
            <p:ph type="title"/>
          </p:nvPr>
        </p:nvSpPr>
        <p:spPr/>
        <p:txBody>
          <a:bodyPr>
            <a:normAutofit fontScale="90000"/>
          </a:bodyPr>
          <a:lstStyle/>
          <a:p>
            <a:r>
              <a:rPr lang="en-US" dirty="0"/>
              <a:t>Rank of a Matrix</a:t>
            </a:r>
          </a:p>
        </p:txBody>
      </p:sp>
      <p:sp>
        <p:nvSpPr>
          <p:cNvPr id="3" name="Content Placeholder 2">
            <a:extLst>
              <a:ext uri="{FF2B5EF4-FFF2-40B4-BE49-F238E27FC236}">
                <a16:creationId xmlns:a16="http://schemas.microsoft.com/office/drawing/2014/main" id="{1C517EE9-FB66-4A67-BC2F-B5C1720AC6C3}"/>
              </a:ext>
            </a:extLst>
          </p:cNvPr>
          <p:cNvSpPr>
            <a:spLocks noGrp="1"/>
          </p:cNvSpPr>
          <p:nvPr>
            <p:ph idx="1"/>
          </p:nvPr>
        </p:nvSpPr>
        <p:spPr/>
        <p:txBody>
          <a:bodyPr/>
          <a:lstStyle/>
          <a:p>
            <a:r>
              <a:rPr lang="en-US" altLang="zh-TW" dirty="0"/>
              <a:t>“row-rank of a matrix” counts the max. number of linearly independent rows.</a:t>
            </a:r>
          </a:p>
          <a:p>
            <a:r>
              <a:rPr lang="en-US" altLang="zh-TW" dirty="0"/>
              <a:t>“column-rank of a matrix” counts the max. number of linearly independent columns.</a:t>
            </a:r>
          </a:p>
          <a:p>
            <a:r>
              <a:rPr lang="en-US" altLang="zh-TW" dirty="0"/>
              <a:t>One application: Given a large system of linear equations, count the number of essentially different equations.</a:t>
            </a:r>
          </a:p>
          <a:p>
            <a:pPr lvl="1"/>
            <a:r>
              <a:rPr lang="en-US" altLang="zh-TW" dirty="0"/>
              <a:t>The number of essentially different equations is just the row-rank of the augmented matrix.</a:t>
            </a:r>
            <a:endParaRPr lang="zh-TW" altLang="en-US" dirty="0"/>
          </a:p>
          <a:p>
            <a:endParaRPr lang="en-US" dirty="0"/>
          </a:p>
        </p:txBody>
      </p:sp>
      <p:sp>
        <p:nvSpPr>
          <p:cNvPr id="4" name="Slide Number Placeholder 3">
            <a:extLst>
              <a:ext uri="{FF2B5EF4-FFF2-40B4-BE49-F238E27FC236}">
                <a16:creationId xmlns:a16="http://schemas.microsoft.com/office/drawing/2014/main" id="{F3A17A67-6C10-4E12-9384-E39BE3656321}"/>
              </a:ext>
            </a:extLst>
          </p:cNvPr>
          <p:cNvSpPr>
            <a:spLocks noGrp="1"/>
          </p:cNvSpPr>
          <p:nvPr>
            <p:ph type="sldNum" sz="quarter" idx="12"/>
          </p:nvPr>
        </p:nvSpPr>
        <p:spPr/>
        <p:txBody>
          <a:bodyPr/>
          <a:lstStyle/>
          <a:p>
            <a:fld id="{7A40C488-C8CC-47D5-8871-7D5F905AB6AC}" type="slidenum">
              <a:rPr lang="en-US" smtClean="0"/>
              <a:t>83</a:t>
            </a:fld>
            <a:endParaRPr lang="en-US"/>
          </a:p>
        </p:txBody>
      </p:sp>
      <p:sp>
        <p:nvSpPr>
          <p:cNvPr id="5" name="TextBox 4">
            <a:extLst>
              <a:ext uri="{FF2B5EF4-FFF2-40B4-BE49-F238E27FC236}">
                <a16:creationId xmlns:a16="http://schemas.microsoft.com/office/drawing/2014/main" id="{140AE178-EA5E-430E-88C8-13C105FD2EDE}"/>
              </a:ext>
            </a:extLst>
          </p:cNvPr>
          <p:cNvSpPr txBox="1"/>
          <p:nvPr/>
        </p:nvSpPr>
        <p:spPr>
          <a:xfrm>
            <a:off x="838200" y="6534834"/>
            <a:ext cx="5098774" cy="400110"/>
          </a:xfrm>
          <a:prstGeom prst="rect">
            <a:avLst/>
          </a:prstGeom>
          <a:noFill/>
        </p:spPr>
        <p:txBody>
          <a:bodyPr wrap="square" rtlCol="0">
            <a:spAutoFit/>
          </a:bodyPr>
          <a:lstStyle/>
          <a:p>
            <a:r>
              <a:rPr lang="en-US" sz="1000" dirty="0">
                <a:solidFill>
                  <a:srgbClr val="FF0000"/>
                </a:solidFill>
              </a:rPr>
              <a:t>Source: ENGG2013, Advanced Engineering Math. </a:t>
            </a:r>
            <a:r>
              <a:rPr lang="en-US" sz="1000" b="1" i="0" dirty="0">
                <a:solidFill>
                  <a:srgbClr val="FF0000"/>
                </a:solidFill>
                <a:effectLst/>
                <a:latin typeface="Times New Roman" panose="02020603050405020304" pitchFamily="18" charset="0"/>
              </a:rPr>
              <a:t>Kenneth Shum</a:t>
            </a:r>
          </a:p>
          <a:p>
            <a:endParaRPr lang="en-US" sz="1000" dirty="0">
              <a:solidFill>
                <a:srgbClr val="FF0000"/>
              </a:solidFill>
            </a:endParaRPr>
          </a:p>
        </p:txBody>
      </p:sp>
    </p:spTree>
    <p:extLst>
      <p:ext uri="{BB962C8B-B14F-4D97-AF65-F5344CB8AC3E}">
        <p14:creationId xmlns:p14="http://schemas.microsoft.com/office/powerpoint/2010/main" val="15339628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FCFA60D-969E-440D-A048-6BBA5D38435C}"/>
              </a:ext>
            </a:extLst>
          </p:cNvPr>
          <p:cNvSpPr>
            <a:spLocks noGrp="1"/>
          </p:cNvSpPr>
          <p:nvPr>
            <p:ph type="title"/>
          </p:nvPr>
        </p:nvSpPr>
        <p:spPr/>
        <p:txBody>
          <a:bodyPr>
            <a:normAutofit fontScale="90000"/>
          </a:bodyPr>
          <a:lstStyle/>
          <a:p>
            <a:r>
              <a:rPr lang="en-US" altLang="zh-TW"/>
              <a:t>Evaluating the row-rank by definition</a:t>
            </a:r>
            <a:endParaRPr lang="zh-TW" altLang="en-US"/>
          </a:p>
        </p:txBody>
      </p:sp>
      <p:sp>
        <p:nvSpPr>
          <p:cNvPr id="6149" name="Slide Number Placeholder 5">
            <a:extLst>
              <a:ext uri="{FF2B5EF4-FFF2-40B4-BE49-F238E27FC236}">
                <a16:creationId xmlns:a16="http://schemas.microsoft.com/office/drawing/2014/main" id="{C85DFF1B-4F77-4131-A896-F45A035073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7265B4-AB59-43A3-B21B-0A020908F3A0}" type="slidenum">
              <a:rPr lang="zh-TW" altLang="en-US" sz="1200">
                <a:solidFill>
                  <a:srgbClr val="898989"/>
                </a:solidFill>
              </a:rPr>
              <a:pPr>
                <a:spcBef>
                  <a:spcPct val="0"/>
                </a:spcBef>
                <a:buFontTx/>
                <a:buNone/>
              </a:pPr>
              <a:t>84</a:t>
            </a:fld>
            <a:endParaRPr lang="en-US" altLang="zh-TW" sz="1200">
              <a:solidFill>
                <a:srgbClr val="898989"/>
              </a:solidFill>
            </a:endParaRPr>
          </a:p>
        </p:txBody>
      </p:sp>
      <p:pic>
        <p:nvPicPr>
          <p:cNvPr id="6150" name="Picture 2" descr="http://latex.codecogs.com/gif.latex?\huge%20\dpi%7b300%7d%20\fn_cm%20\begin%7bbmatrix%7d%201%20&amp;%201%20&amp;%201%20&amp;%201\\%201%20&amp;%202%20&amp;%203%20&amp;%204\\%202%20&amp;%204%20&amp;%206%20&amp;%208%20\end%7bbmatrix%7d">
            <a:extLst>
              <a:ext uri="{FF2B5EF4-FFF2-40B4-BE49-F238E27FC236}">
                <a16:creationId xmlns:a16="http://schemas.microsoft.com/office/drawing/2014/main" id="{E1DEF18F-CD5F-4CD1-BDA5-28A5325AC7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450976"/>
            <a:ext cx="12954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
            <a:extLst>
              <a:ext uri="{FF2B5EF4-FFF2-40B4-BE49-F238E27FC236}">
                <a16:creationId xmlns:a16="http://schemas.microsoft.com/office/drawing/2014/main" id="{7A111DC1-7FF4-4E7B-A881-D748D8007A72}"/>
              </a:ext>
            </a:extLst>
          </p:cNvPr>
          <p:cNvGrpSpPr>
            <a:grpSpLocks/>
          </p:cNvGrpSpPr>
          <p:nvPr/>
        </p:nvGrpSpPr>
        <p:grpSpPr bwMode="auto">
          <a:xfrm>
            <a:off x="2133600" y="1524001"/>
            <a:ext cx="7543800" cy="4359275"/>
            <a:chOff x="609600" y="1524000"/>
            <a:chExt cx="7543800" cy="4359812"/>
          </a:xfrm>
        </p:grpSpPr>
        <p:pic>
          <p:nvPicPr>
            <p:cNvPr id="6160" name="Picture 4" descr="http://latex.codecogs.com/gif.latex?\huge%20\dpi%7b300%7d%20\fn_cm%20\begin%7bbmatrix%7d%201%20&amp;%201%20&amp;%201%20&amp;%201\\%20\end%7bbmatrix%7d">
              <a:extLst>
                <a:ext uri="{FF2B5EF4-FFF2-40B4-BE49-F238E27FC236}">
                  <a16:creationId xmlns:a16="http://schemas.microsoft.com/office/drawing/2014/main" id="{22525685-D36C-4895-9F54-8271B795C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524000"/>
              <a:ext cx="1600200" cy="54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6" descr="http://latex.codecogs.com/gif.latex?\huge%20\dpi%7b300%7d%20\fn_cm%20\begin%7bbmatrix%7d%201%20&amp;%202%20&amp;%203%20&amp;%204\\%20\end%7bbmatrix%7d">
              <a:extLst>
                <a:ext uri="{FF2B5EF4-FFF2-40B4-BE49-F238E27FC236}">
                  <a16:creationId xmlns:a16="http://schemas.microsoft.com/office/drawing/2014/main" id="{B6917C40-CF92-4304-8D2D-BFC732F6F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438400"/>
              <a:ext cx="1562100" cy="53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2" name="Picture 8" descr="http://latex.codecogs.com/gif.latex?\huge%20\dpi%7b300%7d%20\fn_cm%20\begin%7bbmatrix%7d%202%20&amp;%204%20&amp;%206%20&amp;%208\\%20\end%7bbmatrix%7d">
              <a:extLst>
                <a:ext uri="{FF2B5EF4-FFF2-40B4-BE49-F238E27FC236}">
                  <a16:creationId xmlns:a16="http://schemas.microsoft.com/office/drawing/2014/main" id="{C086B4FB-D4E4-46E2-8A6F-6CA1814DF7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3193492"/>
              <a:ext cx="1371600" cy="47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3" name="Picture 10" descr="http://latex.codecogs.com/gif.latex?\huge%20\dpi%7b300%7d%20\fn_cm%20\begin%7bbmatrix%7d%201%20&amp;%202%20&amp;%203%20&amp;%204%20\\%202%20&amp;%204%20&amp;%206%20&amp;%208\\%20\end%7bbmatrix%7d">
              <a:extLst>
                <a:ext uri="{FF2B5EF4-FFF2-40B4-BE49-F238E27FC236}">
                  <a16:creationId xmlns:a16="http://schemas.microsoft.com/office/drawing/2014/main" id="{1812C903-09D0-4471-9B16-7137495F27C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38800" y="3962400"/>
              <a:ext cx="1371600" cy="90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4" name="Picture 12" descr="http://latex.codecogs.com/gif.latex?\huge%20\dpi%7b300%7d%20\fn_cm%20\begin%7bbmatrix%7d%201%20&amp;%201%20&amp;%201%20&amp;%201%20\\%201%20&amp;%202%20&amp;%203%20&amp;%204%20\\%20\end%7bbmatrix%7d">
              <a:extLst>
                <a:ext uri="{FF2B5EF4-FFF2-40B4-BE49-F238E27FC236}">
                  <a16:creationId xmlns:a16="http://schemas.microsoft.com/office/drawing/2014/main" id="{D655A880-97D5-486C-BE15-9F3B00503D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8600" y="4419600"/>
              <a:ext cx="1371600" cy="90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14" descr="http://latex.codecogs.com/gif.latex?\huge%20\dpi%7b300%7d%20\fn_cm%20\begin%7bbmatrix%7d%201%20&amp;%201%20&amp;%201%20&amp;%201%20\\%202%20&amp;%204%20&amp;%206%20&amp;%208%20\end%7bbmatrix%7d">
              <a:extLst>
                <a:ext uri="{FF2B5EF4-FFF2-40B4-BE49-F238E27FC236}">
                  <a16:creationId xmlns:a16="http://schemas.microsoft.com/office/drawing/2014/main" id="{34EB4078-FE4D-4F9F-A297-CDA5FA5E57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0" y="4876800"/>
              <a:ext cx="1447800" cy="95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6" name="Picture 2" descr="http://latex.codecogs.com/gif.latex?\huge%20\dpi%7b300%7d%20\fn_cm%20\begin%7bbmatrix%7d%201%20&amp;%201%20&amp;%201%20&amp;%201\\%201%20&amp;%202%20&amp;%203%20&amp;%204\\%202%20&amp;%204%20&amp;%206%20&amp;%208%20\end%7bbmatrix%7d">
              <a:extLst>
                <a:ext uri="{FF2B5EF4-FFF2-40B4-BE49-F238E27FC236}">
                  <a16:creationId xmlns:a16="http://schemas.microsoft.com/office/drawing/2014/main" id="{12785CF8-37E7-43AC-B924-755AF6BEC0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648200"/>
              <a:ext cx="1295400" cy="12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a:extLst>
                <a:ext uri="{FF2B5EF4-FFF2-40B4-BE49-F238E27FC236}">
                  <a16:creationId xmlns:a16="http://schemas.microsoft.com/office/drawing/2014/main" id="{48A7C7C5-F122-4C41-8681-B731154348B6}"/>
                </a:ext>
              </a:extLst>
            </p:cNvPr>
            <p:cNvCxnSpPr/>
            <p:nvPr/>
          </p:nvCxnSpPr>
          <p:spPr>
            <a:xfrm>
              <a:off x="2667000" y="1752628"/>
              <a:ext cx="3657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46BD36-D1E6-4484-824F-A0CF8DA20B9A}"/>
                </a:ext>
              </a:extLst>
            </p:cNvPr>
            <p:cNvCxnSpPr/>
            <p:nvPr/>
          </p:nvCxnSpPr>
          <p:spPr>
            <a:xfrm>
              <a:off x="2590800" y="2057466"/>
              <a:ext cx="3505200" cy="609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6E0CD9-A5C8-4CB3-A81F-C0B18C407006}"/>
                </a:ext>
              </a:extLst>
            </p:cNvPr>
            <p:cNvCxnSpPr/>
            <p:nvPr/>
          </p:nvCxnSpPr>
          <p:spPr>
            <a:xfrm>
              <a:off x="2590800" y="2438513"/>
              <a:ext cx="3429000" cy="83830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8ED086-6363-4EBA-8CBE-063527067604}"/>
                </a:ext>
              </a:extLst>
            </p:cNvPr>
            <p:cNvCxnSpPr/>
            <p:nvPr/>
          </p:nvCxnSpPr>
          <p:spPr>
            <a:xfrm>
              <a:off x="2438400" y="2667141"/>
              <a:ext cx="2971800" cy="114314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38BD32-7257-4447-87CC-48DF4B862222}"/>
                </a:ext>
              </a:extLst>
            </p:cNvPr>
            <p:cNvCxnSpPr/>
            <p:nvPr/>
          </p:nvCxnSpPr>
          <p:spPr>
            <a:xfrm>
              <a:off x="2133600" y="2819560"/>
              <a:ext cx="1981200" cy="137176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70F2E3B-06A8-45BD-B54E-96F3C2788EE3}"/>
                </a:ext>
              </a:extLst>
            </p:cNvPr>
            <p:cNvCxnSpPr/>
            <p:nvPr/>
          </p:nvCxnSpPr>
          <p:spPr>
            <a:xfrm rot="16200000" flipH="1">
              <a:off x="1447697" y="3276872"/>
              <a:ext cx="1676607" cy="914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49F42CB-64A3-4D4A-87D3-5BBE856246EA}"/>
                </a:ext>
              </a:extLst>
            </p:cNvPr>
            <p:cNvCxnSpPr/>
            <p:nvPr/>
          </p:nvCxnSpPr>
          <p:spPr>
            <a:xfrm rot="5400000">
              <a:off x="495201" y="3619768"/>
              <a:ext cx="1600397"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1C6F6548-B17D-48FB-9F15-B8CD8088F7E6}"/>
              </a:ext>
            </a:extLst>
          </p:cNvPr>
          <p:cNvSpPr txBox="1">
            <a:spLocks noChangeArrowheads="1"/>
          </p:cNvSpPr>
          <p:nvPr/>
        </p:nvSpPr>
        <p:spPr bwMode="auto">
          <a:xfrm>
            <a:off x="8839201" y="2057401"/>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latin typeface="Arial" panose="020B0604020202020204" pitchFamily="34" charset="0"/>
              </a:rPr>
              <a:t>Linearly independent</a:t>
            </a:r>
            <a:endParaRPr lang="zh-TW" altLang="en-US" sz="1200">
              <a:latin typeface="Arial" panose="020B0604020202020204" pitchFamily="34" charset="0"/>
            </a:endParaRPr>
          </a:p>
        </p:txBody>
      </p:sp>
      <p:sp>
        <p:nvSpPr>
          <p:cNvPr id="31" name="TextBox 30">
            <a:extLst>
              <a:ext uri="{FF2B5EF4-FFF2-40B4-BE49-F238E27FC236}">
                <a16:creationId xmlns:a16="http://schemas.microsoft.com/office/drawing/2014/main" id="{8706C853-998B-4F57-A17D-DF439B8FEBC2}"/>
              </a:ext>
            </a:extLst>
          </p:cNvPr>
          <p:cNvSpPr txBox="1">
            <a:spLocks noChangeArrowheads="1"/>
          </p:cNvSpPr>
          <p:nvPr/>
        </p:nvSpPr>
        <p:spPr bwMode="auto">
          <a:xfrm>
            <a:off x="8839201" y="2895601"/>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latin typeface="Arial" panose="020B0604020202020204" pitchFamily="34" charset="0"/>
              </a:rPr>
              <a:t>Linearly independent</a:t>
            </a:r>
            <a:endParaRPr lang="zh-TW" altLang="en-US" sz="1200">
              <a:latin typeface="Arial" panose="020B0604020202020204" pitchFamily="34" charset="0"/>
            </a:endParaRPr>
          </a:p>
        </p:txBody>
      </p:sp>
      <p:sp>
        <p:nvSpPr>
          <p:cNvPr id="32" name="TextBox 31">
            <a:extLst>
              <a:ext uri="{FF2B5EF4-FFF2-40B4-BE49-F238E27FC236}">
                <a16:creationId xmlns:a16="http://schemas.microsoft.com/office/drawing/2014/main" id="{8AA31A5A-AABF-49A1-8DFF-33C67DF2AD6F}"/>
              </a:ext>
            </a:extLst>
          </p:cNvPr>
          <p:cNvSpPr txBox="1">
            <a:spLocks noChangeArrowheads="1"/>
          </p:cNvSpPr>
          <p:nvPr/>
        </p:nvSpPr>
        <p:spPr bwMode="auto">
          <a:xfrm>
            <a:off x="8610601" y="3657601"/>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latin typeface="Arial" panose="020B0604020202020204" pitchFamily="34" charset="0"/>
              </a:rPr>
              <a:t>Linearly independent</a:t>
            </a:r>
            <a:endParaRPr lang="zh-TW" altLang="en-US" sz="1200">
              <a:latin typeface="Arial" panose="020B0604020202020204" pitchFamily="34" charset="0"/>
            </a:endParaRPr>
          </a:p>
        </p:txBody>
      </p:sp>
      <p:sp>
        <p:nvSpPr>
          <p:cNvPr id="33" name="TextBox 32">
            <a:extLst>
              <a:ext uri="{FF2B5EF4-FFF2-40B4-BE49-F238E27FC236}">
                <a16:creationId xmlns:a16="http://schemas.microsoft.com/office/drawing/2014/main" id="{F9451C10-FF3C-4BB5-BEBC-66686899CE1B}"/>
              </a:ext>
            </a:extLst>
          </p:cNvPr>
          <p:cNvSpPr txBox="1">
            <a:spLocks noChangeArrowheads="1"/>
          </p:cNvSpPr>
          <p:nvPr/>
        </p:nvSpPr>
        <p:spPr bwMode="auto">
          <a:xfrm>
            <a:off x="6096001" y="5334001"/>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latin typeface="Arial" panose="020B0604020202020204" pitchFamily="34" charset="0"/>
              </a:rPr>
              <a:t>Linearly independent</a:t>
            </a:r>
            <a:endParaRPr lang="zh-TW" altLang="en-US" sz="1200">
              <a:latin typeface="Arial" panose="020B0604020202020204" pitchFamily="34" charset="0"/>
            </a:endParaRPr>
          </a:p>
        </p:txBody>
      </p:sp>
      <p:sp>
        <p:nvSpPr>
          <p:cNvPr id="34" name="TextBox 33">
            <a:extLst>
              <a:ext uri="{FF2B5EF4-FFF2-40B4-BE49-F238E27FC236}">
                <a16:creationId xmlns:a16="http://schemas.microsoft.com/office/drawing/2014/main" id="{E491B234-21B7-49C4-AD48-76CB34C53AA0}"/>
              </a:ext>
            </a:extLst>
          </p:cNvPr>
          <p:cNvSpPr txBox="1">
            <a:spLocks noChangeArrowheads="1"/>
          </p:cNvSpPr>
          <p:nvPr/>
        </p:nvSpPr>
        <p:spPr bwMode="auto">
          <a:xfrm>
            <a:off x="4191001" y="5791201"/>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latin typeface="Arial" panose="020B0604020202020204" pitchFamily="34" charset="0"/>
              </a:rPr>
              <a:t>Linearly independent</a:t>
            </a:r>
            <a:endParaRPr lang="zh-TW" altLang="en-US" sz="1200">
              <a:latin typeface="Arial" panose="020B0604020202020204" pitchFamily="34" charset="0"/>
            </a:endParaRPr>
          </a:p>
        </p:txBody>
      </p:sp>
      <p:sp>
        <p:nvSpPr>
          <p:cNvPr id="35" name="TextBox 34">
            <a:extLst>
              <a:ext uri="{FF2B5EF4-FFF2-40B4-BE49-F238E27FC236}">
                <a16:creationId xmlns:a16="http://schemas.microsoft.com/office/drawing/2014/main" id="{D42837A9-56DA-43B7-A516-B9F747BC043B}"/>
              </a:ext>
            </a:extLst>
          </p:cNvPr>
          <p:cNvSpPr txBox="1">
            <a:spLocks noChangeArrowheads="1"/>
          </p:cNvSpPr>
          <p:nvPr/>
        </p:nvSpPr>
        <p:spPr bwMode="auto">
          <a:xfrm>
            <a:off x="7848600" y="4876801"/>
            <a:ext cx="1485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solidFill>
                  <a:srgbClr val="FF0000"/>
                </a:solidFill>
                <a:latin typeface="Arial" panose="020B0604020202020204" pitchFamily="34" charset="0"/>
              </a:rPr>
              <a:t>Linearly dependent</a:t>
            </a:r>
            <a:endParaRPr lang="zh-TW" altLang="en-US" sz="1200">
              <a:solidFill>
                <a:srgbClr val="FF0000"/>
              </a:solidFill>
              <a:latin typeface="Arial" panose="020B0604020202020204" pitchFamily="34" charset="0"/>
            </a:endParaRPr>
          </a:p>
        </p:txBody>
      </p:sp>
      <p:sp>
        <p:nvSpPr>
          <p:cNvPr id="36" name="TextBox 35">
            <a:extLst>
              <a:ext uri="{FF2B5EF4-FFF2-40B4-BE49-F238E27FC236}">
                <a16:creationId xmlns:a16="http://schemas.microsoft.com/office/drawing/2014/main" id="{05413612-B81B-446C-9E76-7AB32B338AE3}"/>
              </a:ext>
            </a:extLst>
          </p:cNvPr>
          <p:cNvSpPr txBox="1">
            <a:spLocks noChangeArrowheads="1"/>
          </p:cNvSpPr>
          <p:nvPr/>
        </p:nvSpPr>
        <p:spPr bwMode="auto">
          <a:xfrm>
            <a:off x="2209800" y="5943601"/>
            <a:ext cx="1485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200">
                <a:solidFill>
                  <a:srgbClr val="FF0000"/>
                </a:solidFill>
                <a:latin typeface="Arial" panose="020B0604020202020204" pitchFamily="34" charset="0"/>
              </a:rPr>
              <a:t>Linearly dependent</a:t>
            </a:r>
            <a:endParaRPr lang="zh-TW" altLang="en-US" sz="1200">
              <a:solidFill>
                <a:srgbClr val="FF0000"/>
              </a:solidFill>
              <a:latin typeface="Arial" panose="020B0604020202020204" pitchFamily="34" charset="0"/>
            </a:endParaRPr>
          </a:p>
        </p:txBody>
      </p:sp>
      <p:sp>
        <p:nvSpPr>
          <p:cNvPr id="37" name="TextBox 36">
            <a:extLst>
              <a:ext uri="{FF2B5EF4-FFF2-40B4-BE49-F238E27FC236}">
                <a16:creationId xmlns:a16="http://schemas.microsoft.com/office/drawing/2014/main" id="{E5F68EE6-FDD8-44FD-97D7-392949B79AC0}"/>
              </a:ext>
            </a:extLst>
          </p:cNvPr>
          <p:cNvSpPr txBox="1">
            <a:spLocks noChangeArrowheads="1"/>
          </p:cNvSpPr>
          <p:nvPr/>
        </p:nvSpPr>
        <p:spPr bwMode="auto">
          <a:xfrm>
            <a:off x="7924800" y="5943600"/>
            <a:ext cx="194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sym typeface="Symbol" panose="05050102010706020507" pitchFamily="18" charset="2"/>
              </a:rPr>
              <a:t> Row-</a:t>
            </a:r>
            <a:r>
              <a:rPr lang="en-US" altLang="zh-TW" sz="1800">
                <a:latin typeface="Arial" panose="020B0604020202020204" pitchFamily="34" charset="0"/>
              </a:rPr>
              <a:t>Rank = 2</a:t>
            </a:r>
            <a:endParaRPr lang="zh-TW"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22E67E6-7A44-4044-9C3B-F377A093A880}"/>
              </a:ext>
            </a:extLst>
          </p:cNvPr>
          <p:cNvSpPr>
            <a:spLocks noGrp="1"/>
          </p:cNvSpPr>
          <p:nvPr>
            <p:ph type="title"/>
          </p:nvPr>
        </p:nvSpPr>
        <p:spPr/>
        <p:txBody>
          <a:bodyPr>
            <a:normAutofit fontScale="90000"/>
          </a:bodyPr>
          <a:lstStyle/>
          <a:p>
            <a:r>
              <a:rPr lang="en-US" altLang="zh-TW"/>
              <a:t>Calculation of row-rank via RREF</a:t>
            </a:r>
            <a:endParaRPr lang="zh-TW" altLang="en-US"/>
          </a:p>
        </p:txBody>
      </p:sp>
      <p:sp>
        <p:nvSpPr>
          <p:cNvPr id="7173" name="Slide Number Placeholder 5">
            <a:extLst>
              <a:ext uri="{FF2B5EF4-FFF2-40B4-BE49-F238E27FC236}">
                <a16:creationId xmlns:a16="http://schemas.microsoft.com/office/drawing/2014/main" id="{7F502C56-59C7-4EF3-B1B5-04836E456C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AFF30F-949D-4A90-8ED7-7E81F45A5C3A}" type="slidenum">
              <a:rPr lang="zh-TW" altLang="en-US" sz="1200">
                <a:solidFill>
                  <a:srgbClr val="898989"/>
                </a:solidFill>
              </a:rPr>
              <a:pPr>
                <a:spcBef>
                  <a:spcPct val="0"/>
                </a:spcBef>
                <a:buFontTx/>
                <a:buNone/>
              </a:pPr>
              <a:t>85</a:t>
            </a:fld>
            <a:endParaRPr lang="en-US" altLang="zh-TW" sz="1200">
              <a:solidFill>
                <a:srgbClr val="898989"/>
              </a:solidFill>
            </a:endParaRPr>
          </a:p>
        </p:txBody>
      </p:sp>
      <p:pic>
        <p:nvPicPr>
          <p:cNvPr id="7174" name="Picture 2" descr="http://latex.codecogs.com/gif.latex?\huge%20\dpi%7b300%7d%20\fn_cm%20\begin%7bbmatrix%7d%201%20&amp;%201%20&amp;%201%20&amp;%201\\%201%20&amp;%202%20&amp;%203%20&amp;%204\\%202%20&amp;%204%20&amp;%206%20&amp;%208%20\end%7bbmatrix%7d">
            <a:extLst>
              <a:ext uri="{FF2B5EF4-FFF2-40B4-BE49-F238E27FC236}">
                <a16:creationId xmlns:a16="http://schemas.microsoft.com/office/drawing/2014/main" id="{AE4ECDD8-C7C5-48BF-9D48-3124DBF523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450976"/>
            <a:ext cx="12954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a:extLst>
              <a:ext uri="{FF2B5EF4-FFF2-40B4-BE49-F238E27FC236}">
                <a16:creationId xmlns:a16="http://schemas.microsoft.com/office/drawing/2014/main" id="{26AEE092-B4CE-4051-8E09-DF5311399B63}"/>
              </a:ext>
            </a:extLst>
          </p:cNvPr>
          <p:cNvGrpSpPr>
            <a:grpSpLocks/>
          </p:cNvGrpSpPr>
          <p:nvPr/>
        </p:nvGrpSpPr>
        <p:grpSpPr bwMode="auto">
          <a:xfrm>
            <a:off x="4191000" y="1524001"/>
            <a:ext cx="4876800" cy="1236663"/>
            <a:chOff x="2667000" y="1524000"/>
            <a:chExt cx="4876800" cy="1236934"/>
          </a:xfrm>
        </p:grpSpPr>
        <p:pic>
          <p:nvPicPr>
            <p:cNvPr id="7181" name="Picture 2" descr="http://latex.codecogs.com/gif.latex?\huge%20\dpi%7b300%7d%20\fn_cm%20\begin%7bbmatrix%7d%201%20&amp;%200%20&amp;%20-1%20&amp;%20-2%20\\%200%20&amp;%201%20&amp;%202%20&amp;%203%20\\%200%20&amp;%200%20&amp;%200%20&amp;%200%20\end%7bbmatrix%7d">
              <a:extLst>
                <a:ext uri="{FF2B5EF4-FFF2-40B4-BE49-F238E27FC236}">
                  <a16:creationId xmlns:a16="http://schemas.microsoft.com/office/drawing/2014/main" id="{C065596D-20BB-4EB1-A776-69E1104A7E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524000"/>
              <a:ext cx="1828800" cy="123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E45EE326-AFD9-4AD8-864F-0B97B45F26C3}"/>
                </a:ext>
              </a:extLst>
            </p:cNvPr>
            <p:cNvCxnSpPr/>
            <p:nvPr/>
          </p:nvCxnSpPr>
          <p:spPr>
            <a:xfrm>
              <a:off x="2667000" y="1981300"/>
              <a:ext cx="2590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3" name="TextBox 10">
              <a:extLst>
                <a:ext uri="{FF2B5EF4-FFF2-40B4-BE49-F238E27FC236}">
                  <a16:creationId xmlns:a16="http://schemas.microsoft.com/office/drawing/2014/main" id="{1D5A561B-9C84-42EA-8EE5-91757489AC43}"/>
                </a:ext>
              </a:extLst>
            </p:cNvPr>
            <p:cNvSpPr txBox="1">
              <a:spLocks noChangeArrowheads="1"/>
            </p:cNvSpPr>
            <p:nvPr/>
          </p:nvSpPr>
          <p:spPr bwMode="auto">
            <a:xfrm>
              <a:off x="3048000" y="2133600"/>
              <a:ext cx="1774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Row reductions</a:t>
              </a:r>
              <a:endParaRPr lang="zh-TW" altLang="en-US" sz="1800">
                <a:latin typeface="Arial" panose="020B0604020202020204" pitchFamily="34" charset="0"/>
              </a:endParaRPr>
            </a:p>
          </p:txBody>
        </p:sp>
      </p:grpSp>
      <p:sp>
        <p:nvSpPr>
          <p:cNvPr id="12" name="TextBox 11">
            <a:extLst>
              <a:ext uri="{FF2B5EF4-FFF2-40B4-BE49-F238E27FC236}">
                <a16:creationId xmlns:a16="http://schemas.microsoft.com/office/drawing/2014/main" id="{8EB5730F-950F-4FAB-B263-C4C8BB6B17B3}"/>
              </a:ext>
            </a:extLst>
          </p:cNvPr>
          <p:cNvSpPr txBox="1">
            <a:spLocks noChangeArrowheads="1"/>
          </p:cNvSpPr>
          <p:nvPr/>
        </p:nvSpPr>
        <p:spPr bwMode="auto">
          <a:xfrm>
            <a:off x="7467600" y="3244850"/>
            <a:ext cx="1563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Row-rank = 2</a:t>
            </a:r>
            <a:endParaRPr lang="zh-TW" altLang="en-US" sz="1800">
              <a:latin typeface="Arial" panose="020B0604020202020204" pitchFamily="34" charset="0"/>
            </a:endParaRPr>
          </a:p>
        </p:txBody>
      </p:sp>
      <p:grpSp>
        <p:nvGrpSpPr>
          <p:cNvPr id="3" name="Group 17">
            <a:extLst>
              <a:ext uri="{FF2B5EF4-FFF2-40B4-BE49-F238E27FC236}">
                <a16:creationId xmlns:a16="http://schemas.microsoft.com/office/drawing/2014/main" id="{EAD6654D-4ED5-43F8-9B9C-7110F3417596}"/>
              </a:ext>
            </a:extLst>
          </p:cNvPr>
          <p:cNvGrpSpPr>
            <a:grpSpLocks/>
          </p:cNvGrpSpPr>
          <p:nvPr/>
        </p:nvGrpSpPr>
        <p:grpSpPr bwMode="auto">
          <a:xfrm>
            <a:off x="2590801" y="2982913"/>
            <a:ext cx="4657725" cy="1751012"/>
            <a:chOff x="1066800" y="2983468"/>
            <a:chExt cx="4657447" cy="1749862"/>
          </a:xfrm>
        </p:grpSpPr>
        <p:sp>
          <p:nvSpPr>
            <p:cNvPr id="7178" name="TextBox 12">
              <a:extLst>
                <a:ext uri="{FF2B5EF4-FFF2-40B4-BE49-F238E27FC236}">
                  <a16:creationId xmlns:a16="http://schemas.microsoft.com/office/drawing/2014/main" id="{1562395E-56D3-4E9D-B5FF-A894B4FC3A20}"/>
                </a:ext>
              </a:extLst>
            </p:cNvPr>
            <p:cNvSpPr txBox="1">
              <a:spLocks noChangeArrowheads="1"/>
            </p:cNvSpPr>
            <p:nvPr/>
          </p:nvSpPr>
          <p:spPr bwMode="auto">
            <a:xfrm>
              <a:off x="1066800" y="298346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Row-rank = 2</a:t>
              </a:r>
              <a:endParaRPr lang="zh-TW" altLang="en-US" sz="1800">
                <a:solidFill>
                  <a:srgbClr val="FF0000"/>
                </a:solidFill>
                <a:latin typeface="Arial" panose="020B0604020202020204" pitchFamily="34" charset="0"/>
              </a:endParaRPr>
            </a:p>
          </p:txBody>
        </p:sp>
        <p:sp>
          <p:nvSpPr>
            <p:cNvPr id="16" name="Freeform 15">
              <a:extLst>
                <a:ext uri="{FF2B5EF4-FFF2-40B4-BE49-F238E27FC236}">
                  <a16:creationId xmlns:a16="http://schemas.microsoft.com/office/drawing/2014/main" id="{7B1BF592-E578-4B45-8AA3-322021E5CF15}"/>
                </a:ext>
              </a:extLst>
            </p:cNvPr>
            <p:cNvSpPr/>
            <p:nvPr/>
          </p:nvSpPr>
          <p:spPr>
            <a:xfrm>
              <a:off x="2687541" y="3349939"/>
              <a:ext cx="3030356" cy="383923"/>
            </a:xfrm>
            <a:custGeom>
              <a:avLst/>
              <a:gdLst>
                <a:gd name="connsiteX0" fmla="*/ 3029638 w 3029638"/>
                <a:gd name="connsiteY0" fmla="*/ 0 h 383754"/>
                <a:gd name="connsiteX1" fmla="*/ 2544896 w 3029638"/>
                <a:gd name="connsiteY1" fmla="*/ 242371 h 383754"/>
                <a:gd name="connsiteX2" fmla="*/ 1872867 w 3029638"/>
                <a:gd name="connsiteY2" fmla="*/ 330506 h 383754"/>
                <a:gd name="connsiteX3" fmla="*/ 782197 w 3029638"/>
                <a:gd name="connsiteY3" fmla="*/ 330506 h 383754"/>
                <a:gd name="connsiteX4" fmla="*/ 0 w 3029638"/>
                <a:gd name="connsiteY4" fmla="*/ 11017 h 383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9638" h="383754">
                  <a:moveTo>
                    <a:pt x="3029638" y="0"/>
                  </a:moveTo>
                  <a:cubicBezTo>
                    <a:pt x="2883664" y="93643"/>
                    <a:pt x="2737691" y="187287"/>
                    <a:pt x="2544896" y="242371"/>
                  </a:cubicBezTo>
                  <a:cubicBezTo>
                    <a:pt x="2352101" y="297455"/>
                    <a:pt x="2166650" y="315817"/>
                    <a:pt x="1872867" y="330506"/>
                  </a:cubicBezTo>
                  <a:cubicBezTo>
                    <a:pt x="1579084" y="345195"/>
                    <a:pt x="1094341" y="383754"/>
                    <a:pt x="782197" y="330506"/>
                  </a:cubicBezTo>
                  <a:cubicBezTo>
                    <a:pt x="470053" y="277258"/>
                    <a:pt x="235026" y="144137"/>
                    <a:pt x="0" y="11017"/>
                  </a:cubicBezTo>
                </a:path>
              </a:pathLst>
            </a:cu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7180" name="TextBox 16">
              <a:extLst>
                <a:ext uri="{FF2B5EF4-FFF2-40B4-BE49-F238E27FC236}">
                  <a16:creationId xmlns:a16="http://schemas.microsoft.com/office/drawing/2014/main" id="{18423C9D-37A3-49A0-AF8F-E7AB77D2D4E4}"/>
                </a:ext>
              </a:extLst>
            </p:cNvPr>
            <p:cNvSpPr txBox="1">
              <a:spLocks noChangeArrowheads="1"/>
            </p:cNvSpPr>
            <p:nvPr/>
          </p:nvSpPr>
          <p:spPr bwMode="auto">
            <a:xfrm>
              <a:off x="2478072" y="3810000"/>
              <a:ext cx="32461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TW" sz="1800" dirty="0">
                  <a:solidFill>
                    <a:srgbClr val="FF0000"/>
                  </a:solidFill>
                  <a:latin typeface="Arial" panose="020B0604020202020204" pitchFamily="34" charset="0"/>
                </a:rPr>
                <a:t>Because row reductions</a:t>
              </a:r>
              <a:br>
                <a:rPr lang="en-US" altLang="zh-TW" sz="1800" dirty="0">
                  <a:solidFill>
                    <a:srgbClr val="FF0000"/>
                  </a:solidFill>
                  <a:latin typeface="Arial" panose="020B0604020202020204" pitchFamily="34" charset="0"/>
                </a:rPr>
              </a:br>
              <a:r>
                <a:rPr lang="en-US" altLang="zh-TW" sz="1800" dirty="0">
                  <a:solidFill>
                    <a:srgbClr val="FF0000"/>
                  </a:solidFill>
                  <a:latin typeface="Arial" panose="020B0604020202020204" pitchFamily="34" charset="0"/>
                </a:rPr>
                <a:t>do not affect the number</a:t>
              </a:r>
              <a:br>
                <a:rPr lang="en-US" altLang="zh-TW" sz="1800" dirty="0">
                  <a:solidFill>
                    <a:srgbClr val="FF0000"/>
                  </a:solidFill>
                  <a:latin typeface="Arial" panose="020B0604020202020204" pitchFamily="34" charset="0"/>
                </a:rPr>
              </a:br>
              <a:r>
                <a:rPr lang="en-US" altLang="zh-TW" sz="1800" dirty="0">
                  <a:solidFill>
                    <a:srgbClr val="FF0000"/>
                  </a:solidFill>
                  <a:latin typeface="Arial" panose="020B0604020202020204" pitchFamily="34" charset="0"/>
                </a:rPr>
                <a:t>of linearly independent rows</a:t>
              </a:r>
              <a:endParaRPr lang="zh-TW" altLang="en-US" sz="1800" dirty="0">
                <a:solidFill>
                  <a:srgbClr val="FF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0F7AEF0-1ECE-422B-96D1-0F86ACE1873F}"/>
              </a:ext>
            </a:extLst>
          </p:cNvPr>
          <p:cNvSpPr>
            <a:spLocks noGrp="1"/>
          </p:cNvSpPr>
          <p:nvPr>
            <p:ph type="title"/>
          </p:nvPr>
        </p:nvSpPr>
        <p:spPr/>
        <p:txBody>
          <a:bodyPr>
            <a:normAutofit fontScale="90000"/>
          </a:bodyPr>
          <a:lstStyle/>
          <a:p>
            <a:r>
              <a:rPr lang="en-US" altLang="zh-TW"/>
              <a:t>Calculation of column-rank by definition</a:t>
            </a:r>
            <a:endParaRPr lang="zh-TW" altLang="en-US"/>
          </a:p>
        </p:txBody>
      </p:sp>
      <p:sp>
        <p:nvSpPr>
          <p:cNvPr id="8197" name="Slide Number Placeholder 5">
            <a:extLst>
              <a:ext uri="{FF2B5EF4-FFF2-40B4-BE49-F238E27FC236}">
                <a16:creationId xmlns:a16="http://schemas.microsoft.com/office/drawing/2014/main" id="{38DAB16A-9DBD-489C-9387-2FD83061C9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D23B62D-9007-4497-9113-2BABECDC7871}" type="slidenum">
              <a:rPr lang="zh-TW" altLang="en-US" sz="1200">
                <a:solidFill>
                  <a:srgbClr val="898989"/>
                </a:solidFill>
              </a:rPr>
              <a:pPr>
                <a:spcBef>
                  <a:spcPct val="0"/>
                </a:spcBef>
                <a:buFontTx/>
                <a:buNone/>
              </a:pPr>
              <a:t>86</a:t>
            </a:fld>
            <a:endParaRPr lang="en-US" altLang="zh-TW" sz="1200">
              <a:solidFill>
                <a:srgbClr val="898989"/>
              </a:solidFill>
            </a:endParaRPr>
          </a:p>
        </p:txBody>
      </p:sp>
      <p:pic>
        <p:nvPicPr>
          <p:cNvPr id="8198" name="Picture 2" descr="http://latex.codecogs.com/gif.latex?\huge%20\dpi%7b300%7d%20\fn_cm%20\begin%7bbmatrix%7d%201%20&amp;%201%20&amp;%201%20&amp;%201\\%201%20&amp;%202%20&amp;%203%20&amp;%204\\%202%20&amp;%204%20&amp;%206%20&amp;%208%20\end%7bbmatrix%7d">
            <a:extLst>
              <a:ext uri="{FF2B5EF4-FFF2-40B4-BE49-F238E27FC236}">
                <a16:creationId xmlns:a16="http://schemas.microsoft.com/office/drawing/2014/main" id="{D04E0AD6-B54B-4A18-B179-6ADF8133E8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447801"/>
            <a:ext cx="1295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4" name="Picture 2" descr="http://latex.codecogs.com/gif.latex?\huge%20\dpi%7b300%7d%20\fn_cm%20\begin%7bbmatrix%7d%201\\%201\\%202%20\end%7bbmatrix%7d">
            <a:extLst>
              <a:ext uri="{FF2B5EF4-FFF2-40B4-BE49-F238E27FC236}">
                <a16:creationId xmlns:a16="http://schemas.microsoft.com/office/drawing/2014/main" id="{A0010B4A-6039-49EB-9AAF-AE77A68C9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3429000"/>
            <a:ext cx="304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http://latex.codecogs.com/gif.latex?\huge%20\dpi%7b300%7d%20\fn_cm%20\begin%7bbmatrix%7d%201\\%202\\%204%20\end%7bbmatrix%7d">
            <a:extLst>
              <a:ext uri="{FF2B5EF4-FFF2-40B4-BE49-F238E27FC236}">
                <a16:creationId xmlns:a16="http://schemas.microsoft.com/office/drawing/2014/main" id="{5D2BCB5A-CD88-464B-B752-24E3E8A4F4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3429000"/>
            <a:ext cx="304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descr="http://latex.codecogs.com/gif.latex?\huge%20\dpi%7b300%7d%20\fn_cm%20\begin%7bbmatrix%7d%201\\%203\\%206%20\end%7bbmatrix%7d">
            <a:extLst>
              <a:ext uri="{FF2B5EF4-FFF2-40B4-BE49-F238E27FC236}">
                <a16:creationId xmlns:a16="http://schemas.microsoft.com/office/drawing/2014/main" id="{B2220F40-D1E1-4AD5-AF31-A88425DD12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1" y="3429000"/>
            <a:ext cx="32861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8" descr="http://latex.codecogs.com/gif.latex?\huge%20\dpi%7b300%7d%20\fn_cm%20\begin%7bbmatrix%7d%201\\%204\\%208%20\end%7bbmatrix%7d">
            <a:extLst>
              <a:ext uri="{FF2B5EF4-FFF2-40B4-BE49-F238E27FC236}">
                <a16:creationId xmlns:a16="http://schemas.microsoft.com/office/drawing/2014/main" id="{98A569CD-4C3C-4676-BCEC-F2874DB102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600" y="3429000"/>
            <a:ext cx="304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 descr="http://latex.codecogs.com/gif.latex?\huge%20\dpi%7b300%7d%20\fn_cm%20\begin%7bbmatrix%7d%201&amp;1\\%201&amp;2\\%202&amp;4%20\end%7bbmatrix%7d">
            <a:extLst>
              <a:ext uri="{FF2B5EF4-FFF2-40B4-BE49-F238E27FC236}">
                <a16:creationId xmlns:a16="http://schemas.microsoft.com/office/drawing/2014/main" id="{AC5FE4ED-E5E1-44B6-A87A-18F6F9DB5C6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1600" y="3429000"/>
            <a:ext cx="558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Picture 12" descr="http://latex.codecogs.com/gif.latex?\huge%20\dpi%7b300%7d%20\fn_cm%20\begin%7bbmatrix%7d%201&amp;1\\%201&amp;3\\%202&amp;6%20\end%7bbmatrix%7d">
            <a:extLst>
              <a:ext uri="{FF2B5EF4-FFF2-40B4-BE49-F238E27FC236}">
                <a16:creationId xmlns:a16="http://schemas.microsoft.com/office/drawing/2014/main" id="{6B0380E1-D738-49F6-B288-C7E6FCB8555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2201" y="3429000"/>
            <a:ext cx="5810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14" descr="http://latex.codecogs.com/gif.latex?\huge%20\dpi%7b300%7d%20\fn_cm%20\begin%7bbmatrix%7d%201&amp;1\\%201&amp;4\\%202&amp;8%20\end%7bbmatrix%7d">
            <a:extLst>
              <a:ext uri="{FF2B5EF4-FFF2-40B4-BE49-F238E27FC236}">
                <a16:creationId xmlns:a16="http://schemas.microsoft.com/office/drawing/2014/main" id="{77559562-E2EF-4902-875D-CE2BD74345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3429000"/>
            <a:ext cx="60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16" descr="http://latex.codecogs.com/gif.latex?\huge%20\dpi%7b300%7d%20\fn_cm%20\begin%7bbmatrix%7d%201&amp;1\\%202&amp;3\\%204&amp;6%20\end%7bbmatrix%7d">
            <a:extLst>
              <a:ext uri="{FF2B5EF4-FFF2-40B4-BE49-F238E27FC236}">
                <a16:creationId xmlns:a16="http://schemas.microsoft.com/office/drawing/2014/main" id="{2647D828-0FEC-4F96-98C4-30E364EC73A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01001" y="3429000"/>
            <a:ext cx="601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0" name="Picture 18" descr="http://latex.codecogs.com/gif.latex?\huge%20\dpi%7b300%7d%20\fn_cm%20\begin%7bbmatrix%7d%201&amp;1\\%202&amp;4\\%204&amp;8%20\end%7bbmatrix%7d">
            <a:extLst>
              <a:ext uri="{FF2B5EF4-FFF2-40B4-BE49-F238E27FC236}">
                <a16:creationId xmlns:a16="http://schemas.microsoft.com/office/drawing/2014/main" id="{522CC7BD-AF5B-4E76-A8B8-4BCD0820833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63001" y="3429000"/>
            <a:ext cx="5810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2" name="Picture 20" descr="http://latex.codecogs.com/gif.latex?\huge%20\dpi%7b300%7d%20\fn_cm%20\begin%7bbmatrix%7d%201&amp;1\\%203&amp;4\\%206&amp;8%20\end%7bbmatrix%7d">
            <a:extLst>
              <a:ext uri="{FF2B5EF4-FFF2-40B4-BE49-F238E27FC236}">
                <a16:creationId xmlns:a16="http://schemas.microsoft.com/office/drawing/2014/main" id="{BB139609-813C-45BF-B4CC-24E83119EA7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01201" y="3429000"/>
            <a:ext cx="5699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0" name="Picture 28" descr="http://latex.codecogs.com/gif.latex?\huge%20\dpi%7b300%7d%20\fn_cm%20\begin%7bbmatrix%7d%201&amp;1&amp;1\\%202&amp;3&amp;4\\%204&amp;6&amp;8%20\end%7bbmatrix%7d">
            <a:extLst>
              <a:ext uri="{FF2B5EF4-FFF2-40B4-BE49-F238E27FC236}">
                <a16:creationId xmlns:a16="http://schemas.microsoft.com/office/drawing/2014/main" id="{76D0E637-9E2D-44E8-9045-B0D70E5CB4A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81650" y="5105400"/>
            <a:ext cx="8143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Box 21">
            <a:extLst>
              <a:ext uri="{FF2B5EF4-FFF2-40B4-BE49-F238E27FC236}">
                <a16:creationId xmlns:a16="http://schemas.microsoft.com/office/drawing/2014/main" id="{379F3D85-FF40-4EB6-9520-0F2824840754}"/>
              </a:ext>
            </a:extLst>
          </p:cNvPr>
          <p:cNvSpPr txBox="1">
            <a:spLocks noChangeArrowheads="1"/>
          </p:cNvSpPr>
          <p:nvPr/>
        </p:nvSpPr>
        <p:spPr bwMode="auto">
          <a:xfrm>
            <a:off x="4114800" y="1600201"/>
            <a:ext cx="2262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List all combinations</a:t>
            </a:r>
            <a:br>
              <a:rPr lang="en-US" altLang="zh-TW" sz="1800">
                <a:latin typeface="Arial" panose="020B0604020202020204" pitchFamily="34" charset="0"/>
              </a:rPr>
            </a:br>
            <a:r>
              <a:rPr lang="en-US" altLang="zh-TW" sz="1800">
                <a:latin typeface="Arial" panose="020B0604020202020204" pitchFamily="34" charset="0"/>
              </a:rPr>
              <a:t>of columns</a:t>
            </a:r>
            <a:endParaRPr lang="zh-TW" altLang="en-US" sz="1800">
              <a:latin typeface="Arial" panose="020B0604020202020204" pitchFamily="34" charset="0"/>
            </a:endParaRPr>
          </a:p>
        </p:txBody>
      </p:sp>
      <p:pic>
        <p:nvPicPr>
          <p:cNvPr id="44062" name="Picture 30" descr="http://latex.codecogs.com/gif.latex?\huge%20\dpi%7b300%7d%20\fn_cm%20\begin%7bbmatrix%7d%201&amp;1&amp;1&amp;1\\%201&amp;2&amp;3&amp;4\\%201&amp;4&amp;6&amp;8%20\end%7bbmatrix%7d">
            <a:extLst>
              <a:ext uri="{FF2B5EF4-FFF2-40B4-BE49-F238E27FC236}">
                <a16:creationId xmlns:a16="http://schemas.microsoft.com/office/drawing/2014/main" id="{7C38C086-3679-4235-891B-B57492A56AF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13639" y="4953001"/>
            <a:ext cx="122237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Box 23">
            <a:extLst>
              <a:ext uri="{FF2B5EF4-FFF2-40B4-BE49-F238E27FC236}">
                <a16:creationId xmlns:a16="http://schemas.microsoft.com/office/drawing/2014/main" id="{8B9E560B-4D98-4562-AE83-7EAF0593C862}"/>
              </a:ext>
            </a:extLst>
          </p:cNvPr>
          <p:cNvSpPr txBox="1">
            <a:spLocks noChangeArrowheads="1"/>
          </p:cNvSpPr>
          <p:nvPr/>
        </p:nvSpPr>
        <p:spPr bwMode="auto">
          <a:xfrm>
            <a:off x="4805364" y="2590800"/>
            <a:ext cx="2581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rPr>
              <a:t>Linearly independent??</a:t>
            </a:r>
            <a:endParaRPr lang="zh-TW" altLang="en-US" sz="1800">
              <a:latin typeface="Arial" panose="020B0604020202020204" pitchFamily="34" charset="0"/>
            </a:endParaRPr>
          </a:p>
        </p:txBody>
      </p:sp>
      <p:pic>
        <p:nvPicPr>
          <p:cNvPr id="44064" name="Picture 32" descr="http://latex.codecogs.com/gif.latex?\huge%20\dpi%7b300%7d%20\fn_cm%20\begin%7bbmatrix%7d%201&amp;1&amp;1\\%201&amp;2&amp;3\\%202&amp;4&amp;6%20\end%7bbmatrix%7d">
            <a:extLst>
              <a:ext uri="{FF2B5EF4-FFF2-40B4-BE49-F238E27FC236}">
                <a16:creationId xmlns:a16="http://schemas.microsoft.com/office/drawing/2014/main" id="{6BB5D2D3-8F53-45A2-80D3-9CC0D992EF9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33600" y="5029201"/>
            <a:ext cx="8382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8" name="Picture 36" descr="http://latex.codecogs.com/gif.latex?\huge%20\dpi%7b300%7d%20\fn_cm%20\begin%7bbmatrix%7d%201&amp;1&amp;1\\%201&amp;2&amp;4\\%202&amp;4&amp;8%20\end%7bbmatrix%7d">
            <a:extLst>
              <a:ext uri="{FF2B5EF4-FFF2-40B4-BE49-F238E27FC236}">
                <a16:creationId xmlns:a16="http://schemas.microsoft.com/office/drawing/2014/main" id="{F9121DFE-A762-4D47-895A-4C9225F26E8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00401" y="5105401"/>
            <a:ext cx="7921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0" name="Picture 38" descr="http://latex.codecogs.com/gif.latex?\huge%20\dpi%7b300%7d%20\fn_cm%20\begin%7bbmatrix%7d%201&amp;1&amp;1\\%201&amp;3&amp;4\\%202&amp;6&amp;8%20\end%7bbmatrix%7d">
            <a:extLst>
              <a:ext uri="{FF2B5EF4-FFF2-40B4-BE49-F238E27FC236}">
                <a16:creationId xmlns:a16="http://schemas.microsoft.com/office/drawing/2014/main" id="{C34742CC-2889-44D1-B279-E8145D228D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343400" y="5105401"/>
            <a:ext cx="806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a:extLst>
              <a:ext uri="{FF2B5EF4-FFF2-40B4-BE49-F238E27FC236}">
                <a16:creationId xmlns:a16="http://schemas.microsoft.com/office/drawing/2014/main" id="{2F1A3BCA-FC44-4A1F-8DD7-8CC5BFE41054}"/>
              </a:ext>
            </a:extLst>
          </p:cNvPr>
          <p:cNvSpPr txBox="1">
            <a:spLocks noChangeArrowheads="1"/>
          </p:cNvSpPr>
          <p:nvPr/>
        </p:nvSpPr>
        <p:spPr bwMode="auto">
          <a:xfrm>
            <a:off x="22860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0" name="TextBox 29">
            <a:extLst>
              <a:ext uri="{FF2B5EF4-FFF2-40B4-BE49-F238E27FC236}">
                <a16:creationId xmlns:a16="http://schemas.microsoft.com/office/drawing/2014/main" id="{72398168-3E35-47D8-8471-2894A318A5A8}"/>
              </a:ext>
            </a:extLst>
          </p:cNvPr>
          <p:cNvSpPr txBox="1">
            <a:spLocks noChangeArrowheads="1"/>
          </p:cNvSpPr>
          <p:nvPr/>
        </p:nvSpPr>
        <p:spPr bwMode="auto">
          <a:xfrm>
            <a:off x="29718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1" name="TextBox 30">
            <a:extLst>
              <a:ext uri="{FF2B5EF4-FFF2-40B4-BE49-F238E27FC236}">
                <a16:creationId xmlns:a16="http://schemas.microsoft.com/office/drawing/2014/main" id="{91BCBF20-3824-4344-912B-147C17F00426}"/>
              </a:ext>
            </a:extLst>
          </p:cNvPr>
          <p:cNvSpPr txBox="1">
            <a:spLocks noChangeArrowheads="1"/>
          </p:cNvSpPr>
          <p:nvPr/>
        </p:nvSpPr>
        <p:spPr bwMode="auto">
          <a:xfrm>
            <a:off x="38100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2" name="TextBox 31">
            <a:extLst>
              <a:ext uri="{FF2B5EF4-FFF2-40B4-BE49-F238E27FC236}">
                <a16:creationId xmlns:a16="http://schemas.microsoft.com/office/drawing/2014/main" id="{133CB4A7-72D1-402E-878B-06CFCEA0BF11}"/>
              </a:ext>
            </a:extLst>
          </p:cNvPr>
          <p:cNvSpPr txBox="1">
            <a:spLocks noChangeArrowheads="1"/>
          </p:cNvSpPr>
          <p:nvPr/>
        </p:nvSpPr>
        <p:spPr bwMode="auto">
          <a:xfrm>
            <a:off x="4478339" y="3059114"/>
            <a:ext cx="33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3" name="TextBox 32">
            <a:extLst>
              <a:ext uri="{FF2B5EF4-FFF2-40B4-BE49-F238E27FC236}">
                <a16:creationId xmlns:a16="http://schemas.microsoft.com/office/drawing/2014/main" id="{62679AD9-D5D7-484B-8282-51DD41E6A8B0}"/>
              </a:ext>
            </a:extLst>
          </p:cNvPr>
          <p:cNvSpPr txBox="1">
            <a:spLocks noChangeArrowheads="1"/>
          </p:cNvSpPr>
          <p:nvPr/>
        </p:nvSpPr>
        <p:spPr bwMode="auto">
          <a:xfrm>
            <a:off x="54102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4" name="TextBox 33">
            <a:extLst>
              <a:ext uri="{FF2B5EF4-FFF2-40B4-BE49-F238E27FC236}">
                <a16:creationId xmlns:a16="http://schemas.microsoft.com/office/drawing/2014/main" id="{83CA2CF9-FFD6-4790-B6CB-B29ED995476A}"/>
              </a:ext>
            </a:extLst>
          </p:cNvPr>
          <p:cNvSpPr txBox="1">
            <a:spLocks noChangeArrowheads="1"/>
          </p:cNvSpPr>
          <p:nvPr/>
        </p:nvSpPr>
        <p:spPr bwMode="auto">
          <a:xfrm>
            <a:off x="64008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5" name="TextBox 34">
            <a:extLst>
              <a:ext uri="{FF2B5EF4-FFF2-40B4-BE49-F238E27FC236}">
                <a16:creationId xmlns:a16="http://schemas.microsoft.com/office/drawing/2014/main" id="{B9F516FC-F109-4C04-8759-19C6E4AC024D}"/>
              </a:ext>
            </a:extLst>
          </p:cNvPr>
          <p:cNvSpPr txBox="1">
            <a:spLocks noChangeArrowheads="1"/>
          </p:cNvSpPr>
          <p:nvPr/>
        </p:nvSpPr>
        <p:spPr bwMode="auto">
          <a:xfrm>
            <a:off x="82296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6" name="TextBox 35">
            <a:extLst>
              <a:ext uri="{FF2B5EF4-FFF2-40B4-BE49-F238E27FC236}">
                <a16:creationId xmlns:a16="http://schemas.microsoft.com/office/drawing/2014/main" id="{92B8DBD3-B051-4A2D-A391-C98C700D35D2}"/>
              </a:ext>
            </a:extLst>
          </p:cNvPr>
          <p:cNvSpPr txBox="1">
            <a:spLocks noChangeArrowheads="1"/>
          </p:cNvSpPr>
          <p:nvPr/>
        </p:nvSpPr>
        <p:spPr bwMode="auto">
          <a:xfrm>
            <a:off x="89154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7" name="TextBox 36">
            <a:extLst>
              <a:ext uri="{FF2B5EF4-FFF2-40B4-BE49-F238E27FC236}">
                <a16:creationId xmlns:a16="http://schemas.microsoft.com/office/drawing/2014/main" id="{08AFCBB0-2D43-4E92-924B-53CD552CE7BA}"/>
              </a:ext>
            </a:extLst>
          </p:cNvPr>
          <p:cNvSpPr txBox="1">
            <a:spLocks noChangeArrowheads="1"/>
          </p:cNvSpPr>
          <p:nvPr/>
        </p:nvSpPr>
        <p:spPr bwMode="auto">
          <a:xfrm>
            <a:off x="97536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38" name="TextBox 37">
            <a:extLst>
              <a:ext uri="{FF2B5EF4-FFF2-40B4-BE49-F238E27FC236}">
                <a16:creationId xmlns:a16="http://schemas.microsoft.com/office/drawing/2014/main" id="{62E58874-0E5F-46FB-81DC-E7E0104ADCD8}"/>
              </a:ext>
            </a:extLst>
          </p:cNvPr>
          <p:cNvSpPr txBox="1">
            <a:spLocks noChangeArrowheads="1"/>
          </p:cNvSpPr>
          <p:nvPr/>
        </p:nvSpPr>
        <p:spPr bwMode="auto">
          <a:xfrm>
            <a:off x="24384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N</a:t>
            </a:r>
            <a:endParaRPr lang="zh-TW" altLang="en-US" sz="1800">
              <a:solidFill>
                <a:srgbClr val="FF0000"/>
              </a:solidFill>
              <a:latin typeface="Arial" panose="020B0604020202020204" pitchFamily="34" charset="0"/>
            </a:endParaRPr>
          </a:p>
        </p:txBody>
      </p:sp>
      <p:sp>
        <p:nvSpPr>
          <p:cNvPr id="39" name="TextBox 38">
            <a:extLst>
              <a:ext uri="{FF2B5EF4-FFF2-40B4-BE49-F238E27FC236}">
                <a16:creationId xmlns:a16="http://schemas.microsoft.com/office/drawing/2014/main" id="{75908ECF-F54B-464A-BF3B-E9ADC4C58AD6}"/>
              </a:ext>
            </a:extLst>
          </p:cNvPr>
          <p:cNvSpPr txBox="1">
            <a:spLocks noChangeArrowheads="1"/>
          </p:cNvSpPr>
          <p:nvPr/>
        </p:nvSpPr>
        <p:spPr bwMode="auto">
          <a:xfrm>
            <a:off x="3505200" y="47244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N</a:t>
            </a:r>
            <a:endParaRPr lang="zh-TW" altLang="en-US" sz="1800">
              <a:solidFill>
                <a:srgbClr val="FF0000"/>
              </a:solidFill>
              <a:latin typeface="Arial" panose="020B0604020202020204" pitchFamily="34" charset="0"/>
            </a:endParaRPr>
          </a:p>
        </p:txBody>
      </p:sp>
      <p:sp>
        <p:nvSpPr>
          <p:cNvPr id="40" name="TextBox 39">
            <a:extLst>
              <a:ext uri="{FF2B5EF4-FFF2-40B4-BE49-F238E27FC236}">
                <a16:creationId xmlns:a16="http://schemas.microsoft.com/office/drawing/2014/main" id="{309A7EC6-F437-4AA9-A4BC-B543A8AB8B46}"/>
              </a:ext>
            </a:extLst>
          </p:cNvPr>
          <p:cNvSpPr txBox="1">
            <a:spLocks noChangeArrowheads="1"/>
          </p:cNvSpPr>
          <p:nvPr/>
        </p:nvSpPr>
        <p:spPr bwMode="auto">
          <a:xfrm>
            <a:off x="7315200" y="305911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00B050"/>
                </a:solidFill>
                <a:latin typeface="Arial" panose="020B0604020202020204" pitchFamily="34" charset="0"/>
              </a:rPr>
              <a:t>Y</a:t>
            </a:r>
            <a:endParaRPr lang="zh-TW" altLang="en-US" sz="1800">
              <a:solidFill>
                <a:srgbClr val="00B050"/>
              </a:solidFill>
              <a:latin typeface="Arial" panose="020B0604020202020204" pitchFamily="34" charset="0"/>
            </a:endParaRPr>
          </a:p>
        </p:txBody>
      </p:sp>
      <p:sp>
        <p:nvSpPr>
          <p:cNvPr id="41" name="TextBox 40">
            <a:extLst>
              <a:ext uri="{FF2B5EF4-FFF2-40B4-BE49-F238E27FC236}">
                <a16:creationId xmlns:a16="http://schemas.microsoft.com/office/drawing/2014/main" id="{C6D6DE45-8704-4D7F-BB1F-ED03E7B6161A}"/>
              </a:ext>
            </a:extLst>
          </p:cNvPr>
          <p:cNvSpPr txBox="1">
            <a:spLocks noChangeArrowheads="1"/>
          </p:cNvSpPr>
          <p:nvPr/>
        </p:nvSpPr>
        <p:spPr bwMode="auto">
          <a:xfrm>
            <a:off x="46482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N</a:t>
            </a:r>
            <a:endParaRPr lang="zh-TW" altLang="en-US" sz="1800">
              <a:solidFill>
                <a:srgbClr val="FF0000"/>
              </a:solidFill>
              <a:latin typeface="Arial" panose="020B0604020202020204" pitchFamily="34" charset="0"/>
            </a:endParaRPr>
          </a:p>
        </p:txBody>
      </p:sp>
      <p:sp>
        <p:nvSpPr>
          <p:cNvPr id="42" name="TextBox 41">
            <a:extLst>
              <a:ext uri="{FF2B5EF4-FFF2-40B4-BE49-F238E27FC236}">
                <a16:creationId xmlns:a16="http://schemas.microsoft.com/office/drawing/2014/main" id="{F1DCC085-C90A-452F-9984-3954A20CC011}"/>
              </a:ext>
            </a:extLst>
          </p:cNvPr>
          <p:cNvSpPr txBox="1">
            <a:spLocks noChangeArrowheads="1"/>
          </p:cNvSpPr>
          <p:nvPr/>
        </p:nvSpPr>
        <p:spPr bwMode="auto">
          <a:xfrm>
            <a:off x="5919789" y="472440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N</a:t>
            </a:r>
            <a:endParaRPr lang="zh-TW" altLang="en-US" sz="1800">
              <a:solidFill>
                <a:srgbClr val="FF0000"/>
              </a:solidFill>
              <a:latin typeface="Arial" panose="020B0604020202020204" pitchFamily="34" charset="0"/>
            </a:endParaRPr>
          </a:p>
        </p:txBody>
      </p:sp>
      <p:sp>
        <p:nvSpPr>
          <p:cNvPr id="46" name="TextBox 45">
            <a:extLst>
              <a:ext uri="{FF2B5EF4-FFF2-40B4-BE49-F238E27FC236}">
                <a16:creationId xmlns:a16="http://schemas.microsoft.com/office/drawing/2014/main" id="{ABEDD3E3-EC57-4D34-9D9B-BA26ED82437D}"/>
              </a:ext>
            </a:extLst>
          </p:cNvPr>
          <p:cNvSpPr txBox="1">
            <a:spLocks noChangeArrowheads="1"/>
          </p:cNvSpPr>
          <p:nvPr/>
        </p:nvSpPr>
        <p:spPr bwMode="auto">
          <a:xfrm>
            <a:off x="8991600" y="53340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solidFill>
                  <a:srgbClr val="FF0000"/>
                </a:solidFill>
                <a:latin typeface="Arial" panose="020B0604020202020204" pitchFamily="34" charset="0"/>
              </a:rPr>
              <a:t>N</a:t>
            </a:r>
            <a:endParaRPr lang="zh-TW" altLang="en-US" sz="1800">
              <a:solidFill>
                <a:srgbClr val="FF0000"/>
              </a:solidFill>
              <a:latin typeface="Arial" panose="020B0604020202020204" pitchFamily="34" charset="0"/>
            </a:endParaRPr>
          </a:p>
        </p:txBody>
      </p:sp>
      <p:sp>
        <p:nvSpPr>
          <p:cNvPr id="47" name="TextBox 46">
            <a:extLst>
              <a:ext uri="{FF2B5EF4-FFF2-40B4-BE49-F238E27FC236}">
                <a16:creationId xmlns:a16="http://schemas.microsoft.com/office/drawing/2014/main" id="{C63E7A4A-FFBF-470B-927B-8C92895ABDB8}"/>
              </a:ext>
            </a:extLst>
          </p:cNvPr>
          <p:cNvSpPr txBox="1">
            <a:spLocks noChangeArrowheads="1"/>
          </p:cNvSpPr>
          <p:nvPr/>
        </p:nvSpPr>
        <p:spPr bwMode="auto">
          <a:xfrm>
            <a:off x="7848601" y="1676400"/>
            <a:ext cx="227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latin typeface="Arial" panose="020B0604020202020204" pitchFamily="34" charset="0"/>
                <a:sym typeface="Symbol" panose="05050102010706020507" pitchFamily="18" charset="2"/>
              </a:rPr>
              <a:t> </a:t>
            </a:r>
            <a:r>
              <a:rPr lang="en-US" altLang="zh-TW" sz="1800">
                <a:latin typeface="Arial" panose="020B0604020202020204" pitchFamily="34" charset="0"/>
              </a:rPr>
              <a:t>Column-Rank = 2</a:t>
            </a:r>
            <a:endParaRPr lang="zh-TW"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blinds(horizontal)">
                                      <p:cBhvr>
                                        <p:cTn id="12" dur="500"/>
                                        <p:tgtEl>
                                          <p:spTgt spid="44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blinds(horizontal)">
                                      <p:cBhvr>
                                        <p:cTn id="17" dur="500"/>
                                        <p:tgtEl>
                                          <p:spTgt spid="44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40"/>
                                        </p:tgtEl>
                                        <p:attrNameLst>
                                          <p:attrName>style.visibility</p:attrName>
                                        </p:attrNameLst>
                                      </p:cBhvr>
                                      <p:to>
                                        <p:strVal val="visible"/>
                                      </p:to>
                                    </p:set>
                                    <p:animEffect transition="in" filter="blinds(horizontal)">
                                      <p:cBhvr>
                                        <p:cTn id="22" dur="500"/>
                                        <p:tgtEl>
                                          <p:spTgt spid="440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42"/>
                                        </p:tgtEl>
                                        <p:attrNameLst>
                                          <p:attrName>style.visibility</p:attrName>
                                        </p:attrNameLst>
                                      </p:cBhvr>
                                      <p:to>
                                        <p:strVal val="visible"/>
                                      </p:to>
                                    </p:set>
                                    <p:animEffect transition="in" filter="blinds(horizontal)">
                                      <p:cBhvr>
                                        <p:cTn id="27" dur="500"/>
                                        <p:tgtEl>
                                          <p:spTgt spid="440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044"/>
                                        </p:tgtEl>
                                        <p:attrNameLst>
                                          <p:attrName>style.visibility</p:attrName>
                                        </p:attrNameLst>
                                      </p:cBhvr>
                                      <p:to>
                                        <p:strVal val="visible"/>
                                      </p:to>
                                    </p:set>
                                    <p:animEffect transition="in" filter="blinds(horizontal)">
                                      <p:cBhvr>
                                        <p:cTn id="32" dur="500"/>
                                        <p:tgtEl>
                                          <p:spTgt spid="440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4046"/>
                                        </p:tgtEl>
                                        <p:attrNameLst>
                                          <p:attrName>style.visibility</p:attrName>
                                        </p:attrNameLst>
                                      </p:cBhvr>
                                      <p:to>
                                        <p:strVal val="visible"/>
                                      </p:to>
                                    </p:set>
                                    <p:animEffect transition="in" filter="blinds(horizontal)">
                                      <p:cBhvr>
                                        <p:cTn id="37" dur="500"/>
                                        <p:tgtEl>
                                          <p:spTgt spid="440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4048"/>
                                        </p:tgtEl>
                                        <p:attrNameLst>
                                          <p:attrName>style.visibility</p:attrName>
                                        </p:attrNameLst>
                                      </p:cBhvr>
                                      <p:to>
                                        <p:strVal val="visible"/>
                                      </p:to>
                                    </p:set>
                                    <p:animEffect transition="in" filter="blinds(horizontal)">
                                      <p:cBhvr>
                                        <p:cTn id="42" dur="500"/>
                                        <p:tgtEl>
                                          <p:spTgt spid="440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4050"/>
                                        </p:tgtEl>
                                        <p:attrNameLst>
                                          <p:attrName>style.visibility</p:attrName>
                                        </p:attrNameLst>
                                      </p:cBhvr>
                                      <p:to>
                                        <p:strVal val="visible"/>
                                      </p:to>
                                    </p:set>
                                    <p:animEffect transition="in" filter="blinds(horizontal)">
                                      <p:cBhvr>
                                        <p:cTn id="47" dur="500"/>
                                        <p:tgtEl>
                                          <p:spTgt spid="440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4052"/>
                                        </p:tgtEl>
                                        <p:attrNameLst>
                                          <p:attrName>style.visibility</p:attrName>
                                        </p:attrNameLst>
                                      </p:cBhvr>
                                      <p:to>
                                        <p:strVal val="visible"/>
                                      </p:to>
                                    </p:set>
                                    <p:animEffect transition="in" filter="blinds(horizontal)">
                                      <p:cBhvr>
                                        <p:cTn id="52" dur="500"/>
                                        <p:tgtEl>
                                          <p:spTgt spid="440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4064"/>
                                        </p:tgtEl>
                                        <p:attrNameLst>
                                          <p:attrName>style.visibility</p:attrName>
                                        </p:attrNameLst>
                                      </p:cBhvr>
                                      <p:to>
                                        <p:strVal val="visible"/>
                                      </p:to>
                                    </p:set>
                                    <p:animEffect transition="in" filter="blinds(horizontal)">
                                      <p:cBhvr>
                                        <p:cTn id="57" dur="500"/>
                                        <p:tgtEl>
                                          <p:spTgt spid="440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4068"/>
                                        </p:tgtEl>
                                        <p:attrNameLst>
                                          <p:attrName>style.visibility</p:attrName>
                                        </p:attrNameLst>
                                      </p:cBhvr>
                                      <p:to>
                                        <p:strVal val="visible"/>
                                      </p:to>
                                    </p:set>
                                    <p:animEffect transition="in" filter="blinds(horizontal)">
                                      <p:cBhvr>
                                        <p:cTn id="62" dur="500"/>
                                        <p:tgtEl>
                                          <p:spTgt spid="440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4070"/>
                                        </p:tgtEl>
                                        <p:attrNameLst>
                                          <p:attrName>style.visibility</p:attrName>
                                        </p:attrNameLst>
                                      </p:cBhvr>
                                      <p:to>
                                        <p:strVal val="visible"/>
                                      </p:to>
                                    </p:set>
                                    <p:animEffect transition="in" filter="blinds(horizontal)">
                                      <p:cBhvr>
                                        <p:cTn id="67" dur="500"/>
                                        <p:tgtEl>
                                          <p:spTgt spid="440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4060"/>
                                        </p:tgtEl>
                                        <p:attrNameLst>
                                          <p:attrName>style.visibility</p:attrName>
                                        </p:attrNameLst>
                                      </p:cBhvr>
                                      <p:to>
                                        <p:strVal val="visible"/>
                                      </p:to>
                                    </p:set>
                                    <p:animEffect transition="in" filter="blinds(horizontal)">
                                      <p:cBhvr>
                                        <p:cTn id="72" dur="500"/>
                                        <p:tgtEl>
                                          <p:spTgt spid="4406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4062"/>
                                        </p:tgtEl>
                                        <p:attrNameLst>
                                          <p:attrName>style.visibility</p:attrName>
                                        </p:attrNameLst>
                                      </p:cBhvr>
                                      <p:to>
                                        <p:strVal val="visible"/>
                                      </p:to>
                                    </p:set>
                                    <p:animEffect transition="in" filter="blinds(horizontal)">
                                      <p:cBhvr>
                                        <p:cTn id="77" dur="500"/>
                                        <p:tgtEl>
                                          <p:spTgt spid="4406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linds(horizontal)">
                                      <p:cBhvr>
                                        <p:cTn id="87" dur="500"/>
                                        <p:tgtEl>
                                          <p:spTgt spid="3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blinds(horizontal)">
                                      <p:cBhvr>
                                        <p:cTn id="92" dur="500"/>
                                        <p:tgtEl>
                                          <p:spTgt spid="3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blinds(horizontal)">
                                      <p:cBhvr>
                                        <p:cTn id="97" dur="500"/>
                                        <p:tgtEl>
                                          <p:spTgt spid="3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blinds(horizontal)">
                                      <p:cBhvr>
                                        <p:cTn id="107" dur="500"/>
                                        <p:tgtEl>
                                          <p:spTgt spid="3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blinds(horizontal)">
                                      <p:cBhvr>
                                        <p:cTn id="112" dur="500"/>
                                        <p:tgtEl>
                                          <p:spTgt spid="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blinds(horizontal)">
                                      <p:cBhvr>
                                        <p:cTn id="117" dur="500"/>
                                        <p:tgtEl>
                                          <p:spTgt spid="3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blinds(horizontal)">
                                      <p:cBhvr>
                                        <p:cTn id="122" dur="500"/>
                                        <p:tgtEl>
                                          <p:spTgt spid="3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blinds(horizontal)">
                                      <p:cBhvr>
                                        <p:cTn id="127" dur="500"/>
                                        <p:tgtEl>
                                          <p:spTgt spid="3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blinds(horizontal)">
                                      <p:cBhvr>
                                        <p:cTn id="132" dur="500"/>
                                        <p:tgtEl>
                                          <p:spTgt spid="3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blinds(horizontal)">
                                      <p:cBhvr>
                                        <p:cTn id="137" dur="500"/>
                                        <p:tgtEl>
                                          <p:spTgt spid="3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blinds(horizontal)">
                                      <p:cBhvr>
                                        <p:cTn id="142" dur="500"/>
                                        <p:tgtEl>
                                          <p:spTgt spid="4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blinds(horizontal)">
                                      <p:cBhvr>
                                        <p:cTn id="147" dur="500"/>
                                        <p:tgtEl>
                                          <p:spTgt spid="4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blinds(horizontal)">
                                      <p:cBhvr>
                                        <p:cTn id="152" dur="500"/>
                                        <p:tgtEl>
                                          <p:spTgt spid="46"/>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blinds(horizontal)">
                                      <p:cBhvr>
                                        <p:cTn id="1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6" grpId="0"/>
      <p:bldP spid="4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0318DCC-5522-4275-9788-92DCCA3E9FF1}"/>
              </a:ext>
            </a:extLst>
          </p:cNvPr>
          <p:cNvSpPr>
            <a:spLocks noGrp="1"/>
          </p:cNvSpPr>
          <p:nvPr>
            <p:ph type="title"/>
          </p:nvPr>
        </p:nvSpPr>
        <p:spPr/>
        <p:txBody>
          <a:bodyPr>
            <a:normAutofit fontScale="90000"/>
          </a:bodyPr>
          <a:lstStyle/>
          <a:p>
            <a:r>
              <a:rPr lang="en-US" altLang="zh-TW"/>
              <a:t>Theorem</a:t>
            </a:r>
            <a:endParaRPr lang="zh-TW" altLang="en-US"/>
          </a:p>
        </p:txBody>
      </p:sp>
      <p:sp>
        <p:nvSpPr>
          <p:cNvPr id="9219" name="Content Placeholder 2">
            <a:extLst>
              <a:ext uri="{FF2B5EF4-FFF2-40B4-BE49-F238E27FC236}">
                <a16:creationId xmlns:a16="http://schemas.microsoft.com/office/drawing/2014/main" id="{3D30BEEC-3B3A-49BF-9AEF-3F70C8DE1FE6}"/>
              </a:ext>
            </a:extLst>
          </p:cNvPr>
          <p:cNvSpPr>
            <a:spLocks noGrp="1"/>
          </p:cNvSpPr>
          <p:nvPr>
            <p:ph idx="1"/>
          </p:nvPr>
        </p:nvSpPr>
        <p:spPr>
          <a:xfrm>
            <a:off x="838200" y="1270000"/>
            <a:ext cx="8888896" cy="4906963"/>
          </a:xfrm>
        </p:spPr>
        <p:txBody>
          <a:bodyPr/>
          <a:lstStyle/>
          <a:p>
            <a:pPr lvl="2" algn="ctr">
              <a:buNone/>
            </a:pPr>
            <a:endParaRPr lang="en-US" altLang="zh-TW" sz="2400" dirty="0">
              <a:solidFill>
                <a:srgbClr val="FF0000"/>
              </a:solidFill>
            </a:endParaRPr>
          </a:p>
          <a:p>
            <a:pPr lvl="2" algn="ctr">
              <a:buNone/>
            </a:pPr>
            <a:r>
              <a:rPr lang="en-US" altLang="zh-TW" sz="2400" dirty="0">
                <a:solidFill>
                  <a:srgbClr val="FF0000"/>
                </a:solidFill>
              </a:rPr>
              <a:t>Given any matrix, its row-rank and column-rank are equal.</a:t>
            </a:r>
          </a:p>
          <a:p>
            <a:pPr>
              <a:buFont typeface="Arial" panose="020B0604020202020204" pitchFamily="34" charset="0"/>
              <a:buNone/>
            </a:pPr>
            <a:endParaRPr lang="en-US" altLang="zh-TW" dirty="0"/>
          </a:p>
          <a:p>
            <a:pPr>
              <a:buFont typeface="Arial" panose="020B0604020202020204" pitchFamily="34" charset="0"/>
              <a:buNone/>
            </a:pPr>
            <a:endParaRPr lang="en-US" altLang="zh-TW" dirty="0"/>
          </a:p>
          <a:p>
            <a:r>
              <a:rPr lang="en-US" altLang="zh-TW" sz="2400" dirty="0"/>
              <a:t>In view of this property, we can just say the “rank of a matrix”. It means either the row-rank of column-rank.</a:t>
            </a:r>
            <a:endParaRPr lang="zh-TW" altLang="en-US" sz="2400" dirty="0"/>
          </a:p>
        </p:txBody>
      </p:sp>
      <p:sp>
        <p:nvSpPr>
          <p:cNvPr id="9222" name="Slide Number Placeholder 5">
            <a:extLst>
              <a:ext uri="{FF2B5EF4-FFF2-40B4-BE49-F238E27FC236}">
                <a16:creationId xmlns:a16="http://schemas.microsoft.com/office/drawing/2014/main" id="{EF73F9C7-B527-459C-9EB2-5700D2674C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A916B5-33B5-4779-8F2F-44BEE86D89F9}" type="slidenum">
              <a:rPr lang="zh-TW" altLang="en-US" sz="1200">
                <a:solidFill>
                  <a:srgbClr val="898989"/>
                </a:solidFill>
              </a:rPr>
              <a:pPr>
                <a:spcBef>
                  <a:spcPct val="0"/>
                </a:spcBef>
                <a:buFontTx/>
                <a:buNone/>
              </a:pPr>
              <a:t>87</a:t>
            </a:fld>
            <a:endParaRPr lang="en-US" altLang="zh-TW" sz="1200">
              <a:solidFill>
                <a:srgbClr val="898989"/>
              </a:solidFill>
            </a:endParaRPr>
          </a:p>
        </p:txBody>
      </p:sp>
      <p:sp>
        <p:nvSpPr>
          <p:cNvPr id="7" name="Rectangle 6">
            <a:extLst>
              <a:ext uri="{FF2B5EF4-FFF2-40B4-BE49-F238E27FC236}">
                <a16:creationId xmlns:a16="http://schemas.microsoft.com/office/drawing/2014/main" id="{7D38A4A9-9092-4575-BB67-8017FF8400E7}"/>
              </a:ext>
            </a:extLst>
          </p:cNvPr>
          <p:cNvSpPr/>
          <p:nvPr/>
        </p:nvSpPr>
        <p:spPr>
          <a:xfrm>
            <a:off x="1726096" y="1424608"/>
            <a:ext cx="8001000" cy="1066800"/>
          </a:xfrm>
          <a:prstGeom prst="rect">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D13B418-7093-4C44-89BD-3BE340BC3923}"/>
              </a:ext>
            </a:extLst>
          </p:cNvPr>
          <p:cNvSpPr>
            <a:spLocks noGrp="1"/>
          </p:cNvSpPr>
          <p:nvPr>
            <p:ph type="title"/>
          </p:nvPr>
        </p:nvSpPr>
        <p:spPr/>
        <p:txBody>
          <a:bodyPr>
            <a:normAutofit fontScale="90000"/>
          </a:bodyPr>
          <a:lstStyle/>
          <a:p>
            <a:r>
              <a:rPr lang="en-US" altLang="zh-TW"/>
              <a:t>Why row-rank = column-rank?</a:t>
            </a:r>
            <a:endParaRPr lang="zh-TW" altLang="en-US"/>
          </a:p>
        </p:txBody>
      </p:sp>
      <p:sp>
        <p:nvSpPr>
          <p:cNvPr id="10243" name="Content Placeholder 2">
            <a:extLst>
              <a:ext uri="{FF2B5EF4-FFF2-40B4-BE49-F238E27FC236}">
                <a16:creationId xmlns:a16="http://schemas.microsoft.com/office/drawing/2014/main" id="{0B2888C2-17E3-406A-9C38-984C91222947}"/>
              </a:ext>
            </a:extLst>
          </p:cNvPr>
          <p:cNvSpPr>
            <a:spLocks noGrp="1"/>
          </p:cNvSpPr>
          <p:nvPr>
            <p:ph idx="1"/>
          </p:nvPr>
        </p:nvSpPr>
        <p:spPr/>
        <p:txBody>
          <a:bodyPr/>
          <a:lstStyle/>
          <a:p>
            <a:r>
              <a:rPr lang="en-US" altLang="zh-TW" dirty="0"/>
              <a:t>If some column vectors are linearly dependent, they remain linearly dependent after any elementary row operation</a:t>
            </a:r>
          </a:p>
          <a:p>
            <a:endParaRPr lang="en-US" altLang="zh-TW" dirty="0"/>
          </a:p>
          <a:p>
            <a:r>
              <a:rPr lang="en-US" altLang="zh-TW" dirty="0"/>
              <a:t>For example,             are linearly dependent </a:t>
            </a:r>
            <a:endParaRPr lang="zh-TW" altLang="en-US" dirty="0"/>
          </a:p>
        </p:txBody>
      </p:sp>
      <p:sp>
        <p:nvSpPr>
          <p:cNvPr id="10246" name="Slide Number Placeholder 5">
            <a:extLst>
              <a:ext uri="{FF2B5EF4-FFF2-40B4-BE49-F238E27FC236}">
                <a16:creationId xmlns:a16="http://schemas.microsoft.com/office/drawing/2014/main" id="{20589D33-D53F-4C91-9039-A18654F8E1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AA995A-B212-4070-87E9-0349BDF1B58C}" type="slidenum">
              <a:rPr lang="zh-TW" altLang="en-US" sz="1200">
                <a:solidFill>
                  <a:srgbClr val="898989"/>
                </a:solidFill>
              </a:rPr>
              <a:pPr>
                <a:spcBef>
                  <a:spcPct val="0"/>
                </a:spcBef>
                <a:buFontTx/>
                <a:buNone/>
              </a:pPr>
              <a:t>88</a:t>
            </a:fld>
            <a:endParaRPr lang="en-US" altLang="zh-TW" sz="1200">
              <a:solidFill>
                <a:srgbClr val="898989"/>
              </a:solidFill>
            </a:endParaRPr>
          </a:p>
        </p:txBody>
      </p:sp>
      <p:pic>
        <p:nvPicPr>
          <p:cNvPr id="10247" name="Picture 28" descr="http://latex.codecogs.com/gif.latex?\huge%20\dpi%7b300%7d%20\fn_cm%20\begin%7bbmatrix%7d%201&amp;1&amp;1\\%202&amp;3&amp;4\\%204&amp;6&amp;8%20\end%7bbmatrix%7d">
            <a:extLst>
              <a:ext uri="{FF2B5EF4-FFF2-40B4-BE49-F238E27FC236}">
                <a16:creationId xmlns:a16="http://schemas.microsoft.com/office/drawing/2014/main" id="{A991C712-F281-4C65-B397-DC9194E4C1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8012" y="2784792"/>
            <a:ext cx="8143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2" descr="http://latex.codecogs.com/gif.latex?\huge%20\dpi%7b300%7d%20\fn_cm%20\begin%7bbmatrix%7d%201\\%202\\%204%20\end%7bbmatrix%7d-2\begin%7bbmatrix%7d%201\\%203\\%206%20\end%7bbmatrix%7d+\begin%7bbmatrix%7d%201\\%204\\%208%20\end%7bbmatrix%7d=%20\begin%7bbmatrix%7d%200\\%200\\%200%20\end%7bbmatrix%7d">
            <a:extLst>
              <a:ext uri="{FF2B5EF4-FFF2-40B4-BE49-F238E27FC236}">
                <a16:creationId xmlns:a16="http://schemas.microsoft.com/office/drawing/2014/main" id="{A18F45EF-AFAC-4E8A-87F3-542CD54C8B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4784725"/>
            <a:ext cx="2514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ttp://latex.codecogs.com/gif.latex?\huge%20\dpi%7b300%7d%20\fn_cm%20\begin%7bbmatrix%7d%202\\%201\\%204%20\end%7bbmatrix%7d-2\begin%7bbmatrix%7d%203\\%201\\%206%20\end%7bbmatrix%7d+\begin%7bbmatrix%7d%204\\%201\\%208%20\end%7bbmatrix%7d=%20\begin%7bbmatrix%7d%200\\%200\\%200%20\end%7bbmatrix%7d">
            <a:extLst>
              <a:ext uri="{FF2B5EF4-FFF2-40B4-BE49-F238E27FC236}">
                <a16:creationId xmlns:a16="http://schemas.microsoft.com/office/drawing/2014/main" id="{FC510953-D9E5-4ABA-837E-9BD6B8C440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3663950"/>
            <a:ext cx="240665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http://latex.codecogs.com/gif.latex?\huge%20\dpi%7b300%7d%20\fn_cm%20\begin%7bbmatrix%7d%2010\\%202\\%204%20\end%7bbmatrix%7d-2\begin%7bbmatrix%7d%2010\\%203\\%206%20\end%7bbmatrix%7d+\begin%7bbmatrix%7d%2010\\%204\\%208%20\end%7bbmatrix%7d=%20\begin%7bbmatrix%7d%200\\%200\\%200%20\end%7bbmatrix%7d">
            <a:extLst>
              <a:ext uri="{FF2B5EF4-FFF2-40B4-BE49-F238E27FC236}">
                <a16:creationId xmlns:a16="http://schemas.microsoft.com/office/drawing/2014/main" id="{71174EC4-2E89-441B-85F8-AF6C4FEC54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0400" y="4648201"/>
            <a:ext cx="25717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10" descr="http://latex.codecogs.com/gif.latex?\huge%20\dpi%7b300%7d%20\fn_cm%20\begin%7bbmatrix%7d%201\\%203\\%204%20\end%7bbmatrix%7d-2\begin%7bbmatrix%7d%201\\%204\\%206%20\end%7bbmatrix%7d+\begin%7bbmatrix%7d%201\\%205\\%208%20\end%7bbmatrix%7d=%20\begin%7bbmatrix%7d%200\\%200\\%200%20\end%7bbmatrix%7d">
            <a:extLst>
              <a:ext uri="{FF2B5EF4-FFF2-40B4-BE49-F238E27FC236}">
                <a16:creationId xmlns:a16="http://schemas.microsoft.com/office/drawing/2014/main" id="{A05B6B39-C498-4CC9-B9EC-381EBE084D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400" y="5527675"/>
            <a:ext cx="2590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a:extLst>
              <a:ext uri="{FF2B5EF4-FFF2-40B4-BE49-F238E27FC236}">
                <a16:creationId xmlns:a16="http://schemas.microsoft.com/office/drawing/2014/main" id="{9DF32835-6A3B-43FE-A82A-4AC42C05B208}"/>
              </a:ext>
            </a:extLst>
          </p:cNvPr>
          <p:cNvCxnSpPr/>
          <p:nvPr/>
        </p:nvCxnSpPr>
        <p:spPr>
          <a:xfrm flipV="1">
            <a:off x="5181600" y="4038600"/>
            <a:ext cx="1676400" cy="762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762F7C-1EE7-4EAE-B9B0-C85DF5A36003}"/>
              </a:ext>
            </a:extLst>
          </p:cNvPr>
          <p:cNvCxnSpPr/>
          <p:nvPr/>
        </p:nvCxnSpPr>
        <p:spPr>
          <a:xfrm>
            <a:off x="5257800" y="5105400"/>
            <a:ext cx="1600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B3F962-3107-4341-A0A0-F6A69AA21027}"/>
              </a:ext>
            </a:extLst>
          </p:cNvPr>
          <p:cNvCxnSpPr/>
          <p:nvPr/>
        </p:nvCxnSpPr>
        <p:spPr>
          <a:xfrm>
            <a:off x="5334000" y="5334000"/>
            <a:ext cx="15240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45060"/>
                                        </p:tgtEl>
                                        <p:attrNameLst>
                                          <p:attrName>style.visibility</p:attrName>
                                        </p:attrNameLst>
                                      </p:cBhvr>
                                      <p:to>
                                        <p:strVal val="visible"/>
                                      </p:to>
                                    </p:set>
                                    <p:animEffect transition="in" filter="blinds(horizontal)">
                                      <p:cBhvr>
                                        <p:cTn id="10" dur="500"/>
                                        <p:tgtEl>
                                          <p:spTgt spid="450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nodeType="withEffect">
                                  <p:stCondLst>
                                    <p:cond delay="0"/>
                                  </p:stCondLst>
                                  <p:childTnLst>
                                    <p:set>
                                      <p:cBhvr>
                                        <p:cTn id="17" dur="1" fill="hold">
                                          <p:stCondLst>
                                            <p:cond delay="0"/>
                                          </p:stCondLst>
                                        </p:cTn>
                                        <p:tgtEl>
                                          <p:spTgt spid="45062"/>
                                        </p:tgtEl>
                                        <p:attrNameLst>
                                          <p:attrName>style.visibility</p:attrName>
                                        </p:attrNameLst>
                                      </p:cBhvr>
                                      <p:to>
                                        <p:strVal val="visible"/>
                                      </p:to>
                                    </p:set>
                                    <p:animEffect transition="in" filter="blinds(horizontal)">
                                      <p:cBhvr>
                                        <p:cTn id="18" dur="500"/>
                                        <p:tgtEl>
                                          <p:spTgt spid="450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nodeType="withEffect">
                                  <p:stCondLst>
                                    <p:cond delay="0"/>
                                  </p:stCondLst>
                                  <p:childTnLst>
                                    <p:set>
                                      <p:cBhvr>
                                        <p:cTn id="25" dur="1" fill="hold">
                                          <p:stCondLst>
                                            <p:cond delay="0"/>
                                          </p:stCondLst>
                                        </p:cTn>
                                        <p:tgtEl>
                                          <p:spTgt spid="45066"/>
                                        </p:tgtEl>
                                        <p:attrNameLst>
                                          <p:attrName>style.visibility</p:attrName>
                                        </p:attrNameLst>
                                      </p:cBhvr>
                                      <p:to>
                                        <p:strVal val="visible"/>
                                      </p:to>
                                    </p:set>
                                    <p:animEffect transition="in" filter="blinds(horizontal)">
                                      <p:cBhvr>
                                        <p:cTn id="26"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A0C0716-F8A8-4775-AB51-5E632767E049}"/>
              </a:ext>
            </a:extLst>
          </p:cNvPr>
          <p:cNvSpPr>
            <a:spLocks noGrp="1"/>
          </p:cNvSpPr>
          <p:nvPr>
            <p:ph type="title"/>
          </p:nvPr>
        </p:nvSpPr>
        <p:spPr/>
        <p:txBody>
          <a:bodyPr>
            <a:normAutofit fontScale="90000"/>
          </a:bodyPr>
          <a:lstStyle/>
          <a:p>
            <a:r>
              <a:rPr lang="en-US" altLang="zh-TW"/>
              <a:t>Why row-rank = column-rank?</a:t>
            </a:r>
            <a:endParaRPr lang="zh-TW" altLang="en-US"/>
          </a:p>
        </p:txBody>
      </p:sp>
      <p:sp>
        <p:nvSpPr>
          <p:cNvPr id="11267" name="Content Placeholder 2">
            <a:extLst>
              <a:ext uri="{FF2B5EF4-FFF2-40B4-BE49-F238E27FC236}">
                <a16:creationId xmlns:a16="http://schemas.microsoft.com/office/drawing/2014/main" id="{74B0A122-1C96-4173-BD16-9235B08515B6}"/>
              </a:ext>
            </a:extLst>
          </p:cNvPr>
          <p:cNvSpPr>
            <a:spLocks noGrp="1"/>
          </p:cNvSpPr>
          <p:nvPr>
            <p:ph idx="1"/>
          </p:nvPr>
        </p:nvSpPr>
        <p:spPr/>
        <p:txBody>
          <a:bodyPr/>
          <a:lstStyle/>
          <a:p>
            <a:r>
              <a:rPr lang="en-US" altLang="zh-TW"/>
              <a:t>Any row operation does not change the column- rank.</a:t>
            </a:r>
          </a:p>
          <a:p>
            <a:r>
              <a:rPr lang="en-US" altLang="zh-TW"/>
              <a:t>By the same argument, apply to the transpose of the matrix, we conclude that any column operation does not change the row-rank as well.</a:t>
            </a:r>
            <a:endParaRPr lang="zh-TW" altLang="en-US"/>
          </a:p>
        </p:txBody>
      </p:sp>
      <p:sp>
        <p:nvSpPr>
          <p:cNvPr id="11270" name="Slide Number Placeholder 5">
            <a:extLst>
              <a:ext uri="{FF2B5EF4-FFF2-40B4-BE49-F238E27FC236}">
                <a16:creationId xmlns:a16="http://schemas.microsoft.com/office/drawing/2014/main" id="{FE6103B4-68D1-4A99-A8D4-CF9F53444C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9F7592-97D9-475B-B1CD-1C36BB751A0A}" type="slidenum">
              <a:rPr lang="zh-TW" altLang="en-US" sz="1200">
                <a:solidFill>
                  <a:srgbClr val="898989"/>
                </a:solidFill>
              </a:rPr>
              <a:pPr>
                <a:spcBef>
                  <a:spcPct val="0"/>
                </a:spcBef>
                <a:buFontTx/>
                <a:buNone/>
              </a:pPr>
              <a:t>89</a:t>
            </a:fld>
            <a:endParaRPr lang="en-US" altLang="zh-TW"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604E-DF27-475C-8378-0708AA79DFF3}"/>
              </a:ext>
            </a:extLst>
          </p:cNvPr>
          <p:cNvSpPr>
            <a:spLocks noGrp="1"/>
          </p:cNvSpPr>
          <p:nvPr>
            <p:ph type="title"/>
          </p:nvPr>
        </p:nvSpPr>
        <p:spPr/>
        <p:txBody>
          <a:bodyPr rtlCol="0">
            <a:normAutofit fontScale="90000"/>
          </a:bodyPr>
          <a:lstStyle/>
          <a:p>
            <a:pPr>
              <a:defRPr/>
            </a:pPr>
            <a:r>
              <a:rPr lang="en-US" dirty="0"/>
              <a:t>Product of 2 Vectors</a:t>
            </a:r>
          </a:p>
        </p:txBody>
      </p:sp>
      <p:sp>
        <p:nvSpPr>
          <p:cNvPr id="10243" name="Content Placeholder 2">
            <a:extLst>
              <a:ext uri="{FF2B5EF4-FFF2-40B4-BE49-F238E27FC236}">
                <a16:creationId xmlns:a16="http://schemas.microsoft.com/office/drawing/2014/main" id="{5ABA06D5-ED43-4D99-ACF4-3870F22B46F7}"/>
              </a:ext>
            </a:extLst>
          </p:cNvPr>
          <p:cNvSpPr>
            <a:spLocks noGrp="1"/>
          </p:cNvSpPr>
          <p:nvPr>
            <p:ph idx="1"/>
          </p:nvPr>
        </p:nvSpPr>
        <p:spPr/>
        <p:txBody>
          <a:bodyPr/>
          <a:lstStyle/>
          <a:p>
            <a:r>
              <a:rPr lang="en-US" altLang="en-US" sz="2800" dirty="0"/>
              <a:t>Three ways to multiply</a:t>
            </a:r>
          </a:p>
          <a:p>
            <a:pPr lvl="1"/>
            <a:r>
              <a:rPr lang="en-US" altLang="en-US" dirty="0"/>
              <a:t>Element-by-element</a:t>
            </a:r>
          </a:p>
          <a:p>
            <a:pPr lvl="1"/>
            <a:r>
              <a:rPr lang="en-US" altLang="en-US" dirty="0"/>
              <a:t>Inner product</a:t>
            </a:r>
          </a:p>
          <a:p>
            <a:pPr lvl="1"/>
            <a:r>
              <a:rPr lang="en-US" altLang="en-US" dirty="0"/>
              <a:t>Outer product</a:t>
            </a:r>
          </a:p>
        </p:txBody>
      </p:sp>
      <p:sp>
        <p:nvSpPr>
          <p:cNvPr id="3" name="Slide Number Placeholder 2">
            <a:extLst>
              <a:ext uri="{FF2B5EF4-FFF2-40B4-BE49-F238E27FC236}">
                <a16:creationId xmlns:a16="http://schemas.microsoft.com/office/drawing/2014/main" id="{5296950A-BF49-4FD9-8B6A-D1EF43913C49}"/>
              </a:ext>
            </a:extLst>
          </p:cNvPr>
          <p:cNvSpPr>
            <a:spLocks noGrp="1"/>
          </p:cNvSpPr>
          <p:nvPr>
            <p:ph type="sldNum" sz="quarter" idx="12"/>
          </p:nvPr>
        </p:nvSpPr>
        <p:spPr/>
        <p:txBody>
          <a:bodyPr/>
          <a:lstStyle/>
          <a:p>
            <a:fld id="{7A40C488-C8CC-47D5-8871-7D5F905AB6AC}" type="slidenum">
              <a:rPr lang="en-US" smtClean="0"/>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F9FBFB9-CF34-498F-81DF-01FFDC2D596A}"/>
              </a:ext>
            </a:extLst>
          </p:cNvPr>
          <p:cNvSpPr>
            <a:spLocks noGrp="1"/>
          </p:cNvSpPr>
          <p:nvPr>
            <p:ph type="title"/>
          </p:nvPr>
        </p:nvSpPr>
        <p:spPr/>
        <p:txBody>
          <a:bodyPr>
            <a:normAutofit fontScale="90000"/>
          </a:bodyPr>
          <a:lstStyle/>
          <a:p>
            <a:r>
              <a:rPr lang="en-US" altLang="zh-TW"/>
              <a:t>Why row-rank = column-rank?</a:t>
            </a:r>
            <a:endParaRPr lang="zh-TW" altLang="en-US"/>
          </a:p>
        </p:txBody>
      </p:sp>
      <p:sp>
        <p:nvSpPr>
          <p:cNvPr id="12293" name="Slide Number Placeholder 5">
            <a:extLst>
              <a:ext uri="{FF2B5EF4-FFF2-40B4-BE49-F238E27FC236}">
                <a16:creationId xmlns:a16="http://schemas.microsoft.com/office/drawing/2014/main" id="{37539277-815F-4FF0-B8D8-FF263860AC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0150B0-8503-41BE-BE82-B3921CBB1358}" type="slidenum">
              <a:rPr lang="zh-TW" altLang="en-US" sz="1200">
                <a:solidFill>
                  <a:srgbClr val="898989"/>
                </a:solidFill>
              </a:rPr>
              <a:pPr>
                <a:spcBef>
                  <a:spcPct val="0"/>
                </a:spcBef>
                <a:buFontTx/>
                <a:buNone/>
              </a:pPr>
              <a:t>90</a:t>
            </a:fld>
            <a:endParaRPr lang="en-US" altLang="zh-TW" sz="1200">
              <a:solidFill>
                <a:srgbClr val="898989"/>
              </a:solidFill>
            </a:endParaRPr>
          </a:p>
        </p:txBody>
      </p:sp>
      <p:pic>
        <p:nvPicPr>
          <p:cNvPr id="12294" name="Picture 2" descr="http://latex.codecogs.com/gif.latex?\huge%20\dpi%7b300%7d%20\fn_cm%20\begin%7bbmatrix%7d%201%20&amp;%201%20&amp;%201%20&amp;%201\\%201%20&amp;%202%20&amp;%203%20&amp;%204\\%202%20&amp;%204%20&amp;%206%20&amp;%208%20\end%7bbmatrix%7d">
            <a:extLst>
              <a:ext uri="{FF2B5EF4-FFF2-40B4-BE49-F238E27FC236}">
                <a16:creationId xmlns:a16="http://schemas.microsoft.com/office/drawing/2014/main" id="{0193E752-34B3-439F-BF49-8CF5D9F1D7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450976"/>
            <a:ext cx="12954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a:extLst>
              <a:ext uri="{FF2B5EF4-FFF2-40B4-BE49-F238E27FC236}">
                <a16:creationId xmlns:a16="http://schemas.microsoft.com/office/drawing/2014/main" id="{916E3D26-ED6D-4F97-B737-0C914875F7DC}"/>
              </a:ext>
            </a:extLst>
          </p:cNvPr>
          <p:cNvGrpSpPr>
            <a:grpSpLocks/>
          </p:cNvGrpSpPr>
          <p:nvPr/>
        </p:nvGrpSpPr>
        <p:grpSpPr bwMode="auto">
          <a:xfrm>
            <a:off x="4191000" y="1524001"/>
            <a:ext cx="4876800" cy="1533167"/>
            <a:chOff x="2667000" y="1524000"/>
            <a:chExt cx="4876800" cy="1532572"/>
          </a:xfrm>
        </p:grpSpPr>
        <p:pic>
          <p:nvPicPr>
            <p:cNvPr id="12300" name="Picture 2" descr="http://latex.codecogs.com/gif.latex?\huge%20\dpi%7b300%7d%20\fn_cm%20\begin%7bbmatrix%7d%201%20&amp;%200%20&amp;%20-1%20&amp;%20-2%20\\%200%20&amp;%201%20&amp;%202%20&amp;%203%20\\%200%20&amp;%200%20&amp;%200%20&amp;%200%20\end%7bbmatrix%7d">
              <a:extLst>
                <a:ext uri="{FF2B5EF4-FFF2-40B4-BE49-F238E27FC236}">
                  <a16:creationId xmlns:a16="http://schemas.microsoft.com/office/drawing/2014/main" id="{3DFDFC66-45C7-443A-9DA6-38C2382466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524000"/>
              <a:ext cx="1828800" cy="123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916E2144-FC16-4F9D-B301-F0217E085083}"/>
                </a:ext>
              </a:extLst>
            </p:cNvPr>
            <p:cNvCxnSpPr/>
            <p:nvPr/>
          </p:nvCxnSpPr>
          <p:spPr>
            <a:xfrm>
              <a:off x="2667000" y="1981023"/>
              <a:ext cx="2590800"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02" name="TextBox 10">
              <a:extLst>
                <a:ext uri="{FF2B5EF4-FFF2-40B4-BE49-F238E27FC236}">
                  <a16:creationId xmlns:a16="http://schemas.microsoft.com/office/drawing/2014/main" id="{01BB6892-E255-44E0-9E0C-F26F3DFE26B4}"/>
                </a:ext>
              </a:extLst>
            </p:cNvPr>
            <p:cNvSpPr txBox="1">
              <a:spLocks noChangeArrowheads="1"/>
            </p:cNvSpPr>
            <p:nvPr/>
          </p:nvSpPr>
          <p:spPr bwMode="auto">
            <a:xfrm>
              <a:off x="2703427" y="2133600"/>
              <a:ext cx="2639633" cy="92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TW" sz="1800" b="1" dirty="0">
                  <a:solidFill>
                    <a:srgbClr val="002060"/>
                  </a:solidFill>
                  <a:latin typeface="+mj-lt"/>
                </a:rPr>
                <a:t>Apply row reductions.</a:t>
              </a:r>
              <a:br>
                <a:rPr lang="en-US" altLang="zh-TW" sz="1800" b="1" dirty="0">
                  <a:solidFill>
                    <a:srgbClr val="002060"/>
                  </a:solidFill>
                  <a:latin typeface="+mj-lt"/>
                </a:rPr>
              </a:br>
              <a:r>
                <a:rPr lang="en-US" altLang="zh-TW" sz="1800" b="1" dirty="0">
                  <a:solidFill>
                    <a:srgbClr val="002060"/>
                  </a:solidFill>
                  <a:latin typeface="+mj-lt"/>
                </a:rPr>
                <a:t>row-rank and column-rank</a:t>
              </a:r>
              <a:br>
                <a:rPr lang="en-US" altLang="zh-TW" sz="1800" b="1" dirty="0">
                  <a:solidFill>
                    <a:srgbClr val="002060"/>
                  </a:solidFill>
                  <a:latin typeface="+mj-lt"/>
                </a:rPr>
              </a:br>
              <a:r>
                <a:rPr lang="en-US" altLang="zh-TW" sz="1800" b="1" dirty="0">
                  <a:solidFill>
                    <a:srgbClr val="002060"/>
                  </a:solidFill>
                  <a:latin typeface="+mj-lt"/>
                </a:rPr>
                <a:t>do not change.</a:t>
              </a:r>
              <a:endParaRPr lang="zh-TW" altLang="en-US" sz="1800" b="1" dirty="0">
                <a:solidFill>
                  <a:srgbClr val="002060"/>
                </a:solidFill>
                <a:latin typeface="+mj-lt"/>
              </a:endParaRPr>
            </a:p>
          </p:txBody>
        </p:sp>
      </p:grpSp>
      <p:pic>
        <p:nvPicPr>
          <p:cNvPr id="47106" name="Picture 2" descr="http://latex.codecogs.com/gif.latex?\huge%20\dpi%7b300%7d%20\fn_cm%20\begin%7bbmatrix%7d%201%20&amp;%200%20&amp;%200%20&amp;%200\\%200%20&amp;%201%20&amp;%200%20&amp;0%20\\%200%20&amp;%200%20&amp;%200&amp;%200%20\end%7bbmatrix%7d">
            <a:extLst>
              <a:ext uri="{FF2B5EF4-FFF2-40B4-BE49-F238E27FC236}">
                <a16:creationId xmlns:a16="http://schemas.microsoft.com/office/drawing/2014/main" id="{D4217432-A468-4878-8A0F-02A2A549D3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4267200"/>
            <a:ext cx="13716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a:extLst>
              <a:ext uri="{FF2B5EF4-FFF2-40B4-BE49-F238E27FC236}">
                <a16:creationId xmlns:a16="http://schemas.microsoft.com/office/drawing/2014/main" id="{62F1CE11-25A0-4663-AB5B-207311D947AF}"/>
              </a:ext>
            </a:extLst>
          </p:cNvPr>
          <p:cNvCxnSpPr/>
          <p:nvPr/>
        </p:nvCxnSpPr>
        <p:spPr>
          <a:xfrm rot="5400000">
            <a:off x="7086601" y="3505201"/>
            <a:ext cx="1219200"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F620C7-07E7-4618-99FA-0EB9789D37CA}"/>
              </a:ext>
            </a:extLst>
          </p:cNvPr>
          <p:cNvSpPr txBox="1">
            <a:spLocks noChangeArrowheads="1"/>
          </p:cNvSpPr>
          <p:nvPr/>
        </p:nvSpPr>
        <p:spPr bwMode="auto">
          <a:xfrm>
            <a:off x="7696200" y="3124201"/>
            <a:ext cx="263963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TW" sz="1800" b="1">
                <a:solidFill>
                  <a:srgbClr val="002060"/>
                </a:solidFill>
                <a:latin typeface="+mj-lt"/>
              </a:rPr>
              <a:t>Apply column reductions.</a:t>
            </a:r>
            <a:br>
              <a:rPr lang="en-US" altLang="zh-TW" sz="1800" b="1">
                <a:solidFill>
                  <a:srgbClr val="002060"/>
                </a:solidFill>
                <a:latin typeface="+mj-lt"/>
              </a:rPr>
            </a:br>
            <a:r>
              <a:rPr lang="en-US" altLang="zh-TW" sz="1800" b="1">
                <a:solidFill>
                  <a:srgbClr val="002060"/>
                </a:solidFill>
                <a:latin typeface="+mj-lt"/>
              </a:rPr>
              <a:t>row-rank and column-rank</a:t>
            </a:r>
            <a:br>
              <a:rPr lang="en-US" altLang="zh-TW" sz="1800" b="1">
                <a:solidFill>
                  <a:srgbClr val="002060"/>
                </a:solidFill>
                <a:latin typeface="+mj-lt"/>
              </a:rPr>
            </a:br>
            <a:r>
              <a:rPr lang="en-US" altLang="zh-TW" sz="1800" b="1">
                <a:solidFill>
                  <a:srgbClr val="002060"/>
                </a:solidFill>
                <a:latin typeface="+mj-lt"/>
              </a:rPr>
              <a:t>do not change.</a:t>
            </a:r>
            <a:endParaRPr lang="zh-TW" altLang="en-US" sz="1800" b="1">
              <a:solidFill>
                <a:srgbClr val="002060"/>
              </a:solidFill>
              <a:latin typeface="+mj-lt"/>
            </a:endParaRPr>
          </a:p>
        </p:txBody>
      </p:sp>
      <p:sp>
        <p:nvSpPr>
          <p:cNvPr id="16" name="TextBox 15">
            <a:extLst>
              <a:ext uri="{FF2B5EF4-FFF2-40B4-BE49-F238E27FC236}">
                <a16:creationId xmlns:a16="http://schemas.microsoft.com/office/drawing/2014/main" id="{8A0D756F-7340-4560-8CB4-A3D920A31E67}"/>
              </a:ext>
            </a:extLst>
          </p:cNvPr>
          <p:cNvSpPr txBox="1">
            <a:spLocks noChangeArrowheads="1"/>
          </p:cNvSpPr>
          <p:nvPr/>
        </p:nvSpPr>
        <p:spPr bwMode="auto">
          <a:xfrm>
            <a:off x="3297743" y="4114800"/>
            <a:ext cx="37232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TW" sz="1800" b="1" dirty="0">
                <a:solidFill>
                  <a:srgbClr val="002060"/>
                </a:solidFill>
                <a:latin typeface="+mj-lt"/>
              </a:rPr>
              <a:t>The top-left corner is</a:t>
            </a:r>
            <a:br>
              <a:rPr lang="en-US" altLang="zh-TW" sz="1800" b="1" dirty="0">
                <a:solidFill>
                  <a:srgbClr val="002060"/>
                </a:solidFill>
                <a:latin typeface="+mj-lt"/>
              </a:rPr>
            </a:br>
            <a:r>
              <a:rPr lang="en-US" altLang="zh-TW" sz="1800" b="1" dirty="0">
                <a:solidFill>
                  <a:srgbClr val="002060"/>
                </a:solidFill>
                <a:latin typeface="+mj-lt"/>
              </a:rPr>
              <a:t>an identity matrix.</a:t>
            </a:r>
          </a:p>
          <a:p>
            <a:pPr algn="just" eaLnBrk="1" hangingPunct="1">
              <a:spcBef>
                <a:spcPct val="0"/>
              </a:spcBef>
              <a:buFontTx/>
              <a:buNone/>
            </a:pPr>
            <a:br>
              <a:rPr lang="en-US" altLang="zh-TW" sz="1800" b="1" dirty="0">
                <a:solidFill>
                  <a:srgbClr val="002060"/>
                </a:solidFill>
                <a:latin typeface="+mj-lt"/>
              </a:rPr>
            </a:br>
            <a:r>
              <a:rPr lang="en-US" altLang="zh-TW" sz="1800" b="1" dirty="0">
                <a:solidFill>
                  <a:srgbClr val="002060"/>
                </a:solidFill>
                <a:latin typeface="+mj-lt"/>
              </a:rPr>
              <a:t>The row-rank and column-rank of this </a:t>
            </a:r>
            <a:br>
              <a:rPr lang="en-US" altLang="zh-TW" sz="1800" b="1" dirty="0">
                <a:solidFill>
                  <a:srgbClr val="002060"/>
                </a:solidFill>
                <a:latin typeface="+mj-lt"/>
              </a:rPr>
            </a:br>
            <a:r>
              <a:rPr lang="en-US" altLang="zh-TW" sz="1800" b="1" dirty="0">
                <a:solidFill>
                  <a:srgbClr val="002060"/>
                </a:solidFill>
                <a:latin typeface="+mj-lt"/>
              </a:rPr>
              <a:t>“normal form” is certainly</a:t>
            </a:r>
            <a:br>
              <a:rPr lang="en-US" altLang="zh-TW" sz="1800" b="1" dirty="0">
                <a:solidFill>
                  <a:srgbClr val="002060"/>
                </a:solidFill>
                <a:latin typeface="+mj-lt"/>
              </a:rPr>
            </a:br>
            <a:r>
              <a:rPr lang="en-US" altLang="zh-TW" sz="1800" b="1" dirty="0">
                <a:solidFill>
                  <a:srgbClr val="002060"/>
                </a:solidFill>
                <a:latin typeface="+mj-lt"/>
              </a:rPr>
              <a:t>the size of this identity submatrix,</a:t>
            </a:r>
          </a:p>
          <a:p>
            <a:pPr algn="just" eaLnBrk="1" hangingPunct="1">
              <a:spcBef>
                <a:spcPct val="0"/>
              </a:spcBef>
              <a:buFontTx/>
              <a:buNone/>
            </a:pPr>
            <a:r>
              <a:rPr lang="en-US" altLang="zh-TW" sz="1800" b="1" dirty="0">
                <a:solidFill>
                  <a:srgbClr val="002060"/>
                </a:solidFill>
                <a:latin typeface="+mj-lt"/>
              </a:rPr>
              <a:t>and are therefore equal.</a:t>
            </a:r>
            <a:endParaRPr lang="zh-TW" altLang="en-US" sz="1800" b="1" dirty="0">
              <a:solidFill>
                <a:srgbClr val="00206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47106"/>
                                        </p:tgtEl>
                                        <p:attrNameLst>
                                          <p:attrName>style.visibility</p:attrName>
                                        </p:attrNameLst>
                                      </p:cBhvr>
                                      <p:to>
                                        <p:strVal val="visible"/>
                                      </p:to>
                                    </p:set>
                                    <p:animEffect transition="in" filter="blinds(horizontal)">
                                      <p:cBhvr>
                                        <p:cTn id="18" dur="500"/>
                                        <p:tgtEl>
                                          <p:spTgt spid="471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784B-DAED-486D-A080-D338A5F945A6}"/>
              </a:ext>
            </a:extLst>
          </p:cNvPr>
          <p:cNvSpPr>
            <a:spLocks noGrp="1"/>
          </p:cNvSpPr>
          <p:nvPr>
            <p:ph type="title"/>
          </p:nvPr>
        </p:nvSpPr>
        <p:spPr/>
        <p:txBody>
          <a:bodyPr>
            <a:normAutofit fontScale="90000"/>
          </a:bodyPr>
          <a:lstStyle/>
          <a:p>
            <a:r>
              <a:rPr lang="en-US" dirty="0"/>
              <a:t>Pivot/Leading entry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FB124-1401-4ABD-8CA1-A54D11D90A08}"/>
                  </a:ext>
                </a:extLst>
              </p:cNvPr>
              <p:cNvSpPr>
                <a:spLocks noGrp="1"/>
              </p:cNvSpPr>
              <p:nvPr>
                <p:ph idx="1"/>
              </p:nvPr>
            </p:nvSpPr>
            <p:spPr/>
            <p:txBody>
              <a:bodyPr/>
              <a:lstStyle/>
              <a:p>
                <a:r>
                  <a:rPr lang="en-US" dirty="0"/>
                  <a:t>Let A be a non-zero matrix. Then, in each non-zero row of A, the left most non-zero entry is called a </a:t>
                </a:r>
                <a:r>
                  <a:rPr lang="en-US" b="0" dirty="0">
                    <a:solidFill>
                      <a:srgbClr val="FF0000"/>
                    </a:solidFill>
                  </a:rPr>
                  <a:t>pivot/leading </a:t>
                </a:r>
                <a:r>
                  <a:rPr lang="en-US" dirty="0"/>
                  <a:t>entry. </a:t>
                </a:r>
              </a:p>
              <a:p>
                <a:r>
                  <a:rPr lang="en-US" dirty="0"/>
                  <a:t>The column containing the pivot is called a </a:t>
                </a:r>
                <a:r>
                  <a:rPr lang="en-US" b="0" dirty="0">
                    <a:solidFill>
                      <a:srgbClr val="FF0000"/>
                    </a:solidFill>
                  </a:rPr>
                  <a:t>pivotal column.</a:t>
                </a:r>
              </a:p>
              <a:p>
                <a:r>
                  <a:rPr lang="en-US" dirty="0"/>
                  <a:t>For example, the entries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12</m:t>
                        </m:r>
                      </m:sub>
                    </m:sSub>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23</m:t>
                        </m:r>
                      </m:sub>
                    </m:sSub>
                  </m:oMath>
                </a14:m>
                <a:r>
                  <a:rPr lang="en-US" dirty="0"/>
                  <a:t> are pivots in</a:t>
                </a:r>
                <a:endParaRPr lang="en-US" dirty="0">
                  <a:solidFill>
                    <a:srgbClr val="002060"/>
                  </a:solidFill>
                </a:endParaRPr>
              </a:p>
              <a:p>
                <a:endParaRPr lang="en-US" b="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𝐴</m:t>
                      </m:r>
                      <m:r>
                        <a:rPr lang="en-US" b="0" i="1" smtClean="0">
                          <a:solidFill>
                            <a:srgbClr val="002060"/>
                          </a:solidFill>
                          <a:latin typeface="Cambria Math" panose="02040503050406030204" pitchFamily="18" charset="0"/>
                        </a:rPr>
                        <m:t>=</m:t>
                      </m:r>
                      <m:d>
                        <m:dPr>
                          <m:begChr m:val="["/>
                          <m:endChr m:val="]"/>
                          <m:ctrlPr>
                            <a:rPr lang="en-US" b="0" i="1" smtClean="0">
                              <a:solidFill>
                                <a:srgbClr val="002060"/>
                              </a:solidFill>
                              <a:latin typeface="Cambria Math" panose="02040503050406030204" pitchFamily="18" charset="0"/>
                            </a:rPr>
                          </m:ctrlPr>
                        </m:dPr>
                        <m:e>
                          <m:m>
                            <m:mPr>
                              <m:mcs>
                                <m:mc>
                                  <m:mcPr>
                                    <m:count m:val="4"/>
                                    <m:mcJc m:val="center"/>
                                  </m:mcPr>
                                </m:mc>
                              </m:mcs>
                              <m:ctrlPr>
                                <a:rPr lang="en-US" b="0" i="1" smtClean="0">
                                  <a:solidFill>
                                    <a:srgbClr val="002060"/>
                                  </a:solidFill>
                                  <a:latin typeface="Cambria Math" panose="02040503050406030204" pitchFamily="18" charset="0"/>
                                </a:rPr>
                              </m:ctrlPr>
                            </m:mPr>
                            <m:mr>
                              <m:e>
                                <m:r>
                                  <m:rPr>
                                    <m:brk m:alnAt="7"/>
                                  </m:rPr>
                                  <a:rPr lang="en-US" b="0" i="1" smtClean="0">
                                    <a:solidFill>
                                      <a:srgbClr val="002060"/>
                                    </a:solidFill>
                                    <a:latin typeface="Cambria Math" panose="02040503050406030204" pitchFamily="18" charset="0"/>
                                  </a:rPr>
                                  <m:t>0</m:t>
                                </m:r>
                              </m:e>
                              <m:e>
                                <m:r>
                                  <a:rPr lang="en-US" b="0" i="1" smtClean="0">
                                    <a:solidFill>
                                      <a:srgbClr val="FF0000"/>
                                    </a:solidFill>
                                    <a:latin typeface="Cambria Math" panose="02040503050406030204" pitchFamily="18" charset="0"/>
                                  </a:rPr>
                                  <m:t>3</m:t>
                                </m:r>
                              </m:e>
                              <m:e>
                                <m:r>
                                  <a:rPr lang="en-US" b="0" i="1" smtClean="0">
                                    <a:solidFill>
                                      <a:srgbClr val="002060"/>
                                    </a:solidFill>
                                    <a:latin typeface="Cambria Math" panose="02040503050406030204" pitchFamily="18" charset="0"/>
                                  </a:rPr>
                                  <m:t>4</m:t>
                                </m:r>
                              </m:e>
                              <m:e>
                                <m:r>
                                  <a:rPr lang="en-US" b="0" i="1" smtClean="0">
                                    <a:solidFill>
                                      <a:srgbClr val="002060"/>
                                    </a:solidFill>
                                    <a:latin typeface="Cambria Math" panose="02040503050406030204" pitchFamily="18" charset="0"/>
                                  </a:rPr>
                                  <m:t>2</m:t>
                                </m:r>
                              </m:e>
                            </m:mr>
                            <m:mr>
                              <m:e>
                                <m:eqArr>
                                  <m:eqArrPr>
                                    <m:ctrlPr>
                                      <a:rPr lang="en-US" b="0" i="1" smtClean="0">
                                        <a:solidFill>
                                          <a:srgbClr val="002060"/>
                                        </a:solidFill>
                                        <a:latin typeface="Cambria Math" panose="02040503050406030204" pitchFamily="18" charset="0"/>
                                      </a:rPr>
                                    </m:ctrlPr>
                                  </m:eqArrPr>
                                  <m:e>
                                    <m:r>
                                      <a:rPr lang="en-US" b="1" i="1" smtClean="0">
                                        <a:solidFill>
                                          <a:srgbClr val="002060"/>
                                        </a:solidFill>
                                        <a:latin typeface="Cambria Math" panose="02040503050406030204" pitchFamily="18" charset="0"/>
                                      </a:rPr>
                                      <m:t>𝟎</m:t>
                                    </m:r>
                                  </m:e>
                                  <m:e>
                                    <m:r>
                                      <a:rPr lang="en-US" b="1" i="1" smtClean="0">
                                        <a:solidFill>
                                          <a:srgbClr val="002060"/>
                                        </a:solidFill>
                                        <a:latin typeface="Cambria Math" panose="02040503050406030204" pitchFamily="18" charset="0"/>
                                      </a:rPr>
                                      <m:t>𝟎</m:t>
                                    </m:r>
                                  </m:e>
                                </m:eqArr>
                              </m:e>
                              <m:e>
                                <m:eqArr>
                                  <m:eqArrPr>
                                    <m:ctrlPr>
                                      <a:rPr lang="en-US" i="1">
                                        <a:solidFill>
                                          <a:srgbClr val="002060"/>
                                        </a:solidFill>
                                        <a:latin typeface="Cambria Math" panose="02040503050406030204" pitchFamily="18" charset="0"/>
                                      </a:rPr>
                                    </m:ctrlPr>
                                  </m:eqArrPr>
                                  <m:e>
                                    <m:r>
                                      <a:rPr lang="en-US" b="1" i="1" smtClean="0">
                                        <a:solidFill>
                                          <a:srgbClr val="002060"/>
                                        </a:solidFill>
                                        <a:latin typeface="Cambria Math" panose="02040503050406030204" pitchFamily="18" charset="0"/>
                                      </a:rPr>
                                      <m:t>𝟎</m:t>
                                    </m:r>
                                  </m:e>
                                  <m:e>
                                    <m:r>
                                      <a:rPr lang="en-US" b="1" i="1" smtClean="0">
                                        <a:solidFill>
                                          <a:srgbClr val="002060"/>
                                        </a:solidFill>
                                        <a:latin typeface="Cambria Math" panose="02040503050406030204" pitchFamily="18" charset="0"/>
                                      </a:rPr>
                                      <m:t>𝟎</m:t>
                                    </m:r>
                                  </m:e>
                                </m:eqArr>
                              </m:e>
                              <m:e>
                                <m:eqArr>
                                  <m:eqArrPr>
                                    <m:ctrlPr>
                                      <a:rPr lang="en-US" b="0" i="1" smtClean="0">
                                        <a:solidFill>
                                          <a:srgbClr val="002060"/>
                                        </a:solidFill>
                                        <a:latin typeface="Cambria Math" panose="02040503050406030204" pitchFamily="18" charset="0"/>
                                      </a:rPr>
                                    </m:ctrlPr>
                                  </m:eqArrPr>
                                  <m:e>
                                    <m:r>
                                      <a:rPr lang="en-US" b="0" i="1" smtClean="0">
                                        <a:solidFill>
                                          <a:srgbClr val="002060"/>
                                        </a:solidFill>
                                        <a:latin typeface="Cambria Math" panose="02040503050406030204" pitchFamily="18" charset="0"/>
                                      </a:rPr>
                                      <m:t>0</m:t>
                                    </m:r>
                                  </m:e>
                                  <m:e>
                                    <m:r>
                                      <a:rPr lang="en-US" b="1" i="1" smtClean="0">
                                        <a:solidFill>
                                          <a:srgbClr val="FF0000"/>
                                        </a:solidFill>
                                        <a:latin typeface="Cambria Math" panose="02040503050406030204" pitchFamily="18" charset="0"/>
                                      </a:rPr>
                                      <m:t>𝟐</m:t>
                                    </m:r>
                                  </m:e>
                                </m:eqArr>
                              </m:e>
                              <m:e>
                                <m:eqArr>
                                  <m:eqArrPr>
                                    <m:ctrlPr>
                                      <a:rPr lang="en-US" b="0" i="1" smtClean="0">
                                        <a:solidFill>
                                          <a:srgbClr val="002060"/>
                                        </a:solidFill>
                                        <a:latin typeface="Cambria Math" panose="02040503050406030204" pitchFamily="18" charset="0"/>
                                      </a:rPr>
                                    </m:ctrlPr>
                                  </m:eqArrPr>
                                  <m:e>
                                    <m:r>
                                      <a:rPr lang="en-US" b="1" i="1" smtClean="0">
                                        <a:solidFill>
                                          <a:srgbClr val="002060"/>
                                        </a:solidFill>
                                        <a:latin typeface="Cambria Math" panose="02040503050406030204" pitchFamily="18" charset="0"/>
                                      </a:rPr>
                                      <m:t>𝟎</m:t>
                                    </m:r>
                                  </m:e>
                                  <m:e>
                                    <m:r>
                                      <a:rPr lang="en-US" b="1" i="1" smtClean="0">
                                        <a:solidFill>
                                          <a:srgbClr val="002060"/>
                                        </a:solidFill>
                                        <a:latin typeface="Cambria Math" panose="02040503050406030204" pitchFamily="18" charset="0"/>
                                      </a:rPr>
                                      <m:t>𝟏</m:t>
                                    </m:r>
                                  </m:e>
                                </m:eqArr>
                              </m:e>
                            </m:mr>
                          </m:m>
                        </m:e>
                      </m:d>
                    </m:oMath>
                  </m:oMathPara>
                </a14:m>
                <a:endParaRPr lang="en-US" b="0" dirty="0">
                  <a:solidFill>
                    <a:srgbClr val="002060"/>
                  </a:solidFill>
                </a:endParaRPr>
              </a:p>
            </p:txBody>
          </p:sp>
        </mc:Choice>
        <mc:Fallback xmlns="">
          <p:sp>
            <p:nvSpPr>
              <p:cNvPr id="3" name="Content Placeholder 2">
                <a:extLst>
                  <a:ext uri="{FF2B5EF4-FFF2-40B4-BE49-F238E27FC236}">
                    <a16:creationId xmlns:a16="http://schemas.microsoft.com/office/drawing/2014/main" id="{3DEFB124-1401-4ABD-8CA1-A54D11D90A08}"/>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9E28CE-288E-4713-B7F3-0905D3E1BD27}"/>
              </a:ext>
            </a:extLst>
          </p:cNvPr>
          <p:cNvSpPr>
            <a:spLocks noGrp="1"/>
          </p:cNvSpPr>
          <p:nvPr>
            <p:ph type="sldNum" sz="quarter" idx="12"/>
          </p:nvPr>
        </p:nvSpPr>
        <p:spPr/>
        <p:txBody>
          <a:bodyPr/>
          <a:lstStyle/>
          <a:p>
            <a:fld id="{7A40C488-C8CC-47D5-8871-7D5F905AB6AC}" type="slidenum">
              <a:rPr lang="en-US" smtClean="0"/>
              <a:t>91</a:t>
            </a:fld>
            <a:endParaRPr lang="en-US"/>
          </a:p>
        </p:txBody>
      </p:sp>
    </p:spTree>
    <p:extLst>
      <p:ext uri="{BB962C8B-B14F-4D97-AF65-F5344CB8AC3E}">
        <p14:creationId xmlns:p14="http://schemas.microsoft.com/office/powerpoint/2010/main" val="460996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5DD1-8CAF-4DF9-9F71-A81D07846973}"/>
              </a:ext>
            </a:extLst>
          </p:cNvPr>
          <p:cNvSpPr>
            <a:spLocks noGrp="1"/>
          </p:cNvSpPr>
          <p:nvPr>
            <p:ph type="title"/>
          </p:nvPr>
        </p:nvSpPr>
        <p:spPr/>
        <p:txBody>
          <a:bodyPr>
            <a:normAutofit fontScale="90000"/>
          </a:bodyPr>
          <a:lstStyle/>
          <a:p>
            <a:r>
              <a:rPr lang="en-US" altLang="en-US" sz="4000" b="1" dirty="0"/>
              <a:t>Row Echelon Form (REF) of a Matrix</a:t>
            </a:r>
            <a:endParaRPr lang="en-US" dirty="0"/>
          </a:p>
        </p:txBody>
      </p:sp>
      <p:sp>
        <p:nvSpPr>
          <p:cNvPr id="3" name="Content Placeholder 2">
            <a:extLst>
              <a:ext uri="{FF2B5EF4-FFF2-40B4-BE49-F238E27FC236}">
                <a16:creationId xmlns:a16="http://schemas.microsoft.com/office/drawing/2014/main" id="{7BC17D85-A20F-48B4-B474-493A403461C4}"/>
              </a:ext>
            </a:extLst>
          </p:cNvPr>
          <p:cNvSpPr>
            <a:spLocks noGrp="1"/>
          </p:cNvSpPr>
          <p:nvPr>
            <p:ph idx="1"/>
          </p:nvPr>
        </p:nvSpPr>
        <p:spPr>
          <a:xfrm>
            <a:off x="838200" y="1270000"/>
            <a:ext cx="7622219" cy="3334475"/>
          </a:xfrm>
        </p:spPr>
        <p:txBody>
          <a:bodyPr>
            <a:normAutofit fontScale="92500" lnSpcReduction="10000"/>
          </a:bodyPr>
          <a:lstStyle/>
          <a:p>
            <a:pPr eaLnBrk="1" hangingPunct="1"/>
            <a:r>
              <a:rPr lang="en-US" altLang="en-US" sz="2800" dirty="0"/>
              <a:t>A matrix is in </a:t>
            </a:r>
            <a:r>
              <a:rPr lang="en-US" altLang="en-US" sz="2800" b="1" dirty="0"/>
              <a:t>row echelon form </a:t>
            </a:r>
            <a:r>
              <a:rPr lang="en-US" altLang="en-US" sz="2800" dirty="0"/>
              <a:t>if the following conditions are satisfied:</a:t>
            </a:r>
            <a:endParaRPr lang="en-US" altLang="en-US" sz="2800" i="1" dirty="0"/>
          </a:p>
          <a:p>
            <a:pPr marL="914400" lvl="1" indent="-457200">
              <a:buFont typeface="+mj-lt"/>
              <a:buAutoNum type="arabicPeriod"/>
            </a:pPr>
            <a:r>
              <a:rPr lang="en-US" dirty="0"/>
              <a:t>if the zero rows are at the bottom</a:t>
            </a:r>
          </a:p>
          <a:p>
            <a:pPr marL="914400" lvl="1" indent="-457200">
              <a:buFont typeface="+mj-lt"/>
              <a:buAutoNum type="arabicPeriod"/>
            </a:pPr>
            <a:r>
              <a:rPr lang="en-US" dirty="0"/>
              <a:t>if the pivot of the (</a:t>
            </a:r>
            <a:r>
              <a:rPr lang="en-US" dirty="0" err="1"/>
              <a:t>i</a:t>
            </a:r>
            <a:r>
              <a:rPr lang="en-US" dirty="0"/>
              <a:t> + 1)-</a:t>
            </a:r>
            <a:r>
              <a:rPr lang="en-US" dirty="0" err="1"/>
              <a:t>th</a:t>
            </a:r>
            <a:r>
              <a:rPr lang="en-US" dirty="0"/>
              <a:t> row, if it exists, comes to the right of the pivot of the </a:t>
            </a:r>
            <a:r>
              <a:rPr lang="en-US" dirty="0" err="1"/>
              <a:t>i-th</a:t>
            </a:r>
            <a:r>
              <a:rPr lang="en-US" dirty="0"/>
              <a:t> row, i.e., t</a:t>
            </a:r>
            <a:r>
              <a:rPr lang="en-US" altLang="en-US" dirty="0"/>
              <a:t>he column subscript of the leading non-zero entries increases as the row subscript increases.</a:t>
            </a:r>
          </a:p>
          <a:p>
            <a:pPr marL="914400" lvl="1" indent="-457200">
              <a:buFont typeface="+mj-lt"/>
              <a:buAutoNum type="arabicPeriod"/>
            </a:pPr>
            <a:r>
              <a:rPr lang="en-US" dirty="0"/>
              <a:t>if the entries below the pivot in a pivotal column are 0</a:t>
            </a:r>
          </a:p>
          <a:p>
            <a:r>
              <a:rPr lang="en-US" altLang="en-US" dirty="0"/>
              <a:t>Some texts add the condition that the leading coefficient must be 1.</a:t>
            </a:r>
          </a:p>
        </p:txBody>
      </p:sp>
      <p:sp>
        <p:nvSpPr>
          <p:cNvPr id="14" name="TextBox 13">
            <a:extLst>
              <a:ext uri="{FF2B5EF4-FFF2-40B4-BE49-F238E27FC236}">
                <a16:creationId xmlns:a16="http://schemas.microsoft.com/office/drawing/2014/main" id="{A6049732-7489-4D00-B162-8C5863B2027A}"/>
              </a:ext>
            </a:extLst>
          </p:cNvPr>
          <p:cNvSpPr txBox="1"/>
          <p:nvPr/>
        </p:nvSpPr>
        <p:spPr>
          <a:xfrm>
            <a:off x="838200" y="6499226"/>
            <a:ext cx="7843520" cy="246221"/>
          </a:xfrm>
          <a:prstGeom prst="rect">
            <a:avLst/>
          </a:prstGeom>
          <a:noFill/>
        </p:spPr>
        <p:txBody>
          <a:bodyPr wrap="square">
            <a:spAutoFit/>
          </a:bodyPr>
          <a:lstStyle/>
          <a:p>
            <a:r>
              <a:rPr lang="en-US" sz="1000" dirty="0">
                <a:solidFill>
                  <a:srgbClr val="FF0000"/>
                </a:solidFill>
              </a:rPr>
              <a:t>Source: Linear Algebra through Matrices, </a:t>
            </a:r>
            <a:r>
              <a:rPr lang="en-US" sz="1000" dirty="0" err="1">
                <a:solidFill>
                  <a:srgbClr val="FF0000"/>
                </a:solidFill>
              </a:rPr>
              <a:t>Arbind</a:t>
            </a:r>
            <a:r>
              <a:rPr lang="en-US" sz="1000" dirty="0">
                <a:solidFill>
                  <a:srgbClr val="FF0000"/>
                </a:solidFill>
              </a:rPr>
              <a:t> K Lal and  </a:t>
            </a:r>
            <a:r>
              <a:rPr lang="en-US" sz="1000" dirty="0" err="1">
                <a:solidFill>
                  <a:srgbClr val="FF0000"/>
                </a:solidFill>
              </a:rPr>
              <a:t>Sukant</a:t>
            </a:r>
            <a:r>
              <a:rPr lang="en-US" sz="1000" dirty="0">
                <a:solidFill>
                  <a:srgbClr val="FF0000"/>
                </a:solidFill>
              </a:rPr>
              <a:t> </a:t>
            </a:r>
            <a:r>
              <a:rPr lang="en-US" sz="1000" dirty="0" err="1">
                <a:solidFill>
                  <a:srgbClr val="FF0000"/>
                </a:solidFill>
              </a:rPr>
              <a:t>Pati</a:t>
            </a:r>
            <a:endParaRPr lang="en-US" sz="1000" dirty="0">
              <a:solidFill>
                <a:srgbClr val="FF0000"/>
              </a:solidFill>
            </a:endParaRPr>
          </a:p>
        </p:txBody>
      </p:sp>
      <p:pic>
        <p:nvPicPr>
          <p:cNvPr id="6" name="Picture 5">
            <a:extLst>
              <a:ext uri="{FF2B5EF4-FFF2-40B4-BE49-F238E27FC236}">
                <a16:creationId xmlns:a16="http://schemas.microsoft.com/office/drawing/2014/main" id="{3C8F994F-649F-4545-89BF-77DF38F7BA0F}"/>
              </a:ext>
            </a:extLst>
          </p:cNvPr>
          <p:cNvPicPr>
            <a:picLocks noChangeAspect="1"/>
          </p:cNvPicPr>
          <p:nvPr/>
        </p:nvPicPr>
        <p:blipFill>
          <a:blip r:embed="rId3"/>
          <a:stretch>
            <a:fillRect/>
          </a:stretch>
        </p:blipFill>
        <p:spPr>
          <a:xfrm>
            <a:off x="1100546" y="4793388"/>
            <a:ext cx="6345283" cy="1137149"/>
          </a:xfrm>
          <a:prstGeom prst="rect">
            <a:avLst/>
          </a:prstGeom>
        </p:spPr>
      </p:pic>
      <p:sp>
        <p:nvSpPr>
          <p:cNvPr id="18" name="TextBox 17">
            <a:extLst>
              <a:ext uri="{FF2B5EF4-FFF2-40B4-BE49-F238E27FC236}">
                <a16:creationId xmlns:a16="http://schemas.microsoft.com/office/drawing/2014/main" id="{E143A083-3EE5-4DE5-A7F9-032534E3C3F6}"/>
              </a:ext>
            </a:extLst>
          </p:cNvPr>
          <p:cNvSpPr txBox="1"/>
          <p:nvPr/>
        </p:nvSpPr>
        <p:spPr>
          <a:xfrm>
            <a:off x="3214028" y="5951266"/>
            <a:ext cx="2870562" cy="369332"/>
          </a:xfrm>
          <a:prstGeom prst="rect">
            <a:avLst/>
          </a:prstGeom>
          <a:noFill/>
        </p:spPr>
        <p:txBody>
          <a:bodyPr wrap="square">
            <a:spAutoFit/>
          </a:bodyPr>
          <a:lstStyle/>
          <a:p>
            <a:r>
              <a:rPr lang="en-US" b="1" dirty="0">
                <a:solidFill>
                  <a:srgbClr val="002060"/>
                </a:solidFill>
              </a:rPr>
              <a:t>In Row Echelon Form</a:t>
            </a:r>
          </a:p>
        </p:txBody>
      </p:sp>
      <p:pic>
        <p:nvPicPr>
          <p:cNvPr id="9" name="Picture 8">
            <a:extLst>
              <a:ext uri="{FF2B5EF4-FFF2-40B4-BE49-F238E27FC236}">
                <a16:creationId xmlns:a16="http://schemas.microsoft.com/office/drawing/2014/main" id="{3034282C-6ACA-4D58-8A4C-A55373458570}"/>
              </a:ext>
            </a:extLst>
          </p:cNvPr>
          <p:cNvPicPr>
            <a:picLocks noChangeAspect="1"/>
          </p:cNvPicPr>
          <p:nvPr/>
        </p:nvPicPr>
        <p:blipFill>
          <a:blip r:embed="rId4"/>
          <a:stretch>
            <a:fillRect/>
          </a:stretch>
        </p:blipFill>
        <p:spPr>
          <a:xfrm>
            <a:off x="8460419" y="4880949"/>
            <a:ext cx="3305175" cy="962025"/>
          </a:xfrm>
          <a:prstGeom prst="rect">
            <a:avLst/>
          </a:prstGeom>
        </p:spPr>
      </p:pic>
      <p:sp>
        <p:nvSpPr>
          <p:cNvPr id="21" name="TextBox 20">
            <a:extLst>
              <a:ext uri="{FF2B5EF4-FFF2-40B4-BE49-F238E27FC236}">
                <a16:creationId xmlns:a16="http://schemas.microsoft.com/office/drawing/2014/main" id="{8956D29C-6B04-4AD7-94D6-9E498C8FE192}"/>
              </a:ext>
            </a:extLst>
          </p:cNvPr>
          <p:cNvSpPr txBox="1"/>
          <p:nvPr/>
        </p:nvSpPr>
        <p:spPr>
          <a:xfrm>
            <a:off x="8983771" y="5912649"/>
            <a:ext cx="2870562" cy="369332"/>
          </a:xfrm>
          <a:prstGeom prst="rect">
            <a:avLst/>
          </a:prstGeom>
          <a:noFill/>
        </p:spPr>
        <p:txBody>
          <a:bodyPr wrap="square">
            <a:spAutoFit/>
          </a:bodyPr>
          <a:lstStyle/>
          <a:p>
            <a:r>
              <a:rPr lang="en-US" b="1" dirty="0">
                <a:solidFill>
                  <a:srgbClr val="002060"/>
                </a:solidFill>
              </a:rPr>
              <a:t>Not In Row Echelon Form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C4BE-C829-441C-B9D5-5593B84594F3}"/>
              </a:ext>
            </a:extLst>
          </p:cNvPr>
          <p:cNvSpPr>
            <a:spLocks noGrp="1"/>
          </p:cNvSpPr>
          <p:nvPr>
            <p:ph type="title"/>
          </p:nvPr>
        </p:nvSpPr>
        <p:spPr/>
        <p:txBody>
          <a:bodyPr>
            <a:normAutofit fontScale="90000"/>
          </a:bodyPr>
          <a:lstStyle/>
          <a:p>
            <a:r>
              <a:rPr lang="en-US" altLang="en-US" sz="4000" b="1" dirty="0"/>
              <a:t>Elementary Row Operations on a Matrix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539B7-25CC-41C9-8CD9-0B8C82D19377}"/>
                  </a:ext>
                </a:extLst>
              </p:cNvPr>
              <p:cNvSpPr>
                <a:spLocks noGrp="1"/>
              </p:cNvSpPr>
              <p:nvPr>
                <p:ph idx="1"/>
              </p:nvPr>
            </p:nvSpPr>
            <p:spPr/>
            <p:txBody>
              <a:bodyPr/>
              <a:lstStyle/>
              <a:p>
                <a:pPr eaLnBrk="1" hangingPunct="1"/>
                <a:r>
                  <a:rPr lang="en-US" altLang="en-US" sz="2800" dirty="0"/>
                  <a:t>A combination of the following operations will transform a matrix to row echelon form:</a:t>
                </a:r>
                <a:endParaRPr lang="en-US" altLang="en-US" sz="2800" i="1" dirty="0"/>
              </a:p>
              <a:p>
                <a:pPr marL="914400" lvl="1" indent="-457200">
                  <a:buFont typeface="+mj-lt"/>
                  <a:buAutoNum type="arabicPeriod"/>
                </a:pPr>
                <a:r>
                  <a:rPr lang="en-US" altLang="en-US" dirty="0"/>
                  <a:t>Interchange any two rows.</a:t>
                </a:r>
              </a:p>
              <a:p>
                <a:pPr lvl="2"/>
                <a:r>
                  <a:rPr lang="en-US" altLang="en-US" dirty="0"/>
                  <a:t>Notation: </a:t>
                </a:r>
                <a14:m>
                  <m:oMath xmlns:m="http://schemas.openxmlformats.org/officeDocument/2006/math">
                    <m:sSub>
                      <m:sSubPr>
                        <m:ctrlPr>
                          <a:rPr lang="en-US" altLang="en-US" b="1" i="1" dirty="0" smtClean="0">
                            <a:latin typeface="Cambria Math" panose="02040503050406030204" pitchFamily="18" charset="0"/>
                          </a:rPr>
                        </m:ctrlPr>
                      </m:sSubPr>
                      <m:e>
                        <m:r>
                          <a:rPr lang="en-US" altLang="en-US" i="1" dirty="0" smtClean="0">
                            <a:latin typeface="Cambria Math" panose="02040503050406030204" pitchFamily="18" charset="0"/>
                          </a:rPr>
                          <m:t>𝑅</m:t>
                        </m:r>
                      </m:e>
                      <m:sub>
                        <m:r>
                          <a:rPr lang="en-US" altLang="en-US" b="1" i="1" dirty="0" smtClean="0">
                            <a:latin typeface="Cambria Math" panose="02040503050406030204" pitchFamily="18" charset="0"/>
                          </a:rPr>
                          <m:t>𝒊𝒋</m:t>
                        </m:r>
                      </m:sub>
                    </m:sSub>
                  </m:oMath>
                </a14:m>
                <a:r>
                  <a:rPr lang="en-US" altLang="en-US" dirty="0"/>
                  <a:t> indicates interchanging the </a:t>
                </a:r>
                <a:r>
                  <a:rPr lang="en-US" altLang="en-US" i="1" dirty="0" err="1"/>
                  <a:t>i</a:t>
                </a:r>
                <a:r>
                  <a:rPr lang="en-US" altLang="en-US" dirty="0" err="1"/>
                  <a:t>-th</a:t>
                </a:r>
                <a:r>
                  <a:rPr lang="en-US" altLang="en-US" dirty="0"/>
                  <a:t> and </a:t>
                </a:r>
                <a:r>
                  <a:rPr lang="en-US" altLang="en-US" i="1" dirty="0"/>
                  <a:t>j</a:t>
                </a:r>
                <a:r>
                  <a:rPr lang="en-US" altLang="en-US" dirty="0"/>
                  <a:t>-</a:t>
                </a:r>
                <a:r>
                  <a:rPr lang="en-US" altLang="en-US" dirty="0" err="1"/>
                  <a:t>th</a:t>
                </a:r>
                <a:r>
                  <a:rPr lang="en-US" altLang="en-US" dirty="0"/>
                  <a:t> rows</a:t>
                </a:r>
              </a:p>
              <a:p>
                <a:pPr marL="914400" lvl="1" indent="-457200">
                  <a:buFont typeface="+mj-lt"/>
                  <a:buAutoNum type="arabicPeriod"/>
                </a:pPr>
                <a:r>
                  <a:rPr lang="en-US" altLang="en-US" sz="2400" dirty="0"/>
                  <a:t>Multiply all elements of a row by a nonzero real number.</a:t>
                </a:r>
              </a:p>
              <a:p>
                <a:pPr lvl="2"/>
                <a:r>
                  <a:rPr lang="en-US" altLang="en-US" sz="2000" dirty="0"/>
                  <a:t>Notation: </a:t>
                </a:r>
                <a14:m>
                  <m:oMath xmlns:m="http://schemas.openxmlformats.org/officeDocument/2006/math">
                    <m:sSub>
                      <m:sSubPr>
                        <m:ctrlPr>
                          <a:rPr lang="en-US" altLang="en-US" b="1" i="1" dirty="0" smtClean="0">
                            <a:latin typeface="Cambria Math" panose="02040503050406030204" pitchFamily="18" charset="0"/>
                          </a:rPr>
                        </m:ctrlPr>
                      </m:sSubPr>
                      <m:e>
                        <m:r>
                          <a:rPr lang="en-US" altLang="en-US" b="1" i="1" dirty="0" smtClean="0">
                            <a:latin typeface="Cambria Math" panose="02040503050406030204" pitchFamily="18" charset="0"/>
                          </a:rPr>
                          <m:t>𝒌</m:t>
                        </m:r>
                        <m:r>
                          <a:rPr lang="en-US" altLang="en-US" i="1" dirty="0" smtClean="0">
                            <a:latin typeface="Cambria Math" panose="02040503050406030204" pitchFamily="18" charset="0"/>
                          </a:rPr>
                          <m:t>𝑅</m:t>
                        </m:r>
                      </m:e>
                      <m:sub>
                        <m:r>
                          <a:rPr lang="en-US" altLang="en-US" b="1" i="1" dirty="0" smtClean="0">
                            <a:latin typeface="Cambria Math" panose="02040503050406030204" pitchFamily="18" charset="0"/>
                          </a:rPr>
                          <m:t>𝒊</m:t>
                        </m:r>
                      </m:sub>
                    </m:sSub>
                  </m:oMath>
                </a14:m>
                <a:r>
                  <a:rPr lang="en-US" altLang="en-US" sz="2000" dirty="0"/>
                  <a:t>   indicates multiplying the </a:t>
                </a:r>
                <a:r>
                  <a:rPr lang="en-US" altLang="en-US" sz="2000" i="1" dirty="0" err="1"/>
                  <a:t>i</a:t>
                </a:r>
                <a:r>
                  <a:rPr lang="en-US" altLang="en-US" sz="2000" dirty="0" err="1"/>
                  <a:t>-th</a:t>
                </a:r>
                <a:r>
                  <a:rPr lang="en-US" altLang="en-US" sz="2000" dirty="0"/>
                  <a:t> row by </a:t>
                </a:r>
                <a:r>
                  <a:rPr lang="en-US" altLang="en-US" sz="2000" i="1" dirty="0"/>
                  <a:t>k</a:t>
                </a:r>
              </a:p>
              <a:p>
                <a:pPr marL="914400" lvl="1" indent="-457200">
                  <a:buFont typeface="+mj-lt"/>
                  <a:buAutoNum type="arabicPeriod"/>
                </a:pPr>
                <a:r>
                  <a:rPr lang="en-US" altLang="en-US" sz="2400" dirty="0"/>
                  <a:t>Add a multiple of one row to any other row.</a:t>
                </a:r>
              </a:p>
              <a:p>
                <a:pPr lvl="2"/>
                <a:r>
                  <a:rPr lang="en-US" altLang="en-US" dirty="0"/>
                  <a:t>Notation: </a:t>
                </a:r>
                <a14:m>
                  <m:oMath xmlns:m="http://schemas.openxmlformats.org/officeDocument/2006/math">
                    <m:sSub>
                      <m:sSubPr>
                        <m:ctrlPr>
                          <a:rPr lang="en-US" altLang="en-US" b="1" i="1" dirty="0" smtClean="0">
                            <a:latin typeface="Cambria Math" panose="02040503050406030204" pitchFamily="18" charset="0"/>
                          </a:rPr>
                        </m:ctrlPr>
                      </m:sSubPr>
                      <m:e>
                        <m:r>
                          <a:rPr lang="en-US" altLang="en-US" b="1" i="1" dirty="0" smtClean="0">
                            <a:latin typeface="Cambria Math" panose="02040503050406030204" pitchFamily="18" charset="0"/>
                          </a:rPr>
                          <m:t>𝒌</m:t>
                        </m:r>
                        <m:r>
                          <a:rPr lang="en-US" altLang="en-US" i="1" dirty="0" smtClean="0">
                            <a:latin typeface="Cambria Math" panose="02040503050406030204" pitchFamily="18" charset="0"/>
                          </a:rPr>
                          <m:t>𝑅</m:t>
                        </m:r>
                      </m:e>
                      <m:sub>
                        <m:r>
                          <a:rPr lang="en-US" altLang="en-US" b="1" i="1" dirty="0" smtClean="0">
                            <a:latin typeface="Cambria Math" panose="02040503050406030204" pitchFamily="18" charset="0"/>
                          </a:rPr>
                          <m:t>𝒊</m:t>
                        </m:r>
                      </m:sub>
                    </m:sSub>
                  </m:oMath>
                </a14:m>
                <a:r>
                  <a:rPr lang="en-US" altLang="en-US" dirty="0"/>
                  <a:t>   +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𝑅</m:t>
                        </m:r>
                      </m:e>
                      <m:sub>
                        <m:r>
                          <a:rPr lang="en-US" altLang="en-US" b="1" i="1" dirty="0" smtClean="0">
                            <a:latin typeface="Cambria Math" panose="02040503050406030204" pitchFamily="18" charset="0"/>
                          </a:rPr>
                          <m:t>𝒋</m:t>
                        </m:r>
                      </m:sub>
                    </m:sSub>
                  </m:oMath>
                </a14:m>
                <a:r>
                  <a:rPr lang="en-US" altLang="en-US" dirty="0"/>
                  <a:t>   indicates adding </a:t>
                </a:r>
                <a:r>
                  <a:rPr lang="en-US" altLang="en-US" i="1" dirty="0"/>
                  <a:t>k</a:t>
                </a:r>
                <a:r>
                  <a:rPr lang="en-US" altLang="en-US" dirty="0"/>
                  <a:t> times the </a:t>
                </a:r>
                <a:r>
                  <a:rPr lang="en-US" altLang="en-US" i="1" dirty="0" err="1"/>
                  <a:t>i</a:t>
                </a:r>
                <a:r>
                  <a:rPr lang="en-US" altLang="en-US" dirty="0" err="1"/>
                  <a:t>-th</a:t>
                </a:r>
                <a:r>
                  <a:rPr lang="en-US" altLang="en-US" dirty="0"/>
                  <a:t> row to the </a:t>
                </a:r>
                <a:r>
                  <a:rPr lang="en-US" altLang="en-US" i="1" dirty="0"/>
                  <a:t>j</a:t>
                </a:r>
                <a:r>
                  <a:rPr lang="en-US" altLang="en-US" dirty="0"/>
                  <a:t>-</a:t>
                </a:r>
                <a:r>
                  <a:rPr lang="en-US" altLang="en-US" dirty="0" err="1"/>
                  <a:t>th</a:t>
                </a:r>
                <a:r>
                  <a:rPr lang="en-US" altLang="en-US" dirty="0"/>
                  <a:t> row</a:t>
                </a:r>
              </a:p>
              <a:p>
                <a:pPr lvl="2"/>
                <a:endParaRPr lang="en-US" altLang="en-US" i="1" dirty="0"/>
              </a:p>
              <a:p>
                <a:pPr marL="1371600" lvl="2" indent="-457200">
                  <a:buFont typeface="+mj-lt"/>
                  <a:buAutoNum type="arabicPeriod"/>
                </a:pPr>
                <a:endParaRPr lang="en-US" altLang="en-US" dirty="0"/>
              </a:p>
              <a:p>
                <a:pPr marL="914400" lvl="1" indent="-457200">
                  <a:buFont typeface="+mj-lt"/>
                  <a:buAutoNum type="arabicPeriod"/>
                </a:pPr>
                <a:endParaRPr lang="en-US" altLang="en-US" dirty="0"/>
              </a:p>
              <a:p>
                <a:pPr marL="457200" lvl="1" indent="0">
                  <a:buNone/>
                </a:pPr>
                <a:endParaRPr lang="en-US" altLang="en-US" dirty="0"/>
              </a:p>
              <a:p>
                <a:endParaRPr lang="en-US" dirty="0"/>
              </a:p>
            </p:txBody>
          </p:sp>
        </mc:Choice>
        <mc:Fallback xmlns="">
          <p:sp>
            <p:nvSpPr>
              <p:cNvPr id="3" name="Content Placeholder 2">
                <a:extLst>
                  <a:ext uri="{FF2B5EF4-FFF2-40B4-BE49-F238E27FC236}">
                    <a16:creationId xmlns:a16="http://schemas.microsoft.com/office/drawing/2014/main" id="{3EC539B7-25CC-41C9-8CD9-0B8C82D19377}"/>
                  </a:ext>
                </a:extLst>
              </p:cNvPr>
              <p:cNvSpPr>
                <a:spLocks noGrp="1" noRot="1" noChangeAspect="1" noMove="1" noResize="1" noEditPoints="1" noAdjustHandles="1" noChangeArrowheads="1" noChangeShapeType="1" noTextEdit="1"/>
              </p:cNvSpPr>
              <p:nvPr>
                <p:ph idx="1"/>
              </p:nvPr>
            </p:nvSpPr>
            <p:spPr>
              <a:blipFill>
                <a:blip r:embed="rId3"/>
                <a:stretch>
                  <a:fillRect l="-1440" t="-1988" r="-1600"/>
                </a:stretch>
              </a:blipFill>
            </p:spPr>
            <p:txBody>
              <a:bodyPr/>
              <a:lstStyle/>
              <a:p>
                <a:r>
                  <a:rPr lang="en-US">
                    <a:noFill/>
                  </a:rPr>
                  <a:t> </a:t>
                </a:r>
              </a:p>
            </p:txBody>
          </p:sp>
        </mc:Fallback>
      </mc:AlternateContent>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D49-12B2-4C1A-AE34-EAEC9E246B35}"/>
              </a:ext>
            </a:extLst>
          </p:cNvPr>
          <p:cNvSpPr>
            <a:spLocks noGrp="1"/>
          </p:cNvSpPr>
          <p:nvPr>
            <p:ph type="title"/>
          </p:nvPr>
        </p:nvSpPr>
        <p:spPr/>
        <p:txBody>
          <a:bodyPr>
            <a:normAutofit fontScale="90000"/>
          </a:bodyPr>
          <a:lstStyle/>
          <a:p>
            <a:r>
              <a:rPr lang="en-US" altLang="en-US" sz="4000" b="1" dirty="0"/>
              <a:t>Example: Finding the REF</a:t>
            </a:r>
            <a:endParaRPr lang="en-US" dirty="0"/>
          </a:p>
        </p:txBody>
      </p:sp>
      <p:sp>
        <p:nvSpPr>
          <p:cNvPr id="22545" name="Text Box 17">
            <a:extLst>
              <a:ext uri="{FF2B5EF4-FFF2-40B4-BE49-F238E27FC236}">
                <a16:creationId xmlns:a16="http://schemas.microsoft.com/office/drawing/2014/main" id="{CFCE51AB-BF61-40BB-BBE6-D54F74878FC8}"/>
              </a:ext>
            </a:extLst>
          </p:cNvPr>
          <p:cNvSpPr txBox="1">
            <a:spLocks noChangeArrowheads="1"/>
          </p:cNvSpPr>
          <p:nvPr/>
        </p:nvSpPr>
        <p:spPr bwMode="auto">
          <a:xfrm>
            <a:off x="945410" y="1713681"/>
            <a:ext cx="1770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2400" b="1" dirty="0">
                <a:solidFill>
                  <a:srgbClr val="002060"/>
                </a:solidFill>
                <a:latin typeface="+mj-lt"/>
              </a:rPr>
              <a:t>Input Matrix:</a:t>
            </a:r>
          </a:p>
        </p:txBody>
      </p:sp>
      <mc:AlternateContent xmlns:mc="http://schemas.openxmlformats.org/markup-compatibility/2006" xmlns:a14="http://schemas.microsoft.com/office/drawing/2010/main">
        <mc:Choice Requires="a14">
          <p:sp>
            <p:nvSpPr>
              <p:cNvPr id="22546" name="Object 18">
                <a:extLst>
                  <a:ext uri="{FF2B5EF4-FFF2-40B4-BE49-F238E27FC236}">
                    <a16:creationId xmlns:a16="http://schemas.microsoft.com/office/drawing/2014/main" id="{59FA562B-B659-4CEA-A790-742F7374B92B}"/>
                  </a:ext>
                </a:extLst>
              </p:cNvPr>
              <p:cNvSpPr txBox="1"/>
              <p:nvPr/>
            </p:nvSpPr>
            <p:spPr bwMode="auto">
              <a:xfrm>
                <a:off x="2715638" y="1557160"/>
                <a:ext cx="2388276" cy="139191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7</m:t>
                                </m:r>
                              </m:e>
                            </m:mr>
                          </m:m>
                        </m:e>
                      </m:d>
                    </m:oMath>
                  </m:oMathPara>
                </a14:m>
                <a:endParaRPr lang="en-US" dirty="0"/>
              </a:p>
            </p:txBody>
          </p:sp>
        </mc:Choice>
        <mc:Fallback xmlns="">
          <p:sp>
            <p:nvSpPr>
              <p:cNvPr id="22546" name="Object 18">
                <a:extLst>
                  <a:ext uri="{FF2B5EF4-FFF2-40B4-BE49-F238E27FC236}">
                    <a16:creationId xmlns:a16="http://schemas.microsoft.com/office/drawing/2014/main" id="{59FA562B-B659-4CEA-A790-742F7374B92B}"/>
                  </a:ext>
                </a:extLst>
              </p:cNvPr>
              <p:cNvSpPr txBox="1">
                <a:spLocks noRot="1" noChangeAspect="1" noMove="1" noResize="1" noEditPoints="1" noAdjustHandles="1" noChangeArrowheads="1" noChangeShapeType="1" noTextEdit="1"/>
              </p:cNvSpPr>
              <p:nvPr/>
            </p:nvSpPr>
            <p:spPr bwMode="auto">
              <a:xfrm>
                <a:off x="2715638" y="1557160"/>
                <a:ext cx="2388276" cy="1391918"/>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51" name="Object 23">
                <a:extLst>
                  <a:ext uri="{FF2B5EF4-FFF2-40B4-BE49-F238E27FC236}">
                    <a16:creationId xmlns:a16="http://schemas.microsoft.com/office/drawing/2014/main" id="{E9898CF2-B996-43D5-B54D-EAA8A4A53902}"/>
                  </a:ext>
                </a:extLst>
              </p:cNvPr>
              <p:cNvSpPr txBox="1"/>
              <p:nvPr/>
            </p:nvSpPr>
            <p:spPr bwMode="auto">
              <a:xfrm>
                <a:off x="7630160" y="1618302"/>
                <a:ext cx="2621280" cy="137159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7</m:t>
                                </m:r>
                              </m:e>
                            </m:mr>
                          </m:m>
                        </m:e>
                      </m:d>
                    </m:oMath>
                  </m:oMathPara>
                </a14:m>
                <a:endParaRPr lang="en-US" dirty="0"/>
              </a:p>
            </p:txBody>
          </p:sp>
        </mc:Choice>
        <mc:Fallback xmlns="">
          <p:sp>
            <p:nvSpPr>
              <p:cNvPr id="22551" name="Object 23">
                <a:extLst>
                  <a:ext uri="{FF2B5EF4-FFF2-40B4-BE49-F238E27FC236}">
                    <a16:creationId xmlns:a16="http://schemas.microsoft.com/office/drawing/2014/main" id="{E9898CF2-B996-43D5-B54D-EAA8A4A53902}"/>
                  </a:ext>
                </a:extLst>
              </p:cNvPr>
              <p:cNvSpPr txBox="1">
                <a:spLocks noRot="1" noChangeAspect="1" noMove="1" noResize="1" noEditPoints="1" noAdjustHandles="1" noChangeArrowheads="1" noChangeShapeType="1" noTextEdit="1"/>
              </p:cNvSpPr>
              <p:nvPr/>
            </p:nvSpPr>
            <p:spPr bwMode="auto">
              <a:xfrm>
                <a:off x="7630160" y="1618302"/>
                <a:ext cx="2621280" cy="1371597"/>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52" name="Object 24">
                <a:extLst>
                  <a:ext uri="{FF2B5EF4-FFF2-40B4-BE49-F238E27FC236}">
                    <a16:creationId xmlns:a16="http://schemas.microsoft.com/office/drawing/2014/main" id="{C9F74072-BC48-4901-943F-FAB44BBDF268}"/>
                  </a:ext>
                </a:extLst>
              </p:cNvPr>
              <p:cNvSpPr txBox="1"/>
              <p:nvPr/>
            </p:nvSpPr>
            <p:spPr bwMode="auto">
              <a:xfrm>
                <a:off x="5539424" y="1457326"/>
                <a:ext cx="1633537" cy="600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oMath>
                  </m:oMathPara>
                </a14:m>
                <a:endParaRPr lang="en-US"/>
              </a:p>
            </p:txBody>
          </p:sp>
        </mc:Choice>
        <mc:Fallback xmlns="">
          <p:sp>
            <p:nvSpPr>
              <p:cNvPr id="22552" name="Object 24">
                <a:extLst>
                  <a:ext uri="{FF2B5EF4-FFF2-40B4-BE49-F238E27FC236}">
                    <a16:creationId xmlns:a16="http://schemas.microsoft.com/office/drawing/2014/main" id="{C9F74072-BC48-4901-943F-FAB44BBDF268}"/>
                  </a:ext>
                </a:extLst>
              </p:cNvPr>
              <p:cNvSpPr txBox="1">
                <a:spLocks noRot="1" noChangeAspect="1" noMove="1" noResize="1" noEditPoints="1" noAdjustHandles="1" noChangeArrowheads="1" noChangeShapeType="1" noTextEdit="1"/>
              </p:cNvSpPr>
              <p:nvPr/>
            </p:nvSpPr>
            <p:spPr bwMode="auto">
              <a:xfrm>
                <a:off x="5539424" y="1457326"/>
                <a:ext cx="1633537" cy="600075"/>
              </a:xfrm>
              <a:prstGeom prst="rect">
                <a:avLst/>
              </a:prstGeom>
              <a:blipFill>
                <a:blip r:embed="rId5"/>
                <a:stretch>
                  <a:fillRect/>
                </a:stretch>
              </a:blipFill>
              <a:ln>
                <a:noFill/>
              </a:ln>
              <a:effectLst/>
            </p:spPr>
            <p:txBody>
              <a:bodyPr/>
              <a:lstStyle/>
              <a:p>
                <a:r>
                  <a:rPr lang="en-US">
                    <a:noFill/>
                  </a:rPr>
                  <a:t> </a:t>
                </a:r>
              </a:p>
            </p:txBody>
          </p:sp>
        </mc:Fallback>
      </mc:AlternateContent>
      <p:sp>
        <p:nvSpPr>
          <p:cNvPr id="22554" name="Line 26">
            <a:extLst>
              <a:ext uri="{FF2B5EF4-FFF2-40B4-BE49-F238E27FC236}">
                <a16:creationId xmlns:a16="http://schemas.microsoft.com/office/drawing/2014/main" id="{9E4AE42E-6F73-4DE7-BFCB-E96BC98A7F66}"/>
              </a:ext>
            </a:extLst>
          </p:cNvPr>
          <p:cNvSpPr>
            <a:spLocks noChangeShapeType="1"/>
          </p:cNvSpPr>
          <p:nvPr/>
        </p:nvSpPr>
        <p:spPr bwMode="auto">
          <a:xfrm>
            <a:off x="5420360" y="2057400"/>
            <a:ext cx="1981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2555" name="Object 27">
                <a:extLst>
                  <a:ext uri="{FF2B5EF4-FFF2-40B4-BE49-F238E27FC236}">
                    <a16:creationId xmlns:a16="http://schemas.microsoft.com/office/drawing/2014/main" id="{8357C7E8-447E-4CF6-B7A2-AB9224329FDA}"/>
                  </a:ext>
                </a:extLst>
              </p:cNvPr>
              <p:cNvSpPr txBox="1"/>
              <p:nvPr/>
            </p:nvSpPr>
            <p:spPr bwMode="auto">
              <a:xfrm>
                <a:off x="7721600" y="4367213"/>
                <a:ext cx="2621280" cy="151587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4</m:t>
                                </m:r>
                              </m:e>
                            </m:mr>
                          </m:m>
                        </m:e>
                      </m:d>
                    </m:oMath>
                  </m:oMathPara>
                </a14:m>
                <a:endParaRPr lang="en-US"/>
              </a:p>
            </p:txBody>
          </p:sp>
        </mc:Choice>
        <mc:Fallback xmlns="">
          <p:sp>
            <p:nvSpPr>
              <p:cNvPr id="22555" name="Object 27">
                <a:extLst>
                  <a:ext uri="{FF2B5EF4-FFF2-40B4-BE49-F238E27FC236}">
                    <a16:creationId xmlns:a16="http://schemas.microsoft.com/office/drawing/2014/main" id="{8357C7E8-447E-4CF6-B7A2-AB9224329FDA}"/>
                  </a:ext>
                </a:extLst>
              </p:cNvPr>
              <p:cNvSpPr txBox="1">
                <a:spLocks noRot="1" noChangeAspect="1" noMove="1" noResize="1" noEditPoints="1" noAdjustHandles="1" noChangeArrowheads="1" noChangeShapeType="1" noTextEdit="1"/>
              </p:cNvSpPr>
              <p:nvPr/>
            </p:nvSpPr>
            <p:spPr bwMode="auto">
              <a:xfrm>
                <a:off x="7721600" y="4367213"/>
                <a:ext cx="2621280" cy="1515872"/>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56" name="Object 28">
                <a:extLst>
                  <a:ext uri="{FF2B5EF4-FFF2-40B4-BE49-F238E27FC236}">
                    <a16:creationId xmlns:a16="http://schemas.microsoft.com/office/drawing/2014/main" id="{26A4A860-8F72-4187-8DEB-FA0DE5724497}"/>
                  </a:ext>
                </a:extLst>
              </p:cNvPr>
              <p:cNvSpPr txBox="1"/>
              <p:nvPr/>
            </p:nvSpPr>
            <p:spPr bwMode="auto">
              <a:xfrm>
                <a:off x="9051290" y="2989899"/>
                <a:ext cx="1200150" cy="600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a:p>
            </p:txBody>
          </p:sp>
        </mc:Choice>
        <mc:Fallback xmlns="">
          <p:sp>
            <p:nvSpPr>
              <p:cNvPr id="22556" name="Object 28">
                <a:extLst>
                  <a:ext uri="{FF2B5EF4-FFF2-40B4-BE49-F238E27FC236}">
                    <a16:creationId xmlns:a16="http://schemas.microsoft.com/office/drawing/2014/main" id="{26A4A860-8F72-4187-8DEB-FA0DE5724497}"/>
                  </a:ext>
                </a:extLst>
              </p:cNvPr>
              <p:cNvSpPr txBox="1">
                <a:spLocks noRot="1" noChangeAspect="1" noMove="1" noResize="1" noEditPoints="1" noAdjustHandles="1" noChangeArrowheads="1" noChangeShapeType="1" noTextEdit="1"/>
              </p:cNvSpPr>
              <p:nvPr/>
            </p:nvSpPr>
            <p:spPr bwMode="auto">
              <a:xfrm>
                <a:off x="9051290" y="2989899"/>
                <a:ext cx="1200150" cy="600075"/>
              </a:xfrm>
              <a:prstGeom prst="rect">
                <a:avLst/>
              </a:prstGeom>
              <a:blipFill>
                <a:blip r:embed="rId7"/>
                <a:stretch>
                  <a:fillRect/>
                </a:stretch>
              </a:blipFill>
              <a:ln>
                <a:noFill/>
              </a:ln>
              <a:effectLst/>
            </p:spPr>
            <p:txBody>
              <a:bodyPr/>
              <a:lstStyle/>
              <a:p>
                <a:r>
                  <a:rPr lang="en-US">
                    <a:noFill/>
                  </a:rPr>
                  <a:t> </a:t>
                </a:r>
              </a:p>
            </p:txBody>
          </p:sp>
        </mc:Fallback>
      </mc:AlternateContent>
      <p:sp>
        <p:nvSpPr>
          <p:cNvPr id="22558" name="Line 30">
            <a:extLst>
              <a:ext uri="{FF2B5EF4-FFF2-40B4-BE49-F238E27FC236}">
                <a16:creationId xmlns:a16="http://schemas.microsoft.com/office/drawing/2014/main" id="{0E728E1A-6ECC-4A4E-A1B0-2BB88EFBD8BE}"/>
              </a:ext>
            </a:extLst>
          </p:cNvPr>
          <p:cNvSpPr>
            <a:spLocks noChangeShapeType="1"/>
          </p:cNvSpPr>
          <p:nvPr/>
        </p:nvSpPr>
        <p:spPr bwMode="auto">
          <a:xfrm>
            <a:off x="8940800" y="2743201"/>
            <a:ext cx="10160" cy="137159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2559" name="Object 31">
                <a:extLst>
                  <a:ext uri="{FF2B5EF4-FFF2-40B4-BE49-F238E27FC236}">
                    <a16:creationId xmlns:a16="http://schemas.microsoft.com/office/drawing/2014/main" id="{BB4AB58E-8AA5-4DFB-8E27-B01914F85C1F}"/>
                  </a:ext>
                </a:extLst>
              </p:cNvPr>
              <p:cNvSpPr txBox="1"/>
              <p:nvPr/>
            </p:nvSpPr>
            <p:spPr bwMode="auto">
              <a:xfrm>
                <a:off x="2974042" y="4377481"/>
                <a:ext cx="2699009" cy="158845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4</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
                        </m:e>
                      </m:d>
                    </m:oMath>
                  </m:oMathPara>
                </a14:m>
                <a:endParaRPr lang="en-US" dirty="0"/>
              </a:p>
            </p:txBody>
          </p:sp>
        </mc:Choice>
        <mc:Fallback xmlns="">
          <p:sp>
            <p:nvSpPr>
              <p:cNvPr id="22559" name="Object 31">
                <a:extLst>
                  <a:ext uri="{FF2B5EF4-FFF2-40B4-BE49-F238E27FC236}">
                    <a16:creationId xmlns:a16="http://schemas.microsoft.com/office/drawing/2014/main" id="{BB4AB58E-8AA5-4DFB-8E27-B01914F85C1F}"/>
                  </a:ext>
                </a:extLst>
              </p:cNvPr>
              <p:cNvSpPr txBox="1">
                <a:spLocks noRot="1" noChangeAspect="1" noMove="1" noResize="1" noEditPoints="1" noAdjustHandles="1" noChangeArrowheads="1" noChangeShapeType="1" noTextEdit="1"/>
              </p:cNvSpPr>
              <p:nvPr/>
            </p:nvSpPr>
            <p:spPr bwMode="auto">
              <a:xfrm>
                <a:off x="2974042" y="4377481"/>
                <a:ext cx="2699009" cy="1588454"/>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60" name="Object 32">
                <a:extLst>
                  <a:ext uri="{FF2B5EF4-FFF2-40B4-BE49-F238E27FC236}">
                    <a16:creationId xmlns:a16="http://schemas.microsoft.com/office/drawing/2014/main" id="{84BCCF4D-3B28-444F-AF9B-B057E9771FC9}"/>
                  </a:ext>
                </a:extLst>
              </p:cNvPr>
              <p:cNvSpPr txBox="1"/>
              <p:nvPr/>
            </p:nvSpPr>
            <p:spPr bwMode="auto">
              <a:xfrm>
                <a:off x="6268086" y="4389001"/>
                <a:ext cx="600075" cy="600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23</m:t>
                          </m:r>
                        </m:sub>
                      </m:sSub>
                    </m:oMath>
                  </m:oMathPara>
                </a14:m>
                <a:endParaRPr lang="en-US"/>
              </a:p>
            </p:txBody>
          </p:sp>
        </mc:Choice>
        <mc:Fallback xmlns="">
          <p:sp>
            <p:nvSpPr>
              <p:cNvPr id="22560" name="Object 32">
                <a:extLst>
                  <a:ext uri="{FF2B5EF4-FFF2-40B4-BE49-F238E27FC236}">
                    <a16:creationId xmlns:a16="http://schemas.microsoft.com/office/drawing/2014/main" id="{84BCCF4D-3B28-444F-AF9B-B057E9771FC9}"/>
                  </a:ext>
                </a:extLst>
              </p:cNvPr>
              <p:cNvSpPr txBox="1">
                <a:spLocks noRot="1" noChangeAspect="1" noMove="1" noResize="1" noEditPoints="1" noAdjustHandles="1" noChangeArrowheads="1" noChangeShapeType="1" noTextEdit="1"/>
              </p:cNvSpPr>
              <p:nvPr/>
            </p:nvSpPr>
            <p:spPr bwMode="auto">
              <a:xfrm>
                <a:off x="6268086" y="4389001"/>
                <a:ext cx="600075" cy="600075"/>
              </a:xfrm>
              <a:prstGeom prst="rect">
                <a:avLst/>
              </a:prstGeom>
              <a:blipFill>
                <a:blip r:embed="rId9"/>
                <a:stretch>
                  <a:fillRect/>
                </a:stretch>
              </a:blipFill>
              <a:ln>
                <a:noFill/>
              </a:ln>
              <a:effectLst/>
            </p:spPr>
            <p:txBody>
              <a:bodyPr/>
              <a:lstStyle/>
              <a:p>
                <a:r>
                  <a:rPr lang="en-US">
                    <a:noFill/>
                  </a:rPr>
                  <a:t> </a:t>
                </a:r>
              </a:p>
            </p:txBody>
          </p:sp>
        </mc:Fallback>
      </mc:AlternateContent>
      <p:sp>
        <p:nvSpPr>
          <p:cNvPr id="22562" name="Line 34">
            <a:extLst>
              <a:ext uri="{FF2B5EF4-FFF2-40B4-BE49-F238E27FC236}">
                <a16:creationId xmlns:a16="http://schemas.microsoft.com/office/drawing/2014/main" id="{5BCAD630-C9BE-4133-A513-FBA788188A64}"/>
              </a:ext>
            </a:extLst>
          </p:cNvPr>
          <p:cNvSpPr>
            <a:spLocks noChangeShapeType="1"/>
          </p:cNvSpPr>
          <p:nvPr/>
        </p:nvSpPr>
        <p:spPr bwMode="auto">
          <a:xfrm flipH="1">
            <a:off x="5559744" y="4795106"/>
            <a:ext cx="1862136"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1" name="TextBox 20">
            <a:extLst>
              <a:ext uri="{FF2B5EF4-FFF2-40B4-BE49-F238E27FC236}">
                <a16:creationId xmlns:a16="http://schemas.microsoft.com/office/drawing/2014/main" id="{A048A132-DE78-440F-A084-7E6B98AA5DE4}"/>
              </a:ext>
            </a:extLst>
          </p:cNvPr>
          <p:cNvSpPr txBox="1"/>
          <p:nvPr/>
        </p:nvSpPr>
        <p:spPr>
          <a:xfrm>
            <a:off x="838200" y="6499226"/>
            <a:ext cx="7843520" cy="246221"/>
          </a:xfrm>
          <a:prstGeom prst="rect">
            <a:avLst/>
          </a:prstGeom>
          <a:noFill/>
        </p:spPr>
        <p:txBody>
          <a:bodyPr wrap="square">
            <a:spAutoFit/>
          </a:bodyPr>
          <a:lstStyle/>
          <a:p>
            <a:r>
              <a:rPr lang="en-US" sz="1000" dirty="0">
                <a:solidFill>
                  <a:srgbClr val="FF0000"/>
                </a:solidFill>
              </a:rPr>
              <a:t>Source: http://www.northlandprep.org/wp-content/uploads/2012/03/PC-7.3b.ppt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1" grpId="0"/>
      <p:bldP spid="22552" grpId="0"/>
      <p:bldP spid="22554" grpId="0" animBg="1"/>
      <p:bldP spid="22555" grpId="0"/>
      <p:bldP spid="22556" grpId="0"/>
      <p:bldP spid="22558" grpId="0" animBg="1"/>
      <p:bldP spid="22559" grpId="0"/>
      <p:bldP spid="22560" grpId="0"/>
      <p:bldP spid="2256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D49-12B2-4C1A-AE34-EAEC9E246B35}"/>
              </a:ext>
            </a:extLst>
          </p:cNvPr>
          <p:cNvSpPr>
            <a:spLocks noGrp="1"/>
          </p:cNvSpPr>
          <p:nvPr>
            <p:ph type="title"/>
          </p:nvPr>
        </p:nvSpPr>
        <p:spPr/>
        <p:txBody>
          <a:bodyPr>
            <a:normAutofit fontScale="90000"/>
          </a:bodyPr>
          <a:lstStyle/>
          <a:p>
            <a:r>
              <a:rPr lang="en-US" altLang="en-US" sz="4000" b="1" dirty="0"/>
              <a:t>Example: Finding the REF</a:t>
            </a:r>
            <a:endParaRPr lang="en-US" dirty="0"/>
          </a:p>
        </p:txBody>
      </p:sp>
      <mc:AlternateContent xmlns:mc="http://schemas.openxmlformats.org/markup-compatibility/2006" xmlns:a14="http://schemas.microsoft.com/office/drawing/2010/main">
        <mc:Choice Requires="a14">
          <p:sp>
            <p:nvSpPr>
              <p:cNvPr id="15" name="Object 9">
                <a:extLst>
                  <a:ext uri="{FF2B5EF4-FFF2-40B4-BE49-F238E27FC236}">
                    <a16:creationId xmlns:a16="http://schemas.microsoft.com/office/drawing/2014/main" id="{FED2BFD5-850D-4CF3-8CA1-2BE7AFA2B0CA}"/>
                  </a:ext>
                </a:extLst>
              </p:cNvPr>
              <p:cNvSpPr txBox="1"/>
              <p:nvPr/>
            </p:nvSpPr>
            <p:spPr bwMode="auto">
              <a:xfrm>
                <a:off x="8116498" y="1686889"/>
                <a:ext cx="2673422" cy="1033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4</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−6</m:t>
                                </m:r>
                              </m:e>
                            </m:mr>
                          </m:m>
                        </m:e>
                      </m:d>
                    </m:oMath>
                  </m:oMathPara>
                </a14:m>
                <a:endParaRPr lang="en-US" dirty="0"/>
              </a:p>
            </p:txBody>
          </p:sp>
        </mc:Choice>
        <mc:Fallback xmlns="">
          <p:sp>
            <p:nvSpPr>
              <p:cNvPr id="15" name="Object 9">
                <a:extLst>
                  <a:ext uri="{FF2B5EF4-FFF2-40B4-BE49-F238E27FC236}">
                    <a16:creationId xmlns:a16="http://schemas.microsoft.com/office/drawing/2014/main" id="{FED2BFD5-850D-4CF3-8CA1-2BE7AFA2B0CA}"/>
                  </a:ext>
                </a:extLst>
              </p:cNvPr>
              <p:cNvSpPr txBox="1">
                <a:spLocks noRot="1" noChangeAspect="1" noMove="1" noResize="1" noEditPoints="1" noAdjustHandles="1" noChangeArrowheads="1" noChangeShapeType="1" noTextEdit="1"/>
              </p:cNvSpPr>
              <p:nvPr/>
            </p:nvSpPr>
            <p:spPr bwMode="auto">
              <a:xfrm>
                <a:off x="8116498" y="1686889"/>
                <a:ext cx="2673422" cy="1033462"/>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10">
                <a:extLst>
                  <a:ext uri="{FF2B5EF4-FFF2-40B4-BE49-F238E27FC236}">
                    <a16:creationId xmlns:a16="http://schemas.microsoft.com/office/drawing/2014/main" id="{DC7D20DE-6578-47D6-826B-16909D527657}"/>
                  </a:ext>
                </a:extLst>
              </p:cNvPr>
              <p:cNvSpPr txBox="1"/>
              <p:nvPr/>
            </p:nvSpPr>
            <p:spPr bwMode="auto">
              <a:xfrm>
                <a:off x="5999529" y="1646786"/>
                <a:ext cx="1633537" cy="600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−3</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a:p>
            </p:txBody>
          </p:sp>
        </mc:Choice>
        <mc:Fallback xmlns="">
          <p:sp>
            <p:nvSpPr>
              <p:cNvPr id="16" name="Object 10">
                <a:extLst>
                  <a:ext uri="{FF2B5EF4-FFF2-40B4-BE49-F238E27FC236}">
                    <a16:creationId xmlns:a16="http://schemas.microsoft.com/office/drawing/2014/main" id="{DC7D20DE-6578-47D6-826B-16909D527657}"/>
                  </a:ext>
                </a:extLst>
              </p:cNvPr>
              <p:cNvSpPr txBox="1">
                <a:spLocks noRot="1" noChangeAspect="1" noMove="1" noResize="1" noEditPoints="1" noAdjustHandles="1" noChangeArrowheads="1" noChangeShapeType="1" noTextEdit="1"/>
              </p:cNvSpPr>
              <p:nvPr/>
            </p:nvSpPr>
            <p:spPr bwMode="auto">
              <a:xfrm>
                <a:off x="5999529" y="1646786"/>
                <a:ext cx="1633537" cy="600075"/>
              </a:xfrm>
              <a:prstGeom prst="rect">
                <a:avLst/>
              </a:prstGeom>
              <a:blipFill>
                <a:blip r:embed="rId4"/>
                <a:stretch>
                  <a:fillRect/>
                </a:stretch>
              </a:blipFill>
              <a:ln>
                <a:noFill/>
              </a:ln>
              <a:effectLst/>
            </p:spPr>
            <p:txBody>
              <a:bodyPr/>
              <a:lstStyle/>
              <a:p>
                <a:r>
                  <a:rPr lang="en-US">
                    <a:noFill/>
                  </a:rPr>
                  <a:t> </a:t>
                </a:r>
              </a:p>
            </p:txBody>
          </p:sp>
        </mc:Fallback>
      </mc:AlternateContent>
      <p:sp>
        <p:nvSpPr>
          <p:cNvPr id="17" name="Line 11">
            <a:extLst>
              <a:ext uri="{FF2B5EF4-FFF2-40B4-BE49-F238E27FC236}">
                <a16:creationId xmlns:a16="http://schemas.microsoft.com/office/drawing/2014/main" id="{78970884-C397-4C21-A406-15065005A313}"/>
              </a:ext>
            </a:extLst>
          </p:cNvPr>
          <p:cNvSpPr>
            <a:spLocks noChangeShapeType="1"/>
          </p:cNvSpPr>
          <p:nvPr/>
        </p:nvSpPr>
        <p:spPr bwMode="auto">
          <a:xfrm>
            <a:off x="5825697" y="2246861"/>
            <a:ext cx="1981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8" name="Object 21">
                <a:extLst>
                  <a:ext uri="{FF2B5EF4-FFF2-40B4-BE49-F238E27FC236}">
                    <a16:creationId xmlns:a16="http://schemas.microsoft.com/office/drawing/2014/main" id="{16C2359E-726B-4F44-9EC4-31A68B22FCF2}"/>
                  </a:ext>
                </a:extLst>
              </p:cNvPr>
              <p:cNvSpPr txBox="1"/>
              <p:nvPr/>
            </p:nvSpPr>
            <p:spPr bwMode="auto">
              <a:xfrm>
                <a:off x="8175224" y="3975801"/>
                <a:ext cx="2673422" cy="166596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4</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3</m:t>
                                </m:r>
                              </m:e>
                            </m:mr>
                          </m:m>
                        </m:e>
                      </m:d>
                    </m:oMath>
                  </m:oMathPara>
                </a14:m>
                <a:endParaRPr lang="en-US"/>
              </a:p>
            </p:txBody>
          </p:sp>
        </mc:Choice>
        <mc:Fallback xmlns="">
          <p:sp>
            <p:nvSpPr>
              <p:cNvPr id="18" name="Object 21">
                <a:extLst>
                  <a:ext uri="{FF2B5EF4-FFF2-40B4-BE49-F238E27FC236}">
                    <a16:creationId xmlns:a16="http://schemas.microsoft.com/office/drawing/2014/main" id="{16C2359E-726B-4F44-9EC4-31A68B22FCF2}"/>
                  </a:ext>
                </a:extLst>
              </p:cNvPr>
              <p:cNvSpPr txBox="1">
                <a:spLocks noRot="1" noChangeAspect="1" noMove="1" noResize="1" noEditPoints="1" noAdjustHandles="1" noChangeArrowheads="1" noChangeShapeType="1" noTextEdit="1"/>
              </p:cNvSpPr>
              <p:nvPr/>
            </p:nvSpPr>
            <p:spPr bwMode="auto">
              <a:xfrm>
                <a:off x="8175224" y="3975801"/>
                <a:ext cx="2673422" cy="1665966"/>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bject 22">
                <a:extLst>
                  <a:ext uri="{FF2B5EF4-FFF2-40B4-BE49-F238E27FC236}">
                    <a16:creationId xmlns:a16="http://schemas.microsoft.com/office/drawing/2014/main" id="{6DDBFAE6-1AB3-4021-A3E7-8AC0B747F220}"/>
                  </a:ext>
                </a:extLst>
              </p:cNvPr>
              <p:cNvSpPr txBox="1"/>
              <p:nvPr/>
            </p:nvSpPr>
            <p:spPr bwMode="auto">
              <a:xfrm>
                <a:off x="9260938" y="2882367"/>
                <a:ext cx="1066800" cy="1033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dirty="0"/>
              </a:p>
            </p:txBody>
          </p:sp>
        </mc:Choice>
        <mc:Fallback xmlns="">
          <p:sp>
            <p:nvSpPr>
              <p:cNvPr id="19" name="Object 22">
                <a:extLst>
                  <a:ext uri="{FF2B5EF4-FFF2-40B4-BE49-F238E27FC236}">
                    <a16:creationId xmlns:a16="http://schemas.microsoft.com/office/drawing/2014/main" id="{6DDBFAE6-1AB3-4021-A3E7-8AC0B747F220}"/>
                  </a:ext>
                </a:extLst>
              </p:cNvPr>
              <p:cNvSpPr txBox="1">
                <a:spLocks noRot="1" noChangeAspect="1" noMove="1" noResize="1" noEditPoints="1" noAdjustHandles="1" noChangeArrowheads="1" noChangeShapeType="1" noTextEdit="1"/>
              </p:cNvSpPr>
              <p:nvPr/>
            </p:nvSpPr>
            <p:spPr bwMode="auto">
              <a:xfrm>
                <a:off x="9260938" y="2882367"/>
                <a:ext cx="1066800" cy="1033462"/>
              </a:xfrm>
              <a:prstGeom prst="rect">
                <a:avLst/>
              </a:prstGeom>
              <a:blipFill>
                <a:blip r:embed="rId6"/>
                <a:stretch>
                  <a:fillRect/>
                </a:stretch>
              </a:blipFill>
              <a:ln>
                <a:noFill/>
              </a:ln>
              <a:effectLst/>
            </p:spPr>
            <p:txBody>
              <a:bodyPr/>
              <a:lstStyle/>
              <a:p>
                <a:r>
                  <a:rPr lang="en-US">
                    <a:noFill/>
                  </a:rPr>
                  <a:t> </a:t>
                </a:r>
              </a:p>
            </p:txBody>
          </p:sp>
        </mc:Fallback>
      </mc:AlternateContent>
      <p:sp>
        <p:nvSpPr>
          <p:cNvPr id="20" name="Line 24">
            <a:extLst>
              <a:ext uri="{FF2B5EF4-FFF2-40B4-BE49-F238E27FC236}">
                <a16:creationId xmlns:a16="http://schemas.microsoft.com/office/drawing/2014/main" id="{07C61CA7-6DA8-4901-B398-7E47888FFE30}"/>
              </a:ext>
            </a:extLst>
          </p:cNvPr>
          <p:cNvSpPr>
            <a:spLocks noChangeShapeType="1"/>
          </p:cNvSpPr>
          <p:nvPr/>
        </p:nvSpPr>
        <p:spPr bwMode="auto">
          <a:xfrm>
            <a:off x="9197210" y="2771528"/>
            <a:ext cx="1" cy="120427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2" name="Object 31">
                <a:extLst>
                  <a:ext uri="{FF2B5EF4-FFF2-40B4-BE49-F238E27FC236}">
                    <a16:creationId xmlns:a16="http://schemas.microsoft.com/office/drawing/2014/main" id="{C99B964C-DB01-49DA-93AB-FCB69DF15ABB}"/>
                  </a:ext>
                </a:extLst>
              </p:cNvPr>
              <p:cNvSpPr txBox="1"/>
              <p:nvPr/>
            </p:nvSpPr>
            <p:spPr bwMode="auto">
              <a:xfrm>
                <a:off x="2960943" y="1681849"/>
                <a:ext cx="2555153" cy="158845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4</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6</m:t>
                                </m:r>
                              </m:e>
                            </m:mr>
                          </m:m>
                        </m:e>
                      </m:d>
                    </m:oMath>
                  </m:oMathPara>
                </a14:m>
                <a:endParaRPr lang="en-US"/>
              </a:p>
            </p:txBody>
          </p:sp>
        </mc:Choice>
        <mc:Fallback xmlns="">
          <p:sp>
            <p:nvSpPr>
              <p:cNvPr id="22" name="Object 31">
                <a:extLst>
                  <a:ext uri="{FF2B5EF4-FFF2-40B4-BE49-F238E27FC236}">
                    <a16:creationId xmlns:a16="http://schemas.microsoft.com/office/drawing/2014/main" id="{C99B964C-DB01-49DA-93AB-FCB69DF15ABB}"/>
                  </a:ext>
                </a:extLst>
              </p:cNvPr>
              <p:cNvSpPr txBox="1">
                <a:spLocks noRot="1" noChangeAspect="1" noMove="1" noResize="1" noEditPoints="1" noAdjustHandles="1" noChangeArrowheads="1" noChangeShapeType="1" noTextEdit="1"/>
              </p:cNvSpPr>
              <p:nvPr/>
            </p:nvSpPr>
            <p:spPr bwMode="auto">
              <a:xfrm>
                <a:off x="2960943" y="1681849"/>
                <a:ext cx="2555153" cy="1588454"/>
              </a:xfrm>
              <a:prstGeom prst="rect">
                <a:avLst/>
              </a:prstGeom>
              <a:blipFill>
                <a:blip r:embed="rId7"/>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2116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19" grpId="0"/>
      <p:bldP spid="2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D49-12B2-4C1A-AE34-EAEC9E246B35}"/>
              </a:ext>
            </a:extLst>
          </p:cNvPr>
          <p:cNvSpPr>
            <a:spLocks noGrp="1"/>
          </p:cNvSpPr>
          <p:nvPr>
            <p:ph type="title"/>
          </p:nvPr>
        </p:nvSpPr>
        <p:spPr/>
        <p:txBody>
          <a:bodyPr>
            <a:normAutofit fontScale="90000"/>
          </a:bodyPr>
          <a:lstStyle/>
          <a:p>
            <a:r>
              <a:rPr lang="en-US" altLang="en-US" dirty="0"/>
              <a:t>Practice</a:t>
            </a:r>
            <a:endParaRPr lang="en-US" dirty="0"/>
          </a:p>
        </p:txBody>
      </p:sp>
      <p:sp>
        <p:nvSpPr>
          <p:cNvPr id="3" name="Content Placeholder 2">
            <a:extLst>
              <a:ext uri="{FF2B5EF4-FFF2-40B4-BE49-F238E27FC236}">
                <a16:creationId xmlns:a16="http://schemas.microsoft.com/office/drawing/2014/main" id="{A42CCF7A-A0EC-4D80-9290-6B7C83659182}"/>
              </a:ext>
            </a:extLst>
          </p:cNvPr>
          <p:cNvSpPr>
            <a:spLocks noGrp="1"/>
          </p:cNvSpPr>
          <p:nvPr>
            <p:ph idx="1"/>
          </p:nvPr>
        </p:nvSpPr>
        <p:spPr/>
        <p:txBody>
          <a:bodyPr/>
          <a:lstStyle/>
          <a:p>
            <a:r>
              <a:rPr lang="en-US" altLang="en-US" sz="2800" dirty="0"/>
              <a:t>What elementary row operations applied to</a:t>
            </a:r>
          </a:p>
          <a:p>
            <a:endParaRPr lang="en-US" dirty="0"/>
          </a:p>
        </p:txBody>
      </p:sp>
      <mc:AlternateContent xmlns:mc="http://schemas.openxmlformats.org/markup-compatibility/2006" xmlns:a14="http://schemas.microsoft.com/office/drawing/2010/main">
        <mc:Choice Requires="a14">
          <p:sp>
            <p:nvSpPr>
              <p:cNvPr id="12" name="Object 7">
                <a:extLst>
                  <a:ext uri="{FF2B5EF4-FFF2-40B4-BE49-F238E27FC236}">
                    <a16:creationId xmlns:a16="http://schemas.microsoft.com/office/drawing/2014/main" id="{EA5C4050-3186-459B-A66A-EEC89CD13CF0}"/>
                  </a:ext>
                </a:extLst>
              </p:cNvPr>
              <p:cNvSpPr txBox="1"/>
              <p:nvPr/>
            </p:nvSpPr>
            <p:spPr bwMode="auto">
              <a:xfrm>
                <a:off x="2386094" y="2510272"/>
                <a:ext cx="2324000" cy="93621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
                        </m:e>
                      </m:d>
                    </m:oMath>
                  </m:oMathPara>
                </a14:m>
                <a:endParaRPr lang="en-US" dirty="0"/>
              </a:p>
            </p:txBody>
          </p:sp>
        </mc:Choice>
        <mc:Fallback xmlns="">
          <p:sp>
            <p:nvSpPr>
              <p:cNvPr id="12" name="Object 7">
                <a:extLst>
                  <a:ext uri="{FF2B5EF4-FFF2-40B4-BE49-F238E27FC236}">
                    <a16:creationId xmlns:a16="http://schemas.microsoft.com/office/drawing/2014/main" id="{EA5C4050-3186-459B-A66A-EEC89CD13CF0}"/>
                  </a:ext>
                </a:extLst>
              </p:cNvPr>
              <p:cNvSpPr txBox="1">
                <a:spLocks noRot="1" noChangeAspect="1" noMove="1" noResize="1" noEditPoints="1" noAdjustHandles="1" noChangeArrowheads="1" noChangeShapeType="1" noTextEdit="1"/>
              </p:cNvSpPr>
              <p:nvPr/>
            </p:nvSpPr>
            <p:spPr bwMode="auto">
              <a:xfrm>
                <a:off x="2386094" y="2510272"/>
                <a:ext cx="2324000" cy="936217"/>
              </a:xfrm>
              <a:prstGeom prst="rect">
                <a:avLst/>
              </a:prstGeom>
              <a:blipFill>
                <a:blip r:embed="rId3"/>
                <a:stretch>
                  <a:fillRect/>
                </a:stretch>
              </a:blipFill>
              <a:ln>
                <a:noFill/>
              </a:ln>
              <a:effectLst/>
            </p:spPr>
            <p:txBody>
              <a:bodyPr/>
              <a:lstStyle/>
              <a:p>
                <a:r>
                  <a:rPr lang="en-US">
                    <a:noFill/>
                  </a:rPr>
                  <a:t> </a:t>
                </a:r>
              </a:p>
            </p:txBody>
          </p:sp>
        </mc:Fallback>
      </mc:AlternateContent>
      <p:sp>
        <p:nvSpPr>
          <p:cNvPr id="13" name="Line 11">
            <a:extLst>
              <a:ext uri="{FF2B5EF4-FFF2-40B4-BE49-F238E27FC236}">
                <a16:creationId xmlns:a16="http://schemas.microsoft.com/office/drawing/2014/main" id="{C7CD8A2B-0FE4-464C-AF43-82A148ED734B}"/>
              </a:ext>
            </a:extLst>
          </p:cNvPr>
          <p:cNvSpPr>
            <a:spLocks noChangeShapeType="1"/>
          </p:cNvSpPr>
          <p:nvPr/>
        </p:nvSpPr>
        <p:spPr bwMode="auto">
          <a:xfrm>
            <a:off x="5105400" y="2978377"/>
            <a:ext cx="1981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53F3FCE7-21C6-44A1-B6AA-46133A6F0C23}"/>
                  </a:ext>
                </a:extLst>
              </p:cNvPr>
              <p:cNvSpPr txBox="1"/>
              <p:nvPr/>
            </p:nvSpPr>
            <p:spPr bwMode="auto">
              <a:xfrm>
                <a:off x="7640428" y="2454676"/>
                <a:ext cx="2387726" cy="104740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5</m:t>
                                </m:r>
                              </m:e>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
                        </m:e>
                      </m:d>
                    </m:oMath>
                  </m:oMathPara>
                </a14:m>
                <a:endParaRPr lang="en-US"/>
              </a:p>
            </p:txBody>
          </p:sp>
        </mc:Choice>
        <mc:Fallback xmlns="">
          <p:sp>
            <p:nvSpPr>
              <p:cNvPr id="14" name="Object 8">
                <a:extLst>
                  <a:ext uri="{FF2B5EF4-FFF2-40B4-BE49-F238E27FC236}">
                    <a16:creationId xmlns:a16="http://schemas.microsoft.com/office/drawing/2014/main" id="{53F3FCE7-21C6-44A1-B6AA-46133A6F0C23}"/>
                  </a:ext>
                </a:extLst>
              </p:cNvPr>
              <p:cNvSpPr txBox="1">
                <a:spLocks noRot="1" noChangeAspect="1" noMove="1" noResize="1" noEditPoints="1" noAdjustHandles="1" noChangeArrowheads="1" noChangeShapeType="1" noTextEdit="1"/>
              </p:cNvSpPr>
              <p:nvPr/>
            </p:nvSpPr>
            <p:spPr bwMode="auto">
              <a:xfrm>
                <a:off x="7640428" y="2454676"/>
                <a:ext cx="2387726" cy="1047402"/>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30">
                <a:extLst>
                  <a:ext uri="{FF2B5EF4-FFF2-40B4-BE49-F238E27FC236}">
                    <a16:creationId xmlns:a16="http://schemas.microsoft.com/office/drawing/2014/main" id="{3A9B1CA9-793B-4058-96FB-9B3BDC39BF3F}"/>
                  </a:ext>
                </a:extLst>
              </p:cNvPr>
              <p:cNvSpPr txBox="1">
                <a:spLocks noChangeArrowheads="1"/>
              </p:cNvSpPr>
              <p:nvPr/>
            </p:nvSpPr>
            <p:spPr bwMode="auto">
              <a:xfrm>
                <a:off x="5129661" y="2454087"/>
                <a:ext cx="1952649" cy="400110"/>
              </a:xfrm>
              <a:prstGeom prst="rect">
                <a:avLst/>
              </a:prstGeom>
              <a:noFill/>
              <a:ln w="9525">
                <a:noFill/>
                <a:miter lim="800000"/>
                <a:headEnd/>
                <a:tailEnd/>
              </a:ln>
              <a:effectLst/>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sSubPr>
                        <m:e>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𝑹</m:t>
                          </m:r>
                        </m:e>
                        <m:sub>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𝟏</m:t>
                          </m:r>
                        </m:sub>
                      </m:sSub>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m:t>
                      </m:r>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𝟐</m:t>
                      </m:r>
                      <m:sSub>
                        <m:sSubPr>
                          <m:ctrlP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sSubPr>
                        <m:e>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𝑹</m:t>
                          </m:r>
                        </m:e>
                        <m:sub>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𝟐</m:t>
                          </m:r>
                        </m:sub>
                      </m:sSub>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m:t>
                      </m:r>
                      <m:sSub>
                        <m:sSubPr>
                          <m:ctrlP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sSubPr>
                        <m:e>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𝑹</m:t>
                          </m:r>
                        </m:e>
                        <m:sub>
                          <m:r>
                            <a:rPr lang="en-US" sz="2000" b="1"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𝟏</m:t>
                          </m:r>
                        </m:sub>
                      </m:sSub>
                    </m:oMath>
                  </m:oMathPara>
                </a14:m>
                <a:endParaRPr lang="en-US" sz="2000" b="1" dirty="0">
                  <a:solidFill>
                    <a:schemeClr val="accent1"/>
                  </a:solidFill>
                  <a:effectLst>
                    <a:outerShdw blurRad="38100" dist="38100" dir="2700000" algn="tl">
                      <a:srgbClr val="C0C0C0"/>
                    </a:outerShdw>
                  </a:effectLst>
                  <a:latin typeface="Arial" charset="0"/>
                  <a:cs typeface="Arial" charset="0"/>
                </a:endParaRPr>
              </a:p>
            </p:txBody>
          </p:sp>
        </mc:Choice>
        <mc:Fallback xmlns="">
          <p:sp>
            <p:nvSpPr>
              <p:cNvPr id="23" name="Text Box 30">
                <a:extLst>
                  <a:ext uri="{FF2B5EF4-FFF2-40B4-BE49-F238E27FC236}">
                    <a16:creationId xmlns:a16="http://schemas.microsoft.com/office/drawing/2014/main" id="{3A9B1CA9-793B-4058-96FB-9B3BDC39BF3F}"/>
                  </a:ext>
                </a:extLst>
              </p:cNvPr>
              <p:cNvSpPr txBox="1">
                <a:spLocks noRot="1" noChangeAspect="1" noMove="1" noResize="1" noEditPoints="1" noAdjustHandles="1" noChangeArrowheads="1" noChangeShapeType="1" noTextEdit="1"/>
              </p:cNvSpPr>
              <p:nvPr/>
            </p:nvSpPr>
            <p:spPr bwMode="auto">
              <a:xfrm>
                <a:off x="5129661" y="2454087"/>
                <a:ext cx="1952649" cy="400110"/>
              </a:xfrm>
              <a:prstGeom prst="rect">
                <a:avLst/>
              </a:prstGeom>
              <a:blipFill>
                <a:blip r:embed="rId5"/>
                <a:stretch>
                  <a:fillRect b="-12308"/>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2635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D49-12B2-4C1A-AE34-EAEC9E246B35}"/>
              </a:ext>
            </a:extLst>
          </p:cNvPr>
          <p:cNvSpPr>
            <a:spLocks noGrp="1"/>
          </p:cNvSpPr>
          <p:nvPr>
            <p:ph type="title"/>
          </p:nvPr>
        </p:nvSpPr>
        <p:spPr/>
        <p:txBody>
          <a:bodyPr>
            <a:normAutofit fontScale="90000"/>
          </a:bodyPr>
          <a:lstStyle/>
          <a:p>
            <a:r>
              <a:rPr lang="en-US" altLang="en-US" dirty="0"/>
              <a:t>Practice</a:t>
            </a:r>
            <a:endParaRPr lang="en-US" dirty="0"/>
          </a:p>
        </p:txBody>
      </p:sp>
      <p:sp>
        <p:nvSpPr>
          <p:cNvPr id="3" name="Content Placeholder 2">
            <a:extLst>
              <a:ext uri="{FF2B5EF4-FFF2-40B4-BE49-F238E27FC236}">
                <a16:creationId xmlns:a16="http://schemas.microsoft.com/office/drawing/2014/main" id="{A42CCF7A-A0EC-4D80-9290-6B7C83659182}"/>
              </a:ext>
            </a:extLst>
          </p:cNvPr>
          <p:cNvSpPr>
            <a:spLocks noGrp="1"/>
          </p:cNvSpPr>
          <p:nvPr>
            <p:ph idx="1"/>
          </p:nvPr>
        </p:nvSpPr>
        <p:spPr/>
        <p:txBody>
          <a:bodyPr/>
          <a:lstStyle/>
          <a:p>
            <a:r>
              <a:rPr lang="en-US" altLang="en-US" sz="2800" dirty="0"/>
              <a:t>What elementary row operations applied to</a:t>
            </a:r>
          </a:p>
          <a:p>
            <a:endParaRPr lang="en-US" dirty="0"/>
          </a:p>
        </p:txBody>
      </p:sp>
      <mc:AlternateContent xmlns:mc="http://schemas.openxmlformats.org/markup-compatibility/2006" xmlns:a14="http://schemas.microsoft.com/office/drawing/2010/main">
        <mc:Choice Requires="a14">
          <p:sp>
            <p:nvSpPr>
              <p:cNvPr id="12" name="Object 7">
                <a:extLst>
                  <a:ext uri="{FF2B5EF4-FFF2-40B4-BE49-F238E27FC236}">
                    <a16:creationId xmlns:a16="http://schemas.microsoft.com/office/drawing/2014/main" id="{EA5C4050-3186-459B-A66A-EEC89CD13CF0}"/>
                  </a:ext>
                </a:extLst>
              </p:cNvPr>
              <p:cNvSpPr txBox="1"/>
              <p:nvPr/>
            </p:nvSpPr>
            <p:spPr bwMode="auto">
              <a:xfrm>
                <a:off x="1269902" y="2400300"/>
                <a:ext cx="3343275" cy="2057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
                        </m:e>
                      </m:d>
                    </m:oMath>
                  </m:oMathPara>
                </a14:m>
                <a:endParaRPr lang="en-US"/>
              </a:p>
            </p:txBody>
          </p:sp>
        </mc:Choice>
        <mc:Fallback xmlns="">
          <p:sp>
            <p:nvSpPr>
              <p:cNvPr id="12" name="Object 7">
                <a:extLst>
                  <a:ext uri="{FF2B5EF4-FFF2-40B4-BE49-F238E27FC236}">
                    <a16:creationId xmlns:a16="http://schemas.microsoft.com/office/drawing/2014/main" id="{EA5C4050-3186-459B-A66A-EEC89CD13CF0}"/>
                  </a:ext>
                </a:extLst>
              </p:cNvPr>
              <p:cNvSpPr txBox="1">
                <a:spLocks noRot="1" noChangeAspect="1" noMove="1" noResize="1" noEditPoints="1" noAdjustHandles="1" noChangeArrowheads="1" noChangeShapeType="1" noTextEdit="1"/>
              </p:cNvSpPr>
              <p:nvPr/>
            </p:nvSpPr>
            <p:spPr bwMode="auto">
              <a:xfrm>
                <a:off x="1269902" y="2400300"/>
                <a:ext cx="3343275" cy="2057400"/>
              </a:xfrm>
              <a:prstGeom prst="rect">
                <a:avLst/>
              </a:prstGeom>
              <a:blipFill>
                <a:blip r:embed="rId3"/>
                <a:stretch>
                  <a:fillRect/>
                </a:stretch>
              </a:blipFill>
              <a:ln>
                <a:noFill/>
              </a:ln>
              <a:effectLst/>
            </p:spPr>
            <p:txBody>
              <a:bodyPr/>
              <a:lstStyle/>
              <a:p>
                <a:r>
                  <a:rPr lang="en-US">
                    <a:noFill/>
                  </a:rPr>
                  <a:t> </a:t>
                </a:r>
              </a:p>
            </p:txBody>
          </p:sp>
        </mc:Fallback>
      </mc:AlternateContent>
      <p:sp>
        <p:nvSpPr>
          <p:cNvPr id="13" name="Line 11">
            <a:extLst>
              <a:ext uri="{FF2B5EF4-FFF2-40B4-BE49-F238E27FC236}">
                <a16:creationId xmlns:a16="http://schemas.microsoft.com/office/drawing/2014/main" id="{C7CD8A2B-0FE4-464C-AF43-82A148ED734B}"/>
              </a:ext>
            </a:extLst>
          </p:cNvPr>
          <p:cNvSpPr>
            <a:spLocks noChangeShapeType="1"/>
          </p:cNvSpPr>
          <p:nvPr/>
        </p:nvSpPr>
        <p:spPr bwMode="auto">
          <a:xfrm>
            <a:off x="4163149" y="2895251"/>
            <a:ext cx="19812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3" name="Text Box 30">
                <a:extLst>
                  <a:ext uri="{FF2B5EF4-FFF2-40B4-BE49-F238E27FC236}">
                    <a16:creationId xmlns:a16="http://schemas.microsoft.com/office/drawing/2014/main" id="{3A9B1CA9-793B-4058-96FB-9B3BDC39BF3F}"/>
                  </a:ext>
                </a:extLst>
              </p:cNvPr>
              <p:cNvSpPr txBox="1">
                <a:spLocks noChangeArrowheads="1"/>
              </p:cNvSpPr>
              <p:nvPr/>
            </p:nvSpPr>
            <p:spPr bwMode="auto">
              <a:xfrm>
                <a:off x="4477666" y="2211387"/>
                <a:ext cx="1352165" cy="668516"/>
              </a:xfrm>
              <a:prstGeom prst="rect">
                <a:avLst/>
              </a:prstGeom>
              <a:noFill/>
              <a:ln w="9525">
                <a:noFill/>
                <a:miter lim="800000"/>
                <a:headEnd/>
                <a:tailEnd/>
              </a:ln>
              <a:effectLst/>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sSubPr>
                        <m:e>
                          <m:r>
                            <m:rPr>
                              <m:sty m:val="p"/>
                            </m:rP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R</m:t>
                          </m:r>
                        </m:e>
                        <m:sub>
                          <m: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3</m:t>
                          </m:r>
                        </m:sub>
                      </m:sSub>
                      <m: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m:t>
                      </m:r>
                      <m:f>
                        <m:fPr>
                          <m:ctrlPr>
                            <a:rPr lang="en-US" sz="2000"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fPr>
                        <m:num>
                          <m: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1</m:t>
                          </m:r>
                        </m:num>
                        <m:den>
                          <m: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4</m:t>
                          </m:r>
                        </m:den>
                      </m:f>
                      <m:sSub>
                        <m:sSubPr>
                          <m:ctrlPr>
                            <a:rPr lang="en-US" sz="2000" i="1"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ctrlPr>
                        </m:sSubPr>
                        <m:e>
                          <m:r>
                            <m:rPr>
                              <m:sty m:val="p"/>
                            </m:rP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R</m:t>
                          </m:r>
                        </m:e>
                        <m:sub>
                          <m:r>
                            <a:rPr lang="en-US" sz="2000" b="0" i="0" dirty="0" smtClean="0">
                              <a:solidFill>
                                <a:schemeClr val="tx1"/>
                              </a:solidFill>
                              <a:effectLst>
                                <a:outerShdw blurRad="38100" dist="38100" dir="2700000" algn="tl">
                                  <a:srgbClr val="C0C0C0"/>
                                </a:outerShdw>
                              </a:effectLst>
                              <a:latin typeface="Cambria Math" panose="02040503050406030204" pitchFamily="18" charset="0"/>
                              <a:cs typeface="Arial" charset="0"/>
                              <a:sym typeface="Wingdings" pitchFamily="2" charset="2"/>
                            </a:rPr>
                            <m:t>3</m:t>
                          </m:r>
                        </m:sub>
                      </m:sSub>
                    </m:oMath>
                  </m:oMathPara>
                </a14:m>
                <a:endParaRPr lang="en-US" sz="2000" dirty="0">
                  <a:solidFill>
                    <a:schemeClr val="accent1"/>
                  </a:solidFill>
                  <a:effectLst>
                    <a:outerShdw blurRad="38100" dist="38100" dir="2700000" algn="tl">
                      <a:srgbClr val="C0C0C0"/>
                    </a:outerShdw>
                  </a:effectLst>
                  <a:latin typeface="Arial" charset="0"/>
                  <a:cs typeface="Arial" charset="0"/>
                </a:endParaRPr>
              </a:p>
            </p:txBody>
          </p:sp>
        </mc:Choice>
        <mc:Fallback xmlns="">
          <p:sp>
            <p:nvSpPr>
              <p:cNvPr id="23" name="Text Box 30">
                <a:extLst>
                  <a:ext uri="{FF2B5EF4-FFF2-40B4-BE49-F238E27FC236}">
                    <a16:creationId xmlns:a16="http://schemas.microsoft.com/office/drawing/2014/main" id="{3A9B1CA9-793B-4058-96FB-9B3BDC39BF3F}"/>
                  </a:ext>
                </a:extLst>
              </p:cNvPr>
              <p:cNvSpPr txBox="1">
                <a:spLocks noRot="1" noChangeAspect="1" noMove="1" noResize="1" noEditPoints="1" noAdjustHandles="1" noChangeArrowheads="1" noChangeShapeType="1" noTextEdit="1"/>
              </p:cNvSpPr>
              <p:nvPr/>
            </p:nvSpPr>
            <p:spPr bwMode="auto">
              <a:xfrm>
                <a:off x="4477666" y="2211387"/>
                <a:ext cx="1352165" cy="668516"/>
              </a:xfrm>
              <a:prstGeom prst="rect">
                <a:avLst/>
              </a:prstGeom>
              <a:blipFill>
                <a:blip r:embed="rId4"/>
                <a:stretch>
                  <a:fillRect b="-91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8">
                <a:extLst>
                  <a:ext uri="{FF2B5EF4-FFF2-40B4-BE49-F238E27FC236}">
                    <a16:creationId xmlns:a16="http://schemas.microsoft.com/office/drawing/2014/main" id="{DC0BB342-962F-47AE-84D9-A50076D3D713}"/>
                  </a:ext>
                </a:extLst>
              </p:cNvPr>
              <p:cNvSpPr txBox="1"/>
              <p:nvPr/>
            </p:nvSpPr>
            <p:spPr bwMode="auto">
              <a:xfrm>
                <a:off x="6700199" y="2400301"/>
                <a:ext cx="3343275" cy="20573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4"/>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m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0.75</m:t>
                                </m:r>
                              </m:e>
                              <m:e>
                                <m:r>
                                  <a:rPr lang="en-US" i="1">
                                    <a:solidFill>
                                      <a:srgbClr val="000000"/>
                                    </a:solidFill>
                                    <a:latin typeface="Cambria Math" panose="02040503050406030204" pitchFamily="18" charset="0"/>
                                  </a:rPr>
                                  <m:t>0.25</m:t>
                                </m:r>
                              </m:e>
                              <m:e>
                                <m:r>
                                  <a:rPr lang="en-US" i="1">
                                    <a:solidFill>
                                      <a:srgbClr val="000000"/>
                                    </a:solidFill>
                                    <a:latin typeface="Cambria Math" panose="02040503050406030204" pitchFamily="18" charset="0"/>
                                  </a:rPr>
                                  <m:t>−0.25</m:t>
                                </m:r>
                              </m:e>
                              <m:e>
                                <m:r>
                                  <a:rPr lang="en-US" i="1">
                                    <a:solidFill>
                                      <a:srgbClr val="000000"/>
                                    </a:solidFill>
                                    <a:latin typeface="Cambria Math" panose="02040503050406030204" pitchFamily="18" charset="0"/>
                                  </a:rPr>
                                  <m:t>0.5</m:t>
                                </m:r>
                              </m:e>
                            </m:mr>
                          </m:m>
                        </m:e>
                      </m:d>
                    </m:oMath>
                  </m:oMathPara>
                </a14:m>
                <a:endParaRPr lang="en-US" dirty="0"/>
              </a:p>
            </p:txBody>
          </p:sp>
        </mc:Choice>
        <mc:Fallback xmlns="">
          <p:sp>
            <p:nvSpPr>
              <p:cNvPr id="9" name="Object 8">
                <a:extLst>
                  <a:ext uri="{FF2B5EF4-FFF2-40B4-BE49-F238E27FC236}">
                    <a16:creationId xmlns:a16="http://schemas.microsoft.com/office/drawing/2014/main" id="{DC0BB342-962F-47AE-84D9-A50076D3D713}"/>
                  </a:ext>
                </a:extLst>
              </p:cNvPr>
              <p:cNvSpPr txBox="1">
                <a:spLocks noRot="1" noChangeAspect="1" noMove="1" noResize="1" noEditPoints="1" noAdjustHandles="1" noChangeArrowheads="1" noChangeShapeType="1" noTextEdit="1"/>
              </p:cNvSpPr>
              <p:nvPr/>
            </p:nvSpPr>
            <p:spPr bwMode="auto">
              <a:xfrm>
                <a:off x="6700199" y="2400301"/>
                <a:ext cx="3343275" cy="2057399"/>
              </a:xfrm>
              <a:prstGeom prst="rect">
                <a:avLst/>
              </a:prstGeom>
              <a:blipFill>
                <a:blip r:embed="rId5"/>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41173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D49-12B2-4C1A-AE34-EAEC9E246B35}"/>
              </a:ext>
            </a:extLst>
          </p:cNvPr>
          <p:cNvSpPr>
            <a:spLocks noGrp="1"/>
          </p:cNvSpPr>
          <p:nvPr>
            <p:ph type="title"/>
          </p:nvPr>
        </p:nvSpPr>
        <p:spPr/>
        <p:txBody>
          <a:bodyPr>
            <a:normAutofit fontScale="90000"/>
          </a:bodyPr>
          <a:lstStyle/>
          <a:p>
            <a:r>
              <a:rPr lang="en-US" altLang="en-US" dirty="0"/>
              <a:t>Practice</a:t>
            </a:r>
            <a:endParaRPr lang="en-US" dirty="0"/>
          </a:p>
        </p:txBody>
      </p:sp>
      <p:sp>
        <p:nvSpPr>
          <p:cNvPr id="3" name="Content Placeholder 2">
            <a:extLst>
              <a:ext uri="{FF2B5EF4-FFF2-40B4-BE49-F238E27FC236}">
                <a16:creationId xmlns:a16="http://schemas.microsoft.com/office/drawing/2014/main" id="{A42CCF7A-A0EC-4D80-9290-6B7C83659182}"/>
              </a:ext>
            </a:extLst>
          </p:cNvPr>
          <p:cNvSpPr>
            <a:spLocks noGrp="1"/>
          </p:cNvSpPr>
          <p:nvPr>
            <p:ph idx="1"/>
          </p:nvPr>
        </p:nvSpPr>
        <p:spPr>
          <a:xfrm>
            <a:off x="838200" y="1270001"/>
            <a:ext cx="7622219" cy="428170"/>
          </a:xfrm>
        </p:spPr>
        <p:txBody>
          <a:bodyPr>
            <a:normAutofit fontScale="92500" lnSpcReduction="10000"/>
          </a:bodyPr>
          <a:lstStyle/>
          <a:p>
            <a:pPr eaLnBrk="1" hangingPunct="1"/>
            <a:r>
              <a:rPr lang="en-US" altLang="en-US" sz="2800" dirty="0"/>
              <a:t>Find a row echelon form for the given matrix.</a:t>
            </a:r>
          </a:p>
          <a:p>
            <a:endParaRPr lang="en-US" dirty="0"/>
          </a:p>
        </p:txBody>
      </p:sp>
      <mc:AlternateContent xmlns:mc="http://schemas.openxmlformats.org/markup-compatibility/2006" xmlns:a14="http://schemas.microsoft.com/office/drawing/2010/main">
        <mc:Choice Requires="a14">
          <p:sp>
            <p:nvSpPr>
              <p:cNvPr id="15" name="Object 7">
                <a:extLst>
                  <a:ext uri="{FF2B5EF4-FFF2-40B4-BE49-F238E27FC236}">
                    <a16:creationId xmlns:a16="http://schemas.microsoft.com/office/drawing/2014/main" id="{24E453C0-75FC-423A-BD41-EB354D283C79}"/>
                  </a:ext>
                </a:extLst>
              </p:cNvPr>
              <p:cNvSpPr txBox="1"/>
              <p:nvPr/>
            </p:nvSpPr>
            <p:spPr bwMode="auto">
              <a:xfrm>
                <a:off x="1149527" y="2197933"/>
                <a:ext cx="2379754" cy="11334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−3</m:t>
                                </m:r>
                              </m:e>
                              <m:e>
                                <m:r>
                                  <a:rPr lang="en-US" i="1">
                                    <a:solidFill>
                                      <a:srgbClr val="000000"/>
                                    </a:solidFill>
                                    <a:latin typeface="Cambria Math" panose="02040503050406030204" pitchFamily="18" charset="0"/>
                                  </a:rPr>
                                  <m:t>−6</m:t>
                                </m:r>
                              </m:e>
                              <m:e>
                                <m:r>
                                  <a:rPr lang="en-US" i="1">
                                    <a:solidFill>
                                      <a:srgbClr val="000000"/>
                                    </a:solidFill>
                                    <a:latin typeface="Cambria Math" panose="02040503050406030204" pitchFamily="18" charset="0"/>
                                  </a:rPr>
                                  <m:t>10</m:t>
                                </m:r>
                              </m:e>
                            </m:m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7</m:t>
                                </m:r>
                              </m:e>
                            </m:mr>
                          </m:m>
                        </m:e>
                      </m:d>
                    </m:oMath>
                  </m:oMathPara>
                </a14:m>
                <a:endParaRPr lang="en-US"/>
              </a:p>
            </p:txBody>
          </p:sp>
        </mc:Choice>
        <mc:Fallback xmlns="">
          <p:sp>
            <p:nvSpPr>
              <p:cNvPr id="15" name="Object 7">
                <a:extLst>
                  <a:ext uri="{FF2B5EF4-FFF2-40B4-BE49-F238E27FC236}">
                    <a16:creationId xmlns:a16="http://schemas.microsoft.com/office/drawing/2014/main" id="{24E453C0-75FC-423A-BD41-EB354D283C79}"/>
                  </a:ext>
                </a:extLst>
              </p:cNvPr>
              <p:cNvSpPr txBox="1">
                <a:spLocks noRot="1" noChangeAspect="1" noMove="1" noResize="1" noEditPoints="1" noAdjustHandles="1" noChangeArrowheads="1" noChangeShapeType="1" noTextEdit="1"/>
              </p:cNvSpPr>
              <p:nvPr/>
            </p:nvSpPr>
            <p:spPr bwMode="auto">
              <a:xfrm>
                <a:off x="1149527" y="2197933"/>
                <a:ext cx="2379754" cy="1133448"/>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7">
                <a:extLst>
                  <a:ext uri="{FF2B5EF4-FFF2-40B4-BE49-F238E27FC236}">
                    <a16:creationId xmlns:a16="http://schemas.microsoft.com/office/drawing/2014/main" id="{E0B03CAE-AFB2-411F-B0E9-B58D9EC72710}"/>
                  </a:ext>
                </a:extLst>
              </p:cNvPr>
              <p:cNvSpPr txBox="1"/>
              <p:nvPr/>
            </p:nvSpPr>
            <p:spPr bwMode="auto">
              <a:xfrm>
                <a:off x="3705527" y="2352101"/>
                <a:ext cx="1859246" cy="4281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3</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oMath>
                  </m:oMathPara>
                </a14:m>
                <a:endParaRPr lang="en-US" dirty="0"/>
              </a:p>
            </p:txBody>
          </p:sp>
        </mc:Choice>
        <mc:Fallback xmlns="">
          <p:sp>
            <p:nvSpPr>
              <p:cNvPr id="16" name="Object 7">
                <a:extLst>
                  <a:ext uri="{FF2B5EF4-FFF2-40B4-BE49-F238E27FC236}">
                    <a16:creationId xmlns:a16="http://schemas.microsoft.com/office/drawing/2014/main" id="{E0B03CAE-AFB2-411F-B0E9-B58D9EC72710}"/>
                  </a:ext>
                </a:extLst>
              </p:cNvPr>
              <p:cNvSpPr txBox="1">
                <a:spLocks noRot="1" noChangeAspect="1" noMove="1" noResize="1" noEditPoints="1" noAdjustHandles="1" noChangeArrowheads="1" noChangeShapeType="1" noTextEdit="1"/>
              </p:cNvSpPr>
              <p:nvPr/>
            </p:nvSpPr>
            <p:spPr bwMode="auto">
              <a:xfrm>
                <a:off x="3705527" y="2352101"/>
                <a:ext cx="1859246" cy="428170"/>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bject 7">
                <a:extLst>
                  <a:ext uri="{FF2B5EF4-FFF2-40B4-BE49-F238E27FC236}">
                    <a16:creationId xmlns:a16="http://schemas.microsoft.com/office/drawing/2014/main" id="{7DA6133D-DC42-4B1F-8780-9F1B15B9159D}"/>
                  </a:ext>
                </a:extLst>
              </p:cNvPr>
              <p:cNvSpPr txBox="1"/>
              <p:nvPr/>
            </p:nvSpPr>
            <p:spPr bwMode="auto">
              <a:xfrm>
                <a:off x="6947729" y="3562444"/>
                <a:ext cx="1800406" cy="6683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3</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dirty="0"/>
              </a:p>
            </p:txBody>
          </p:sp>
        </mc:Choice>
        <mc:Fallback xmlns="">
          <p:sp>
            <p:nvSpPr>
              <p:cNvPr id="17" name="Object 7">
                <a:extLst>
                  <a:ext uri="{FF2B5EF4-FFF2-40B4-BE49-F238E27FC236}">
                    <a16:creationId xmlns:a16="http://schemas.microsoft.com/office/drawing/2014/main" id="{7DA6133D-DC42-4B1F-8780-9F1B15B9159D}"/>
                  </a:ext>
                </a:extLst>
              </p:cNvPr>
              <p:cNvSpPr txBox="1">
                <a:spLocks noRot="1" noChangeAspect="1" noMove="1" noResize="1" noEditPoints="1" noAdjustHandles="1" noChangeArrowheads="1" noChangeShapeType="1" noTextEdit="1"/>
              </p:cNvSpPr>
              <p:nvPr/>
            </p:nvSpPr>
            <p:spPr bwMode="auto">
              <a:xfrm>
                <a:off x="6947729" y="3562444"/>
                <a:ext cx="1800406" cy="668337"/>
              </a:xfrm>
              <a:prstGeom prst="rect">
                <a:avLst/>
              </a:prstGeom>
              <a:blipFill>
                <a:blip r:embed="rId5"/>
                <a:stretch>
                  <a:fillRect/>
                </a:stretch>
              </a:blipFill>
              <a:ln>
                <a:noFill/>
              </a:ln>
              <a:effectLst/>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C0BE51C-78BD-4A13-B8EE-E048A94CAEBE}"/>
              </a:ext>
            </a:extLst>
          </p:cNvPr>
          <p:cNvCxnSpPr/>
          <p:nvPr/>
        </p:nvCxnSpPr>
        <p:spPr>
          <a:xfrm flipV="1">
            <a:off x="3598847" y="2786746"/>
            <a:ext cx="1859246" cy="1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bject 7">
                <a:extLst>
                  <a:ext uri="{FF2B5EF4-FFF2-40B4-BE49-F238E27FC236}">
                    <a16:creationId xmlns:a16="http://schemas.microsoft.com/office/drawing/2014/main" id="{39FDCFD4-42EA-4ABA-8DEE-230EB23C2DF6}"/>
                  </a:ext>
                </a:extLst>
              </p:cNvPr>
              <p:cNvSpPr txBox="1"/>
              <p:nvPr/>
            </p:nvSpPr>
            <p:spPr bwMode="auto">
              <a:xfrm>
                <a:off x="5821542" y="2197933"/>
                <a:ext cx="2379754" cy="11334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−4</m:t>
                                </m:r>
                              </m:e>
                              <m:e>
                                <m:r>
                                  <a:rPr lang="en-US" i="1">
                                    <a:solidFill>
                                      <a:srgbClr val="000000"/>
                                    </a:solidFill>
                                    <a:latin typeface="Cambria Math" panose="02040503050406030204" pitchFamily="18" charset="0"/>
                                  </a:rPr>
                                  <m:t>7</m:t>
                                </m:r>
                              </m:e>
                            </m:mr>
                          </m:m>
                        </m:e>
                      </m:d>
                    </m:oMath>
                  </m:oMathPara>
                </a14:m>
                <a:endParaRPr lang="en-US" dirty="0"/>
              </a:p>
            </p:txBody>
          </p:sp>
        </mc:Choice>
        <mc:Fallback xmlns="">
          <p:sp>
            <p:nvSpPr>
              <p:cNvPr id="19" name="Object 7">
                <a:extLst>
                  <a:ext uri="{FF2B5EF4-FFF2-40B4-BE49-F238E27FC236}">
                    <a16:creationId xmlns:a16="http://schemas.microsoft.com/office/drawing/2014/main" id="{39FDCFD4-42EA-4ABA-8DEE-230EB23C2DF6}"/>
                  </a:ext>
                </a:extLst>
              </p:cNvPr>
              <p:cNvSpPr txBox="1">
                <a:spLocks noRot="1" noChangeAspect="1" noMove="1" noResize="1" noEditPoints="1" noAdjustHandles="1" noChangeArrowheads="1" noChangeShapeType="1" noTextEdit="1"/>
              </p:cNvSpPr>
              <p:nvPr/>
            </p:nvSpPr>
            <p:spPr bwMode="auto">
              <a:xfrm>
                <a:off x="5821542" y="2197933"/>
                <a:ext cx="2379754" cy="1133448"/>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bject 7">
                <a:extLst>
                  <a:ext uri="{FF2B5EF4-FFF2-40B4-BE49-F238E27FC236}">
                    <a16:creationId xmlns:a16="http://schemas.microsoft.com/office/drawing/2014/main" id="{0C46CBBE-026C-436E-851D-B2D23E1DED9A}"/>
                  </a:ext>
                </a:extLst>
              </p:cNvPr>
              <p:cNvSpPr txBox="1"/>
              <p:nvPr/>
            </p:nvSpPr>
            <p:spPr bwMode="auto">
              <a:xfrm>
                <a:off x="6166156" y="4597400"/>
                <a:ext cx="2495550" cy="17065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
                        </m:e>
                      </m:d>
                    </m:oMath>
                  </m:oMathPara>
                </a14:m>
                <a:endParaRPr lang="en-US" dirty="0"/>
              </a:p>
            </p:txBody>
          </p:sp>
        </mc:Choice>
        <mc:Fallback xmlns="">
          <p:sp>
            <p:nvSpPr>
              <p:cNvPr id="20" name="Object 7">
                <a:extLst>
                  <a:ext uri="{FF2B5EF4-FFF2-40B4-BE49-F238E27FC236}">
                    <a16:creationId xmlns:a16="http://schemas.microsoft.com/office/drawing/2014/main" id="{0C46CBBE-026C-436E-851D-B2D23E1DED9A}"/>
                  </a:ext>
                </a:extLst>
              </p:cNvPr>
              <p:cNvSpPr txBox="1">
                <a:spLocks noRot="1" noChangeAspect="1" noMove="1" noResize="1" noEditPoints="1" noAdjustHandles="1" noChangeArrowheads="1" noChangeShapeType="1" noTextEdit="1"/>
              </p:cNvSpPr>
              <p:nvPr/>
            </p:nvSpPr>
            <p:spPr bwMode="auto">
              <a:xfrm>
                <a:off x="6166156" y="4597400"/>
                <a:ext cx="2495550" cy="1706563"/>
              </a:xfrm>
              <a:prstGeom prst="rect">
                <a:avLst/>
              </a:prstGeom>
              <a:blipFill>
                <a:blip r:embed="rId7"/>
                <a:stretch>
                  <a:fillRect/>
                </a:stretch>
              </a:blipFill>
              <a:ln>
                <a:noFill/>
              </a:ln>
              <a:effectLst/>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862FA13D-CB99-4C57-B7E7-B94E667014F6}"/>
              </a:ext>
            </a:extLst>
          </p:cNvPr>
          <p:cNvCxnSpPr>
            <a:cxnSpLocks/>
          </p:cNvCxnSpPr>
          <p:nvPr/>
        </p:nvCxnSpPr>
        <p:spPr>
          <a:xfrm flipH="1">
            <a:off x="3716180" y="5102038"/>
            <a:ext cx="1807028"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bject 7">
                <a:extLst>
                  <a:ext uri="{FF2B5EF4-FFF2-40B4-BE49-F238E27FC236}">
                    <a16:creationId xmlns:a16="http://schemas.microsoft.com/office/drawing/2014/main" id="{B7322C2E-09C6-4107-8086-0F9E430CF8F1}"/>
                  </a:ext>
                </a:extLst>
              </p:cNvPr>
              <p:cNvSpPr txBox="1"/>
              <p:nvPr/>
            </p:nvSpPr>
            <p:spPr bwMode="auto">
              <a:xfrm>
                <a:off x="3784442" y="4568410"/>
                <a:ext cx="1819275" cy="4281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𝑅</m:t>
                          </m:r>
                        </m:e>
                        <m:sub>
                          <m:r>
                            <a:rPr lang="en-US" b="0" i="1" smtClean="0">
                              <a:solidFill>
                                <a:srgbClr val="000000"/>
                              </a:solidFill>
                              <a:latin typeface="Cambria Math" panose="02040503050406030204" pitchFamily="18" charset="0"/>
                            </a:rPr>
                            <m:t>3</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3</m:t>
                          </m:r>
                        </m:sub>
                      </m:sSub>
                    </m:oMath>
                  </m:oMathPara>
                </a14:m>
                <a:endParaRPr lang="en-US" dirty="0"/>
              </a:p>
            </p:txBody>
          </p:sp>
        </mc:Choice>
        <mc:Fallback xmlns="">
          <p:sp>
            <p:nvSpPr>
              <p:cNvPr id="24" name="Object 7">
                <a:extLst>
                  <a:ext uri="{FF2B5EF4-FFF2-40B4-BE49-F238E27FC236}">
                    <a16:creationId xmlns:a16="http://schemas.microsoft.com/office/drawing/2014/main" id="{B7322C2E-09C6-4107-8086-0F9E430CF8F1}"/>
                  </a:ext>
                </a:extLst>
              </p:cNvPr>
              <p:cNvSpPr txBox="1">
                <a:spLocks noRot="1" noChangeAspect="1" noMove="1" noResize="1" noEditPoints="1" noAdjustHandles="1" noChangeArrowheads="1" noChangeShapeType="1" noTextEdit="1"/>
              </p:cNvSpPr>
              <p:nvPr/>
            </p:nvSpPr>
            <p:spPr bwMode="auto">
              <a:xfrm>
                <a:off x="3784442" y="4568410"/>
                <a:ext cx="1819275" cy="428170"/>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bject 7">
                <a:extLst>
                  <a:ext uri="{FF2B5EF4-FFF2-40B4-BE49-F238E27FC236}">
                    <a16:creationId xmlns:a16="http://schemas.microsoft.com/office/drawing/2014/main" id="{ABF66910-F999-4D12-84FA-54FD43958F5F}"/>
                  </a:ext>
                </a:extLst>
              </p:cNvPr>
              <p:cNvSpPr txBox="1"/>
              <p:nvPr/>
            </p:nvSpPr>
            <p:spPr bwMode="auto">
              <a:xfrm>
                <a:off x="1677335" y="4646785"/>
                <a:ext cx="1714411" cy="170627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i="1">
                              <a:solidFill>
                                <a:srgbClr val="000000"/>
                              </a:solidFill>
                              <a:latin typeface="Cambria Math" panose="02040503050406030204" pitchFamily="18" charset="0"/>
                            </a:rPr>
                          </m:ctrlPr>
                        </m:dPr>
                        <m:e>
                          <m:m>
                            <m:mPr>
                              <m:plcHide m:val="on"/>
                              <m:mcs>
                                <m:mc>
                                  <m:mcPr>
                                    <m:count m:val="3"/>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2</m:t>
                                </m:r>
                              </m:e>
                              <m:e>
                                <m:r>
                                  <a:rPr lang="en-US" i="1">
                                    <a:solidFill>
                                      <a:srgbClr val="000000"/>
                                    </a:solidFill>
                                    <a:latin typeface="Cambria Math" panose="02040503050406030204" pitchFamily="18" charset="0"/>
                                  </a:rPr>
                                  <m:t>−3</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1</m:t>
                                </m:r>
                              </m:e>
                            </m:mr>
                            <m:mr>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e>
                                <m:r>
                                  <a:rPr lang="en-US" i="1">
                                    <a:solidFill>
                                      <a:srgbClr val="000000"/>
                                    </a:solidFill>
                                    <a:latin typeface="Cambria Math" panose="02040503050406030204" pitchFamily="18" charset="0"/>
                                  </a:rPr>
                                  <m:t>0</m:t>
                                </m:r>
                              </m:e>
                            </m:mr>
                          </m:m>
                        </m:e>
                      </m:d>
                    </m:oMath>
                  </m:oMathPara>
                </a14:m>
                <a:endParaRPr lang="en-US"/>
              </a:p>
            </p:txBody>
          </p:sp>
        </mc:Choice>
        <mc:Fallback xmlns="">
          <p:sp>
            <p:nvSpPr>
              <p:cNvPr id="25" name="Object 7">
                <a:extLst>
                  <a:ext uri="{FF2B5EF4-FFF2-40B4-BE49-F238E27FC236}">
                    <a16:creationId xmlns:a16="http://schemas.microsoft.com/office/drawing/2014/main" id="{ABF66910-F999-4D12-84FA-54FD43958F5F}"/>
                  </a:ext>
                </a:extLst>
              </p:cNvPr>
              <p:cNvSpPr txBox="1">
                <a:spLocks noRot="1" noChangeAspect="1" noMove="1" noResize="1" noEditPoints="1" noAdjustHandles="1" noChangeArrowheads="1" noChangeShapeType="1" noTextEdit="1"/>
              </p:cNvSpPr>
              <p:nvPr/>
            </p:nvSpPr>
            <p:spPr bwMode="auto">
              <a:xfrm>
                <a:off x="1677335" y="4646785"/>
                <a:ext cx="1714411" cy="1706278"/>
              </a:xfrm>
              <a:prstGeom prst="rect">
                <a:avLst/>
              </a:prstGeom>
              <a:blipFill>
                <a:blip r:embed="rId9"/>
                <a:stretch>
                  <a:fillRect/>
                </a:stretch>
              </a:blipFill>
              <a:ln>
                <a:noFill/>
              </a:ln>
              <a:effectLst/>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F9696F85-B2C0-4E81-9C71-8E8930DEA1E3}"/>
              </a:ext>
            </a:extLst>
          </p:cNvPr>
          <p:cNvCxnSpPr>
            <a:cxnSpLocks/>
          </p:cNvCxnSpPr>
          <p:nvPr/>
        </p:nvCxnSpPr>
        <p:spPr>
          <a:xfrm>
            <a:off x="6803601" y="3405647"/>
            <a:ext cx="0" cy="98193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9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P spid="24" grpId="0"/>
      <p:bldP spid="2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9260-F57C-401A-8743-275D0B936F52}"/>
              </a:ext>
            </a:extLst>
          </p:cNvPr>
          <p:cNvSpPr>
            <a:spLocks noGrp="1"/>
          </p:cNvSpPr>
          <p:nvPr>
            <p:ph type="title"/>
          </p:nvPr>
        </p:nvSpPr>
        <p:spPr/>
        <p:txBody>
          <a:bodyPr>
            <a:normAutofit fontScale="90000"/>
          </a:bodyPr>
          <a:lstStyle/>
          <a:p>
            <a:r>
              <a:rPr lang="en-US" dirty="0"/>
              <a:t>Reduced Row Echelon Form</a:t>
            </a:r>
          </a:p>
        </p:txBody>
      </p:sp>
      <p:sp>
        <p:nvSpPr>
          <p:cNvPr id="3" name="Content Placeholder 2">
            <a:extLst>
              <a:ext uri="{FF2B5EF4-FFF2-40B4-BE49-F238E27FC236}">
                <a16:creationId xmlns:a16="http://schemas.microsoft.com/office/drawing/2014/main" id="{037513C0-D0FA-4D25-B73E-7A81075BF47F}"/>
              </a:ext>
            </a:extLst>
          </p:cNvPr>
          <p:cNvSpPr>
            <a:spLocks noGrp="1"/>
          </p:cNvSpPr>
          <p:nvPr>
            <p:ph idx="1"/>
          </p:nvPr>
        </p:nvSpPr>
        <p:spPr/>
        <p:txBody>
          <a:bodyPr/>
          <a:lstStyle/>
          <a:p>
            <a:pPr eaLnBrk="1" hangingPunct="1"/>
            <a:r>
              <a:rPr lang="en-US" altLang="en-US" sz="2800" dirty="0"/>
              <a:t>It is possible to continue applying elementary row operations to a REF matrix until every column that has a leading non-zero has 0’s elsewhere. This is the </a:t>
            </a:r>
            <a:r>
              <a:rPr lang="en-US" altLang="en-US" sz="2800" b="1" dirty="0"/>
              <a:t>Reduced Row Echelon Form (RREF) </a:t>
            </a:r>
            <a:r>
              <a:rPr lang="en-US" altLang="en-US" sz="2800" dirty="0"/>
              <a:t>of the matrix.</a:t>
            </a:r>
            <a:endParaRPr lang="en-US" dirty="0"/>
          </a:p>
        </p:txBody>
      </p:sp>
      <p:sp>
        <p:nvSpPr>
          <p:cNvPr id="4" name="Slide Number Placeholder 3">
            <a:extLst>
              <a:ext uri="{FF2B5EF4-FFF2-40B4-BE49-F238E27FC236}">
                <a16:creationId xmlns:a16="http://schemas.microsoft.com/office/drawing/2014/main" id="{C27BC16D-86F5-409D-851D-5AA7F4740E75}"/>
              </a:ext>
            </a:extLst>
          </p:cNvPr>
          <p:cNvSpPr>
            <a:spLocks noGrp="1"/>
          </p:cNvSpPr>
          <p:nvPr>
            <p:ph type="sldNum" sz="quarter" idx="12"/>
          </p:nvPr>
        </p:nvSpPr>
        <p:spPr/>
        <p:txBody>
          <a:bodyPr/>
          <a:lstStyle/>
          <a:p>
            <a:fld id="{7A40C488-C8CC-47D5-8871-7D5F905AB6AC}" type="slidenum">
              <a:rPr lang="en-US" smtClean="0"/>
              <a:t>99</a:t>
            </a:fld>
            <a:endParaRPr lang="en-US"/>
          </a:p>
        </p:txBody>
      </p:sp>
    </p:spTree>
    <p:extLst>
      <p:ext uri="{BB962C8B-B14F-4D97-AF65-F5344CB8AC3E}">
        <p14:creationId xmlns:p14="http://schemas.microsoft.com/office/powerpoint/2010/main" val="1079862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23976</TotalTime>
  <Words>8240</Words>
  <Application>Microsoft Office PowerPoint</Application>
  <PresentationFormat>Widescreen</PresentationFormat>
  <Paragraphs>1421</Paragraphs>
  <Slides>140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140</vt:i4>
      </vt:variant>
    </vt:vector>
  </HeadingPairs>
  <TitlesOfParts>
    <vt:vector size="151" baseType="lpstr">
      <vt:lpstr>Arial Unicode MS</vt:lpstr>
      <vt:lpstr>Arial</vt:lpstr>
      <vt:lpstr>Calibri</vt:lpstr>
      <vt:lpstr>Calibri Light</vt:lpstr>
      <vt:lpstr>Cambria Math</vt:lpstr>
      <vt:lpstr>Microsoft Sans Serif</vt:lpstr>
      <vt:lpstr>Monotype Sorts</vt:lpstr>
      <vt:lpstr>Palatino Linotype</vt:lpstr>
      <vt:lpstr>Times New Roman</vt:lpstr>
      <vt:lpstr>Wingdings</vt:lpstr>
      <vt:lpstr>Office Theme</vt:lpstr>
      <vt:lpstr>Linear Algebra</vt:lpstr>
      <vt:lpstr>Suggested Books</vt:lpstr>
      <vt:lpstr>LINEAR ALGEBRA</vt:lpstr>
      <vt:lpstr>Outline</vt:lpstr>
      <vt:lpstr>What is a Vector ?</vt:lpstr>
      <vt:lpstr>What is a Matrix?</vt:lpstr>
      <vt:lpstr>Vector Addition</vt:lpstr>
      <vt:lpstr>Scalar times Vector</vt:lpstr>
      <vt:lpstr>Product of 2 Vectors</vt:lpstr>
      <vt:lpstr>Element-by-element product (Hadamard product)</vt:lpstr>
      <vt:lpstr>Vectors: Dot Product (inner product)</vt:lpstr>
      <vt:lpstr>Vectors: Dot Product (inner product)</vt:lpstr>
      <vt:lpstr>Vectors: Dot Product Geometrical Interpretation</vt:lpstr>
      <vt:lpstr>Dot Product Example: linear feed-forward network</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Matrix times a vector</vt:lpstr>
      <vt:lpstr>Matrix times a vector: inner product interpretation</vt:lpstr>
      <vt:lpstr>Matrix times a vector: inner product interpretation</vt:lpstr>
      <vt:lpstr>Matrix times a vector: inner product interpretation</vt:lpstr>
      <vt:lpstr>Matrix times a vector: inner product interpretation</vt:lpstr>
      <vt:lpstr>Matrix times a vector: inner product interpretation</vt:lpstr>
      <vt:lpstr>Example of the outer product method</vt:lpstr>
      <vt:lpstr>Example of the outer product method</vt:lpstr>
      <vt:lpstr>Example of the outer product method</vt:lpstr>
      <vt:lpstr>Example of the outer product method</vt:lpstr>
      <vt:lpstr>Basic Matrix Operations</vt:lpstr>
      <vt:lpstr>Product of 2 Matrices</vt:lpstr>
      <vt:lpstr>Matrix times Matrix: by inner products </vt:lpstr>
      <vt:lpstr>Matrix times Matrix: by inner products </vt:lpstr>
      <vt:lpstr>Matrix times Matrix: by inner products </vt:lpstr>
      <vt:lpstr>Matrix times Matrix: by outer products </vt:lpstr>
      <vt:lpstr>Matrix times Matrix: by outer products </vt:lpstr>
      <vt:lpstr>Matrix times Matrix: by outer products </vt:lpstr>
      <vt:lpstr>Matrix times Matrix: by outer products </vt:lpstr>
      <vt:lpstr>Rules for Matrix Addition and Scalar Multiplication</vt:lpstr>
      <vt:lpstr>Rules for Matrix Multiplication</vt:lpstr>
      <vt:lpstr>Transpose of a Matrix</vt:lpstr>
      <vt:lpstr>Equality of Matrices</vt:lpstr>
      <vt:lpstr>Matrix Properties</vt:lpstr>
      <vt:lpstr>Special matrices: diagonal matrix</vt:lpstr>
      <vt:lpstr>Special matrices: identity matrix</vt:lpstr>
      <vt:lpstr>Special matrices: Inverse Matrix</vt:lpstr>
      <vt:lpstr>Symmetric and Skew-Symmetric Matrices. </vt:lpstr>
      <vt:lpstr>Triangular Matrices. </vt:lpstr>
      <vt:lpstr>Scalar matrix</vt:lpstr>
      <vt:lpstr>Linear Independence</vt:lpstr>
      <vt:lpstr>Span</vt:lpstr>
      <vt:lpstr>Bases &amp; Orthonormal Bases</vt:lpstr>
      <vt:lpstr>Determinants</vt:lpstr>
      <vt:lpstr>Determinants 2x2 examples</vt:lpstr>
      <vt:lpstr>Determinants</vt:lpstr>
      <vt:lpstr>Determinants</vt:lpstr>
      <vt:lpstr>Determinants</vt:lpstr>
      <vt:lpstr>Determinants</vt:lpstr>
      <vt:lpstr>The formula for a 3x3 matrix</vt:lpstr>
      <vt:lpstr>The formula for a 3x3 matrix</vt:lpstr>
      <vt:lpstr>The formula for a 3x3 matrix</vt:lpstr>
      <vt:lpstr>3x3 Example</vt:lpstr>
      <vt:lpstr>The formula for a 3x3 matrix</vt:lpstr>
      <vt:lpstr>The formula for a 3x3 matrix</vt:lpstr>
      <vt:lpstr>The formula for a 3x3 matrix</vt:lpstr>
      <vt:lpstr>The formula for a 3x3 matrix</vt:lpstr>
      <vt:lpstr>The formula for a 3x3 matrix</vt:lpstr>
      <vt:lpstr>The formula for a 3x3 matrix</vt:lpstr>
      <vt:lpstr>A general formula for determinants</vt:lpstr>
      <vt:lpstr>A general formula for determinants</vt:lpstr>
      <vt:lpstr>A general formula for determinants</vt:lpstr>
      <vt:lpstr>A trick for calculating determinants</vt:lpstr>
      <vt:lpstr>A trick for calculating determinants</vt:lpstr>
      <vt:lpstr>More determinant properties</vt:lpstr>
      <vt:lpstr>More determinant properties</vt:lpstr>
      <vt:lpstr>More determinant properties</vt:lpstr>
      <vt:lpstr>More determinant properties</vt:lpstr>
      <vt:lpstr>Determinant of a Matrix: Applications</vt:lpstr>
      <vt:lpstr>Rank of a Matrix</vt:lpstr>
      <vt:lpstr>Rank of a Matrix</vt:lpstr>
      <vt:lpstr>Evaluating the row-rank by definition</vt:lpstr>
      <vt:lpstr>Calculation of row-rank via RREF</vt:lpstr>
      <vt:lpstr>Calculation of column-rank by definition</vt:lpstr>
      <vt:lpstr>Theorem</vt:lpstr>
      <vt:lpstr>Why row-rank = column-rank?</vt:lpstr>
      <vt:lpstr>Why row-rank = column-rank?</vt:lpstr>
      <vt:lpstr>Why row-rank = column-rank?</vt:lpstr>
      <vt:lpstr>Pivot/Leading entry</vt:lpstr>
      <vt:lpstr>Row Echelon Form (REF) of a Matrix</vt:lpstr>
      <vt:lpstr>Elementary Row Operations on a Matrix</vt:lpstr>
      <vt:lpstr>Example: Finding the REF</vt:lpstr>
      <vt:lpstr>Example: Finding the REF</vt:lpstr>
      <vt:lpstr>Practice</vt:lpstr>
      <vt:lpstr>Practice</vt:lpstr>
      <vt:lpstr>Practice</vt:lpstr>
      <vt:lpstr>Reduced Row Echelon Form</vt:lpstr>
      <vt:lpstr>Example: Finding the RREF</vt:lpstr>
      <vt:lpstr>Example: Finding the RREF</vt:lpstr>
      <vt:lpstr>Practice</vt:lpstr>
      <vt:lpstr>REF</vt:lpstr>
      <vt:lpstr>REF</vt:lpstr>
      <vt:lpstr>REF</vt:lpstr>
      <vt:lpstr>Systems of equations</vt:lpstr>
      <vt:lpstr>Linear equation</vt:lpstr>
      <vt:lpstr>System of linear equations</vt:lpstr>
      <vt:lpstr>System of linear equations</vt:lpstr>
      <vt:lpstr>System of linear equations</vt:lpstr>
      <vt:lpstr>System of linear equations</vt:lpstr>
      <vt:lpstr>System of linear equations</vt:lpstr>
      <vt:lpstr>System of linear equations</vt:lpstr>
      <vt:lpstr>Different ways of looking at the linear system</vt:lpstr>
      <vt:lpstr>Different ways of looking at the linear system</vt:lpstr>
      <vt:lpstr>Different ways of looking at the linear system</vt:lpstr>
      <vt:lpstr>System of linear equations</vt:lpstr>
      <vt:lpstr>System of linear equations</vt:lpstr>
      <vt:lpstr>System of linear equations</vt:lpstr>
      <vt:lpstr>System of linear equations</vt:lpstr>
      <vt:lpstr>Gauss-Jordan Elimination</vt:lpstr>
      <vt:lpstr>Recall: Row-Reduced Form of a Matrix</vt:lpstr>
      <vt:lpstr>Terminology for the Gauss-Jordan Elimination Method</vt:lpstr>
      <vt:lpstr>The Gauss-Jordan Elimination Method</vt:lpstr>
      <vt:lpstr>Gauss-Jordan Elimination</vt:lpstr>
      <vt:lpstr>Example</vt:lpstr>
      <vt:lpstr>Example</vt:lpstr>
      <vt:lpstr>Example</vt:lpstr>
      <vt:lpstr>Example</vt:lpstr>
      <vt:lpstr>Example</vt:lpstr>
      <vt:lpstr>Example</vt:lpstr>
      <vt:lpstr>Example</vt:lpstr>
      <vt:lpstr>Example</vt:lpstr>
      <vt:lpstr>Example</vt:lpstr>
      <vt:lpstr>Augmented Matrices</vt:lpstr>
      <vt:lpstr>Example</vt:lpstr>
      <vt:lpstr>Example</vt:lpstr>
      <vt:lpstr>Example</vt:lpstr>
      <vt:lpstr>Example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760</cp:revision>
  <dcterms:created xsi:type="dcterms:W3CDTF">2018-08-09T05:48:18Z</dcterms:created>
  <dcterms:modified xsi:type="dcterms:W3CDTF">2020-12-22T04:37:38Z</dcterms:modified>
</cp:coreProperties>
</file>