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1" r:id="rId2"/>
    <p:sldId id="693" r:id="rId3"/>
    <p:sldId id="712" r:id="rId4"/>
    <p:sldId id="714" r:id="rId5"/>
    <p:sldId id="692" r:id="rId6"/>
    <p:sldId id="724" r:id="rId7"/>
    <p:sldId id="723" r:id="rId8"/>
    <p:sldId id="725" r:id="rId9"/>
    <p:sldId id="726" r:id="rId10"/>
    <p:sldId id="727" r:id="rId11"/>
    <p:sldId id="728" r:id="rId12"/>
    <p:sldId id="729" r:id="rId13"/>
    <p:sldId id="730" r:id="rId14"/>
    <p:sldId id="731" r:id="rId15"/>
    <p:sldId id="715" r:id="rId16"/>
    <p:sldId id="716" r:id="rId17"/>
    <p:sldId id="717" r:id="rId18"/>
    <p:sldId id="718" r:id="rId19"/>
    <p:sldId id="719" r:id="rId20"/>
    <p:sldId id="720" r:id="rId21"/>
    <p:sldId id="721" r:id="rId22"/>
    <p:sldId id="722" r:id="rId23"/>
    <p:sldId id="732" r:id="rId24"/>
    <p:sldId id="733" r:id="rId25"/>
    <p:sldId id="734" r:id="rId26"/>
    <p:sldId id="735" r:id="rId27"/>
    <p:sldId id="736" r:id="rId28"/>
    <p:sldId id="1014" r:id="rId29"/>
    <p:sldId id="1015" r:id="rId30"/>
    <p:sldId id="1016" r:id="rId31"/>
    <p:sldId id="1017" r:id="rId32"/>
    <p:sldId id="1018" r:id="rId33"/>
    <p:sldId id="738" r:id="rId34"/>
    <p:sldId id="737" r:id="rId35"/>
    <p:sldId id="31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783" autoAdjust="0"/>
  </p:normalViewPr>
  <p:slideViewPr>
    <p:cSldViewPr snapToGrid="0">
      <p:cViewPr varScale="1">
        <p:scale>
          <a:sx n="75" d="100"/>
          <a:sy n="75"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6</a:t>
            </a:fld>
            <a:endParaRPr lang="en-US"/>
          </a:p>
        </p:txBody>
      </p:sp>
    </p:spTree>
    <p:extLst>
      <p:ext uri="{BB962C8B-B14F-4D97-AF65-F5344CB8AC3E}">
        <p14:creationId xmlns:p14="http://schemas.microsoft.com/office/powerpoint/2010/main" val="367340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E7B8DD-D41E-4962-A968-D1BA826A2F80}"/>
              </a:ext>
            </a:extLst>
          </p:cNvPr>
          <p:cNvSpPr>
            <a:spLocks noGrp="1" noChangeArrowheads="1"/>
          </p:cNvSpPr>
          <p:nvPr>
            <p:ph type="sldNum" sz="quarter" idx="5"/>
          </p:nvPr>
        </p:nvSpPr>
        <p:spPr>
          <a:ln/>
        </p:spPr>
        <p:txBody>
          <a:bodyPr/>
          <a:lstStyle/>
          <a:p>
            <a:fld id="{5EA9532F-FC43-48AD-BED8-0902153D33C9}" type="slidenum">
              <a:rPr lang="en-US" altLang="en-US"/>
              <a:pPr/>
              <a:t>28</a:t>
            </a:fld>
            <a:endParaRPr lang="en-US" altLang="en-US"/>
          </a:p>
        </p:txBody>
      </p:sp>
      <p:sp>
        <p:nvSpPr>
          <p:cNvPr id="1311746" name="Rectangle 2">
            <a:extLst>
              <a:ext uri="{FF2B5EF4-FFF2-40B4-BE49-F238E27FC236}">
                <a16:creationId xmlns:a16="http://schemas.microsoft.com/office/drawing/2014/main" id="{AD132257-D676-48C3-AA4C-01CABFB8162C}"/>
              </a:ext>
            </a:extLst>
          </p:cNvPr>
          <p:cNvSpPr>
            <a:spLocks noGrp="1" noRot="1" noChangeAspect="1" noChangeArrowheads="1" noTextEdit="1"/>
          </p:cNvSpPr>
          <p:nvPr>
            <p:ph type="sldImg"/>
          </p:nvPr>
        </p:nvSpPr>
        <p:spPr>
          <a:ln/>
        </p:spPr>
      </p:sp>
      <p:sp>
        <p:nvSpPr>
          <p:cNvPr id="1311747" name="Rectangle 3">
            <a:extLst>
              <a:ext uri="{FF2B5EF4-FFF2-40B4-BE49-F238E27FC236}">
                <a16:creationId xmlns:a16="http://schemas.microsoft.com/office/drawing/2014/main" id="{A7CB35F1-7FD5-40D8-AC6E-B86C1A7CAC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2364C9-78F8-461E-95BD-3C88730BEDF4}"/>
              </a:ext>
            </a:extLst>
          </p:cNvPr>
          <p:cNvSpPr>
            <a:spLocks noGrp="1" noChangeArrowheads="1"/>
          </p:cNvSpPr>
          <p:nvPr>
            <p:ph type="sldNum" sz="quarter" idx="5"/>
          </p:nvPr>
        </p:nvSpPr>
        <p:spPr>
          <a:ln/>
        </p:spPr>
        <p:txBody>
          <a:bodyPr/>
          <a:lstStyle/>
          <a:p>
            <a:fld id="{D3CE4AE8-659F-4F03-8BAE-117F193087E8}" type="slidenum">
              <a:rPr lang="en-US" altLang="en-US"/>
              <a:pPr/>
              <a:t>29</a:t>
            </a:fld>
            <a:endParaRPr lang="en-US" altLang="en-US"/>
          </a:p>
        </p:txBody>
      </p:sp>
      <p:sp>
        <p:nvSpPr>
          <p:cNvPr id="1312770" name="Rectangle 2">
            <a:extLst>
              <a:ext uri="{FF2B5EF4-FFF2-40B4-BE49-F238E27FC236}">
                <a16:creationId xmlns:a16="http://schemas.microsoft.com/office/drawing/2014/main" id="{4B705E76-5FB0-43D2-BB8D-73B64FA59CB5}"/>
              </a:ext>
            </a:extLst>
          </p:cNvPr>
          <p:cNvSpPr>
            <a:spLocks noGrp="1" noRot="1" noChangeAspect="1" noChangeArrowheads="1" noTextEdit="1"/>
          </p:cNvSpPr>
          <p:nvPr>
            <p:ph type="sldImg"/>
          </p:nvPr>
        </p:nvSpPr>
        <p:spPr>
          <a:ln/>
        </p:spPr>
      </p:sp>
      <p:sp>
        <p:nvSpPr>
          <p:cNvPr id="1312771" name="Rectangle 3">
            <a:extLst>
              <a:ext uri="{FF2B5EF4-FFF2-40B4-BE49-F238E27FC236}">
                <a16:creationId xmlns:a16="http://schemas.microsoft.com/office/drawing/2014/main" id="{861487EE-45A8-4F9C-A1CB-2594A4CC1D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30FF5A-CE82-4E49-88E1-C5357ABB9DA8}"/>
              </a:ext>
            </a:extLst>
          </p:cNvPr>
          <p:cNvSpPr>
            <a:spLocks noGrp="1" noChangeArrowheads="1"/>
          </p:cNvSpPr>
          <p:nvPr>
            <p:ph type="sldNum" sz="quarter" idx="5"/>
          </p:nvPr>
        </p:nvSpPr>
        <p:spPr>
          <a:ln/>
        </p:spPr>
        <p:txBody>
          <a:bodyPr/>
          <a:lstStyle/>
          <a:p>
            <a:fld id="{70315A18-A40B-4DB3-B8AA-8898B3E910F4}" type="slidenum">
              <a:rPr lang="en-US" altLang="en-US"/>
              <a:pPr/>
              <a:t>30</a:t>
            </a:fld>
            <a:endParaRPr lang="en-US" altLang="en-US"/>
          </a:p>
        </p:txBody>
      </p:sp>
      <p:sp>
        <p:nvSpPr>
          <p:cNvPr id="1313794" name="Rectangle 2">
            <a:extLst>
              <a:ext uri="{FF2B5EF4-FFF2-40B4-BE49-F238E27FC236}">
                <a16:creationId xmlns:a16="http://schemas.microsoft.com/office/drawing/2014/main" id="{00643DD0-1122-493A-85E8-D1F9A50701DF}"/>
              </a:ext>
            </a:extLst>
          </p:cNvPr>
          <p:cNvSpPr>
            <a:spLocks noGrp="1" noRot="1" noChangeAspect="1" noChangeArrowheads="1" noTextEdit="1"/>
          </p:cNvSpPr>
          <p:nvPr>
            <p:ph type="sldImg"/>
          </p:nvPr>
        </p:nvSpPr>
        <p:spPr>
          <a:ln/>
        </p:spPr>
      </p:sp>
      <p:sp>
        <p:nvSpPr>
          <p:cNvPr id="1313795" name="Rectangle 3">
            <a:extLst>
              <a:ext uri="{FF2B5EF4-FFF2-40B4-BE49-F238E27FC236}">
                <a16:creationId xmlns:a16="http://schemas.microsoft.com/office/drawing/2014/main" id="{7FB4F26F-6C71-41CC-94FD-E40B298F94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626D8D-AEFE-4D04-AD5A-7565AB340028}"/>
              </a:ext>
            </a:extLst>
          </p:cNvPr>
          <p:cNvSpPr>
            <a:spLocks noGrp="1" noChangeArrowheads="1"/>
          </p:cNvSpPr>
          <p:nvPr>
            <p:ph type="sldNum" sz="quarter" idx="5"/>
          </p:nvPr>
        </p:nvSpPr>
        <p:spPr>
          <a:ln/>
        </p:spPr>
        <p:txBody>
          <a:bodyPr/>
          <a:lstStyle/>
          <a:p>
            <a:fld id="{E1F266D9-9BEB-4790-929D-0B3ED6AE41BE}" type="slidenum">
              <a:rPr lang="en-US" altLang="en-US"/>
              <a:pPr/>
              <a:t>31</a:t>
            </a:fld>
            <a:endParaRPr lang="en-US" altLang="en-US"/>
          </a:p>
        </p:txBody>
      </p:sp>
      <p:sp>
        <p:nvSpPr>
          <p:cNvPr id="1314818" name="Rectangle 2">
            <a:extLst>
              <a:ext uri="{FF2B5EF4-FFF2-40B4-BE49-F238E27FC236}">
                <a16:creationId xmlns:a16="http://schemas.microsoft.com/office/drawing/2014/main" id="{00FC258F-C9BE-461A-B7E1-B80C76E032DE}"/>
              </a:ext>
            </a:extLst>
          </p:cNvPr>
          <p:cNvSpPr>
            <a:spLocks noGrp="1" noRot="1" noChangeAspect="1" noChangeArrowheads="1" noTextEdit="1"/>
          </p:cNvSpPr>
          <p:nvPr>
            <p:ph type="sldImg"/>
          </p:nvPr>
        </p:nvSpPr>
        <p:spPr>
          <a:ln/>
        </p:spPr>
      </p:sp>
      <p:sp>
        <p:nvSpPr>
          <p:cNvPr id="1314819" name="Rectangle 3">
            <a:extLst>
              <a:ext uri="{FF2B5EF4-FFF2-40B4-BE49-F238E27FC236}">
                <a16:creationId xmlns:a16="http://schemas.microsoft.com/office/drawing/2014/main" id="{63AF2C96-845A-4D05-B13F-DDDCE9792E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DBFB22-BCF5-4661-A413-769DAB702831}"/>
              </a:ext>
            </a:extLst>
          </p:cNvPr>
          <p:cNvSpPr>
            <a:spLocks noGrp="1" noChangeArrowheads="1"/>
          </p:cNvSpPr>
          <p:nvPr>
            <p:ph type="sldNum" sz="quarter" idx="5"/>
          </p:nvPr>
        </p:nvSpPr>
        <p:spPr>
          <a:ln/>
        </p:spPr>
        <p:txBody>
          <a:bodyPr/>
          <a:lstStyle/>
          <a:p>
            <a:fld id="{25D6C9DF-640D-4230-AAB6-A84AB98ACAB5}" type="slidenum">
              <a:rPr lang="en-US" altLang="en-US"/>
              <a:pPr/>
              <a:t>32</a:t>
            </a:fld>
            <a:endParaRPr lang="en-US" altLang="en-US"/>
          </a:p>
        </p:txBody>
      </p:sp>
      <p:sp>
        <p:nvSpPr>
          <p:cNvPr id="1315842" name="Rectangle 2">
            <a:extLst>
              <a:ext uri="{FF2B5EF4-FFF2-40B4-BE49-F238E27FC236}">
                <a16:creationId xmlns:a16="http://schemas.microsoft.com/office/drawing/2014/main" id="{B4FB8615-4887-422C-A774-D1CD31E05DB7}"/>
              </a:ext>
            </a:extLst>
          </p:cNvPr>
          <p:cNvSpPr>
            <a:spLocks noGrp="1" noRot="1" noChangeAspect="1" noChangeArrowheads="1" noTextEdit="1"/>
          </p:cNvSpPr>
          <p:nvPr>
            <p:ph type="sldImg"/>
          </p:nvPr>
        </p:nvSpPr>
        <p:spPr>
          <a:ln/>
        </p:spPr>
      </p:sp>
      <p:sp>
        <p:nvSpPr>
          <p:cNvPr id="1315843" name="Rectangle 3">
            <a:extLst>
              <a:ext uri="{FF2B5EF4-FFF2-40B4-BE49-F238E27FC236}">
                <a16:creationId xmlns:a16="http://schemas.microsoft.com/office/drawing/2014/main" id="{6776CC57-9FF6-440E-829C-26411A4CA9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8</a:t>
            </a:fld>
            <a:endParaRPr lang="en-US"/>
          </a:p>
        </p:txBody>
      </p:sp>
    </p:spTree>
    <p:extLst>
      <p:ext uri="{BB962C8B-B14F-4D97-AF65-F5344CB8AC3E}">
        <p14:creationId xmlns:p14="http://schemas.microsoft.com/office/powerpoint/2010/main" val="133730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9</a:t>
            </a:fld>
            <a:endParaRPr lang="en-US"/>
          </a:p>
        </p:txBody>
      </p:sp>
    </p:spTree>
    <p:extLst>
      <p:ext uri="{BB962C8B-B14F-4D97-AF65-F5344CB8AC3E}">
        <p14:creationId xmlns:p14="http://schemas.microsoft.com/office/powerpoint/2010/main" val="287961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10</a:t>
            </a:fld>
            <a:endParaRPr lang="en-US"/>
          </a:p>
        </p:txBody>
      </p:sp>
    </p:spTree>
    <p:extLst>
      <p:ext uri="{BB962C8B-B14F-4D97-AF65-F5344CB8AC3E}">
        <p14:creationId xmlns:p14="http://schemas.microsoft.com/office/powerpoint/2010/main" val="303924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11</a:t>
            </a:fld>
            <a:endParaRPr lang="en-US"/>
          </a:p>
        </p:txBody>
      </p:sp>
    </p:spTree>
    <p:extLst>
      <p:ext uri="{BB962C8B-B14F-4D97-AF65-F5344CB8AC3E}">
        <p14:creationId xmlns:p14="http://schemas.microsoft.com/office/powerpoint/2010/main" val="299972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12</a:t>
            </a:fld>
            <a:endParaRPr lang="en-US"/>
          </a:p>
        </p:txBody>
      </p:sp>
    </p:spTree>
    <p:extLst>
      <p:ext uri="{BB962C8B-B14F-4D97-AF65-F5344CB8AC3E}">
        <p14:creationId xmlns:p14="http://schemas.microsoft.com/office/powerpoint/2010/main" val="330283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13</a:t>
            </a:fld>
            <a:endParaRPr lang="en-US"/>
          </a:p>
        </p:txBody>
      </p:sp>
    </p:spTree>
    <p:extLst>
      <p:ext uri="{BB962C8B-B14F-4D97-AF65-F5344CB8AC3E}">
        <p14:creationId xmlns:p14="http://schemas.microsoft.com/office/powerpoint/2010/main" val="323892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14</a:t>
            </a:fld>
            <a:endParaRPr lang="en-US"/>
          </a:p>
        </p:txBody>
      </p:sp>
    </p:spTree>
    <p:extLst>
      <p:ext uri="{BB962C8B-B14F-4D97-AF65-F5344CB8AC3E}">
        <p14:creationId xmlns:p14="http://schemas.microsoft.com/office/powerpoint/2010/main" val="302425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15</a:t>
            </a:fld>
            <a:endParaRPr lang="en-US"/>
          </a:p>
        </p:txBody>
      </p:sp>
    </p:spTree>
    <p:extLst>
      <p:ext uri="{BB962C8B-B14F-4D97-AF65-F5344CB8AC3E}">
        <p14:creationId xmlns:p14="http://schemas.microsoft.com/office/powerpoint/2010/main" val="393367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AF6B2-C7BC-4F5F-89FA-756C80996319}" type="datetime1">
              <a:rPr lang="en-US" smtClean="0"/>
              <a:t>12/28/2020</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1B5219-EB3B-428B-83C4-F385ACD5B066}" type="datetime1">
              <a:rPr lang="en-US" smtClean="0"/>
              <a:t>12/28/2020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44206-DCD5-437B-A394-E67C0F769F6A}" type="datetime1">
              <a:rPr lang="en-US" smtClean="0"/>
              <a:t>12/28/2020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435B0D2B-E248-4576-9223-EAAE2353D2CC}" type="datetime1">
              <a:rPr lang="en-US" smtClean="0"/>
              <a:t>12/28/2020</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Database Management System</a:t>
            </a:r>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pPr>
                <a:defRPr/>
              </a:pPr>
              <a:t>‹#›</a:t>
            </a:fld>
            <a:endParaRPr lang="en-US" altLang="en-US"/>
          </a:p>
        </p:txBody>
      </p:sp>
    </p:spTree>
    <p:extLst>
      <p:ext uri="{BB962C8B-B14F-4D97-AF65-F5344CB8AC3E}">
        <p14:creationId xmlns:p14="http://schemas.microsoft.com/office/powerpoint/2010/main" val="337390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398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8737600" y="6245225"/>
            <a:ext cx="2844800" cy="476250"/>
          </a:xfrm>
        </p:spPr>
        <p:txBody>
          <a:bodyPr/>
          <a:lstStyle>
            <a:lvl1pPr>
              <a:defRPr/>
            </a:lvl1pPr>
          </a:lstStyle>
          <a:p>
            <a:fld id="{A000FBBA-7DFD-4F6E-882E-974645178C22}" type="slidenum">
              <a:rPr lang="en-US"/>
              <a:pPr/>
              <a:t>‹#›</a:t>
            </a:fld>
            <a:endParaRPr lang="en-US"/>
          </a:p>
        </p:txBody>
      </p:sp>
    </p:spTree>
    <p:extLst>
      <p:ext uri="{BB962C8B-B14F-4D97-AF65-F5344CB8AC3E}">
        <p14:creationId xmlns:p14="http://schemas.microsoft.com/office/powerpoint/2010/main" val="2711768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1B04927-D481-428D-A4A4-277E543FDDE3}"/>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A058DFB-71AD-46F8-95DC-6F572D22A258}"/>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724FB9-F8C3-4C4C-9D46-0D937B576E09}"/>
              </a:ext>
            </a:extLst>
          </p:cNvPr>
          <p:cNvSpPr>
            <a:spLocks noGrp="1"/>
          </p:cNvSpPr>
          <p:nvPr>
            <p:ph type="sldNum" sz="quarter" idx="16"/>
          </p:nvPr>
        </p:nvSpPr>
        <p:spPr/>
        <p:txBody>
          <a:bodyPr/>
          <a:lstStyle>
            <a:lvl1pPr>
              <a:defRPr/>
            </a:lvl1pPr>
          </a:lstStyle>
          <a:p>
            <a:fld id="{9553505A-5746-4950-9000-CBCDD694F736}" type="slidenum">
              <a:rPr lang="en-US" altLang="en-US"/>
              <a:pPr/>
              <a:t>‹#›</a:t>
            </a:fld>
            <a:endParaRPr lang="en-US" altLang="en-US"/>
          </a:p>
        </p:txBody>
      </p:sp>
    </p:spTree>
    <p:extLst>
      <p:ext uri="{BB962C8B-B14F-4D97-AF65-F5344CB8AC3E}">
        <p14:creationId xmlns:p14="http://schemas.microsoft.com/office/powerpoint/2010/main" val="213465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622219"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5FA70EB6-0888-4CFE-8DE5-FCD243586199}" type="datetime1">
              <a:rPr lang="en-US" smtClean="0"/>
              <a:t>12/28/2020</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F393C-D2F5-406D-97F0-5CB1936ADC4B}" type="datetime1">
              <a:rPr lang="en-US" smtClean="0"/>
              <a:t>12/28/2020</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EC112-2C11-4566-94FB-463B4717BC39}" type="datetime1">
              <a:rPr lang="en-US" smtClean="0"/>
              <a:t>12/28/2020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F8F58C-B82A-4384-83AD-65998651D24C}" type="datetime1">
              <a:rPr lang="en-US" smtClean="0"/>
              <a:t>12/28/2020</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B8B25-4FB2-4839-87AC-18ADEABEBF25}" type="datetime1">
              <a:rPr lang="en-US" smtClean="0"/>
              <a:t>12/28/2020</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7D92F-300D-4C14-8BAC-DFA0E0CFD5DA}" type="datetime1">
              <a:rPr lang="en-US" smtClean="0"/>
              <a:t>12/28/2020</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DC4DE-52F3-44CD-8BF8-67D44913BCDC}" type="datetime1">
              <a:rPr lang="en-US" smtClean="0"/>
              <a:t>12/28/2020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BE593-E52F-44BB-917E-97E0D05457AB}" type="datetime1">
              <a:rPr lang="en-US" smtClean="0"/>
              <a:t>12/28/2020</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F2171-3CC4-4091-8456-BA59E24C067F}" type="datetime1">
              <a:rPr lang="en-US" smtClean="0"/>
              <a:t>12/28/2020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2.bin"/><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983230"/>
            <a:ext cx="10567916" cy="811530"/>
          </a:xfrm>
        </p:spPr>
        <p:txBody>
          <a:bodyPr>
            <a:normAutofit/>
          </a:bodyPr>
          <a:lstStyle/>
          <a:p>
            <a:r>
              <a:rPr lang="en-US" sz="4000" dirty="0">
                <a:solidFill>
                  <a:srgbClr val="C00000"/>
                </a:solidFill>
              </a:rPr>
              <a:t>System of linear equations-II</a:t>
            </a: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229403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4906963"/>
              </a:xfrm>
            </p:spPr>
            <p:txBody>
              <a:bodyPr>
                <a:normAutofit fontScale="92500" lnSpcReduction="20000"/>
              </a:bodyPr>
              <a:lstStyle/>
              <a:p>
                <a:r>
                  <a:rPr lang="en-US" dirty="0">
                    <a:solidFill>
                      <a:srgbClr val="FF0000"/>
                    </a:solidFill>
                  </a:rPr>
                  <a:t>Case I: </a:t>
                </a:r>
                <a:r>
                  <a:rPr lang="en-US" dirty="0"/>
                  <a:t>one equation in </a:t>
                </a:r>
                <a14:m>
                  <m:oMath xmlns:m="http://schemas.openxmlformats.org/officeDocument/2006/math">
                    <m:r>
                      <a:rPr lang="en-US" i="1" dirty="0" smtClean="0">
                        <a:latin typeface="Cambria Math" panose="02040503050406030204" pitchFamily="18" charset="0"/>
                      </a:rPr>
                      <m:t>𝑛</m:t>
                    </m:r>
                  </m:oMath>
                </a14:m>
                <a:r>
                  <a:rPr lang="en-US" dirty="0"/>
                  <a:t> unknowns,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&gt; 1</m:t>
                    </m:r>
                  </m:oMath>
                </a14:m>
                <a:r>
                  <a:rPr lang="en-US" dirty="0"/>
                  <a:t>:</a:t>
                </a:r>
              </a:p>
              <a:p>
                <a:r>
                  <a:rPr lang="en-US" dirty="0"/>
                  <a:t>If all coefficients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1" i="1" dirty="0" smtClean="0">
                            <a:latin typeface="Cambria Math" panose="02040503050406030204" pitchFamily="18" charset="0"/>
                          </a:rPr>
                          <m:t>𝟏</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are equal to 0, then any value of the variables will be a solution, and a non-trivial solution certainly exists.</a:t>
                </a:r>
              </a:p>
              <a:p>
                <a:r>
                  <a:rPr lang="en-US" dirty="0"/>
                  <a:t>Suppose that some coefficient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𝑖𝑠</m:t>
                    </m:r>
                    <m:r>
                      <a:rPr lang="en-US" b="1" i="1" dirty="0" smtClean="0">
                        <a:latin typeface="Cambria Math" panose="02040503050406030204" pitchFamily="18" charset="0"/>
                      </a:rPr>
                      <m:t>≠</m:t>
                    </m:r>
                    <m:r>
                      <a:rPr lang="en-US" b="1" i="1" dirty="0" smtClean="0">
                        <a:latin typeface="Cambria Math" panose="02040503050406030204" pitchFamily="18" charset="0"/>
                      </a:rPr>
                      <m:t>𝟎</m:t>
                    </m:r>
                  </m:oMath>
                </a14:m>
                <a:r>
                  <a:rPr lang="en-US" dirty="0"/>
                  <a:t>. After renumbering the variables and the coefficients, we may assume that it is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1" i="1" dirty="0" smtClean="0">
                            <a:latin typeface="Cambria Math" panose="02040503050406030204" pitchFamily="18" charset="0"/>
                          </a:rPr>
                          <m:t>𝟏</m:t>
                        </m:r>
                      </m:sub>
                    </m:sSub>
                  </m:oMath>
                </a14:m>
                <a:r>
                  <a:rPr lang="en-US" dirty="0"/>
                  <a:t> . </a:t>
                </a:r>
              </a:p>
              <a:p>
                <a:r>
                  <a:rPr lang="en-US" dirty="0"/>
                  <a:t>Then we give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err="1">
                            <a:latin typeface="Cambria Math" panose="02040503050406030204" pitchFamily="18" charset="0"/>
                          </a:rPr>
                          <m:t>𝑛</m:t>
                        </m:r>
                      </m:sub>
                    </m:sSub>
                    <m:r>
                      <a:rPr lang="en-US" i="1" dirty="0">
                        <a:latin typeface="Cambria Math" panose="02040503050406030204" pitchFamily="18" charset="0"/>
                      </a:rPr>
                      <m:t> </m:t>
                    </m:r>
                  </m:oMath>
                </a14:m>
                <a:r>
                  <a:rPr lang="en-US" dirty="0"/>
                  <a:t>arbitrary values, for instance we let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2</m:t>
                        </m:r>
                      </m:sub>
                    </m:sSub>
                    <m:r>
                      <a:rPr lang="en-US" b="1" i="1" dirty="0" smtClean="0">
                        <a:latin typeface="Cambria Math" panose="02040503050406030204" pitchFamily="18" charset="0"/>
                      </a:rPr>
                      <m:t>=</m:t>
                    </m:r>
                    <m:r>
                      <a:rPr lang="en-US" i="1" dirty="0" smtClean="0">
                        <a:latin typeface="Cambria Math" panose="02040503050406030204" pitchFamily="18" charset="0"/>
                      </a:rPr>
                      <m:t> …</m:t>
                    </m:r>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err="1">
                            <a:latin typeface="Cambria Math" panose="02040503050406030204" pitchFamily="18" charset="0"/>
                          </a:rPr>
                          <m:t>𝑛</m:t>
                        </m:r>
                      </m:sub>
                    </m:sSub>
                    <m:r>
                      <a:rPr lang="en-US" i="1" dirty="0">
                        <a:latin typeface="Cambria Math" panose="02040503050406030204" pitchFamily="18" charset="0"/>
                      </a:rPr>
                      <m:t>= 1</m:t>
                    </m:r>
                  </m:oMath>
                </a14:m>
                <a:r>
                  <a:rPr lang="en-US" dirty="0"/>
                  <a:t>, and solve for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𝒙</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oMath>
                </a14:m>
                <a:r>
                  <a:rPr lang="en-US" dirty="0"/>
                  <a:t> letting</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den>
                      </m:f>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𝒏</m:t>
                              </m:r>
                            </m:sub>
                          </m:sSub>
                        </m:e>
                      </m:d>
                    </m:oMath>
                  </m:oMathPara>
                </a14:m>
                <a:endParaRPr lang="en-US" dirty="0"/>
              </a:p>
              <a:p>
                <a:r>
                  <a:rPr lang="en-US" dirty="0"/>
                  <a:t>In that manner, we obtain a</a:t>
                </a:r>
                <a:r>
                  <a:rPr lang="en-US" dirty="0">
                    <a:solidFill>
                      <a:srgbClr val="FF0000"/>
                    </a:solidFill>
                  </a:rPr>
                  <a:t> non-trivial </a:t>
                </a:r>
                <a:r>
                  <a:rPr lang="en-US" dirty="0"/>
                  <a:t>solution for our system of equations.</a:t>
                </a:r>
              </a:p>
            </p:txBody>
          </p:sp>
        </mc:Choice>
        <mc:Fallback xmlns="">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4906963"/>
              </a:xfrm>
              <a:blipFill>
                <a:blip r:embed="rId3"/>
                <a:stretch>
                  <a:fillRect l="-1294" t="-3106" r="-1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10</a:t>
            </a:fld>
            <a:endParaRPr lang="en-US"/>
          </a:p>
        </p:txBody>
      </p:sp>
    </p:spTree>
    <p:extLst>
      <p:ext uri="{BB962C8B-B14F-4D97-AF65-F5344CB8AC3E}">
        <p14:creationId xmlns:p14="http://schemas.microsoft.com/office/powerpoint/2010/main" val="353241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4906963"/>
              </a:xfrm>
            </p:spPr>
            <p:txBody>
              <a:bodyPr>
                <a:normAutofit lnSpcReduction="10000"/>
              </a:bodyPr>
              <a:lstStyle/>
              <a:p>
                <a:r>
                  <a:rPr lang="en-US" dirty="0">
                    <a:solidFill>
                      <a:srgbClr val="FF0000"/>
                    </a:solidFill>
                  </a:rPr>
                  <a:t>Let us now assume that our theorem is true for a system of m – 1 equations in more than m - 1 unknowns. </a:t>
                </a:r>
                <a:r>
                  <a:rPr lang="en-US" dirty="0"/>
                  <a:t>We shall prove that it is true for m equations in n unknowns when n &gt; m.</a:t>
                </a:r>
                <a:endParaRPr lang="en-US" i="1" dirty="0">
                  <a:latin typeface="Cambria Math" panose="02040503050406030204" pitchFamily="18" charset="0"/>
                </a:endParaRPr>
              </a:p>
              <a:p>
                <a:r>
                  <a:rPr lang="en-US" dirty="0"/>
                  <a:t>If all coefficients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𝒂</m:t>
                        </m:r>
                      </m:e>
                      <m:sub>
                        <m:r>
                          <a:rPr lang="en-US" b="1" i="1" dirty="0" smtClean="0">
                            <a:latin typeface="Cambria Math" panose="02040503050406030204" pitchFamily="18" charset="0"/>
                          </a:rPr>
                          <m:t>𝒊𝒋</m:t>
                        </m:r>
                      </m:sub>
                    </m:sSub>
                    <m:r>
                      <a:rPr lang="en-US" i="1" dirty="0" smtClean="0">
                        <a:latin typeface="Cambria Math" panose="02040503050406030204" pitchFamily="18" charset="0"/>
                      </a:rPr>
                      <m:t> </m:t>
                    </m:r>
                  </m:oMath>
                </a14:m>
                <a:r>
                  <a:rPr lang="en-US" dirty="0"/>
                  <a:t>are equal to 0, we can give any non-zero value to our variables to get a solution.</a:t>
                </a:r>
              </a:p>
              <a:p>
                <a:r>
                  <a:rPr lang="en-US" dirty="0"/>
                  <a:t>Suppose that some coefficient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err="1" smtClean="0">
                            <a:latin typeface="Cambria Math" panose="02040503050406030204" pitchFamily="18" charset="0"/>
                          </a:rPr>
                          <m:t>𝑖</m:t>
                        </m:r>
                        <m:r>
                          <a:rPr lang="en-US" b="1" i="1" dirty="0" smtClean="0">
                            <a:latin typeface="Cambria Math" panose="02040503050406030204" pitchFamily="18" charset="0"/>
                          </a:rPr>
                          <m:t>𝒋</m:t>
                        </m:r>
                      </m:sub>
                    </m:sSub>
                    <m:r>
                      <a:rPr lang="en-US" i="1" dirty="0" smtClean="0">
                        <a:latin typeface="Cambria Math" panose="02040503050406030204" pitchFamily="18" charset="0"/>
                      </a:rPr>
                      <m:t> </m:t>
                    </m:r>
                    <m:r>
                      <a:rPr lang="en-US" i="1" dirty="0" smtClean="0">
                        <a:latin typeface="Cambria Math" panose="02040503050406030204" pitchFamily="18" charset="0"/>
                      </a:rPr>
                      <m:t>𝑖𝑠</m:t>
                    </m:r>
                    <m:r>
                      <a:rPr lang="en-US" b="1" i="1" dirty="0" smtClean="0">
                        <a:latin typeface="Cambria Math" panose="02040503050406030204" pitchFamily="18" charset="0"/>
                      </a:rPr>
                      <m:t>≠</m:t>
                    </m:r>
                    <m:r>
                      <a:rPr lang="en-US" b="1" i="1" dirty="0" smtClean="0">
                        <a:latin typeface="Cambria Math" panose="02040503050406030204" pitchFamily="18" charset="0"/>
                      </a:rPr>
                      <m:t>𝟎</m:t>
                    </m:r>
                  </m:oMath>
                </a14:m>
                <a:r>
                  <a:rPr lang="en-US" dirty="0"/>
                  <a:t>. After renumbering the variables and the coefficients, we may assume that it is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1" i="1" dirty="0" smtClean="0">
                            <a:latin typeface="Cambria Math" panose="02040503050406030204" pitchFamily="18" charset="0"/>
                          </a:rPr>
                          <m:t>𝟏𝟏</m:t>
                        </m:r>
                      </m:sub>
                    </m:sSub>
                  </m:oMath>
                </a14:m>
                <a:r>
                  <a:rPr lang="en-US" dirty="0"/>
                  <a:t> . </a:t>
                </a:r>
              </a:p>
              <a:p>
                <a:r>
                  <a:rPr lang="en-US" dirty="0"/>
                  <a:t>We shall subtract a multiple of the first equation from the others to eliminate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𝟏</m:t>
                        </m:r>
                      </m:sub>
                    </m:sSub>
                  </m:oMath>
                </a14:m>
                <a:r>
                  <a:rPr lang="en-US" dirty="0"/>
                  <a:t>. </a:t>
                </a:r>
              </a:p>
            </p:txBody>
          </p:sp>
        </mc:Choice>
        <mc:Fallback>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4906963"/>
              </a:xfrm>
              <a:blipFill>
                <a:blip r:embed="rId3"/>
                <a:stretch>
                  <a:fillRect l="-1456" t="-2733" r="-16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11</a:t>
            </a:fld>
            <a:endParaRPr lang="en-US"/>
          </a:p>
        </p:txBody>
      </p:sp>
    </p:spTree>
    <p:extLst>
      <p:ext uri="{BB962C8B-B14F-4D97-AF65-F5344CB8AC3E}">
        <p14:creationId xmlns:p14="http://schemas.microsoft.com/office/powerpoint/2010/main" val="351689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4906963"/>
              </a:xfrm>
            </p:spPr>
            <p:txBody>
              <a:bodyPr>
                <a:normAutofit lnSpcReduction="10000"/>
              </a:bodyPr>
              <a:lstStyle/>
              <a:p>
                <a:r>
                  <a:rPr lang="en-US" dirty="0">
                    <a:solidFill>
                      <a:srgbClr val="FF0000"/>
                    </a:solidFill>
                  </a:rPr>
                  <a:t>Let us now assume that our theorem is true for a system of m – 1 equations in more than m - 1 unknowns. </a:t>
                </a:r>
                <a:r>
                  <a:rPr lang="en-US" dirty="0"/>
                  <a:t>We shall prove that it is true for m equations in n unknowns when n &gt; m.</a:t>
                </a:r>
              </a:p>
              <a:p>
                <a:r>
                  <a:rPr lang="en-US" dirty="0"/>
                  <a:t>Namely, we consider the system of equations</a:t>
                </a:r>
              </a:p>
              <a:p>
                <a:pPr marL="0" indent="0">
                  <a:buNone/>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𝟐</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𝟐𝟏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e>
                      </m:d>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b="1" i="1" smtClean="0">
                                  <a:latin typeface="Cambria Math" panose="02040503050406030204" pitchFamily="18" charset="0"/>
                                </a:rPr>
                                <m:t>𝟑</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b="1" i="1" smtClean="0">
                                      <a:latin typeface="Cambria Math" panose="02040503050406030204" pitchFamily="18" charset="0"/>
                                    </a:rPr>
                                    <m:t>𝟑</m:t>
                                  </m:r>
                                  <m:r>
                                    <a:rPr lang="en-US" i="1">
                                      <a:latin typeface="Cambria Math" panose="02040503050406030204" pitchFamily="18" charset="0"/>
                                    </a:rPr>
                                    <m:t>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e>
                      </m:d>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b="1" i="1" smtClean="0">
                                  <a:latin typeface="Cambria Math" panose="02040503050406030204" pitchFamily="18" charset="0"/>
                                </a:rPr>
                                <m:t>𝒎</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b="1" i="1" smtClean="0">
                                      <a:latin typeface="Cambria Math" panose="02040503050406030204" pitchFamily="18" charset="0"/>
                                    </a:rPr>
                                    <m:t>𝒎</m:t>
                                  </m:r>
                                  <m:r>
                                    <a:rPr lang="en-US" i="1">
                                      <a:latin typeface="Cambria Math" panose="02040503050406030204" pitchFamily="18" charset="0"/>
                                    </a:rPr>
                                    <m:t>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e>
                      </m:d>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p:txBody>
          </p:sp>
        </mc:Choice>
        <mc:Fallback>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4906963"/>
              </a:xfrm>
              <a:blipFill>
                <a:blip r:embed="rId3"/>
                <a:stretch>
                  <a:fillRect l="-1456" t="-2733" r="-16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12</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55AA9C-3922-4AD5-B4A8-0BBAA87649F2}"/>
                  </a:ext>
                </a:extLst>
              </p:cNvPr>
              <p:cNvSpPr txBox="1"/>
              <p:nvPr/>
            </p:nvSpPr>
            <p:spPr>
              <a:xfrm>
                <a:off x="8375903" y="1270000"/>
                <a:ext cx="3413325" cy="2687274"/>
              </a:xfrm>
              <a:prstGeom prst="rect">
                <a:avLst/>
              </a:prstGeom>
              <a:solidFill>
                <a:schemeClr val="accent6">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𝑛</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r>
                                      <a:rPr lang="en-US" b="0" i="1" smtClean="0">
                                        <a:latin typeface="Cambria Math" panose="02040503050406030204" pitchFamily="18" charset="0"/>
                                      </a:rPr>
                                      <m:t>𝑛</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𝑚𝑛</m:t>
                                    </m:r>
                                  </m:sub>
                                </m:sSub>
                              </m:e>
                            </m:mr>
                          </m:m>
                        </m:e>
                      </m:d>
                    </m:oMath>
                  </m:oMathPara>
                </a14:m>
                <a:endParaRPr lang="en-US" dirty="0"/>
              </a:p>
              <a:p>
                <a:endParaRPr lang="en-US" dirty="0"/>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𝐴</m:t>
                        </m:r>
                      </m:e>
                      <m:sub>
                        <m:r>
                          <a:rPr lang="en-US" b="0" i="1" smtClean="0">
                            <a:solidFill>
                              <a:srgbClr val="FF0000"/>
                            </a:solidFill>
                            <a:latin typeface="Cambria Math" panose="02040503050406030204" pitchFamily="18" charset="0"/>
                          </a:rPr>
                          <m:t>𝑖</m:t>
                        </m:r>
                      </m:sub>
                    </m:sSub>
                  </m:oMath>
                </a14:m>
                <a:r>
                  <a:rPr lang="en-US" dirty="0">
                    <a:solidFill>
                      <a:srgbClr val="FF0000"/>
                    </a:solidFill>
                  </a:rPr>
                  <a:t> refers to the </a:t>
                </a:r>
                <a:r>
                  <a:rPr lang="en-US" dirty="0" err="1">
                    <a:solidFill>
                      <a:srgbClr val="FF0000"/>
                    </a:solidFill>
                  </a:rPr>
                  <a:t>ith</a:t>
                </a:r>
                <a:r>
                  <a:rPr lang="en-US" dirty="0">
                    <a:solidFill>
                      <a:srgbClr val="FF0000"/>
                    </a:solidFill>
                  </a:rPr>
                  <a:t> row of A, and</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1</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eqArr>
                              </m:e>
                            </m:mr>
                          </m:m>
                        </m:e>
                      </m:d>
                    </m:oMath>
                  </m:oMathPara>
                </a14:m>
                <a:endParaRPr lang="en-US" dirty="0">
                  <a:solidFill>
                    <a:srgbClr val="FF0000"/>
                  </a:solidFill>
                </a:endParaRPr>
              </a:p>
            </p:txBody>
          </p:sp>
        </mc:Choice>
        <mc:Fallback xmlns="">
          <p:sp>
            <p:nvSpPr>
              <p:cNvPr id="6" name="TextBox 5">
                <a:extLst>
                  <a:ext uri="{FF2B5EF4-FFF2-40B4-BE49-F238E27FC236}">
                    <a16:creationId xmlns:a16="http://schemas.microsoft.com/office/drawing/2014/main" id="{0355AA9C-3922-4AD5-B4A8-0BBAA87649F2}"/>
                  </a:ext>
                </a:extLst>
              </p:cNvPr>
              <p:cNvSpPr txBox="1">
                <a:spLocks noRot="1" noChangeAspect="1" noMove="1" noResize="1" noEditPoints="1" noAdjustHandles="1" noChangeArrowheads="1" noChangeShapeType="1" noTextEdit="1"/>
              </p:cNvSpPr>
              <p:nvPr/>
            </p:nvSpPr>
            <p:spPr>
              <a:xfrm>
                <a:off x="8375903" y="1270000"/>
                <a:ext cx="3413325" cy="26872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782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5252720"/>
              </a:xfrm>
            </p:spPr>
            <p:txBody>
              <a:bodyPr>
                <a:normAutofit fontScale="85000" lnSpcReduction="20000"/>
              </a:bodyPr>
              <a:lstStyle/>
              <a:p>
                <a:r>
                  <a:rPr lang="en-US" dirty="0">
                    <a:solidFill>
                      <a:srgbClr val="FF0000"/>
                    </a:solidFill>
                  </a:rPr>
                  <a:t>Let us now assume that our theorem is true for a system of m – 1 equations in more than m - 1 unknowns. </a:t>
                </a:r>
                <a:r>
                  <a:rPr lang="en-US" dirty="0"/>
                  <a:t>We shall prove that it is true for m equations in n unknowns when n &gt; m.</a:t>
                </a:r>
                <a:endParaRPr lang="en-US" i="1" dirty="0">
                  <a:latin typeface="Cambria Math" panose="02040503050406030204" pitchFamily="18" charset="0"/>
                </a:endParaRPr>
              </a:p>
              <a:p>
                <a:r>
                  <a:rPr lang="en-US" dirty="0"/>
                  <a:t>which can also be written in the form</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𝟐</m:t>
                          </m:r>
                        </m:sub>
                      </m:sSub>
                      <m:r>
                        <a:rPr lang="en-US" b="1" i="1" smtClean="0">
                          <a:latin typeface="Cambria Math" panose="02040503050406030204" pitchFamily="18" charset="0"/>
                        </a:rPr>
                        <m:t>𝑿</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𝟐𝟏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𝟑</m:t>
                          </m:r>
                        </m:sub>
                      </m:sSub>
                      <m:r>
                        <a:rPr lang="en-US" b="1" i="1" smtClean="0">
                          <a:latin typeface="Cambria Math" panose="02040503050406030204" pitchFamily="18" charset="0"/>
                        </a:rPr>
                        <m:t>𝑿</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𝟑𝟏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𝒎</m:t>
                          </m:r>
                        </m:sub>
                      </m:sSub>
                      <m:r>
                        <a:rPr lang="en-US" b="1" i="1" smtClean="0">
                          <a:latin typeface="Cambria Math" panose="02040503050406030204" pitchFamily="18" charset="0"/>
                        </a:rPr>
                        <m:t>𝑿</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𝒎</m:t>
                              </m:r>
                              <m:r>
                                <a:rPr lang="en-US" i="1">
                                  <a:latin typeface="Cambria Math" panose="02040503050406030204" pitchFamily="18" charset="0"/>
                                </a:rPr>
                                <m:t>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457200" lvl="1" indent="0">
                  <a:buNone/>
                </a:pPr>
                <a:r>
                  <a:rPr lang="en-US" dirty="0"/>
                  <a:t>In this system, the coefficient of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𝟏</m:t>
                        </m:r>
                      </m:sub>
                    </m:sSub>
                  </m:oMath>
                </a14:m>
                <a:r>
                  <a:rPr lang="en-US" dirty="0"/>
                  <a:t> is equal to 0. Hence, we may view the above equation as a system of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− 1 </m:t>
                    </m:r>
                  </m:oMath>
                </a14:m>
                <a:r>
                  <a:rPr lang="en-US" dirty="0"/>
                  <a:t>equations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− 1 </m:t>
                    </m:r>
                  </m:oMath>
                </a14:m>
                <a:r>
                  <a:rPr lang="en-US" dirty="0"/>
                  <a:t>unknowns, and we have </a:t>
                </a:r>
                <a14:m>
                  <m:oMath xmlns:m="http://schemas.openxmlformats.org/officeDocument/2006/math">
                    <m:r>
                      <a:rPr lang="en-US" i="1" dirty="0">
                        <a:latin typeface="Cambria Math" panose="02040503050406030204" pitchFamily="18" charset="0"/>
                      </a:rPr>
                      <m:t>𝒏</m:t>
                    </m:r>
                    <m:r>
                      <a:rPr lang="en-US" i="1" dirty="0">
                        <a:latin typeface="Cambria Math" panose="02040503050406030204" pitchFamily="18" charset="0"/>
                      </a:rPr>
                      <m:t>−</m:t>
                    </m:r>
                    <m:r>
                      <a:rPr lang="en-US" i="1" dirty="0">
                        <a:latin typeface="Cambria Math" panose="02040503050406030204" pitchFamily="18" charset="0"/>
                      </a:rPr>
                      <m:t>𝟏</m:t>
                    </m:r>
                    <m:r>
                      <a:rPr lang="en-US" i="1" dirty="0">
                        <a:latin typeface="Cambria Math" panose="02040503050406030204" pitchFamily="18" charset="0"/>
                      </a:rPr>
                      <m:t> &gt;</m:t>
                    </m:r>
                    <m:r>
                      <a:rPr lang="en-US" i="1" dirty="0">
                        <a:latin typeface="Cambria Math" panose="02040503050406030204" pitchFamily="18" charset="0"/>
                      </a:rPr>
                      <m:t>𝒎</m:t>
                    </m:r>
                    <m:r>
                      <a:rPr lang="en-US" i="1" dirty="0">
                        <a:latin typeface="Cambria Math" panose="02040503050406030204" pitchFamily="18" charset="0"/>
                      </a:rPr>
                      <m:t>−</m:t>
                    </m:r>
                    <m:r>
                      <a:rPr lang="en-US" i="1" dirty="0">
                        <a:latin typeface="Cambria Math" panose="02040503050406030204" pitchFamily="18" charset="0"/>
                      </a:rPr>
                      <m:t>𝟏</m:t>
                    </m:r>
                  </m:oMath>
                </a14:m>
                <a:r>
                  <a:rPr lang="en-US" dirty="0"/>
                  <a:t>.</a:t>
                </a:r>
              </a:p>
              <a:p>
                <a:r>
                  <a:rPr lang="en-US" dirty="0"/>
                  <a:t>According to our assumption, we can find a non-trivial solution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 , … ,</m:t>
                    </m:r>
                    <m:sSub>
                      <m:sSubPr>
                        <m:ctrlPr>
                          <a:rPr lang="en-US" b="1"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𝑛</m:t>
                        </m:r>
                      </m:sub>
                    </m:sSub>
                    <m:r>
                      <a:rPr lang="en-US" i="1" dirty="0">
                        <a:latin typeface="Cambria Math" panose="02040503050406030204" pitchFamily="18" charset="0"/>
                      </a:rPr>
                      <m:t>) </m:t>
                    </m:r>
                  </m:oMath>
                </a14:m>
                <a:r>
                  <a:rPr lang="en-US" dirty="0"/>
                  <a:t>for this system.</a:t>
                </a:r>
              </a:p>
            </p:txBody>
          </p:sp>
        </mc:Choice>
        <mc:Fallback>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5252720"/>
              </a:xfrm>
              <a:blipFill>
                <a:blip r:embed="rId3"/>
                <a:stretch>
                  <a:fillRect l="-1133" t="-2668" r="-12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55AA9C-3922-4AD5-B4A8-0BBAA87649F2}"/>
                  </a:ext>
                </a:extLst>
              </p:cNvPr>
              <p:cNvSpPr txBox="1"/>
              <p:nvPr/>
            </p:nvSpPr>
            <p:spPr>
              <a:xfrm>
                <a:off x="8375903" y="1270000"/>
                <a:ext cx="3413325" cy="2687274"/>
              </a:xfrm>
              <a:prstGeom prst="rect">
                <a:avLst/>
              </a:prstGeom>
              <a:solidFill>
                <a:schemeClr val="accent6">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𝑛</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r>
                                      <a:rPr lang="en-US" b="0" i="1" smtClean="0">
                                        <a:latin typeface="Cambria Math" panose="02040503050406030204" pitchFamily="18" charset="0"/>
                                      </a:rPr>
                                      <m:t>𝑛</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𝑚𝑛</m:t>
                                    </m:r>
                                  </m:sub>
                                </m:sSub>
                              </m:e>
                            </m:mr>
                          </m:m>
                        </m:e>
                      </m:d>
                    </m:oMath>
                  </m:oMathPara>
                </a14:m>
                <a:endParaRPr lang="en-US" dirty="0"/>
              </a:p>
              <a:p>
                <a:endParaRPr lang="en-US" dirty="0"/>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𝐴</m:t>
                        </m:r>
                      </m:e>
                      <m:sub>
                        <m:r>
                          <a:rPr lang="en-US" b="0" i="1" smtClean="0">
                            <a:solidFill>
                              <a:srgbClr val="FF0000"/>
                            </a:solidFill>
                            <a:latin typeface="Cambria Math" panose="02040503050406030204" pitchFamily="18" charset="0"/>
                          </a:rPr>
                          <m:t>𝑖</m:t>
                        </m:r>
                      </m:sub>
                    </m:sSub>
                  </m:oMath>
                </a14:m>
                <a:r>
                  <a:rPr lang="en-US" dirty="0">
                    <a:solidFill>
                      <a:srgbClr val="FF0000"/>
                    </a:solidFill>
                  </a:rPr>
                  <a:t> refers to the </a:t>
                </a:r>
                <a:r>
                  <a:rPr lang="en-US" dirty="0" err="1">
                    <a:solidFill>
                      <a:srgbClr val="FF0000"/>
                    </a:solidFill>
                  </a:rPr>
                  <a:t>ith</a:t>
                </a:r>
                <a:r>
                  <a:rPr lang="en-US" dirty="0">
                    <a:solidFill>
                      <a:srgbClr val="FF0000"/>
                    </a:solidFill>
                  </a:rPr>
                  <a:t> row of A, and</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1</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eqArr>
                              </m:e>
                            </m:mr>
                          </m:m>
                        </m:e>
                      </m:d>
                    </m:oMath>
                  </m:oMathPara>
                </a14:m>
                <a:endParaRPr lang="en-US" dirty="0">
                  <a:solidFill>
                    <a:srgbClr val="FF0000"/>
                  </a:solidFill>
                </a:endParaRPr>
              </a:p>
            </p:txBody>
          </p:sp>
        </mc:Choice>
        <mc:Fallback xmlns="">
          <p:sp>
            <p:nvSpPr>
              <p:cNvPr id="6" name="TextBox 5">
                <a:extLst>
                  <a:ext uri="{FF2B5EF4-FFF2-40B4-BE49-F238E27FC236}">
                    <a16:creationId xmlns:a16="http://schemas.microsoft.com/office/drawing/2014/main" id="{0355AA9C-3922-4AD5-B4A8-0BBAA87649F2}"/>
                  </a:ext>
                </a:extLst>
              </p:cNvPr>
              <p:cNvSpPr txBox="1">
                <a:spLocks noRot="1" noChangeAspect="1" noMove="1" noResize="1" noEditPoints="1" noAdjustHandles="1" noChangeArrowheads="1" noChangeShapeType="1" noTextEdit="1"/>
              </p:cNvSpPr>
              <p:nvPr/>
            </p:nvSpPr>
            <p:spPr>
              <a:xfrm>
                <a:off x="8375903" y="1270000"/>
                <a:ext cx="3413325" cy="26872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34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4906963"/>
              </a:xfrm>
            </p:spPr>
            <p:txBody>
              <a:bodyPr>
                <a:normAutofit fontScale="92500" lnSpcReduction="10000"/>
              </a:bodyPr>
              <a:lstStyle/>
              <a:p>
                <a:r>
                  <a:rPr lang="en-US" dirty="0">
                    <a:solidFill>
                      <a:srgbClr val="FF0000"/>
                    </a:solidFill>
                  </a:rPr>
                  <a:t>Case II: </a:t>
                </a:r>
                <a14:m>
                  <m:oMath xmlns:m="http://schemas.openxmlformats.org/officeDocument/2006/math">
                    <m:r>
                      <a:rPr lang="en-US" i="1" dirty="0">
                        <a:latin typeface="Cambria Math" panose="02040503050406030204" pitchFamily="18" charset="0"/>
                      </a:rPr>
                      <m:t>𝑚</m:t>
                    </m:r>
                  </m:oMath>
                </a14:m>
                <a:r>
                  <a:rPr lang="en-US" dirty="0"/>
                  <a:t> equation in </a:t>
                </a:r>
                <a14:m>
                  <m:oMath xmlns:m="http://schemas.openxmlformats.org/officeDocument/2006/math">
                    <m:r>
                      <a:rPr lang="en-US" i="1" dirty="0">
                        <a:latin typeface="Cambria Math" panose="02040503050406030204" pitchFamily="18" charset="0"/>
                      </a:rPr>
                      <m:t>𝑛</m:t>
                    </m:r>
                  </m:oMath>
                </a14:m>
                <a:r>
                  <a:rPr lang="en-US" dirty="0"/>
                  <a:t> unknowns, </a:t>
                </a:r>
                <a14:m>
                  <m:oMath xmlns:m="http://schemas.openxmlformats.org/officeDocument/2006/math">
                    <m:r>
                      <a:rPr lang="en-US" i="1" dirty="0">
                        <a:latin typeface="Cambria Math" panose="02040503050406030204" pitchFamily="18" charset="0"/>
                      </a:rPr>
                      <m:t>𝒏</m:t>
                    </m:r>
                    <m:r>
                      <a:rPr lang="en-US" i="1" dirty="0">
                        <a:latin typeface="Cambria Math" panose="02040503050406030204" pitchFamily="18" charset="0"/>
                      </a:rPr>
                      <m:t> &gt;</m:t>
                    </m:r>
                    <m:r>
                      <a:rPr lang="en-US" i="1" dirty="0">
                        <a:latin typeface="Cambria Math" panose="02040503050406030204" pitchFamily="18" charset="0"/>
                      </a:rPr>
                      <m:t>𝒎</m:t>
                    </m:r>
                  </m:oMath>
                </a14:m>
                <a:r>
                  <a:rPr lang="en-US" dirty="0"/>
                  <a:t>:</a:t>
                </a:r>
              </a:p>
              <a:p>
                <a:r>
                  <a:rPr lang="en-US" dirty="0"/>
                  <a:t>We can then solve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a14:m>
                <a:r>
                  <a:rPr lang="en-US" dirty="0"/>
                  <a:t> in the first equation, namely</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𝟏𝟏</m:t>
                              </m:r>
                            </m:sub>
                          </m:sSub>
                        </m:den>
                      </m:f>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r>
                            <a:rPr lang="en-US" b="1" i="1" smtClean="0">
                              <a:latin typeface="Cambria Math" panose="02040503050406030204" pitchFamily="18" charset="0"/>
                            </a:rPr>
                            <m:t>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oMath>
                  </m:oMathPara>
                </a14:m>
                <a:endParaRPr lang="en-US" dirty="0"/>
              </a:p>
              <a:p>
                <a:r>
                  <a:rPr lang="en-US" dirty="0"/>
                  <a:t>In that way, we find a solution of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𝑋</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𝑂</m:t>
                    </m:r>
                  </m:oMath>
                </a14:m>
                <a:r>
                  <a:rPr lang="en-US" dirty="0"/>
                  <a:t>. But previously we have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𝑨</m:t>
                          </m:r>
                        </m:e>
                        <m:sub>
                          <m:r>
                            <a:rPr lang="en-US" b="1" i="1" smtClean="0">
                              <a:latin typeface="Cambria Math" panose="02040503050406030204" pitchFamily="18" charset="0"/>
                            </a:rPr>
                            <m:t>𝒊</m:t>
                          </m:r>
                        </m:sub>
                      </m:sSub>
                      <m:r>
                        <a:rPr lang="en-US" b="1" i="1" smtClean="0">
                          <a:latin typeface="Cambria Math" panose="02040503050406030204" pitchFamily="18" charset="0"/>
                        </a:rPr>
                        <m:t>𝑿</m:t>
                      </m:r>
                      <m:r>
                        <a:rPr lang="en-US" b="1"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b="1" i="1" smtClean="0">
                                  <a:latin typeface="Cambria Math" panose="02040503050406030204" pitchFamily="18" charset="0"/>
                                </a:rPr>
                                <m:t>𝒊</m:t>
                              </m:r>
                              <m:r>
                                <a:rPr lang="en-US" i="1">
                                  <a:latin typeface="Cambria Math" panose="02040503050406030204" pitchFamily="18" charset="0"/>
                                </a:rPr>
                                <m:t>𝟏</m:t>
                              </m:r>
                            </m:sub>
                          </m:sSub>
                        </m:num>
                        <m:den>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den>
                      </m:f>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i="1">
                              <a:latin typeface="Cambria Math" panose="02040503050406030204" pitchFamily="18" charset="0"/>
                            </a:rPr>
                            <m:t>𝟏</m:t>
                          </m:r>
                        </m:sub>
                      </m:sSub>
                      <m:r>
                        <a:rPr lang="en-US" b="1" i="1" smtClean="0">
                          <a:latin typeface="Cambria Math" panose="02040503050406030204" pitchFamily="18" charset="0"/>
                        </a:rPr>
                        <m:t>𝑿</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oMath>
                  </m:oMathPara>
                </a14:m>
                <a:endParaRPr lang="en-US" dirty="0"/>
              </a:p>
              <a:p>
                <a:r>
                  <a:rPr lang="en-US" dirty="0"/>
                  <a:t>Hence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 0 </m:t>
                    </m:r>
                  </m:oMath>
                </a14:m>
                <a:r>
                  <a:rPr lang="en-US" dirty="0"/>
                  <a:t>for </a:t>
                </a:r>
                <a14:m>
                  <m:oMath xmlns:m="http://schemas.openxmlformats.org/officeDocument/2006/math">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𝟐</m:t>
                    </m:r>
                    <m:r>
                      <a:rPr lang="en-US" i="1">
                        <a:latin typeface="Cambria Math" panose="02040503050406030204" pitchFamily="18" charset="0"/>
                      </a:rPr>
                      <m:t>,…</m:t>
                    </m:r>
                    <m:r>
                      <a:rPr lang="en-US" i="1">
                        <a:latin typeface="Cambria Math" panose="02040503050406030204" pitchFamily="18" charset="0"/>
                      </a:rPr>
                      <m:t>𝒎</m:t>
                    </m:r>
                  </m:oMath>
                </a14:m>
                <a:r>
                  <a:rPr lang="en-US" dirty="0"/>
                  <a:t>, and we have found the non-trivial solution for the same previously, therefore we have found a non-trivial solution to our original system</a:t>
                </a:r>
              </a:p>
              <a:p>
                <a:pPr marL="0" indent="0">
                  <a:buNone/>
                </a:pPr>
                <a:endParaRPr lang="en-US" dirty="0"/>
              </a:p>
            </p:txBody>
          </p:sp>
        </mc:Choice>
        <mc:Fallback>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4906963"/>
              </a:xfrm>
              <a:blipFill>
                <a:blip r:embed="rId3"/>
                <a:stretch>
                  <a:fillRect l="-1294" t="-2484" r="-1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55AA9C-3922-4AD5-B4A8-0BBAA87649F2}"/>
                  </a:ext>
                </a:extLst>
              </p:cNvPr>
              <p:cNvSpPr txBox="1"/>
              <p:nvPr/>
            </p:nvSpPr>
            <p:spPr>
              <a:xfrm>
                <a:off x="8375903" y="1270000"/>
                <a:ext cx="3413325" cy="2687274"/>
              </a:xfrm>
              <a:prstGeom prst="rect">
                <a:avLst/>
              </a:prstGeom>
              <a:solidFill>
                <a:schemeClr val="accent6">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𝑛</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r>
                                      <a:rPr lang="en-US" b="0" i="1" smtClean="0">
                                        <a:latin typeface="Cambria Math" panose="02040503050406030204" pitchFamily="18" charset="0"/>
                                      </a:rPr>
                                      <m:t>𝑛</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𝑚𝑛</m:t>
                                    </m:r>
                                  </m:sub>
                                </m:sSub>
                              </m:e>
                            </m:mr>
                          </m:m>
                        </m:e>
                      </m:d>
                    </m:oMath>
                  </m:oMathPara>
                </a14:m>
                <a:endParaRPr lang="en-US" dirty="0"/>
              </a:p>
              <a:p>
                <a:endParaRPr lang="en-US" dirty="0"/>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𝐴</m:t>
                        </m:r>
                      </m:e>
                      <m:sub>
                        <m:r>
                          <a:rPr lang="en-US" b="0" i="1" smtClean="0">
                            <a:solidFill>
                              <a:srgbClr val="FF0000"/>
                            </a:solidFill>
                            <a:latin typeface="Cambria Math" panose="02040503050406030204" pitchFamily="18" charset="0"/>
                          </a:rPr>
                          <m:t>𝑖</m:t>
                        </m:r>
                      </m:sub>
                    </m:sSub>
                  </m:oMath>
                </a14:m>
                <a:r>
                  <a:rPr lang="en-US" dirty="0">
                    <a:solidFill>
                      <a:srgbClr val="FF0000"/>
                    </a:solidFill>
                  </a:rPr>
                  <a:t> refers to the </a:t>
                </a:r>
                <a:r>
                  <a:rPr lang="en-US" dirty="0" err="1">
                    <a:solidFill>
                      <a:srgbClr val="FF0000"/>
                    </a:solidFill>
                  </a:rPr>
                  <a:t>ith</a:t>
                </a:r>
                <a:r>
                  <a:rPr lang="en-US" dirty="0">
                    <a:solidFill>
                      <a:srgbClr val="FF0000"/>
                    </a:solidFill>
                  </a:rPr>
                  <a:t> row of A, and</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1</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eqArr>
                              </m:e>
                            </m:mr>
                          </m:m>
                        </m:e>
                      </m:d>
                    </m:oMath>
                  </m:oMathPara>
                </a14:m>
                <a:endParaRPr lang="en-US" dirty="0">
                  <a:solidFill>
                    <a:srgbClr val="FF0000"/>
                  </a:solidFill>
                </a:endParaRPr>
              </a:p>
            </p:txBody>
          </p:sp>
        </mc:Choice>
        <mc:Fallback xmlns="">
          <p:sp>
            <p:nvSpPr>
              <p:cNvPr id="6" name="TextBox 5">
                <a:extLst>
                  <a:ext uri="{FF2B5EF4-FFF2-40B4-BE49-F238E27FC236}">
                    <a16:creationId xmlns:a16="http://schemas.microsoft.com/office/drawing/2014/main" id="{0355AA9C-3922-4AD5-B4A8-0BBAA87649F2}"/>
                  </a:ext>
                </a:extLst>
              </p:cNvPr>
              <p:cNvSpPr txBox="1">
                <a:spLocks noRot="1" noChangeAspect="1" noMove="1" noResize="1" noEditPoints="1" noAdjustHandles="1" noChangeArrowheads="1" noChangeShapeType="1" noTextEdit="1"/>
              </p:cNvSpPr>
              <p:nvPr/>
            </p:nvSpPr>
            <p:spPr>
              <a:xfrm>
                <a:off x="8375903" y="1270000"/>
                <a:ext cx="3413325" cy="26872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368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200" dirty="0"/>
              <a:t>Homogenous system of linear equations</a:t>
            </a:r>
            <a:endParaRPr lang="en-US" sz="3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1" y="1270000"/>
                <a:ext cx="6564086" cy="4906963"/>
              </a:xfrm>
            </p:spPr>
            <p:txBody>
              <a:bodyPr>
                <a:normAutofit/>
              </a:bodyPr>
              <a:lstStyle/>
              <a:p>
                <a:r>
                  <a:rPr lang="en-US" dirty="0"/>
                  <a:t>Use Gaussian elimination to solve the following homogeneous system of equations.</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𝟒</m:t>
                          </m:r>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𝟐</m:t>
                          </m:r>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𝟒</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1" y="1270000"/>
                <a:ext cx="6564086" cy="4906963"/>
              </a:xfrm>
              <a:blipFill>
                <a:blip r:embed="rId3"/>
                <a:stretch>
                  <a:fillRect l="-1673" t="-1988" r="-19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15</a:t>
            </a:fld>
            <a:endParaRPr lang="en-US"/>
          </a:p>
        </p:txBody>
      </p:sp>
      <p:sp>
        <p:nvSpPr>
          <p:cNvPr id="7" name="TextBox 6">
            <a:extLst>
              <a:ext uri="{FF2B5EF4-FFF2-40B4-BE49-F238E27FC236}">
                <a16:creationId xmlns:a16="http://schemas.microsoft.com/office/drawing/2014/main" id="{8A2D453F-4F0D-4CD0-979D-A04BFACCD5FF}"/>
              </a:ext>
            </a:extLst>
          </p:cNvPr>
          <p:cNvSpPr txBox="1"/>
          <p:nvPr/>
        </p:nvSpPr>
        <p:spPr>
          <a:xfrm>
            <a:off x="838200" y="6466601"/>
            <a:ext cx="6098720" cy="246221"/>
          </a:xfrm>
          <a:prstGeom prst="rect">
            <a:avLst/>
          </a:prstGeom>
          <a:noFill/>
        </p:spPr>
        <p:txBody>
          <a:bodyPr wrap="square">
            <a:spAutoFit/>
          </a:bodyPr>
          <a:lstStyle/>
          <a:p>
            <a:r>
              <a:rPr lang="en-US" sz="1000" dirty="0">
                <a:solidFill>
                  <a:srgbClr val="FF0000"/>
                </a:solidFill>
              </a:rPr>
              <a:t>Source: https://portal.tpu.ru/SHARED/k/KONVAL/Sites/English_sites/M/s_HomoE.htm</a:t>
            </a:r>
          </a:p>
        </p:txBody>
      </p:sp>
    </p:spTree>
    <p:extLst>
      <p:ext uri="{BB962C8B-B14F-4D97-AF65-F5344CB8AC3E}">
        <p14:creationId xmlns:p14="http://schemas.microsoft.com/office/powerpoint/2010/main" val="277055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282680" cy="527050"/>
          </a:xfrm>
        </p:spPr>
        <p:txBody>
          <a:bodyPr>
            <a:normAutofit fontScale="90000"/>
          </a:bodyPr>
          <a:lstStyle/>
          <a:p>
            <a:r>
              <a:rPr lang="en-US" dirty="0"/>
              <a:t>Homogenous system of linear equations: non-trivial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66E11-CBE3-4438-8313-49EB4AD50078}"/>
                  </a:ext>
                </a:extLst>
              </p:cNvPr>
              <p:cNvSpPr>
                <a:spLocks noGrp="1"/>
              </p:cNvSpPr>
              <p:nvPr>
                <p:ph idx="1"/>
              </p:nvPr>
            </p:nvSpPr>
            <p:spPr>
              <a:xfrm>
                <a:off x="2380394" y="2716656"/>
                <a:ext cx="3256128" cy="1172949"/>
              </a:xfrm>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𝟑</m:t>
                                </m:r>
                              </m:e>
                            </m:mr>
                            <m:mr>
                              <m:e>
                                <m:r>
                                  <a:rPr lang="en-US" b="1" i="1" smtClean="0">
                                    <a:latin typeface="Cambria Math" panose="02040503050406030204" pitchFamily="18" charset="0"/>
                                  </a:rPr>
                                  <m:t>𝟏</m:t>
                                </m:r>
                              </m:e>
                              <m:e>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e>
                                <m:r>
                                  <a:rPr lang="en-US" b="1" i="1" smtClean="0">
                                    <a:latin typeface="Cambria Math" panose="02040503050406030204" pitchFamily="18" charset="0"/>
                                  </a:rPr>
                                  <m:t>𝟏</m:t>
                                </m:r>
                              </m:e>
                            </m:mr>
                            <m:mr>
                              <m:e>
                                <m:r>
                                  <a:rPr lang="en-US" b="1" i="1" smtClean="0">
                                    <a:latin typeface="Cambria Math" panose="02040503050406030204" pitchFamily="18" charset="0"/>
                                  </a:rPr>
                                  <m:t>𝟒</m:t>
                                </m:r>
                              </m:e>
                              <m:e>
                                <m:r>
                                  <a:rPr lang="en-US" b="1" i="1" smtClean="0">
                                    <a:latin typeface="Cambria Math" panose="02040503050406030204" pitchFamily="18" charset="0"/>
                                  </a:rPr>
                                  <m:t>−</m:t>
                                </m:r>
                                <m:r>
                                  <a:rPr lang="en-US" b="1" i="1" smtClean="0">
                                    <a:latin typeface="Cambria Math" panose="02040503050406030204" pitchFamily="18" charset="0"/>
                                  </a:rPr>
                                  <m:t>𝟐</m:t>
                                </m:r>
                              </m:e>
                              <m:e>
                                <m:r>
                                  <a:rPr lang="en-US" b="1" i="1" smtClean="0">
                                    <a:latin typeface="Cambria Math" panose="02040503050406030204" pitchFamily="18" charset="0"/>
                                  </a:rPr>
                                  <m:t>𝟒</m:t>
                                </m:r>
                              </m:e>
                              <m:e>
                                <m:r>
                                  <a:rPr lang="en-US" b="1" i="1" smtClean="0">
                                    <a:latin typeface="Cambria Math" panose="02040503050406030204" pitchFamily="18" charset="0"/>
                                  </a:rPr>
                                  <m:t>𝟏</m:t>
                                </m:r>
                              </m:e>
                            </m:mr>
                          </m:m>
                        </m:e>
                      </m:d>
                    </m:oMath>
                  </m:oMathPara>
                </a14:m>
                <a:endParaRPr lang="en-US" dirty="0"/>
              </a:p>
            </p:txBody>
          </p:sp>
        </mc:Choice>
        <mc:Fallback xmlns="">
          <p:sp>
            <p:nvSpPr>
              <p:cNvPr id="3" name="Content Placeholder 2">
                <a:extLst>
                  <a:ext uri="{FF2B5EF4-FFF2-40B4-BE49-F238E27FC236}">
                    <a16:creationId xmlns:a16="http://schemas.microsoft.com/office/drawing/2014/main" id="{52466E11-CBE3-4438-8313-49EB4AD50078}"/>
                  </a:ext>
                </a:extLst>
              </p:cNvPr>
              <p:cNvSpPr>
                <a:spLocks noGrp="1" noRot="1" noChangeAspect="1" noMove="1" noResize="1" noEditPoints="1" noAdjustHandles="1" noChangeArrowheads="1" noChangeShapeType="1" noTextEdit="1"/>
              </p:cNvSpPr>
              <p:nvPr>
                <p:ph idx="1"/>
              </p:nvPr>
            </p:nvSpPr>
            <p:spPr>
              <a:xfrm>
                <a:off x="2380394" y="2716656"/>
                <a:ext cx="3256128" cy="1172949"/>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16</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838201" y="1270000"/>
                <a:ext cx="6564086"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838201" y="1270000"/>
                <a:ext cx="6564086" cy="1323075"/>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617188D-3D0A-4AEC-856D-E34861A25FC9}"/>
              </a:ext>
            </a:extLst>
          </p:cNvPr>
          <p:cNvCxnSpPr>
            <a:cxnSpLocks/>
            <a:stCxn id="3" idx="3"/>
            <a:endCxn id="12" idx="1"/>
          </p:cNvCxnSpPr>
          <p:nvPr/>
        </p:nvCxnSpPr>
        <p:spPr>
          <a:xfrm>
            <a:off x="5636522" y="3303131"/>
            <a:ext cx="1472825" cy="14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7D39757-E1FF-4E03-8CDE-FA22F18FA44F}"/>
                  </a:ext>
                </a:extLst>
              </p:cNvPr>
              <p:cNvSpPr txBox="1">
                <a:spLocks/>
              </p:cNvSpPr>
              <p:nvPr/>
            </p:nvSpPr>
            <p:spPr>
              <a:xfrm>
                <a:off x="7109347" y="2731062"/>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i="1" smtClean="0">
                                    <a:latin typeface="Cambria Math" panose="02040503050406030204" pitchFamily="18" charset="0"/>
                                  </a:rPr>
                                  <m:t>𝟒</m:t>
                                </m:r>
                              </m:e>
                              <m:e>
                                <m:r>
                                  <a:rPr lang="en-US" i="1" smtClean="0">
                                    <a:latin typeface="Cambria Math" panose="02040503050406030204" pitchFamily="18" charset="0"/>
                                  </a:rPr>
                                  <m:t>−</m:t>
                                </m:r>
                                <m:r>
                                  <a:rPr lang="en-US" i="1" smtClean="0">
                                    <a:latin typeface="Cambria Math" panose="02040503050406030204" pitchFamily="18" charset="0"/>
                                  </a:rPr>
                                  <m:t>𝟐</m:t>
                                </m:r>
                              </m:e>
                              <m:e>
                                <m:r>
                                  <a:rPr lang="en-US" i="1" smtClean="0">
                                    <a:latin typeface="Cambria Math" panose="02040503050406030204" pitchFamily="18" charset="0"/>
                                  </a:rPr>
                                  <m:t>𝟒</m:t>
                                </m:r>
                              </m:e>
                              <m:e>
                                <m:r>
                                  <a:rPr lang="en-US" i="1" smtClean="0">
                                    <a:latin typeface="Cambria Math" panose="02040503050406030204" pitchFamily="18" charset="0"/>
                                  </a:rPr>
                                  <m:t>𝟏</m:t>
                                </m:r>
                              </m:e>
                            </m:mr>
                          </m:m>
                        </m:e>
                      </m:d>
                    </m:oMath>
                  </m:oMathPara>
                </a14:m>
                <a:endParaRPr lang="en-US" dirty="0"/>
              </a:p>
            </p:txBody>
          </p:sp>
        </mc:Choice>
        <mc:Fallback xmlns="">
          <p:sp>
            <p:nvSpPr>
              <p:cNvPr id="12" name="Content Placeholder 2">
                <a:extLst>
                  <a:ext uri="{FF2B5EF4-FFF2-40B4-BE49-F238E27FC236}">
                    <a16:creationId xmlns:a16="http://schemas.microsoft.com/office/drawing/2014/main" id="{77D39757-E1FF-4E03-8CDE-FA22F18FA44F}"/>
                  </a:ext>
                </a:extLst>
              </p:cNvPr>
              <p:cNvSpPr txBox="1">
                <a:spLocks noRot="1" noChangeAspect="1" noMove="1" noResize="1" noEditPoints="1" noAdjustHandles="1" noChangeArrowheads="1" noChangeShapeType="1" noTextEdit="1"/>
              </p:cNvSpPr>
              <p:nvPr/>
            </p:nvSpPr>
            <p:spPr>
              <a:xfrm>
                <a:off x="7109347" y="2731062"/>
                <a:ext cx="3256128" cy="1172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BC30B2-8E30-4EDD-A02A-EAD43DBDAC83}"/>
                  </a:ext>
                </a:extLst>
              </p:cNvPr>
              <p:cNvSpPr txBox="1"/>
              <p:nvPr/>
            </p:nvSpPr>
            <p:spPr>
              <a:xfrm>
                <a:off x="5495496" y="2866929"/>
                <a:ext cx="1710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6" name="TextBox 15">
                <a:extLst>
                  <a:ext uri="{FF2B5EF4-FFF2-40B4-BE49-F238E27FC236}">
                    <a16:creationId xmlns:a16="http://schemas.microsoft.com/office/drawing/2014/main" id="{2CBC30B2-8E30-4EDD-A02A-EAD43DBDAC83}"/>
                  </a:ext>
                </a:extLst>
              </p:cNvPr>
              <p:cNvSpPr txBox="1">
                <a:spLocks noRot="1" noChangeAspect="1" noMove="1" noResize="1" noEditPoints="1" noAdjustHandles="1" noChangeArrowheads="1" noChangeShapeType="1" noTextEdit="1"/>
              </p:cNvSpPr>
              <p:nvPr/>
            </p:nvSpPr>
            <p:spPr>
              <a:xfrm>
                <a:off x="5495496" y="2866929"/>
                <a:ext cx="171052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2409962" y="5039054"/>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2409962" y="5039054"/>
                <a:ext cx="3256128" cy="1172949"/>
              </a:xfrm>
              <a:prstGeom prst="rect">
                <a:avLst/>
              </a:prstGeom>
              <a:blipFill>
                <a:blip r:embed="rId6"/>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A7506A4C-9BD7-4CAD-A752-E06273EA2FAE}"/>
              </a:ext>
            </a:extLst>
          </p:cNvPr>
          <p:cNvCxnSpPr>
            <a:cxnSpLocks/>
            <a:stCxn id="20" idx="3"/>
            <a:endCxn id="22" idx="1"/>
          </p:cNvCxnSpPr>
          <p:nvPr/>
        </p:nvCxnSpPr>
        <p:spPr>
          <a:xfrm>
            <a:off x="5666090" y="5625529"/>
            <a:ext cx="1445529" cy="14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343B187-3688-4A99-87A5-478AE07E49BC}"/>
                  </a:ext>
                </a:extLst>
              </p:cNvPr>
              <p:cNvSpPr txBox="1">
                <a:spLocks/>
              </p:cNvSpPr>
              <p:nvPr/>
            </p:nvSpPr>
            <p:spPr>
              <a:xfrm>
                <a:off x="7111619" y="5053460"/>
                <a:ext cx="3256128" cy="1172949"/>
              </a:xfrm>
              <a:prstGeom prst="rect">
                <a:avLst/>
              </a:prstGeom>
            </p:spPr>
            <p:txBody>
              <a:bodyPr vert="horz" lIns="91440" tIns="45720" rIns="91440" bIns="45720" rtlCol="0">
                <a:normAutofit fontScale="925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i="1" smtClean="0">
                                    <a:latin typeface="Cambria Math" panose="02040503050406030204" pitchFamily="18" charset="0"/>
                                  </a:rPr>
                                  <m:t>𝟐</m:t>
                                </m:r>
                              </m:e>
                              <m:e>
                                <m:r>
                                  <a:rPr lang="en-US" b="1" i="1" smtClean="0">
                                    <a:latin typeface="Cambria Math" panose="02040503050406030204" pitchFamily="18" charset="0"/>
                                  </a:rPr>
                                  <m:t>𝟖</m:t>
                                </m:r>
                              </m:e>
                              <m:e>
                                <m:r>
                                  <a:rPr lang="en-US" b="1" i="1" smtClean="0">
                                    <a:latin typeface="Cambria Math" panose="02040503050406030204" pitchFamily="18" charset="0"/>
                                  </a:rPr>
                                  <m:t>−</m:t>
                                </m:r>
                                <m:r>
                                  <a:rPr lang="en-US" b="1" i="1" smtClean="0">
                                    <a:latin typeface="Cambria Math" panose="02040503050406030204" pitchFamily="18" charset="0"/>
                                  </a:rPr>
                                  <m:t>𝟏</m:t>
                                </m:r>
                                <m:r>
                                  <a:rPr lang="en-US" i="1" smtClean="0">
                                    <a:latin typeface="Cambria Math" panose="02040503050406030204" pitchFamily="18" charset="0"/>
                                  </a:rPr>
                                  <m:t>𝟏</m:t>
                                </m:r>
                              </m:e>
                            </m:mr>
                          </m:m>
                        </m:e>
                      </m:d>
                    </m:oMath>
                  </m:oMathPara>
                </a14:m>
                <a:endParaRPr lang="en-US" dirty="0"/>
              </a:p>
            </p:txBody>
          </p:sp>
        </mc:Choice>
        <mc:Fallback xmlns="">
          <p:sp>
            <p:nvSpPr>
              <p:cNvPr id="22" name="Content Placeholder 2">
                <a:extLst>
                  <a:ext uri="{FF2B5EF4-FFF2-40B4-BE49-F238E27FC236}">
                    <a16:creationId xmlns:a16="http://schemas.microsoft.com/office/drawing/2014/main" id="{5343B187-3688-4A99-87A5-478AE07E49BC}"/>
                  </a:ext>
                </a:extLst>
              </p:cNvPr>
              <p:cNvSpPr txBox="1">
                <a:spLocks noRot="1" noChangeAspect="1" noMove="1" noResize="1" noEditPoints="1" noAdjustHandles="1" noChangeArrowheads="1" noChangeShapeType="1" noTextEdit="1"/>
              </p:cNvSpPr>
              <p:nvPr/>
            </p:nvSpPr>
            <p:spPr>
              <a:xfrm>
                <a:off x="7111619" y="5053460"/>
                <a:ext cx="3256128" cy="11729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FD990BE-2C0E-487C-8BEA-4E51314AAF32}"/>
                  </a:ext>
                </a:extLst>
              </p:cNvPr>
              <p:cNvSpPr txBox="1"/>
              <p:nvPr/>
            </p:nvSpPr>
            <p:spPr>
              <a:xfrm>
                <a:off x="5525064" y="5189327"/>
                <a:ext cx="1710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1FD990BE-2C0E-487C-8BEA-4E51314AAF32}"/>
                  </a:ext>
                </a:extLst>
              </p:cNvPr>
              <p:cNvSpPr txBox="1">
                <a:spLocks noRot="1" noChangeAspect="1" noMove="1" noResize="1" noEditPoints="1" noAdjustHandles="1" noChangeArrowheads="1" noChangeShapeType="1" noTextEdit="1"/>
              </p:cNvSpPr>
              <p:nvPr/>
            </p:nvSpPr>
            <p:spPr>
              <a:xfrm>
                <a:off x="5525064" y="5189327"/>
                <a:ext cx="1710520" cy="369332"/>
              </a:xfrm>
              <a:prstGeom prst="rect">
                <a:avLst/>
              </a:prstGeom>
              <a:blipFill>
                <a:blip r:embed="rId8"/>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0068F9A-6508-449E-B74A-A27EEB443506}"/>
              </a:ext>
            </a:extLst>
          </p:cNvPr>
          <p:cNvCxnSpPr>
            <a:cxnSpLocks/>
            <a:stCxn id="12" idx="2"/>
            <a:endCxn id="22" idx="0"/>
          </p:cNvCxnSpPr>
          <p:nvPr/>
        </p:nvCxnSpPr>
        <p:spPr>
          <a:xfrm>
            <a:off x="8737411" y="3904011"/>
            <a:ext cx="2272" cy="114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6F0F79E-1942-4908-A6C1-BC2E1BECF388}"/>
                  </a:ext>
                </a:extLst>
              </p:cNvPr>
              <p:cNvSpPr txBox="1"/>
              <p:nvPr/>
            </p:nvSpPr>
            <p:spPr>
              <a:xfrm>
                <a:off x="8737411" y="4345435"/>
                <a:ext cx="1710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7" name="TextBox 26">
                <a:extLst>
                  <a:ext uri="{FF2B5EF4-FFF2-40B4-BE49-F238E27FC236}">
                    <a16:creationId xmlns:a16="http://schemas.microsoft.com/office/drawing/2014/main" id="{B6F0F79E-1942-4908-A6C1-BC2E1BECF388}"/>
                  </a:ext>
                </a:extLst>
              </p:cNvPr>
              <p:cNvSpPr txBox="1">
                <a:spLocks noRot="1" noChangeAspect="1" noMove="1" noResize="1" noEditPoints="1" noAdjustHandles="1" noChangeArrowheads="1" noChangeShapeType="1" noTextEdit="1"/>
              </p:cNvSpPr>
              <p:nvPr/>
            </p:nvSpPr>
            <p:spPr>
              <a:xfrm>
                <a:off x="8737411" y="4345435"/>
                <a:ext cx="1710520"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85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6" grpId="0"/>
      <p:bldP spid="20" grpId="0"/>
      <p:bldP spid="22" grpId="0"/>
      <p:bldP spid="23"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353800" cy="527050"/>
          </a:xfrm>
        </p:spPr>
        <p:txBody>
          <a:bodyPr>
            <a:normAutofit fontScale="90000"/>
          </a:bodyPr>
          <a:lstStyle/>
          <a:p>
            <a:r>
              <a:rPr lang="en-US" dirty="0"/>
              <a:t>Homogenous system of linear equations: non-trivial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17</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838201" y="1270000"/>
                <a:ext cx="6564086"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838201" y="1270000"/>
                <a:ext cx="6564086"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2492180" y="2842525"/>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2492180" y="2842525"/>
                <a:ext cx="3256128" cy="1172949"/>
              </a:xfrm>
              <a:prstGeom prst="rect">
                <a:avLst/>
              </a:prstGeom>
              <a:blipFill>
                <a:blip r:embed="rId3"/>
                <a:stretch>
                  <a:fillRect/>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38200" y="4015473"/>
            <a:ext cx="7622219" cy="2288489"/>
          </a:xfrm>
        </p:spPr>
        <p:txBody>
          <a:bodyPr/>
          <a:lstStyle/>
          <a:p>
            <a:r>
              <a:rPr lang="en-US" dirty="0"/>
              <a:t>The rank of this matrix equals 3, and so the system with four unknowns has an infinite number of solutions, depending on one free variable.</a:t>
            </a:r>
          </a:p>
        </p:txBody>
      </p:sp>
    </p:spTree>
    <p:extLst>
      <p:ext uri="{BB962C8B-B14F-4D97-AF65-F5344CB8AC3E}">
        <p14:creationId xmlns:p14="http://schemas.microsoft.com/office/powerpoint/2010/main" val="69707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150600" cy="527050"/>
          </a:xfrm>
        </p:spPr>
        <p:txBody>
          <a:bodyPr>
            <a:normAutofit fontScale="90000"/>
          </a:bodyPr>
          <a:lstStyle/>
          <a:p>
            <a:r>
              <a:rPr lang="en-US" dirty="0"/>
              <a:t>Homogenous system of linear equations: non-trivial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18</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838201" y="1270000"/>
                <a:ext cx="5257799"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838201" y="1270000"/>
                <a:ext cx="5257799"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7855750" y="1331414"/>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7855750" y="1331414"/>
                <a:ext cx="3256128" cy="11729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38200" y="2843402"/>
                <a:ext cx="7622219" cy="3446911"/>
              </a:xfrm>
            </p:spPr>
            <p:txBody>
              <a:bodyPr>
                <a:normAutofit/>
              </a:bodyPr>
              <a:lstStyle/>
              <a:p>
                <a:r>
                  <a:rPr lang="en-US" dirty="0"/>
                  <a:t>The rank of this matrix equals 3, and so the system with four unknowns has an infinite number of solutions, depending on one free variable.</a:t>
                </a:r>
              </a:p>
              <a:p>
                <a:r>
                  <a:rPr lang="en-US" dirty="0"/>
                  <a:t>If we choose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4</m:t>
                        </m:r>
                      </m:sub>
                    </m:sSub>
                  </m:oMath>
                </a14:m>
                <a:r>
                  <a:rPr lang="en-US" dirty="0"/>
                  <a:t> as the free variable and set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4</m:t>
                        </m:r>
                      </m:sub>
                    </m:sSub>
                    <m:r>
                      <a:rPr lang="en-US" i="1" dirty="0" smtClean="0">
                        <a:latin typeface="Cambria Math" panose="02040503050406030204" pitchFamily="18" charset="0"/>
                      </a:rPr>
                      <m:t>=</m:t>
                    </m:r>
                  </m:oMath>
                </a14:m>
                <a:r>
                  <a:rPr lang="en-US" dirty="0"/>
                  <a:t>c, then the leading unknowns have to be expressed through the parameter </a:t>
                </a:r>
                <a14:m>
                  <m:oMath xmlns:m="http://schemas.openxmlformats.org/officeDocument/2006/math">
                    <m:r>
                      <a:rPr lang="en-US" i="1" dirty="0" smtClean="0">
                        <a:latin typeface="Cambria Math" panose="02040503050406030204" pitchFamily="18" charset="0"/>
                      </a:rPr>
                      <m:t>𝑐</m:t>
                    </m:r>
                  </m:oMath>
                </a14:m>
                <a:r>
                  <a:rPr lang="en-US" dirty="0"/>
                  <a:t>. </a:t>
                </a:r>
              </a:p>
            </p:txBody>
          </p:sp>
        </mc:Choice>
        <mc:Fallback xmlns="">
          <p:sp>
            <p:nvSpPr>
              <p:cNvPr id="8" name="Content Placeholder 7">
                <a:extLst>
                  <a:ext uri="{FF2B5EF4-FFF2-40B4-BE49-F238E27FC236}">
                    <a16:creationId xmlns:a16="http://schemas.microsoft.com/office/drawing/2014/main" id="{4D93D76F-53CE-48F7-969A-E0005699ADF4}"/>
                  </a:ext>
                </a:extLst>
              </p:cNvPr>
              <p:cNvSpPr>
                <a:spLocks noGrp="1" noRot="1" noChangeAspect="1" noMove="1" noResize="1" noEditPoints="1" noAdjustHandles="1" noChangeArrowheads="1" noChangeShapeType="1" noTextEdit="1"/>
              </p:cNvSpPr>
              <p:nvPr>
                <p:ph idx="1"/>
              </p:nvPr>
            </p:nvSpPr>
            <p:spPr>
              <a:xfrm>
                <a:off x="838200" y="2843402"/>
                <a:ext cx="7622219" cy="3446911"/>
              </a:xfrm>
              <a:blipFill>
                <a:blip r:embed="rId4"/>
                <a:stretch>
                  <a:fillRect l="-1440" t="-2827" r="-160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37A9C38-9138-4755-8F7E-C4BA159B6F7C}"/>
              </a:ext>
            </a:extLst>
          </p:cNvPr>
          <p:cNvCxnSpPr>
            <a:cxnSpLocks/>
            <a:stCxn id="5" idx="3"/>
            <a:endCxn id="20" idx="1"/>
          </p:cNvCxnSpPr>
          <p:nvPr/>
        </p:nvCxnSpPr>
        <p:spPr>
          <a:xfrm flipV="1">
            <a:off x="6096000" y="1917889"/>
            <a:ext cx="1759750" cy="13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235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252200" cy="527050"/>
          </a:xfrm>
        </p:spPr>
        <p:txBody>
          <a:bodyPr>
            <a:normAutofit fontScale="90000"/>
          </a:bodyPr>
          <a:lstStyle/>
          <a:p>
            <a:r>
              <a:rPr lang="en-US" dirty="0"/>
              <a:t>Homogenous system of linear equations: non-trivial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19</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838201" y="1270000"/>
                <a:ext cx="5257799"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838201" y="1270000"/>
                <a:ext cx="5257799"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7855750" y="1331414"/>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7855750" y="1331414"/>
                <a:ext cx="3256128" cy="11729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38200" y="2843403"/>
                <a:ext cx="7622219" cy="2178974"/>
              </a:xfrm>
            </p:spPr>
            <p:txBody>
              <a:bodyPr>
                <a:normAutofit/>
              </a:bodyPr>
              <a:lstStyle/>
              <a:p>
                <a:r>
                  <a:rPr lang="en-US" dirty="0"/>
                  <a:t>If we choose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4</m:t>
                        </m:r>
                      </m:sub>
                    </m:sSub>
                  </m:oMath>
                </a14:m>
                <a:r>
                  <a:rPr lang="en-US" dirty="0"/>
                  <a:t> as the free variable and set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4</m:t>
                        </m:r>
                      </m:sub>
                    </m:sSub>
                    <m:r>
                      <a:rPr lang="en-US" i="1" dirty="0" smtClean="0">
                        <a:latin typeface="Cambria Math" panose="02040503050406030204" pitchFamily="18" charset="0"/>
                      </a:rPr>
                      <m:t>=</m:t>
                    </m:r>
                  </m:oMath>
                </a14:m>
                <a:r>
                  <a:rPr lang="en-US" dirty="0"/>
                  <a:t>c, then the leading unknowns have to be expressed through the parameter </a:t>
                </a:r>
                <a14:m>
                  <m:oMath xmlns:m="http://schemas.openxmlformats.org/officeDocument/2006/math">
                    <m:r>
                      <a:rPr lang="en-US" i="1" dirty="0" smtClean="0">
                        <a:latin typeface="Cambria Math" panose="02040503050406030204" pitchFamily="18" charset="0"/>
                      </a:rPr>
                      <m:t>𝑐</m:t>
                    </m:r>
                  </m:oMath>
                </a14:m>
                <a:r>
                  <a:rPr lang="en-US" dirty="0"/>
                  <a:t>. </a:t>
                </a:r>
              </a:p>
              <a:p>
                <a:r>
                  <a:rPr lang="en-US" dirty="0"/>
                  <a:t>The above matrix corresponds to the following homogeneous system</a:t>
                </a:r>
              </a:p>
            </p:txBody>
          </p:sp>
        </mc:Choice>
        <mc:Fallback xmlns="">
          <p:sp>
            <p:nvSpPr>
              <p:cNvPr id="8" name="Content Placeholder 7">
                <a:extLst>
                  <a:ext uri="{FF2B5EF4-FFF2-40B4-BE49-F238E27FC236}">
                    <a16:creationId xmlns:a16="http://schemas.microsoft.com/office/drawing/2014/main" id="{4D93D76F-53CE-48F7-969A-E0005699ADF4}"/>
                  </a:ext>
                </a:extLst>
              </p:cNvPr>
              <p:cNvSpPr>
                <a:spLocks noGrp="1" noRot="1" noChangeAspect="1" noMove="1" noResize="1" noEditPoints="1" noAdjustHandles="1" noChangeArrowheads="1" noChangeShapeType="1" noTextEdit="1"/>
              </p:cNvSpPr>
              <p:nvPr>
                <p:ph idx="1"/>
              </p:nvPr>
            </p:nvSpPr>
            <p:spPr>
              <a:xfrm>
                <a:off x="838200" y="2843403"/>
                <a:ext cx="7622219" cy="2178974"/>
              </a:xfrm>
              <a:blipFill>
                <a:blip r:embed="rId4"/>
                <a:stretch>
                  <a:fillRect l="-1440" t="-4469" r="-1600" b="-586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37A9C38-9138-4755-8F7E-C4BA159B6F7C}"/>
              </a:ext>
            </a:extLst>
          </p:cNvPr>
          <p:cNvCxnSpPr>
            <a:cxnSpLocks/>
            <a:stCxn id="5" idx="3"/>
            <a:endCxn id="20" idx="1"/>
          </p:cNvCxnSpPr>
          <p:nvPr/>
        </p:nvCxnSpPr>
        <p:spPr>
          <a:xfrm flipV="1">
            <a:off x="6096000" y="1917889"/>
            <a:ext cx="1759750" cy="13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A2D09B72-1E82-479F-AFAC-12E726403D7F}"/>
                  </a:ext>
                </a:extLst>
              </p:cNvPr>
              <p:cNvSpPr txBox="1">
                <a:spLocks/>
              </p:cNvSpPr>
              <p:nvPr/>
            </p:nvSpPr>
            <p:spPr>
              <a:xfrm>
                <a:off x="838200" y="4926462"/>
                <a:ext cx="5257799"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𝟗</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𝟗</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9" name="Content Placeholder 2">
                <a:extLst>
                  <a:ext uri="{FF2B5EF4-FFF2-40B4-BE49-F238E27FC236}">
                    <a16:creationId xmlns:a16="http://schemas.microsoft.com/office/drawing/2014/main" id="{A2D09B72-1E82-479F-AFAC-12E726403D7F}"/>
                  </a:ext>
                </a:extLst>
              </p:cNvPr>
              <p:cNvSpPr txBox="1">
                <a:spLocks noRot="1" noChangeAspect="1" noMove="1" noResize="1" noEditPoints="1" noAdjustHandles="1" noChangeArrowheads="1" noChangeShapeType="1" noTextEdit="1"/>
              </p:cNvSpPr>
              <p:nvPr/>
            </p:nvSpPr>
            <p:spPr>
              <a:xfrm>
                <a:off x="838200" y="4926462"/>
                <a:ext cx="5257799" cy="13230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555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15C9-E922-4CEF-8954-5ADE7EC29A51}"/>
              </a:ext>
            </a:extLst>
          </p:cNvPr>
          <p:cNvSpPr>
            <a:spLocks noGrp="1"/>
          </p:cNvSpPr>
          <p:nvPr>
            <p:ph type="title"/>
          </p:nvPr>
        </p:nvSpPr>
        <p:spPr/>
        <p:txBody>
          <a:bodyPr>
            <a:normAutofit fontScale="90000"/>
          </a:bodyPr>
          <a:lstStyle/>
          <a:p>
            <a:r>
              <a:rPr lang="en-US" altLang="en-US" dirty="0"/>
              <a:t>Recall: Gauss-Jordan Elimination</a:t>
            </a:r>
            <a:endParaRPr lang="en-US" dirty="0"/>
          </a:p>
        </p:txBody>
      </p:sp>
      <p:sp>
        <p:nvSpPr>
          <p:cNvPr id="3" name="Content Placeholder 2">
            <a:extLst>
              <a:ext uri="{FF2B5EF4-FFF2-40B4-BE49-F238E27FC236}">
                <a16:creationId xmlns:a16="http://schemas.microsoft.com/office/drawing/2014/main" id="{7A43EC4E-05C5-49E0-9880-EAB79A9D6982}"/>
              </a:ext>
            </a:extLst>
          </p:cNvPr>
          <p:cNvSpPr>
            <a:spLocks noGrp="1"/>
          </p:cNvSpPr>
          <p:nvPr>
            <p:ph idx="1"/>
          </p:nvPr>
        </p:nvSpPr>
        <p:spPr/>
        <p:txBody>
          <a:bodyPr/>
          <a:lstStyle/>
          <a:p>
            <a:r>
              <a:rPr lang="en-US" dirty="0"/>
              <a:t>The Gauss-Jordan elimination method is a technique for solving systems of linear equations of any size.</a:t>
            </a:r>
          </a:p>
          <a:p>
            <a:r>
              <a:rPr lang="en-US" dirty="0"/>
              <a:t>The operations of the Gauss-Jordan method are</a:t>
            </a:r>
          </a:p>
          <a:p>
            <a:pPr lvl="1"/>
            <a:r>
              <a:rPr lang="en-US" dirty="0"/>
              <a:t>Interchange any two equations.</a:t>
            </a:r>
          </a:p>
          <a:p>
            <a:pPr lvl="1"/>
            <a:r>
              <a:rPr lang="en-US" dirty="0"/>
              <a:t>Replace an equation by a nonzero constant multiple of itself.</a:t>
            </a:r>
          </a:p>
          <a:p>
            <a:pPr lvl="1"/>
            <a:r>
              <a:rPr lang="en-US" dirty="0"/>
              <a:t>Replace an equation by the sum of that equation and a constant multiple of any other equation.</a:t>
            </a:r>
          </a:p>
          <a:p>
            <a:endParaRPr lang="en-US" dirty="0"/>
          </a:p>
        </p:txBody>
      </p:sp>
      <p:sp>
        <p:nvSpPr>
          <p:cNvPr id="4" name="Slide Number Placeholder 3">
            <a:extLst>
              <a:ext uri="{FF2B5EF4-FFF2-40B4-BE49-F238E27FC236}">
                <a16:creationId xmlns:a16="http://schemas.microsoft.com/office/drawing/2014/main" id="{589952A2-6E6F-43F1-AF0A-2016F3D7C4DB}"/>
              </a:ext>
            </a:extLst>
          </p:cNvPr>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4169597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150600" cy="527050"/>
          </a:xfrm>
        </p:spPr>
        <p:txBody>
          <a:bodyPr>
            <a:normAutofit fontScale="90000"/>
          </a:bodyPr>
          <a:lstStyle/>
          <a:p>
            <a:r>
              <a:rPr lang="en-US" dirty="0"/>
              <a:t>Homogenous system of linear equations: non-trivial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20</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394218" y="1269999"/>
                <a:ext cx="4402538"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394218" y="1269999"/>
                <a:ext cx="4402538"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5014171" y="1345064"/>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5014171" y="1345064"/>
                <a:ext cx="3256128" cy="11729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38200" y="2843402"/>
                <a:ext cx="7622219" cy="3325385"/>
              </a:xfrm>
            </p:spPr>
            <p:txBody>
              <a:bodyPr>
                <a:normAutofit/>
              </a:bodyPr>
              <a:lstStyle/>
              <a:p>
                <a:r>
                  <a:rPr lang="en-US" dirty="0"/>
                  <a:t>The last equation implies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𝒄</m:t>
                      </m:r>
                    </m:oMath>
                  </m:oMathPara>
                </a14:m>
                <a:endParaRPr lang="en-US" dirty="0"/>
              </a:p>
              <a:p>
                <a:r>
                  <a:rPr lang="en-US" dirty="0"/>
                  <a:t>Using the method of back substitution, we obtain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𝒄</m:t>
                      </m:r>
                      <m:r>
                        <a:rPr lang="en-US"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𝒄</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𝟑</m:t>
                          </m:r>
                        </m:num>
                        <m:den>
                          <m:r>
                            <a:rPr lang="en-US" b="1" i="1" smtClean="0">
                              <a:latin typeface="Cambria Math" panose="02040503050406030204" pitchFamily="18" charset="0"/>
                              <a:ea typeface="Cambria Math" panose="02040503050406030204" pitchFamily="18" charset="0"/>
                            </a:rPr>
                            <m:t>𝟐</m:t>
                          </m:r>
                        </m:den>
                      </m:f>
                      <m:r>
                        <a:rPr lang="en-US" b="1" i="1" smtClean="0">
                          <a:latin typeface="Cambria Math" panose="02040503050406030204" pitchFamily="18" charset="0"/>
                          <a:ea typeface="Cambria Math" panose="02040503050406030204" pitchFamily="18" charset="0"/>
                        </a:rPr>
                        <m:t>𝒄</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i="1" smtClean="0">
                          <a:latin typeface="Cambria Math" panose="02040503050406030204" pitchFamily="18" charset="0"/>
                        </a:rPr>
                        <m:t>𝟑</m:t>
                      </m:r>
                      <m:r>
                        <a:rPr lang="en-US" b="1" i="1" smtClean="0">
                          <a:latin typeface="Cambria Math" panose="02040503050406030204" pitchFamily="18" charset="0"/>
                        </a:rPr>
                        <m:t>𝒄</m:t>
                      </m:r>
                      <m:r>
                        <a:rPr lang="en-US"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𝟑</m:t>
                          </m:r>
                        </m:num>
                        <m:den>
                          <m:r>
                            <a:rPr lang="en-US" i="1">
                              <a:latin typeface="Cambria Math" panose="02040503050406030204" pitchFamily="18" charset="0"/>
                              <a:ea typeface="Cambria Math" panose="02040503050406030204" pitchFamily="18" charset="0"/>
                            </a:rPr>
                            <m:t>𝟐</m:t>
                          </m:r>
                        </m:den>
                      </m:f>
                      <m:r>
                        <a:rPr lang="en-US" i="1">
                          <a:latin typeface="Cambria Math" panose="02040503050406030204" pitchFamily="18" charset="0"/>
                          <a:ea typeface="Cambria Math" panose="02040503050406030204" pitchFamily="18" charset="0"/>
                        </a:rPr>
                        <m:t>𝒄</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𝒄</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𝒄</m:t>
                      </m:r>
                      <m:r>
                        <a:rPr lang="en-US" i="1">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r>
                        <a:rPr lang="en-US" b="1" i="1" smtClean="0">
                          <a:latin typeface="Cambria Math" panose="02040503050406030204" pitchFamily="18" charset="0"/>
                          <a:ea typeface="Cambria Math" panose="02040503050406030204" pitchFamily="18" charset="0"/>
                        </a:rPr>
                        <m:t>𝒄</m:t>
                      </m:r>
                    </m:oMath>
                  </m:oMathPara>
                </a14:m>
                <a:endParaRPr lang="en-US" dirty="0"/>
              </a:p>
              <a:p>
                <a:pPr marL="0" indent="0">
                  <a:buNone/>
                </a:pP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4D93D76F-53CE-48F7-969A-E0005699ADF4}"/>
                  </a:ext>
                </a:extLst>
              </p:cNvPr>
              <p:cNvSpPr>
                <a:spLocks noGrp="1" noRot="1" noChangeAspect="1" noMove="1" noResize="1" noEditPoints="1" noAdjustHandles="1" noChangeArrowheads="1" noChangeShapeType="1" noTextEdit="1"/>
              </p:cNvSpPr>
              <p:nvPr>
                <p:ph idx="1"/>
              </p:nvPr>
            </p:nvSpPr>
            <p:spPr>
              <a:xfrm>
                <a:off x="838200" y="2843402"/>
                <a:ext cx="7622219" cy="3325385"/>
              </a:xfrm>
              <a:blipFill>
                <a:blip r:embed="rId4"/>
                <a:stretch>
                  <a:fillRect l="-1440" t="-2930" r="-160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37A9C38-9138-4755-8F7E-C4BA159B6F7C}"/>
              </a:ext>
            </a:extLst>
          </p:cNvPr>
          <p:cNvCxnSpPr>
            <a:cxnSpLocks/>
            <a:stCxn id="5" idx="3"/>
            <a:endCxn id="20" idx="1"/>
          </p:cNvCxnSpPr>
          <p:nvPr/>
        </p:nvCxnSpPr>
        <p:spPr>
          <a:xfrm>
            <a:off x="4796756" y="1931537"/>
            <a:ext cx="21741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A2D09B72-1E82-479F-AFAC-12E726403D7F}"/>
                  </a:ext>
                </a:extLst>
              </p:cNvPr>
              <p:cNvSpPr txBox="1">
                <a:spLocks/>
              </p:cNvSpPr>
              <p:nvPr/>
            </p:nvSpPr>
            <p:spPr>
              <a:xfrm>
                <a:off x="8460419" y="1273411"/>
                <a:ext cx="3842982"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𝟗</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𝟗</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9" name="Content Placeholder 2">
                <a:extLst>
                  <a:ext uri="{FF2B5EF4-FFF2-40B4-BE49-F238E27FC236}">
                    <a16:creationId xmlns:a16="http://schemas.microsoft.com/office/drawing/2014/main" id="{A2D09B72-1E82-479F-AFAC-12E726403D7F}"/>
                  </a:ext>
                </a:extLst>
              </p:cNvPr>
              <p:cNvSpPr txBox="1">
                <a:spLocks noRot="1" noChangeAspect="1" noMove="1" noResize="1" noEditPoints="1" noAdjustHandles="1" noChangeArrowheads="1" noChangeShapeType="1" noTextEdit="1"/>
              </p:cNvSpPr>
              <p:nvPr/>
            </p:nvSpPr>
            <p:spPr>
              <a:xfrm>
                <a:off x="8460419" y="1273411"/>
                <a:ext cx="3842982" cy="1323075"/>
              </a:xfrm>
              <a:prstGeom prst="rect">
                <a:avLst/>
              </a:prstGeom>
              <a:blipFill>
                <a:blip r:embed="rId5"/>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B572F42-6513-4BED-8207-19F05B8B5D6C}"/>
              </a:ext>
            </a:extLst>
          </p:cNvPr>
          <p:cNvCxnSpPr>
            <a:cxnSpLocks/>
            <a:stCxn id="20" idx="3"/>
            <a:endCxn id="9" idx="1"/>
          </p:cNvCxnSpPr>
          <p:nvPr/>
        </p:nvCxnSpPr>
        <p:spPr>
          <a:xfrm>
            <a:off x="8270299" y="1931539"/>
            <a:ext cx="190120" cy="34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439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a:xfrm>
            <a:off x="838200" y="554037"/>
            <a:ext cx="11099800" cy="527050"/>
          </a:xfrm>
        </p:spPr>
        <p:txBody>
          <a:bodyPr>
            <a:normAutofit fontScale="90000"/>
          </a:bodyPr>
          <a:lstStyle/>
          <a:p>
            <a:r>
              <a:rPr lang="en-US" dirty="0"/>
              <a:t>Homogenous system of linear equations: non-trivial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21</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394218" y="1269999"/>
                <a:ext cx="4402538"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𝟒</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i="1" smtClean="0">
                          <a:latin typeface="Cambria Math" panose="02040503050406030204" pitchFamily="18" charset="0"/>
                        </a:rPr>
                        <m:t>𝟒</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𝟒</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394218" y="1269999"/>
                <a:ext cx="4402538"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5014171" y="1345064"/>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𝟐</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𝟗</m:t>
                                </m:r>
                              </m:e>
                              <m:e>
                                <m:r>
                                  <a:rPr lang="en-US" b="1" i="1" smtClean="0">
                                    <a:latin typeface="Cambria Math" panose="02040503050406030204" pitchFamily="18" charset="0"/>
                                  </a:rPr>
                                  <m:t>−</m:t>
                                </m:r>
                                <m:r>
                                  <a:rPr lang="en-US" b="1" i="1" smtClean="0">
                                    <a:latin typeface="Cambria Math" panose="02040503050406030204" pitchFamily="18" charset="0"/>
                                  </a:rPr>
                                  <m:t>𝟗</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5014171" y="1345064"/>
                <a:ext cx="3256128" cy="11729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38200" y="2843402"/>
                <a:ext cx="7622219" cy="332538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r>
                                  <m:rPr>
                                    <m:brk m:alnAt="7"/>
                                  </m:rP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𝟐</m:t>
                                    </m:r>
                                  </m:den>
                                </m:f>
                                <m:r>
                                  <m:rPr>
                                    <m:brk m:alnAt="7"/>
                                  </m:rPr>
                                  <a:rPr lang="en-US" b="1" i="1" smtClean="0">
                                    <a:latin typeface="Cambria Math" panose="02040503050406030204" pitchFamily="18" charset="0"/>
                                  </a:rPr>
                                  <m:t>𝒄</m:t>
                                </m:r>
                              </m:e>
                            </m:mr>
                            <m:mr>
                              <m:e>
                                <m:eqArr>
                                  <m:eqArrPr>
                                    <m:ctrlPr>
                                      <a:rPr lang="en-US" b="1" i="1" smtClean="0">
                                        <a:latin typeface="Cambria Math" panose="02040503050406030204" pitchFamily="18" charset="0"/>
                                      </a:rPr>
                                    </m:ctrlPr>
                                  </m:eqArrPr>
                                  <m:e>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𝟑</m:t>
                                        </m:r>
                                      </m:num>
                                      <m:den>
                                        <m:r>
                                          <a:rPr lang="en-US" b="1" i="1" smtClean="0">
                                            <a:latin typeface="Cambria Math" panose="02040503050406030204" pitchFamily="18" charset="0"/>
                                          </a:rPr>
                                          <m:t>𝟐</m:t>
                                        </m:r>
                                      </m:den>
                                    </m:f>
                                    <m:r>
                                      <a:rPr lang="en-US" b="1" i="1" smtClean="0">
                                        <a:latin typeface="Cambria Math" panose="02040503050406030204" pitchFamily="18" charset="0"/>
                                      </a:rPr>
                                      <m:t>𝒄</m:t>
                                    </m:r>
                                  </m:e>
                                  <m:e>
                                    <m:r>
                                      <a:rPr lang="en-US" b="1" i="1" smtClean="0">
                                        <a:latin typeface="Cambria Math" panose="02040503050406030204" pitchFamily="18" charset="0"/>
                                      </a:rPr>
                                      <m:t>𝒄</m:t>
                                    </m:r>
                                  </m:e>
                                  <m:e>
                                    <m:r>
                                      <a:rPr lang="en-US" b="1" i="1" smtClean="0">
                                        <a:latin typeface="Cambria Math" panose="02040503050406030204" pitchFamily="18" charset="0"/>
                                      </a:rPr>
                                      <m:t>𝒄</m:t>
                                    </m:r>
                                  </m:e>
                                </m:eqArr>
                              </m:e>
                            </m:mr>
                          </m:m>
                        </m:e>
                      </m:d>
                      <m:r>
                        <a:rPr lang="en-US" b="1" i="1" smtClean="0">
                          <a:latin typeface="Cambria Math" panose="02040503050406030204" pitchFamily="18" charset="0"/>
                        </a:rPr>
                        <m:t>=</m:t>
                      </m:r>
                      <m:r>
                        <a:rPr lang="en-US" b="1" i="1" smtClean="0">
                          <a:latin typeface="Cambria Math" panose="02040503050406030204" pitchFamily="18" charset="0"/>
                        </a:rPr>
                        <m:t>𝒄</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r>
                                      <a:rPr lang="en-US" i="1">
                                        <a:latin typeface="Cambria Math" panose="02040503050406030204" pitchFamily="18" charset="0"/>
                                      </a:rPr>
                                      <m:t>𝟐</m:t>
                                    </m:r>
                                  </m:den>
                                </m:f>
                              </m:e>
                            </m:mr>
                            <m:mr>
                              <m:e>
                                <m:eqArr>
                                  <m:eqArrPr>
                                    <m:ctrlPr>
                                      <a:rPr lang="en-US" i="1">
                                        <a:latin typeface="Cambria Math" panose="02040503050406030204" pitchFamily="18" charset="0"/>
                                      </a:rPr>
                                    </m:ctrlPr>
                                  </m:eqArr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𝟑</m:t>
                                        </m:r>
                                      </m:num>
                                      <m:den>
                                        <m:r>
                                          <a:rPr lang="en-US" i="1">
                                            <a:latin typeface="Cambria Math" panose="02040503050406030204" pitchFamily="18" charset="0"/>
                                          </a:rPr>
                                          <m:t>𝟐</m:t>
                                        </m:r>
                                      </m:den>
                                    </m:f>
                                  </m:e>
                                  <m:e>
                                    <m:r>
                                      <a:rPr lang="en-US" b="1" i="1" smtClean="0">
                                        <a:latin typeface="Cambria Math" panose="02040503050406030204" pitchFamily="18" charset="0"/>
                                      </a:rPr>
                                      <m:t>    </m:t>
                                    </m:r>
                                    <m:r>
                                      <a:rPr lang="en-US" b="1" i="1" smtClean="0">
                                        <a:latin typeface="Cambria Math" panose="02040503050406030204" pitchFamily="18" charset="0"/>
                                      </a:rPr>
                                      <m:t>𝟏</m:t>
                                    </m:r>
                                  </m:e>
                                  <m:e>
                                    <m:r>
                                      <a:rPr lang="en-US" b="1" i="1" smtClean="0">
                                        <a:latin typeface="Cambria Math" panose="02040503050406030204" pitchFamily="18" charset="0"/>
                                      </a:rPr>
                                      <m:t>    </m:t>
                                    </m:r>
                                    <m:r>
                                      <a:rPr lang="en-US" b="1" i="1" smtClean="0">
                                        <a:latin typeface="Cambria Math" panose="02040503050406030204" pitchFamily="18" charset="0"/>
                                      </a:rPr>
                                      <m:t>𝟏</m:t>
                                    </m:r>
                                  </m:e>
                                </m:eqArr>
                              </m:e>
                            </m:mr>
                          </m:m>
                        </m:e>
                      </m:d>
                    </m:oMath>
                  </m:oMathPara>
                </a14:m>
                <a:endParaRPr lang="en-US" dirty="0"/>
              </a:p>
            </p:txBody>
          </p:sp>
        </mc:Choice>
        <mc:Fallback xmlns="">
          <p:sp>
            <p:nvSpPr>
              <p:cNvPr id="8" name="Content Placeholder 7">
                <a:extLst>
                  <a:ext uri="{FF2B5EF4-FFF2-40B4-BE49-F238E27FC236}">
                    <a16:creationId xmlns:a16="http://schemas.microsoft.com/office/drawing/2014/main" id="{4D93D76F-53CE-48F7-969A-E0005699ADF4}"/>
                  </a:ext>
                </a:extLst>
              </p:cNvPr>
              <p:cNvSpPr>
                <a:spLocks noGrp="1" noRot="1" noChangeAspect="1" noMove="1" noResize="1" noEditPoints="1" noAdjustHandles="1" noChangeArrowheads="1" noChangeShapeType="1" noTextEdit="1"/>
              </p:cNvSpPr>
              <p:nvPr>
                <p:ph idx="1"/>
              </p:nvPr>
            </p:nvSpPr>
            <p:spPr>
              <a:xfrm>
                <a:off x="838200" y="2843402"/>
                <a:ext cx="7622219" cy="3325385"/>
              </a:xfrm>
              <a:blipFill>
                <a:blip r:embed="rId4"/>
                <a:stretch>
                  <a:fillRect t="-256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37A9C38-9138-4755-8F7E-C4BA159B6F7C}"/>
              </a:ext>
            </a:extLst>
          </p:cNvPr>
          <p:cNvCxnSpPr>
            <a:cxnSpLocks/>
            <a:stCxn id="5" idx="3"/>
            <a:endCxn id="20" idx="1"/>
          </p:cNvCxnSpPr>
          <p:nvPr/>
        </p:nvCxnSpPr>
        <p:spPr>
          <a:xfrm>
            <a:off x="4796756" y="1931537"/>
            <a:ext cx="21741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A2D09B72-1E82-479F-AFAC-12E726403D7F}"/>
                  </a:ext>
                </a:extLst>
              </p:cNvPr>
              <p:cNvSpPr txBox="1">
                <a:spLocks/>
              </p:cNvSpPr>
              <p:nvPr/>
            </p:nvSpPr>
            <p:spPr>
              <a:xfrm>
                <a:off x="8460419" y="1273411"/>
                <a:ext cx="3842982" cy="1323075"/>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𝟑</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𝟗</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𝟗</m:t>
                      </m:r>
                      <m:r>
                        <a:rPr lang="en-US" b="1" i="1" smtClean="0">
                          <a:latin typeface="Cambria Math" panose="02040503050406030204" pitchFamily="18" charset="0"/>
                        </a:rPr>
                        <m:t>𝒄</m:t>
                      </m:r>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9" name="Content Placeholder 2">
                <a:extLst>
                  <a:ext uri="{FF2B5EF4-FFF2-40B4-BE49-F238E27FC236}">
                    <a16:creationId xmlns:a16="http://schemas.microsoft.com/office/drawing/2014/main" id="{A2D09B72-1E82-479F-AFAC-12E726403D7F}"/>
                  </a:ext>
                </a:extLst>
              </p:cNvPr>
              <p:cNvSpPr txBox="1">
                <a:spLocks noRot="1" noChangeAspect="1" noMove="1" noResize="1" noEditPoints="1" noAdjustHandles="1" noChangeArrowheads="1" noChangeShapeType="1" noTextEdit="1"/>
              </p:cNvSpPr>
              <p:nvPr/>
            </p:nvSpPr>
            <p:spPr>
              <a:xfrm>
                <a:off x="8460419" y="1273411"/>
                <a:ext cx="3842982" cy="1323075"/>
              </a:xfrm>
              <a:prstGeom prst="rect">
                <a:avLst/>
              </a:prstGeom>
              <a:blipFill>
                <a:blip r:embed="rId5"/>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B572F42-6513-4BED-8207-19F05B8B5D6C}"/>
              </a:ext>
            </a:extLst>
          </p:cNvPr>
          <p:cNvCxnSpPr>
            <a:cxnSpLocks/>
            <a:stCxn id="20" idx="3"/>
            <a:endCxn id="9" idx="1"/>
          </p:cNvCxnSpPr>
          <p:nvPr/>
        </p:nvCxnSpPr>
        <p:spPr>
          <a:xfrm>
            <a:off x="8270299" y="1931539"/>
            <a:ext cx="190120" cy="34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4558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53B-80D8-4D75-8EC9-773E945AD301}"/>
              </a:ext>
            </a:extLst>
          </p:cNvPr>
          <p:cNvSpPr>
            <a:spLocks noGrp="1"/>
          </p:cNvSpPr>
          <p:nvPr>
            <p:ph type="title"/>
          </p:nvPr>
        </p:nvSpPr>
        <p:spPr/>
        <p:txBody>
          <a:bodyPr>
            <a:normAutofit fontScale="90000"/>
          </a:bodyPr>
          <a:lstStyle/>
          <a:p>
            <a:r>
              <a:rPr lang="en-US" dirty="0"/>
              <a:t>Homogenous system of linear equations: Trivial Solution</a:t>
            </a:r>
          </a:p>
        </p:txBody>
      </p:sp>
      <p:sp>
        <p:nvSpPr>
          <p:cNvPr id="4" name="Slide Number Placeholder 3">
            <a:extLst>
              <a:ext uri="{FF2B5EF4-FFF2-40B4-BE49-F238E27FC236}">
                <a16:creationId xmlns:a16="http://schemas.microsoft.com/office/drawing/2014/main" id="{CEF6C00E-BE14-4B9B-BF01-A95E218694F5}"/>
              </a:ext>
            </a:extLst>
          </p:cNvPr>
          <p:cNvSpPr>
            <a:spLocks noGrp="1"/>
          </p:cNvSpPr>
          <p:nvPr>
            <p:ph type="sldNum" sz="quarter" idx="12"/>
          </p:nvPr>
        </p:nvSpPr>
        <p:spPr/>
        <p:txBody>
          <a:bodyPr/>
          <a:lstStyle/>
          <a:p>
            <a:fld id="{7A40C488-C8CC-47D5-8871-7D5F905AB6AC}" type="slidenum">
              <a:rPr lang="en-US" smtClean="0"/>
              <a:t>22</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3DD6E-0CFC-4AA2-90C0-0A8086A59288}"/>
                  </a:ext>
                </a:extLst>
              </p:cNvPr>
              <p:cNvSpPr txBox="1">
                <a:spLocks/>
              </p:cNvSpPr>
              <p:nvPr/>
            </p:nvSpPr>
            <p:spPr>
              <a:xfrm>
                <a:off x="838200" y="1253297"/>
                <a:ext cx="3256128" cy="1323075"/>
              </a:xfrm>
              <a:prstGeom prst="rect">
                <a:avLst/>
              </a:prstGeom>
            </p:spPr>
            <p:txBody>
              <a:bodyPr vert="horz" lIns="91440" tIns="45720" rIns="91440" bIns="45720" rtlCol="0">
                <a:normAutofit fontScale="925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𝟑</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𝟐</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endParaRPr lang="en-US" dirty="0"/>
              </a:p>
            </p:txBody>
          </p:sp>
        </mc:Choice>
        <mc:Fallback xmlns="">
          <p:sp>
            <p:nvSpPr>
              <p:cNvPr id="5" name="Content Placeholder 2">
                <a:extLst>
                  <a:ext uri="{FF2B5EF4-FFF2-40B4-BE49-F238E27FC236}">
                    <a16:creationId xmlns:a16="http://schemas.microsoft.com/office/drawing/2014/main" id="{69A3DD6E-0CFC-4AA2-90C0-0A8086A59288}"/>
                  </a:ext>
                </a:extLst>
              </p:cNvPr>
              <p:cNvSpPr txBox="1">
                <a:spLocks noRot="1" noChangeAspect="1" noMove="1" noResize="1" noEditPoints="1" noAdjustHandles="1" noChangeArrowheads="1" noChangeShapeType="1" noTextEdit="1"/>
              </p:cNvSpPr>
              <p:nvPr/>
            </p:nvSpPr>
            <p:spPr>
              <a:xfrm>
                <a:off x="838200" y="1253297"/>
                <a:ext cx="3256128" cy="13230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EFFDF26-497C-45B7-A74A-DF2E2DC9DA55}"/>
                  </a:ext>
                </a:extLst>
              </p:cNvPr>
              <p:cNvSpPr txBox="1">
                <a:spLocks/>
              </p:cNvSpPr>
              <p:nvPr/>
            </p:nvSpPr>
            <p:spPr>
              <a:xfrm>
                <a:off x="4634882" y="1368551"/>
                <a:ext cx="3256128" cy="1084991"/>
              </a:xfrm>
              <a:prstGeom prst="rect">
                <a:avLst/>
              </a:prstGeom>
            </p:spPr>
            <p:txBody>
              <a:bodyPr vert="horz" lIns="91440" tIns="45720" rIns="91440" bIns="45720" rtlCol="0">
                <a:normAutofit fontScale="925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1" i="1" smtClean="0">
                                    <a:latin typeface="Cambria Math" panose="02040503050406030204" pitchFamily="18" charset="0"/>
                                  </a:rPr>
                                  <m:t>−</m:t>
                                </m:r>
                                <m:r>
                                  <m:rPr>
                                    <m:brk m:alnAt="7"/>
                                  </m:rPr>
                                  <a:rPr lang="en-US" i="1" smtClean="0">
                                    <a:latin typeface="Cambria Math" panose="02040503050406030204" pitchFamily="18" charset="0"/>
                                  </a:rPr>
                                  <m:t>𝟏</m:t>
                                </m:r>
                              </m:e>
                              <m:e>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mr>
                            <m:mr>
                              <m:e>
                                <m:r>
                                  <a:rPr lang="en-US" b="1" i="1" smtClean="0">
                                    <a:latin typeface="Cambria Math" panose="02040503050406030204" pitchFamily="18" charset="0"/>
                                  </a:rPr>
                                  <m:t>𝟑</m:t>
                                </m:r>
                              </m:e>
                              <m:e>
                                <m:r>
                                  <a:rPr lang="en-US" b="1" i="1" smtClean="0">
                                    <a:latin typeface="Cambria Math" panose="02040503050406030204" pitchFamily="18" charset="0"/>
                                  </a:rPr>
                                  <m:t>−</m:t>
                                </m:r>
                                <m:r>
                                  <a:rPr lang="en-US" b="1" i="1" smtClean="0">
                                    <a:latin typeface="Cambria Math" panose="02040503050406030204" pitchFamily="18" charset="0"/>
                                  </a:rPr>
                                  <m:t>𝟏</m:t>
                                </m:r>
                              </m:e>
                              <m:e>
                                <m:r>
                                  <a:rPr lang="en-US" i="1" smtClean="0">
                                    <a:latin typeface="Cambria Math" panose="02040503050406030204" pitchFamily="18" charset="0"/>
                                  </a:rPr>
                                  <m:t>−</m:t>
                                </m:r>
                                <m:r>
                                  <a:rPr lang="en-US" b="1" i="1" smtClean="0">
                                    <a:latin typeface="Cambria Math" panose="02040503050406030204" pitchFamily="18" charset="0"/>
                                  </a:rPr>
                                  <m:t>𝟏</m:t>
                                </m:r>
                              </m:e>
                            </m:mr>
                            <m:mr>
                              <m:e>
                                <m:r>
                                  <a:rPr lang="en-US" b="1" i="1" smtClean="0">
                                    <a:latin typeface="Cambria Math" panose="02040503050406030204" pitchFamily="18" charset="0"/>
                                  </a:rPr>
                                  <m:t>𝟐</m:t>
                                </m:r>
                              </m:e>
                              <m:e>
                                <m:r>
                                  <a:rPr lang="en-US" b="1" i="1" smtClean="0">
                                    <a:latin typeface="Cambria Math" panose="02040503050406030204" pitchFamily="18" charset="0"/>
                                  </a:rPr>
                                  <m:t>𝟏</m:t>
                                </m:r>
                              </m:e>
                              <m:e>
                                <m:r>
                                  <a:rPr lang="en-US" b="1" i="1" smtClean="0">
                                    <a:latin typeface="Cambria Math" panose="02040503050406030204" pitchFamily="18" charset="0"/>
                                  </a:rPr>
                                  <m:t>−</m:t>
                                </m:r>
                                <m:r>
                                  <a:rPr lang="en-US" b="1" i="1" smtClean="0">
                                    <a:latin typeface="Cambria Math" panose="02040503050406030204" pitchFamily="18" charset="0"/>
                                  </a:rPr>
                                  <m:t>𝟑</m:t>
                                </m:r>
                              </m:e>
                            </m:mr>
                          </m:m>
                        </m:e>
                      </m:d>
                    </m:oMath>
                  </m:oMathPara>
                </a14:m>
                <a:endParaRPr lang="en-US" dirty="0"/>
              </a:p>
            </p:txBody>
          </p:sp>
        </mc:Choice>
        <mc:Fallback xmlns="">
          <p:sp>
            <p:nvSpPr>
              <p:cNvPr id="20" name="Content Placeholder 2">
                <a:extLst>
                  <a:ext uri="{FF2B5EF4-FFF2-40B4-BE49-F238E27FC236}">
                    <a16:creationId xmlns:a16="http://schemas.microsoft.com/office/drawing/2014/main" id="{0EFFDF26-497C-45B7-A74A-DF2E2DC9DA55}"/>
                  </a:ext>
                </a:extLst>
              </p:cNvPr>
              <p:cNvSpPr txBox="1">
                <a:spLocks noRot="1" noChangeAspect="1" noMove="1" noResize="1" noEditPoints="1" noAdjustHandles="1" noChangeArrowheads="1" noChangeShapeType="1" noTextEdit="1"/>
              </p:cNvSpPr>
              <p:nvPr/>
            </p:nvSpPr>
            <p:spPr>
              <a:xfrm>
                <a:off x="4634882" y="1368551"/>
                <a:ext cx="3256128" cy="1084991"/>
              </a:xfrm>
              <a:prstGeom prst="rect">
                <a:avLst/>
              </a:prstGeom>
              <a:blipFill>
                <a:blip r:embed="rId3"/>
                <a:stretch>
                  <a:fillRect/>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4D93D76F-53CE-48F7-969A-E0005699ADF4}"/>
              </a:ext>
            </a:extLst>
          </p:cNvPr>
          <p:cNvSpPr>
            <a:spLocks noGrp="1"/>
          </p:cNvSpPr>
          <p:nvPr>
            <p:ph idx="1"/>
          </p:nvPr>
        </p:nvSpPr>
        <p:spPr>
          <a:xfrm>
            <a:off x="823772" y="2826677"/>
            <a:ext cx="7622219" cy="880283"/>
          </a:xfrm>
        </p:spPr>
        <p:txBody>
          <a:bodyPr/>
          <a:lstStyle/>
          <a:p>
            <a:r>
              <a:rPr lang="en-US" dirty="0"/>
              <a:t>The rank of this matrix equals 3. Therefore, there are no free variables and the system</a:t>
            </a:r>
          </a:p>
        </p:txBody>
      </p:sp>
      <p:cxnSp>
        <p:nvCxnSpPr>
          <p:cNvPr id="7" name="Straight Arrow Connector 6">
            <a:extLst>
              <a:ext uri="{FF2B5EF4-FFF2-40B4-BE49-F238E27FC236}">
                <a16:creationId xmlns:a16="http://schemas.microsoft.com/office/drawing/2014/main" id="{03776A38-4FFB-42C4-BDD9-FE52931F456E}"/>
              </a:ext>
            </a:extLst>
          </p:cNvPr>
          <p:cNvCxnSpPr>
            <a:cxnSpLocks/>
            <a:stCxn id="20" idx="3"/>
            <a:endCxn id="9" idx="1"/>
          </p:cNvCxnSpPr>
          <p:nvPr/>
        </p:nvCxnSpPr>
        <p:spPr>
          <a:xfrm flipV="1">
            <a:off x="7891010" y="1894364"/>
            <a:ext cx="719590" cy="16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1B73F8D9-EA35-4D10-BB3F-791E84686A4A}"/>
                  </a:ext>
                </a:extLst>
              </p:cNvPr>
              <p:cNvSpPr txBox="1">
                <a:spLocks/>
              </p:cNvSpPr>
              <p:nvPr/>
            </p:nvSpPr>
            <p:spPr>
              <a:xfrm>
                <a:off x="8610600" y="1307889"/>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1" i="1" smtClean="0">
                                    <a:latin typeface="Cambria Math" panose="02040503050406030204" pitchFamily="18" charset="0"/>
                                  </a:rPr>
                                  <m:t>−</m:t>
                                </m:r>
                                <m:r>
                                  <m:rPr>
                                    <m:brk m:alnAt="7"/>
                                  </m:rPr>
                                  <a:rPr lang="en-US" i="1" smtClean="0">
                                    <a:latin typeface="Cambria Math" panose="02040503050406030204" pitchFamily="18" charset="0"/>
                                  </a:rPr>
                                  <m:t>𝟏</m:t>
                                </m:r>
                              </m:e>
                              <m:e>
                                <m:r>
                                  <a:rPr lang="en-US" i="1" smtClean="0">
                                    <a:latin typeface="Cambria Math" panose="02040503050406030204" pitchFamily="18" charset="0"/>
                                  </a:rPr>
                                  <m:t>𝟏</m:t>
                                </m:r>
                              </m:e>
                              <m:e>
                                <m:r>
                                  <a:rPr lang="en-US" i="1" smtClean="0">
                                    <a:latin typeface="Cambria Math" panose="02040503050406030204" pitchFamily="18" charset="0"/>
                                  </a:rPr>
                                  <m:t>−</m:t>
                                </m:r>
                                <m:r>
                                  <a:rPr lang="en-US" i="1" smtClean="0">
                                    <a:latin typeface="Cambria Math" panose="02040503050406030204" pitchFamily="18" charset="0"/>
                                  </a:rPr>
                                  <m:t>𝟏</m:t>
                                </m:r>
                              </m:e>
                            </m:mr>
                            <m:mr>
                              <m:e>
                                <m:r>
                                  <a:rPr lang="en-US" b="1" i="1" smtClean="0">
                                    <a:latin typeface="Cambria Math" panose="02040503050406030204" pitchFamily="18" charset="0"/>
                                  </a:rPr>
                                  <m:t>𝟎</m:t>
                                </m:r>
                              </m:e>
                              <m:e>
                                <m:r>
                                  <a:rPr lang="en-US" b="1" i="1" smtClean="0">
                                    <a:latin typeface="Cambria Math" panose="02040503050406030204" pitchFamily="18" charset="0"/>
                                  </a:rPr>
                                  <m:t>𝟐</m:t>
                                </m:r>
                              </m:e>
                              <m:e>
                                <m:r>
                                  <a:rPr lang="en-US" i="1" smtClean="0">
                                    <a:latin typeface="Cambria Math" panose="02040503050406030204" pitchFamily="18" charset="0"/>
                                  </a:rPr>
                                  <m:t>−</m:t>
                                </m:r>
                                <m:r>
                                  <a:rPr lang="en-US" b="1" i="1" smtClean="0">
                                    <a:latin typeface="Cambria Math" panose="02040503050406030204" pitchFamily="18" charset="0"/>
                                  </a:rPr>
                                  <m:t>𝟑</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𝟏</m:t>
                                </m:r>
                              </m:e>
                            </m:mr>
                          </m:m>
                        </m:e>
                      </m:d>
                    </m:oMath>
                  </m:oMathPara>
                </a14:m>
                <a:endParaRPr lang="en-US" dirty="0"/>
              </a:p>
            </p:txBody>
          </p:sp>
        </mc:Choice>
        <mc:Fallback xmlns="">
          <p:sp>
            <p:nvSpPr>
              <p:cNvPr id="9" name="Content Placeholder 2">
                <a:extLst>
                  <a:ext uri="{FF2B5EF4-FFF2-40B4-BE49-F238E27FC236}">
                    <a16:creationId xmlns:a16="http://schemas.microsoft.com/office/drawing/2014/main" id="{1B73F8D9-EA35-4D10-BB3F-791E84686A4A}"/>
                  </a:ext>
                </a:extLst>
              </p:cNvPr>
              <p:cNvSpPr txBox="1">
                <a:spLocks noRot="1" noChangeAspect="1" noMove="1" noResize="1" noEditPoints="1" noAdjustHandles="1" noChangeArrowheads="1" noChangeShapeType="1" noTextEdit="1"/>
              </p:cNvSpPr>
              <p:nvPr/>
            </p:nvSpPr>
            <p:spPr>
              <a:xfrm>
                <a:off x="8610600" y="1307889"/>
                <a:ext cx="3256128" cy="1172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E6F0228-F66E-400A-B1FE-57352607E161}"/>
                  </a:ext>
                </a:extLst>
              </p:cNvPr>
              <p:cNvSpPr txBox="1">
                <a:spLocks/>
              </p:cNvSpPr>
              <p:nvPr/>
            </p:nvSpPr>
            <p:spPr>
              <a:xfrm>
                <a:off x="1082562" y="3706960"/>
                <a:ext cx="6564086" cy="239358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𝟑</m:t>
                          </m:r>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i="1" smtClean="0">
                          <a:latin typeface="Cambria Math" panose="02040503050406030204" pitchFamily="18" charset="0"/>
                        </a:rPr>
                        <m:t>𝟎</m:t>
                      </m:r>
                    </m:oMath>
                  </m:oMathPara>
                </a14:m>
                <a:endParaRPr lang="en-US" dirty="0"/>
              </a:p>
              <a:p>
                <a:pPr marL="0" indent="0">
                  <a:buNone/>
                </a:pPr>
                <a:r>
                  <a:rPr lang="en-US" dirty="0"/>
                  <a:t>has only the trivial solution: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𝟐</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𝟑</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dirty="0"/>
              </a:p>
            </p:txBody>
          </p:sp>
        </mc:Choice>
        <mc:Fallback xmlns="">
          <p:sp>
            <p:nvSpPr>
              <p:cNvPr id="10" name="Content Placeholder 2">
                <a:extLst>
                  <a:ext uri="{FF2B5EF4-FFF2-40B4-BE49-F238E27FC236}">
                    <a16:creationId xmlns:a16="http://schemas.microsoft.com/office/drawing/2014/main" id="{4E6F0228-F66E-400A-B1FE-57352607E161}"/>
                  </a:ext>
                </a:extLst>
              </p:cNvPr>
              <p:cNvSpPr txBox="1">
                <a:spLocks noRot="1" noChangeAspect="1" noMove="1" noResize="1" noEditPoints="1" noAdjustHandles="1" noChangeArrowheads="1" noChangeShapeType="1" noTextEdit="1"/>
              </p:cNvSpPr>
              <p:nvPr/>
            </p:nvSpPr>
            <p:spPr>
              <a:xfrm>
                <a:off x="1082562" y="3706960"/>
                <a:ext cx="6564086" cy="2393589"/>
              </a:xfrm>
              <a:prstGeom prst="rect">
                <a:avLst/>
              </a:prstGeom>
              <a:blipFill>
                <a:blip r:embed="rId5"/>
                <a:stretch>
                  <a:fillRect l="-1952"/>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7625941-9775-4EE0-BFE1-C1513786BCF2}"/>
              </a:ext>
            </a:extLst>
          </p:cNvPr>
          <p:cNvCxnSpPr>
            <a:cxnSpLocks/>
            <a:stCxn id="5" idx="3"/>
            <a:endCxn id="20" idx="1"/>
          </p:cNvCxnSpPr>
          <p:nvPr/>
        </p:nvCxnSpPr>
        <p:spPr>
          <a:xfrm flipV="1">
            <a:off x="4094328" y="1911047"/>
            <a:ext cx="540554" cy="3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314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build="p"/>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7A1-50BE-4D0A-8DA0-855DCD050C64}"/>
              </a:ext>
            </a:extLst>
          </p:cNvPr>
          <p:cNvSpPr>
            <a:spLocks noGrp="1"/>
          </p:cNvSpPr>
          <p:nvPr>
            <p:ph type="title"/>
          </p:nvPr>
        </p:nvSpPr>
        <p:spPr/>
        <p:txBody>
          <a:bodyPr>
            <a:normAutofit fontScale="90000"/>
          </a:bodyPr>
          <a:lstStyle/>
          <a:p>
            <a:r>
              <a:rPr lang="en-US" dirty="0"/>
              <a:t>Tips for efficient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2934E-23AE-4C3F-B899-E6D753C6F725}"/>
                  </a:ext>
                </a:extLst>
              </p:cNvPr>
              <p:cNvSpPr>
                <a:spLocks noGrp="1"/>
              </p:cNvSpPr>
              <p:nvPr>
                <p:ph idx="1"/>
              </p:nvPr>
            </p:nvSpPr>
            <p:spPr/>
            <p:txBody>
              <a:bodyPr/>
              <a:lstStyle/>
              <a:p>
                <a:r>
                  <a:rPr lang="en-US" dirty="0"/>
                  <a:t>The row operations which we used to solve linear equations can be represented by matrix operations. </a:t>
                </a:r>
              </a:p>
              <a:p>
                <a:r>
                  <a:rPr lang="en-US" dirty="0"/>
                  <a:t>Let </a:t>
                </a:r>
                <a14:m>
                  <m:oMath xmlns:m="http://schemas.openxmlformats.org/officeDocument/2006/math">
                    <m:r>
                      <a:rPr lang="en-US" i="1" dirty="0" smtClean="0">
                        <a:latin typeface="Cambria Math" panose="02040503050406030204" pitchFamily="18" charset="0"/>
                      </a:rPr>
                      <m:t>1</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𝑟</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1</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𝑠</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𝑚</m:t>
                    </m:r>
                  </m:oMath>
                </a14:m>
                <a:r>
                  <a:rPr lang="en-US" dirty="0"/>
                  <a:t>. Let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𝐼</m:t>
                        </m:r>
                      </m:e>
                      <m:sub>
                        <m:r>
                          <a:rPr lang="en-US" i="1" dirty="0" smtClean="0">
                            <a:latin typeface="Cambria Math" panose="02040503050406030204" pitchFamily="18" charset="0"/>
                          </a:rPr>
                          <m:t>𝑟𝑠</m:t>
                        </m:r>
                      </m:sub>
                    </m:sSub>
                  </m:oMath>
                </a14:m>
                <a:r>
                  <a:rPr lang="en-US" dirty="0"/>
                  <a:t> be the square </a:t>
                </a:r>
                <a14:m>
                  <m:oMath xmlns:m="http://schemas.openxmlformats.org/officeDocument/2006/math">
                    <m:r>
                      <a:rPr lang="en-US" i="1" dirty="0" smtClean="0">
                        <a:latin typeface="Cambria Math" panose="02040503050406030204" pitchFamily="18" charset="0"/>
                      </a:rPr>
                      <m:t>𝑚</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 </m:t>
                    </m:r>
                  </m:oMath>
                </a14:m>
                <a:r>
                  <a:rPr lang="en-US" dirty="0"/>
                  <a:t>matrix which has component 1 in the</a:t>
                </a:r>
                <a:r>
                  <a:rPr lang="en-US" b="0" i="1" dirty="0"/>
                  <a:t> </a:t>
                </a:r>
                <a:r>
                  <a:rPr lang="en-US" b="0" i="1" dirty="0" err="1"/>
                  <a:t>rs</a:t>
                </a:r>
                <a:r>
                  <a:rPr lang="en-US" b="0" i="1" dirty="0"/>
                  <a:t> </a:t>
                </a:r>
                <a:r>
                  <a:rPr lang="en-US" dirty="0"/>
                  <a:t>place, and 0 elsewhere:</a:t>
                </a:r>
              </a:p>
            </p:txBody>
          </p:sp>
        </mc:Choice>
        <mc:Fallback xmlns="">
          <p:sp>
            <p:nvSpPr>
              <p:cNvPr id="3" name="Content Placeholder 2">
                <a:extLst>
                  <a:ext uri="{FF2B5EF4-FFF2-40B4-BE49-F238E27FC236}">
                    <a16:creationId xmlns:a16="http://schemas.microsoft.com/office/drawing/2014/main" id="{6422934E-23AE-4C3F-B899-E6D753C6F725}"/>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62B9B9-46FE-4F16-9DC1-E526AE7373A3}"/>
              </a:ext>
            </a:extLst>
          </p:cNvPr>
          <p:cNvSpPr>
            <a:spLocks noGrp="1"/>
          </p:cNvSpPr>
          <p:nvPr>
            <p:ph type="sldNum" sz="quarter" idx="12"/>
          </p:nvPr>
        </p:nvSpPr>
        <p:spPr/>
        <p:txBody>
          <a:bodyPr/>
          <a:lstStyle/>
          <a:p>
            <a:fld id="{7A40C488-C8CC-47D5-8871-7D5F905AB6AC}" type="slidenum">
              <a:rPr lang="en-US" smtClean="0"/>
              <a:t>23</a:t>
            </a:fld>
            <a:endParaRPr lang="en-US"/>
          </a:p>
        </p:txBody>
      </p:sp>
      <p:pic>
        <p:nvPicPr>
          <p:cNvPr id="6" name="Picture 5">
            <a:extLst>
              <a:ext uri="{FF2B5EF4-FFF2-40B4-BE49-F238E27FC236}">
                <a16:creationId xmlns:a16="http://schemas.microsoft.com/office/drawing/2014/main" id="{E364B2DB-8D77-4D14-8E1F-E0EFB0998A24}"/>
              </a:ext>
            </a:extLst>
          </p:cNvPr>
          <p:cNvPicPr>
            <a:picLocks noChangeAspect="1"/>
          </p:cNvPicPr>
          <p:nvPr/>
        </p:nvPicPr>
        <p:blipFill>
          <a:blip r:embed="rId3"/>
          <a:stretch>
            <a:fillRect/>
          </a:stretch>
        </p:blipFill>
        <p:spPr>
          <a:xfrm>
            <a:off x="2910139" y="3723481"/>
            <a:ext cx="3554829" cy="2183482"/>
          </a:xfrm>
          <a:prstGeom prst="rect">
            <a:avLst/>
          </a:prstGeom>
        </p:spPr>
      </p:pic>
    </p:spTree>
    <p:extLst>
      <p:ext uri="{BB962C8B-B14F-4D97-AF65-F5344CB8AC3E}">
        <p14:creationId xmlns:p14="http://schemas.microsoft.com/office/powerpoint/2010/main" val="32561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7A1-50BE-4D0A-8DA0-855DCD050C64}"/>
              </a:ext>
            </a:extLst>
          </p:cNvPr>
          <p:cNvSpPr>
            <a:spLocks noGrp="1"/>
          </p:cNvSpPr>
          <p:nvPr>
            <p:ph type="title"/>
          </p:nvPr>
        </p:nvSpPr>
        <p:spPr/>
        <p:txBody>
          <a:bodyPr>
            <a:normAutofit fontScale="90000"/>
          </a:bodyPr>
          <a:lstStyle/>
          <a:p>
            <a:r>
              <a:rPr lang="en-US"/>
              <a:t>Tips for efficient implementation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2934E-23AE-4C3F-B899-E6D753C6F725}"/>
                  </a:ext>
                </a:extLst>
              </p:cNvPr>
              <p:cNvSpPr>
                <a:spLocks noGrp="1"/>
              </p:cNvSpPr>
              <p:nvPr>
                <p:ph idx="1"/>
              </p:nvPr>
            </p:nvSpPr>
            <p:spPr>
              <a:xfrm>
                <a:off x="838200" y="1270000"/>
                <a:ext cx="7622219" cy="5033963"/>
              </a:xfrm>
            </p:spPr>
            <p:txBody>
              <a:bodyPr>
                <a:normAutofit fontScale="92500" lnSpcReduction="10000"/>
              </a:bodyPr>
              <a:lstStyle/>
              <a:p>
                <a:r>
                  <a:rPr lang="en-US" dirty="0"/>
                  <a:t>Let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m:t>
                    </m:r>
                  </m:oMath>
                </a14:m>
                <a:r>
                  <a:rPr lang="en-US" dirty="0"/>
                  <a:t>be any </a:t>
                </a:r>
                <a14:m>
                  <m:oMath xmlns:m="http://schemas.openxmlformats.org/officeDocument/2006/math">
                    <m:r>
                      <a:rPr lang="en-US" i="1" dirty="0" smtClean="0">
                        <a:latin typeface="Cambria Math" panose="02040503050406030204" pitchFamily="18" charset="0"/>
                      </a:rPr>
                      <m:t>𝑚</m:t>
                    </m:r>
                    <m:r>
                      <a:rPr lang="en-US" b="1"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matrix. What is the effect of multiplying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𝐼</m:t>
                        </m:r>
                      </m:e>
                      <m:sub>
                        <m:r>
                          <a:rPr lang="en-US" i="1" dirty="0" smtClean="0">
                            <a:latin typeface="Cambria Math" panose="02040503050406030204" pitchFamily="18" charset="0"/>
                          </a:rPr>
                          <m:t>𝑟𝑠</m:t>
                        </m:r>
                      </m:sub>
                    </m:sSub>
                    <m:r>
                      <a:rPr lang="en-US" i="1" dirty="0" smtClean="0">
                        <a:latin typeface="Cambria Math" panose="02040503050406030204" pitchFamily="18" charset="0"/>
                      </a:rPr>
                      <m:t>𝐴</m:t>
                    </m:r>
                  </m:oMath>
                </a14:m>
                <a:r>
                  <a:rPr lang="en-US" dirty="0"/>
                  <a:t>?</a:t>
                </a:r>
              </a:p>
              <a:p>
                <a:endParaRPr lang="en-US" dirty="0"/>
              </a:p>
              <a:p>
                <a:endParaRPr lang="en-US" dirty="0"/>
              </a:p>
              <a:p>
                <a:endParaRPr lang="en-US" dirty="0"/>
              </a:p>
              <a:p>
                <a:endParaRPr lang="en-US" dirty="0"/>
              </a:p>
              <a:p>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𝐼</m:t>
                        </m:r>
                      </m:e>
                      <m:sub>
                        <m:r>
                          <a:rPr lang="en-US" i="1" dirty="0" smtClean="0">
                            <a:latin typeface="Cambria Math" panose="02040503050406030204" pitchFamily="18" charset="0"/>
                          </a:rPr>
                          <m:t>𝑟𝑠</m:t>
                        </m:r>
                      </m:sub>
                    </m:sSub>
                    <m:r>
                      <a:rPr lang="en-US" i="1" dirty="0" smtClean="0">
                        <a:latin typeface="Cambria Math" panose="02040503050406030204" pitchFamily="18" charset="0"/>
                      </a:rPr>
                      <m:t>𝐴</m:t>
                    </m:r>
                  </m:oMath>
                </a14:m>
                <a:r>
                  <a:rPr lang="en-US" dirty="0"/>
                  <a:t> is the matrix obtained by putting the s-th row of A in the r-th row, and zeros elsewhere.</a:t>
                </a:r>
              </a:p>
              <a:p>
                <a:r>
                  <a:rPr lang="en-US" dirty="0"/>
                  <a:t>If r = s then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𝐼</m:t>
                        </m:r>
                      </m:e>
                      <m:sub>
                        <m:r>
                          <a:rPr lang="en-US" i="1" dirty="0" smtClean="0">
                            <a:latin typeface="Cambria Math" panose="02040503050406030204" pitchFamily="18" charset="0"/>
                          </a:rPr>
                          <m:t>𝑟</m:t>
                        </m:r>
                        <m:r>
                          <a:rPr lang="en-US" b="1" i="1" dirty="0" smtClean="0">
                            <a:latin typeface="Cambria Math" panose="02040503050406030204" pitchFamily="18" charset="0"/>
                          </a:rPr>
                          <m:t>𝒓</m:t>
                        </m:r>
                      </m:sub>
                    </m:sSub>
                  </m:oMath>
                </a14:m>
                <a:r>
                  <a:rPr lang="en-US" dirty="0"/>
                  <a:t> has a component 1 on the diagonal place, and 0 elsewhere. Multiplication by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𝑟</m:t>
                        </m:r>
                        <m:r>
                          <a:rPr lang="en-US" i="1" dirty="0">
                            <a:latin typeface="Cambria Math" panose="02040503050406030204" pitchFamily="18" charset="0"/>
                          </a:rPr>
                          <m:t>𝒓</m:t>
                        </m:r>
                      </m:sub>
                    </m:sSub>
                    <m:r>
                      <a:rPr lang="en-US" i="1" dirty="0">
                        <a:latin typeface="Cambria Math" panose="02040503050406030204" pitchFamily="18" charset="0"/>
                      </a:rPr>
                      <m:t> </m:t>
                    </m:r>
                  </m:oMath>
                </a14:m>
                <a:r>
                  <a:rPr lang="en-US" dirty="0"/>
                  <a:t>then leaves the r-</a:t>
                </a:r>
                <a:r>
                  <a:rPr lang="en-US" dirty="0" err="1"/>
                  <a:t>th</a:t>
                </a:r>
                <a:r>
                  <a:rPr lang="en-US" dirty="0"/>
                  <a:t> row fixed and replaces all the other rows by zeros.</a:t>
                </a:r>
              </a:p>
            </p:txBody>
          </p:sp>
        </mc:Choice>
        <mc:Fallback xmlns="">
          <p:sp>
            <p:nvSpPr>
              <p:cNvPr id="3" name="Content Placeholder 2">
                <a:extLst>
                  <a:ext uri="{FF2B5EF4-FFF2-40B4-BE49-F238E27FC236}">
                    <a16:creationId xmlns:a16="http://schemas.microsoft.com/office/drawing/2014/main" id="{6422934E-23AE-4C3F-B899-E6D753C6F725}"/>
                  </a:ext>
                </a:extLst>
              </p:cNvPr>
              <p:cNvSpPr>
                <a:spLocks noGrp="1" noRot="1" noChangeAspect="1" noMove="1" noResize="1" noEditPoints="1" noAdjustHandles="1" noChangeArrowheads="1" noChangeShapeType="1" noTextEdit="1"/>
              </p:cNvSpPr>
              <p:nvPr>
                <p:ph idx="1"/>
              </p:nvPr>
            </p:nvSpPr>
            <p:spPr>
              <a:xfrm>
                <a:off x="838200" y="1270000"/>
                <a:ext cx="7622219" cy="5033963"/>
              </a:xfrm>
              <a:blipFill>
                <a:blip r:embed="rId2"/>
                <a:stretch>
                  <a:fillRect l="-1280" t="-2179" r="-13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62B9B9-46FE-4F16-9DC1-E526AE7373A3}"/>
              </a:ext>
            </a:extLst>
          </p:cNvPr>
          <p:cNvSpPr>
            <a:spLocks noGrp="1"/>
          </p:cNvSpPr>
          <p:nvPr>
            <p:ph type="sldNum" sz="quarter" idx="12"/>
          </p:nvPr>
        </p:nvSpPr>
        <p:spPr/>
        <p:txBody>
          <a:bodyPr/>
          <a:lstStyle/>
          <a:p>
            <a:fld id="{7A40C488-C8CC-47D5-8871-7D5F905AB6AC}" type="slidenum">
              <a:rPr lang="en-US" smtClean="0"/>
              <a:t>24</a:t>
            </a:fld>
            <a:endParaRPr lang="en-US"/>
          </a:p>
        </p:txBody>
      </p:sp>
      <p:pic>
        <p:nvPicPr>
          <p:cNvPr id="7" name="Picture 6">
            <a:extLst>
              <a:ext uri="{FF2B5EF4-FFF2-40B4-BE49-F238E27FC236}">
                <a16:creationId xmlns:a16="http://schemas.microsoft.com/office/drawing/2014/main" id="{DAA4BB59-BD34-4CB2-9717-BB1B1C0D46DB}"/>
              </a:ext>
            </a:extLst>
          </p:cNvPr>
          <p:cNvPicPr>
            <a:picLocks noChangeAspect="1"/>
          </p:cNvPicPr>
          <p:nvPr/>
        </p:nvPicPr>
        <p:blipFill>
          <a:blip r:embed="rId3"/>
          <a:stretch>
            <a:fillRect/>
          </a:stretch>
        </p:blipFill>
        <p:spPr>
          <a:xfrm>
            <a:off x="1806096" y="2039393"/>
            <a:ext cx="5686425" cy="1602165"/>
          </a:xfrm>
          <a:prstGeom prst="rect">
            <a:avLst/>
          </a:prstGeom>
        </p:spPr>
      </p:pic>
    </p:spTree>
    <p:extLst>
      <p:ext uri="{BB962C8B-B14F-4D97-AF65-F5344CB8AC3E}">
        <p14:creationId xmlns:p14="http://schemas.microsoft.com/office/powerpoint/2010/main" val="329236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7A1-50BE-4D0A-8DA0-855DCD050C64}"/>
              </a:ext>
            </a:extLst>
          </p:cNvPr>
          <p:cNvSpPr>
            <a:spLocks noGrp="1"/>
          </p:cNvSpPr>
          <p:nvPr>
            <p:ph type="title"/>
          </p:nvPr>
        </p:nvSpPr>
        <p:spPr/>
        <p:txBody>
          <a:bodyPr>
            <a:normAutofit fontScale="90000"/>
          </a:bodyPr>
          <a:lstStyle/>
          <a:p>
            <a:r>
              <a:rPr lang="en-US"/>
              <a:t>Tips for efficient implementation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2934E-23AE-4C3F-B899-E6D753C6F725}"/>
                  </a:ext>
                </a:extLst>
              </p:cNvPr>
              <p:cNvSpPr>
                <a:spLocks noGrp="1"/>
              </p:cNvSpPr>
              <p:nvPr>
                <p:ph idx="1"/>
              </p:nvPr>
            </p:nvSpPr>
            <p:spPr>
              <a:xfrm>
                <a:off x="838200" y="1270000"/>
                <a:ext cx="7622219" cy="5033963"/>
              </a:xfrm>
            </p:spPr>
            <p:txBody>
              <a:bodyPr>
                <a:normAutofit/>
              </a:bodyPr>
              <a:lstStyle/>
              <a:p>
                <a:r>
                  <a:rPr lang="en-US" dirty="0"/>
                  <a:t>If </a:t>
                </a:r>
                <a14:m>
                  <m:oMath xmlns:m="http://schemas.openxmlformats.org/officeDocument/2006/math">
                    <m:r>
                      <a:rPr lang="en-US" i="1" dirty="0" smtClean="0">
                        <a:latin typeface="Cambria Math" panose="02040503050406030204" pitchFamily="18" charset="0"/>
                      </a:rPr>
                      <m:t>𝑟</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let</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𝒓𝒔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𝒓𝒔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𝒔𝒓</m:t>
                          </m:r>
                        </m:sub>
                      </m:sSub>
                    </m:oMath>
                  </m:oMathPara>
                </a14:m>
                <a:endParaRPr lang="en-US" dirty="0"/>
              </a:p>
              <a:p>
                <a:r>
                  <a:rPr lang="en-US" dirty="0"/>
                  <a:t>Then,</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𝒓𝒔</m:t>
                          </m:r>
                        </m:sub>
                      </m:sSub>
                      <m:r>
                        <a:rPr lang="en-US" b="1" i="1" smtClean="0">
                          <a:latin typeface="Cambria Math" panose="02040503050406030204" pitchFamily="18" charset="0"/>
                        </a:rPr>
                        <m:t>𝑨</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𝒓𝒔</m:t>
                          </m:r>
                        </m:sub>
                      </m:sSub>
                      <m:r>
                        <a:rPr lang="en-US" b="1" i="1" smtClean="0">
                          <a:latin typeface="Cambria Math" panose="02040503050406030204" pitchFamily="18" charset="0"/>
                        </a:rPr>
                        <m:t>𝑨</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𝒔𝒓</m:t>
                          </m:r>
                        </m:sub>
                      </m:sSub>
                      <m:r>
                        <a:rPr lang="en-US" b="1" i="1" smtClean="0">
                          <a:latin typeface="Cambria Math" panose="02040503050406030204" pitchFamily="18" charset="0"/>
                        </a:rPr>
                        <m:t>𝑨</m:t>
                      </m:r>
                    </m:oMath>
                  </m:oMathPara>
                </a14:m>
                <a:endParaRPr lang="en-US" dirty="0"/>
              </a:p>
              <a:p>
                <a:r>
                  <a:rPr lang="en-US" dirty="0"/>
                  <a:t>Thus,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𝒓𝒔</m:t>
                        </m:r>
                      </m:sub>
                    </m:sSub>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dirty="0"/>
                  <a:t>interchanges the r-</a:t>
                </a:r>
                <a:r>
                  <a:rPr lang="en-US" dirty="0" err="1"/>
                  <a:t>th</a:t>
                </a:r>
                <a:r>
                  <a:rPr lang="en-US" dirty="0"/>
                  <a:t> row and the s-</a:t>
                </a:r>
                <a:r>
                  <a:rPr lang="en-US" dirty="0" err="1"/>
                  <a:t>th</a:t>
                </a:r>
                <a:r>
                  <a:rPr lang="en-US" dirty="0"/>
                  <a:t> row and replaces all other rows by zero.</a:t>
                </a:r>
              </a:p>
              <a:p>
                <a:r>
                  <a:rPr lang="en-US" dirty="0"/>
                  <a:t>Example</a:t>
                </a:r>
              </a:p>
            </p:txBody>
          </p:sp>
        </mc:Choice>
        <mc:Fallback xmlns="">
          <p:sp>
            <p:nvSpPr>
              <p:cNvPr id="3" name="Content Placeholder 2">
                <a:extLst>
                  <a:ext uri="{FF2B5EF4-FFF2-40B4-BE49-F238E27FC236}">
                    <a16:creationId xmlns:a16="http://schemas.microsoft.com/office/drawing/2014/main" id="{6422934E-23AE-4C3F-B899-E6D753C6F725}"/>
                  </a:ext>
                </a:extLst>
              </p:cNvPr>
              <p:cNvSpPr>
                <a:spLocks noGrp="1" noRot="1" noChangeAspect="1" noMove="1" noResize="1" noEditPoints="1" noAdjustHandles="1" noChangeArrowheads="1" noChangeShapeType="1" noTextEdit="1"/>
              </p:cNvSpPr>
              <p:nvPr>
                <p:ph idx="1"/>
              </p:nvPr>
            </p:nvSpPr>
            <p:spPr>
              <a:xfrm>
                <a:off x="838200" y="1270000"/>
                <a:ext cx="7622219" cy="5033963"/>
              </a:xfrm>
              <a:blipFill>
                <a:blip r:embed="rId2"/>
                <a:stretch>
                  <a:fillRect l="-1440" t="-1937"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62B9B9-46FE-4F16-9DC1-E526AE7373A3}"/>
              </a:ext>
            </a:extLst>
          </p:cNvPr>
          <p:cNvSpPr>
            <a:spLocks noGrp="1"/>
          </p:cNvSpPr>
          <p:nvPr>
            <p:ph type="sldNum" sz="quarter" idx="12"/>
          </p:nvPr>
        </p:nvSpPr>
        <p:spPr/>
        <p:txBody>
          <a:bodyPr/>
          <a:lstStyle/>
          <a:p>
            <a:fld id="{7A40C488-C8CC-47D5-8871-7D5F905AB6AC}" type="slidenum">
              <a:rPr lang="en-US" smtClean="0"/>
              <a:t>25</a:t>
            </a:fld>
            <a:endParaRPr lang="en-US"/>
          </a:p>
        </p:txBody>
      </p:sp>
      <p:pic>
        <p:nvPicPr>
          <p:cNvPr id="8" name="Picture 7">
            <a:extLst>
              <a:ext uri="{FF2B5EF4-FFF2-40B4-BE49-F238E27FC236}">
                <a16:creationId xmlns:a16="http://schemas.microsoft.com/office/drawing/2014/main" id="{C2B02046-3902-4908-9137-9D0CAB92F20E}"/>
              </a:ext>
            </a:extLst>
          </p:cNvPr>
          <p:cNvPicPr>
            <a:picLocks noChangeAspect="1"/>
          </p:cNvPicPr>
          <p:nvPr/>
        </p:nvPicPr>
        <p:blipFill>
          <a:blip r:embed="rId3"/>
          <a:stretch>
            <a:fillRect/>
          </a:stretch>
        </p:blipFill>
        <p:spPr>
          <a:xfrm>
            <a:off x="2044366" y="4368800"/>
            <a:ext cx="5600700" cy="1219200"/>
          </a:xfrm>
          <a:prstGeom prst="rect">
            <a:avLst/>
          </a:prstGeom>
        </p:spPr>
      </p:pic>
    </p:spTree>
    <p:extLst>
      <p:ext uri="{BB962C8B-B14F-4D97-AF65-F5344CB8AC3E}">
        <p14:creationId xmlns:p14="http://schemas.microsoft.com/office/powerpoint/2010/main" val="1038960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7A1-50BE-4D0A-8DA0-855DCD050C64}"/>
              </a:ext>
            </a:extLst>
          </p:cNvPr>
          <p:cNvSpPr>
            <a:spLocks noGrp="1"/>
          </p:cNvSpPr>
          <p:nvPr>
            <p:ph type="title"/>
          </p:nvPr>
        </p:nvSpPr>
        <p:spPr/>
        <p:txBody>
          <a:bodyPr>
            <a:normAutofit fontScale="90000"/>
          </a:bodyPr>
          <a:lstStyle/>
          <a:p>
            <a:r>
              <a:rPr lang="en-US"/>
              <a:t>Tips for efficient implementation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2934E-23AE-4C3F-B899-E6D753C6F725}"/>
                  </a:ext>
                </a:extLst>
              </p:cNvPr>
              <p:cNvSpPr>
                <a:spLocks noGrp="1"/>
              </p:cNvSpPr>
              <p:nvPr>
                <p:ph idx="1"/>
              </p:nvPr>
            </p:nvSpPr>
            <p:spPr>
              <a:xfrm>
                <a:off x="838200" y="1270000"/>
                <a:ext cx="7622219" cy="5033963"/>
              </a:xfrm>
            </p:spPr>
            <p:txBody>
              <a:bodyPr>
                <a:normAutofit/>
              </a:bodyPr>
              <a:lstStyle/>
              <a:p>
                <a:r>
                  <a:rPr lang="en-US" dirty="0"/>
                  <a:t>let</a:t>
                </a:r>
              </a:p>
              <a:p>
                <a14:m>
                  <m:oMath xmlns:m="http://schemas.openxmlformats.org/officeDocument/2006/math">
                    <m:r>
                      <a:rPr lang="en-US" b="1" i="1" smtClean="0">
                        <a:latin typeface="Cambria Math" panose="02040503050406030204" pitchFamily="18" charset="0"/>
                      </a:rPr>
                      <m:t>𝑬</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𝟏𝟐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𝑰</m:t>
                            </m:r>
                          </m:e>
                          <m:sub>
                            <m:r>
                              <a:rPr lang="en-US" b="1" i="1" smtClean="0">
                                <a:latin typeface="Cambria Math" panose="02040503050406030204" pitchFamily="18" charset="0"/>
                              </a:rPr>
                              <m:t>𝟐𝟏</m:t>
                            </m:r>
                          </m:sub>
                        </m:sSub>
                        <m:r>
                          <a:rPr lang="en-US" b="1" i="1" smtClean="0">
                            <a:latin typeface="Cambria Math" panose="02040503050406030204" pitchFamily="18" charset="0"/>
                          </a:rPr>
                          <m:t>+</m:t>
                        </m:r>
                        <m:r>
                          <a:rPr lang="en-US" b="1" i="1" smtClean="0">
                            <a:latin typeface="Cambria Math" panose="02040503050406030204" pitchFamily="18" charset="0"/>
                          </a:rPr>
                          <m:t>𝑰</m:t>
                        </m:r>
                      </m:e>
                      <m:sub>
                        <m:r>
                          <a:rPr lang="en-US" b="1" i="1" smtClean="0">
                            <a:latin typeface="Cambria Math" panose="02040503050406030204" pitchFamily="18" charset="0"/>
                          </a:rPr>
                          <m:t>𝟑𝟑</m:t>
                        </m:r>
                      </m:sub>
                    </m:sSub>
                  </m:oMath>
                </a14:m>
                <a:r>
                  <a:rPr lang="en-US" dirty="0"/>
                  <a:t> and  </a:t>
                </a:r>
                <a14:m>
                  <m:oMath xmlns:m="http://schemas.openxmlformats.org/officeDocument/2006/math">
                    <m:r>
                      <a:rPr lang="en-US" b="1" i="0" smtClean="0">
                        <a:latin typeface="Cambria Math" panose="02040503050406030204" pitchFamily="18" charset="0"/>
                      </a:rPr>
                      <m:t>𝐀</m:t>
                    </m:r>
                    <m:r>
                      <a:rPr lang="en-US" b="1"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𝟏</m:t>
                              </m:r>
                            </m:e>
                            <m:e>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𝟏</m:t>
                              </m:r>
                            </m:e>
                          </m:mr>
                          <m:mr>
                            <m:e>
                              <m:r>
                                <a:rPr lang="en-US" i="1">
                                  <a:latin typeface="Cambria Math" panose="02040503050406030204" pitchFamily="18" charset="0"/>
                                </a:rPr>
                                <m:t>𝟑</m:t>
                              </m:r>
                            </m:e>
                            <m:e>
                              <m:r>
                                <a:rPr lang="en-US" i="1">
                                  <a:latin typeface="Cambria Math" panose="02040503050406030204" pitchFamily="18" charset="0"/>
                                </a:rPr>
                                <m:t>−</m:t>
                              </m:r>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𝟏</m:t>
                              </m:r>
                            </m:e>
                          </m:mr>
                          <m:mr>
                            <m:e>
                              <m:r>
                                <a:rPr lang="en-US" i="1">
                                  <a:latin typeface="Cambria Math" panose="02040503050406030204" pitchFamily="18" charset="0"/>
                                </a:rPr>
                                <m:t>𝟐</m:t>
                              </m:r>
                            </m:e>
                            <m:e>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𝟑</m:t>
                              </m:r>
                            </m:e>
                          </m:mr>
                        </m:m>
                      </m:e>
                    </m:d>
                  </m:oMath>
                </a14:m>
                <a:endParaRPr lang="en-US" dirty="0"/>
              </a:p>
              <a:p>
                <a:r>
                  <a:rPr lang="en-US" dirty="0"/>
                  <a:t>Question: What will be result of EA?</a:t>
                </a:r>
              </a:p>
            </p:txBody>
          </p:sp>
        </mc:Choice>
        <mc:Fallback xmlns="">
          <p:sp>
            <p:nvSpPr>
              <p:cNvPr id="3" name="Content Placeholder 2">
                <a:extLst>
                  <a:ext uri="{FF2B5EF4-FFF2-40B4-BE49-F238E27FC236}">
                    <a16:creationId xmlns:a16="http://schemas.microsoft.com/office/drawing/2014/main" id="{6422934E-23AE-4C3F-B899-E6D753C6F725}"/>
                  </a:ext>
                </a:extLst>
              </p:cNvPr>
              <p:cNvSpPr>
                <a:spLocks noGrp="1" noRot="1" noChangeAspect="1" noMove="1" noResize="1" noEditPoints="1" noAdjustHandles="1" noChangeArrowheads="1" noChangeShapeType="1" noTextEdit="1"/>
              </p:cNvSpPr>
              <p:nvPr>
                <p:ph idx="1"/>
              </p:nvPr>
            </p:nvSpPr>
            <p:spPr>
              <a:xfrm>
                <a:off x="838200" y="1270000"/>
                <a:ext cx="7622219" cy="5033963"/>
              </a:xfrm>
              <a:blipFill>
                <a:blip r:embed="rId2"/>
                <a:stretch>
                  <a:fillRect l="-1440" t="-19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62B9B9-46FE-4F16-9DC1-E526AE7373A3}"/>
              </a:ext>
            </a:extLst>
          </p:cNvPr>
          <p:cNvSpPr>
            <a:spLocks noGrp="1"/>
          </p:cNvSpPr>
          <p:nvPr>
            <p:ph type="sldNum" sz="quarter" idx="12"/>
          </p:nvPr>
        </p:nvSpPr>
        <p:spPr/>
        <p:txBody>
          <a:bodyPr/>
          <a:lstStyle/>
          <a:p>
            <a:fld id="{7A40C488-C8CC-47D5-8871-7D5F905AB6AC}" type="slidenum">
              <a:rPr lang="en-US" smtClean="0"/>
              <a:t>26</a:t>
            </a:fld>
            <a:endParaRPr lang="en-US"/>
          </a:p>
        </p:txBody>
      </p:sp>
      <p:sp>
        <p:nvSpPr>
          <p:cNvPr id="7" name="TextBox 6">
            <a:extLst>
              <a:ext uri="{FF2B5EF4-FFF2-40B4-BE49-F238E27FC236}">
                <a16:creationId xmlns:a16="http://schemas.microsoft.com/office/drawing/2014/main" id="{F1A2D8C9-E5A8-49D8-9607-A25F1E5CC0D4}"/>
              </a:ext>
            </a:extLst>
          </p:cNvPr>
          <p:cNvSpPr txBox="1"/>
          <p:nvPr/>
        </p:nvSpPr>
        <p:spPr>
          <a:xfrm>
            <a:off x="2005263" y="4725160"/>
            <a:ext cx="6096000" cy="646331"/>
          </a:xfrm>
          <a:prstGeom prst="rect">
            <a:avLst/>
          </a:prstGeom>
          <a:noFill/>
        </p:spPr>
        <p:txBody>
          <a:bodyPr wrap="square">
            <a:spAutoFit/>
          </a:bodyPr>
          <a:lstStyle/>
          <a:p>
            <a:r>
              <a:rPr lang="en-US" sz="1800" b="1" dirty="0">
                <a:solidFill>
                  <a:srgbClr val="FF0000"/>
                </a:solidFill>
                <a:effectLst/>
              </a:rPr>
              <a:t>First two rows of A will be interchanged </a:t>
            </a:r>
            <a:br>
              <a:rPr lang="en-US" b="1" dirty="0">
                <a:solidFill>
                  <a:srgbClr val="FF0000"/>
                </a:solidFill>
              </a:rPr>
            </a:br>
            <a:endParaRPr lang="en-US" b="1" dirty="0">
              <a:solidFill>
                <a:srgbClr val="FF000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AD3FBE-2EEC-4FDD-BB82-A81011552540}"/>
                  </a:ext>
                </a:extLst>
              </p:cNvPr>
              <p:cNvSpPr txBox="1"/>
              <p:nvPr/>
            </p:nvSpPr>
            <p:spPr>
              <a:xfrm>
                <a:off x="2005263" y="3614115"/>
                <a:ext cx="6096000" cy="824906"/>
              </a:xfrm>
              <a:prstGeom prst="rect">
                <a:avLst/>
              </a:prstGeom>
              <a:noFill/>
            </p:spPr>
            <p:txBody>
              <a:bodyPr wrap="square">
                <a:spAutoFit/>
              </a:bodyPr>
              <a:lstStyle/>
              <a:p>
                <a:r>
                  <a:rPr lang="en-US" dirty="0"/>
                  <a:t>EA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m:t>
                              </m:r>
                            </m:e>
                            <m:e>
                              <m:r>
                                <a:rPr lang="en-US" i="1">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r>
                      <a:rPr lang="en-US" i="1">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b="0" i="1" smtClean="0">
                                  <a:latin typeface="Cambria Math" panose="02040503050406030204" pitchFamily="18" charset="0"/>
                                </a:rPr>
                                <m:t>3</m:t>
                              </m:r>
                            </m:e>
                            <m:e>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𝟏</m:t>
                              </m:r>
                            </m:e>
                          </m:mr>
                          <m:mr>
                            <m:e>
                              <m:r>
                                <a:rPr lang="en-US" b="0" i="1" smtClean="0">
                                  <a:latin typeface="Cambria Math" panose="02040503050406030204" pitchFamily="18" charset="0"/>
                                </a:rPr>
                                <m:t>1</m:t>
                              </m:r>
                            </m:e>
                            <m:e>
                              <m:r>
                                <a:rPr lang="en-US" i="1">
                                  <a:latin typeface="Cambria Math" panose="02040503050406030204" pitchFamily="18" charset="0"/>
                                </a:rPr>
                                <m:t>−</m:t>
                              </m:r>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𝟏</m:t>
                              </m:r>
                            </m:e>
                          </m:mr>
                          <m:mr>
                            <m:e>
                              <m:r>
                                <a:rPr lang="en-US" i="1">
                                  <a:latin typeface="Cambria Math" panose="02040503050406030204" pitchFamily="18" charset="0"/>
                                </a:rPr>
                                <m:t>𝟐</m:t>
                              </m:r>
                            </m:e>
                            <m:e>
                              <m:r>
                                <a:rPr lang="en-US" i="1">
                                  <a:latin typeface="Cambria Math" panose="02040503050406030204" pitchFamily="18" charset="0"/>
                                </a:rPr>
                                <m:t>𝟏</m:t>
                              </m:r>
                            </m:e>
                            <m:e>
                              <m:r>
                                <a:rPr lang="en-US" i="1">
                                  <a:latin typeface="Cambria Math" panose="02040503050406030204" pitchFamily="18" charset="0"/>
                                </a:rPr>
                                <m:t>−</m:t>
                              </m:r>
                              <m:r>
                                <a:rPr lang="en-US" i="1">
                                  <a:latin typeface="Cambria Math" panose="02040503050406030204" pitchFamily="18" charset="0"/>
                                </a:rPr>
                                <m:t>𝟑</m:t>
                              </m:r>
                            </m:e>
                          </m:mr>
                        </m:m>
                      </m:e>
                    </m:d>
                  </m:oMath>
                </a14:m>
                <a:endParaRPr lang="en-US" dirty="0"/>
              </a:p>
            </p:txBody>
          </p:sp>
        </mc:Choice>
        <mc:Fallback xmlns="">
          <p:sp>
            <p:nvSpPr>
              <p:cNvPr id="15" name="TextBox 14">
                <a:extLst>
                  <a:ext uri="{FF2B5EF4-FFF2-40B4-BE49-F238E27FC236}">
                    <a16:creationId xmlns:a16="http://schemas.microsoft.com/office/drawing/2014/main" id="{B6AD3FBE-2EEC-4FDD-BB82-A81011552540}"/>
                  </a:ext>
                </a:extLst>
              </p:cNvPr>
              <p:cNvSpPr txBox="1">
                <a:spLocks noRot="1" noChangeAspect="1" noMove="1" noResize="1" noEditPoints="1" noAdjustHandles="1" noChangeArrowheads="1" noChangeShapeType="1" noTextEdit="1"/>
              </p:cNvSpPr>
              <p:nvPr/>
            </p:nvSpPr>
            <p:spPr>
              <a:xfrm>
                <a:off x="2005263" y="3614115"/>
                <a:ext cx="6096000" cy="824906"/>
              </a:xfrm>
              <a:prstGeom prst="rect">
                <a:avLst/>
              </a:prstGeom>
              <a:blipFill>
                <a:blip r:embed="rId3"/>
                <a:stretch>
                  <a:fillRect l="-900"/>
                </a:stretch>
              </a:blipFill>
            </p:spPr>
            <p:txBody>
              <a:bodyPr/>
              <a:lstStyle/>
              <a:p>
                <a:r>
                  <a:rPr lang="en-US">
                    <a:noFill/>
                  </a:rPr>
                  <a:t> </a:t>
                </a:r>
              </a:p>
            </p:txBody>
          </p:sp>
        </mc:Fallback>
      </mc:AlternateContent>
    </p:spTree>
    <p:extLst>
      <p:ext uri="{BB962C8B-B14F-4D97-AF65-F5344CB8AC3E}">
        <p14:creationId xmlns:p14="http://schemas.microsoft.com/office/powerpoint/2010/main" val="139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17A1-50BE-4D0A-8DA0-855DCD050C64}"/>
              </a:ext>
            </a:extLst>
          </p:cNvPr>
          <p:cNvSpPr>
            <a:spLocks noGrp="1"/>
          </p:cNvSpPr>
          <p:nvPr>
            <p:ph type="title"/>
          </p:nvPr>
        </p:nvSpPr>
        <p:spPr/>
        <p:txBody>
          <a:bodyPr>
            <a:normAutofit fontScale="90000"/>
          </a:bodyPr>
          <a:lstStyle/>
          <a:p>
            <a:r>
              <a:rPr lang="en-US"/>
              <a:t>Tips for efficient implementation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2934E-23AE-4C3F-B899-E6D753C6F725}"/>
                  </a:ext>
                </a:extLst>
              </p:cNvPr>
              <p:cNvSpPr>
                <a:spLocks noGrp="1"/>
              </p:cNvSpPr>
              <p:nvPr>
                <p:ph idx="1"/>
              </p:nvPr>
            </p:nvSpPr>
            <p:spPr>
              <a:xfrm>
                <a:off x="838200" y="1270000"/>
                <a:ext cx="8065168" cy="5033963"/>
              </a:xfrm>
            </p:spPr>
            <p:txBody>
              <a:bodyPr>
                <a:normAutofit fontScale="92500"/>
              </a:bodyPr>
              <a:lstStyle/>
              <a:p>
                <a:r>
                  <a:rPr lang="en-US" dirty="0"/>
                  <a:t>Let </a:t>
                </a:r>
                <a14:m>
                  <m:oMath xmlns:m="http://schemas.openxmlformats.org/officeDocument/2006/math">
                    <m:r>
                      <a:rPr lang="en-US" i="1" dirty="0" smtClean="0">
                        <a:latin typeface="Cambria Math" panose="02040503050406030204" pitchFamily="18" charset="0"/>
                      </a:rPr>
                      <m:t>𝐸</m:t>
                    </m:r>
                  </m:oMath>
                </a14:m>
                <a:r>
                  <a:rPr lang="en-US" dirty="0"/>
                  <a:t> be the matrix obtained from the unit </a:t>
                </a:r>
                <a14:m>
                  <m:oMath xmlns:m="http://schemas.openxmlformats.org/officeDocument/2006/math">
                    <m:r>
                      <a:rPr lang="en-US" i="1" dirty="0" smtClean="0">
                        <a:latin typeface="Cambria Math" panose="02040503050406030204" pitchFamily="18" charset="0"/>
                      </a:rPr>
                      <m:t>𝑛</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matrix by interchanging two rows. Let </a:t>
                </a:r>
                <a14:m>
                  <m:oMath xmlns:m="http://schemas.openxmlformats.org/officeDocument/2006/math">
                    <m:r>
                      <a:rPr lang="en-US" i="1" dirty="0" smtClean="0">
                        <a:latin typeface="Cambria Math" panose="02040503050406030204" pitchFamily="18" charset="0"/>
                      </a:rPr>
                      <m:t>𝐴</m:t>
                    </m:r>
                  </m:oMath>
                </a14:m>
                <a:r>
                  <a:rPr lang="en-US" dirty="0"/>
                  <a:t> be an </a:t>
                </a:r>
                <a14:m>
                  <m:oMath xmlns:m="http://schemas.openxmlformats.org/officeDocument/2006/math">
                    <m:r>
                      <a:rPr lang="en-US" i="1" dirty="0" smtClean="0">
                        <a:latin typeface="Cambria Math" panose="02040503050406030204" pitchFamily="18" charset="0"/>
                      </a:rPr>
                      <m:t>𝑛</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matrix. Then EA is the matrix obtained from A by interchanging these two rows</a:t>
                </a:r>
              </a:p>
              <a:p>
                <a:r>
                  <a:rPr lang="en-US" dirty="0"/>
                  <a:t>Let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𝒄𝑰</m:t>
                        </m:r>
                      </m:e>
                      <m:sub>
                        <m:r>
                          <a:rPr lang="en-US" b="1" i="1" dirty="0" smtClean="0">
                            <a:latin typeface="Cambria Math" panose="02040503050406030204" pitchFamily="18" charset="0"/>
                          </a:rPr>
                          <m:t>𝒓𝒓</m:t>
                        </m:r>
                      </m:sub>
                    </m:sSub>
                  </m:oMath>
                </a14:m>
                <a:r>
                  <a:rPr lang="en-US" dirty="0"/>
                  <a:t> is a matrix with entry c at </a:t>
                </a:r>
                <a:r>
                  <a:rPr lang="en-US" dirty="0" err="1"/>
                  <a:t>rr-th</a:t>
                </a:r>
                <a:r>
                  <a:rPr lang="en-US" dirty="0"/>
                  <a:t> position and zero elsewhere. Let</a:t>
                </a:r>
                <a:r>
                  <a:rPr lang="en-US" b="0" i="1" dirty="0"/>
                  <a:t> A </a:t>
                </a:r>
                <a:r>
                  <a:rPr lang="en-US" dirty="0"/>
                  <a:t>be an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matrix. Then, </a:t>
                </a:r>
                <a14:m>
                  <m:oMath xmlns:m="http://schemas.openxmlformats.org/officeDocument/2006/math">
                    <m:sSub>
                      <m:sSubPr>
                        <m:ctrlPr>
                          <a:rPr lang="en-US" b="0" i="1" dirty="0">
                            <a:latin typeface="Cambria Math" panose="02040503050406030204" pitchFamily="18" charset="0"/>
                          </a:rPr>
                        </m:ctrlPr>
                      </m:sSubPr>
                      <m:e>
                        <m:r>
                          <m:rPr>
                            <m:sty m:val="p"/>
                          </m:rPr>
                          <a:rPr lang="en-US" b="0" i="0" dirty="0" smtClean="0">
                            <a:latin typeface="Cambria Math" panose="02040503050406030204" pitchFamily="18" charset="0"/>
                          </a:rPr>
                          <m:t>c</m:t>
                        </m:r>
                        <m:r>
                          <m:rPr>
                            <m:sty m:val="p"/>
                          </m:rPr>
                          <a:rPr lang="en-US" b="0" i="0" dirty="0">
                            <a:latin typeface="Cambria Math" panose="02040503050406030204" pitchFamily="18" charset="0"/>
                          </a:rPr>
                          <m:t>I</m:t>
                        </m:r>
                      </m:e>
                      <m:sub>
                        <m:r>
                          <m:rPr>
                            <m:sty m:val="p"/>
                          </m:rPr>
                          <a:rPr lang="en-US" b="0" i="0" dirty="0">
                            <a:latin typeface="Cambria Math" panose="02040503050406030204" pitchFamily="18" charset="0"/>
                          </a:rPr>
                          <m:t>rr</m:t>
                        </m:r>
                      </m:sub>
                    </m:sSub>
                    <m:r>
                      <m:rPr>
                        <m:sty m:val="p"/>
                      </m:rPr>
                      <a:rPr lang="en-US" b="0" i="0" dirty="0" smtClean="0">
                        <a:latin typeface="Cambria Math" panose="02040503050406030204" pitchFamily="18" charset="0"/>
                      </a:rPr>
                      <m:t>A</m:t>
                    </m:r>
                  </m:oMath>
                </a14:m>
                <a:r>
                  <a:rPr lang="en-US" b="0" dirty="0"/>
                  <a:t> </a:t>
                </a:r>
                <a:r>
                  <a:rPr lang="en-US" dirty="0"/>
                  <a:t>is obtained from</a:t>
                </a:r>
                <a:r>
                  <a:rPr lang="en-US" b="0" i="1" dirty="0"/>
                  <a:t> A </a:t>
                </a:r>
                <a:r>
                  <a:rPr lang="en-US" dirty="0"/>
                  <a:t>by multiplying the </a:t>
                </a:r>
                <a:r>
                  <a:rPr lang="en-US" b="0" i="1" dirty="0"/>
                  <a:t>r-</a:t>
                </a:r>
                <a:r>
                  <a:rPr lang="en-US" b="0" i="1" dirty="0" err="1"/>
                  <a:t>th</a:t>
                </a:r>
                <a:r>
                  <a:rPr lang="en-US" dirty="0"/>
                  <a:t> row of </a:t>
                </a:r>
                <a:r>
                  <a:rPr lang="en-US" b="0" i="1" dirty="0"/>
                  <a:t>A</a:t>
                </a:r>
                <a:r>
                  <a:rPr lang="en-US" dirty="0"/>
                  <a:t> by </a:t>
                </a:r>
                <a:r>
                  <a:rPr lang="en-US" b="0" i="1" dirty="0"/>
                  <a:t>c.</a:t>
                </a:r>
                <a:endParaRPr lang="en-US" dirty="0"/>
              </a:p>
              <a:p>
                <a:r>
                  <a:rPr lang="en-US" dirty="0"/>
                  <a:t>Let </a:t>
                </a:r>
                <a14:m>
                  <m:oMath xmlns:m="http://schemas.openxmlformats.org/officeDocument/2006/math">
                    <m:r>
                      <a:rPr lang="en-US" i="1" dirty="0" smtClean="0">
                        <a:latin typeface="Cambria Math" panose="02040503050406030204" pitchFamily="18" charset="0"/>
                      </a:rPr>
                      <m:t>𝐸</m:t>
                    </m:r>
                  </m:oMath>
                </a14:m>
                <a:r>
                  <a:rPr lang="en-US" dirty="0"/>
                  <a:t> be the matrix obtained from the unit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 matrix by multiplying the </a:t>
                </a:r>
                <a:r>
                  <a:rPr lang="en-US" b="0" i="1" dirty="0"/>
                  <a:t>r-</a:t>
                </a:r>
                <a:r>
                  <a:rPr lang="en-US" b="0" i="1" dirty="0" err="1"/>
                  <a:t>th</a:t>
                </a:r>
                <a:r>
                  <a:rPr lang="en-US" dirty="0"/>
                  <a:t> row with a number </a:t>
                </a:r>
                <a:r>
                  <a:rPr lang="en-US" b="0" i="1" dirty="0"/>
                  <a:t>c</a:t>
                </a:r>
                <a:r>
                  <a:rPr lang="en-US" dirty="0"/>
                  <a:t> and adding it to the </a:t>
                </a:r>
                <a:r>
                  <a:rPr lang="en-US" b="0" i="1" dirty="0"/>
                  <a:t>s-</a:t>
                </a:r>
                <a:r>
                  <a:rPr lang="en-US" b="0" i="1" dirty="0" err="1"/>
                  <a:t>th</a:t>
                </a:r>
                <a:r>
                  <a:rPr lang="en-US" dirty="0"/>
                  <a:t> row, </a:t>
                </a:r>
                <a14:m>
                  <m:oMath xmlns:m="http://schemas.openxmlformats.org/officeDocument/2006/math">
                    <m:r>
                      <a:rPr lang="en-US" i="1" dirty="0" smtClean="0">
                        <a:latin typeface="Cambria Math" panose="02040503050406030204" pitchFamily="18" charset="0"/>
                      </a:rPr>
                      <m:t>𝑟</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𝑠</m:t>
                    </m:r>
                  </m:oMath>
                </a14:m>
                <a:r>
                  <a:rPr lang="en-US" dirty="0"/>
                  <a:t>. Let</a:t>
                </a:r>
                <a:r>
                  <a:rPr lang="en-US" b="0" i="1" dirty="0"/>
                  <a:t> A </a:t>
                </a:r>
                <a:r>
                  <a:rPr lang="en-US" dirty="0"/>
                  <a:t>be an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matrix. Then </a:t>
                </a:r>
                <a:r>
                  <a:rPr lang="en-US" b="0" i="1" dirty="0"/>
                  <a:t>EA</a:t>
                </a:r>
                <a:r>
                  <a:rPr lang="en-US" dirty="0"/>
                  <a:t> is obtained from</a:t>
                </a:r>
                <a:r>
                  <a:rPr lang="en-US" b="0" i="1" dirty="0"/>
                  <a:t> A </a:t>
                </a:r>
                <a:r>
                  <a:rPr lang="en-US" dirty="0"/>
                  <a:t>by multiplying the </a:t>
                </a:r>
                <a:r>
                  <a:rPr lang="en-US" b="0" i="1" dirty="0"/>
                  <a:t>r-</a:t>
                </a:r>
                <a:r>
                  <a:rPr lang="en-US" b="0" i="1" dirty="0" err="1"/>
                  <a:t>th</a:t>
                </a:r>
                <a:r>
                  <a:rPr lang="en-US" dirty="0"/>
                  <a:t> row of </a:t>
                </a:r>
                <a:r>
                  <a:rPr lang="en-US" b="0" i="1" dirty="0"/>
                  <a:t>A</a:t>
                </a:r>
                <a:r>
                  <a:rPr lang="en-US" dirty="0"/>
                  <a:t> by </a:t>
                </a:r>
                <a:r>
                  <a:rPr lang="en-US" b="0" i="1" dirty="0"/>
                  <a:t>c</a:t>
                </a:r>
                <a:r>
                  <a:rPr lang="en-US" dirty="0"/>
                  <a:t> and adding it to the </a:t>
                </a:r>
                <a:r>
                  <a:rPr lang="en-US" b="0" i="1" dirty="0"/>
                  <a:t>s-</a:t>
                </a:r>
                <a:r>
                  <a:rPr lang="en-US" b="0" i="1" dirty="0" err="1"/>
                  <a:t>th</a:t>
                </a:r>
                <a:r>
                  <a:rPr lang="en-US" dirty="0"/>
                  <a:t> row of A</a:t>
                </a:r>
              </a:p>
              <a:p>
                <a:endParaRPr lang="en-US" dirty="0"/>
              </a:p>
            </p:txBody>
          </p:sp>
        </mc:Choice>
        <mc:Fallback xmlns="">
          <p:sp>
            <p:nvSpPr>
              <p:cNvPr id="3" name="Content Placeholder 2">
                <a:extLst>
                  <a:ext uri="{FF2B5EF4-FFF2-40B4-BE49-F238E27FC236}">
                    <a16:creationId xmlns:a16="http://schemas.microsoft.com/office/drawing/2014/main" id="{6422934E-23AE-4C3F-B899-E6D753C6F725}"/>
                  </a:ext>
                </a:extLst>
              </p:cNvPr>
              <p:cNvSpPr>
                <a:spLocks noGrp="1" noRot="1" noChangeAspect="1" noMove="1" noResize="1" noEditPoints="1" noAdjustHandles="1" noChangeArrowheads="1" noChangeShapeType="1" noTextEdit="1"/>
              </p:cNvSpPr>
              <p:nvPr>
                <p:ph idx="1"/>
              </p:nvPr>
            </p:nvSpPr>
            <p:spPr>
              <a:xfrm>
                <a:off x="838200" y="1270000"/>
                <a:ext cx="8065168" cy="5033963"/>
              </a:xfrm>
              <a:blipFill>
                <a:blip r:embed="rId2"/>
                <a:stretch>
                  <a:fillRect l="-1209" t="-1816" r="-12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62B9B9-46FE-4F16-9DC1-E526AE7373A3}"/>
              </a:ext>
            </a:extLst>
          </p:cNvPr>
          <p:cNvSpPr>
            <a:spLocks noGrp="1"/>
          </p:cNvSpPr>
          <p:nvPr>
            <p:ph type="sldNum" sz="quarter" idx="12"/>
          </p:nvPr>
        </p:nvSpPr>
        <p:spPr/>
        <p:txBody>
          <a:bodyPr/>
          <a:lstStyle/>
          <a:p>
            <a:fld id="{7A40C488-C8CC-47D5-8871-7D5F905AB6AC}" type="slidenum">
              <a:rPr lang="en-US" smtClean="0"/>
              <a:t>27</a:t>
            </a:fld>
            <a:endParaRPr lang="en-US"/>
          </a:p>
        </p:txBody>
      </p:sp>
      <p:sp>
        <p:nvSpPr>
          <p:cNvPr id="9" name="TextBox 8">
            <a:extLst>
              <a:ext uri="{FF2B5EF4-FFF2-40B4-BE49-F238E27FC236}">
                <a16:creationId xmlns:a16="http://schemas.microsoft.com/office/drawing/2014/main" id="{338621A5-46B9-47F3-A4EE-08E5E292D9ED}"/>
              </a:ext>
            </a:extLst>
          </p:cNvPr>
          <p:cNvSpPr txBox="1"/>
          <p:nvPr/>
        </p:nvSpPr>
        <p:spPr>
          <a:xfrm>
            <a:off x="8903367" y="1871733"/>
            <a:ext cx="2871537" cy="369332"/>
          </a:xfrm>
          <a:prstGeom prst="rect">
            <a:avLst/>
          </a:prstGeom>
          <a:noFill/>
        </p:spPr>
        <p:txBody>
          <a:bodyPr wrap="square">
            <a:spAutoFit/>
          </a:bodyPr>
          <a:lstStyle/>
          <a:p>
            <a:r>
              <a:rPr lang="en-US" altLang="en-US" b="1" dirty="0">
                <a:solidFill>
                  <a:srgbClr val="FF0000"/>
                </a:solidFill>
              </a:rPr>
              <a:t>Interchange any two rows.</a:t>
            </a:r>
          </a:p>
        </p:txBody>
      </p:sp>
      <p:sp>
        <p:nvSpPr>
          <p:cNvPr id="11" name="TextBox 10">
            <a:extLst>
              <a:ext uri="{FF2B5EF4-FFF2-40B4-BE49-F238E27FC236}">
                <a16:creationId xmlns:a16="http://schemas.microsoft.com/office/drawing/2014/main" id="{ECA0293F-6F72-48E0-B0F6-6F18F9E559A9}"/>
              </a:ext>
            </a:extLst>
          </p:cNvPr>
          <p:cNvSpPr txBox="1"/>
          <p:nvPr/>
        </p:nvSpPr>
        <p:spPr>
          <a:xfrm>
            <a:off x="8903368" y="4652458"/>
            <a:ext cx="2871537" cy="923330"/>
          </a:xfrm>
          <a:prstGeom prst="rect">
            <a:avLst/>
          </a:prstGeom>
          <a:noFill/>
        </p:spPr>
        <p:txBody>
          <a:bodyPr wrap="square">
            <a:spAutoFit/>
          </a:bodyPr>
          <a:lstStyle/>
          <a:p>
            <a:pPr algn="just"/>
            <a:r>
              <a:rPr lang="en-US" altLang="en-US" b="1" dirty="0">
                <a:solidFill>
                  <a:srgbClr val="FF0000"/>
                </a:solidFill>
              </a:rPr>
              <a:t>Replace any row by the sum of that row  and a constant  multiple of any other row.</a:t>
            </a:r>
          </a:p>
        </p:txBody>
      </p:sp>
      <p:sp>
        <p:nvSpPr>
          <p:cNvPr id="13" name="TextBox 12">
            <a:extLst>
              <a:ext uri="{FF2B5EF4-FFF2-40B4-BE49-F238E27FC236}">
                <a16:creationId xmlns:a16="http://schemas.microsoft.com/office/drawing/2014/main" id="{8DFDF744-020D-42C0-B398-C06B33FD46F6}"/>
              </a:ext>
            </a:extLst>
          </p:cNvPr>
          <p:cNvSpPr txBox="1"/>
          <p:nvPr/>
        </p:nvSpPr>
        <p:spPr>
          <a:xfrm>
            <a:off x="8903366" y="3030815"/>
            <a:ext cx="2871537" cy="923330"/>
          </a:xfrm>
          <a:prstGeom prst="rect">
            <a:avLst/>
          </a:prstGeom>
          <a:noFill/>
        </p:spPr>
        <p:txBody>
          <a:bodyPr wrap="square">
            <a:spAutoFit/>
          </a:bodyPr>
          <a:lstStyle/>
          <a:p>
            <a:pPr algn="just"/>
            <a:r>
              <a:rPr lang="en-US" altLang="en-US" b="1" dirty="0">
                <a:solidFill>
                  <a:srgbClr val="FF0000"/>
                </a:solidFill>
              </a:rPr>
              <a:t>Replace any row by a nonzero constant multiple of itself.</a:t>
            </a:r>
          </a:p>
        </p:txBody>
      </p:sp>
    </p:spTree>
    <p:extLst>
      <p:ext uri="{BB962C8B-B14F-4D97-AF65-F5344CB8AC3E}">
        <p14:creationId xmlns:p14="http://schemas.microsoft.com/office/powerpoint/2010/main" val="39434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a:extLst>
              <a:ext uri="{FF2B5EF4-FFF2-40B4-BE49-F238E27FC236}">
                <a16:creationId xmlns:a16="http://schemas.microsoft.com/office/drawing/2014/main" id="{48C7DB51-DDC6-48C1-B7D1-7B67CF15373C}"/>
              </a:ext>
            </a:extLst>
          </p:cNvPr>
          <p:cNvSpPr>
            <a:spLocks noGrp="1" noChangeArrowheads="1"/>
          </p:cNvSpPr>
          <p:nvPr>
            <p:ph type="title"/>
          </p:nvPr>
        </p:nvSpPr>
        <p:spPr/>
        <p:txBody>
          <a:bodyPr>
            <a:normAutofit fontScale="90000"/>
          </a:bodyPr>
          <a:lstStyle/>
          <a:p>
            <a:r>
              <a:rPr lang="en-US" dirty="0"/>
              <a:t>Matrix Inverse using Elementary Row Operations</a:t>
            </a:r>
            <a:endParaRPr lang="en-US" altLang="en-US" dirty="0"/>
          </a:p>
        </p:txBody>
      </p:sp>
      <p:sp>
        <p:nvSpPr>
          <p:cNvPr id="1226755" name="Rectangle 3">
            <a:extLst>
              <a:ext uri="{FF2B5EF4-FFF2-40B4-BE49-F238E27FC236}">
                <a16:creationId xmlns:a16="http://schemas.microsoft.com/office/drawing/2014/main" id="{1243AC6D-A8C1-46AD-9606-3122F7E1717B}"/>
              </a:ext>
            </a:extLst>
          </p:cNvPr>
          <p:cNvSpPr>
            <a:spLocks noGrp="1" noChangeArrowheads="1"/>
          </p:cNvSpPr>
          <p:nvPr>
            <p:ph idx="1"/>
          </p:nvPr>
        </p:nvSpPr>
        <p:spPr/>
        <p:txBody>
          <a:bodyPr/>
          <a:lstStyle/>
          <a:p>
            <a:pPr marL="609600" indent="-609600"/>
            <a:r>
              <a:rPr lang="en-US" altLang="en-US" sz="3600" dirty="0"/>
              <a:t>Let </a:t>
            </a:r>
            <a:r>
              <a:rPr lang="en-US" altLang="en-US" sz="3600" i="1" dirty="0"/>
              <a:t>A </a:t>
            </a:r>
            <a:r>
              <a:rPr lang="en-US" altLang="en-US" sz="3600" dirty="0"/>
              <a:t>be the matrix</a:t>
            </a:r>
          </a:p>
          <a:p>
            <a:pPr marL="609600" indent="-609600"/>
            <a:endParaRPr lang="en-US" altLang="en-US" sz="3600" dirty="0"/>
          </a:p>
          <a:p>
            <a:pPr marL="609600" indent="-609600"/>
            <a:endParaRPr lang="en-US" altLang="en-US" dirty="0"/>
          </a:p>
          <a:p>
            <a:pPr marL="609600" indent="-609600"/>
            <a:endParaRPr lang="en-US" altLang="en-US" dirty="0"/>
          </a:p>
        </p:txBody>
      </p:sp>
      <p:graphicFrame>
        <p:nvGraphicFramePr>
          <p:cNvPr id="1226756" name="Object 4">
            <a:extLst>
              <a:ext uri="{FF2B5EF4-FFF2-40B4-BE49-F238E27FC236}">
                <a16:creationId xmlns:a16="http://schemas.microsoft.com/office/drawing/2014/main" id="{644C6039-581E-4A70-83B3-0B2C9B4F97E0}"/>
              </a:ext>
            </a:extLst>
          </p:cNvPr>
          <p:cNvGraphicFramePr>
            <a:graphicFrameLocks noChangeAspect="1"/>
          </p:cNvGraphicFramePr>
          <p:nvPr/>
        </p:nvGraphicFramePr>
        <p:xfrm>
          <a:off x="3731155" y="1865313"/>
          <a:ext cx="3733800" cy="2133600"/>
        </p:xfrm>
        <a:graphic>
          <a:graphicData uri="http://schemas.openxmlformats.org/presentationml/2006/ole">
            <mc:AlternateContent xmlns:mc="http://schemas.openxmlformats.org/markup-compatibility/2006">
              <mc:Choice xmlns:v="urn:schemas-microsoft-com:vml" Requires="v">
                <p:oleObj name="Equation" r:id="rId3" imgW="1244520" imgH="711000" progId="Equation.DSMT4">
                  <p:embed/>
                </p:oleObj>
              </mc:Choice>
              <mc:Fallback>
                <p:oleObj name="Equation" r:id="rId3" imgW="1244520" imgH="711000" progId="Equation.DSMT4">
                  <p:embed/>
                  <p:pic>
                    <p:nvPicPr>
                      <p:cNvPr id="1226756" name="Object 4">
                        <a:extLst>
                          <a:ext uri="{FF2B5EF4-FFF2-40B4-BE49-F238E27FC236}">
                            <a16:creationId xmlns:a16="http://schemas.microsoft.com/office/drawing/2014/main" id="{644C6039-581E-4A70-83B3-0B2C9B4F9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1155" y="1865313"/>
                        <a:ext cx="37338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4F43B096-BF45-4A1D-B5DC-C3A5B264EC23}"/>
              </a:ext>
            </a:extLst>
          </p:cNvPr>
          <p:cNvSpPr>
            <a:spLocks noGrp="1"/>
          </p:cNvSpPr>
          <p:nvPr>
            <p:ph type="sldNum" sz="quarter" idx="12"/>
          </p:nvPr>
        </p:nvSpPr>
        <p:spPr/>
        <p:txBody>
          <a:bodyPr/>
          <a:lstStyle/>
          <a:p>
            <a:fld id="{7A40C488-C8CC-47D5-8871-7D5F905AB6AC}" type="slidenum">
              <a:rPr lang="en-US" smtClean="0"/>
              <a:t>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a:extLst>
              <a:ext uri="{FF2B5EF4-FFF2-40B4-BE49-F238E27FC236}">
                <a16:creationId xmlns:a16="http://schemas.microsoft.com/office/drawing/2014/main" id="{5F317936-619B-4996-910E-708DE48BFFC1}"/>
              </a:ext>
            </a:extLst>
          </p:cNvPr>
          <p:cNvSpPr>
            <a:spLocks noGrp="1" noChangeArrowheads="1"/>
          </p:cNvSpPr>
          <p:nvPr>
            <p:ph type="title"/>
          </p:nvPr>
        </p:nvSpPr>
        <p:spPr/>
        <p:txBody>
          <a:bodyPr>
            <a:normAutofit fontScale="90000"/>
          </a:bodyPr>
          <a:lstStyle/>
          <a:p>
            <a:r>
              <a:rPr lang="en-US" altLang="en-US" dirty="0"/>
              <a:t>Inverse of a 3 x 3 Matrix</a:t>
            </a:r>
          </a:p>
        </p:txBody>
      </p:sp>
      <p:sp>
        <p:nvSpPr>
          <p:cNvPr id="1227779" name="Rectangle 3">
            <a:extLst>
              <a:ext uri="{FF2B5EF4-FFF2-40B4-BE49-F238E27FC236}">
                <a16:creationId xmlns:a16="http://schemas.microsoft.com/office/drawing/2014/main" id="{F9CA2C8D-327A-40BB-80DA-642E14675551}"/>
              </a:ext>
            </a:extLst>
          </p:cNvPr>
          <p:cNvSpPr>
            <a:spLocks noGrp="1" noChangeArrowheads="1"/>
          </p:cNvSpPr>
          <p:nvPr>
            <p:ph idx="1"/>
          </p:nvPr>
        </p:nvSpPr>
        <p:spPr/>
        <p:txBody>
          <a:bodyPr/>
          <a:lstStyle/>
          <a:p>
            <a:r>
              <a:rPr lang="en-US" altLang="en-US" dirty="0"/>
              <a:t>We begin with the 3 x 6 matrix whose left half is </a:t>
            </a:r>
            <a:r>
              <a:rPr lang="en-US" altLang="en-US" i="1" dirty="0"/>
              <a:t>A </a:t>
            </a:r>
            <a:r>
              <a:rPr lang="en-US" altLang="en-US" dirty="0"/>
              <a:t>and whose right half is the identity matrix.</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We then transform the left half of this new matrix into the identity matrix— using sequence of elementary row operations on the entire</a:t>
            </a:r>
            <a:r>
              <a:rPr lang="en-US" altLang="en-US" i="1" dirty="0"/>
              <a:t> </a:t>
            </a:r>
            <a:r>
              <a:rPr lang="en-US" altLang="en-US" dirty="0"/>
              <a:t>new matrix.</a:t>
            </a:r>
            <a:endParaRPr lang="en-US" altLang="en-US" sz="3000" dirty="0"/>
          </a:p>
        </p:txBody>
      </p:sp>
      <p:graphicFrame>
        <p:nvGraphicFramePr>
          <p:cNvPr id="1227780" name="Object 4">
            <a:extLst>
              <a:ext uri="{FF2B5EF4-FFF2-40B4-BE49-F238E27FC236}">
                <a16:creationId xmlns:a16="http://schemas.microsoft.com/office/drawing/2014/main" id="{4C9F260B-4EF8-4646-9975-457C3A604D1E}"/>
              </a:ext>
            </a:extLst>
          </p:cNvPr>
          <p:cNvGraphicFramePr>
            <a:graphicFrameLocks noChangeAspect="1"/>
          </p:cNvGraphicFramePr>
          <p:nvPr/>
        </p:nvGraphicFramePr>
        <p:xfrm>
          <a:off x="2794855" y="2269148"/>
          <a:ext cx="4267200" cy="1866900"/>
        </p:xfrm>
        <a:graphic>
          <a:graphicData uri="http://schemas.openxmlformats.org/presentationml/2006/ole">
            <mc:AlternateContent xmlns:mc="http://schemas.openxmlformats.org/markup-compatibility/2006">
              <mc:Choice xmlns:v="urn:schemas-microsoft-com:vml" Requires="v">
                <p:oleObj name="Equation" r:id="rId3" imgW="1625400" imgH="711000" progId="Equation.DSMT4">
                  <p:embed/>
                </p:oleObj>
              </mc:Choice>
              <mc:Fallback>
                <p:oleObj name="Equation" r:id="rId3" imgW="1625400" imgH="711000" progId="Equation.DSMT4">
                  <p:embed/>
                  <p:pic>
                    <p:nvPicPr>
                      <p:cNvPr id="1227780" name="Object 4">
                        <a:extLst>
                          <a:ext uri="{FF2B5EF4-FFF2-40B4-BE49-F238E27FC236}">
                            <a16:creationId xmlns:a16="http://schemas.microsoft.com/office/drawing/2014/main" id="{4C9F260B-4EF8-4646-9975-457C3A604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855" y="2269148"/>
                        <a:ext cx="4267200"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FD7883EA-FCC9-4AEC-9282-02473BB55256}"/>
              </a:ext>
            </a:extLst>
          </p:cNvPr>
          <p:cNvSpPr>
            <a:spLocks noGrp="1"/>
          </p:cNvSpPr>
          <p:nvPr>
            <p:ph type="sldNum" sz="quarter" idx="12"/>
          </p:nvPr>
        </p:nvSpPr>
        <p:spPr/>
        <p:txBody>
          <a:bodyPr/>
          <a:lstStyle/>
          <a:p>
            <a:fld id="{7A40C488-C8CC-47D5-8871-7D5F905AB6AC}" type="slidenum">
              <a:rPr lang="en-US" smtClean="0"/>
              <a:t>29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E52D-9ADF-46E6-BE7A-8EABC6C1D58B}"/>
              </a:ext>
            </a:extLst>
          </p:cNvPr>
          <p:cNvSpPr>
            <a:spLocks noGrp="1"/>
          </p:cNvSpPr>
          <p:nvPr>
            <p:ph type="title"/>
          </p:nvPr>
        </p:nvSpPr>
        <p:spPr/>
        <p:txBody>
          <a:bodyPr>
            <a:normAutofit fontScale="90000"/>
          </a:bodyPr>
          <a:lstStyle/>
          <a:p>
            <a:r>
              <a:rPr lang="en-US" altLang="en-US" dirty="0"/>
              <a:t>Recall: Row-Reduced Form of a Matrix</a:t>
            </a:r>
            <a:endParaRPr lang="en-US" dirty="0"/>
          </a:p>
        </p:txBody>
      </p:sp>
      <p:sp>
        <p:nvSpPr>
          <p:cNvPr id="3" name="Content Placeholder 2">
            <a:extLst>
              <a:ext uri="{FF2B5EF4-FFF2-40B4-BE49-F238E27FC236}">
                <a16:creationId xmlns:a16="http://schemas.microsoft.com/office/drawing/2014/main" id="{2102834F-349B-4147-9B6F-65AD6851DAFE}"/>
              </a:ext>
            </a:extLst>
          </p:cNvPr>
          <p:cNvSpPr>
            <a:spLocks noGrp="1"/>
          </p:cNvSpPr>
          <p:nvPr>
            <p:ph idx="1"/>
          </p:nvPr>
        </p:nvSpPr>
        <p:spPr>
          <a:xfrm>
            <a:off x="838199" y="1270000"/>
            <a:ext cx="8901545" cy="2969491"/>
          </a:xfrm>
          <a:solidFill>
            <a:schemeClr val="accent2">
              <a:lumMod val="60000"/>
              <a:lumOff val="40000"/>
            </a:schemeClr>
          </a:solidFill>
        </p:spPr>
        <p:txBody>
          <a:bodyPr>
            <a:normAutofit fontScale="92500" lnSpcReduction="20000"/>
          </a:bodyPr>
          <a:lstStyle/>
          <a:p>
            <a:r>
              <a:rPr lang="en-US" dirty="0"/>
              <a:t>Each row consisting entirely of zeros lies below all rows having nonzero entries.</a:t>
            </a:r>
          </a:p>
          <a:p>
            <a:r>
              <a:rPr lang="en-US" dirty="0"/>
              <a:t>The first nonzero entry in each nonzero row is 1 (called a leading/pivot 1).</a:t>
            </a:r>
          </a:p>
          <a:p>
            <a:r>
              <a:rPr lang="en-US" dirty="0"/>
              <a:t>In any two successive (nonzero) rows, the leading 1 in the lower row lies to the right of the leading 1 in the upper row.</a:t>
            </a:r>
          </a:p>
          <a:p>
            <a:r>
              <a:rPr lang="en-US" dirty="0"/>
              <a:t>If a column contains a leading 1, then the other entries in that column are zeros.</a:t>
            </a:r>
          </a:p>
          <a:p>
            <a:endParaRPr lang="en-US" dirty="0"/>
          </a:p>
        </p:txBody>
      </p:sp>
      <p:sp>
        <p:nvSpPr>
          <p:cNvPr id="4" name="Slide Number Placeholder 3">
            <a:extLst>
              <a:ext uri="{FF2B5EF4-FFF2-40B4-BE49-F238E27FC236}">
                <a16:creationId xmlns:a16="http://schemas.microsoft.com/office/drawing/2014/main" id="{33BD57F2-0EC0-413E-B659-0244FC7AF2BB}"/>
              </a:ext>
            </a:extLst>
          </p:cNvPr>
          <p:cNvSpPr>
            <a:spLocks noGrp="1"/>
          </p:cNvSpPr>
          <p:nvPr>
            <p:ph type="sldNum" sz="quarter" idx="12"/>
          </p:nvPr>
        </p:nvSpPr>
        <p:spPr/>
        <p:txBody>
          <a:bodyPr/>
          <a:lstStyle/>
          <a:p>
            <a:fld id="{7A40C488-C8CC-47D5-8871-7D5F905AB6AC}" type="slidenum">
              <a:rPr lang="en-US" smtClean="0"/>
              <a:t>3</a:t>
            </a:fld>
            <a:endParaRPr lang="en-US"/>
          </a:p>
        </p:txBody>
      </p:sp>
      <p:sp>
        <p:nvSpPr>
          <p:cNvPr id="5" name="Rectangle 3">
            <a:extLst>
              <a:ext uri="{FF2B5EF4-FFF2-40B4-BE49-F238E27FC236}">
                <a16:creationId xmlns:a16="http://schemas.microsoft.com/office/drawing/2014/main" id="{738D7BAA-EB6F-4294-92B0-97CDF4F643D7}"/>
              </a:ext>
            </a:extLst>
          </p:cNvPr>
          <p:cNvSpPr txBox="1">
            <a:spLocks noChangeArrowheads="1"/>
          </p:cNvSpPr>
          <p:nvPr/>
        </p:nvSpPr>
        <p:spPr>
          <a:xfrm>
            <a:off x="5399881" y="3813176"/>
            <a:ext cx="6421438" cy="2490787"/>
          </a:xfrm>
          <a:prstGeom prst="rect">
            <a:avLst/>
          </a:prstGeom>
          <a:solidFill>
            <a:schemeClr val="accent6">
              <a:lumMod val="60000"/>
              <a:lumOff val="40000"/>
            </a:schemeClr>
          </a:solidFill>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Row Operations</a:t>
            </a:r>
          </a:p>
          <a:p>
            <a:pPr marL="914400" lvl="1" indent="-457200">
              <a:buFont typeface="Wingdings" panose="05000000000000000000" pitchFamily="2" charset="2"/>
              <a:buAutoNum type="arabicPeriod"/>
            </a:pPr>
            <a:r>
              <a:rPr lang="en-US" altLang="en-US" dirty="0"/>
              <a:t>Interchange any two rows.</a:t>
            </a:r>
          </a:p>
          <a:p>
            <a:pPr marL="914400" lvl="1" indent="-457200">
              <a:buFont typeface="Wingdings" panose="05000000000000000000" pitchFamily="2" charset="2"/>
              <a:buAutoNum type="arabicPeriod"/>
            </a:pPr>
            <a:r>
              <a:rPr lang="en-US" altLang="en-US" dirty="0"/>
              <a:t>Replace any row by a nonzero constant multiple of itself.</a:t>
            </a:r>
          </a:p>
          <a:p>
            <a:pPr marL="914400" lvl="1" indent="-457200">
              <a:buFont typeface="Wingdings" panose="05000000000000000000" pitchFamily="2" charset="2"/>
              <a:buAutoNum type="arabicPeriod"/>
            </a:pPr>
            <a:r>
              <a:rPr lang="en-US" altLang="en-US" dirty="0"/>
              <a:t>Replace any row by the sum of that row  and a constant  multiple of any other row.</a:t>
            </a:r>
          </a:p>
        </p:txBody>
      </p:sp>
    </p:spTree>
    <p:extLst>
      <p:ext uri="{BB962C8B-B14F-4D97-AF65-F5344CB8AC3E}">
        <p14:creationId xmlns:p14="http://schemas.microsoft.com/office/powerpoint/2010/main" val="145169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a:extLst>
              <a:ext uri="{FF2B5EF4-FFF2-40B4-BE49-F238E27FC236}">
                <a16:creationId xmlns:a16="http://schemas.microsoft.com/office/drawing/2014/main" id="{95E8B9B3-1E72-4A63-8518-3D2CDB9261D8}"/>
              </a:ext>
            </a:extLst>
          </p:cNvPr>
          <p:cNvSpPr>
            <a:spLocks noGrp="1" noChangeArrowheads="1"/>
          </p:cNvSpPr>
          <p:nvPr>
            <p:ph type="title"/>
          </p:nvPr>
        </p:nvSpPr>
        <p:spPr/>
        <p:txBody>
          <a:bodyPr>
            <a:normAutofit fontScale="90000"/>
          </a:bodyPr>
          <a:lstStyle/>
          <a:p>
            <a:r>
              <a:rPr lang="en-US" altLang="en-US" dirty="0"/>
              <a:t>Inverse of a 3 x 3 Matrix</a:t>
            </a:r>
          </a:p>
        </p:txBody>
      </p:sp>
      <p:graphicFrame>
        <p:nvGraphicFramePr>
          <p:cNvPr id="1228804" name="Object 4">
            <a:extLst>
              <a:ext uri="{FF2B5EF4-FFF2-40B4-BE49-F238E27FC236}">
                <a16:creationId xmlns:a16="http://schemas.microsoft.com/office/drawing/2014/main" id="{49945C38-6109-4DDA-86E5-60E248F1F501}"/>
              </a:ext>
            </a:extLst>
          </p:cNvPr>
          <p:cNvGraphicFramePr>
            <a:graphicFrameLocks noChangeAspect="1"/>
          </p:cNvGraphicFramePr>
          <p:nvPr>
            <p:extLst>
              <p:ext uri="{D42A27DB-BD31-4B8C-83A1-F6EECF244321}">
                <p14:modId xmlns:p14="http://schemas.microsoft.com/office/powerpoint/2010/main" val="3778449460"/>
              </p:ext>
            </p:extLst>
          </p:nvPr>
        </p:nvGraphicFramePr>
        <p:xfrm>
          <a:off x="1713160" y="2859254"/>
          <a:ext cx="6227682" cy="3118661"/>
        </p:xfrm>
        <a:graphic>
          <a:graphicData uri="http://schemas.openxmlformats.org/presentationml/2006/ole">
            <mc:AlternateContent xmlns:mc="http://schemas.openxmlformats.org/markup-compatibility/2006">
              <mc:Choice xmlns:v="urn:schemas-microsoft-com:vml" Requires="v">
                <p:oleObj name="Equation" r:id="rId3" imgW="2501640" imgH="1625400" progId="Equation.DSMT4">
                  <p:embed/>
                </p:oleObj>
              </mc:Choice>
              <mc:Fallback>
                <p:oleObj name="Equation" r:id="rId3" imgW="2501640" imgH="1625400" progId="Equation.DSMT4">
                  <p:embed/>
                  <p:pic>
                    <p:nvPicPr>
                      <p:cNvPr id="1228804" name="Object 4">
                        <a:extLst>
                          <a:ext uri="{FF2B5EF4-FFF2-40B4-BE49-F238E27FC236}">
                            <a16:creationId xmlns:a16="http://schemas.microsoft.com/office/drawing/2014/main" id="{49945C38-6109-4DDA-86E5-60E248F1F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160" y="2859254"/>
                        <a:ext cx="6227682" cy="3118661"/>
                      </a:xfrm>
                      <a:prstGeom prst="rect">
                        <a:avLst/>
                      </a:prstGeom>
                      <a:noFill/>
                      <a:ln>
                        <a:noFill/>
                      </a:ln>
                      <a:effectLst/>
                    </p:spPr>
                  </p:pic>
                </p:oleObj>
              </mc:Fallback>
            </mc:AlternateContent>
          </a:graphicData>
        </a:graphic>
      </p:graphicFrame>
      <p:sp>
        <p:nvSpPr>
          <p:cNvPr id="3" name="Slide Number Placeholder 2">
            <a:extLst>
              <a:ext uri="{FF2B5EF4-FFF2-40B4-BE49-F238E27FC236}">
                <a16:creationId xmlns:a16="http://schemas.microsoft.com/office/drawing/2014/main" id="{45A452E6-FD1D-4AEB-AC00-BE06FAADB1F0}"/>
              </a:ext>
            </a:extLst>
          </p:cNvPr>
          <p:cNvSpPr>
            <a:spLocks noGrp="1"/>
          </p:cNvSpPr>
          <p:nvPr>
            <p:ph type="sldNum" sz="quarter" idx="12"/>
          </p:nvPr>
        </p:nvSpPr>
        <p:spPr/>
        <p:txBody>
          <a:bodyPr/>
          <a:lstStyle/>
          <a:p>
            <a:fld id="{7A40C488-C8CC-47D5-8871-7D5F905AB6AC}" type="slidenum">
              <a:rPr lang="en-US" smtClean="0"/>
              <a:t>30</a:t>
            </a:fld>
            <a:endParaRPr lang="en-US"/>
          </a:p>
        </p:txBody>
      </p:sp>
      <p:graphicFrame>
        <p:nvGraphicFramePr>
          <p:cNvPr id="5" name="Object 4">
            <a:extLst>
              <a:ext uri="{FF2B5EF4-FFF2-40B4-BE49-F238E27FC236}">
                <a16:creationId xmlns:a16="http://schemas.microsoft.com/office/drawing/2014/main" id="{6BD9583C-108F-4A78-8350-A5493AB99924}"/>
              </a:ext>
            </a:extLst>
          </p:cNvPr>
          <p:cNvGraphicFramePr>
            <a:graphicFrameLocks noChangeAspect="1"/>
          </p:cNvGraphicFramePr>
          <p:nvPr>
            <p:extLst>
              <p:ext uri="{D42A27DB-BD31-4B8C-83A1-F6EECF244321}">
                <p14:modId xmlns:p14="http://schemas.microsoft.com/office/powerpoint/2010/main" val="2673396018"/>
              </p:ext>
            </p:extLst>
          </p:nvPr>
        </p:nvGraphicFramePr>
        <p:xfrm>
          <a:off x="3962400" y="1293394"/>
          <a:ext cx="4106779" cy="1353553"/>
        </p:xfrm>
        <a:graphic>
          <a:graphicData uri="http://schemas.openxmlformats.org/presentationml/2006/ole">
            <mc:AlternateContent xmlns:mc="http://schemas.openxmlformats.org/markup-compatibility/2006">
              <mc:Choice xmlns:v="urn:schemas-microsoft-com:vml" Requires="v">
                <p:oleObj name="Equation" r:id="rId5" imgW="1625400" imgH="711000" progId="Equation.DSMT4">
                  <p:embed/>
                </p:oleObj>
              </mc:Choice>
              <mc:Fallback>
                <p:oleObj name="Equation" r:id="rId5" imgW="1625400" imgH="711000" progId="Equation.DSMT4">
                  <p:embed/>
                  <p:pic>
                    <p:nvPicPr>
                      <p:cNvPr id="1227780" name="Object 4">
                        <a:extLst>
                          <a:ext uri="{FF2B5EF4-FFF2-40B4-BE49-F238E27FC236}">
                            <a16:creationId xmlns:a16="http://schemas.microsoft.com/office/drawing/2014/main" id="{4C9F260B-4EF8-4646-9975-457C3A604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293394"/>
                        <a:ext cx="4106779" cy="1353553"/>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a:extLst>
              <a:ext uri="{FF2B5EF4-FFF2-40B4-BE49-F238E27FC236}">
                <a16:creationId xmlns:a16="http://schemas.microsoft.com/office/drawing/2014/main" id="{2A0F0F34-F6B6-4496-99EA-0B7095671D55}"/>
              </a:ext>
            </a:extLst>
          </p:cNvPr>
          <p:cNvSpPr>
            <a:spLocks noGrp="1" noChangeArrowheads="1"/>
          </p:cNvSpPr>
          <p:nvPr>
            <p:ph type="title"/>
          </p:nvPr>
        </p:nvSpPr>
        <p:spPr/>
        <p:txBody>
          <a:bodyPr>
            <a:normAutofit fontScale="90000"/>
          </a:bodyPr>
          <a:lstStyle/>
          <a:p>
            <a:r>
              <a:rPr lang="en-US" altLang="en-US" dirty="0"/>
              <a:t>Inverse of a 3 x 3 Matrix</a:t>
            </a:r>
          </a:p>
        </p:txBody>
      </p:sp>
      <p:graphicFrame>
        <p:nvGraphicFramePr>
          <p:cNvPr id="1229828" name="Object 4">
            <a:extLst>
              <a:ext uri="{FF2B5EF4-FFF2-40B4-BE49-F238E27FC236}">
                <a16:creationId xmlns:a16="http://schemas.microsoft.com/office/drawing/2014/main" id="{9C0AC924-92DA-4131-8D56-6195E57EEDB0}"/>
              </a:ext>
            </a:extLst>
          </p:cNvPr>
          <p:cNvGraphicFramePr>
            <a:graphicFrameLocks noChangeAspect="1"/>
          </p:cNvGraphicFramePr>
          <p:nvPr>
            <p:extLst>
              <p:ext uri="{D42A27DB-BD31-4B8C-83A1-F6EECF244321}">
                <p14:modId xmlns:p14="http://schemas.microsoft.com/office/powerpoint/2010/main" val="3570023278"/>
              </p:ext>
            </p:extLst>
          </p:nvPr>
        </p:nvGraphicFramePr>
        <p:xfrm>
          <a:off x="2229686" y="2787483"/>
          <a:ext cx="7146925" cy="3463363"/>
        </p:xfrm>
        <a:graphic>
          <a:graphicData uri="http://schemas.openxmlformats.org/presentationml/2006/ole">
            <mc:AlternateContent xmlns:mc="http://schemas.openxmlformats.org/markup-compatibility/2006">
              <mc:Choice xmlns:v="urn:schemas-microsoft-com:vml" Requires="v">
                <p:oleObj name="Equation" r:id="rId3" imgW="2438280" imgH="1612800" progId="Equation.DSMT4">
                  <p:embed/>
                </p:oleObj>
              </mc:Choice>
              <mc:Fallback>
                <p:oleObj name="Equation" r:id="rId3" imgW="2438280" imgH="1612800" progId="Equation.DSMT4">
                  <p:embed/>
                  <p:pic>
                    <p:nvPicPr>
                      <p:cNvPr id="1229828" name="Object 4">
                        <a:extLst>
                          <a:ext uri="{FF2B5EF4-FFF2-40B4-BE49-F238E27FC236}">
                            <a16:creationId xmlns:a16="http://schemas.microsoft.com/office/drawing/2014/main" id="{9C0AC924-92DA-4131-8D56-6195E57EE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686" y="2787483"/>
                        <a:ext cx="7146925" cy="3463363"/>
                      </a:xfrm>
                      <a:prstGeom prst="rect">
                        <a:avLst/>
                      </a:prstGeom>
                      <a:noFill/>
                      <a:ln>
                        <a:noFill/>
                      </a:ln>
                      <a:effectLst/>
                    </p:spPr>
                  </p:pic>
                </p:oleObj>
              </mc:Fallback>
            </mc:AlternateContent>
          </a:graphicData>
        </a:graphic>
      </p:graphicFrame>
      <p:sp>
        <p:nvSpPr>
          <p:cNvPr id="5" name="Slide Number Placeholder 4">
            <a:extLst>
              <a:ext uri="{FF2B5EF4-FFF2-40B4-BE49-F238E27FC236}">
                <a16:creationId xmlns:a16="http://schemas.microsoft.com/office/drawing/2014/main" id="{05D7F91E-854E-4CE5-93C0-D3461A20BAFD}"/>
              </a:ext>
            </a:extLst>
          </p:cNvPr>
          <p:cNvSpPr>
            <a:spLocks noGrp="1"/>
          </p:cNvSpPr>
          <p:nvPr>
            <p:ph type="sldNum" sz="quarter" idx="12"/>
          </p:nvPr>
        </p:nvSpPr>
        <p:spPr/>
        <p:txBody>
          <a:bodyPr/>
          <a:lstStyle/>
          <a:p>
            <a:fld id="{7A40C488-C8CC-47D5-8871-7D5F905AB6AC}" type="slidenum">
              <a:rPr lang="en-US" smtClean="0"/>
              <a:t>31</a:t>
            </a:fld>
            <a:endParaRPr lang="en-US"/>
          </a:p>
        </p:txBody>
      </p:sp>
      <p:pic>
        <p:nvPicPr>
          <p:cNvPr id="3" name="Picture 2">
            <a:extLst>
              <a:ext uri="{FF2B5EF4-FFF2-40B4-BE49-F238E27FC236}">
                <a16:creationId xmlns:a16="http://schemas.microsoft.com/office/drawing/2014/main" id="{FE009ADC-F7B5-495D-B3D0-9188DCFBCE05}"/>
              </a:ext>
            </a:extLst>
          </p:cNvPr>
          <p:cNvPicPr>
            <a:picLocks noChangeAspect="1"/>
          </p:cNvPicPr>
          <p:nvPr/>
        </p:nvPicPr>
        <p:blipFill>
          <a:blip r:embed="rId5"/>
          <a:stretch>
            <a:fillRect/>
          </a:stretch>
        </p:blipFill>
        <p:spPr>
          <a:xfrm>
            <a:off x="3212933" y="1237391"/>
            <a:ext cx="6011278" cy="13937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a:extLst>
              <a:ext uri="{FF2B5EF4-FFF2-40B4-BE49-F238E27FC236}">
                <a16:creationId xmlns:a16="http://schemas.microsoft.com/office/drawing/2014/main" id="{E5FD71BE-E4F3-4D98-B313-5442C3ACE600}"/>
              </a:ext>
            </a:extLst>
          </p:cNvPr>
          <p:cNvSpPr>
            <a:spLocks noGrp="1" noChangeArrowheads="1"/>
          </p:cNvSpPr>
          <p:nvPr>
            <p:ph type="title"/>
          </p:nvPr>
        </p:nvSpPr>
        <p:spPr/>
        <p:txBody>
          <a:bodyPr>
            <a:normAutofit fontScale="90000"/>
          </a:bodyPr>
          <a:lstStyle/>
          <a:p>
            <a:r>
              <a:rPr lang="en-US" altLang="en-US" dirty="0"/>
              <a:t>Inverse of a 3 x 3 Matrix</a:t>
            </a:r>
          </a:p>
        </p:txBody>
      </p:sp>
      <p:sp>
        <p:nvSpPr>
          <p:cNvPr id="1230851" name="Rectangle 3">
            <a:extLst>
              <a:ext uri="{FF2B5EF4-FFF2-40B4-BE49-F238E27FC236}">
                <a16:creationId xmlns:a16="http://schemas.microsoft.com/office/drawing/2014/main" id="{74D4AD25-97CE-4AE3-AF9E-577A125C7127}"/>
              </a:ext>
            </a:extLst>
          </p:cNvPr>
          <p:cNvSpPr>
            <a:spLocks noGrp="1" noChangeArrowheads="1"/>
          </p:cNvSpPr>
          <p:nvPr>
            <p:ph idx="1"/>
          </p:nvPr>
        </p:nvSpPr>
        <p:spPr/>
        <p:txBody>
          <a:bodyPr/>
          <a:lstStyle/>
          <a:p>
            <a:r>
              <a:rPr lang="en-US" altLang="en-US" sz="3800" dirty="0"/>
              <a:t>We have now transformed the left half of this matrix into an identity matrix.</a:t>
            </a:r>
          </a:p>
          <a:p>
            <a:pPr lvl="1"/>
            <a:r>
              <a:rPr lang="en-US" altLang="en-US" sz="3000" dirty="0"/>
              <a:t>This means we’ve put the entire matrix </a:t>
            </a:r>
            <a:br>
              <a:rPr lang="en-US" altLang="en-US" sz="3000" dirty="0"/>
            </a:br>
            <a:r>
              <a:rPr lang="en-US" altLang="en-US" sz="3000" dirty="0"/>
              <a:t>in reduced row-echelon form.</a:t>
            </a:r>
          </a:p>
          <a:p>
            <a:pPr lvl="1"/>
            <a:r>
              <a:rPr lang="en-US" altLang="en-US" sz="3200" dirty="0"/>
              <a:t>The right half is now </a:t>
            </a:r>
            <a:r>
              <a:rPr lang="en-US" altLang="en-US" sz="3200" i="1" dirty="0"/>
              <a:t>A</a:t>
            </a:r>
            <a:r>
              <a:rPr lang="en-US" altLang="en-US" sz="3200" i="1" baseline="30000" dirty="0"/>
              <a:t>–</a:t>
            </a:r>
            <a:r>
              <a:rPr lang="en-US" altLang="en-US" sz="3200" baseline="30000" dirty="0"/>
              <a:t>1</a:t>
            </a:r>
            <a:r>
              <a:rPr lang="en-US" altLang="en-US" sz="3200" dirty="0"/>
              <a:t>.</a:t>
            </a:r>
          </a:p>
          <a:p>
            <a:pPr lvl="1"/>
            <a:endParaRPr lang="en-US" altLang="en-US" sz="3000" dirty="0"/>
          </a:p>
        </p:txBody>
      </p:sp>
      <p:graphicFrame>
        <p:nvGraphicFramePr>
          <p:cNvPr id="5" name="Object 4">
            <a:extLst>
              <a:ext uri="{FF2B5EF4-FFF2-40B4-BE49-F238E27FC236}">
                <a16:creationId xmlns:a16="http://schemas.microsoft.com/office/drawing/2014/main" id="{688D08F6-BDC4-411F-80AC-3ECCBD4136E7}"/>
              </a:ext>
            </a:extLst>
          </p:cNvPr>
          <p:cNvGraphicFramePr>
            <a:graphicFrameLocks noChangeAspect="1"/>
          </p:cNvGraphicFramePr>
          <p:nvPr/>
        </p:nvGraphicFramePr>
        <p:xfrm>
          <a:off x="4859969" y="4158290"/>
          <a:ext cx="3600450" cy="2018673"/>
        </p:xfrm>
        <a:graphic>
          <a:graphicData uri="http://schemas.openxmlformats.org/presentationml/2006/ole">
            <mc:AlternateContent xmlns:mc="http://schemas.openxmlformats.org/markup-compatibility/2006">
              <mc:Choice xmlns:v="urn:schemas-microsoft-com:vml" Requires="v">
                <p:oleObj name="Equation" r:id="rId3" imgW="1269720" imgH="711000" progId="Equation.DSMT4">
                  <p:embed/>
                </p:oleObj>
              </mc:Choice>
              <mc:Fallback>
                <p:oleObj name="Equation" r:id="rId3" imgW="1269720" imgH="711000" progId="Equation.DSMT4">
                  <p:embed/>
                  <p:pic>
                    <p:nvPicPr>
                      <p:cNvPr id="5" name="Object 4">
                        <a:extLst>
                          <a:ext uri="{FF2B5EF4-FFF2-40B4-BE49-F238E27FC236}">
                            <a16:creationId xmlns:a16="http://schemas.microsoft.com/office/drawing/2014/main" id="{688D08F6-BDC4-411F-80AC-3ECCBD413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969" y="4158290"/>
                        <a:ext cx="3600450" cy="2018673"/>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E5529BCC-429B-4ABA-AE72-0A7375EB133B}"/>
              </a:ext>
            </a:extLst>
          </p:cNvPr>
          <p:cNvSpPr>
            <a:spLocks noGrp="1"/>
          </p:cNvSpPr>
          <p:nvPr>
            <p:ph type="sldNum" sz="quarter" idx="12"/>
          </p:nvPr>
        </p:nvSpPr>
        <p:spPr/>
        <p:txBody>
          <a:bodyPr/>
          <a:lstStyle/>
          <a:p>
            <a:fld id="{7A40C488-C8CC-47D5-8871-7D5F905AB6AC}" type="slidenum">
              <a:rPr lang="en-US" smtClean="0"/>
              <a:t>32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74EE-92D4-4CDD-BD55-731DCC8741DA}"/>
              </a:ext>
            </a:extLst>
          </p:cNvPr>
          <p:cNvSpPr>
            <a:spLocks noGrp="1"/>
          </p:cNvSpPr>
          <p:nvPr>
            <p:ph type="title"/>
          </p:nvPr>
        </p:nvSpPr>
        <p:spPr/>
        <p:txBody>
          <a:bodyPr>
            <a:normAutofit fontScale="90000"/>
          </a:bodyPr>
          <a:lstStyle/>
          <a:p>
            <a:r>
              <a:rPr lang="en-US" dirty="0"/>
              <a:t>Matrix Inverse using Row Elementary Operation</a:t>
            </a:r>
          </a:p>
        </p:txBody>
      </p:sp>
      <p:sp>
        <p:nvSpPr>
          <p:cNvPr id="3" name="Content Placeholder 2">
            <a:extLst>
              <a:ext uri="{FF2B5EF4-FFF2-40B4-BE49-F238E27FC236}">
                <a16:creationId xmlns:a16="http://schemas.microsoft.com/office/drawing/2014/main" id="{B4153C16-22F1-4B37-817A-03A6ACF40F27}"/>
              </a:ext>
            </a:extLst>
          </p:cNvPr>
          <p:cNvSpPr>
            <a:spLocks noGrp="1"/>
          </p:cNvSpPr>
          <p:nvPr>
            <p:ph idx="1"/>
          </p:nvPr>
        </p:nvSpPr>
        <p:spPr/>
        <p:txBody>
          <a:bodyPr/>
          <a:lstStyle/>
          <a:p>
            <a:r>
              <a:rPr lang="en-US" dirty="0"/>
              <a:t>A square matrix A is invertible if and only if A is row equivalent to the unit matrix. Any upper triangular matrix with nonzero diagonal elements is invertible.</a:t>
            </a:r>
          </a:p>
        </p:txBody>
      </p:sp>
      <p:sp>
        <p:nvSpPr>
          <p:cNvPr id="4" name="Slide Number Placeholder 3">
            <a:extLst>
              <a:ext uri="{FF2B5EF4-FFF2-40B4-BE49-F238E27FC236}">
                <a16:creationId xmlns:a16="http://schemas.microsoft.com/office/drawing/2014/main" id="{CFAEF874-1F60-423D-BA58-575B47C2D136}"/>
              </a:ext>
            </a:extLst>
          </p:cNvPr>
          <p:cNvSpPr>
            <a:spLocks noGrp="1"/>
          </p:cNvSpPr>
          <p:nvPr>
            <p:ph type="sldNum" sz="quarter" idx="12"/>
          </p:nvPr>
        </p:nvSpPr>
        <p:spPr/>
        <p:txBody>
          <a:bodyPr/>
          <a:lstStyle/>
          <a:p>
            <a:fld id="{7A40C488-C8CC-47D5-8871-7D5F905AB6AC}" type="slidenum">
              <a:rPr lang="en-US" smtClean="0"/>
              <a:t>33</a:t>
            </a:fld>
            <a:endParaRPr lang="en-US"/>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520A035C-9E82-404B-9833-4CA02EF2DB6E}"/>
                  </a:ext>
                </a:extLst>
              </p:cNvPr>
              <p:cNvSpPr txBox="1"/>
              <p:nvPr/>
            </p:nvSpPr>
            <p:spPr bwMode="auto">
              <a:xfrm>
                <a:off x="4745562" y="3242845"/>
                <a:ext cx="2457343" cy="114297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600" b="0" i="1" smtClean="0">
                          <a:solidFill>
                            <a:srgbClr val="61271D"/>
                          </a:solidFill>
                          <a:latin typeface="Cambria Math" panose="02040503050406030204" pitchFamily="18" charset="0"/>
                        </a:rPr>
                        <m:t>𝐼</m:t>
                      </m:r>
                      <m:r>
                        <a:rPr lang="en-US" sz="2600" i="1">
                          <a:solidFill>
                            <a:srgbClr val="61271D"/>
                          </a:solidFill>
                          <a:latin typeface="Cambria Math" panose="02040503050406030204" pitchFamily="18" charset="0"/>
                        </a:rPr>
                        <m:t>=</m:t>
                      </m:r>
                      <m:d>
                        <m:dPr>
                          <m:begChr m:val="["/>
                          <m:endChr m:val="]"/>
                          <m:ctrlPr>
                            <a:rPr lang="en-US" sz="2600" i="1">
                              <a:solidFill>
                                <a:srgbClr val="61271D"/>
                              </a:solidFill>
                              <a:latin typeface="Cambria Math" panose="02040503050406030204" pitchFamily="18" charset="0"/>
                            </a:rPr>
                          </m:ctrlPr>
                        </m:dPr>
                        <m:e>
                          <m:m>
                            <m:mPr>
                              <m:plcHide m:val="on"/>
                              <m:mcs>
                                <m:mc>
                                  <m:mcPr>
                                    <m:count m:val="3"/>
                                    <m:mcJc m:val="center"/>
                                  </m:mcPr>
                                </m:mc>
                              </m:mcs>
                              <m:ctrlPr>
                                <a:rPr lang="en-US" sz="2600" i="1">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0</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mr>
                          </m:m>
                        </m:e>
                      </m:d>
                    </m:oMath>
                  </m:oMathPara>
                </a14:m>
                <a:endParaRPr lang="en-US" sz="2600" dirty="0"/>
              </a:p>
            </p:txBody>
          </p:sp>
        </mc:Choice>
        <mc:Fallback xmlns="">
          <p:sp>
            <p:nvSpPr>
              <p:cNvPr id="5" name="Object 4">
                <a:extLst>
                  <a:ext uri="{FF2B5EF4-FFF2-40B4-BE49-F238E27FC236}">
                    <a16:creationId xmlns:a16="http://schemas.microsoft.com/office/drawing/2014/main" id="{520A035C-9E82-404B-9833-4CA02EF2DB6E}"/>
                  </a:ext>
                </a:extLst>
              </p:cNvPr>
              <p:cNvSpPr txBox="1">
                <a:spLocks noRot="1" noChangeAspect="1" noMove="1" noResize="1" noEditPoints="1" noAdjustHandles="1" noChangeArrowheads="1" noChangeShapeType="1" noTextEdit="1"/>
              </p:cNvSpPr>
              <p:nvPr/>
            </p:nvSpPr>
            <p:spPr bwMode="auto">
              <a:xfrm>
                <a:off x="4745562" y="3242845"/>
                <a:ext cx="2457343" cy="1142971"/>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A2B6CC69-D8A2-48E0-8F4D-8FBCD5583D32}"/>
                  </a:ext>
                </a:extLst>
              </p:cNvPr>
              <p:cNvSpPr txBox="1"/>
              <p:nvPr/>
            </p:nvSpPr>
            <p:spPr bwMode="auto">
              <a:xfrm>
                <a:off x="898471" y="3235436"/>
                <a:ext cx="3190791" cy="13583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600" i="1">
                          <a:solidFill>
                            <a:srgbClr val="61271D"/>
                          </a:solidFill>
                          <a:latin typeface="Cambria Math" panose="02040503050406030204" pitchFamily="18" charset="0"/>
                        </a:rPr>
                        <m:t>𝐴</m:t>
                      </m:r>
                      <m:r>
                        <a:rPr lang="en-US" sz="2600" i="1">
                          <a:solidFill>
                            <a:srgbClr val="61271D"/>
                          </a:solidFill>
                          <a:latin typeface="Cambria Math" panose="02040503050406030204" pitchFamily="18" charset="0"/>
                        </a:rPr>
                        <m:t>=</m:t>
                      </m:r>
                      <m:d>
                        <m:dPr>
                          <m:begChr m:val="["/>
                          <m:endChr m:val="]"/>
                          <m:ctrlPr>
                            <a:rPr lang="en-US" sz="2600" i="1">
                              <a:solidFill>
                                <a:srgbClr val="61271D"/>
                              </a:solidFill>
                              <a:latin typeface="Cambria Math" panose="02040503050406030204" pitchFamily="18" charset="0"/>
                            </a:rPr>
                          </m:ctrlPr>
                        </m:dPr>
                        <m:e>
                          <m:m>
                            <m:mPr>
                              <m:plcHide m:val="on"/>
                              <m:mcs>
                                <m:mc>
                                  <m:mcPr>
                                    <m:count m:val="3"/>
                                    <m:mcJc m:val="center"/>
                                  </m:mcPr>
                                </m:mc>
                              </m:mcs>
                              <m:ctrlPr>
                                <a:rPr lang="en-US" sz="2600" i="1">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i="1">
                                    <a:solidFill>
                                      <a:srgbClr val="61271D"/>
                                    </a:solidFill>
                                    <a:latin typeface="Cambria Math" panose="02040503050406030204" pitchFamily="18" charset="0"/>
                                  </a:rPr>
                                  <m:t>−2</m:t>
                                </m:r>
                              </m:e>
                              <m:e>
                                <m:r>
                                  <a:rPr lang="en-US" sz="2600" i="1">
                                    <a:solidFill>
                                      <a:srgbClr val="61271D"/>
                                    </a:solidFill>
                                    <a:latin typeface="Cambria Math" panose="02040503050406030204" pitchFamily="18" charset="0"/>
                                  </a:rPr>
                                  <m:t>−4</m:t>
                                </m:r>
                              </m:e>
                            </m:mr>
                            <m:mr>
                              <m:e>
                                <m:r>
                                  <a:rPr lang="en-US" sz="2600" i="1">
                                    <a:solidFill>
                                      <a:srgbClr val="61271D"/>
                                    </a:solidFill>
                                    <a:latin typeface="Cambria Math" panose="02040503050406030204" pitchFamily="18" charset="0"/>
                                  </a:rPr>
                                  <m:t>2</m:t>
                                </m:r>
                              </m:e>
                              <m:e>
                                <m:r>
                                  <a:rPr lang="en-US" sz="2600" i="1">
                                    <a:solidFill>
                                      <a:srgbClr val="61271D"/>
                                    </a:solidFill>
                                    <a:latin typeface="Cambria Math" panose="02040503050406030204" pitchFamily="18" charset="0"/>
                                  </a:rPr>
                                  <m:t>−3</m:t>
                                </m:r>
                              </m:e>
                              <m:e>
                                <m:r>
                                  <a:rPr lang="en-US" sz="2600" i="1">
                                    <a:solidFill>
                                      <a:srgbClr val="61271D"/>
                                    </a:solidFill>
                                    <a:latin typeface="Cambria Math" panose="02040503050406030204" pitchFamily="18" charset="0"/>
                                  </a:rPr>
                                  <m:t>−6</m:t>
                                </m:r>
                              </m:e>
                            </m:mr>
                            <m:mr>
                              <m:e>
                                <m:r>
                                  <a:rPr lang="en-US" sz="2600" i="1">
                                    <a:solidFill>
                                      <a:srgbClr val="61271D"/>
                                    </a:solidFill>
                                    <a:latin typeface="Cambria Math" panose="02040503050406030204" pitchFamily="18" charset="0"/>
                                  </a:rPr>
                                  <m:t>−3</m:t>
                                </m:r>
                              </m:e>
                              <m:e>
                                <m:r>
                                  <a:rPr lang="en-US" sz="2600" i="1">
                                    <a:solidFill>
                                      <a:srgbClr val="61271D"/>
                                    </a:solidFill>
                                    <a:latin typeface="Cambria Math" panose="02040503050406030204" pitchFamily="18" charset="0"/>
                                  </a:rPr>
                                  <m:t>6</m:t>
                                </m:r>
                              </m:e>
                              <m:e>
                                <m:r>
                                  <a:rPr lang="en-US" sz="2600" i="1">
                                    <a:solidFill>
                                      <a:srgbClr val="61271D"/>
                                    </a:solidFill>
                                    <a:latin typeface="Cambria Math" panose="02040503050406030204" pitchFamily="18" charset="0"/>
                                  </a:rPr>
                                  <m:t>15</m:t>
                                </m:r>
                              </m:e>
                            </m:mr>
                          </m:m>
                        </m:e>
                      </m:d>
                    </m:oMath>
                  </m:oMathPara>
                </a14:m>
                <a:endParaRPr lang="en-US" sz="2600" dirty="0"/>
              </a:p>
            </p:txBody>
          </p:sp>
        </mc:Choice>
        <mc:Fallback xmlns="">
          <p:sp>
            <p:nvSpPr>
              <p:cNvPr id="8" name="Object 4">
                <a:extLst>
                  <a:ext uri="{FF2B5EF4-FFF2-40B4-BE49-F238E27FC236}">
                    <a16:creationId xmlns:a16="http://schemas.microsoft.com/office/drawing/2014/main" id="{A2B6CC69-D8A2-48E0-8F4D-8FBCD5583D32}"/>
                  </a:ext>
                </a:extLst>
              </p:cNvPr>
              <p:cNvSpPr txBox="1">
                <a:spLocks noRot="1" noChangeAspect="1" noMove="1" noResize="1" noEditPoints="1" noAdjustHandles="1" noChangeArrowheads="1" noChangeShapeType="1" noTextEdit="1"/>
              </p:cNvSpPr>
              <p:nvPr/>
            </p:nvSpPr>
            <p:spPr bwMode="auto">
              <a:xfrm>
                <a:off x="898471" y="3235436"/>
                <a:ext cx="3190791" cy="1358399"/>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388CCB3-EFE7-4428-B1B8-0247D0513C51}"/>
                  </a:ext>
                </a:extLst>
              </p:cNvPr>
              <p:cNvSpPr txBox="1"/>
              <p:nvPr/>
            </p:nvSpPr>
            <p:spPr>
              <a:xfrm>
                <a:off x="9508958" y="3235436"/>
                <a:ext cx="1844842" cy="115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i="1" smtClean="0">
                              <a:solidFill>
                                <a:srgbClr val="61271D"/>
                              </a:solidFill>
                              <a:latin typeface="Cambria Math" panose="02040503050406030204" pitchFamily="18" charset="0"/>
                            </a:rPr>
                          </m:ctrlPr>
                        </m:dPr>
                        <m:e>
                          <m:m>
                            <m:mPr>
                              <m:plcHide m:val="on"/>
                              <m:mcs>
                                <m:mc>
                                  <m:mcPr>
                                    <m:count m:val="3"/>
                                    <m:mcJc m:val="center"/>
                                  </m:mcPr>
                                </m:mc>
                              </m:mcs>
                              <m:ctrlPr>
                                <a:rPr lang="en-US" sz="2600" i="1">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−4</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−6</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mr>
                          </m:m>
                        </m:e>
                      </m:d>
                    </m:oMath>
                  </m:oMathPara>
                </a14:m>
                <a:endParaRPr lang="en-US" sz="2600" dirty="0"/>
              </a:p>
            </p:txBody>
          </p:sp>
        </mc:Choice>
        <mc:Fallback xmlns="">
          <p:sp>
            <p:nvSpPr>
              <p:cNvPr id="10" name="TextBox 9">
                <a:extLst>
                  <a:ext uri="{FF2B5EF4-FFF2-40B4-BE49-F238E27FC236}">
                    <a16:creationId xmlns:a16="http://schemas.microsoft.com/office/drawing/2014/main" id="{B388CCB3-EFE7-4428-B1B8-0247D0513C51}"/>
                  </a:ext>
                </a:extLst>
              </p:cNvPr>
              <p:cNvSpPr txBox="1">
                <a:spLocks noRot="1" noChangeAspect="1" noMove="1" noResize="1" noEditPoints="1" noAdjustHandles="1" noChangeArrowheads="1" noChangeShapeType="1" noTextEdit="1"/>
              </p:cNvSpPr>
              <p:nvPr/>
            </p:nvSpPr>
            <p:spPr>
              <a:xfrm>
                <a:off x="9508958" y="3235436"/>
                <a:ext cx="1844842" cy="1150380"/>
              </a:xfrm>
              <a:prstGeom prst="rect">
                <a:avLst/>
              </a:prstGeom>
              <a:blipFill>
                <a:blip r:embed="rId4"/>
                <a:stretch>
                  <a:fillRect r="-9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FE9E5D-8364-4F77-BB28-271537C9431F}"/>
                  </a:ext>
                </a:extLst>
              </p:cNvPr>
              <p:cNvSpPr txBox="1"/>
              <p:nvPr/>
            </p:nvSpPr>
            <p:spPr>
              <a:xfrm>
                <a:off x="9508958" y="5033992"/>
                <a:ext cx="1844842" cy="115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i="1" smtClean="0">
                              <a:solidFill>
                                <a:srgbClr val="61271D"/>
                              </a:solidFill>
                              <a:latin typeface="Cambria Math" panose="02040503050406030204" pitchFamily="18" charset="0"/>
                            </a:rPr>
                          </m:ctrlPr>
                        </m:dPr>
                        <m:e>
                          <m:m>
                            <m:mPr>
                              <m:plcHide m:val="on"/>
                              <m:mcs>
                                <m:mc>
                                  <m:mcPr>
                                    <m:count m:val="3"/>
                                    <m:mcJc m:val="center"/>
                                  </m:mcPr>
                                </m:mc>
                              </m:mcs>
                              <m:ctrlPr>
                                <a:rPr lang="en-US" sz="2600" i="1" smtClean="0">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−4</m:t>
                                </m:r>
                              </m:e>
                            </m:mr>
                            <m:mr>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−3</m:t>
                                </m:r>
                              </m:e>
                              <m:e>
                                <m:r>
                                  <a:rPr lang="en-US" sz="2600" b="0" i="1" smtClean="0">
                                    <a:solidFill>
                                      <a:srgbClr val="61271D"/>
                                    </a:solidFill>
                                    <a:latin typeface="Cambria Math" panose="02040503050406030204" pitchFamily="18" charset="0"/>
                                  </a:rPr>
                                  <m:t>−14</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mr>
                          </m:m>
                        </m:e>
                      </m:d>
                    </m:oMath>
                  </m:oMathPara>
                </a14:m>
                <a:endParaRPr lang="en-US" sz="2600" dirty="0"/>
              </a:p>
            </p:txBody>
          </p:sp>
        </mc:Choice>
        <mc:Fallback xmlns="">
          <p:sp>
            <p:nvSpPr>
              <p:cNvPr id="11" name="TextBox 10">
                <a:extLst>
                  <a:ext uri="{FF2B5EF4-FFF2-40B4-BE49-F238E27FC236}">
                    <a16:creationId xmlns:a16="http://schemas.microsoft.com/office/drawing/2014/main" id="{4DFE9E5D-8364-4F77-BB28-271537C9431F}"/>
                  </a:ext>
                </a:extLst>
              </p:cNvPr>
              <p:cNvSpPr txBox="1">
                <a:spLocks noRot="1" noChangeAspect="1" noMove="1" noResize="1" noEditPoints="1" noAdjustHandles="1" noChangeArrowheads="1" noChangeShapeType="1" noTextEdit="1"/>
              </p:cNvSpPr>
              <p:nvPr/>
            </p:nvSpPr>
            <p:spPr>
              <a:xfrm>
                <a:off x="9508958" y="5033992"/>
                <a:ext cx="1844842" cy="1150380"/>
              </a:xfrm>
              <a:prstGeom prst="rect">
                <a:avLst/>
              </a:prstGeom>
              <a:blipFill>
                <a:blip r:embed="rId5"/>
                <a:stretch>
                  <a:fillRect r="-19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E8004D-2F84-4CA4-B6C8-5A6B81EB1AC2}"/>
                  </a:ext>
                </a:extLst>
              </p:cNvPr>
              <p:cNvSpPr txBox="1"/>
              <p:nvPr/>
            </p:nvSpPr>
            <p:spPr>
              <a:xfrm>
                <a:off x="6096000" y="5033992"/>
                <a:ext cx="2075445" cy="115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i="1" smtClean="0">
                              <a:solidFill>
                                <a:srgbClr val="61271D"/>
                              </a:solidFill>
                              <a:latin typeface="Cambria Math" panose="02040503050406030204" pitchFamily="18" charset="0"/>
                            </a:rPr>
                          </m:ctrlPr>
                        </m:dPr>
                        <m:e>
                          <m:m>
                            <m:mPr>
                              <m:plcHide m:val="on"/>
                              <m:mcs>
                                <m:mc>
                                  <m:mcPr>
                                    <m:count m:val="3"/>
                                    <m:mcJc m:val="center"/>
                                  </m:mcPr>
                                </m:mc>
                              </m:mcs>
                              <m:ctrlPr>
                                <a:rPr lang="en-US" sz="2600" i="1" smtClean="0">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−4</m:t>
                                </m:r>
                              </m:e>
                            </m:mr>
                            <m:mr>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−3</m:t>
                                </m:r>
                              </m:e>
                              <m:e>
                                <m:r>
                                  <a:rPr lang="en-US" sz="2600" b="0" i="1" smtClean="0">
                                    <a:solidFill>
                                      <a:srgbClr val="61271D"/>
                                    </a:solidFill>
                                    <a:latin typeface="Cambria Math" panose="02040503050406030204" pitchFamily="18" charset="0"/>
                                  </a:rPr>
                                  <m:t>−6</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1</m:t>
                                </m:r>
                              </m:e>
                            </m:mr>
                          </m:m>
                        </m:e>
                      </m:d>
                    </m:oMath>
                  </m:oMathPara>
                </a14:m>
                <a:endParaRPr lang="en-US" sz="2600" dirty="0"/>
              </a:p>
            </p:txBody>
          </p:sp>
        </mc:Choice>
        <mc:Fallback xmlns="">
          <p:sp>
            <p:nvSpPr>
              <p:cNvPr id="12" name="TextBox 11">
                <a:extLst>
                  <a:ext uri="{FF2B5EF4-FFF2-40B4-BE49-F238E27FC236}">
                    <a16:creationId xmlns:a16="http://schemas.microsoft.com/office/drawing/2014/main" id="{C1E8004D-2F84-4CA4-B6C8-5A6B81EB1AC2}"/>
                  </a:ext>
                </a:extLst>
              </p:cNvPr>
              <p:cNvSpPr txBox="1">
                <a:spLocks noRot="1" noChangeAspect="1" noMove="1" noResize="1" noEditPoints="1" noAdjustHandles="1" noChangeArrowheads="1" noChangeShapeType="1" noTextEdit="1"/>
              </p:cNvSpPr>
              <p:nvPr/>
            </p:nvSpPr>
            <p:spPr>
              <a:xfrm>
                <a:off x="6096000" y="5033992"/>
                <a:ext cx="2075445" cy="1150380"/>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6B603C4-F475-436E-83A0-D450DC327FEE}"/>
              </a:ext>
            </a:extLst>
          </p:cNvPr>
          <p:cNvSpPr txBox="1"/>
          <p:nvPr/>
        </p:nvSpPr>
        <p:spPr>
          <a:xfrm>
            <a:off x="8610600" y="1334238"/>
            <a:ext cx="3308684" cy="923330"/>
          </a:xfrm>
          <a:prstGeom prst="rect">
            <a:avLst/>
          </a:prstGeom>
          <a:noFill/>
        </p:spPr>
        <p:txBody>
          <a:bodyPr wrap="square">
            <a:spAutoFit/>
          </a:bodyPr>
          <a:lstStyle/>
          <a:p>
            <a:r>
              <a:rPr lang="en-US" b="1" kern="100" dirty="0">
                <a:effectLst/>
                <a:latin typeface="Times New Roman" panose="02020603050405020304" pitchFamily="18" charset="0"/>
                <a:ea typeface="PMingLiU" panose="02020500000000000000" pitchFamily="18" charset="-120"/>
              </a:rPr>
              <a:t>A matrix B is row equivalent to a matrix A if B result from A via elementary row operations.</a:t>
            </a:r>
            <a:endParaRPr lang="en-US" kern="100" dirty="0">
              <a:effectLst/>
              <a:latin typeface="Times New Roman" panose="02020603050405020304" pitchFamily="18" charset="0"/>
              <a:ea typeface="PMingLiU" panose="02020500000000000000" pitchFamily="18" charset="-12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EED214-7C4D-41C8-9BA8-8861D815F86A}"/>
                  </a:ext>
                </a:extLst>
              </p:cNvPr>
              <p:cNvSpPr txBox="1"/>
              <p:nvPr/>
            </p:nvSpPr>
            <p:spPr>
              <a:xfrm>
                <a:off x="3291293" y="5042625"/>
                <a:ext cx="2075445" cy="115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i="1" smtClean="0">
                              <a:solidFill>
                                <a:srgbClr val="61271D"/>
                              </a:solidFill>
                              <a:latin typeface="Cambria Math" panose="02040503050406030204" pitchFamily="18" charset="0"/>
                            </a:rPr>
                          </m:ctrlPr>
                        </m:dPr>
                        <m:e>
                          <m:m>
                            <m:mPr>
                              <m:plcHide m:val="on"/>
                              <m:mcs>
                                <m:mc>
                                  <m:mcPr>
                                    <m:count m:val="3"/>
                                    <m:mcJc m:val="center"/>
                                  </m:mcPr>
                                </m:mc>
                              </m:mcs>
                              <m:ctrlPr>
                                <a:rPr lang="en-US" sz="2600" i="1" smtClean="0">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−4</m:t>
                                </m:r>
                              </m:e>
                            </m:mr>
                            <m:mr>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−3</m:t>
                                </m:r>
                              </m:e>
                              <m:e>
                                <m:r>
                                  <a:rPr lang="en-US" sz="2600" b="0" i="1" smtClean="0">
                                    <a:solidFill>
                                      <a:srgbClr val="61271D"/>
                                    </a:solidFill>
                                    <a:latin typeface="Cambria Math" panose="02040503050406030204" pitchFamily="18" charset="0"/>
                                  </a:rPr>
                                  <m:t>−6</m:t>
                                </m:r>
                              </m:e>
                            </m:mr>
                            <m:mr>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0</m:t>
                                </m:r>
                              </m:e>
                              <m:e>
                                <m:r>
                                  <a:rPr lang="en-US" sz="2600" b="0" i="1" smtClean="0">
                                    <a:solidFill>
                                      <a:srgbClr val="61271D"/>
                                    </a:solidFill>
                                    <a:latin typeface="Cambria Math" panose="02040503050406030204" pitchFamily="18" charset="0"/>
                                  </a:rPr>
                                  <m:t>3</m:t>
                                </m:r>
                              </m:e>
                            </m:mr>
                          </m:m>
                        </m:e>
                      </m:d>
                    </m:oMath>
                  </m:oMathPara>
                </a14:m>
                <a:endParaRPr lang="en-US" sz="2600" dirty="0"/>
              </a:p>
            </p:txBody>
          </p:sp>
        </mc:Choice>
        <mc:Fallback xmlns="">
          <p:sp>
            <p:nvSpPr>
              <p:cNvPr id="16" name="TextBox 15">
                <a:extLst>
                  <a:ext uri="{FF2B5EF4-FFF2-40B4-BE49-F238E27FC236}">
                    <a16:creationId xmlns:a16="http://schemas.microsoft.com/office/drawing/2014/main" id="{89EED214-7C4D-41C8-9BA8-8861D815F86A}"/>
                  </a:ext>
                </a:extLst>
              </p:cNvPr>
              <p:cNvSpPr txBox="1">
                <a:spLocks noRot="1" noChangeAspect="1" noMove="1" noResize="1" noEditPoints="1" noAdjustHandles="1" noChangeArrowheads="1" noChangeShapeType="1" noTextEdit="1"/>
              </p:cNvSpPr>
              <p:nvPr/>
            </p:nvSpPr>
            <p:spPr>
              <a:xfrm>
                <a:off x="3291293" y="5042625"/>
                <a:ext cx="2075445" cy="115038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97E3054-C5D3-446A-9E76-F713DAC5D6F1}"/>
                  </a:ext>
                </a:extLst>
              </p:cNvPr>
              <p:cNvSpPr txBox="1"/>
              <p:nvPr/>
            </p:nvSpPr>
            <p:spPr>
              <a:xfrm>
                <a:off x="-29425" y="5043774"/>
                <a:ext cx="2373110" cy="115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i="1" smtClean="0">
                              <a:solidFill>
                                <a:srgbClr val="61271D"/>
                              </a:solidFill>
                              <a:latin typeface="Cambria Math" panose="02040503050406030204" pitchFamily="18" charset="0"/>
                            </a:rPr>
                          </m:ctrlPr>
                        </m:dPr>
                        <m:e>
                          <m:m>
                            <m:mPr>
                              <m:plcHide m:val="on"/>
                              <m:mcs>
                                <m:mc>
                                  <m:mcPr>
                                    <m:count m:val="3"/>
                                    <m:mcJc m:val="center"/>
                                  </m:mcPr>
                                </m:mc>
                              </m:mcs>
                              <m:ctrlPr>
                                <a:rPr lang="en-US" sz="2600" i="1" smtClean="0">
                                  <a:solidFill>
                                    <a:srgbClr val="61271D"/>
                                  </a:solidFill>
                                  <a:latin typeface="Cambria Math" panose="02040503050406030204" pitchFamily="18" charset="0"/>
                                </a:rPr>
                              </m:ctrlPr>
                            </m:mPr>
                            <m:mr>
                              <m:e>
                                <m:r>
                                  <a:rPr lang="en-US" sz="2600" i="1">
                                    <a:solidFill>
                                      <a:srgbClr val="61271D"/>
                                    </a:solidFill>
                                    <a:latin typeface="Cambria Math" panose="02040503050406030204" pitchFamily="18" charset="0"/>
                                  </a:rPr>
                                  <m:t>1</m:t>
                                </m:r>
                              </m:e>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−4</m:t>
                                </m:r>
                              </m:e>
                            </m:mr>
                            <m:mr>
                              <m:e>
                                <m:r>
                                  <a:rPr lang="en-US" sz="2600" b="0" i="1" smtClean="0">
                                    <a:solidFill>
                                      <a:srgbClr val="61271D"/>
                                    </a:solidFill>
                                    <a:latin typeface="Cambria Math" panose="02040503050406030204" pitchFamily="18" charset="0"/>
                                  </a:rPr>
                                  <m:t>2</m:t>
                                </m:r>
                              </m:e>
                              <m:e>
                                <m:r>
                                  <a:rPr lang="en-US" sz="2600" b="0" i="1" smtClean="0">
                                    <a:solidFill>
                                      <a:srgbClr val="61271D"/>
                                    </a:solidFill>
                                    <a:latin typeface="Cambria Math" panose="02040503050406030204" pitchFamily="18" charset="0"/>
                                  </a:rPr>
                                  <m:t>−3</m:t>
                                </m:r>
                              </m:e>
                              <m:e>
                                <m:r>
                                  <a:rPr lang="en-US" sz="2600" b="0" i="1" smtClean="0">
                                    <a:solidFill>
                                      <a:srgbClr val="61271D"/>
                                    </a:solidFill>
                                    <a:latin typeface="Cambria Math" panose="02040503050406030204" pitchFamily="18" charset="0"/>
                                  </a:rPr>
                                  <m:t>−6</m:t>
                                </m:r>
                              </m:e>
                            </m:mr>
                            <m:mr>
                              <m:e>
                                <m:r>
                                  <a:rPr lang="en-US" sz="2600" b="0" i="1" smtClean="0">
                                    <a:solidFill>
                                      <a:srgbClr val="61271D"/>
                                    </a:solidFill>
                                    <a:latin typeface="Cambria Math" panose="02040503050406030204" pitchFamily="18" charset="0"/>
                                  </a:rPr>
                                  <m:t>−3</m:t>
                                </m:r>
                              </m:e>
                              <m:e>
                                <m:r>
                                  <a:rPr lang="en-US" sz="2600" b="0" i="1" smtClean="0">
                                    <a:solidFill>
                                      <a:srgbClr val="61271D"/>
                                    </a:solidFill>
                                    <a:latin typeface="Cambria Math" panose="02040503050406030204" pitchFamily="18" charset="0"/>
                                  </a:rPr>
                                  <m:t>6</m:t>
                                </m:r>
                              </m:e>
                              <m:e>
                                <m:r>
                                  <a:rPr lang="en-US" sz="2600" b="0" i="1" smtClean="0">
                                    <a:solidFill>
                                      <a:srgbClr val="61271D"/>
                                    </a:solidFill>
                                    <a:latin typeface="Cambria Math" panose="02040503050406030204" pitchFamily="18" charset="0"/>
                                  </a:rPr>
                                  <m:t>15</m:t>
                                </m:r>
                              </m:e>
                            </m:mr>
                          </m:m>
                        </m:e>
                      </m:d>
                    </m:oMath>
                  </m:oMathPara>
                </a14:m>
                <a:endParaRPr lang="en-US" sz="2600" dirty="0"/>
              </a:p>
            </p:txBody>
          </p:sp>
        </mc:Choice>
        <mc:Fallback xmlns="">
          <p:sp>
            <p:nvSpPr>
              <p:cNvPr id="17" name="TextBox 16">
                <a:extLst>
                  <a:ext uri="{FF2B5EF4-FFF2-40B4-BE49-F238E27FC236}">
                    <a16:creationId xmlns:a16="http://schemas.microsoft.com/office/drawing/2014/main" id="{B97E3054-C5D3-446A-9E76-F713DAC5D6F1}"/>
                  </a:ext>
                </a:extLst>
              </p:cNvPr>
              <p:cNvSpPr txBox="1">
                <a:spLocks noRot="1" noChangeAspect="1" noMove="1" noResize="1" noEditPoints="1" noAdjustHandles="1" noChangeArrowheads="1" noChangeShapeType="1" noTextEdit="1"/>
              </p:cNvSpPr>
              <p:nvPr/>
            </p:nvSpPr>
            <p:spPr>
              <a:xfrm>
                <a:off x="-29425" y="5043774"/>
                <a:ext cx="2373110" cy="1150380"/>
              </a:xfrm>
              <a:prstGeom prst="rect">
                <a:avLst/>
              </a:prstGeom>
              <a:blipFill>
                <a:blip r:embed="rId8"/>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4CD3C8E6-AD64-4C78-B9ED-61077C6DE817}"/>
              </a:ext>
            </a:extLst>
          </p:cNvPr>
          <p:cNvCxnSpPr>
            <a:cxnSpLocks/>
            <a:stCxn id="5" idx="3"/>
            <a:endCxn id="10" idx="1"/>
          </p:cNvCxnSpPr>
          <p:nvPr/>
        </p:nvCxnSpPr>
        <p:spPr>
          <a:xfrm flipV="1">
            <a:off x="7202905" y="3810626"/>
            <a:ext cx="2306053" cy="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51D327E-059E-4655-BC37-4F9AE757F7E0}"/>
                  </a:ext>
                </a:extLst>
              </p:cNvPr>
              <p:cNvSpPr txBox="1"/>
              <p:nvPr/>
            </p:nvSpPr>
            <p:spPr>
              <a:xfrm>
                <a:off x="7571874" y="3317875"/>
                <a:ext cx="1844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dirty="0"/>
              </a:p>
            </p:txBody>
          </p:sp>
        </mc:Choice>
        <mc:Fallback xmlns="">
          <p:sp>
            <p:nvSpPr>
              <p:cNvPr id="21" name="TextBox 20">
                <a:extLst>
                  <a:ext uri="{FF2B5EF4-FFF2-40B4-BE49-F238E27FC236}">
                    <a16:creationId xmlns:a16="http://schemas.microsoft.com/office/drawing/2014/main" id="{B51D327E-059E-4655-BC37-4F9AE757F7E0}"/>
                  </a:ext>
                </a:extLst>
              </p:cNvPr>
              <p:cNvSpPr txBox="1">
                <a:spLocks noRot="1" noChangeAspect="1" noMove="1" noResize="1" noEditPoints="1" noAdjustHandles="1" noChangeArrowheads="1" noChangeShapeType="1" noTextEdit="1"/>
              </p:cNvSpPr>
              <p:nvPr/>
            </p:nvSpPr>
            <p:spPr>
              <a:xfrm>
                <a:off x="7571874" y="3317875"/>
                <a:ext cx="184484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969A456-29C8-4717-BBCD-C848C525C4F8}"/>
                  </a:ext>
                </a:extLst>
              </p:cNvPr>
              <p:cNvSpPr txBox="1"/>
              <p:nvPr/>
            </p:nvSpPr>
            <p:spPr>
              <a:xfrm>
                <a:off x="7613089" y="3936111"/>
                <a:ext cx="1844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22" name="TextBox 21">
                <a:extLst>
                  <a:ext uri="{FF2B5EF4-FFF2-40B4-BE49-F238E27FC236}">
                    <a16:creationId xmlns:a16="http://schemas.microsoft.com/office/drawing/2014/main" id="{E969A456-29C8-4717-BBCD-C848C525C4F8}"/>
                  </a:ext>
                </a:extLst>
              </p:cNvPr>
              <p:cNvSpPr txBox="1">
                <a:spLocks noRot="1" noChangeAspect="1" noMove="1" noResize="1" noEditPoints="1" noAdjustHandles="1" noChangeArrowheads="1" noChangeShapeType="1" noTextEdit="1"/>
              </p:cNvSpPr>
              <p:nvPr/>
            </p:nvSpPr>
            <p:spPr>
              <a:xfrm>
                <a:off x="7613089" y="3936111"/>
                <a:ext cx="184484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687757-7473-4665-99B8-F1A407B5BBCF}"/>
                  </a:ext>
                </a:extLst>
              </p:cNvPr>
              <p:cNvSpPr txBox="1"/>
              <p:nvPr/>
            </p:nvSpPr>
            <p:spPr>
              <a:xfrm>
                <a:off x="10431379" y="4556743"/>
                <a:ext cx="1844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dirty="0"/>
              </a:p>
            </p:txBody>
          </p:sp>
        </mc:Choice>
        <mc:Fallback xmlns="">
          <p:sp>
            <p:nvSpPr>
              <p:cNvPr id="23" name="TextBox 22">
                <a:extLst>
                  <a:ext uri="{FF2B5EF4-FFF2-40B4-BE49-F238E27FC236}">
                    <a16:creationId xmlns:a16="http://schemas.microsoft.com/office/drawing/2014/main" id="{74687757-7473-4665-99B8-F1A407B5BBCF}"/>
                  </a:ext>
                </a:extLst>
              </p:cNvPr>
              <p:cNvSpPr txBox="1">
                <a:spLocks noRot="1" noChangeAspect="1" noMove="1" noResize="1" noEditPoints="1" noAdjustHandles="1" noChangeArrowheads="1" noChangeShapeType="1" noTextEdit="1"/>
              </p:cNvSpPr>
              <p:nvPr/>
            </p:nvSpPr>
            <p:spPr>
              <a:xfrm>
                <a:off x="10431379" y="4556743"/>
                <a:ext cx="1844842" cy="369332"/>
              </a:xfrm>
              <a:prstGeom prst="rect">
                <a:avLst/>
              </a:prstGeom>
              <a:blipFill>
                <a:blip r:embed="rId11"/>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F6646F3A-4DAB-4AF5-847B-E63D1FEA14A8}"/>
              </a:ext>
            </a:extLst>
          </p:cNvPr>
          <p:cNvCxnSpPr>
            <a:cxnSpLocks/>
            <a:stCxn id="10" idx="2"/>
            <a:endCxn id="11" idx="0"/>
          </p:cNvCxnSpPr>
          <p:nvPr/>
        </p:nvCxnSpPr>
        <p:spPr>
          <a:xfrm>
            <a:off x="10431379" y="4385816"/>
            <a:ext cx="0" cy="64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7D00D4-B322-4E34-8488-AD07087D664F}"/>
              </a:ext>
            </a:extLst>
          </p:cNvPr>
          <p:cNvCxnSpPr>
            <a:cxnSpLocks/>
            <a:stCxn id="11" idx="1"/>
            <a:endCxn id="12" idx="3"/>
          </p:cNvCxnSpPr>
          <p:nvPr/>
        </p:nvCxnSpPr>
        <p:spPr>
          <a:xfrm flipH="1">
            <a:off x="8171445" y="5609182"/>
            <a:ext cx="1337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3B9AB14-0B66-47C6-AB3D-5872442F50BD}"/>
                  </a:ext>
                </a:extLst>
              </p:cNvPr>
              <p:cNvSpPr txBox="1"/>
              <p:nvPr/>
            </p:nvSpPr>
            <p:spPr>
              <a:xfrm>
                <a:off x="8066960" y="5295701"/>
                <a:ext cx="1844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34" name="TextBox 33">
                <a:extLst>
                  <a:ext uri="{FF2B5EF4-FFF2-40B4-BE49-F238E27FC236}">
                    <a16:creationId xmlns:a16="http://schemas.microsoft.com/office/drawing/2014/main" id="{53B9AB14-0B66-47C6-AB3D-5872442F50BD}"/>
                  </a:ext>
                </a:extLst>
              </p:cNvPr>
              <p:cNvSpPr txBox="1">
                <a:spLocks noRot="1" noChangeAspect="1" noMove="1" noResize="1" noEditPoints="1" noAdjustHandles="1" noChangeArrowheads="1" noChangeShapeType="1" noTextEdit="1"/>
              </p:cNvSpPr>
              <p:nvPr/>
            </p:nvSpPr>
            <p:spPr>
              <a:xfrm>
                <a:off x="8066960" y="5295701"/>
                <a:ext cx="184484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454F358-FD22-4A54-890B-99BE48218D3D}"/>
                  </a:ext>
                </a:extLst>
              </p:cNvPr>
              <p:cNvSpPr txBox="1"/>
              <p:nvPr/>
            </p:nvSpPr>
            <p:spPr>
              <a:xfrm>
                <a:off x="5202311" y="5252663"/>
                <a:ext cx="11783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dirty="0"/>
              </a:p>
            </p:txBody>
          </p:sp>
        </mc:Choice>
        <mc:Fallback xmlns="">
          <p:sp>
            <p:nvSpPr>
              <p:cNvPr id="37" name="TextBox 36">
                <a:extLst>
                  <a:ext uri="{FF2B5EF4-FFF2-40B4-BE49-F238E27FC236}">
                    <a16:creationId xmlns:a16="http://schemas.microsoft.com/office/drawing/2014/main" id="{3454F358-FD22-4A54-890B-99BE48218D3D}"/>
                  </a:ext>
                </a:extLst>
              </p:cNvPr>
              <p:cNvSpPr txBox="1">
                <a:spLocks noRot="1" noChangeAspect="1" noMove="1" noResize="1" noEditPoints="1" noAdjustHandles="1" noChangeArrowheads="1" noChangeShapeType="1" noTextEdit="1"/>
              </p:cNvSpPr>
              <p:nvPr/>
            </p:nvSpPr>
            <p:spPr>
              <a:xfrm>
                <a:off x="5202311" y="5252663"/>
                <a:ext cx="1178327" cy="369332"/>
              </a:xfrm>
              <a:prstGeom prst="rect">
                <a:avLst/>
              </a:prstGeom>
              <a:blipFill>
                <a:blip r:embed="rId13"/>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F1282A51-BEF6-4130-B0B6-ACC7783391AD}"/>
              </a:ext>
            </a:extLst>
          </p:cNvPr>
          <p:cNvCxnSpPr>
            <a:cxnSpLocks/>
            <a:stCxn id="12" idx="1"/>
            <a:endCxn id="16" idx="3"/>
          </p:cNvCxnSpPr>
          <p:nvPr/>
        </p:nvCxnSpPr>
        <p:spPr>
          <a:xfrm flipH="1">
            <a:off x="5366738" y="5609182"/>
            <a:ext cx="729262" cy="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9D92E0B-F2C0-46E8-9751-5D639FD50740}"/>
                  </a:ext>
                </a:extLst>
              </p:cNvPr>
              <p:cNvSpPr txBox="1"/>
              <p:nvPr/>
            </p:nvSpPr>
            <p:spPr>
              <a:xfrm>
                <a:off x="1989712" y="4741409"/>
                <a:ext cx="1668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p:txBody>
          </p:sp>
        </mc:Choice>
        <mc:Fallback xmlns="">
          <p:sp>
            <p:nvSpPr>
              <p:cNvPr id="43" name="TextBox 42">
                <a:extLst>
                  <a:ext uri="{FF2B5EF4-FFF2-40B4-BE49-F238E27FC236}">
                    <a16:creationId xmlns:a16="http://schemas.microsoft.com/office/drawing/2014/main" id="{29D92E0B-F2C0-46E8-9751-5D639FD50740}"/>
                  </a:ext>
                </a:extLst>
              </p:cNvPr>
              <p:cNvSpPr txBox="1">
                <a:spLocks noRot="1" noChangeAspect="1" noMove="1" noResize="1" noEditPoints="1" noAdjustHandles="1" noChangeArrowheads="1" noChangeShapeType="1" noTextEdit="1"/>
              </p:cNvSpPr>
              <p:nvPr/>
            </p:nvSpPr>
            <p:spPr>
              <a:xfrm>
                <a:off x="1989712" y="4741409"/>
                <a:ext cx="1668229" cy="369332"/>
              </a:xfrm>
              <a:prstGeom prst="rect">
                <a:avLst/>
              </a:prstGeom>
              <a:blipFill>
                <a:blip r:embed="rId14"/>
                <a:stretch>
                  <a:fillRect/>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359CF227-D151-4257-ADBB-405C9D9DA1DE}"/>
              </a:ext>
            </a:extLst>
          </p:cNvPr>
          <p:cNvCxnSpPr>
            <a:cxnSpLocks/>
            <a:stCxn id="16" idx="1"/>
            <a:endCxn id="17" idx="3"/>
          </p:cNvCxnSpPr>
          <p:nvPr/>
        </p:nvCxnSpPr>
        <p:spPr>
          <a:xfrm flipH="1">
            <a:off x="2343685" y="5617815"/>
            <a:ext cx="947608" cy="1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5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6" grpId="0"/>
      <p:bldP spid="17" grpId="0"/>
      <p:bldP spid="21" grpId="0"/>
      <p:bldP spid="22" grpId="0"/>
      <p:bldP spid="23" grpId="0"/>
      <p:bldP spid="34" grpId="0"/>
      <p:bldP spid="37" grpId="0"/>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74EE-92D4-4CDD-BD55-731DCC8741DA}"/>
              </a:ext>
            </a:extLst>
          </p:cNvPr>
          <p:cNvSpPr>
            <a:spLocks noGrp="1"/>
          </p:cNvSpPr>
          <p:nvPr>
            <p:ph type="title"/>
          </p:nvPr>
        </p:nvSpPr>
        <p:spPr/>
        <p:txBody>
          <a:bodyPr>
            <a:normAutofit fontScale="90000"/>
          </a:bodyPr>
          <a:lstStyle/>
          <a:p>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153C16-22F1-4B37-817A-03A6ACF40F27}"/>
                  </a:ext>
                </a:extLst>
              </p:cNvPr>
              <p:cNvSpPr>
                <a:spLocks noGrp="1"/>
              </p:cNvSpPr>
              <p:nvPr>
                <p:ph idx="1"/>
              </p:nvPr>
            </p:nvSpPr>
            <p:spPr/>
            <p:txBody>
              <a:bodyPr/>
              <a:lstStyle/>
              <a:p>
                <a:r>
                  <a:rPr lang="en-US" dirty="0"/>
                  <a:t>Let </a:t>
                </a:r>
                <a14:m>
                  <m:oMath xmlns:m="http://schemas.openxmlformats.org/officeDocument/2006/math">
                    <m:r>
                      <a:rPr lang="en-US" i="1" dirty="0" smtClean="0">
                        <a:latin typeface="Cambria Math" panose="02040503050406030204" pitchFamily="18" charset="0"/>
                      </a:rPr>
                      <m:t>𝐴𝑋</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m:t>
                    </m:r>
                  </m:oMath>
                </a14:m>
                <a:r>
                  <a:rPr lang="en-US" dirty="0"/>
                  <a:t>be a system of </a:t>
                </a:r>
                <a:r>
                  <a:rPr lang="en-US" b="0" i="1" dirty="0"/>
                  <a:t>n</a:t>
                </a:r>
                <a:r>
                  <a:rPr lang="en-US" dirty="0"/>
                  <a:t> linear equations in </a:t>
                </a:r>
                <a:r>
                  <a:rPr lang="en-US" b="0" i="1" dirty="0"/>
                  <a:t>n</a:t>
                </a:r>
                <a:r>
                  <a:rPr lang="en-US" dirty="0"/>
                  <a:t> unknowns. Assume that the matrix of coefficients </a:t>
                </a:r>
                <a14:m>
                  <m:oMath xmlns:m="http://schemas.openxmlformats.org/officeDocument/2006/math">
                    <m:r>
                      <a:rPr lang="en-US" i="1" dirty="0" smtClean="0">
                        <a:latin typeface="Cambria Math" panose="02040503050406030204" pitchFamily="18" charset="0"/>
                      </a:rPr>
                      <m:t>𝐴</m:t>
                    </m:r>
                  </m:oMath>
                </a14:m>
                <a:r>
                  <a:rPr lang="en-US" dirty="0"/>
                  <a:t> is invertible. Then there is a unique solution </a:t>
                </a:r>
                <a:r>
                  <a:rPr lang="en-US" b="0" i="1" dirty="0"/>
                  <a:t>X </a:t>
                </a:r>
                <a:r>
                  <a:rPr lang="en-US" dirty="0"/>
                  <a:t>to the system, and</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𝑩</m:t>
                      </m:r>
                    </m:oMath>
                  </m:oMathPara>
                </a14:m>
                <a:endParaRPr lang="en-US" dirty="0"/>
              </a:p>
            </p:txBody>
          </p:sp>
        </mc:Choice>
        <mc:Fallback xmlns="">
          <p:sp>
            <p:nvSpPr>
              <p:cNvPr id="3" name="Content Placeholder 2">
                <a:extLst>
                  <a:ext uri="{FF2B5EF4-FFF2-40B4-BE49-F238E27FC236}">
                    <a16:creationId xmlns:a16="http://schemas.microsoft.com/office/drawing/2014/main" id="{B4153C16-22F1-4B37-817A-03A6ACF40F27}"/>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AEF874-1F60-423D-BA58-575B47C2D136}"/>
              </a:ext>
            </a:extLst>
          </p:cNvPr>
          <p:cNvSpPr>
            <a:spLocks noGrp="1"/>
          </p:cNvSpPr>
          <p:nvPr>
            <p:ph type="sldNum" sz="quarter" idx="12"/>
          </p:nvPr>
        </p:nvSpPr>
        <p:spPr/>
        <p:txBody>
          <a:bodyPr/>
          <a:lstStyle/>
          <a:p>
            <a:fld id="{7A40C488-C8CC-47D5-8871-7D5F905AB6AC}" type="slidenum">
              <a:rPr lang="en-US" smtClean="0"/>
              <a:t>34</a:t>
            </a:fld>
            <a:endParaRPr lang="en-US"/>
          </a:p>
        </p:txBody>
      </p:sp>
    </p:spTree>
    <p:extLst>
      <p:ext uri="{BB962C8B-B14F-4D97-AF65-F5344CB8AC3E}">
        <p14:creationId xmlns:p14="http://schemas.microsoft.com/office/powerpoint/2010/main" val="355420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0805-BA04-4679-8204-508D58A980FF}"/>
              </a:ext>
            </a:extLst>
          </p:cNvPr>
          <p:cNvSpPr>
            <a:spLocks noGrp="1"/>
          </p:cNvSpPr>
          <p:nvPr>
            <p:ph type="title"/>
          </p:nvPr>
        </p:nvSpPr>
        <p:spPr/>
        <p:txBody>
          <a:bodyPr>
            <a:normAutofit fontScale="90000"/>
          </a:bodyPr>
          <a:lstStyle/>
          <a:p>
            <a:r>
              <a:rPr lang="en-US" dirty="0"/>
              <a:t>Reference</a:t>
            </a:r>
          </a:p>
        </p:txBody>
      </p:sp>
      <p:sp>
        <p:nvSpPr>
          <p:cNvPr id="3" name="Content Placeholder 2">
            <a:extLst>
              <a:ext uri="{FF2B5EF4-FFF2-40B4-BE49-F238E27FC236}">
                <a16:creationId xmlns:a16="http://schemas.microsoft.com/office/drawing/2014/main" id="{5F09A014-09D7-4FF4-B7D4-BEEC1BF3F639}"/>
              </a:ext>
            </a:extLst>
          </p:cNvPr>
          <p:cNvSpPr>
            <a:spLocks noGrp="1"/>
          </p:cNvSpPr>
          <p:nvPr>
            <p:ph idx="1"/>
          </p:nvPr>
        </p:nvSpPr>
        <p:spPr/>
        <p:txBody>
          <a:bodyPr>
            <a:normAutofit fontScale="92500" lnSpcReduction="20000"/>
          </a:bodyPr>
          <a:lstStyle/>
          <a:p>
            <a:r>
              <a:rPr lang="en-US" altLang="en-US" dirty="0"/>
              <a:t>Introduction to Linear Algebra, Mark Goldman, Emily </a:t>
            </a:r>
            <a:r>
              <a:rPr lang="en-US" altLang="en-US" dirty="0" err="1"/>
              <a:t>Mackevicius</a:t>
            </a:r>
            <a:endParaRPr lang="en-US" altLang="en-US" dirty="0"/>
          </a:p>
          <a:p>
            <a:r>
              <a:rPr lang="en-US" dirty="0"/>
              <a:t>Lecture Notes on Linear Algebra, </a:t>
            </a:r>
            <a:r>
              <a:rPr lang="en-US" dirty="0" err="1"/>
              <a:t>Arbind</a:t>
            </a:r>
            <a:r>
              <a:rPr lang="en-US" dirty="0"/>
              <a:t> K Lal, </a:t>
            </a:r>
            <a:r>
              <a:rPr lang="en-US" dirty="0" err="1"/>
              <a:t>Sukant</a:t>
            </a:r>
            <a:r>
              <a:rPr lang="en-US" dirty="0"/>
              <a:t> </a:t>
            </a:r>
            <a:r>
              <a:rPr lang="en-US" dirty="0" err="1"/>
              <a:t>Pati</a:t>
            </a:r>
            <a:endParaRPr lang="en-US" dirty="0"/>
          </a:p>
          <a:p>
            <a:r>
              <a:rPr lang="en-US" dirty="0"/>
              <a:t>Lecture notes on linear algebra, David Lerner </a:t>
            </a:r>
          </a:p>
          <a:p>
            <a:r>
              <a:rPr lang="en-US" dirty="0"/>
              <a:t>6502 : Mathematics for Engineers 2, James Burnett, Department of Mathematics, University College London</a:t>
            </a:r>
          </a:p>
          <a:p>
            <a:r>
              <a:rPr lang="en-US" dirty="0"/>
              <a:t>ENGG2013, Advanced Engineering Math. Kenneth Shum</a:t>
            </a:r>
          </a:p>
          <a:p>
            <a:r>
              <a:rPr lang="en-US" dirty="0"/>
              <a:t>Matrices and Determinants – 2, </a:t>
            </a:r>
            <a:r>
              <a:rPr lang="en-US" dirty="0" err="1"/>
              <a:t>Carrer</a:t>
            </a:r>
            <a:r>
              <a:rPr lang="en-US" dirty="0"/>
              <a:t> launcher</a:t>
            </a:r>
          </a:p>
          <a:p>
            <a:r>
              <a:rPr lang="en-US" sz="2800" dirty="0"/>
              <a:t>http://www.shsu.edu/ldg005/data/mth199/chapter5.ppt</a:t>
            </a:r>
          </a:p>
          <a:p>
            <a:endParaRPr lang="en-US" dirty="0"/>
          </a:p>
        </p:txBody>
      </p:sp>
      <p:sp>
        <p:nvSpPr>
          <p:cNvPr id="4" name="Slide Number Placeholder 3">
            <a:extLst>
              <a:ext uri="{FF2B5EF4-FFF2-40B4-BE49-F238E27FC236}">
                <a16:creationId xmlns:a16="http://schemas.microsoft.com/office/drawing/2014/main" id="{C66BDF23-86E5-418F-A7E3-483B0DBADF7F}"/>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5399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674E-00E9-46AD-9A27-D9AF3B32A706}"/>
              </a:ext>
            </a:extLst>
          </p:cNvPr>
          <p:cNvSpPr>
            <a:spLocks noGrp="1"/>
          </p:cNvSpPr>
          <p:nvPr>
            <p:ph type="title"/>
          </p:nvPr>
        </p:nvSpPr>
        <p:spPr/>
        <p:txBody>
          <a:bodyPr>
            <a:normAutofit fontScale="90000"/>
          </a:bodyPr>
          <a:lstStyle/>
          <a:p>
            <a:r>
              <a:rPr lang="en-US" altLang="en-US" dirty="0"/>
              <a:t>Recall: The Gauss-Jordan Elimination Method</a:t>
            </a:r>
            <a:endParaRPr lang="en-US" dirty="0"/>
          </a:p>
        </p:txBody>
      </p:sp>
      <p:sp>
        <p:nvSpPr>
          <p:cNvPr id="3" name="Content Placeholder 2">
            <a:extLst>
              <a:ext uri="{FF2B5EF4-FFF2-40B4-BE49-F238E27FC236}">
                <a16:creationId xmlns:a16="http://schemas.microsoft.com/office/drawing/2014/main" id="{8351A55D-9E1C-4054-8D0A-70579AF71496}"/>
              </a:ext>
            </a:extLst>
          </p:cNvPr>
          <p:cNvSpPr>
            <a:spLocks noGrp="1"/>
          </p:cNvSpPr>
          <p:nvPr>
            <p:ph idx="1"/>
          </p:nvPr>
        </p:nvSpPr>
        <p:spPr/>
        <p:txBody>
          <a:bodyPr>
            <a:normAutofit fontScale="92500"/>
          </a:bodyPr>
          <a:lstStyle/>
          <a:p>
            <a:pPr marL="514350" indent="-514350">
              <a:buFont typeface="+mj-lt"/>
              <a:buAutoNum type="arabicPeriod"/>
            </a:pPr>
            <a:r>
              <a:rPr lang="en-US" dirty="0"/>
              <a:t>Write the augmented matrix corresponding to the linear system.</a:t>
            </a:r>
          </a:p>
          <a:p>
            <a:pPr marL="514350" indent="-514350">
              <a:buFont typeface="+mj-lt"/>
              <a:buAutoNum type="arabicPeriod"/>
            </a:pPr>
            <a:r>
              <a:rPr lang="en-US" dirty="0"/>
              <a:t>Interchange rows, if necessary, to obtain an augmented matrix in which the first entry in   the first row is nonzero. Then pivot the matrix about this entry.</a:t>
            </a:r>
          </a:p>
          <a:p>
            <a:pPr marL="514350" indent="-514350">
              <a:buFont typeface="+mj-lt"/>
              <a:buAutoNum type="arabicPeriod"/>
            </a:pPr>
            <a:r>
              <a:rPr lang="en-US" dirty="0"/>
              <a:t>Interchange the second row with any row below it, if necessary, to obtain an augmented matrix in which the second entry in the second row is nonzero. Pivot the matrix about this entry.</a:t>
            </a:r>
          </a:p>
          <a:p>
            <a:pPr marL="514350" indent="-514350">
              <a:buFont typeface="+mj-lt"/>
              <a:buAutoNum type="arabicPeriod"/>
            </a:pPr>
            <a:r>
              <a:rPr lang="en-US" dirty="0"/>
              <a:t>Continue until the final matrix is in row-reduced form.</a:t>
            </a:r>
          </a:p>
          <a:p>
            <a:endParaRPr lang="en-US" dirty="0"/>
          </a:p>
        </p:txBody>
      </p:sp>
      <p:sp>
        <p:nvSpPr>
          <p:cNvPr id="4" name="Slide Number Placeholder 3">
            <a:extLst>
              <a:ext uri="{FF2B5EF4-FFF2-40B4-BE49-F238E27FC236}">
                <a16:creationId xmlns:a16="http://schemas.microsoft.com/office/drawing/2014/main" id="{3EB8352F-AD55-4A3A-B2A7-294946DE6721}"/>
              </a:ext>
            </a:extLst>
          </p:cNvPr>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260847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altLang="en-US" dirty="0"/>
              <a:t>Recall: </a:t>
            </a:r>
            <a:r>
              <a:rPr lang="en-US" dirty="0"/>
              <a:t>System of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a:xfrm>
                <a:off x="838199" y="1270000"/>
                <a:ext cx="8832273" cy="4906963"/>
              </a:xfrm>
            </p:spPr>
            <p:txBody>
              <a:bodyPr>
                <a:normAutofit/>
              </a:bodyPr>
              <a:lstStyle/>
              <a:p>
                <a:r>
                  <a:rPr lang="en-US" dirty="0"/>
                  <a:t>Consider a linear system </a:t>
                </a:r>
                <a14:m>
                  <m:oMath xmlns:m="http://schemas.openxmlformats.org/officeDocument/2006/math">
                    <m:r>
                      <a:rPr lang="en-US" i="1" dirty="0" smtClean="0">
                        <a:latin typeface="Cambria Math" panose="02040503050406030204" pitchFamily="18" charset="0"/>
                      </a:rPr>
                      <m:t>𝐴𝑥</m:t>
                    </m:r>
                    <m:r>
                      <a:rPr lang="en-US" i="1" dirty="0" smtClean="0">
                        <a:latin typeface="Cambria Math" panose="02040503050406030204" pitchFamily="18" charset="0"/>
                      </a:rPr>
                      <m:t> = </m:t>
                    </m:r>
                    <m:r>
                      <a:rPr lang="en-US" i="1" dirty="0" smtClean="0">
                        <a:latin typeface="Cambria Math" panose="02040503050406030204" pitchFamily="18" charset="0"/>
                      </a:rPr>
                      <m:t>𝑏</m:t>
                    </m:r>
                  </m:oMath>
                </a14:m>
                <a:r>
                  <a:rPr lang="en-US" dirty="0"/>
                  <a:t>. Then</a:t>
                </a:r>
              </a:p>
              <a:p>
                <a:pPr marL="914400" lvl="1" indent="-457200">
                  <a:buFont typeface="+mj-lt"/>
                  <a:buAutoNum type="arabicPeriod"/>
                </a:pPr>
                <a:r>
                  <a:rPr lang="en-US" dirty="0"/>
                  <a:t>a solution of </a:t>
                </a:r>
                <a:r>
                  <a:rPr lang="en-US" dirty="0">
                    <a:solidFill>
                      <a:srgbClr val="002060"/>
                    </a:solidFill>
                  </a:rPr>
                  <a:t>Ax = b </a:t>
                </a:r>
                <a:r>
                  <a:rPr lang="en-US" dirty="0"/>
                  <a:t>is a vector </a:t>
                </a:r>
                <a:r>
                  <a:rPr lang="en-US" dirty="0">
                    <a:solidFill>
                      <a:srgbClr val="002060"/>
                    </a:solidFill>
                  </a:rPr>
                  <a:t>y</a:t>
                </a:r>
                <a:r>
                  <a:rPr lang="en-US" dirty="0"/>
                  <a:t> such that the matrix product </a:t>
                </a:r>
                <a:r>
                  <a:rPr lang="en-US" dirty="0">
                    <a:solidFill>
                      <a:srgbClr val="002060"/>
                    </a:solidFill>
                  </a:rPr>
                  <a:t>Ay</a:t>
                </a:r>
                <a:r>
                  <a:rPr lang="en-US" dirty="0"/>
                  <a:t> indeed equals </a:t>
                </a:r>
                <a:r>
                  <a:rPr lang="en-US" dirty="0">
                    <a:solidFill>
                      <a:srgbClr val="002060"/>
                    </a:solidFill>
                  </a:rPr>
                  <a:t>b</a:t>
                </a:r>
                <a:r>
                  <a:rPr lang="en-US" dirty="0"/>
                  <a:t>. </a:t>
                </a:r>
              </a:p>
              <a:p>
                <a:pPr marL="914400" lvl="1" indent="-457200">
                  <a:buFont typeface="+mj-lt"/>
                  <a:buAutoNum type="arabicPeriod"/>
                </a:pPr>
                <a:r>
                  <a:rPr lang="en-US" dirty="0"/>
                  <a:t>the set of all solutions is called the </a:t>
                </a:r>
                <a:r>
                  <a:rPr lang="en-US" dirty="0">
                    <a:solidFill>
                      <a:srgbClr val="002060"/>
                    </a:solidFill>
                  </a:rPr>
                  <a:t>solution set </a:t>
                </a:r>
                <a:r>
                  <a:rPr lang="en-US" dirty="0"/>
                  <a:t>of the system. </a:t>
                </a:r>
              </a:p>
              <a:p>
                <a:pPr marL="914400" lvl="1" indent="-457200">
                  <a:buFont typeface="+mj-lt"/>
                  <a:buAutoNum type="arabicPeriod"/>
                </a:pPr>
                <a:r>
                  <a:rPr lang="en-US" dirty="0"/>
                  <a:t>this linear system is called </a:t>
                </a:r>
                <a:r>
                  <a:rPr lang="en-US" dirty="0">
                    <a:solidFill>
                      <a:srgbClr val="002060"/>
                    </a:solidFill>
                  </a:rPr>
                  <a:t>consistent</a:t>
                </a:r>
                <a:r>
                  <a:rPr lang="en-US" dirty="0"/>
                  <a:t> if it admits a solution and is called </a:t>
                </a:r>
                <a:r>
                  <a:rPr lang="en-US" dirty="0">
                    <a:solidFill>
                      <a:srgbClr val="002060"/>
                    </a:solidFill>
                  </a:rPr>
                  <a:t>inconsistent</a:t>
                </a:r>
                <a:r>
                  <a:rPr lang="en-US" dirty="0"/>
                  <a:t> if it admits no solution</a:t>
                </a:r>
              </a:p>
            </p:txBody>
          </p:sp>
        </mc:Choice>
        <mc:Fallback xmlns="">
          <p:sp>
            <p:nvSpPr>
              <p:cNvPr id="3" name="Content Placeholder 2">
                <a:extLst>
                  <a:ext uri="{FF2B5EF4-FFF2-40B4-BE49-F238E27FC236}">
                    <a16:creationId xmlns:a16="http://schemas.microsoft.com/office/drawing/2014/main" id="{6F5E9CCE-CE42-4068-A117-91313257A682}"/>
                  </a:ext>
                </a:extLst>
              </p:cNvPr>
              <p:cNvSpPr>
                <a:spLocks noGrp="1" noRot="1" noChangeAspect="1" noMove="1" noResize="1" noEditPoints="1" noAdjustHandles="1" noChangeArrowheads="1" noChangeShapeType="1" noTextEdit="1"/>
              </p:cNvSpPr>
              <p:nvPr>
                <p:ph idx="1"/>
              </p:nvPr>
            </p:nvSpPr>
            <p:spPr>
              <a:xfrm>
                <a:off x="838199" y="1270000"/>
                <a:ext cx="8832273" cy="4906963"/>
              </a:xfrm>
              <a:blipFill>
                <a:blip r:embed="rId2"/>
                <a:stretch>
                  <a:fillRect l="-1173" t="-1988" r="-11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189082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293-8954-4404-92BA-83E33974B63E}"/>
              </a:ext>
            </a:extLst>
          </p:cNvPr>
          <p:cNvSpPr>
            <a:spLocks noGrp="1"/>
          </p:cNvSpPr>
          <p:nvPr>
            <p:ph type="title"/>
          </p:nvPr>
        </p:nvSpPr>
        <p:spPr/>
        <p:txBody>
          <a:bodyPr>
            <a:normAutofit fontScale="90000"/>
          </a:bodyPr>
          <a:lstStyle/>
          <a:p>
            <a:r>
              <a:rPr lang="en-US" altLang="en-US" dirty="0"/>
              <a:t>Recall: </a:t>
            </a:r>
            <a:r>
              <a:rPr lang="en-US" dirty="0"/>
              <a:t>System of linear equations</a:t>
            </a:r>
          </a:p>
        </p:txBody>
      </p:sp>
      <p:sp>
        <p:nvSpPr>
          <p:cNvPr id="3" name="Content Placeholder 2">
            <a:extLst>
              <a:ext uri="{FF2B5EF4-FFF2-40B4-BE49-F238E27FC236}">
                <a16:creationId xmlns:a16="http://schemas.microsoft.com/office/drawing/2014/main" id="{6F5E9CCE-CE42-4068-A117-91313257A682}"/>
              </a:ext>
            </a:extLst>
          </p:cNvPr>
          <p:cNvSpPr>
            <a:spLocks noGrp="1"/>
          </p:cNvSpPr>
          <p:nvPr>
            <p:ph idx="1"/>
          </p:nvPr>
        </p:nvSpPr>
        <p:spPr>
          <a:xfrm>
            <a:off x="838201" y="1290637"/>
            <a:ext cx="5664200" cy="4906963"/>
          </a:xfrm>
        </p:spPr>
        <p:txBody>
          <a:bodyPr>
            <a:normAutofit lnSpcReduction="10000"/>
          </a:bodyPr>
          <a:lstStyle/>
          <a:p>
            <a:r>
              <a:rPr lang="en-US" dirty="0">
                <a:solidFill>
                  <a:srgbClr val="002060"/>
                </a:solidFill>
              </a:rPr>
              <a:t>Underdetermined</a:t>
            </a:r>
            <a:r>
              <a:rPr lang="en-US" dirty="0"/>
              <a:t> if n&gt;m: “more unknowns than equations”</a:t>
            </a:r>
          </a:p>
          <a:p>
            <a:pPr lvl="1"/>
            <a:r>
              <a:rPr lang="en-US" dirty="0"/>
              <a:t>cannot have a unique solution. </a:t>
            </a:r>
          </a:p>
          <a:p>
            <a:pPr lvl="1"/>
            <a:r>
              <a:rPr lang="en-US" dirty="0"/>
              <a:t>In this case, there are either infinitely many or no solutions.</a:t>
            </a:r>
          </a:p>
          <a:p>
            <a:pPr lvl="1"/>
            <a:r>
              <a:rPr lang="en-US" dirty="0"/>
              <a:t>For an example of this, refer to what can happen with only two planes in three dimensions:</a:t>
            </a:r>
          </a:p>
          <a:p>
            <a:r>
              <a:rPr lang="en-US" dirty="0">
                <a:solidFill>
                  <a:srgbClr val="002060"/>
                </a:solidFill>
              </a:rPr>
              <a:t>Overdetermined</a:t>
            </a:r>
            <a:r>
              <a:rPr lang="en-US" dirty="0"/>
              <a:t> if m&gt;n: “more equations than unknowns”</a:t>
            </a:r>
          </a:p>
          <a:p>
            <a:pPr lvl="1"/>
            <a:r>
              <a:rPr lang="en-US" dirty="0"/>
              <a:t>An overdetermined system may also have infinitely many or no solutions or  may have a unique solution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3D2F2E-03F1-4D32-8C4C-5C493FE2C0C3}"/>
              </a:ext>
            </a:extLst>
          </p:cNvPr>
          <p:cNvSpPr>
            <a:spLocks noGrp="1"/>
          </p:cNvSpPr>
          <p:nvPr>
            <p:ph type="sldNum" sz="quarter" idx="12"/>
          </p:nvPr>
        </p:nvSpPr>
        <p:spPr/>
        <p:txBody>
          <a:bodyPr/>
          <a:lstStyle/>
          <a:p>
            <a:fld id="{7A40C488-C8CC-47D5-8871-7D5F905AB6AC}" type="slidenum">
              <a:rPr lang="en-US" smtClean="0"/>
              <a:t>6</a:t>
            </a:fld>
            <a:endParaRPr lang="en-US"/>
          </a:p>
        </p:txBody>
      </p:sp>
      <p:pic>
        <p:nvPicPr>
          <p:cNvPr id="6" name="Picture 5">
            <a:extLst>
              <a:ext uri="{FF2B5EF4-FFF2-40B4-BE49-F238E27FC236}">
                <a16:creationId xmlns:a16="http://schemas.microsoft.com/office/drawing/2014/main" id="{5FADBC96-3671-49EA-92D0-DF077336CA3B}"/>
              </a:ext>
            </a:extLst>
          </p:cNvPr>
          <p:cNvPicPr>
            <a:picLocks noChangeAspect="1"/>
          </p:cNvPicPr>
          <p:nvPr/>
        </p:nvPicPr>
        <p:blipFill>
          <a:blip r:embed="rId3"/>
          <a:stretch>
            <a:fillRect/>
          </a:stretch>
        </p:blipFill>
        <p:spPr>
          <a:xfrm>
            <a:off x="7057072" y="1290637"/>
            <a:ext cx="4600575" cy="2447925"/>
          </a:xfrm>
          <a:prstGeom prst="rect">
            <a:avLst/>
          </a:prstGeom>
        </p:spPr>
      </p:pic>
    </p:spTree>
    <p:extLst>
      <p:ext uri="{BB962C8B-B14F-4D97-AF65-F5344CB8AC3E}">
        <p14:creationId xmlns:p14="http://schemas.microsoft.com/office/powerpoint/2010/main" val="205789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674E-00E9-46AD-9A27-D9AF3B32A706}"/>
              </a:ext>
            </a:extLst>
          </p:cNvPr>
          <p:cNvSpPr>
            <a:spLocks noGrp="1"/>
          </p:cNvSpPr>
          <p:nvPr>
            <p:ph type="title"/>
          </p:nvPr>
        </p:nvSpPr>
        <p:spPr/>
        <p:txBody>
          <a:bodyPr>
            <a:normAutofit fontScale="90000"/>
          </a:bodyPr>
          <a:lstStyle/>
          <a:p>
            <a:r>
              <a:rPr lang="en-US" dirty="0"/>
              <a:t>System of linear equations</a:t>
            </a:r>
          </a:p>
        </p:txBody>
      </p:sp>
      <p:sp>
        <p:nvSpPr>
          <p:cNvPr id="3" name="Content Placeholder 2">
            <a:extLst>
              <a:ext uri="{FF2B5EF4-FFF2-40B4-BE49-F238E27FC236}">
                <a16:creationId xmlns:a16="http://schemas.microsoft.com/office/drawing/2014/main" id="{8351A55D-9E1C-4054-8D0A-70579AF71496}"/>
              </a:ext>
            </a:extLst>
          </p:cNvPr>
          <p:cNvSpPr>
            <a:spLocks noGrp="1"/>
          </p:cNvSpPr>
          <p:nvPr>
            <p:ph idx="1"/>
          </p:nvPr>
        </p:nvSpPr>
        <p:spPr/>
        <p:txBody>
          <a:bodyPr>
            <a:normAutofit/>
          </a:bodyPr>
          <a:lstStyle/>
          <a:p>
            <a:r>
              <a:rPr lang="en-US" dirty="0">
                <a:solidFill>
                  <a:srgbClr val="FF0000"/>
                </a:solidFill>
              </a:rPr>
              <a:t>Theorem. </a:t>
            </a:r>
            <a:r>
              <a:rPr lang="en-US" dirty="0"/>
              <a:t>If there is a row in an augmented matrix containing all zeros to the left of the vertical line and a nonzero entry to the right of the line, then the corresponding system of equations has no solution.</a:t>
            </a:r>
          </a:p>
        </p:txBody>
      </p:sp>
      <p:sp>
        <p:nvSpPr>
          <p:cNvPr id="4" name="Slide Number Placeholder 3">
            <a:extLst>
              <a:ext uri="{FF2B5EF4-FFF2-40B4-BE49-F238E27FC236}">
                <a16:creationId xmlns:a16="http://schemas.microsoft.com/office/drawing/2014/main" id="{3EB8352F-AD55-4A3A-B2A7-294946DE6721}"/>
              </a:ext>
            </a:extLst>
          </p:cNvPr>
          <p:cNvSpPr>
            <a:spLocks noGrp="1"/>
          </p:cNvSpPr>
          <p:nvPr>
            <p:ph type="sldNum" sz="quarter" idx="12"/>
          </p:nvPr>
        </p:nvSpPr>
        <p:spPr/>
        <p:txBody>
          <a:bodyPr/>
          <a:lstStyle/>
          <a:p>
            <a:fld id="{7A40C488-C8CC-47D5-8871-7D5F905AB6AC}" type="slidenum">
              <a:rPr lang="en-US" smtClean="0"/>
              <a:t>7</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1BB9825-C60B-441C-AC7C-7D9AD7DF99D6}"/>
                  </a:ext>
                </a:extLst>
              </p:cNvPr>
              <p:cNvSpPr txBox="1">
                <a:spLocks/>
              </p:cNvSpPr>
              <p:nvPr/>
            </p:nvSpPr>
            <p:spPr>
              <a:xfrm>
                <a:off x="2380393" y="4875656"/>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i="1" smtClean="0">
                                    <a:latin typeface="Cambria Math" panose="02040503050406030204" pitchFamily="18" charset="0"/>
                                  </a:rPr>
                                  <m:t>𝟏</m:t>
                                </m:r>
                              </m:e>
                              <m:e>
                                <m:r>
                                  <a:rPr lang="en-US" i="1" smtClean="0">
                                    <a:latin typeface="Cambria Math" panose="02040503050406030204" pitchFamily="18" charset="0"/>
                                  </a:rPr>
                                  <m:t>𝟏</m:t>
                                </m:r>
                              </m:e>
                              <m:e>
                                <m:r>
                                  <a:rPr lang="en-US" b="1" i="1" smtClean="0">
                                    <a:latin typeface="Cambria Math" panose="02040503050406030204" pitchFamily="18" charset="0"/>
                                  </a:rPr>
                                  <m:t>𝟏</m:t>
                                </m:r>
                              </m:e>
                            </m:mr>
                            <m:mr>
                              <m:e>
                                <m:r>
                                  <a:rPr lang="en-US" b="1" i="1" smtClean="0">
                                    <a:latin typeface="Cambria Math" panose="02040503050406030204" pitchFamily="18" charset="0"/>
                                  </a:rPr>
                                  <m:t>𝟑</m:t>
                                </m:r>
                              </m:e>
                              <m:e>
                                <m:r>
                                  <a:rPr lang="en-US" b="1" i="1" smtClean="0">
                                    <a:latin typeface="Cambria Math" panose="02040503050406030204" pitchFamily="18" charset="0"/>
                                  </a:rPr>
                                  <m:t>−</m:t>
                                </m:r>
                                <m:r>
                                  <a:rPr lang="en-US" i="1" smtClean="0">
                                    <a:latin typeface="Cambria Math" panose="02040503050406030204" pitchFamily="18" charset="0"/>
                                  </a:rPr>
                                  <m:t>𝟏</m:t>
                                </m:r>
                              </m:e>
                              <m:e>
                                <m:r>
                                  <a:rPr lang="en-US" i="1" smtClean="0">
                                    <a:latin typeface="Cambria Math" panose="02040503050406030204" pitchFamily="18" charset="0"/>
                                  </a:rPr>
                                  <m:t>−</m:t>
                                </m:r>
                                <m:r>
                                  <a:rPr lang="en-US" b="1" i="1" smtClean="0">
                                    <a:latin typeface="Cambria Math" panose="02040503050406030204" pitchFamily="18" charset="0"/>
                                  </a:rPr>
                                  <m:t>𝟏</m:t>
                                </m:r>
                              </m:e>
                              <m:e>
                                <m:r>
                                  <a:rPr lang="en-US" b="1" i="1" smtClean="0">
                                    <a:latin typeface="Cambria Math" panose="02040503050406030204" pitchFamily="18" charset="0"/>
                                  </a:rPr>
                                  <m:t>𝟒</m:t>
                                </m:r>
                              </m:e>
                            </m:mr>
                            <m:mr>
                              <m:e>
                                <m:r>
                                  <a:rPr lang="en-US" b="1" i="1" smtClean="0">
                                    <a:latin typeface="Cambria Math" panose="02040503050406030204" pitchFamily="18" charset="0"/>
                                  </a:rPr>
                                  <m:t>𝟏</m:t>
                                </m:r>
                              </m:e>
                              <m:e>
                                <m:r>
                                  <a:rPr lang="en-US" b="1" i="1" smtClean="0">
                                    <a:latin typeface="Cambria Math" panose="02040503050406030204" pitchFamily="18" charset="0"/>
                                  </a:rPr>
                                  <m:t>𝟓</m:t>
                                </m:r>
                              </m:e>
                              <m:e>
                                <m:r>
                                  <a:rPr lang="en-US" b="1" i="1" smtClean="0">
                                    <a:latin typeface="Cambria Math" panose="02040503050406030204" pitchFamily="18" charset="0"/>
                                  </a:rPr>
                                  <m:t>𝟓</m:t>
                                </m:r>
                              </m:e>
                              <m:e>
                                <m:r>
                                  <a:rPr lang="en-US" b="1" i="1" smtClean="0">
                                    <a:latin typeface="Cambria Math" panose="02040503050406030204" pitchFamily="18" charset="0"/>
                                  </a:rPr>
                                  <m:t>−</m:t>
                                </m:r>
                                <m:r>
                                  <a:rPr lang="en-US" b="1" i="1" smtClean="0">
                                    <a:latin typeface="Cambria Math" panose="02040503050406030204" pitchFamily="18" charset="0"/>
                                  </a:rPr>
                                  <m:t>𝟏</m:t>
                                </m:r>
                              </m:e>
                            </m:mr>
                          </m:m>
                        </m:e>
                      </m:d>
                    </m:oMath>
                  </m:oMathPara>
                </a14:m>
                <a:endParaRPr lang="en-US" dirty="0"/>
              </a:p>
            </p:txBody>
          </p:sp>
        </mc:Choice>
        <mc:Fallback xmlns="">
          <p:sp>
            <p:nvSpPr>
              <p:cNvPr id="5" name="Content Placeholder 2">
                <a:extLst>
                  <a:ext uri="{FF2B5EF4-FFF2-40B4-BE49-F238E27FC236}">
                    <a16:creationId xmlns:a16="http://schemas.microsoft.com/office/drawing/2014/main" id="{01BB9825-C60B-441C-AC7C-7D9AD7DF99D6}"/>
                  </a:ext>
                </a:extLst>
              </p:cNvPr>
              <p:cNvSpPr txBox="1">
                <a:spLocks noRot="1" noChangeAspect="1" noMove="1" noResize="1" noEditPoints="1" noAdjustHandles="1" noChangeArrowheads="1" noChangeShapeType="1" noTextEdit="1"/>
              </p:cNvSpPr>
              <p:nvPr/>
            </p:nvSpPr>
            <p:spPr>
              <a:xfrm>
                <a:off x="2380393" y="4875656"/>
                <a:ext cx="3256128" cy="11729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D1A718F-DE2D-44B3-93AD-D807286C036C}"/>
                  </a:ext>
                </a:extLst>
              </p:cNvPr>
              <p:cNvSpPr txBox="1">
                <a:spLocks/>
              </p:cNvSpPr>
              <p:nvPr/>
            </p:nvSpPr>
            <p:spPr>
              <a:xfrm>
                <a:off x="838200" y="3429000"/>
                <a:ext cx="6564086" cy="125774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𝟑</m:t>
                          </m:r>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i="1" smtClean="0">
                          <a:latin typeface="Cambria Math" panose="02040503050406030204" pitchFamily="18" charset="0"/>
                        </a:rPr>
                        <m:t>=</m:t>
                      </m:r>
                      <m:r>
                        <a:rPr lang="en-US" b="1" i="1" smtClean="0">
                          <a:latin typeface="Cambria Math" panose="02040503050406030204" pitchFamily="18" charset="0"/>
                        </a:rPr>
                        <m:t>𝟒</m:t>
                      </m:r>
                    </m:oMath>
                  </m:oMathPara>
                </a14:m>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𝟓</m:t>
                          </m:r>
                          <m:r>
                            <a:rPr lang="en-US" i="1" smtClean="0">
                              <a:latin typeface="Cambria Math" panose="02040503050406030204" pitchFamily="18" charset="0"/>
                            </a:rPr>
                            <m:t>𝒙</m:t>
                          </m:r>
                        </m:e>
                        <m:sub>
                          <m:r>
                            <a:rPr lang="en-US" i="1" smtClean="0">
                              <a:latin typeface="Cambria Math" panose="02040503050406030204" pitchFamily="18" charset="0"/>
                            </a:rPr>
                            <m:t>𝟐</m:t>
                          </m:r>
                        </m:sub>
                      </m:sSub>
                      <m:r>
                        <a:rPr lang="en-US" i="1" smtClean="0">
                          <a:latin typeface="Cambria Math" panose="02040503050406030204" pitchFamily="18" charset="0"/>
                        </a:rPr>
                        <m:t>+</m:t>
                      </m:r>
                      <m:r>
                        <a:rPr lang="en-US" b="1" i="1" smtClean="0">
                          <a:latin typeface="Cambria Math" panose="02040503050406030204" pitchFamily="18" charset="0"/>
                        </a:rPr>
                        <m:t>𝟓</m:t>
                      </m:r>
                      <m:sSub>
                        <m:sSubPr>
                          <m:ctrlPr>
                            <a:rPr lang="en-US" i="1" smtClean="0">
                              <a:latin typeface="Cambria Math" panose="02040503050406030204" pitchFamily="18" charset="0"/>
                            </a:rPr>
                          </m:ctrlPr>
                        </m:sSubPr>
                        <m:e>
                          <m:r>
                            <a:rPr lang="en-US" i="1" smtClean="0">
                              <a:latin typeface="Cambria Math" panose="02040503050406030204" pitchFamily="18" charset="0"/>
                            </a:rPr>
                            <m:t>𝒙</m:t>
                          </m:r>
                        </m:e>
                        <m:sub>
                          <m:r>
                            <a:rPr lang="en-US" i="1" smtClean="0">
                              <a:latin typeface="Cambria Math" panose="02040503050406030204" pitchFamily="18" charset="0"/>
                            </a:rPr>
                            <m:t>𝟑</m:t>
                          </m:r>
                        </m:sub>
                      </m:sSub>
                      <m:r>
                        <a:rPr lang="en-US" i="1" smtClean="0">
                          <a:latin typeface="Cambria Math" panose="02040503050406030204" pitchFamily="18" charset="0"/>
                        </a:rPr>
                        <m:t>=</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p>
                <a:pPr marL="0" indent="0">
                  <a:buFont typeface="Arial" panose="020B0604020202020204" pitchFamily="34" charset="0"/>
                  <a:buNone/>
                </a:pPr>
                <a:endParaRPr lang="en-US" dirty="0"/>
              </a:p>
            </p:txBody>
          </p:sp>
        </mc:Choice>
        <mc:Fallback xmlns="">
          <p:sp>
            <p:nvSpPr>
              <p:cNvPr id="6" name="Content Placeholder 2">
                <a:extLst>
                  <a:ext uri="{FF2B5EF4-FFF2-40B4-BE49-F238E27FC236}">
                    <a16:creationId xmlns:a16="http://schemas.microsoft.com/office/drawing/2014/main" id="{3D1A718F-DE2D-44B3-93AD-D807286C036C}"/>
                  </a:ext>
                </a:extLst>
              </p:cNvPr>
              <p:cNvSpPr txBox="1">
                <a:spLocks noRot="1" noChangeAspect="1" noMove="1" noResize="1" noEditPoints="1" noAdjustHandles="1" noChangeArrowheads="1" noChangeShapeType="1" noTextEdit="1"/>
              </p:cNvSpPr>
              <p:nvPr/>
            </p:nvSpPr>
            <p:spPr>
              <a:xfrm>
                <a:off x="838200" y="3429000"/>
                <a:ext cx="6564086" cy="1257743"/>
              </a:xfrm>
              <a:prstGeom prst="rect">
                <a:avLst/>
              </a:prstGeom>
              <a:blipFill>
                <a:blip r:embed="rId3"/>
                <a:stretch>
                  <a:fillRect b="-48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F1BCE9CE-A611-4439-826C-E62BD23A9129}"/>
              </a:ext>
            </a:extLst>
          </p:cNvPr>
          <p:cNvCxnSpPr>
            <a:cxnSpLocks/>
            <a:stCxn id="5" idx="3"/>
            <a:endCxn id="8" idx="1"/>
          </p:cNvCxnSpPr>
          <p:nvPr/>
        </p:nvCxnSpPr>
        <p:spPr>
          <a:xfrm>
            <a:off x="5636521" y="5462131"/>
            <a:ext cx="1472825" cy="14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7F0E679-C0D1-44B5-B97D-8B8732D019D3}"/>
                  </a:ext>
                </a:extLst>
              </p:cNvPr>
              <p:cNvSpPr txBox="1">
                <a:spLocks/>
              </p:cNvSpPr>
              <p:nvPr/>
            </p:nvSpPr>
            <p:spPr>
              <a:xfrm>
                <a:off x="7109346" y="4890062"/>
                <a:ext cx="3256128" cy="1172949"/>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rPr>
                                  <m:t>𝟏</m:t>
                                </m:r>
                              </m:e>
                              <m:e>
                                <m:r>
                                  <a:rPr lang="en-US" b="1" i="1" smtClean="0">
                                    <a:latin typeface="Cambria Math" panose="02040503050406030204" pitchFamily="18" charset="0"/>
                                  </a:rPr>
                                  <m:t>𝟏</m:t>
                                </m:r>
                              </m:e>
                              <m:e>
                                <m:r>
                                  <a:rPr lang="en-US" b="1" i="1" smtClean="0">
                                    <a:latin typeface="Cambria Math" panose="02040503050406030204" pitchFamily="18" charset="0"/>
                                  </a:rPr>
                                  <m:t>𝟏</m:t>
                                </m:r>
                              </m:e>
                              <m:e>
                                <m:r>
                                  <a:rPr lang="en-US" b="1" i="1" smtClean="0">
                                    <a:latin typeface="Cambria Math" panose="02040503050406030204" pitchFamily="18" charset="0"/>
                                  </a:rPr>
                                  <m:t>𝟏</m:t>
                                </m:r>
                              </m:e>
                            </m:mr>
                            <m:mr>
                              <m:e>
                                <m:r>
                                  <a:rPr lang="en-US" b="1" i="1" smtClean="0">
                                    <a:latin typeface="Cambria Math" panose="02040503050406030204" pitchFamily="18" charset="0"/>
                                  </a:rPr>
                                  <m:t>𝟎</m:t>
                                </m:r>
                              </m:e>
                              <m:e>
                                <m:r>
                                  <a:rPr lang="en-US" b="1" i="1" smtClean="0">
                                    <a:latin typeface="Cambria Math" panose="02040503050406030204" pitchFamily="18" charset="0"/>
                                  </a:rPr>
                                  <m:t>−</m:t>
                                </m:r>
                                <m:r>
                                  <a:rPr lang="en-US" b="1" i="1" smtClean="0">
                                    <a:latin typeface="Cambria Math" panose="02040503050406030204" pitchFamily="18" charset="0"/>
                                  </a:rPr>
                                  <m:t>𝟒</m:t>
                                </m:r>
                              </m:e>
                              <m:e>
                                <m:r>
                                  <a:rPr lang="en-US" i="1" smtClean="0">
                                    <a:latin typeface="Cambria Math" panose="02040503050406030204" pitchFamily="18" charset="0"/>
                                  </a:rPr>
                                  <m:t>−</m:t>
                                </m:r>
                                <m:r>
                                  <a:rPr lang="en-US" b="1" i="1" smtClean="0">
                                    <a:latin typeface="Cambria Math" panose="02040503050406030204" pitchFamily="18" charset="0"/>
                                  </a:rPr>
                                  <m:t>𝟒</m:t>
                                </m:r>
                              </m:e>
                              <m:e>
                                <m:r>
                                  <a:rPr lang="en-US" b="1" i="1" smtClean="0">
                                    <a:latin typeface="Cambria Math" panose="02040503050406030204" pitchFamily="18" charset="0"/>
                                  </a:rPr>
                                  <m:t>𝟏</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m:t>
                                </m:r>
                                <m:r>
                                  <a:rPr lang="en-US" i="1" smtClean="0">
                                    <a:latin typeface="Cambria Math" panose="02040503050406030204" pitchFamily="18" charset="0"/>
                                  </a:rPr>
                                  <m:t>𝟏</m:t>
                                </m:r>
                              </m:e>
                            </m:mr>
                          </m:m>
                        </m:e>
                      </m:d>
                    </m:oMath>
                  </m:oMathPara>
                </a14:m>
                <a:endParaRPr lang="en-US" dirty="0"/>
              </a:p>
            </p:txBody>
          </p:sp>
        </mc:Choice>
        <mc:Fallback xmlns="">
          <p:sp>
            <p:nvSpPr>
              <p:cNvPr id="8" name="Content Placeholder 2">
                <a:extLst>
                  <a:ext uri="{FF2B5EF4-FFF2-40B4-BE49-F238E27FC236}">
                    <a16:creationId xmlns:a16="http://schemas.microsoft.com/office/drawing/2014/main" id="{77F0E679-C0D1-44B5-B97D-8B8732D019D3}"/>
                  </a:ext>
                </a:extLst>
              </p:cNvPr>
              <p:cNvSpPr txBox="1">
                <a:spLocks noRot="1" noChangeAspect="1" noMove="1" noResize="1" noEditPoints="1" noAdjustHandles="1" noChangeArrowheads="1" noChangeShapeType="1" noTextEdit="1"/>
              </p:cNvSpPr>
              <p:nvPr/>
            </p:nvSpPr>
            <p:spPr>
              <a:xfrm>
                <a:off x="7109346" y="4890062"/>
                <a:ext cx="3256128" cy="1172949"/>
              </a:xfrm>
              <a:prstGeom prst="rect">
                <a:avLst/>
              </a:prstGeom>
              <a:blipFill>
                <a:blip r:embed="rId4"/>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FFE5AA31-7923-49FE-987F-7EE26BB11086}"/>
              </a:ext>
            </a:extLst>
          </p:cNvPr>
          <p:cNvCxnSpPr>
            <a:cxnSpLocks/>
          </p:cNvCxnSpPr>
          <p:nvPr/>
        </p:nvCxnSpPr>
        <p:spPr>
          <a:xfrm>
            <a:off x="4804012" y="4875656"/>
            <a:ext cx="0" cy="11729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DBF4475-5A89-475B-823D-1BAD1FF9FF8A}"/>
              </a:ext>
            </a:extLst>
          </p:cNvPr>
          <p:cNvCxnSpPr>
            <a:cxnSpLocks/>
          </p:cNvCxnSpPr>
          <p:nvPr/>
        </p:nvCxnSpPr>
        <p:spPr>
          <a:xfrm>
            <a:off x="9542060" y="4812718"/>
            <a:ext cx="0" cy="1172949"/>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848629D-D48C-4C84-9C4B-C19960F1E9EC}"/>
              </a:ext>
            </a:extLst>
          </p:cNvPr>
          <p:cNvSpPr txBox="1"/>
          <p:nvPr/>
        </p:nvSpPr>
        <p:spPr>
          <a:xfrm>
            <a:off x="10365474" y="5214526"/>
            <a:ext cx="1484194" cy="369332"/>
          </a:xfrm>
          <a:prstGeom prst="rect">
            <a:avLst/>
          </a:prstGeom>
          <a:noFill/>
        </p:spPr>
        <p:txBody>
          <a:bodyPr wrap="square">
            <a:spAutoFit/>
          </a:bodyPr>
          <a:lstStyle/>
          <a:p>
            <a:r>
              <a:rPr lang="en-US" b="1" i="0" dirty="0">
                <a:solidFill>
                  <a:srgbClr val="FF0000"/>
                </a:solidFill>
                <a:effectLst/>
                <a:latin typeface="Open Sans"/>
              </a:rPr>
              <a:t>inconsistent</a:t>
            </a:r>
            <a:endParaRPr lang="en-US" dirty="0">
              <a:solidFill>
                <a:srgbClr val="FF0000"/>
              </a:solidFill>
            </a:endParaRPr>
          </a:p>
        </p:txBody>
      </p:sp>
    </p:spTree>
    <p:extLst>
      <p:ext uri="{BB962C8B-B14F-4D97-AF65-F5344CB8AC3E}">
        <p14:creationId xmlns:p14="http://schemas.microsoft.com/office/powerpoint/2010/main" val="123146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1" y="1270000"/>
                <a:ext cx="6564086" cy="4906963"/>
              </a:xfrm>
            </p:spPr>
            <p:txBody>
              <a:bodyPr>
                <a:normAutofit/>
              </a:bodyPr>
              <a:lstStyle/>
              <a:p>
                <a:r>
                  <a:rPr lang="en-US" dirty="0"/>
                  <a:t>The homogeneous system of linear equations always has a solution, namely the solution obtained by letting all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b="1" i="1" dirty="0" smtClean="0">
                        <a:latin typeface="Cambria Math" panose="02040503050406030204" pitchFamily="18" charset="0"/>
                      </a:rPr>
                      <m:t>𝟎</m:t>
                    </m:r>
                  </m:oMath>
                </a14:m>
                <a:r>
                  <a:rPr lang="en-US" b="1" dirty="0"/>
                  <a:t>. </a:t>
                </a:r>
                <a:r>
                  <a:rPr lang="en-US" dirty="0"/>
                  <a:t>This solution will be called the </a:t>
                </a:r>
                <a:r>
                  <a:rPr lang="en-US" dirty="0">
                    <a:solidFill>
                      <a:srgbClr val="FF0000"/>
                    </a:solidFill>
                  </a:rPr>
                  <a:t>trivial</a:t>
                </a:r>
                <a:r>
                  <a:rPr lang="en-US" dirty="0"/>
                  <a:t> solution.</a:t>
                </a:r>
              </a:p>
              <a:p>
                <a:r>
                  <a:rPr lang="en-US" dirty="0"/>
                  <a:t>A solution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r>
                      <a:rPr lang="en-US" i="1" dirty="0" smtClean="0">
                        <a:latin typeface="Cambria Math" panose="02040503050406030204" pitchFamily="18" charset="0"/>
                      </a:rPr>
                      <m:t> </m:t>
                    </m:r>
                    <m:r>
                      <a:rPr lang="en-US" b="1" i="1" dirty="0" smtClean="0">
                        <a:latin typeface="Cambria Math" panose="02040503050406030204" pitchFamily="18" charset="0"/>
                      </a:rPr>
                      <m:t>…</m:t>
                    </m:r>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𝑛</m:t>
                        </m:r>
                      </m:sub>
                    </m:sSub>
                    <m:r>
                      <a:rPr lang="en-US" i="1" dirty="0">
                        <a:latin typeface="Cambria Math" panose="02040503050406030204" pitchFamily="18" charset="0"/>
                      </a:rPr>
                      <m:t>) </m:t>
                    </m:r>
                  </m:oMath>
                </a14:m>
                <a:r>
                  <a:rPr lang="en-US" dirty="0"/>
                  <a:t>such that some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𝑖</m:t>
                        </m:r>
                      </m:sub>
                    </m:sSub>
                    <m:r>
                      <a:rPr lang="en-US" b="1" i="1" dirty="0" smtClean="0">
                        <a:latin typeface="Cambria Math" panose="02040503050406030204" pitchFamily="18" charset="0"/>
                      </a:rPr>
                      <m:t> </m:t>
                    </m:r>
                    <m:r>
                      <a:rPr lang="en-US" b="1" i="1" dirty="0" smtClean="0">
                        <a:latin typeface="Cambria Math" panose="02040503050406030204" pitchFamily="18" charset="0"/>
                      </a:rPr>
                      <m:t>𝒊𝒔</m:t>
                    </m:r>
                    <m:r>
                      <a:rPr lang="en-US" b="1" i="1" dirty="0" smtClean="0">
                        <a:latin typeface="Cambria Math" panose="02040503050406030204" pitchFamily="18" charset="0"/>
                      </a:rPr>
                      <m:t>≠</m:t>
                    </m:r>
                    <m:r>
                      <a:rPr lang="en-US" i="1" dirty="0">
                        <a:latin typeface="Cambria Math" panose="02040503050406030204" pitchFamily="18" charset="0"/>
                      </a:rPr>
                      <m:t> 0 </m:t>
                    </m:r>
                  </m:oMath>
                </a14:m>
                <a:r>
                  <a:rPr lang="en-US" dirty="0"/>
                  <a:t>is called </a:t>
                </a:r>
                <a:r>
                  <a:rPr lang="en-US" dirty="0">
                    <a:solidFill>
                      <a:srgbClr val="FF0000"/>
                    </a:solidFill>
                  </a:rPr>
                  <a:t>non-trivial</a:t>
                </a:r>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1" y="1270000"/>
                <a:ext cx="6564086" cy="4906963"/>
              </a:xfrm>
              <a:blipFill>
                <a:blip r:embed="rId3"/>
                <a:stretch>
                  <a:fillRect l="-1673" t="-1988" r="-19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8</a:t>
            </a:fld>
            <a:endParaRPr lang="en-US"/>
          </a:p>
        </p:txBody>
      </p:sp>
    </p:spTree>
    <p:extLst>
      <p:ext uri="{BB962C8B-B14F-4D97-AF65-F5344CB8AC3E}">
        <p14:creationId xmlns:p14="http://schemas.microsoft.com/office/powerpoint/2010/main" val="36074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2D2-7115-4653-BE2A-3DBAD53B1CD4}"/>
              </a:ext>
            </a:extLst>
          </p:cNvPr>
          <p:cNvSpPr>
            <a:spLocks noGrp="1"/>
          </p:cNvSpPr>
          <p:nvPr>
            <p:ph type="title"/>
          </p:nvPr>
        </p:nvSpPr>
        <p:spPr>
          <a:xfrm>
            <a:off x="838199" y="554037"/>
            <a:ext cx="10951029" cy="527050"/>
          </a:xfrm>
        </p:spPr>
        <p:txBody>
          <a:bodyPr>
            <a:noAutofit/>
          </a:bodyPr>
          <a:lstStyle/>
          <a:p>
            <a:r>
              <a:rPr lang="en-US" sz="3400" dirty="0"/>
              <a:t>Homogenous system </a:t>
            </a:r>
            <a:r>
              <a:rPr lang="en-US" sz="3600" dirty="0"/>
              <a:t>of linear equations</a:t>
            </a:r>
            <a:endParaRPr lang="en-US" sz="3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723760-17E5-42FB-95EF-E8299B100114}"/>
                  </a:ext>
                </a:extLst>
              </p:cNvPr>
              <p:cNvSpPr>
                <a:spLocks noGrp="1"/>
              </p:cNvSpPr>
              <p:nvPr>
                <p:ph idx="1"/>
              </p:nvPr>
            </p:nvSpPr>
            <p:spPr>
              <a:xfrm>
                <a:off x="838200" y="1270000"/>
                <a:ext cx="7537703" cy="4906963"/>
              </a:xfrm>
            </p:spPr>
            <p:txBody>
              <a:bodyPr>
                <a:normAutofit/>
              </a:bodyPr>
              <a:lstStyle/>
              <a:p>
                <a:r>
                  <a:rPr lang="en-US" dirty="0">
                    <a:solidFill>
                      <a:srgbClr val="FF0000"/>
                    </a:solidFill>
                  </a:rPr>
                  <a:t>Theorem. </a:t>
                </a:r>
              </a:p>
              <a:p>
                <a:pPr marL="0" indent="0">
                  <a:buNone/>
                </a:pPr>
                <a:r>
                  <a:rPr lang="en-US" dirty="0"/>
                  <a:t>	Let</a:t>
                </a:r>
              </a:p>
              <a:p>
                <a:pPr marL="0" indent="0" algn="ct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𝟏𝟐</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𝟏</m:t>
                        </m:r>
                        <m:r>
                          <a:rPr lang="en-US" i="1">
                            <a:latin typeface="Cambria Math" panose="02040503050406030204" pitchFamily="18" charset="0"/>
                          </a:rPr>
                          <m:t>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𝒏</m:t>
                        </m:r>
                      </m:sub>
                    </m:sSub>
                    <m:r>
                      <a:rPr lang="en-US" i="1">
                        <a:latin typeface="Cambria Math" panose="02040503050406030204" pitchFamily="18" charset="0"/>
                      </a:rPr>
                      <m:t>=</m:t>
                    </m:r>
                    <m:r>
                      <a:rPr lang="en-US" b="1" i="1" smtClean="0">
                        <a:latin typeface="Cambria Math" panose="02040503050406030204" pitchFamily="18" charset="0"/>
                      </a:rPr>
                      <m:t>𝟎</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𝟐𝟏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𝟐𝟐</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𝟐</m:t>
                          </m:r>
                          <m:r>
                            <a:rPr lang="en-US" i="1">
                              <a:latin typeface="Cambria Math" panose="02040503050406030204" pitchFamily="18" charset="0"/>
                            </a:rPr>
                            <m:t>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𝒏</m:t>
                          </m:r>
                        </m:sub>
                      </m:sSub>
                      <m:r>
                        <a:rPr lang="en-US" i="1">
                          <a:latin typeface="Cambria Math" panose="02040503050406030204" pitchFamily="18" charset="0"/>
                        </a:rPr>
                        <m:t>=</m:t>
                      </m:r>
                      <m:r>
                        <a:rPr lang="en-US" b="1" i="1" smtClean="0">
                          <a:latin typeface="Cambria Math" panose="02040503050406030204" pitchFamily="18" charset="0"/>
                        </a:rPr>
                        <m:t>𝟎</m:t>
                      </m:r>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𝒎</m:t>
                          </m:r>
                          <m:r>
                            <a:rPr lang="en-US" i="1">
                              <a:latin typeface="Cambria Math" panose="02040503050406030204" pitchFamily="18" charset="0"/>
                            </a:rPr>
                            <m:t>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𝒎</m:t>
                          </m:r>
                          <m:r>
                            <a:rPr lang="en-US" i="1">
                              <a:latin typeface="Cambria Math" panose="02040503050406030204" pitchFamily="18" charset="0"/>
                            </a:rPr>
                            <m:t>𝟐</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𝒎𝒏</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𝒏</m:t>
                          </m:r>
                        </m:sub>
                      </m:sSub>
                      <m:r>
                        <a:rPr lang="en-US" i="1">
                          <a:latin typeface="Cambria Math" panose="02040503050406030204" pitchFamily="18" charset="0"/>
                        </a:rPr>
                        <m:t>=</m:t>
                      </m:r>
                      <m:r>
                        <a:rPr lang="en-US" b="1" i="1" smtClean="0">
                          <a:latin typeface="Cambria Math" panose="02040503050406030204" pitchFamily="18" charset="0"/>
                        </a:rPr>
                        <m:t>𝟎</m:t>
                      </m:r>
                    </m:oMath>
                  </m:oMathPara>
                </a14:m>
                <a:endParaRPr lang="en-US" dirty="0">
                  <a:solidFill>
                    <a:srgbClr val="002060"/>
                  </a:solidFill>
                </a:endParaRPr>
              </a:p>
              <a:p>
                <a:pPr marL="457200" lvl="1" indent="0">
                  <a:buNone/>
                </a:pPr>
                <a:r>
                  <a:rPr lang="en-US" dirty="0">
                    <a:solidFill>
                      <a:srgbClr val="002060"/>
                    </a:solidFill>
                  </a:rPr>
                  <a:t>where for </a:t>
                </a:r>
                <a14:m>
                  <m:oMath xmlns:m="http://schemas.openxmlformats.org/officeDocument/2006/math">
                    <m:r>
                      <a:rPr lang="en-US" i="1" dirty="0">
                        <a:solidFill>
                          <a:srgbClr val="002060"/>
                        </a:solidFill>
                        <a:latin typeface="Cambria Math" panose="02040503050406030204" pitchFamily="18" charset="0"/>
                      </a:rPr>
                      <m:t>1 ≤ </m:t>
                    </m:r>
                    <m:r>
                      <a:rPr lang="en-US" i="1" dirty="0" err="1">
                        <a:solidFill>
                          <a:srgbClr val="002060"/>
                        </a:solidFill>
                        <a:latin typeface="Cambria Math" panose="02040503050406030204" pitchFamily="18" charset="0"/>
                      </a:rPr>
                      <m:t>𝑖</m:t>
                    </m:r>
                    <m:r>
                      <a:rPr lang="en-US" i="1" dirty="0">
                        <a:solidFill>
                          <a:srgbClr val="002060"/>
                        </a:solidFill>
                        <a:latin typeface="Cambria Math" panose="02040503050406030204" pitchFamily="18" charset="0"/>
                      </a:rPr>
                      <m:t> ≤ </m:t>
                    </m:r>
                    <m:r>
                      <a:rPr lang="en-US" i="1" dirty="0">
                        <a:solidFill>
                          <a:srgbClr val="002060"/>
                        </a:solidFill>
                        <a:latin typeface="Cambria Math" panose="02040503050406030204" pitchFamily="18" charset="0"/>
                      </a:rPr>
                      <m:t>𝑚</m:t>
                    </m:r>
                    <m:r>
                      <a:rPr lang="en-US" i="1" dirty="0">
                        <a:solidFill>
                          <a:srgbClr val="002060"/>
                        </a:solidFill>
                        <a:latin typeface="Cambria Math" panose="02040503050406030204" pitchFamily="18" charset="0"/>
                      </a:rPr>
                      <m:t> </m:t>
                    </m:r>
                  </m:oMath>
                </a14:m>
                <a:r>
                  <a:rPr lang="en-US" dirty="0">
                    <a:solidFill>
                      <a:srgbClr val="002060"/>
                    </a:solidFill>
                  </a:rPr>
                  <a:t>and </a:t>
                </a:r>
                <a14:m>
                  <m:oMath xmlns:m="http://schemas.openxmlformats.org/officeDocument/2006/math">
                    <m:r>
                      <a:rPr lang="en-US" i="1" dirty="0">
                        <a:solidFill>
                          <a:srgbClr val="002060"/>
                        </a:solidFill>
                        <a:latin typeface="Cambria Math" panose="02040503050406030204" pitchFamily="18" charset="0"/>
                      </a:rPr>
                      <m:t>1 ≤ </m:t>
                    </m:r>
                    <m:r>
                      <a:rPr lang="en-US" i="1" dirty="0">
                        <a:solidFill>
                          <a:srgbClr val="002060"/>
                        </a:solidFill>
                        <a:latin typeface="Cambria Math" panose="02040503050406030204" pitchFamily="18" charset="0"/>
                      </a:rPr>
                      <m:t>𝑗</m:t>
                    </m:r>
                    <m:r>
                      <a:rPr lang="en-US" i="1" dirty="0">
                        <a:solidFill>
                          <a:srgbClr val="002060"/>
                        </a:solidFill>
                        <a:latin typeface="Cambria Math" panose="02040503050406030204" pitchFamily="18" charset="0"/>
                      </a:rPr>
                      <m:t> ≤ </m:t>
                    </m:r>
                    <m:r>
                      <a:rPr lang="en-US" i="1" dirty="0">
                        <a:solidFill>
                          <a:srgbClr val="002060"/>
                        </a:solidFill>
                        <a:latin typeface="Cambria Math" panose="02040503050406030204" pitchFamily="18" charset="0"/>
                      </a:rPr>
                      <m:t>𝑛</m:t>
                    </m:r>
                  </m:oMath>
                </a14:m>
                <a:r>
                  <a:rPr lang="en-US" dirty="0">
                    <a:solidFill>
                      <a:srgbClr val="002060"/>
                    </a:solidFill>
                  </a:rPr>
                  <a:t>; </a:t>
                </a:r>
                <a14:m>
                  <m:oMath xmlns:m="http://schemas.openxmlformats.org/officeDocument/2006/math">
                    <m:sSub>
                      <m:sSubPr>
                        <m:ctrlPr>
                          <a:rPr lang="en-US" i="1" dirty="0">
                            <a:solidFill>
                              <a:srgbClr val="002060"/>
                            </a:solidFill>
                            <a:latin typeface="Cambria Math" panose="02040503050406030204" pitchFamily="18" charset="0"/>
                          </a:rPr>
                        </m:ctrlPr>
                      </m:sSubPr>
                      <m:e>
                        <m:r>
                          <a:rPr lang="en-US" i="1" dirty="0">
                            <a:solidFill>
                              <a:srgbClr val="002060"/>
                            </a:solidFill>
                            <a:latin typeface="Cambria Math" panose="02040503050406030204" pitchFamily="18" charset="0"/>
                          </a:rPr>
                          <m:t>𝑎</m:t>
                        </m:r>
                      </m:e>
                      <m:sub>
                        <m:r>
                          <a:rPr lang="en-US" i="1" dirty="0">
                            <a:solidFill>
                              <a:srgbClr val="002060"/>
                            </a:solidFill>
                            <a:latin typeface="Cambria Math" panose="02040503050406030204" pitchFamily="18" charset="0"/>
                          </a:rPr>
                          <m:t>𝑖𝑗</m:t>
                        </m:r>
                      </m:sub>
                    </m:sSub>
                    <m:r>
                      <a:rPr lang="en-US" i="1" dirty="0">
                        <a:solidFill>
                          <a:srgbClr val="002060"/>
                        </a:solidFill>
                        <a:latin typeface="Cambria Math" panose="02040503050406030204" pitchFamily="18" charset="0"/>
                      </a:rPr>
                      <m:t> ∈ </m:t>
                    </m:r>
                    <m:r>
                      <a:rPr lang="en-US" i="1" dirty="0">
                        <a:solidFill>
                          <a:srgbClr val="002060"/>
                        </a:solidFill>
                        <a:latin typeface="Cambria Math" panose="02040503050406030204" pitchFamily="18" charset="0"/>
                      </a:rPr>
                      <m:t>𝑅</m:t>
                    </m:r>
                  </m:oMath>
                </a14:m>
                <a:r>
                  <a:rPr lang="en-US" dirty="0">
                    <a:solidFill>
                      <a:srgbClr val="002060"/>
                    </a:solidFill>
                  </a:rPr>
                  <a:t>, be a system of </a:t>
                </a:r>
                <a14:m>
                  <m:oMath xmlns:m="http://schemas.openxmlformats.org/officeDocument/2006/math">
                    <m:r>
                      <a:rPr lang="en-US" i="1" dirty="0">
                        <a:solidFill>
                          <a:srgbClr val="002060"/>
                        </a:solidFill>
                        <a:latin typeface="Cambria Math" panose="02040503050406030204" pitchFamily="18" charset="0"/>
                      </a:rPr>
                      <m:t>𝑚</m:t>
                    </m:r>
                  </m:oMath>
                </a14:m>
                <a:r>
                  <a:rPr lang="en-US" dirty="0">
                    <a:solidFill>
                      <a:srgbClr val="002060"/>
                    </a:solidFill>
                  </a:rPr>
                  <a:t> linear equations in </a:t>
                </a:r>
                <a14:m>
                  <m:oMath xmlns:m="http://schemas.openxmlformats.org/officeDocument/2006/math">
                    <m:r>
                      <a:rPr lang="en-US" i="1" dirty="0">
                        <a:solidFill>
                          <a:srgbClr val="002060"/>
                        </a:solidFill>
                        <a:latin typeface="Cambria Math" panose="02040503050406030204" pitchFamily="18" charset="0"/>
                      </a:rPr>
                      <m:t>𝑛</m:t>
                    </m:r>
                  </m:oMath>
                </a14:m>
                <a:r>
                  <a:rPr lang="en-US" dirty="0">
                    <a:solidFill>
                      <a:srgbClr val="002060"/>
                    </a:solidFill>
                  </a:rPr>
                  <a:t> variables </a:t>
                </a:r>
                <a14:m>
                  <m:oMath xmlns:m="http://schemas.openxmlformats.org/officeDocument/2006/math">
                    <m:sSub>
                      <m:sSubPr>
                        <m:ctrlPr>
                          <a:rPr lang="en-US" i="1" dirty="0">
                            <a:solidFill>
                              <a:srgbClr val="002060"/>
                            </a:solidFill>
                            <a:latin typeface="Cambria Math" panose="02040503050406030204" pitchFamily="18" charset="0"/>
                          </a:rPr>
                        </m:ctrlPr>
                      </m:sSubPr>
                      <m:e>
                        <m:r>
                          <a:rPr lang="en-US" i="1" dirty="0">
                            <a:solidFill>
                              <a:srgbClr val="002060"/>
                            </a:solidFill>
                            <a:latin typeface="Cambria Math" panose="02040503050406030204" pitchFamily="18" charset="0"/>
                          </a:rPr>
                          <m:t>𝑥</m:t>
                        </m:r>
                      </m:e>
                      <m:sub>
                        <m:r>
                          <a:rPr lang="en-US" i="1" dirty="0">
                            <a:solidFill>
                              <a:srgbClr val="002060"/>
                            </a:solidFill>
                            <a:latin typeface="Cambria Math" panose="02040503050406030204" pitchFamily="18" charset="0"/>
                          </a:rPr>
                          <m:t>1</m:t>
                        </m:r>
                      </m:sub>
                    </m:sSub>
                    <m:r>
                      <a:rPr lang="en-US" i="1" dirty="0">
                        <a:solidFill>
                          <a:srgbClr val="002060"/>
                        </a:solidFill>
                        <a:latin typeface="Cambria Math" panose="02040503050406030204" pitchFamily="18" charset="0"/>
                      </a:rPr>
                      <m:t>, </m:t>
                    </m:r>
                    <m:sSub>
                      <m:sSubPr>
                        <m:ctrlPr>
                          <a:rPr lang="en-US" i="1" dirty="0">
                            <a:solidFill>
                              <a:srgbClr val="002060"/>
                            </a:solidFill>
                            <a:latin typeface="Cambria Math" panose="02040503050406030204" pitchFamily="18" charset="0"/>
                          </a:rPr>
                        </m:ctrlPr>
                      </m:sSubPr>
                      <m:e>
                        <m:r>
                          <a:rPr lang="en-US" i="1" dirty="0">
                            <a:solidFill>
                              <a:srgbClr val="002060"/>
                            </a:solidFill>
                            <a:latin typeface="Cambria Math" panose="02040503050406030204" pitchFamily="18" charset="0"/>
                          </a:rPr>
                          <m:t>𝑥</m:t>
                        </m:r>
                      </m:e>
                      <m:sub>
                        <m:r>
                          <a:rPr lang="en-US" i="1" dirty="0">
                            <a:solidFill>
                              <a:srgbClr val="002060"/>
                            </a:solidFill>
                            <a:latin typeface="Cambria Math" panose="02040503050406030204" pitchFamily="18" charset="0"/>
                          </a:rPr>
                          <m:t>2</m:t>
                        </m:r>
                      </m:sub>
                    </m:sSub>
                    <m:r>
                      <a:rPr lang="en-US" i="1" dirty="0">
                        <a:solidFill>
                          <a:srgbClr val="002060"/>
                        </a:solidFill>
                        <a:latin typeface="Cambria Math" panose="02040503050406030204" pitchFamily="18" charset="0"/>
                      </a:rPr>
                      <m:t>, …, </m:t>
                    </m:r>
                    <m:sSub>
                      <m:sSubPr>
                        <m:ctrlPr>
                          <a:rPr lang="en-US" i="1" dirty="0">
                            <a:solidFill>
                              <a:srgbClr val="002060"/>
                            </a:solidFill>
                            <a:latin typeface="Cambria Math" panose="02040503050406030204" pitchFamily="18" charset="0"/>
                          </a:rPr>
                        </m:ctrlPr>
                      </m:sSubPr>
                      <m:e>
                        <m:r>
                          <a:rPr lang="en-US" i="1" dirty="0" err="1">
                            <a:solidFill>
                              <a:srgbClr val="002060"/>
                            </a:solidFill>
                            <a:latin typeface="Cambria Math" panose="02040503050406030204" pitchFamily="18" charset="0"/>
                          </a:rPr>
                          <m:t>𝑥</m:t>
                        </m:r>
                      </m:e>
                      <m:sub>
                        <m:r>
                          <a:rPr lang="en-US" i="1" dirty="0" err="1">
                            <a:solidFill>
                              <a:srgbClr val="002060"/>
                            </a:solidFill>
                            <a:latin typeface="Cambria Math" panose="02040503050406030204" pitchFamily="18" charset="0"/>
                          </a:rPr>
                          <m:t>𝑛</m:t>
                        </m:r>
                      </m:sub>
                    </m:sSub>
                  </m:oMath>
                </a14:m>
                <a:r>
                  <a:rPr lang="en-US" dirty="0">
                    <a:solidFill>
                      <a:srgbClr val="002060"/>
                    </a:solidFill>
                  </a:rPr>
                  <a:t>, and assume that </a:t>
                </a:r>
                <a14:m>
                  <m:oMath xmlns:m="http://schemas.openxmlformats.org/officeDocument/2006/math">
                    <m:r>
                      <a:rPr lang="en-US" b="1" i="1" dirty="0" smtClean="0">
                        <a:solidFill>
                          <a:srgbClr val="002060"/>
                        </a:solidFill>
                        <a:latin typeface="Cambria Math" panose="02040503050406030204" pitchFamily="18" charset="0"/>
                      </a:rPr>
                      <m:t>𝒏</m:t>
                    </m:r>
                    <m:r>
                      <a:rPr lang="en-US" b="1" i="1" dirty="0" smtClean="0">
                        <a:solidFill>
                          <a:srgbClr val="002060"/>
                        </a:solidFill>
                        <a:latin typeface="Cambria Math" panose="02040503050406030204" pitchFamily="18" charset="0"/>
                      </a:rPr>
                      <m:t>&gt;</m:t>
                    </m:r>
                    <m:r>
                      <a:rPr lang="en-US" i="1" dirty="0">
                        <a:solidFill>
                          <a:srgbClr val="002060"/>
                        </a:solidFill>
                        <a:latin typeface="Cambria Math" panose="02040503050406030204" pitchFamily="18" charset="0"/>
                      </a:rPr>
                      <m:t>𝑚</m:t>
                    </m:r>
                    <m:r>
                      <a:rPr lang="en-US" i="1" dirty="0">
                        <a:solidFill>
                          <a:srgbClr val="002060"/>
                        </a:solidFill>
                        <a:latin typeface="Cambria Math" panose="02040503050406030204" pitchFamily="18" charset="0"/>
                      </a:rPr>
                      <m:t> </m:t>
                    </m:r>
                  </m:oMath>
                </a14:m>
                <a:r>
                  <a:rPr lang="en-US" dirty="0">
                    <a:solidFill>
                      <a:srgbClr val="002060"/>
                    </a:solidFill>
                  </a:rPr>
                  <a:t>. Then the system has a non-trivial 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8723760-17E5-42FB-95EF-E8299B100114}"/>
                  </a:ext>
                </a:extLst>
              </p:cNvPr>
              <p:cNvSpPr>
                <a:spLocks noGrp="1" noRot="1" noChangeAspect="1" noMove="1" noResize="1" noEditPoints="1" noAdjustHandles="1" noChangeArrowheads="1" noChangeShapeType="1" noTextEdit="1"/>
              </p:cNvSpPr>
              <p:nvPr>
                <p:ph idx="1"/>
              </p:nvPr>
            </p:nvSpPr>
            <p:spPr>
              <a:xfrm>
                <a:off x="838200" y="1270000"/>
                <a:ext cx="7537703" cy="4906963"/>
              </a:xfrm>
              <a:blipFill>
                <a:blip r:embed="rId3"/>
                <a:stretch>
                  <a:fillRect l="-1456" t="-1988" r="-12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D668C9-C1D8-4B71-A9EC-9A2D0881673A}"/>
              </a:ext>
            </a:extLst>
          </p:cNvPr>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782336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24674</TotalTime>
  <Words>2724</Words>
  <Application>Microsoft Office PowerPoint</Application>
  <PresentationFormat>Widescreen</PresentationFormat>
  <Paragraphs>298</Paragraphs>
  <Slides>35</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Calibri Light</vt:lpstr>
      <vt:lpstr>Cambria Math</vt:lpstr>
      <vt:lpstr>Open Sans</vt:lpstr>
      <vt:lpstr>Times New Roman</vt:lpstr>
      <vt:lpstr>Wingdings</vt:lpstr>
      <vt:lpstr>Office Theme</vt:lpstr>
      <vt:lpstr>Equation</vt:lpstr>
      <vt:lpstr>System of linear equations-II</vt:lpstr>
      <vt:lpstr>Recall: Gauss-Jordan Elimination</vt:lpstr>
      <vt:lpstr>Recall: Row-Reduced Form of a Matrix</vt:lpstr>
      <vt:lpstr>Recall: The Gauss-Jordan Elimination Method</vt:lpstr>
      <vt:lpstr>Recall: System of linear equations</vt:lpstr>
      <vt:lpstr>Recall: System of linear equations</vt:lpstr>
      <vt:lpstr>System of linear equations</vt:lpstr>
      <vt:lpstr>Homogenous system of linear equations</vt:lpstr>
      <vt:lpstr>Homogenous system of linear equations</vt:lpstr>
      <vt:lpstr>Homogenous system of linear equations</vt:lpstr>
      <vt:lpstr>Homogenous system of linear equations</vt:lpstr>
      <vt:lpstr>Homogenous system of linear equations</vt:lpstr>
      <vt:lpstr>Homogenous system of linear equations</vt:lpstr>
      <vt:lpstr>Homogenous system of linear equations</vt:lpstr>
      <vt:lpstr>Homogenous system of linear equations</vt:lpstr>
      <vt:lpstr>Homogenous system of linear equations: non-trivial Solution</vt:lpstr>
      <vt:lpstr>Homogenous system of linear equations: non-trivial Solution</vt:lpstr>
      <vt:lpstr>Homogenous system of linear equations: non-trivial Solution</vt:lpstr>
      <vt:lpstr>Homogenous system of linear equations: non-trivial Solution</vt:lpstr>
      <vt:lpstr>Homogenous system of linear equations: non-trivial Solution</vt:lpstr>
      <vt:lpstr>Homogenous system of linear equations: non-trivial Solution</vt:lpstr>
      <vt:lpstr>Homogenous system of linear equations: Trivial Solution</vt:lpstr>
      <vt:lpstr>Tips for efficient implementation</vt:lpstr>
      <vt:lpstr>Tips for efficient implementation</vt:lpstr>
      <vt:lpstr>Tips for efficient implementation</vt:lpstr>
      <vt:lpstr>Tips for efficient implementation</vt:lpstr>
      <vt:lpstr>Tips for efficient implementation</vt:lpstr>
      <vt:lpstr>Matrix Inverse using Elementary Row Operations</vt:lpstr>
      <vt:lpstr>Inverse of a 3 x 3 Matrix</vt:lpstr>
      <vt:lpstr>Inverse of a 3 x 3 Matrix</vt:lpstr>
      <vt:lpstr>Inverse of a 3 x 3 Matrix</vt:lpstr>
      <vt:lpstr>Inverse of a 3 x 3 Matrix</vt:lpstr>
      <vt:lpstr>Matrix Inverse using Row Elementary Operation</vt:lpstr>
      <vt:lpstr>System of linear equations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813</cp:revision>
  <dcterms:created xsi:type="dcterms:W3CDTF">2018-08-09T05:48:18Z</dcterms:created>
  <dcterms:modified xsi:type="dcterms:W3CDTF">2020-12-28T04:28:51Z</dcterms:modified>
</cp:coreProperties>
</file>