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1020" r:id="rId3"/>
    <p:sldId id="1021" r:id="rId4"/>
    <p:sldId id="1022" r:id="rId5"/>
    <p:sldId id="287" r:id="rId6"/>
    <p:sldId id="288" r:id="rId7"/>
    <p:sldId id="1023" r:id="rId8"/>
    <p:sldId id="431" r:id="rId9"/>
    <p:sldId id="1024" r:id="rId10"/>
    <p:sldId id="1025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783" autoAdjust="0"/>
  </p:normalViewPr>
  <p:slideViewPr>
    <p:cSldViewPr snapToGrid="0">
      <p:cViewPr varScale="1">
        <p:scale>
          <a:sx n="75" d="100"/>
          <a:sy n="75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983230"/>
            <a:ext cx="10567916" cy="8115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Vector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7351-A0ED-445F-8A25-A4F3818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Convex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8B7E3-F1F9-43D2-9F79-3867FAC03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5755105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S be a subset of a vector space V. We shall say that S is convex if given points P, Q in S then the line segment between P and Q is contained in 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line segment between P and Q consists of all points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8B7E3-F1F9-43D2-9F79-3867FAC03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5755105" cy="4906963"/>
              </a:xfrm>
              <a:blipFill>
                <a:blip r:embed="rId2"/>
                <a:stretch>
                  <a:fillRect l="-1907" t="-1988" r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82B2-9B16-471C-AB67-9AD40CA1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136A5-FAA9-4A10-A6CB-AF738D9CC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75" y="3226009"/>
            <a:ext cx="5141495" cy="154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D7ACB-862D-4268-AEAE-77E789C8C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2328" y="1290637"/>
                <a:ext cx="4696325" cy="49069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Line Segment: If v, w are elements of V, let u = w - v. Then the line segment between v and w is the set of all points v + </a:t>
                </a:r>
                <a:r>
                  <a:rPr lang="en-US" dirty="0" err="1"/>
                  <a:t>tu</a:t>
                </a:r>
                <a:r>
                  <a:rPr lang="en-US" dirty="0"/>
                  <a:t>, 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D7ACB-862D-4268-AEAE-77E789C8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8" y="1290637"/>
                <a:ext cx="4696325" cy="4906963"/>
              </a:xfrm>
              <a:prstGeom prst="rect">
                <a:avLst/>
              </a:prstGeom>
              <a:blipFill>
                <a:blip r:embed="rId4"/>
                <a:stretch>
                  <a:fillRect l="-2335" t="-2112"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CD826B7-7359-4A75-942E-80D34EB81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978" y="3917199"/>
            <a:ext cx="3625517" cy="20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Introduction to Linear Algebra, Mark Goldman, Emily </a:t>
            </a:r>
            <a:r>
              <a:rPr lang="en-US" altLang="en-US" dirty="0" err="1"/>
              <a:t>Mackevicius</a:t>
            </a:r>
            <a:endParaRPr lang="en-US" altLang="en-US" dirty="0"/>
          </a:p>
          <a:p>
            <a:r>
              <a:rPr lang="en-US" dirty="0"/>
              <a:t>Lecture Notes on Linear Algebra, </a:t>
            </a:r>
            <a:r>
              <a:rPr lang="en-US" dirty="0" err="1"/>
              <a:t>Arbind</a:t>
            </a:r>
            <a:r>
              <a:rPr lang="en-US" dirty="0"/>
              <a:t> K Lal, </a:t>
            </a:r>
            <a:r>
              <a:rPr lang="en-US" dirty="0" err="1"/>
              <a:t>Sukant</a:t>
            </a:r>
            <a:r>
              <a:rPr lang="en-US" dirty="0"/>
              <a:t> </a:t>
            </a:r>
            <a:r>
              <a:rPr lang="en-US" dirty="0" err="1"/>
              <a:t>Pati</a:t>
            </a:r>
            <a:endParaRPr lang="en-US" dirty="0"/>
          </a:p>
          <a:p>
            <a:r>
              <a:rPr lang="en-US" dirty="0"/>
              <a:t>Lecture notes on linear algebra, David Lerner </a:t>
            </a:r>
          </a:p>
          <a:p>
            <a:r>
              <a:rPr lang="en-US" dirty="0"/>
              <a:t>6502 : Mathematics for Engineers 2, James Burnett, Department of Mathematics, University College London</a:t>
            </a:r>
          </a:p>
          <a:p>
            <a:r>
              <a:rPr lang="en-US" dirty="0"/>
              <a:t>ENGG2013, Advanced Engineering Math. Kenneth Shum</a:t>
            </a:r>
          </a:p>
          <a:p>
            <a:r>
              <a:rPr lang="en-US" dirty="0"/>
              <a:t>Matrices and Determinants – 2, </a:t>
            </a:r>
            <a:r>
              <a:rPr lang="en-US" dirty="0" err="1"/>
              <a:t>Carrer</a:t>
            </a:r>
            <a:r>
              <a:rPr lang="en-US" dirty="0"/>
              <a:t> launcher</a:t>
            </a:r>
          </a:p>
          <a:p>
            <a:r>
              <a:rPr lang="en-US" sz="2800" dirty="0"/>
              <a:t>http://www.shsu.edu/ldg005/data/mth199/chapter5.ppt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F792-46D0-494F-9C54-FC707F6F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Vector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80F6-BE13-461C-843E-E47FE4D0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vector space is a nonempty set V of objects, called vectors, which can be added and multiplied by numbers, in such a way that the sum of two elements of V is again an element of V, the product of an element of V by a number is an element of V, and the following properties are satisfied:</a:t>
                </a:r>
              </a:p>
              <a:p>
                <a:r>
                  <a:rPr lang="en-US" dirty="0"/>
                  <a:t>Given the elements u, v, w of V, we have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200" dirty="0">
                    <a:cs typeface="Times New Roman" charset="0"/>
                  </a:rPr>
                  <a:t>The sum of </a:t>
                </a:r>
                <a:r>
                  <a:rPr lang="en-US" sz="2200" b="1" dirty="0">
                    <a:cs typeface="Times New Roman" charset="0"/>
                  </a:rPr>
                  <a:t>u</a:t>
                </a:r>
                <a:r>
                  <a:rPr lang="en-US" sz="2200" dirty="0">
                    <a:cs typeface="Times New Roman" charset="0"/>
                  </a:rPr>
                  <a:t> and </a:t>
                </a:r>
                <a:r>
                  <a:rPr lang="en-US" sz="2200" b="1" dirty="0">
                    <a:cs typeface="Times New Roman" charset="0"/>
                  </a:rPr>
                  <a:t>v</a:t>
                </a:r>
                <a:r>
                  <a:rPr lang="en-US" sz="2200" dirty="0">
                    <a:cs typeface="Times New Roman" charset="0"/>
                  </a:rPr>
                  <a:t>,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u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v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sz="2200" b="1" i="0" dirty="0" smtClean="0">
                        <a:latin typeface="Cambria Math" panose="02040503050406030204" pitchFamily="18" charset="0"/>
                        <a:cs typeface="Times New Roman" charset="0"/>
                      </a:rPr>
                      <m:t>, 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 is in V.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u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v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v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cs typeface="Times New Roman" charset="0"/>
                      </a:rPr>
                      <m:t>u</m:t>
                    </m:r>
                  </m:oMath>
                </a14:m>
                <a:endParaRPr lang="en-US" sz="2200" b="0" dirty="0">
                  <a:cs typeface="Times New Roman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b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𝐮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+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𝐯</m:t>
                        </m:r>
                      </m:e>
                    </m:d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𝐰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d>
                      <m:dPr>
                        <m:ctrlPr>
                          <a:rPr lang="en-US" sz="2200" b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𝐯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+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𝐰</m:t>
                        </m:r>
                      </m:e>
                    </m:d>
                  </m:oMath>
                </a14:m>
                <a:endParaRPr lang="en-US" sz="2200" b="1" dirty="0">
                  <a:cs typeface="Times New Roman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200" dirty="0">
                    <a:cs typeface="Times New Roman" charset="0"/>
                  </a:rPr>
                  <a:t>There is a zero vector 0 in V such that,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𝟎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, 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𝟎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</m:oMath>
                </a14:m>
                <a:endParaRPr lang="en-US" sz="2200" dirty="0">
                  <a:cs typeface="Times New Roman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200" dirty="0">
                    <a:cs typeface="Times New Roman" charset="0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𝐕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, there is a vector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−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𝐕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𝐮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+</m:t>
                    </m:r>
                    <m:d>
                      <m:dPr>
                        <m:ctrlPr>
                          <a:rPr lang="en-US" sz="2200" b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−</m:t>
                        </m:r>
                        <m:r>
                          <a:rPr lang="en-US" sz="2200" b="1" i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𝐮</m:t>
                        </m:r>
                      </m:e>
                    </m:d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=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charset="0"/>
                      </a:rPr>
                      <m:t>𝟎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        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80F6-BE13-461C-843E-E47FE4D0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1863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F96E-5AC7-4CAB-8F95-7F2E07A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F792-46D0-494F-9C54-FC707F6F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Vector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80F6-BE13-461C-843E-E47FE4D0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vector space is a nonempty set V of objects, called vectors, which can be added and multiplied by numbers, in such a way that the sum of two elements of V is again an element of V, the product of an element of V by a number is an element of V, and the following properties are satisfied:</a:t>
                </a:r>
              </a:p>
              <a:p>
                <a:r>
                  <a:rPr lang="en-US" dirty="0"/>
                  <a:t>Given the elements u, v, w of V, we have</a:t>
                </a:r>
              </a:p>
              <a:p>
                <a:pPr marL="971550" lvl="1" indent="-514350">
                  <a:buFont typeface="+mj-lt"/>
                  <a:buAutoNum type="arabicPeriod" startAt="6"/>
                </a:pPr>
                <a:r>
                  <a:rPr lang="en-US" sz="2200" dirty="0">
                    <a:cs typeface="Times New Roman" charset="0"/>
                  </a:rPr>
                  <a:t>The scalar multiple of u by c, denoted by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charset="0"/>
                      </a:rPr>
                      <m:t>𝑐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charset="0"/>
                      </a:rPr>
                      <m:t>𝒖</m:t>
                    </m:r>
                  </m:oMath>
                </a14:m>
                <a:r>
                  <a:rPr lang="en-US" sz="2200" dirty="0">
                    <a:cs typeface="Times New Roman" charset="0"/>
                  </a:rPr>
                  <a:t>, is in V</a:t>
                </a:r>
                <a:endParaRPr lang="en-US" sz="2200" baseline="-25000" dirty="0">
                  <a:cs typeface="Times New Roman" charset="0"/>
                </a:endParaRPr>
              </a:p>
              <a:p>
                <a:pPr marL="971550" lvl="1" indent="-514350">
                  <a:buFont typeface="+mj-lt"/>
                  <a:buAutoNum type="arabicPeriod" startAt="6"/>
                </a:pPr>
                <a:r>
                  <a:rPr lang="en-US" sz="2200" dirty="0"/>
                  <a:t>If c is a number,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200" dirty="0"/>
              </a:p>
              <a:p>
                <a:pPr marL="971550" lvl="1" indent="-514350"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200" dirty="0"/>
              </a:p>
              <a:p>
                <a:pPr marL="971550" lvl="1" indent="-514350">
                  <a:buFont typeface="+mj-lt"/>
                  <a:buAutoNum type="arabicPeriod" startAt="6"/>
                </a:pPr>
                <a:r>
                  <a:rPr lang="en-US" sz="2200" dirty="0"/>
                  <a:t>If c, d are two number,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971550" lvl="1" indent="-514350">
                  <a:buFont typeface="+mj-lt"/>
                  <a:buAutoNum type="arabicPeriod" startAt="6"/>
                </a:pPr>
                <a:r>
                  <a:rPr lang="en-US" sz="2200" dirty="0"/>
                  <a:t>For all elements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, 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1·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(1 here is the number one).</a:t>
                </a:r>
              </a:p>
              <a:p>
                <a:pPr marL="971550" lvl="1" indent="-514350">
                  <a:buFont typeface="+mj-lt"/>
                  <a:buAutoNum type="arabicPeriod" startAt="6"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80F6-BE13-461C-843E-E47FE4D0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0" t="-2733" r="-1600" b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F96E-5AC7-4CAB-8F95-7F2E07A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F792-46D0-494F-9C54-FC707F6F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Subspaces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80F6-BE13-461C-843E-E47FE4D0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800" dirty="0">
                    <a:cs typeface="+mn-cs"/>
                  </a:rPr>
                  <a:t>Let V be a vector space, and let H be a subset of V. Assume that H satisfies the following conditions.: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The zero vector of V is in H.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elements of H, then their sum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also an element of H. 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and c a number,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in H.</a:t>
                </a:r>
                <a:endParaRPr lang="en-US" sz="2800" dirty="0"/>
              </a:p>
              <a:p>
                <a:pPr>
                  <a:defRPr/>
                </a:pPr>
                <a:r>
                  <a:rPr lang="en-US" dirty="0"/>
                  <a:t>Properties (1), (2), and (3) guarantee that a subspace H of V is itself a vector space, under the vector space operations already defined in V.</a:t>
                </a:r>
              </a:p>
              <a:p>
                <a:pPr>
                  <a:defRPr/>
                </a:pPr>
                <a:r>
                  <a:rPr lang="en-US" dirty="0"/>
                  <a:t>Every subspace is a vector space.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80F6-BE13-461C-843E-E47FE4D0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F96E-5AC7-4CAB-8F95-7F2E07A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C50C939-829E-48F7-8EB6-2AE02E1C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Combination</a:t>
            </a:r>
            <a:endParaRPr lang="zh-TW" alt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5E9D766-53C5-4BA6-9C78-1B1BDDA4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V be a vector space, and </a:t>
            </a:r>
            <a:r>
              <a:rPr lang="en-US" altLang="zh-TW" b="1" i="1" dirty="0"/>
              <a:t>v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 </a:t>
            </a:r>
            <a:r>
              <a:rPr lang="en-US" altLang="zh-TW" b="1" i="1" dirty="0"/>
              <a:t>v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, …</a:t>
            </a:r>
            <a:r>
              <a:rPr lang="en-US" altLang="zh-TW" dirty="0"/>
              <a:t>,</a:t>
            </a:r>
            <a:r>
              <a:rPr lang="en-US" altLang="zh-TW" i="1" dirty="0"/>
              <a:t> </a:t>
            </a:r>
            <a:r>
              <a:rPr lang="en-US" altLang="zh-TW" b="1" i="1" dirty="0" err="1"/>
              <a:t>v</a:t>
            </a:r>
            <a:r>
              <a:rPr lang="en-US" altLang="zh-TW" i="1" baseline="-25000" dirty="0" err="1"/>
              <a:t>n</a:t>
            </a:r>
            <a:r>
              <a:rPr lang="en-US" altLang="zh-TW" i="1" dirty="0"/>
              <a:t> </a:t>
            </a:r>
            <a:r>
              <a:rPr lang="en-US" altLang="zh-TW" dirty="0"/>
              <a:t>be elements of V. Let </a:t>
            </a:r>
            <a:r>
              <a:rPr lang="en-US" altLang="zh-TW" i="1" dirty="0"/>
              <a:t>n</a:t>
            </a:r>
            <a:r>
              <a:rPr lang="en-US" altLang="zh-TW" dirty="0"/>
              <a:t> real number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 c</a:t>
            </a:r>
            <a:r>
              <a:rPr lang="en-US" altLang="zh-TW" i="1" baseline="-25000" dirty="0"/>
              <a:t>2</a:t>
            </a:r>
            <a:r>
              <a:rPr lang="en-US" altLang="zh-TW" dirty="0"/>
              <a:t>,</a:t>
            </a:r>
            <a:r>
              <a:rPr lang="en-US" altLang="zh-TW" i="1" dirty="0"/>
              <a:t> …</a:t>
            </a:r>
            <a:r>
              <a:rPr lang="en-US" altLang="zh-TW" dirty="0"/>
              <a:t>,</a:t>
            </a:r>
            <a:r>
              <a:rPr lang="en-US" altLang="zh-TW" i="1" dirty="0"/>
              <a:t>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, then the vector </a:t>
            </a:r>
            <a:r>
              <a:rPr lang="en-US" altLang="zh-TW" b="1" i="1" dirty="0"/>
              <a:t>w</a:t>
            </a:r>
            <a:r>
              <a:rPr lang="en-US" altLang="zh-TW" dirty="0"/>
              <a:t> obtained by</a:t>
            </a:r>
            <a:br>
              <a:rPr lang="en-US" altLang="zh-TW" dirty="0"/>
            </a:br>
            <a:r>
              <a:rPr lang="en-US" altLang="zh-TW" b="1" i="1" dirty="0"/>
              <a:t>    		w </a:t>
            </a:r>
            <a:r>
              <a:rPr lang="en-US" altLang="zh-TW" dirty="0"/>
              <a:t>=</a:t>
            </a:r>
            <a:r>
              <a:rPr lang="en-US" altLang="zh-TW" b="1" i="1" dirty="0"/>
              <a:t>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1 </a:t>
            </a:r>
            <a:r>
              <a:rPr lang="en-US" altLang="zh-TW" b="1" i="1" dirty="0"/>
              <a:t>v</a:t>
            </a:r>
            <a:r>
              <a:rPr lang="en-US" altLang="zh-TW" i="1" baseline="-25000" dirty="0"/>
              <a:t>1</a:t>
            </a:r>
            <a:r>
              <a:rPr lang="en-US" altLang="zh-TW" dirty="0"/>
              <a:t>+</a:t>
            </a:r>
            <a:r>
              <a:rPr lang="en-US" altLang="zh-TW" i="1" dirty="0"/>
              <a:t> c</a:t>
            </a:r>
            <a:r>
              <a:rPr lang="en-US" altLang="zh-TW" i="1" baseline="-25000" dirty="0"/>
              <a:t>2 </a:t>
            </a:r>
            <a:r>
              <a:rPr lang="en-US" altLang="zh-TW" b="1" i="1" dirty="0"/>
              <a:t>v</a:t>
            </a:r>
            <a:r>
              <a:rPr lang="en-US" altLang="zh-TW" i="1" baseline="-25000" dirty="0"/>
              <a:t>2</a:t>
            </a:r>
            <a:r>
              <a:rPr lang="en-US" altLang="zh-TW" dirty="0"/>
              <a:t>+</a:t>
            </a:r>
            <a:r>
              <a:rPr lang="en-US" altLang="zh-TW" i="1" dirty="0"/>
              <a:t> …</a:t>
            </a:r>
            <a:r>
              <a:rPr lang="en-US" altLang="zh-TW" dirty="0"/>
              <a:t>+</a:t>
            </a:r>
            <a:r>
              <a:rPr lang="en-US" altLang="zh-TW" i="1" dirty="0"/>
              <a:t>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n</a:t>
            </a:r>
            <a:r>
              <a:rPr lang="en-US" altLang="zh-TW" i="1" dirty="0"/>
              <a:t> </a:t>
            </a:r>
            <a:r>
              <a:rPr lang="en-US" altLang="zh-TW" b="1" i="1" dirty="0" err="1"/>
              <a:t>v</a:t>
            </a:r>
            <a:r>
              <a:rPr lang="en-US" altLang="zh-TW" i="1" baseline="-25000" dirty="0" err="1"/>
              <a:t>n</a:t>
            </a:r>
            <a:r>
              <a:rPr lang="en-US" altLang="zh-TW" i="1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	is called a </a:t>
            </a:r>
            <a:r>
              <a:rPr lang="en-US" altLang="zh-TW" dirty="0">
                <a:solidFill>
                  <a:srgbClr val="FF0000"/>
                </a:solidFill>
              </a:rPr>
              <a:t>linear combination </a:t>
            </a:r>
            <a:r>
              <a:rPr lang="en-US" altLang="zh-TW" dirty="0"/>
              <a:t>of </a:t>
            </a:r>
            <a:r>
              <a:rPr lang="en-US" altLang="zh-TW" b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b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b="1" dirty="0" err="1"/>
              <a:t>v</a:t>
            </a:r>
            <a:r>
              <a:rPr lang="en-US" altLang="zh-TW" baseline="-25000" dirty="0" err="1"/>
              <a:t>n</a:t>
            </a:r>
            <a:r>
              <a:rPr lang="en-US" altLang="zh-TW" baseline="-25000" dirty="0"/>
              <a:t>, </a:t>
            </a:r>
            <a:r>
              <a:rPr lang="en-US" altLang="zh-TW" dirty="0"/>
              <a:t>and c</a:t>
            </a:r>
            <a:r>
              <a:rPr lang="en-US" altLang="zh-TW" baseline="-25000" dirty="0"/>
              <a:t>1</a:t>
            </a:r>
            <a:r>
              <a:rPr lang="en-US" altLang="zh-TW" dirty="0"/>
              <a:t>, c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n</a:t>
            </a:r>
            <a:r>
              <a:rPr lang="en-US" altLang="zh-TW" dirty="0"/>
              <a:t> are called coefficients of the linear combination. </a:t>
            </a:r>
          </a:p>
          <a:p>
            <a:r>
              <a:rPr lang="en-US" altLang="zh-TW" dirty="0"/>
              <a:t>The set of all linear combinations of </a:t>
            </a:r>
            <a:r>
              <a:rPr lang="en-US" altLang="zh-TW" b="1" i="1" dirty="0"/>
              <a:t>v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 </a:t>
            </a:r>
            <a:r>
              <a:rPr lang="en-US" altLang="zh-TW" b="1" i="1" dirty="0"/>
              <a:t>v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, …</a:t>
            </a:r>
            <a:r>
              <a:rPr lang="en-US" altLang="zh-TW" dirty="0"/>
              <a:t>,</a:t>
            </a:r>
            <a:r>
              <a:rPr lang="en-US" altLang="zh-TW" i="1" dirty="0"/>
              <a:t> </a:t>
            </a:r>
            <a:r>
              <a:rPr lang="en-US" altLang="zh-TW" b="1" i="1" dirty="0" err="1"/>
              <a:t>v</a:t>
            </a:r>
            <a:r>
              <a:rPr lang="en-US" altLang="zh-TW" i="1" baseline="-25000" dirty="0" err="1"/>
              <a:t>n</a:t>
            </a:r>
            <a:r>
              <a:rPr lang="en-US" altLang="zh-TW" i="1" dirty="0"/>
              <a:t> </a:t>
            </a:r>
            <a:r>
              <a:rPr lang="en-US" altLang="zh-TW" dirty="0"/>
              <a:t>is a subspace of V</a:t>
            </a:r>
            <a:endParaRPr lang="zh-TW" altLang="en-US" dirty="0"/>
          </a:p>
        </p:txBody>
      </p:sp>
      <p:sp>
        <p:nvSpPr>
          <p:cNvPr id="28678" name="Slide Number Placeholder 5">
            <a:extLst>
              <a:ext uri="{FF2B5EF4-FFF2-40B4-BE49-F238E27FC236}">
                <a16:creationId xmlns:a16="http://schemas.microsoft.com/office/drawing/2014/main" id="{AEB52476-825A-4D20-AE65-B5DC3C1A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A800A8-8D17-42E6-B162-B683B6413CBC}" type="slidenum">
              <a:rPr lang="zh-TW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TW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55AD456-1181-4A83-A185-B1759815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Picture</a:t>
            </a:r>
            <a:endParaRPr lang="zh-TW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035A588-916A-4BFB-A75B-7924AEC1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Linear combinations of two vectors </a:t>
            </a:r>
            <a:r>
              <a:rPr lang="en-US" altLang="zh-TW" b="1"/>
              <a:t>u</a:t>
            </a:r>
            <a:r>
              <a:rPr lang="en-US" altLang="zh-TW"/>
              <a:t> and </a:t>
            </a:r>
            <a:r>
              <a:rPr lang="en-US" altLang="zh-TW" b="1"/>
              <a:t>v</a:t>
            </a:r>
            <a:r>
              <a:rPr lang="en-US" altLang="zh-TW"/>
              <a:t>.</a:t>
            </a:r>
            <a:endParaRPr lang="zh-TW" altLang="en-US"/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E44AEB30-447B-4D6A-9127-A96D76C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4A03CB-1341-475E-8233-0836E9F8DB6B}" type="slidenum">
              <a:rPr lang="zh-TW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TW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60C8E4-EC3C-4027-9F32-8C859C48A70A}"/>
              </a:ext>
            </a:extLst>
          </p:cNvPr>
          <p:cNvCxnSpPr/>
          <p:nvPr/>
        </p:nvCxnSpPr>
        <p:spPr>
          <a:xfrm rot="5400000" flipH="1" flipV="1">
            <a:off x="2857501" y="4004513"/>
            <a:ext cx="35814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7D3DB-3182-4492-BA05-4722271F4E0D}"/>
              </a:ext>
            </a:extLst>
          </p:cNvPr>
          <p:cNvCxnSpPr/>
          <p:nvPr/>
        </p:nvCxnSpPr>
        <p:spPr>
          <a:xfrm>
            <a:off x="2438400" y="4652212"/>
            <a:ext cx="7086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F3065C-CEFF-4B43-94F7-04AC057B3626}"/>
              </a:ext>
            </a:extLst>
          </p:cNvPr>
          <p:cNvCxnSpPr/>
          <p:nvPr/>
        </p:nvCxnSpPr>
        <p:spPr>
          <a:xfrm rot="5400000" flipH="1" flipV="1">
            <a:off x="4495800" y="4195012"/>
            <a:ext cx="609600" cy="3048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0FF86-1540-4CB7-8BEA-08AB21F45234}"/>
              </a:ext>
            </a:extLst>
          </p:cNvPr>
          <p:cNvCxnSpPr/>
          <p:nvPr/>
        </p:nvCxnSpPr>
        <p:spPr>
          <a:xfrm rot="16200000" flipH="1">
            <a:off x="4648200" y="4652212"/>
            <a:ext cx="4572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TextBox 16">
            <a:extLst>
              <a:ext uri="{FF2B5EF4-FFF2-40B4-BE49-F238E27FC236}">
                <a16:creationId xmlns:a16="http://schemas.microsoft.com/office/drawing/2014/main" id="{ED8DF191-D815-4CEF-90D4-CA0DC43A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95012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1"/>
              <a:t>u</a:t>
            </a:r>
            <a:endParaRPr lang="zh-TW" altLang="en-US" b="1"/>
          </a:p>
        </p:txBody>
      </p:sp>
      <p:sp>
        <p:nvSpPr>
          <p:cNvPr id="29708" name="TextBox 17">
            <a:extLst>
              <a:ext uri="{FF2B5EF4-FFF2-40B4-BE49-F238E27FC236}">
                <a16:creationId xmlns:a16="http://schemas.microsoft.com/office/drawing/2014/main" id="{1115691C-0591-4A74-9C85-D0724E1C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52212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1"/>
              <a:t>v</a:t>
            </a:r>
            <a:endParaRPr lang="zh-TW" altLang="en-US" b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2398EB-2DEB-4F00-BCBC-C136AEB0A195}"/>
              </a:ext>
            </a:extLst>
          </p:cNvPr>
          <p:cNvCxnSpPr/>
          <p:nvPr/>
        </p:nvCxnSpPr>
        <p:spPr>
          <a:xfrm rot="5400000" flipH="1" flipV="1">
            <a:off x="4229100" y="3547312"/>
            <a:ext cx="3733800" cy="1981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641563-AFBA-48DA-BDB8-DB3C10CB8F62}"/>
              </a:ext>
            </a:extLst>
          </p:cNvPr>
          <p:cNvCxnSpPr/>
          <p:nvPr/>
        </p:nvCxnSpPr>
        <p:spPr>
          <a:xfrm rot="5400000" flipH="1" flipV="1">
            <a:off x="3619500" y="3394912"/>
            <a:ext cx="3733800" cy="1981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CE6F1E-4ABA-4BFF-99B7-ACE4A5A431EE}"/>
              </a:ext>
            </a:extLst>
          </p:cNvPr>
          <p:cNvCxnSpPr/>
          <p:nvPr/>
        </p:nvCxnSpPr>
        <p:spPr>
          <a:xfrm rot="5400000" flipH="1" flipV="1">
            <a:off x="2400300" y="3013912"/>
            <a:ext cx="3733800" cy="1981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9C6D0-7D85-4F84-90F6-51FDB2A6DFA8}"/>
              </a:ext>
            </a:extLst>
          </p:cNvPr>
          <p:cNvCxnSpPr/>
          <p:nvPr/>
        </p:nvCxnSpPr>
        <p:spPr>
          <a:xfrm rot="16200000" flipV="1">
            <a:off x="4191000" y="4195012"/>
            <a:ext cx="4572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CB792-381C-4A01-BF1A-CB7053178D40}"/>
              </a:ext>
            </a:extLst>
          </p:cNvPr>
          <p:cNvCxnSpPr/>
          <p:nvPr/>
        </p:nvCxnSpPr>
        <p:spPr>
          <a:xfrm rot="5400000" flipH="1" flipV="1">
            <a:off x="1943100" y="2556712"/>
            <a:ext cx="3733800" cy="1981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29DC1C-BB6D-41E7-910C-FA9D88A48447}"/>
              </a:ext>
            </a:extLst>
          </p:cNvPr>
          <p:cNvCxnSpPr/>
          <p:nvPr/>
        </p:nvCxnSpPr>
        <p:spPr>
          <a:xfrm rot="16200000" flipV="1">
            <a:off x="3733800" y="3737812"/>
            <a:ext cx="4572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8D5F18-CD94-4BE9-9016-FC7960F3298F}"/>
              </a:ext>
            </a:extLst>
          </p:cNvPr>
          <p:cNvCxnSpPr/>
          <p:nvPr/>
        </p:nvCxnSpPr>
        <p:spPr>
          <a:xfrm rot="5400000" flipH="1" flipV="1">
            <a:off x="1714500" y="2785312"/>
            <a:ext cx="2819400" cy="1524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548356-9204-4B1C-9836-38E65C2B9D9B}"/>
              </a:ext>
            </a:extLst>
          </p:cNvPr>
          <p:cNvCxnSpPr/>
          <p:nvPr/>
        </p:nvCxnSpPr>
        <p:spPr>
          <a:xfrm rot="16200000" flipV="1">
            <a:off x="3276600" y="3280612"/>
            <a:ext cx="4572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AA2522-A76F-4B19-934F-E54A060436E8}"/>
              </a:ext>
            </a:extLst>
          </p:cNvPr>
          <p:cNvCxnSpPr/>
          <p:nvPr/>
        </p:nvCxnSpPr>
        <p:spPr>
          <a:xfrm rot="16200000" flipH="1">
            <a:off x="5105400" y="5109412"/>
            <a:ext cx="45720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570AE0-C7A4-4F78-ABFA-CBA424ED2603}"/>
              </a:ext>
            </a:extLst>
          </p:cNvPr>
          <p:cNvCxnSpPr/>
          <p:nvPr/>
        </p:nvCxnSpPr>
        <p:spPr>
          <a:xfrm rot="5400000" flipH="1" flipV="1">
            <a:off x="3086100" y="3090112"/>
            <a:ext cx="3733800" cy="19812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1055B-4A9D-46B5-9BD8-A1638CC26BAD}"/>
              </a:ext>
            </a:extLst>
          </p:cNvPr>
          <p:cNvCxnSpPr/>
          <p:nvPr/>
        </p:nvCxnSpPr>
        <p:spPr>
          <a:xfrm rot="16200000" flipH="1">
            <a:off x="3124200" y="2213812"/>
            <a:ext cx="3276600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56F9AA-407B-4CA9-9A61-F99911CA50F6}"/>
              </a:ext>
            </a:extLst>
          </p:cNvPr>
          <p:cNvCxnSpPr/>
          <p:nvPr/>
        </p:nvCxnSpPr>
        <p:spPr>
          <a:xfrm rot="5400000" flipH="1" flipV="1">
            <a:off x="4838700" y="3623512"/>
            <a:ext cx="533400" cy="3048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2F77F7-D740-4889-8B78-CA8EAFEFB856}"/>
              </a:ext>
            </a:extLst>
          </p:cNvPr>
          <p:cNvCxnSpPr/>
          <p:nvPr/>
        </p:nvCxnSpPr>
        <p:spPr>
          <a:xfrm rot="16200000" flipH="1">
            <a:off x="3733800" y="1985212"/>
            <a:ext cx="3276600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6D0E2B-9DCE-4396-8448-781DA6CA1E36}"/>
              </a:ext>
            </a:extLst>
          </p:cNvPr>
          <p:cNvCxnSpPr/>
          <p:nvPr/>
        </p:nvCxnSpPr>
        <p:spPr>
          <a:xfrm rot="5400000" flipH="1" flipV="1">
            <a:off x="5143500" y="3090112"/>
            <a:ext cx="533400" cy="3048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3A12E6-A5CC-4988-B685-C6E65D1746B7}"/>
              </a:ext>
            </a:extLst>
          </p:cNvPr>
          <p:cNvCxnSpPr/>
          <p:nvPr/>
        </p:nvCxnSpPr>
        <p:spPr>
          <a:xfrm rot="5400000">
            <a:off x="4191000" y="4804612"/>
            <a:ext cx="609600" cy="3048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9">
            <a:extLst>
              <a:ext uri="{FF2B5EF4-FFF2-40B4-BE49-F238E27FC236}">
                <a16:creationId xmlns:a16="http://schemas.microsoft.com/office/drawing/2014/main" id="{1D6AFB2A-BA04-40E5-AF95-A0F96A95FCC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95012"/>
            <a:ext cx="920750" cy="369888"/>
            <a:chOff x="4572000" y="4419600"/>
            <a:chExt cx="921303" cy="369332"/>
          </a:xfrm>
        </p:grpSpPr>
        <p:sp>
          <p:nvSpPr>
            <p:cNvPr id="29741" name="TextBox 45">
              <a:extLst>
                <a:ext uri="{FF2B5EF4-FFF2-40B4-BE49-F238E27FC236}">
                  <a16:creationId xmlns:a16="http://schemas.microsoft.com/office/drawing/2014/main" id="{CF4D6CF6-F046-4C0F-BF77-4E61D98C5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4419600"/>
              <a:ext cx="8451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/>
                <a:t>2</a:t>
              </a:r>
              <a:r>
                <a:rPr lang="en-US" altLang="zh-TW" b="1"/>
                <a:t>u</a:t>
              </a:r>
              <a:r>
                <a:rPr lang="en-US" altLang="zh-TW"/>
                <a:t>+2</a:t>
              </a:r>
              <a:r>
                <a:rPr lang="en-US" altLang="zh-TW" b="1"/>
                <a:t>v</a:t>
              </a:r>
              <a:endParaRPr lang="zh-TW" altLang="en-US" b="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1482FD7-045F-4F1E-BD7C-A7B824F6E148}"/>
                </a:ext>
              </a:extLst>
            </p:cNvPr>
            <p:cNvSpPr/>
            <p:nvPr/>
          </p:nvSpPr>
          <p:spPr>
            <a:xfrm>
              <a:off x="4572000" y="4571771"/>
              <a:ext cx="152492" cy="152171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3" name="Group 58">
            <a:extLst>
              <a:ext uri="{FF2B5EF4-FFF2-40B4-BE49-F238E27FC236}">
                <a16:creationId xmlns:a16="http://schemas.microsoft.com/office/drawing/2014/main" id="{A088F6F0-238B-4D50-9AFC-13491DD28D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671012"/>
            <a:ext cx="774700" cy="533400"/>
            <a:chOff x="2133600" y="2895600"/>
            <a:chExt cx="774571" cy="533400"/>
          </a:xfrm>
        </p:grpSpPr>
        <p:sp>
          <p:nvSpPr>
            <p:cNvPr id="29739" name="TextBox 47">
              <a:extLst>
                <a:ext uri="{FF2B5EF4-FFF2-40B4-BE49-F238E27FC236}">
                  <a16:creationId xmlns:a16="http://schemas.microsoft.com/office/drawing/2014/main" id="{955F0CB5-9957-4FCE-B814-CAB994F7F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895600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b="1"/>
                <a:t> u</a:t>
              </a:r>
              <a:r>
                <a:rPr lang="en-US" altLang="zh-TW"/>
                <a:t>–2</a:t>
              </a:r>
              <a:r>
                <a:rPr lang="en-US" altLang="zh-TW" b="1"/>
                <a:t>v</a:t>
              </a:r>
              <a:endParaRPr lang="zh-TW" altLang="en-US" b="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AE53EB-9398-40FD-83A5-5FCED02568CF}"/>
                </a:ext>
              </a:extLst>
            </p:cNvPr>
            <p:cNvSpPr/>
            <p:nvPr/>
          </p:nvSpPr>
          <p:spPr>
            <a:xfrm>
              <a:off x="2438349" y="3276600"/>
              <a:ext cx="152375" cy="1524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4A656454-F3A9-4829-AD5B-EDDA36EFC4D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18812"/>
            <a:ext cx="685800" cy="369888"/>
            <a:chOff x="2057400" y="4343400"/>
            <a:chExt cx="685800" cy="369332"/>
          </a:xfrm>
        </p:grpSpPr>
        <p:sp>
          <p:nvSpPr>
            <p:cNvPr id="29737" name="TextBox 50">
              <a:extLst>
                <a:ext uri="{FF2B5EF4-FFF2-40B4-BE49-F238E27FC236}">
                  <a16:creationId xmlns:a16="http://schemas.microsoft.com/office/drawing/2014/main" id="{06E3DE38-7CE7-4FC5-8084-7D94FADCE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b="1"/>
                <a:t> </a:t>
              </a:r>
              <a:r>
                <a:rPr lang="en-US" altLang="zh-TW"/>
                <a:t>–</a:t>
              </a:r>
              <a:r>
                <a:rPr lang="en-US" altLang="zh-TW" b="1"/>
                <a:t>v</a:t>
              </a:r>
              <a:endParaRPr lang="zh-TW" altLang="en-US" b="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7AC3596-A13B-42FE-9821-5BF9E2060253}"/>
                </a:ext>
              </a:extLst>
            </p:cNvPr>
            <p:cNvSpPr/>
            <p:nvPr/>
          </p:nvSpPr>
          <p:spPr>
            <a:xfrm>
              <a:off x="2590800" y="4343400"/>
              <a:ext cx="152400" cy="152171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3577F69B-133E-4D4D-A30B-CFB4B12E7B8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576012"/>
            <a:ext cx="533400" cy="446088"/>
            <a:chOff x="2667000" y="4800600"/>
            <a:chExt cx="533400" cy="445532"/>
          </a:xfrm>
        </p:grpSpPr>
        <p:sp>
          <p:nvSpPr>
            <p:cNvPr id="29735" name="TextBox 52">
              <a:extLst>
                <a:ext uri="{FF2B5EF4-FFF2-40B4-BE49-F238E27FC236}">
                  <a16:creationId xmlns:a16="http://schemas.microsoft.com/office/drawing/2014/main" id="{8C2695BB-F5BB-42AB-BFEF-B23F08CCB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487680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b="1"/>
                <a:t> 0</a:t>
              </a:r>
              <a:endParaRPr lang="zh-TW" altLang="en-US" b="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2F09B0-2A70-4C33-A8D4-278CC9554952}"/>
                </a:ext>
              </a:extLst>
            </p:cNvPr>
            <p:cNvSpPr/>
            <p:nvPr/>
          </p:nvSpPr>
          <p:spPr>
            <a:xfrm>
              <a:off x="3048000" y="4800600"/>
              <a:ext cx="152400" cy="15221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6D400-1CC5-4ED6-8E9C-4BA3F468D2CA}"/>
              </a:ext>
            </a:extLst>
          </p:cNvPr>
          <p:cNvCxnSpPr/>
          <p:nvPr/>
        </p:nvCxnSpPr>
        <p:spPr>
          <a:xfrm rot="16200000" flipH="1">
            <a:off x="4267200" y="1680412"/>
            <a:ext cx="3276600" cy="32766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5">
            <a:extLst>
              <a:ext uri="{FF2B5EF4-FFF2-40B4-BE49-F238E27FC236}">
                <a16:creationId xmlns:a16="http://schemas.microsoft.com/office/drawing/2014/main" id="{3175BFF9-B265-4462-BAA8-B8760CFEB127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2747212"/>
            <a:ext cx="593725" cy="369888"/>
            <a:chOff x="4572000" y="4419600"/>
            <a:chExt cx="594291" cy="369332"/>
          </a:xfrm>
        </p:grpSpPr>
        <p:sp>
          <p:nvSpPr>
            <p:cNvPr id="29733" name="TextBox 56">
              <a:extLst>
                <a:ext uri="{FF2B5EF4-FFF2-40B4-BE49-F238E27FC236}">
                  <a16:creationId xmlns:a16="http://schemas.microsoft.com/office/drawing/2014/main" id="{86F5CB31-4AA5-4C9D-9E24-95EA2FB60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4419600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/>
                <a:t> 3</a:t>
              </a:r>
              <a:r>
                <a:rPr lang="en-US" altLang="zh-TW" b="1"/>
                <a:t>u</a:t>
              </a:r>
              <a:endParaRPr lang="zh-TW" altLang="en-US" b="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5601B91-7CD4-41BF-8A3F-43B93D3D47BE}"/>
                </a:ext>
              </a:extLst>
            </p:cNvPr>
            <p:cNvSpPr/>
            <p:nvPr/>
          </p:nvSpPr>
          <p:spPr>
            <a:xfrm>
              <a:off x="4572000" y="4571771"/>
              <a:ext cx="152545" cy="152171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9" name="Group 61">
            <a:extLst>
              <a:ext uri="{FF2B5EF4-FFF2-40B4-BE49-F238E27FC236}">
                <a16:creationId xmlns:a16="http://schemas.microsoft.com/office/drawing/2014/main" id="{7B99F8AD-79C0-4FE7-B9F6-E2D3689AB2C9}"/>
              </a:ext>
            </a:extLst>
          </p:cNvPr>
          <p:cNvGrpSpPr>
            <a:grpSpLocks/>
          </p:cNvGrpSpPr>
          <p:nvPr/>
        </p:nvGrpSpPr>
        <p:grpSpPr bwMode="auto">
          <a:xfrm>
            <a:off x="5410201" y="3433012"/>
            <a:ext cx="1190625" cy="381000"/>
            <a:chOff x="4572000" y="4343400"/>
            <a:chExt cx="1189863" cy="381000"/>
          </a:xfrm>
        </p:grpSpPr>
        <p:sp>
          <p:nvSpPr>
            <p:cNvPr id="29731" name="TextBox 62">
              <a:extLst>
                <a:ext uri="{FF2B5EF4-FFF2-40B4-BE49-F238E27FC236}">
                  <a16:creationId xmlns:a16="http://schemas.microsoft.com/office/drawing/2014/main" id="{72882E23-27E4-4B33-89CD-8043E7EDE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343400"/>
              <a:ext cx="1037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/>
                <a:t>2</a:t>
              </a:r>
              <a:r>
                <a:rPr lang="en-US" altLang="zh-TW" b="1"/>
                <a:t>u</a:t>
              </a:r>
              <a:r>
                <a:rPr lang="en-US" altLang="zh-TW"/>
                <a:t>+0.5</a:t>
              </a:r>
              <a:r>
                <a:rPr lang="en-US" altLang="zh-TW" b="1"/>
                <a:t>v</a:t>
              </a:r>
              <a:endParaRPr lang="zh-TW" altLang="en-US" b="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B17B567-CD74-45B3-8A16-3104B252992C}"/>
                </a:ext>
              </a:extLst>
            </p:cNvPr>
            <p:cNvSpPr/>
            <p:nvPr/>
          </p:nvSpPr>
          <p:spPr>
            <a:xfrm>
              <a:off x="4572000" y="4572000"/>
              <a:ext cx="152302" cy="1524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3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585A-5259-4F6A-8D88-F4ACE452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Subspace Spanned by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9B5A-3402-4C17-B0FD-C9D0DE63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set consisting of only the zero vector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called the </a:t>
            </a:r>
            <a:r>
              <a:rPr lang="en-US" altLang="en-US" sz="2800" b="1" dirty="0"/>
              <a:t>zero subspace</a:t>
            </a:r>
            <a:r>
              <a:rPr lang="en-US" altLang="en-US" sz="2800" dirty="0"/>
              <a:t> and written as {</a:t>
            </a:r>
            <a:r>
              <a:rPr lang="en-US" altLang="en-US" sz="2800" b="1" dirty="0"/>
              <a:t>0</a:t>
            </a:r>
            <a:r>
              <a:rPr lang="en-US" altLang="en-US" sz="2800" dirty="0"/>
              <a:t>}.</a:t>
            </a:r>
          </a:p>
          <a:p>
            <a:r>
              <a:rPr lang="en-US" altLang="en-US" sz="2800" dirty="0"/>
              <a:t>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denotes the set of all vectors that can be written as linear combinations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8F1EE-F5DC-4E23-9870-152548A0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>
            <a:extLst>
              <a:ext uri="{FF2B5EF4-FFF2-40B4-BE49-F238E27FC236}">
                <a16:creationId xmlns:a16="http://schemas.microsoft.com/office/drawing/2014/main" id="{E9731C06-AC97-4D57-9BFB-0D2232AF4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 Subspace Spanned by a Set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827" name="Rectangle 3">
                <a:extLst>
                  <a:ext uri="{FF2B5EF4-FFF2-40B4-BE49-F238E27FC236}">
                    <a16:creationId xmlns:a16="http://schemas.microsoft.com/office/drawing/2014/main" id="{686EA556-8CCB-4920-9D4C-D0C9AF1845E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270000"/>
                <a:ext cx="8859838" cy="4809958"/>
              </a:xfrm>
            </p:spPr>
            <p:txBody>
              <a:bodyPr>
                <a:noAutofit/>
              </a:bodyPr>
              <a:lstStyle/>
              <a:p>
                <a:pPr eaLnBrk="1" hangingPunct="1">
                  <a:buFont typeface="Wingdings" charset="0"/>
                  <a:buChar char="§"/>
                  <a:defRPr/>
                </a:pPr>
                <a:r>
                  <a:rPr lang="en-US" sz="2400" dirty="0"/>
                  <a:t>Example 2: Given 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in a vector space </a:t>
                </a:r>
                <a:r>
                  <a:rPr lang="en-US" sz="2400" i="1" dirty="0"/>
                  <a:t>V</a:t>
                </a:r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𝒔𝒑𝒂𝒏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Show that H is a subspace of V.</a:t>
                </a:r>
              </a:p>
              <a:p>
                <a:pPr eaLnBrk="1" hangingPunct="1">
                  <a:buFont typeface="Wingdings" charset="0"/>
                  <a:buChar char="§"/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</a:t>
                </a:r>
                <a:r>
                  <a:rPr lang="en-US" sz="2400" dirty="0"/>
                  <a:t>: The zero vector is in </a:t>
                </a:r>
                <a:r>
                  <a:rPr lang="en-US" sz="2400" i="1" dirty="0"/>
                  <a:t>H</a:t>
                </a:r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sz="2000" dirty="0"/>
                  <a:t>To show that </a:t>
                </a:r>
                <a:r>
                  <a:rPr lang="en-US" sz="2000" i="1" dirty="0"/>
                  <a:t>H</a:t>
                </a:r>
                <a:r>
                  <a:rPr lang="en-US" sz="2000" dirty="0"/>
                  <a:t> is closed under vector addition, take two arbitrary vectors in </a:t>
                </a:r>
                <a:r>
                  <a:rPr lang="en-US" sz="2000" i="1" dirty="0"/>
                  <a:t>H</a:t>
                </a:r>
                <a:r>
                  <a:rPr lang="en-US" sz="2000" dirty="0"/>
                  <a:t>, say,   </a:t>
                </a:r>
              </a:p>
              <a:p>
                <a:pPr lvl="1">
                  <a:buFont typeface="Wingdings" charset="0"/>
                  <a:buNone/>
                  <a:defRPr/>
                </a:pPr>
                <a:r>
                  <a:rPr lang="en-US" sz="2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defRPr/>
                </a:pPr>
                <a:r>
                  <a:rPr lang="en-US" sz="2000" dirty="0"/>
                  <a:t>By Axioms 2, 3, and 7 for the vector space </a:t>
                </a:r>
                <a:r>
                  <a:rPr lang="en-US" sz="2000" i="1" dirty="0"/>
                  <a:t>V</a:t>
                </a:r>
                <a:r>
                  <a:rPr lang="en-US" sz="2000" dirty="0"/>
                  <a:t>, (Commutative law, Associative law and Distributive law)</a:t>
                </a: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7827" name="Rectangle 3">
                <a:extLst>
                  <a:ext uri="{FF2B5EF4-FFF2-40B4-BE49-F238E27FC236}">
                    <a16:creationId xmlns:a16="http://schemas.microsoft.com/office/drawing/2014/main" id="{686EA556-8CCB-4920-9D4C-D0C9AF184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859838" cy="4809958"/>
              </a:xfrm>
              <a:blipFill>
                <a:blip r:embed="rId2"/>
                <a:stretch>
                  <a:fillRect l="-964" t="-177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E491508E-7272-4A98-AEE6-88900ABDD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19265"/>
              </p:ext>
            </p:extLst>
          </p:nvPr>
        </p:nvGraphicFramePr>
        <p:xfrm>
          <a:off x="9698038" y="2571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717828" name="Object 4">
                        <a:extLst>
                          <a:ext uri="{FF2B5EF4-FFF2-40B4-BE49-F238E27FC236}">
                            <a16:creationId xmlns:a16="http://schemas.microsoft.com/office/drawing/2014/main" id="{E491508E-7272-4A98-AEE6-88900ABDD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8038" y="2571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>
            <a:extLst>
              <a:ext uri="{FF2B5EF4-FFF2-40B4-BE49-F238E27FC236}">
                <a16:creationId xmlns:a16="http://schemas.microsoft.com/office/drawing/2014/main" id="{E9731C06-AC97-4D57-9BFB-0D2232AF4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 Subspace Spanned by a Set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827" name="Rectangle 3">
                <a:extLst>
                  <a:ext uri="{FF2B5EF4-FFF2-40B4-BE49-F238E27FC236}">
                    <a16:creationId xmlns:a16="http://schemas.microsoft.com/office/drawing/2014/main" id="{686EA556-8CCB-4920-9D4C-D0C9AF1845E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270000"/>
                <a:ext cx="8859838" cy="4809958"/>
              </a:xfrm>
            </p:spPr>
            <p:txBody>
              <a:bodyPr>
                <a:noAutofit/>
              </a:bodyPr>
              <a:lstStyle/>
              <a:p>
                <a:pPr eaLnBrk="1" hangingPunct="1">
                  <a:buFont typeface="Wingdings" charset="0"/>
                  <a:buChar char="§"/>
                  <a:defRPr/>
                </a:pPr>
                <a:r>
                  <a:rPr lang="en-US" sz="2400" dirty="0"/>
                  <a:t>Example 2: Given 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in a vector space </a:t>
                </a:r>
                <a:r>
                  <a:rPr lang="en-US" sz="2400" i="1" dirty="0"/>
                  <a:t>V</a:t>
                </a:r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𝒔𝒑𝒂𝒏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Show that H is a subspace of V.</a:t>
                </a:r>
              </a:p>
              <a:p>
                <a:pPr eaLnBrk="1" hangingPunct="1">
                  <a:buFont typeface="Wingdings" charset="0"/>
                  <a:buChar char="§"/>
                  <a:defRPr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</a:t>
                </a:r>
                <a:r>
                  <a:rPr lang="en-US" sz="2400" dirty="0"/>
                  <a:t>: The zero vector is in </a:t>
                </a:r>
                <a:r>
                  <a:rPr lang="en-US" sz="2400" i="1" dirty="0"/>
                  <a:t>H</a:t>
                </a:r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sz="2000" dirty="0"/>
                  <a:t>To show that </a:t>
                </a:r>
                <a:r>
                  <a:rPr lang="en-US" sz="2000" i="1" dirty="0"/>
                  <a:t>H</a:t>
                </a:r>
                <a:r>
                  <a:rPr lang="en-US" sz="2000" dirty="0"/>
                  <a:t> is closed under vector addition, take two arbitrary vectors in </a:t>
                </a:r>
                <a:r>
                  <a:rPr lang="en-US" sz="2000" i="1" dirty="0"/>
                  <a:t>H</a:t>
                </a:r>
                <a:r>
                  <a:rPr lang="en-US" sz="2000" dirty="0"/>
                  <a:t>, say,   </a:t>
                </a:r>
              </a:p>
              <a:p>
                <a:pPr lvl="1">
                  <a:buFont typeface="Wingdings" charset="0"/>
                  <a:buNone/>
                  <a:defRPr/>
                </a:pPr>
                <a:r>
                  <a:rPr lang="en-US" sz="20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defRPr/>
                </a:pPr>
                <a:r>
                  <a:rPr lang="en-US" sz="2000" dirty="0"/>
                  <a:t>By Axioms 2, 3, and 7 for the vector space </a:t>
                </a:r>
                <a:r>
                  <a:rPr lang="en-US" sz="2000" i="1" dirty="0"/>
                  <a:t>V</a:t>
                </a:r>
                <a:r>
                  <a:rPr lang="en-US" sz="2000" dirty="0"/>
                  <a:t>, (Commutative law, Associative law and Distributive law)</a:t>
                </a: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defRPr/>
                </a:pPr>
                <a:r>
                  <a:rPr lang="en-US" altLang="en-US" sz="2400" dirty="0"/>
                  <a:t>Theorem 1: If v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,…,</a:t>
                </a:r>
                <a:r>
                  <a:rPr lang="en-US" altLang="en-US" sz="2400" dirty="0" err="1"/>
                  <a:t>v</a:t>
                </a:r>
                <a:r>
                  <a:rPr lang="en-US" altLang="en-US" sz="2400" i="1" baseline="-25000" dirty="0" err="1"/>
                  <a:t>p</a:t>
                </a:r>
                <a:r>
                  <a:rPr lang="en-US" altLang="en-US" sz="2400" dirty="0"/>
                  <a:t> are in a vector space </a:t>
                </a:r>
                <a:r>
                  <a:rPr lang="en-US" altLang="en-US" sz="2400" i="1" dirty="0"/>
                  <a:t>V</a:t>
                </a:r>
                <a:r>
                  <a:rPr lang="en-US" altLang="en-US" sz="2400" dirty="0"/>
                  <a:t>, then Span {v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,…,</a:t>
                </a:r>
                <a:r>
                  <a:rPr lang="en-US" altLang="en-US" sz="2400" dirty="0" err="1"/>
                  <a:t>v</a:t>
                </a:r>
                <a:r>
                  <a:rPr lang="en-US" altLang="en-US" sz="2400" i="1" baseline="-25000" dirty="0" err="1"/>
                  <a:t>p</a:t>
                </a:r>
                <a:r>
                  <a:rPr lang="en-US" altLang="en-US" sz="2400" dirty="0"/>
                  <a:t>} is a subspace of </a:t>
                </a:r>
                <a:r>
                  <a:rPr lang="en-US" altLang="en-US" sz="2400" i="1" dirty="0"/>
                  <a:t>V</a:t>
                </a:r>
                <a:r>
                  <a:rPr lang="en-US" altLang="en-US" sz="2400" dirty="0"/>
                  <a:t>.</a:t>
                </a:r>
              </a:p>
              <a:p>
                <a:pPr>
                  <a:defRPr/>
                </a:pPr>
                <a:r>
                  <a:rPr lang="en-US" altLang="en-US" sz="2400" dirty="0"/>
                  <a:t>We call Span {v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,…,</a:t>
                </a:r>
                <a:r>
                  <a:rPr lang="en-US" altLang="en-US" sz="2400" dirty="0" err="1"/>
                  <a:t>v</a:t>
                </a:r>
                <a:r>
                  <a:rPr lang="en-US" altLang="en-US" sz="2400" i="1" baseline="-25000" dirty="0" err="1"/>
                  <a:t>p</a:t>
                </a:r>
                <a:r>
                  <a:rPr lang="en-US" altLang="en-US" sz="2400" dirty="0"/>
                  <a:t>} the subspace spanned (or generated) by {v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,…,</a:t>
                </a:r>
                <a:r>
                  <a:rPr lang="en-US" altLang="en-US" sz="2400" dirty="0" err="1"/>
                  <a:t>v</a:t>
                </a:r>
                <a:r>
                  <a:rPr lang="en-US" altLang="en-US" sz="2400" i="1" baseline="-25000" dirty="0" err="1"/>
                  <a:t>p</a:t>
                </a:r>
                <a:r>
                  <a:rPr lang="en-US" altLang="en-US" sz="2400" dirty="0"/>
                  <a:t>}.</a:t>
                </a:r>
              </a:p>
              <a:p>
                <a:pPr>
                  <a:defRPr/>
                </a:pPr>
                <a:endParaRPr lang="en-US" altLang="en-US" sz="2400" dirty="0"/>
              </a:p>
              <a:p>
                <a:pPr marL="457200" lvl="1" indent="0">
                  <a:buNone/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717827" name="Rectangle 3">
                <a:extLst>
                  <a:ext uri="{FF2B5EF4-FFF2-40B4-BE49-F238E27FC236}">
                    <a16:creationId xmlns:a16="http://schemas.microsoft.com/office/drawing/2014/main" id="{686EA556-8CCB-4920-9D4C-D0C9AF184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859838" cy="4809958"/>
              </a:xfrm>
              <a:blipFill>
                <a:blip r:embed="rId2"/>
                <a:stretch>
                  <a:fillRect l="-964" t="-1774" r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E491508E-7272-4A98-AEE6-88900ABDD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8038" y="2571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717828" name="Object 4">
                        <a:extLst>
                          <a:ext uri="{FF2B5EF4-FFF2-40B4-BE49-F238E27FC236}">
                            <a16:creationId xmlns:a16="http://schemas.microsoft.com/office/drawing/2014/main" id="{E491508E-7272-4A98-AEE6-88900ABDD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8038" y="2571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24612</TotalTime>
  <Words>1114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Vector Space</vt:lpstr>
      <vt:lpstr>Recall: Vector space</vt:lpstr>
      <vt:lpstr>Recall: Vector space</vt:lpstr>
      <vt:lpstr>Recall: Subspaces</vt:lpstr>
      <vt:lpstr>Linear Combination</vt:lpstr>
      <vt:lpstr>Picture</vt:lpstr>
      <vt:lpstr>A Subspace Spanned by a Set</vt:lpstr>
      <vt:lpstr>A Subspace Spanned by a Set</vt:lpstr>
      <vt:lpstr>A Subspace Spanned by a Set</vt:lpstr>
      <vt:lpstr>Convex Sets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816</cp:revision>
  <dcterms:created xsi:type="dcterms:W3CDTF">2018-08-09T05:48:18Z</dcterms:created>
  <dcterms:modified xsi:type="dcterms:W3CDTF">2020-12-28T04:41:29Z</dcterms:modified>
</cp:coreProperties>
</file>