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431" r:id="rId3"/>
    <p:sldId id="284" r:id="rId4"/>
    <p:sldId id="396" r:id="rId5"/>
    <p:sldId id="300" r:id="rId6"/>
    <p:sldId id="301" r:id="rId7"/>
    <p:sldId id="302" r:id="rId8"/>
    <p:sldId id="312" r:id="rId9"/>
    <p:sldId id="433" r:id="rId10"/>
    <p:sldId id="434" r:id="rId11"/>
    <p:sldId id="435" r:id="rId12"/>
    <p:sldId id="311" r:id="rId13"/>
    <p:sldId id="436" r:id="rId14"/>
    <p:sldId id="432" r:id="rId15"/>
    <p:sldId id="438" r:id="rId16"/>
    <p:sldId id="437" r:id="rId17"/>
    <p:sldId id="439" r:id="rId18"/>
    <p:sldId id="440" r:id="rId19"/>
    <p:sldId id="666" r:id="rId20"/>
    <p:sldId id="667" r:id="rId21"/>
    <p:sldId id="668" r:id="rId22"/>
    <p:sldId id="669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783" autoAdjust="0"/>
  </p:normalViewPr>
  <p:slideViewPr>
    <p:cSldViewPr snapToGrid="0">
      <p:cViewPr varScale="1">
        <p:scale>
          <a:sx n="75" d="100"/>
          <a:sy n="75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6D3B2-DC1A-4DC5-BA88-136D08376B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F6B2-C7BC-4F5F-89FA-756C80996319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5219-EB3B-428B-83C4-F385ACD5B066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4206-DCD5-437B-A394-E67C0F769F6A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1217" y="1066800"/>
            <a:ext cx="5571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066800"/>
            <a:ext cx="557318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0D2B-E248-4576-9223-EAAE2353D2CC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Management System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35EF4-4C82-4C09-8806-679935DFD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9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39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000FBBA-7DFD-4F6E-882E-974645178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68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4927-D481-428D-A4A4-277E543FDD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8DFB-71AD-46F8-95DC-6F572D22A2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4FB9-F8C3-4C4C-9D46-0D937B576E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553505A-5746-4950-9000-CBCDD694F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65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622219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5FA70EB6-0888-4CFE-8DE5-FCD243586199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393C-D2F5-406D-97F0-5CB1936ADC4B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C112-2C11-4566-94FB-463B4717BC39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F58C-B82A-4384-83AD-65998651D24C}" type="datetime1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8B25-4FB2-4839-87AC-18ADEABEBF25}" type="datetime1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D92F-300D-4C14-8BAC-DFA0E0CFD5DA}" type="datetime1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C4DE-52F3-44CD-8BF8-67D44913BCDC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E593-E52F-44BB-917E-97E0D05457AB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2171-3CC4-4091-8456-BA59E24C067F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3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0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11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png"/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556" y="2983230"/>
            <a:ext cx="10567916" cy="8115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Gram-Schmidt orthogonality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F0D8-FC07-4727-B40D-B6E894C3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Normalizing v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D0EB1-C76E-4AFA-8F2A-0D4734A90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A vector whose length is 1 is called a unit vector</a:t>
                </a:r>
              </a:p>
              <a:p>
                <a:r>
                  <a:rPr lang="en-US" b="1" dirty="0"/>
                  <a:t>Normalizing v 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Let,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be a non-zero vector,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unit vector in the same direction as v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D0EB1-C76E-4AFA-8F2A-0D4734A90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F2E55-B031-4868-B96C-71CFCB4B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7A44-648A-470B-98AA-C4A05B48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Distance between two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1BDF10-D9FD-4E21-A5F8-E38AFEA3E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u and v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baseline="30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/>
                  <a:t>, the distance between u and v, written as </a:t>
                </a:r>
                <a:r>
                  <a:rPr lang="en-US" dirty="0" err="1"/>
                  <a:t>dist</a:t>
                </a:r>
                <a:r>
                  <a:rPr lang="en-US" dirty="0"/>
                  <a:t>(u, v), is the length of the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That is,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dist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u</m:t>
                      </m:r>
                      <m:r>
                        <m:rPr>
                          <m:nor/>
                        </m:rPr>
                        <a:rPr lang="en-US" dirty="0"/>
                        <m:t>, </m:t>
                      </m:r>
                      <m:r>
                        <m:rPr>
                          <m:nor/>
                        </m:rPr>
                        <a:rPr lang="en-US" dirty="0"/>
                        <m:t>v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  <m:r>
                        <m:rPr>
                          <m:nor/>
                        </m:rPr>
                        <a:rPr lang="en-US" b="1" i="0" dirty="0" smtClean="0"/>
                        <m:t>=||</m:t>
                      </m:r>
                      <m:r>
                        <m:rPr>
                          <m:nor/>
                        </m:rPr>
                        <a:rPr lang="en-US" b="1" i="0" dirty="0" smtClean="0"/>
                        <m:t>u</m:t>
                      </m:r>
                      <m:r>
                        <m:rPr>
                          <m:nor/>
                        </m:rPr>
                        <a:rPr lang="en-US" b="1" i="0" dirty="0" smtClean="0"/>
                        <m:t>−</m:t>
                      </m:r>
                      <m:r>
                        <m:rPr>
                          <m:nor/>
                        </m:rPr>
                        <a:rPr lang="en-US" b="1" i="0" dirty="0" smtClean="0"/>
                        <m:t>v</m:t>
                      </m:r>
                      <m:r>
                        <m:rPr>
                          <m:nor/>
                        </m:rPr>
                        <a:rPr lang="en-US" b="1" i="0" dirty="0" smtClean="0"/>
                        <m:t>||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1BDF10-D9FD-4E21-A5F8-E38AFEA3E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E5C1F-78D5-4D1C-AC8A-573D51D9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94B3-55CA-49AA-B179-095712B6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Orthogonal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FFF31A-5A68-44A3-99E8-5448BF97A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V be a vector space with an inner product.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dirty="0"/>
                  <a:t>. Nonzero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err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form an orthogonal set if they are orthogonal to each other: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err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If, in addition, all vectors are of unit norm,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lit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i="1" dirty="0" err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called an orthonormal set. </a:t>
                </a:r>
              </a:p>
              <a:p>
                <a:r>
                  <a:rPr lang="en-US" dirty="0"/>
                  <a:t>Any orthogonal set is linearly independent. [proof: next slide]</a:t>
                </a:r>
              </a:p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  </m:t>
                    </m:r>
                  </m:oMath>
                </a14:m>
                <a:r>
                  <a:rPr lang="en-US" dirty="0"/>
                  <a:t>is an orthogonal set of nonzero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then S is linearly independent and hence is a basis for the subspace spanned by 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FFF31A-5A68-44A3-99E8-5448BF97A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484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9589A-26DA-464B-A618-7A52B08F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4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344D-4EC5-444F-BDE1-304B674A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Orthogonal sets are linearly independent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9CF85800-30A0-4D6B-8649-36A9ED76D0F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199" y="1270000"/>
                <a:ext cx="8335297" cy="4906963"/>
              </a:xfrm>
            </p:spPr>
            <p:txBody>
              <a:bodyPr>
                <a:normAutofit/>
              </a:bodyPr>
              <a:lstStyle/>
              <a:p>
                <a:r>
                  <a:rPr lang="en-US" i="0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</a:rPr>
                      <m:t>𝑺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</a:rPr>
                      <m:t>={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</a:rPr>
                          <m:t>𝒗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</a:rPr>
                          <m:t>𝟏</m:t>
                        </m:r>
                      </m:sub>
                    </m:sSub>
                    <m:r>
                      <a:rPr lang="en-US" i="1" dirty="0" smtClean="0">
                        <a:solidFill>
                          <a:srgbClr val="002060"/>
                        </a:solidFill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</a:rPr>
                          <m:t>𝒗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</a:rPr>
                          <m:t>𝟐</m:t>
                        </m:r>
                      </m:sub>
                    </m:sSub>
                    <m:r>
                      <a:rPr lang="en-US" i="1" dirty="0" smtClean="0">
                        <a:solidFill>
                          <a:srgbClr val="002060"/>
                        </a:solidFill>
                      </a:rPr>
                      <m:t>, …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2060"/>
                            </a:solidFill>
                          </a:rPr>
                          <m:t>𝒗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2060"/>
                            </a:solidFill>
                          </a:rPr>
                          <m:t>𝒏</m:t>
                        </m:r>
                      </m:sub>
                    </m:sSub>
                    <m:r>
                      <a:rPr lang="en-US" i="1" dirty="0" smtClean="0">
                        <a:solidFill>
                          <a:srgbClr val="002060"/>
                        </a:solidFill>
                      </a:rPr>
                      <m:t>}</m:t>
                    </m:r>
                  </m:oMath>
                </a14:m>
                <a:r>
                  <a:rPr lang="en-US" i="0" dirty="0">
                    <a:solidFill>
                      <a:srgbClr val="002060"/>
                    </a:solidFill>
                  </a:rPr>
                  <a:t>is an orthogonal set of nonzero vectors in an inner product space V, then S is linearly independent. </a:t>
                </a:r>
              </a:p>
              <a:p>
                <a:r>
                  <a:rPr lang="en-US" i="0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Proof: </a:t>
                </a:r>
              </a:p>
              <a:p>
                <a:pPr lvl="1"/>
                <a:r>
                  <a:rPr lang="en-US" i="0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S  is an orthogonal set of nonzero vectors, i.e.,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i="0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independent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</m:m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</m:m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𝒊𝒇𝒇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br>
                  <a:rPr lang="en-US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</m:m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</m:m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</m:m>
                        </m:e>
                      </m:mr>
                    </m:m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</m:m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and hence S is linearly independent </a:t>
                </a:r>
              </a:p>
              <a:p>
                <a:pPr marL="685800" indent="-457200">
                  <a:defRPr/>
                </a:pPr>
                <a:endParaRPr lang="en-US" altLang="zh-TW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9CF85800-30A0-4D6B-8649-36A9ED76D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70000"/>
                <a:ext cx="8335297" cy="4906963"/>
              </a:xfrm>
              <a:blipFill>
                <a:blip r:embed="rId2"/>
                <a:stretch>
                  <a:fillRect l="-1243" t="-1988" r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2" name="投影片編號版面配置區 4">
            <a:extLst>
              <a:ext uri="{FF2B5EF4-FFF2-40B4-BE49-F238E27FC236}">
                <a16:creationId xmlns:a16="http://schemas.microsoft.com/office/drawing/2014/main" id="{B244D406-3EFD-461C-B812-71DE15BF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400"/>
              <a:t>5 - </a:t>
            </a:r>
            <a:fld id="{6204AB95-A6F0-417A-B7AB-8E03DDA41B9C}" type="slidenum">
              <a:rPr kumimoji="0" lang="en-US" altLang="zh-TW" sz="1400"/>
              <a:pPr eaLnBrk="1" hangingPunct="1"/>
              <a:t>13</a:t>
            </a:fld>
            <a:endParaRPr kumimoji="0" lang="en-US" altLang="zh-TW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6FC6-F843-4096-85D2-29B03A21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Orthogonal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34271-D67D-4BFB-B2D5-D788809000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 and v be two vectors in an inner product space V,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. Then the orthogonal projection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𝒑𝒓𝒐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</a:t>
                </a:r>
                <a:r>
                  <a:rPr lang="en-US" altLang="zh-TW" dirty="0">
                    <a:ea typeface="標楷體" pitchFamily="65" charset="-128"/>
                  </a:rPr>
                  <a:t>Use the Euclidean inner product in </a:t>
                </a:r>
                <a:r>
                  <a:rPr lang="en-US" altLang="zh-TW" i="1" dirty="0">
                    <a:ea typeface="標楷體" pitchFamily="65" charset="-128"/>
                  </a:rPr>
                  <a:t>R</a:t>
                </a:r>
                <a:r>
                  <a:rPr lang="en-US" altLang="zh-TW" baseline="30000" dirty="0">
                    <a:ea typeface="標楷體" pitchFamily="65" charset="-128"/>
                  </a:rPr>
                  <a:t>3</a:t>
                </a:r>
                <a:r>
                  <a:rPr lang="en-US" altLang="zh-TW" dirty="0">
                    <a:ea typeface="標楷體" pitchFamily="65" charset="-128"/>
                  </a:rPr>
                  <a:t> to find the orthogonal projection of  v=(6, 2, 4) onto  u=(1, 2, 0).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itchFamily="65" charset="-128"/>
                      </a:rPr>
                      <m:t>&lt;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itchFamily="65" charset="-128"/>
                      </a:rPr>
                      <m:t>𝒗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itchFamily="65" charset="-128"/>
                      </a:rPr>
                      <m:t>,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itchFamily="65" charset="-128"/>
                      </a:rPr>
                      <m:t>𝒖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itchFamily="65" charset="-128"/>
                      </a:rPr>
                      <m:t>&gt; =</m:t>
                    </m:r>
                    <m:d>
                      <m:d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  <m:t>𝟔</m:t>
                        </m:r>
                      </m:e>
                    </m:d>
                    <m:d>
                      <m:d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  <m:t>𝟏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itchFamily="65" charset="-128"/>
                      </a:rPr>
                      <m:t>+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itchFamily="65" charset="-128"/>
                      </a:rPr>
                      <m:t>𝟐</m:t>
                    </m:r>
                    <m:d>
                      <m:d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  <m:t>𝟐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itchFamily="65" charset="-128"/>
                      </a:rPr>
                      <m:t>+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itchFamily="65" charset="-128"/>
                      </a:rPr>
                      <m:t>𝟒</m:t>
                    </m:r>
                    <m:d>
                      <m:d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  <m:t>𝟎</m:t>
                        </m:r>
                      </m:e>
                    </m:d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itchFamily="65" charset="-128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標楷體" pitchFamily="65" charset="-128"/>
                      </a:rPr>
                      <m:t>𝟏𝟎</m:t>
                    </m:r>
                  </m:oMath>
                </a14:m>
                <a:endParaRPr lang="en-US" altLang="zh-TW" b="1" dirty="0">
                  <a:ea typeface="標楷體" pitchFamily="65" charset="-128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標楷體" pitchFamily="65" charset="-128"/>
                      </a:rPr>
                      <m:t>&lt;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標楷體" pitchFamily="65" charset="-128"/>
                      </a:rPr>
                      <m:t>𝒖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標楷體" pitchFamily="65" charset="-128"/>
                      </a:rPr>
                      <m:t>,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標楷體" pitchFamily="65" charset="-128"/>
                      </a:rPr>
                      <m:t>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標楷體" pitchFamily="65" charset="-128"/>
                      </a:rPr>
                      <m:t>&gt;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標楷體" pitchFamily="65" charset="-128"/>
                      </a:rPr>
                      <m:t> =</m:t>
                    </m:r>
                    <m:sSup>
                      <m:sSupPr>
                        <m:ctrlPr>
                          <a:rPr lang="en-US" altLang="zh-TW" b="1" i="1" dirty="0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</m:ctrlPr>
                      </m:sSupPr>
                      <m:e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  <m:t>𝟏</m:t>
                        </m:r>
                      </m:e>
                      <m:sup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  <m:t>𝟐</m:t>
                        </m:r>
                      </m:sup>
                    </m:sSup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標楷體" pitchFamily="65" charset="-128"/>
                      </a:rPr>
                      <m:t>+</m:t>
                    </m:r>
                    <m:sSup>
                      <m:sSupPr>
                        <m:ctrlPr>
                          <a:rPr lang="en-US" altLang="zh-TW" b="1" i="1" dirty="0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</m:ctrlPr>
                      </m:sSupPr>
                      <m:e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  <m:t>𝟐</m:t>
                        </m:r>
                      </m:e>
                      <m:sup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  <m:t>𝟐</m:t>
                        </m:r>
                      </m:sup>
                    </m:sSup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標楷體" pitchFamily="65" charset="-128"/>
                      </a:rPr>
                      <m:t>+</m:t>
                    </m:r>
                    <m:sSup>
                      <m:sSupPr>
                        <m:ctrlPr>
                          <a:rPr lang="en-US" altLang="zh-TW" b="1" i="1" dirty="0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</m:ctrlPr>
                      </m:sSupPr>
                      <m:e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  <m:t>𝟎</m:t>
                        </m:r>
                      </m:e>
                      <m:sup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標楷體" pitchFamily="65" charset="-128"/>
                          </a:rPr>
                          <m:t>𝟐</m:t>
                        </m:r>
                      </m:sup>
                    </m:sSup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標楷體" pitchFamily="65" charset="-128"/>
                      </a:rPr>
                      <m:t>=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標楷體" pitchFamily="65" charset="-128"/>
                      </a:rPr>
                      <m:t>𝟓</m:t>
                    </m:r>
                  </m:oMath>
                </a14:m>
                <a:endParaRPr lang="en-US" altLang="zh-TW" dirty="0">
                  <a:ea typeface="標楷體" pitchFamily="65" charset="-128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ea typeface="標楷體" pitchFamily="65" charset="-128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34271-D67D-4BFB-B2D5-D788809000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D15E8-AF1D-4F92-851A-C3D06CA2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1077">
            <a:extLst>
              <a:ext uri="{FF2B5EF4-FFF2-40B4-BE49-F238E27FC236}">
                <a16:creationId xmlns:a16="http://schemas.microsoft.com/office/drawing/2014/main" id="{A5BA535A-F545-47DC-A611-3E911B4B5787}"/>
              </a:ext>
            </a:extLst>
          </p:cNvPr>
          <p:cNvGrpSpPr>
            <a:grpSpLocks/>
          </p:cNvGrpSpPr>
          <p:nvPr/>
        </p:nvGrpSpPr>
        <p:grpSpPr bwMode="auto">
          <a:xfrm>
            <a:off x="9286005" y="1270000"/>
            <a:ext cx="2251075" cy="1535113"/>
            <a:chOff x="3787" y="1464"/>
            <a:chExt cx="1418" cy="967"/>
          </a:xfrm>
        </p:grpSpPr>
        <p:pic>
          <p:nvPicPr>
            <p:cNvPr id="8" name="Picture 1051">
              <a:extLst>
                <a:ext uri="{FF2B5EF4-FFF2-40B4-BE49-F238E27FC236}">
                  <a16:creationId xmlns:a16="http://schemas.microsoft.com/office/drawing/2014/main" id="{00B58ECC-19F2-4482-9670-6A2235F2B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1525"/>
              <a:ext cx="1316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1052">
              <a:extLst>
                <a:ext uri="{FF2B5EF4-FFF2-40B4-BE49-F238E27FC236}">
                  <a16:creationId xmlns:a16="http://schemas.microsoft.com/office/drawing/2014/main" id="{33A5CA91-B6D7-4440-A666-3F21FDD6B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1797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1" dirty="0"/>
                <a:t>u</a:t>
              </a:r>
            </a:p>
          </p:txBody>
        </p:sp>
        <p:sp>
          <p:nvSpPr>
            <p:cNvPr id="10" name="Rectangle 1053">
              <a:extLst>
                <a:ext uri="{FF2B5EF4-FFF2-40B4-BE49-F238E27FC236}">
                  <a16:creationId xmlns:a16="http://schemas.microsoft.com/office/drawing/2014/main" id="{651C167A-AE73-46FE-9B99-9EF38407B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" y="146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1" dirty="0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766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6FC6-F843-4096-85D2-29B03A21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Orthogonal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34271-D67D-4BFB-B2D5-D788809000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two vectors u and v, we can decompose v into a sum of two vectors, one a multiple of u and the other orthogonal to u.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den>
                    </m:f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 is the orthogonal projection of v onto u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 is the component of v orthogonal to u</a:t>
                </a:r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𝟓𝟎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34271-D67D-4BFB-B2D5-D788809000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1988" r="-1600" b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D15E8-AF1D-4F92-851A-C3D06CA2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1077">
            <a:extLst>
              <a:ext uri="{FF2B5EF4-FFF2-40B4-BE49-F238E27FC236}">
                <a16:creationId xmlns:a16="http://schemas.microsoft.com/office/drawing/2014/main" id="{A5BA535A-F545-47DC-A611-3E911B4B5787}"/>
              </a:ext>
            </a:extLst>
          </p:cNvPr>
          <p:cNvGrpSpPr>
            <a:grpSpLocks/>
          </p:cNvGrpSpPr>
          <p:nvPr/>
        </p:nvGrpSpPr>
        <p:grpSpPr bwMode="auto">
          <a:xfrm>
            <a:off x="9286005" y="1270000"/>
            <a:ext cx="2251075" cy="1535113"/>
            <a:chOff x="3787" y="1464"/>
            <a:chExt cx="1418" cy="967"/>
          </a:xfrm>
        </p:grpSpPr>
        <p:pic>
          <p:nvPicPr>
            <p:cNvPr id="8" name="Picture 1051">
              <a:extLst>
                <a:ext uri="{FF2B5EF4-FFF2-40B4-BE49-F238E27FC236}">
                  <a16:creationId xmlns:a16="http://schemas.microsoft.com/office/drawing/2014/main" id="{00B58ECC-19F2-4482-9670-6A2235F2B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1525"/>
              <a:ext cx="1316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1052">
              <a:extLst>
                <a:ext uri="{FF2B5EF4-FFF2-40B4-BE49-F238E27FC236}">
                  <a16:creationId xmlns:a16="http://schemas.microsoft.com/office/drawing/2014/main" id="{33A5CA91-B6D7-4440-A666-3F21FDD6B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1797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1" dirty="0"/>
                <a:t>u</a:t>
              </a:r>
            </a:p>
          </p:txBody>
        </p:sp>
        <p:sp>
          <p:nvSpPr>
            <p:cNvPr id="10" name="Rectangle 1053">
              <a:extLst>
                <a:ext uri="{FF2B5EF4-FFF2-40B4-BE49-F238E27FC236}">
                  <a16:creationId xmlns:a16="http://schemas.microsoft.com/office/drawing/2014/main" id="{651C167A-AE73-46FE-9B99-9EF38407B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" y="146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1" dirty="0"/>
                <a:t>v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F22BC0-74AB-4026-9344-64AF04ACEA38}"/>
              </a:ext>
            </a:extLst>
          </p:cNvPr>
          <p:cNvCxnSpPr>
            <a:cxnSpLocks/>
          </p:cNvCxnSpPr>
          <p:nvPr/>
        </p:nvCxnSpPr>
        <p:spPr>
          <a:xfrm flipV="1">
            <a:off x="7614458" y="3723481"/>
            <a:ext cx="0" cy="2876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172E9E-52A7-4677-9F7F-31FFE6B626A4}"/>
              </a:ext>
            </a:extLst>
          </p:cNvPr>
          <p:cNvCxnSpPr>
            <a:cxnSpLocks/>
          </p:cNvCxnSpPr>
          <p:nvPr/>
        </p:nvCxnSpPr>
        <p:spPr>
          <a:xfrm flipV="1">
            <a:off x="6417425" y="6137565"/>
            <a:ext cx="4438997" cy="39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5FA0ED-BF5F-46AE-9CD2-491115FBD6B5}"/>
              </a:ext>
            </a:extLst>
          </p:cNvPr>
          <p:cNvCxnSpPr>
            <a:cxnSpLocks/>
          </p:cNvCxnSpPr>
          <p:nvPr/>
        </p:nvCxnSpPr>
        <p:spPr>
          <a:xfrm flipV="1">
            <a:off x="7614458" y="4572000"/>
            <a:ext cx="1828800" cy="1604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202E64-2349-41A0-9588-30DB68439F4A}"/>
              </a:ext>
            </a:extLst>
          </p:cNvPr>
          <p:cNvCxnSpPr/>
          <p:nvPr/>
        </p:nvCxnSpPr>
        <p:spPr>
          <a:xfrm>
            <a:off x="7614458" y="4588625"/>
            <a:ext cx="182880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7503E8-B38C-4A7C-A351-A5DE62FD3D57}"/>
              </a:ext>
            </a:extLst>
          </p:cNvPr>
          <p:cNvCxnSpPr>
            <a:cxnSpLocks/>
          </p:cNvCxnSpPr>
          <p:nvPr/>
        </p:nvCxnSpPr>
        <p:spPr>
          <a:xfrm flipV="1">
            <a:off x="9443258" y="4572000"/>
            <a:ext cx="0" cy="156556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02D9A9-295C-42EC-AF0A-D2D5BCFA7119}"/>
                  </a:ext>
                </a:extLst>
              </p:cNvPr>
              <p:cNvSpPr txBox="1"/>
              <p:nvPr/>
            </p:nvSpPr>
            <p:spPr>
              <a:xfrm>
                <a:off x="8997939" y="4493215"/>
                <a:ext cx="391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02D9A9-295C-42EC-AF0A-D2D5BCFA7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939" y="4493215"/>
                <a:ext cx="391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8192A9-D771-431C-A599-6277D0A69F59}"/>
                  </a:ext>
                </a:extLst>
              </p:cNvPr>
              <p:cNvSpPr txBox="1"/>
              <p:nvPr/>
            </p:nvSpPr>
            <p:spPr>
              <a:xfrm>
                <a:off x="7264354" y="3664975"/>
                <a:ext cx="391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8192A9-D771-431C-A599-6277D0A69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354" y="3664975"/>
                <a:ext cx="3918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B2BCA8-1AEA-47BF-9D3E-28D5F61DA6AA}"/>
              </a:ext>
            </a:extLst>
          </p:cNvPr>
          <p:cNvCxnSpPr>
            <a:cxnSpLocks/>
          </p:cNvCxnSpPr>
          <p:nvPr/>
        </p:nvCxnSpPr>
        <p:spPr>
          <a:xfrm flipV="1">
            <a:off x="7614458" y="3723481"/>
            <a:ext cx="0" cy="24337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D2557D-6E23-4B6B-B82A-9F6CD0929028}"/>
              </a:ext>
            </a:extLst>
          </p:cNvPr>
          <p:cNvCxnSpPr>
            <a:cxnSpLocks/>
          </p:cNvCxnSpPr>
          <p:nvPr/>
        </p:nvCxnSpPr>
        <p:spPr>
          <a:xfrm flipV="1">
            <a:off x="9443258" y="4588625"/>
            <a:ext cx="0" cy="1588338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4C3390-5A06-4774-90BE-ED0697DE6CD6}"/>
              </a:ext>
            </a:extLst>
          </p:cNvPr>
          <p:cNvCxnSpPr>
            <a:cxnSpLocks/>
          </p:cNvCxnSpPr>
          <p:nvPr/>
        </p:nvCxnSpPr>
        <p:spPr>
          <a:xfrm flipV="1">
            <a:off x="7614458" y="6137565"/>
            <a:ext cx="1828800" cy="393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9723AD-D50B-48E7-A442-106042E3CF9F}"/>
              </a:ext>
            </a:extLst>
          </p:cNvPr>
          <p:cNvCxnSpPr>
            <a:cxnSpLocks/>
          </p:cNvCxnSpPr>
          <p:nvPr/>
        </p:nvCxnSpPr>
        <p:spPr>
          <a:xfrm flipV="1">
            <a:off x="7614458" y="4605250"/>
            <a:ext cx="0" cy="15883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17B08F-62C3-48D5-998F-010A86801200}"/>
                  </a:ext>
                </a:extLst>
              </p:cNvPr>
              <p:cNvSpPr txBox="1"/>
              <p:nvPr/>
            </p:nvSpPr>
            <p:spPr>
              <a:xfrm>
                <a:off x="6042276" y="4439205"/>
                <a:ext cx="1612983" cy="554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𝐩𝐫𝐨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𝐣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𝐮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717B08F-62C3-48D5-998F-010A8680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276" y="4439205"/>
                <a:ext cx="1612983" cy="554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495881-D545-4DB8-BB07-559ECDCF19DC}"/>
                  </a:ext>
                </a:extLst>
              </p:cNvPr>
              <p:cNvSpPr txBox="1"/>
              <p:nvPr/>
            </p:nvSpPr>
            <p:spPr>
              <a:xfrm>
                <a:off x="8581387" y="6193588"/>
                <a:ext cx="1841269" cy="559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𝐣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495881-D545-4DB8-BB07-559ECDCF1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387" y="6193588"/>
                <a:ext cx="1841269" cy="5598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55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4A52-3B05-4DBD-8176-63C78680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Gram-Schmidt Orthogonalization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8C947-43F5-44E5-AB78-509DAABC2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27070"/>
                <a:ext cx="7400925" cy="364989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Let V be a vector space with an inner product.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 ,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basis for V . Let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−⋯−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. . . 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err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orthogonal basis for V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8C947-43F5-44E5-AB78-509DAABC2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27070"/>
                <a:ext cx="7400925" cy="3649894"/>
              </a:xfrm>
              <a:blipFill>
                <a:blip r:embed="rId2"/>
                <a:stretch>
                  <a:fillRect l="-1153" t="-3177" r="-1236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28CC7-B5EE-42BD-9D29-5774E6C7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674F3-8C80-49FE-B3B0-A57921EDC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25826"/>
            <a:ext cx="74009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9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507A-E723-41BD-AC20-2AB6863F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Gram-Schmidt Process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A96C9-A7AD-45AE-BF06-1C494490F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10691"/>
                <a:ext cx="7772400" cy="376627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· · · +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1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span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. . . 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same as the span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. . . 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err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orthogonal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. . . 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orthogonal projection of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on the subspace spanned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 ,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to the subspace spanned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 ,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A96C9-A7AD-45AE-BF06-1C494490F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10691"/>
                <a:ext cx="7772400" cy="3766272"/>
              </a:xfrm>
              <a:blipFill>
                <a:blip r:embed="rId2"/>
                <a:stretch>
                  <a:fillRect r="-1176" b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0F20-2336-4993-9276-0735E178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80953-5796-42B3-B8B2-A29873E55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25826"/>
            <a:ext cx="7400925" cy="10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80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4BFC-6CF6-4F9A-9870-CF9DF62F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E2E01-1CB5-4A37-A50C-AB7CC8F34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 V be a vector space with an inner product.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 ,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orthogonal basis for V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 ,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</a:t>
                </a:r>
                <a:r>
                  <a:rPr lang="en-US" dirty="0">
                    <a:solidFill>
                      <a:srgbClr val="FF0000"/>
                    </a:solidFill>
                  </a:rPr>
                  <a:t>orthonormal basis </a:t>
                </a:r>
                <a:r>
                  <a:rPr lang="en-US" dirty="0"/>
                  <a:t>for V</a:t>
                </a:r>
              </a:p>
              <a:p>
                <a:r>
                  <a:rPr lang="en-US" dirty="0"/>
                  <a:t>An alternative form of the Gram-Schmidt process combines orthogonalization with normalization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E2E01-1CB5-4A37-A50C-AB7CC8F34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  <a:blipFill>
                <a:blip r:embed="rId2"/>
                <a:stretch>
                  <a:fillRect l="-1255" t="-310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9FF9E-33B2-43F0-AF22-B441B923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8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97DD1C52-1935-45C6-A675-297E66A1E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Gram-Schmidt Orthogonalization </a:t>
            </a:r>
            <a:endParaRPr lang="zh-TW" altLang="zh-TW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0A906E-FBA3-4F71-A342-14B9F4153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089"/>
            <a:ext cx="7622219" cy="4906963"/>
          </a:xfrm>
        </p:spPr>
        <p:txBody>
          <a:bodyPr/>
          <a:lstStyle/>
          <a:p>
            <a:r>
              <a:rPr lang="en-US" dirty="0"/>
              <a:t>Apply the Gram-Schmidt process to the following basis. </a:t>
            </a:r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7A7D9A65-DFC2-42A6-B582-A6C39C8FC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770" y="3083042"/>
            <a:ext cx="403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6850" indent="-196850"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itchFamily="65" charset="-128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latin typeface="Tahoma" panose="020B0604030504040204" pitchFamily="34" charset="0"/>
                <a:ea typeface="新細明體" panose="02020500000000000000" pitchFamily="18" charset="-120"/>
              </a:rPr>
              <a:t>Sol:</a:t>
            </a:r>
          </a:p>
        </p:txBody>
      </p:sp>
      <p:graphicFrame>
        <p:nvGraphicFramePr>
          <p:cNvPr id="162816" name="Object 2">
            <a:extLst>
              <a:ext uri="{FF2B5EF4-FFF2-40B4-BE49-F238E27FC236}">
                <a16:creationId xmlns:a16="http://schemas.microsoft.com/office/drawing/2014/main" id="{6709CCEB-B957-4ACE-93DE-589BF6C40F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323607"/>
              </p:ext>
            </p:extLst>
          </p:nvPr>
        </p:nvGraphicFramePr>
        <p:xfrm>
          <a:off x="2701663" y="3146100"/>
          <a:ext cx="21828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091726" imgH="215806" progId="Equation.3">
                  <p:embed/>
                </p:oleObj>
              </mc:Choice>
              <mc:Fallback>
                <p:oleObj name="方程式" r:id="rId3" imgW="1091726" imgH="215806" progId="Equation.3">
                  <p:embed/>
                  <p:pic>
                    <p:nvPicPr>
                      <p:cNvPr id="162816" name="Object 2">
                        <a:extLst>
                          <a:ext uri="{FF2B5EF4-FFF2-40B4-BE49-F238E27FC236}">
                            <a16:creationId xmlns:a16="http://schemas.microsoft.com/office/drawing/2014/main" id="{6709CCEB-B957-4ACE-93DE-589BF6C40F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663" y="3146100"/>
                        <a:ext cx="21828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7" name="Object 3">
            <a:extLst>
              <a:ext uri="{FF2B5EF4-FFF2-40B4-BE49-F238E27FC236}">
                <a16:creationId xmlns:a16="http://schemas.microsoft.com/office/drawing/2014/main" id="{B5039EBD-41F7-4D2E-9722-596574D9D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572001"/>
          <a:ext cx="6597650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302000" imgH="838200" progId="Equation.3">
                  <p:embed/>
                </p:oleObj>
              </mc:Choice>
              <mc:Fallback>
                <p:oleObj name="方程式" r:id="rId5" imgW="3302000" imgH="838200" progId="Equation.3">
                  <p:embed/>
                  <p:pic>
                    <p:nvPicPr>
                      <p:cNvPr id="162817" name="Object 3">
                        <a:extLst>
                          <a:ext uri="{FF2B5EF4-FFF2-40B4-BE49-F238E27FC236}">
                            <a16:creationId xmlns:a16="http://schemas.microsoft.com/office/drawing/2014/main" id="{B5039EBD-41F7-4D2E-9722-596574D9D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1"/>
                        <a:ext cx="6597650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4">
            <a:extLst>
              <a:ext uri="{FF2B5EF4-FFF2-40B4-BE49-F238E27FC236}">
                <a16:creationId xmlns:a16="http://schemas.microsoft.com/office/drawing/2014/main" id="{92541F3E-23AC-49DF-8EA9-C764461E0F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144345"/>
              </p:ext>
            </p:extLst>
          </p:nvPr>
        </p:nvGraphicFramePr>
        <p:xfrm>
          <a:off x="1773770" y="2114146"/>
          <a:ext cx="49958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14600" imgH="431800" progId="Equation.3">
                  <p:embed/>
                </p:oleObj>
              </mc:Choice>
              <mc:Fallback>
                <p:oleObj name="Equation" r:id="rId7" imgW="2514600" imgH="431800" progId="Equation.3">
                  <p:embed/>
                  <p:pic>
                    <p:nvPicPr>
                      <p:cNvPr id="22536" name="Object 4">
                        <a:extLst>
                          <a:ext uri="{FF2B5EF4-FFF2-40B4-BE49-F238E27FC236}">
                            <a16:creationId xmlns:a16="http://schemas.microsoft.com/office/drawing/2014/main" id="{92541F3E-23AC-49DF-8EA9-C764461E0F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770" y="2114146"/>
                        <a:ext cx="49958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5">
            <a:extLst>
              <a:ext uri="{FF2B5EF4-FFF2-40B4-BE49-F238E27FC236}">
                <a16:creationId xmlns:a16="http://schemas.microsoft.com/office/drawing/2014/main" id="{588483BA-D170-45D7-9638-3DDAB1A52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657600"/>
          <a:ext cx="68008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3403600" imgH="431800" progId="Equation.3">
                  <p:embed/>
                </p:oleObj>
              </mc:Choice>
              <mc:Fallback>
                <p:oleObj name="方程式" r:id="rId9" imgW="3403600" imgH="431800" progId="Equation.3">
                  <p:embed/>
                  <p:pic>
                    <p:nvPicPr>
                      <p:cNvPr id="162819" name="Object 5">
                        <a:extLst>
                          <a:ext uri="{FF2B5EF4-FFF2-40B4-BE49-F238E27FC236}">
                            <a16:creationId xmlns:a16="http://schemas.microsoft.com/office/drawing/2014/main" id="{588483BA-D170-45D7-9638-3DDAB1A52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57600"/>
                        <a:ext cx="68008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AB5EF7F-AC50-4154-835E-9E3D0E78789F}"/>
              </a:ext>
            </a:extLst>
          </p:cNvPr>
          <p:cNvSpPr txBox="1"/>
          <p:nvPr/>
        </p:nvSpPr>
        <p:spPr>
          <a:xfrm>
            <a:off x="838200" y="6348691"/>
            <a:ext cx="68670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</a:rPr>
              <a:t>Source: Lecture 12,  Inner Product Space &amp; Linear Transformation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3026-6B37-4827-8EDF-60BFD7E4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Recall: Dot Product </a:t>
            </a:r>
            <a:r>
              <a:rPr lang="en-US" b="1" dirty="0"/>
              <a:t>(inner product)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F9D4-F407-4C14-8479-23244579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056"/>
            <a:ext cx="7622219" cy="883445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2060"/>
                </a:solidFill>
                <a:latin typeface="+mn-lt"/>
                <a:ea typeface="SimSun" panose="02010600030101010101" pitchFamily="2" charset="-122"/>
              </a:rPr>
              <a:t>Think of the dot product as a matrix multiplication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65501-4A45-4E2C-B101-23905629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3" descr="dot.eps">
            <a:extLst>
              <a:ext uri="{FF2B5EF4-FFF2-40B4-BE49-F238E27FC236}">
                <a16:creationId xmlns:a16="http://schemas.microsoft.com/office/drawing/2014/main" id="{5883103B-2432-4905-B9C6-A042F2A8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727" y="1965325"/>
            <a:ext cx="7477840" cy="267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696DA448-E6DA-40EE-AEED-E4FEF5886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858" y="4993523"/>
            <a:ext cx="674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1 X N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996F3F49-0554-4E85-94AE-15C41BD62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9745" y="4993523"/>
            <a:ext cx="674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 X 1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6642CFC-D598-4D11-B992-D00552A03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458" y="4995110"/>
            <a:ext cx="642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 X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E31E8F-0B76-444E-ADBE-AE866ACC94BD}"/>
              </a:ext>
            </a:extLst>
          </p:cNvPr>
          <p:cNvSpPr/>
          <p:nvPr/>
        </p:nvSpPr>
        <p:spPr>
          <a:xfrm>
            <a:off x="5909845" y="5060197"/>
            <a:ext cx="1749425" cy="1247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45D292C-75AF-4C65-ACE4-EDB6DED95BDD}"/>
              </a:ext>
            </a:extLst>
          </p:cNvPr>
          <p:cNvSpPr txBox="1">
            <a:spLocks/>
          </p:cNvSpPr>
          <p:nvPr/>
        </p:nvSpPr>
        <p:spPr>
          <a:xfrm>
            <a:off x="930440" y="5839661"/>
            <a:ext cx="4853994" cy="468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MATLAB: ‘inner matrix dimensions must agree’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7A67F7AD-58F0-4D00-BFFB-9E9DAE7924EA}"/>
              </a:ext>
            </a:extLst>
          </p:cNvPr>
          <p:cNvSpPr/>
          <p:nvPr/>
        </p:nvSpPr>
        <p:spPr>
          <a:xfrm rot="16200000" flipH="1">
            <a:off x="4446964" y="4218029"/>
            <a:ext cx="103188" cy="1581150"/>
          </a:xfrm>
          <a:prstGeom prst="leftBracket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AA8C05D-18B4-4A14-AE7E-235BB3CBA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833" y="5755523"/>
            <a:ext cx="2338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Outer dimensions give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size of resulting matrix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8FD4AC-EA6E-41CD-BAAD-5FC168DA3021}"/>
              </a:ext>
            </a:extLst>
          </p:cNvPr>
          <p:cNvCxnSpPr/>
          <p:nvPr/>
        </p:nvCxnSpPr>
        <p:spPr>
          <a:xfrm flipH="1" flipV="1">
            <a:off x="5647908" y="5465010"/>
            <a:ext cx="271462" cy="3175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1EFF1EA3-8CBA-448B-BA6A-A04CB7AE616E}"/>
              </a:ext>
            </a:extLst>
          </p:cNvPr>
          <p:cNvSpPr/>
          <p:nvPr/>
        </p:nvSpPr>
        <p:spPr>
          <a:xfrm rot="16200000">
            <a:off x="4412039" y="4227554"/>
            <a:ext cx="133350" cy="2255838"/>
          </a:xfrm>
          <a:prstGeom prst="leftBracke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C1D25210-2B0B-4186-8B85-4F1CAE5C2652}"/>
              </a:ext>
            </a:extLst>
          </p:cNvPr>
          <p:cNvSpPr/>
          <p:nvPr/>
        </p:nvSpPr>
        <p:spPr>
          <a:xfrm rot="16200000">
            <a:off x="8018840" y="5175291"/>
            <a:ext cx="112712" cy="352425"/>
          </a:xfrm>
          <a:prstGeom prst="leftBracket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B39FC2-8181-4C85-9452-19478C15D274}"/>
              </a:ext>
            </a:extLst>
          </p:cNvPr>
          <p:cNvCxnSpPr/>
          <p:nvPr/>
        </p:nvCxnSpPr>
        <p:spPr>
          <a:xfrm flipV="1">
            <a:off x="7644983" y="5465010"/>
            <a:ext cx="234950" cy="3175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22">
            <a:extLst>
              <a:ext uri="{FF2B5EF4-FFF2-40B4-BE49-F238E27FC236}">
                <a16:creationId xmlns:a16="http://schemas.microsoft.com/office/drawing/2014/main" id="{7F3730DD-CE8D-460B-A45B-AA8E839C2885}"/>
              </a:ext>
            </a:extLst>
          </p:cNvPr>
          <p:cNvSpPr/>
          <p:nvPr/>
        </p:nvSpPr>
        <p:spPr>
          <a:xfrm>
            <a:off x="2504658" y="4399798"/>
            <a:ext cx="1493837" cy="1452562"/>
          </a:xfrm>
          <a:custGeom>
            <a:avLst/>
            <a:gdLst>
              <a:gd name="connsiteX0" fmla="*/ 0 w 1494064"/>
              <a:gd name="connsiteY0" fmla="*/ 1451882 h 1451882"/>
              <a:gd name="connsiteX1" fmla="*/ 849085 w 1494064"/>
              <a:gd name="connsiteY1" fmla="*/ 161925 h 1451882"/>
              <a:gd name="connsiteX2" fmla="*/ 1494064 w 1494064"/>
              <a:gd name="connsiteY2" fmla="*/ 480332 h 145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064" h="1451882">
                <a:moveTo>
                  <a:pt x="0" y="1451882"/>
                </a:moveTo>
                <a:cubicBezTo>
                  <a:pt x="300037" y="887866"/>
                  <a:pt x="600074" y="323850"/>
                  <a:pt x="849085" y="161925"/>
                </a:cubicBezTo>
                <a:cubicBezTo>
                  <a:pt x="1098096" y="0"/>
                  <a:pt x="1404257" y="431346"/>
                  <a:pt x="1494064" y="480332"/>
                </a:cubicBezTo>
              </a:path>
            </a:pathLst>
          </a:custGeom>
          <a:ln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7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1CAC-72D2-4A77-900E-54A57D1A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Gram-Schmidt Orthogonalization </a:t>
            </a:r>
          </a:p>
        </p:txBody>
      </p:sp>
      <p:graphicFrame>
        <p:nvGraphicFramePr>
          <p:cNvPr id="23556" name="Object 2">
            <a:extLst>
              <a:ext uri="{FF2B5EF4-FFF2-40B4-BE49-F238E27FC236}">
                <a16:creationId xmlns:a16="http://schemas.microsoft.com/office/drawing/2014/main" id="{732A19A1-7134-4F04-B6F3-4A90A710F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129097"/>
              </p:ext>
            </p:extLst>
          </p:nvPr>
        </p:nvGraphicFramePr>
        <p:xfrm>
          <a:off x="967752" y="1504950"/>
          <a:ext cx="63912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300" imgH="393700" progId="Equation.3">
                  <p:embed/>
                </p:oleObj>
              </mc:Choice>
              <mc:Fallback>
                <p:oleObj name="Equation" r:id="rId2" imgW="3162300" imgH="393700" progId="Equation.3">
                  <p:embed/>
                  <p:pic>
                    <p:nvPicPr>
                      <p:cNvPr id="23556" name="Object 2">
                        <a:extLst>
                          <a:ext uri="{FF2B5EF4-FFF2-40B4-BE49-F238E27FC236}">
                            <a16:creationId xmlns:a16="http://schemas.microsoft.com/office/drawing/2014/main" id="{732A19A1-7134-4F04-B6F3-4A90A710F2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752" y="1504950"/>
                        <a:ext cx="63912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1" name="Object 3">
            <a:extLst>
              <a:ext uri="{FF2B5EF4-FFF2-40B4-BE49-F238E27FC236}">
                <a16:creationId xmlns:a16="http://schemas.microsoft.com/office/drawing/2014/main" id="{BBC77A35-6FFF-41B4-8145-672B68B4D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72220"/>
              </p:ext>
            </p:extLst>
          </p:nvPr>
        </p:nvGraphicFramePr>
        <p:xfrm>
          <a:off x="1031251" y="3235326"/>
          <a:ext cx="808513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00500" imgH="444500" progId="Equation.3">
                  <p:embed/>
                </p:oleObj>
              </mc:Choice>
              <mc:Fallback>
                <p:oleObj name="Equation" r:id="rId4" imgW="4000500" imgH="444500" progId="Equation.3">
                  <p:embed/>
                  <p:pic>
                    <p:nvPicPr>
                      <p:cNvPr id="163841" name="Object 3">
                        <a:extLst>
                          <a:ext uri="{FF2B5EF4-FFF2-40B4-BE49-F238E27FC236}">
                            <a16:creationId xmlns:a16="http://schemas.microsoft.com/office/drawing/2014/main" id="{BBC77A35-6FFF-41B4-8145-672B68B4D9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251" y="3235326"/>
                        <a:ext cx="8085138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3">
            <a:extLst>
              <a:ext uri="{FF2B5EF4-FFF2-40B4-BE49-F238E27FC236}">
                <a16:creationId xmlns:a16="http://schemas.microsoft.com/office/drawing/2014/main" id="{09CDF3B4-72C8-4D1F-99BD-B7D408982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51" y="26670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buChar char="n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itchFamily="65" charset="-128"/>
              </a:defRPr>
            </a:lvl1pPr>
            <a:lvl2pPr marL="742950" indent="-28575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tx1"/>
                </a:solidFill>
                <a:latin typeface="Tahoma" panose="020B0604030504040204" pitchFamily="34" charset="0"/>
              </a:rPr>
              <a:t>Orthonormal basis</a:t>
            </a:r>
            <a:endParaRPr lang="en-US" altLang="zh-TW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5233-1AF1-4408-9731-46F3835F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QR Factorization: Basic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F30EC-2AC3-43B8-8125-2B45EA958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622219" cy="206454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A is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 with linearly independent columns, then A can be factored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dirty="0"/>
                  <a:t>, where Q is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 whose columns form an orthogonal basis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R is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upper triangular invertible matrix with positive entries on its main diagonal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F30EC-2AC3-43B8-8125-2B45EA958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622219" cy="2064543"/>
              </a:xfrm>
              <a:blipFill>
                <a:blip r:embed="rId2"/>
                <a:stretch>
                  <a:fillRect l="-1280" t="-5900" r="-1360" b="-4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F3D86-B96C-43A0-97D7-17301F10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8E37D-D47E-4676-809C-8A6A1A824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224" y="3723481"/>
            <a:ext cx="1362075" cy="1266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B2937D-136E-40EF-BB35-43810FE7AACA}"/>
              </a:ext>
            </a:extLst>
          </p:cNvPr>
          <p:cNvSpPr txBox="1"/>
          <p:nvPr/>
        </p:nvSpPr>
        <p:spPr>
          <a:xfrm>
            <a:off x="2916416" y="3895228"/>
            <a:ext cx="32635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Using the Gram Schmidt process, we can find orthonormal basis for col 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D737C0-E796-45A7-B29E-446BED6D5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119" y="3675856"/>
            <a:ext cx="1638300" cy="1314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C3F0CB-84F8-4F48-A4FD-81BD4E48AFD4}"/>
              </a:ext>
            </a:extLst>
          </p:cNvPr>
          <p:cNvSpPr txBox="1"/>
          <p:nvPr/>
        </p:nvSpPr>
        <p:spPr>
          <a:xfrm>
            <a:off x="6096000" y="4172227"/>
            <a:ext cx="57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=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6D19DEB-8840-4A72-AA1A-F00B8C380CE6}"/>
              </a:ext>
            </a:extLst>
          </p:cNvPr>
          <p:cNvSpPr txBox="1">
            <a:spLocks/>
          </p:cNvSpPr>
          <p:nvPr/>
        </p:nvSpPr>
        <p:spPr>
          <a:xfrm>
            <a:off x="990600" y="1422400"/>
            <a:ext cx="7622219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3676691-F5AF-48F4-8E4A-973D22D5D6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5593" y="5454826"/>
                <a:ext cx="3034145" cy="7626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𝑸𝑹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73676691-F5AF-48F4-8E4A-973D22D5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93" y="5454826"/>
                <a:ext cx="3034145" cy="762607"/>
              </a:xfrm>
              <a:prstGeom prst="rect">
                <a:avLst/>
              </a:prstGeom>
              <a:blipFill>
                <a:blip r:embed="rId5"/>
                <a:stretch>
                  <a:fillRect l="-2209" t="-15200" b="-1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EF50AC34-1EFC-4FFC-AD7E-F01950884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731" y="5314391"/>
            <a:ext cx="5495925" cy="942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9D6516-EB9D-487E-B56C-E06B6F5CFE29}"/>
              </a:ext>
            </a:extLst>
          </p:cNvPr>
          <p:cNvSpPr txBox="1"/>
          <p:nvPr/>
        </p:nvSpPr>
        <p:spPr>
          <a:xfrm>
            <a:off x="8610600" y="1344613"/>
            <a:ext cx="343786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Applications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linear equations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least squares problems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constrained least squares problem</a:t>
            </a:r>
            <a:r>
              <a:rPr lang="en-US" dirty="0"/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0203E-FB09-472B-97FC-DB0A0ACE6561}"/>
              </a:ext>
            </a:extLst>
          </p:cNvPr>
          <p:cNvSpPr txBox="1"/>
          <p:nvPr/>
        </p:nvSpPr>
        <p:spPr>
          <a:xfrm>
            <a:off x="1093123" y="6405367"/>
            <a:ext cx="76222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Source: http://www2.math.uconn.edu/~troby/math2210f16/LT/sec6_4.pdf</a:t>
            </a:r>
          </a:p>
        </p:txBody>
      </p:sp>
    </p:spTree>
    <p:extLst>
      <p:ext uri="{BB962C8B-B14F-4D97-AF65-F5344CB8AC3E}">
        <p14:creationId xmlns:p14="http://schemas.microsoft.com/office/powerpoint/2010/main" val="151551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A49F-EF68-4805-BA41-6B8FD849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 for the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08CB-8441-46DC-9FFA-C395A64C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Mappings</a:t>
            </a:r>
          </a:p>
          <a:p>
            <a:r>
              <a:rPr lang="en-US" dirty="0"/>
              <a:t>Kernel and Image space of a linear map</a:t>
            </a:r>
          </a:p>
          <a:p>
            <a:r>
              <a:rPr lang="en-US" dirty="0"/>
              <a:t>Matrix associated with linear map</a:t>
            </a:r>
          </a:p>
          <a:p>
            <a:r>
              <a:rPr lang="en-US" dirty="0"/>
              <a:t>Eigenvectors &amp; Eigenvalues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FFF8C-61AD-49B5-9263-E0114D50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23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0805-BA04-4679-8204-508D58A9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A014-09D7-4FF4-B7D4-BEEC1BF3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Introduction to Linear Algebra, Mark Goldman, Emily </a:t>
            </a:r>
            <a:r>
              <a:rPr lang="en-US" altLang="en-US" dirty="0" err="1"/>
              <a:t>Mackevicius</a:t>
            </a:r>
            <a:endParaRPr lang="en-US" altLang="en-US" dirty="0"/>
          </a:p>
          <a:p>
            <a:r>
              <a:rPr lang="en-US" dirty="0"/>
              <a:t>Lecture Notes on Linear Algebra, </a:t>
            </a:r>
            <a:r>
              <a:rPr lang="en-US" dirty="0" err="1"/>
              <a:t>Arbind</a:t>
            </a:r>
            <a:r>
              <a:rPr lang="en-US" dirty="0"/>
              <a:t> K Lal, </a:t>
            </a:r>
            <a:r>
              <a:rPr lang="en-US" dirty="0" err="1"/>
              <a:t>Sukant</a:t>
            </a:r>
            <a:r>
              <a:rPr lang="en-US" dirty="0"/>
              <a:t> </a:t>
            </a:r>
            <a:r>
              <a:rPr lang="en-US" dirty="0" err="1"/>
              <a:t>Pati</a:t>
            </a:r>
            <a:endParaRPr lang="en-US" dirty="0"/>
          </a:p>
          <a:p>
            <a:r>
              <a:rPr lang="en-US" dirty="0"/>
              <a:t>Lecture notes on linear algebra, David Lerner </a:t>
            </a:r>
          </a:p>
          <a:p>
            <a:r>
              <a:rPr lang="en-US" dirty="0"/>
              <a:t>6502 : Mathematics for Engineers 2, James Burnett, Department of Mathematics, University College London</a:t>
            </a:r>
          </a:p>
          <a:p>
            <a:r>
              <a:rPr lang="en-US" dirty="0"/>
              <a:t>ENGG2013, Advanced Engineering Math. Kenneth Shum</a:t>
            </a:r>
          </a:p>
          <a:p>
            <a:r>
              <a:rPr lang="en-US" dirty="0"/>
              <a:t>Matrices and Determinants – 2, </a:t>
            </a:r>
            <a:r>
              <a:rPr lang="en-US" dirty="0" err="1"/>
              <a:t>Carrer</a:t>
            </a:r>
            <a:r>
              <a:rPr lang="en-US" dirty="0"/>
              <a:t> launcher</a:t>
            </a:r>
          </a:p>
          <a:p>
            <a:r>
              <a:rPr lang="en-US" sz="2800" dirty="0"/>
              <a:t>http://www.shsu.edu/ldg005/data/mth199/chapter5.ppt</a:t>
            </a:r>
          </a:p>
          <a:p>
            <a:r>
              <a:rPr lang="en-US" dirty="0"/>
              <a:t>Lecture 12,  Inner Product Space &amp; Linear 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DF23-86E5-418F-A7E3-483B0DB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Recall: Dot Product </a:t>
            </a:r>
            <a:r>
              <a:rPr lang="en-US" b="1" dirty="0"/>
              <a:t>(inner product)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C814-6AE5-499F-B75E-17699743F42A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104" name="Text Box 13"/>
          <p:cNvSpPr txBox="1">
            <a:spLocks noChangeArrowheads="1"/>
          </p:cNvSpPr>
          <p:nvPr/>
        </p:nvSpPr>
        <p:spPr bwMode="auto">
          <a:xfrm>
            <a:off x="4701171" y="1783138"/>
            <a:ext cx="286706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zh-CN" sz="2000" b="1" dirty="0">
                <a:solidFill>
                  <a:srgbClr val="002060"/>
                </a:solidFill>
                <a:latin typeface="+mn-lt"/>
                <a:ea typeface="SimSun" panose="02010600030101010101" pitchFamily="2" charset="-122"/>
              </a:rPr>
              <a:t>The dot product is also related to the angle between the two vectors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736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5CB971C-3EE8-46FD-836B-FD27B051A6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3652" y="3421798"/>
                <a:ext cx="6464587" cy="16717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000" b="0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en-US" sz="2000" b="0" i="1" dirty="0" smtClean="0">
                        <a:latin typeface="Cambria Math" panose="02040503050406030204" pitchFamily="18" charset="0"/>
                      </a:rPr>
                      <m:t>|| </m:t>
                    </m:r>
                  </m:oMath>
                </a14:m>
                <a:r>
                  <a:rPr lang="en-US" sz="2000" dirty="0"/>
                  <a:t>The magnitude/length of a vector. For example,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be a two-dimensional vector, then the formula for its magnitude is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2000" b="0" i="1" dirty="0" smtClean="0">
                        <a:latin typeface="Cambria Math" panose="02040503050406030204" pitchFamily="18" charset="0"/>
                      </a:rPr>
                      <m:t>√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  <m:sty m:val="p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lit/>
                      </m:rP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5CB971C-3EE8-46FD-836B-FD27B051A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52" y="3421798"/>
                <a:ext cx="6464587" cy="1671744"/>
              </a:xfrm>
              <a:prstGeom prst="rect">
                <a:avLst/>
              </a:prstGeom>
              <a:blipFill>
                <a:blip r:embed="rId2"/>
                <a:stretch>
                  <a:fillRect l="-943" t="-3636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5AEB62-B1B9-43EC-9C69-BB5AE1F31C64}"/>
                  </a:ext>
                </a:extLst>
              </p:cNvPr>
              <p:cNvSpPr txBox="1"/>
              <p:nvPr/>
            </p:nvSpPr>
            <p:spPr>
              <a:xfrm>
                <a:off x="944094" y="1979169"/>
                <a:ext cx="2867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lit/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5AEB62-B1B9-43EC-9C69-BB5AE1F31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94" y="1979169"/>
                <a:ext cx="28673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4229EF-D376-4B86-9A28-FA222080C197}"/>
              </a:ext>
            </a:extLst>
          </p:cNvPr>
          <p:cNvCxnSpPr>
            <a:cxnSpLocks/>
          </p:cNvCxnSpPr>
          <p:nvPr/>
        </p:nvCxnSpPr>
        <p:spPr>
          <a:xfrm flipV="1">
            <a:off x="8362765" y="1317060"/>
            <a:ext cx="1312045" cy="1140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6DC3C-3539-4EE4-BF7B-A812FF4ECD22}"/>
              </a:ext>
            </a:extLst>
          </p:cNvPr>
          <p:cNvCxnSpPr>
            <a:cxnSpLocks/>
          </p:cNvCxnSpPr>
          <p:nvPr/>
        </p:nvCxnSpPr>
        <p:spPr>
          <a:xfrm>
            <a:off x="8362765" y="2457681"/>
            <a:ext cx="18376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9D2B66BA-6CD0-4205-94BC-E9DC0B46FC16}"/>
              </a:ext>
            </a:extLst>
          </p:cNvPr>
          <p:cNvSpPr/>
          <p:nvPr/>
        </p:nvSpPr>
        <p:spPr>
          <a:xfrm>
            <a:off x="8575829" y="2228289"/>
            <a:ext cx="150920" cy="35510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A67936-E44E-4B74-9F8C-CEAB4707B444}"/>
                  </a:ext>
                </a:extLst>
              </p:cNvPr>
              <p:cNvSpPr txBox="1"/>
              <p:nvPr/>
            </p:nvSpPr>
            <p:spPr>
              <a:xfrm>
                <a:off x="8708063" y="2066040"/>
                <a:ext cx="319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A67936-E44E-4B74-9F8C-CEAB4707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063" y="2066040"/>
                <a:ext cx="3195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98A4CA-CFA4-4ECD-BBD5-5DAB8B2F9DFE}"/>
                  </a:ext>
                </a:extLst>
              </p:cNvPr>
              <p:cNvSpPr txBox="1"/>
              <p:nvPr/>
            </p:nvSpPr>
            <p:spPr>
              <a:xfrm>
                <a:off x="10172878" y="2291704"/>
                <a:ext cx="319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98A4CA-CFA4-4ECD-BBD5-5DAB8B2F9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878" y="2291704"/>
                <a:ext cx="3195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D2AC8C-DC4D-48FE-A953-7A9FC163E54D}"/>
                  </a:ext>
                </a:extLst>
              </p:cNvPr>
              <p:cNvSpPr txBox="1"/>
              <p:nvPr/>
            </p:nvSpPr>
            <p:spPr>
              <a:xfrm>
                <a:off x="9251718" y="2418726"/>
                <a:ext cx="319596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D2AC8C-DC4D-48FE-A953-7A9FC163E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718" y="2418726"/>
                <a:ext cx="319596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63423A-92B4-474C-BC10-552F926B660C}"/>
                  </a:ext>
                </a:extLst>
              </p:cNvPr>
              <p:cNvSpPr txBox="1"/>
              <p:nvPr/>
            </p:nvSpPr>
            <p:spPr>
              <a:xfrm flipH="1">
                <a:off x="8845667" y="1422009"/>
                <a:ext cx="319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63423A-92B4-474C-BC10-552F926B6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45667" y="1422009"/>
                <a:ext cx="319596" cy="369332"/>
              </a:xfrm>
              <a:prstGeom prst="rect">
                <a:avLst/>
              </a:prstGeom>
              <a:blipFill>
                <a:blip r:embed="rId8"/>
                <a:stretch>
                  <a:fillRect t="-22951" r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B2B72F-1BEF-4C39-87C1-4337AE102A5F}"/>
                  </a:ext>
                </a:extLst>
              </p:cNvPr>
              <p:cNvSpPr txBox="1"/>
              <p:nvPr/>
            </p:nvSpPr>
            <p:spPr>
              <a:xfrm>
                <a:off x="9618030" y="1022979"/>
                <a:ext cx="319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B2B72F-1BEF-4C39-87C1-4337AE102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030" y="1022979"/>
                <a:ext cx="3195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6126F2-A935-4A6A-B468-ABD5B8CBF02F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9648165" y="1392311"/>
            <a:ext cx="524713" cy="108405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9CFD01-B5B5-4E0C-8443-5850712510D3}"/>
                  </a:ext>
                </a:extLst>
              </p:cNvPr>
              <p:cNvSpPr txBox="1"/>
              <p:nvPr/>
            </p:nvSpPr>
            <p:spPr>
              <a:xfrm>
                <a:off x="9732508" y="1373631"/>
                <a:ext cx="319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9CFD01-B5B5-4E0C-8443-58507125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508" y="1373631"/>
                <a:ext cx="3195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FBA1ED2-9A2E-4398-A299-6210C5896EEA}"/>
                  </a:ext>
                </a:extLst>
              </p:cNvPr>
              <p:cNvSpPr txBox="1"/>
              <p:nvPr/>
            </p:nvSpPr>
            <p:spPr>
              <a:xfrm>
                <a:off x="9892306" y="1725675"/>
                <a:ext cx="319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FBA1ED2-9A2E-4398-A299-6210C589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306" y="1725675"/>
                <a:ext cx="319596" cy="369332"/>
              </a:xfrm>
              <a:prstGeom prst="rect">
                <a:avLst/>
              </a:prstGeom>
              <a:blipFill>
                <a:blip r:embed="rId11"/>
                <a:stretch>
                  <a:fillRect t="-22951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87A41D-529B-4776-BC18-225CC946142C}"/>
                  </a:ext>
                </a:extLst>
              </p:cNvPr>
              <p:cNvSpPr txBox="1"/>
              <p:nvPr/>
            </p:nvSpPr>
            <p:spPr>
              <a:xfrm>
                <a:off x="7949055" y="2749761"/>
                <a:ext cx="4447645" cy="371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Law of cosines</a:t>
                </a:r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1600" b="1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m:rPr>
                          <m:lit/>
                        </m:rPr>
                        <a:rPr lang="en-US" sz="1600" b="1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16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sz="1600" b="1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m:rPr>
                          <m:lit/>
                        </m:rPr>
                        <a:rPr lang="en-US" sz="1600" b="1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lit/>
                        </m:rPr>
                        <a:rPr lang="en-US" sz="1600" b="1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m:rPr>
                          <m:lit/>
                        </m:rPr>
                        <a:rPr lang="en-US" sz="1600" b="1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m:rPr>
                          <m:lit/>
                        </m:rPr>
                        <a:rPr lang="en-US" sz="1600" b="1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m:rPr>
                          <m:lit/>
                        </m:rPr>
                        <a:rPr lang="en-US" sz="1600" b="1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lit/>
                        </m:rPr>
                        <a:rPr lang="en-US" sz="1600" b="1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m:rPr>
                          <m:lit/>
                        </m:rPr>
                        <a:rPr lang="en-US" sz="1600" b="1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  <a:p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600" b="1" dirty="0"/>
              </a:p>
              <a:p>
                <a:r>
                  <a:rPr lang="en-US" sz="1600" b="1" dirty="0"/>
                  <a:t>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1600" b="1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m:rPr>
                          <m:lit/>
                        </m:rPr>
                        <a:rPr lang="en-US" sz="1600" b="1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1600" b="1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m:rPr>
                          <m:lit/>
                        </m:rPr>
                        <a:rPr lang="en-US" sz="1600" b="1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16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sz="1600" b="1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m:rPr>
                          <m:lit/>
                        </m:rPr>
                        <a:rPr lang="en-US" sz="1600" b="1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lit/>
                        </m:rPr>
                        <a:rPr lang="en-US" sz="1600" b="1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m:rPr>
                          <m:lit/>
                        </m:rPr>
                        <a:rPr lang="en-US" sz="1600" b="1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87A41D-529B-4776-BC18-225CC946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055" y="2749761"/>
                <a:ext cx="4447645" cy="3710055"/>
              </a:xfrm>
              <a:prstGeom prst="rect">
                <a:avLst/>
              </a:prstGeom>
              <a:blipFill>
                <a:blip r:embed="rId12"/>
                <a:stretch>
                  <a:fillRect l="-822" t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31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Recall: Dot Product Geometrical Interpretation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C814-6AE5-499F-B75E-17699743F42A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563736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23318" y="5915582"/>
                <a:ext cx="25257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18" y="5915582"/>
                <a:ext cx="25257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3F741F8-6695-43BF-91CB-7DDC387E7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8642" y="1941616"/>
                <a:ext cx="5731016" cy="3009530"/>
              </a:xfrm>
            </p:spPr>
            <p:txBody>
              <a:bodyPr/>
              <a:lstStyle/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/>
                  <a:t>OLB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𝑂𝐵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𝑂𝐵</m:t>
                      </m:r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𝑂𝐿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3F741F8-6695-43BF-91CB-7DDC387E7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8642" y="1941616"/>
                <a:ext cx="5731016" cy="3009530"/>
              </a:xfrm>
              <a:blipFill>
                <a:blip r:embed="rId3"/>
                <a:stretch>
                  <a:fillRect l="-1915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5D48B7-64BB-4956-935F-0291A4874A5E}"/>
              </a:ext>
            </a:extLst>
          </p:cNvPr>
          <p:cNvCxnSpPr>
            <a:cxnSpLocks/>
          </p:cNvCxnSpPr>
          <p:nvPr/>
        </p:nvCxnSpPr>
        <p:spPr>
          <a:xfrm flipV="1">
            <a:off x="7483876" y="2431050"/>
            <a:ext cx="1299188" cy="1109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6AE59C-AA5B-4867-A25E-C74CECA4465F}"/>
              </a:ext>
            </a:extLst>
          </p:cNvPr>
          <p:cNvCxnSpPr>
            <a:cxnSpLocks/>
          </p:cNvCxnSpPr>
          <p:nvPr/>
        </p:nvCxnSpPr>
        <p:spPr>
          <a:xfrm>
            <a:off x="7483876" y="3540763"/>
            <a:ext cx="18376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FDF5BA40-FB28-4E6B-B02B-FBCDCF38202E}"/>
              </a:ext>
            </a:extLst>
          </p:cNvPr>
          <p:cNvSpPr/>
          <p:nvPr/>
        </p:nvSpPr>
        <p:spPr>
          <a:xfrm>
            <a:off x="7696940" y="3311371"/>
            <a:ext cx="150920" cy="35510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C4A68D-44DB-41BB-9D9D-6DD262C54BCA}"/>
                  </a:ext>
                </a:extLst>
              </p:cNvPr>
              <p:cNvSpPr txBox="1"/>
              <p:nvPr/>
            </p:nvSpPr>
            <p:spPr>
              <a:xfrm>
                <a:off x="7829174" y="3149122"/>
                <a:ext cx="319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C4A68D-44DB-41BB-9D9D-6DD262C54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174" y="3149122"/>
                <a:ext cx="3195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8A0270-477B-4039-97AE-3560A8CD3DBB}"/>
                  </a:ext>
                </a:extLst>
              </p:cNvPr>
              <p:cNvSpPr txBox="1"/>
              <p:nvPr/>
            </p:nvSpPr>
            <p:spPr>
              <a:xfrm>
                <a:off x="9293989" y="3374786"/>
                <a:ext cx="319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8A0270-477B-4039-97AE-3560A8CD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989" y="3374786"/>
                <a:ext cx="3195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8B40C-0442-41A4-92D6-3948893794DA}"/>
                  </a:ext>
                </a:extLst>
              </p:cNvPr>
              <p:cNvSpPr txBox="1"/>
              <p:nvPr/>
            </p:nvSpPr>
            <p:spPr>
              <a:xfrm>
                <a:off x="8950355" y="3222246"/>
                <a:ext cx="319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8B40C-0442-41A4-92D6-394889379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355" y="3222246"/>
                <a:ext cx="319596" cy="369332"/>
              </a:xfrm>
              <a:prstGeom prst="rect">
                <a:avLst/>
              </a:prstGeom>
              <a:blipFill>
                <a:blip r:embed="rId6"/>
                <a:stretch>
                  <a:fillRect t="-23333" r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E45126-F6E5-4C79-B255-26E71CB6A137}"/>
                  </a:ext>
                </a:extLst>
              </p:cNvPr>
              <p:cNvSpPr txBox="1"/>
              <p:nvPr/>
            </p:nvSpPr>
            <p:spPr>
              <a:xfrm flipH="1">
                <a:off x="8339646" y="2256804"/>
                <a:ext cx="319596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E45126-F6E5-4C79-B255-26E71CB6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39646" y="2256804"/>
                <a:ext cx="319596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6B5196-26BF-4AE9-9748-C302D5A6BF97}"/>
                  </a:ext>
                </a:extLst>
              </p:cNvPr>
              <p:cNvSpPr txBox="1"/>
              <p:nvPr/>
            </p:nvSpPr>
            <p:spPr>
              <a:xfrm>
                <a:off x="8739141" y="2106061"/>
                <a:ext cx="319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6B5196-26BF-4AE9-9748-C302D5A6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141" y="2106061"/>
                <a:ext cx="319596" cy="369332"/>
              </a:xfrm>
              <a:prstGeom prst="rect">
                <a:avLst/>
              </a:prstGeom>
              <a:blipFill>
                <a:blip r:embed="rId8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315D5C-29E0-49CE-ABF5-CE8001019A53}"/>
              </a:ext>
            </a:extLst>
          </p:cNvPr>
          <p:cNvCxnSpPr>
            <a:cxnSpLocks/>
          </p:cNvCxnSpPr>
          <p:nvPr/>
        </p:nvCxnSpPr>
        <p:spPr>
          <a:xfrm>
            <a:off x="8795921" y="2434119"/>
            <a:ext cx="0" cy="11066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7455C0-1026-4519-B870-64288AA75C05}"/>
                  </a:ext>
                </a:extLst>
              </p:cNvPr>
              <p:cNvSpPr txBox="1"/>
              <p:nvPr/>
            </p:nvSpPr>
            <p:spPr>
              <a:xfrm>
                <a:off x="7127928" y="3495290"/>
                <a:ext cx="319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7455C0-1026-4519-B870-64288AA7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928" y="3495290"/>
                <a:ext cx="319596" cy="369332"/>
              </a:xfrm>
              <a:prstGeom prst="rect">
                <a:avLst/>
              </a:prstGeom>
              <a:blipFill>
                <a:blip r:embed="rId9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30D0B1-4487-4E9E-A479-5D9372F8D89B}"/>
                  </a:ext>
                </a:extLst>
              </p:cNvPr>
              <p:cNvSpPr txBox="1"/>
              <p:nvPr/>
            </p:nvSpPr>
            <p:spPr>
              <a:xfrm>
                <a:off x="8636123" y="3527327"/>
                <a:ext cx="319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30D0B1-4487-4E9E-A479-5D9372F8D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123" y="3527327"/>
                <a:ext cx="3195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8A3542E-5FC9-4848-8899-83B5E042E0A7}"/>
              </a:ext>
            </a:extLst>
          </p:cNvPr>
          <p:cNvSpPr txBox="1"/>
          <p:nvPr/>
        </p:nvSpPr>
        <p:spPr>
          <a:xfrm>
            <a:off x="650269" y="5286554"/>
            <a:ext cx="258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Magnitude of vector 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AC4CF2-8D0B-4BB5-8283-C5118346EAC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941419" y="4917222"/>
            <a:ext cx="81953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6BCD80B-47B3-4CFD-9B4D-984B5C0C21FF}"/>
              </a:ext>
            </a:extLst>
          </p:cNvPr>
          <p:cNvSpPr txBox="1"/>
          <p:nvPr/>
        </p:nvSpPr>
        <p:spPr>
          <a:xfrm>
            <a:off x="3055061" y="5308015"/>
            <a:ext cx="353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Projection of vector B on 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E1E3B8-05EE-4D15-8D3A-93EAD6FC60DF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3533313" y="4838330"/>
            <a:ext cx="1287833" cy="46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13">
            <a:extLst>
              <a:ext uri="{FF2B5EF4-FFF2-40B4-BE49-F238E27FC236}">
                <a16:creationId xmlns:a16="http://schemas.microsoft.com/office/drawing/2014/main" id="{6D077F0D-347F-44D1-8F84-73AD31DD2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155" y="1149289"/>
            <a:ext cx="419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b="1" dirty="0">
                <a:solidFill>
                  <a:srgbClr val="002060"/>
                </a:solidFill>
                <a:latin typeface="+mn-lt"/>
                <a:ea typeface="SimSun" panose="02010600030101010101" pitchFamily="2" charset="-122"/>
              </a:rPr>
              <a:t>The dot product is also related to the angle between the two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4BA373-9F23-4ED0-A5ED-BED56AA5C5D9}"/>
                  </a:ext>
                </a:extLst>
              </p:cNvPr>
              <p:cNvSpPr txBox="1"/>
              <p:nvPr/>
            </p:nvSpPr>
            <p:spPr>
              <a:xfrm>
                <a:off x="985458" y="1345320"/>
                <a:ext cx="2867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lit/>
                          <m:sty m:val="p"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4BA373-9F23-4ED0-A5ED-BED56AA5C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58" y="1345320"/>
                <a:ext cx="2867323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BC9B79-C6F0-4251-8E39-044EF08555E7}"/>
                  </a:ext>
                </a:extLst>
              </p:cNvPr>
              <p:cNvSpPr txBox="1"/>
              <p:nvPr/>
            </p:nvSpPr>
            <p:spPr>
              <a:xfrm>
                <a:off x="7847860" y="3495290"/>
                <a:ext cx="569012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BC9B79-C6F0-4251-8E39-044EF0855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860" y="3495290"/>
                <a:ext cx="569012" cy="410305"/>
              </a:xfrm>
              <a:prstGeom prst="rect">
                <a:avLst/>
              </a:prstGeom>
              <a:blipFill>
                <a:blip r:embed="rId12"/>
                <a:stretch>
                  <a:fillRect r="-4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07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Linear Independence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045988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A set of d-dimensional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are said to be linearly independent if none of them can be written as a linear combination of the others.</a:t>
                </a:r>
              </a:p>
              <a:p>
                <a:pPr algn="just"/>
                <a:r>
                  <a:rPr lang="en-US" dirty="0"/>
                  <a:t>In other words,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045988" cy="4906963"/>
              </a:xfrm>
              <a:blipFill>
                <a:blip r:embed="rId2"/>
                <a:stretch>
                  <a:fillRect l="-1365" t="-1863" r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589" y="1123156"/>
            <a:ext cx="3052763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419" y="3859427"/>
            <a:ext cx="2705101" cy="241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3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Span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A span of a set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set of vectors that can be written as a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+…+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  <a:blipFill>
                <a:blip r:embed="rId2"/>
                <a:stretch>
                  <a:fillRect l="-1412" t="-1988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</a:t>
            </a:r>
            <a:r>
              <a:rPr lang="en-US" altLang="zh-CN" dirty="0">
                <a:ea typeface="SimSun" panose="02010600030101010101" pitchFamily="2" charset="-122"/>
              </a:rPr>
              <a:t>Bases &amp; Orthonormal Bases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A basis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a set of vectors which:</a:t>
                </a:r>
              </a:p>
              <a:p>
                <a:pPr lvl="1"/>
                <a:r>
                  <a:rPr lang="en-US" dirty="0"/>
                  <a:t>Spans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i.e. any vector in this d-dimensional space can be written as linear combination of these basis vectors.</a:t>
                </a:r>
              </a:p>
              <a:p>
                <a:pPr lvl="1" algn="just"/>
                <a:r>
                  <a:rPr lang="en-US" dirty="0"/>
                  <a:t>Are linearly independent</a:t>
                </a:r>
              </a:p>
              <a:p>
                <a:pPr algn="just"/>
                <a:r>
                  <a:rPr lang="en-US" dirty="0"/>
                  <a:t>Clearly, any set of d-linearly independent vectors form basis vectors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Ortho-Normal: orthogonal + normal</a:t>
                </a:r>
              </a:p>
              <a:p>
                <a:pPr lvl="1"/>
                <a:r>
                  <a:rPr lang="en-US" dirty="0"/>
                  <a:t>Orthogonal: dot product is zero</a:t>
                </a:r>
              </a:p>
              <a:p>
                <a:pPr lvl="1"/>
                <a:r>
                  <a:rPr lang="en-US" dirty="0"/>
                  <a:t>Normal: magnitude is one 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  <a:blipFill>
                <a:blip r:embed="rId3"/>
                <a:stretch>
                  <a:fillRect l="-1412" t="-1863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F597-6C79-4498-BE18-DD874142F75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C1B87-EF5D-40DF-B41B-0AA31471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12" y="1106266"/>
            <a:ext cx="218598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3672BAD2-2B49-48BE-8BEF-FFA39F3B6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3845" y="3085084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>
                <a:ea typeface="SimSun" panose="02010600030101010101" pitchFamily="2" charset="-122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D03B9-6CC2-49BF-B6EB-290B3336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731197"/>
            <a:ext cx="3657600" cy="232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B1F54A3E-6B20-4B93-A36E-19E68D2AEBAF}"/>
                  </a:ext>
                </a:extLst>
              </p:cNvPr>
              <p:cNvSpPr txBox="1"/>
              <p:nvPr/>
            </p:nvSpPr>
            <p:spPr bwMode="auto">
              <a:xfrm>
                <a:off x="7207169" y="5045597"/>
                <a:ext cx="927100" cy="1270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B1F54A3E-6B20-4B93-A36E-19E68D2AE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7169" y="5045597"/>
                <a:ext cx="927100" cy="12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1073BBA3-2066-4566-B1AE-28FB6E91DC5A}"/>
                  </a:ext>
                </a:extLst>
              </p:cNvPr>
              <p:cNvSpPr txBox="1"/>
              <p:nvPr/>
            </p:nvSpPr>
            <p:spPr bwMode="auto">
              <a:xfrm>
                <a:off x="4997370" y="5001147"/>
                <a:ext cx="1527175" cy="1339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1073BBA3-2066-4566-B1AE-28FB6E91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7370" y="5001147"/>
                <a:ext cx="1527175" cy="13398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59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A0B8-AC30-4432-A60A-B6D919C7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Inner product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1AE40-8519-4B73-8A0F-C3690CE29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linear algebra, an inner product space is a vector space with an additional structure called an inner product. </a:t>
                </a:r>
              </a:p>
              <a:p>
                <a:r>
                  <a:rPr lang="en-US" dirty="0"/>
                  <a:t>This additional structure associates each pair of vectors in the space with a scalar quantity known as the inner product of the vectors.</a:t>
                </a:r>
              </a:p>
              <a:p>
                <a:r>
                  <a:rPr lang="en-US" dirty="0"/>
                  <a:t>Let u, v, and w be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and let c be a scalar. Then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dirty="0"/>
                  <a:t>； 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 0 </m:t>
                    </m:r>
                  </m:oMath>
                </a14:m>
                <a:r>
                  <a:rPr lang="en-US" dirty="0"/>
                  <a:t>if and only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= 0.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1AE40-8519-4B73-8A0F-C3690CE29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2733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60B1-68D9-437F-8F5F-896B8556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5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F0D8-FC07-4727-B40D-B6E894C3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Length of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D0EB1-C76E-4AFA-8F2A-0D4734A90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length (or norm</a:t>
                </a:r>
                <a:r>
                  <a:rPr lang="en-US" altLang="ja-JP" dirty="0"/>
                  <a:t>)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is the nonnegative scalar ||v|| defined by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𝑐𝑣</m:t>
                            </m:r>
                          </m:e>
                        </m:d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∙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baseline="30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D0EB1-C76E-4AFA-8F2A-0D4734A90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0" t="-24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F2E55-B031-4868-B96C-71CFCB4B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C6064EE-C8EB-4037-9C43-ECF988CC2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908299"/>
              </p:ext>
            </p:extLst>
          </p:nvPr>
        </p:nvGraphicFramePr>
        <p:xfrm>
          <a:off x="926621" y="3723481"/>
          <a:ext cx="74453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33640" imgH="291960" progId="Equation.DSMT4">
                  <p:embed/>
                </p:oleObj>
              </mc:Choice>
              <mc:Fallback>
                <p:oleObj name="Equation" r:id="rId3" imgW="2933640" imgH="291960" progId="Equation.DSMT4">
                  <p:embed/>
                  <p:pic>
                    <p:nvPicPr>
                      <p:cNvPr id="165892" name="Object 4">
                        <a:extLst>
                          <a:ext uri="{FF2B5EF4-FFF2-40B4-BE49-F238E27FC236}">
                            <a16:creationId xmlns:a16="http://schemas.microsoft.com/office/drawing/2014/main" id="{1CD001E4-83A3-485B-84BC-573CDD2551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621" y="3723481"/>
                        <a:ext cx="74453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80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25076</TotalTime>
  <Words>1789</Words>
  <Application>Microsoft Office PowerPoint</Application>
  <PresentationFormat>Widescreen</PresentationFormat>
  <Paragraphs>274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Equation</vt:lpstr>
      <vt:lpstr>方程式</vt:lpstr>
      <vt:lpstr>Gram-Schmidt orthogonality process</vt:lpstr>
      <vt:lpstr>Recall: Dot Product (inner product)</vt:lpstr>
      <vt:lpstr>Recall: Dot Product (inner product)</vt:lpstr>
      <vt:lpstr>Recall: Dot Product Geometrical Interpretation</vt:lpstr>
      <vt:lpstr>Recall: Linear Independence</vt:lpstr>
      <vt:lpstr>Recall: Span</vt:lpstr>
      <vt:lpstr>Recall: Bases &amp; Orthonormal Bases</vt:lpstr>
      <vt:lpstr>Inner product space </vt:lpstr>
      <vt:lpstr>The Length of Vector</vt:lpstr>
      <vt:lpstr>Normalizing v </vt:lpstr>
      <vt:lpstr>Distance between two vectors</vt:lpstr>
      <vt:lpstr>Orthogonal sets</vt:lpstr>
      <vt:lpstr>Orthogonal sets are linearly independent</vt:lpstr>
      <vt:lpstr>Orthogonal projection</vt:lpstr>
      <vt:lpstr>Orthogonal projection</vt:lpstr>
      <vt:lpstr>Gram-Schmidt Orthogonalization </vt:lpstr>
      <vt:lpstr>Properties of Gram-Schmidt Process </vt:lpstr>
      <vt:lpstr>Normalization</vt:lpstr>
      <vt:lpstr>Example: Gram-Schmidt Orthogonalization </vt:lpstr>
      <vt:lpstr>Example: Gram-Schmidt Orthogonalization </vt:lpstr>
      <vt:lpstr>The QR Factorization: Basic Idea</vt:lpstr>
      <vt:lpstr>Topics for the next class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839</cp:revision>
  <dcterms:created xsi:type="dcterms:W3CDTF">2018-08-09T05:48:18Z</dcterms:created>
  <dcterms:modified xsi:type="dcterms:W3CDTF">2020-12-28T05:19:14Z</dcterms:modified>
</cp:coreProperties>
</file>