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1" r:id="rId2"/>
    <p:sldId id="311" r:id="rId3"/>
    <p:sldId id="313" r:id="rId4"/>
    <p:sldId id="314" r:id="rId5"/>
    <p:sldId id="312" r:id="rId6"/>
    <p:sldId id="315" r:id="rId7"/>
    <p:sldId id="316" r:id="rId8"/>
    <p:sldId id="317" r:id="rId9"/>
    <p:sldId id="318" r:id="rId10"/>
    <p:sldId id="319" r:id="rId11"/>
    <p:sldId id="321" r:id="rId12"/>
    <p:sldId id="320" r:id="rId13"/>
    <p:sldId id="323" r:id="rId14"/>
    <p:sldId id="324" r:id="rId15"/>
    <p:sldId id="325" r:id="rId16"/>
    <p:sldId id="322" r:id="rId17"/>
    <p:sldId id="326" r:id="rId18"/>
    <p:sldId id="327" r:id="rId19"/>
    <p:sldId id="328" r:id="rId20"/>
    <p:sldId id="31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783" autoAdjust="0"/>
  </p:normalViewPr>
  <p:slideViewPr>
    <p:cSldViewPr snapToGrid="0">
      <p:cViewPr varScale="1">
        <p:scale>
          <a:sx n="53" d="100"/>
          <a:sy n="53" d="100"/>
        </p:scale>
        <p:origin x="86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9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F6B2-C7BC-4F5F-89FA-756C80996319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5219-EB3B-428B-83C4-F385ACD5B066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4206-DCD5-437B-A394-E67C0F769F6A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76201"/>
            <a:ext cx="1136226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1217" y="1066800"/>
            <a:ext cx="5571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5" y="1066800"/>
            <a:ext cx="557318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0D2B-E248-4576-9223-EAAE2353D2CC}" type="datetime1">
              <a:rPr lang="en-US" smtClean="0"/>
              <a:t>12/29/2020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Management System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35EF4-4C82-4C09-8806-679935DFD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90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83984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000FBBA-7DFD-4F6E-882E-974645178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68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04927-D481-428D-A4A4-277E543FDD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58DFB-71AD-46F8-95DC-6F572D22A2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24FB9-F8C3-4C4C-9D46-0D937B576E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553505A-5746-4950-9000-CBCDD694F7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65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622219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5FA70EB6-0888-4CFE-8DE5-FCD243586199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393C-D2F5-406D-97F0-5CB1936ADC4B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C112-2C11-4566-94FB-463B4717BC39}" type="datetime1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F58C-B82A-4384-83AD-65998651D24C}" type="datetime1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8B25-4FB2-4839-87AC-18ADEABEBF25}" type="datetime1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D92F-300D-4C14-8BAC-DFA0E0CFD5DA}" type="datetime1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C4DE-52F3-44CD-8BF8-67D44913BCDC}" type="datetime1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E593-E52F-44BB-917E-97E0D05457AB}" type="datetime1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F2171-3CC4-4091-8456-BA59E24C067F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  <p:sldLayoutId id="214748366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042" y="2524760"/>
            <a:ext cx="10567916" cy="18084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Linear Mapping</a:t>
            </a:r>
            <a:br>
              <a:rPr lang="en-US" sz="4000" dirty="0">
                <a:solidFill>
                  <a:srgbClr val="C00000"/>
                </a:solidFill>
              </a:rPr>
            </a:br>
            <a:r>
              <a:rPr lang="en-US" sz="4000" dirty="0">
                <a:solidFill>
                  <a:srgbClr val="C00000"/>
                </a:solidFill>
              </a:rPr>
              <a:t>Kernel and Image space of a linear map</a:t>
            </a:r>
            <a:br>
              <a:rPr lang="en-US" sz="4000" dirty="0">
                <a:solidFill>
                  <a:srgbClr val="C00000"/>
                </a:solidFill>
              </a:rPr>
            </a:br>
            <a:r>
              <a:rPr lang="en-US" sz="4000" dirty="0">
                <a:solidFill>
                  <a:srgbClr val="C00000"/>
                </a:solidFill>
              </a:rPr>
              <a:t> Matrix associated with linear map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8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466A-2CB9-4E2A-AE09-32449C74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coordinates of a linear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C05333-0B18-44C6-8433-DB34AFBEB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155675" cy="4906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Proposition.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mapping of a vector space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linear if and only if each coordinate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linear,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1, … 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Proof.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pl-PL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 ... 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d>
                            <m:dPr>
                              <m:ctrlPr>
                                <a:rPr lang="pl-PL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pl-PL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 ... 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d>
                            <m:dPr>
                              <m:ctrlPr>
                                <a:rPr lang="pl-PL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) = 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), ... 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)),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Thus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if and only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+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… ,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by the definition of addition of n-tuples.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The same argument shows that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𝑐𝑣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𝑐𝐹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𝒄𝒗</m:t>
                        </m:r>
                      </m:e>
                    </m:d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C05333-0B18-44C6-8433-DB34AFBEB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155675" cy="4906963"/>
              </a:xfrm>
              <a:blipFill>
                <a:blip r:embed="rId2"/>
                <a:stretch>
                  <a:fillRect l="-1197" t="-3106" r="-1346" b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D9989-C64B-4656-9822-801DCDBF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33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351466A-2CB9-4E2A-AE09-32449C740E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Linear transformations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351466A-2CB9-4E2A-AE09-32449C740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 t="-3372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C05333-0B18-44C6-8433-DB34AFBEB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155675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Let A be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matrix with real entries and define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 Verify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is a linear transformation</a:t>
                </a:r>
              </a:p>
              <a:p>
                <a:pPr lvl="1"/>
                <a:r>
                  <a:rPr lang="en-US" sz="2200" dirty="0">
                    <a:effectLst/>
                  </a:rPr>
                  <a:t>If x is an n × 1 column vector, then Ax is an m × 1</a:t>
                </a:r>
                <a:br>
                  <a:rPr lang="en-US" sz="2200" dirty="0">
                    <a:effectLst/>
                  </a:rPr>
                </a:br>
                <a:r>
                  <a:rPr lang="en-US" sz="2200" dirty="0">
                    <a:effectLst/>
                  </a:rPr>
                  <a:t>column vector.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2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2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2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2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2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2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fr-FR" sz="22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sz="22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200" i="1" dirty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fr-FR" sz="22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sz="22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fr-FR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fr-FR" sz="2200" i="1" dirty="0" err="1" smtClean="0">
                        <a:latin typeface="Cambria Math" panose="02040503050406030204" pitchFamily="18" charset="0"/>
                      </a:rPr>
                      <m:t>𝑐𝐴𝑥</m:t>
                    </m:r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r>
                  <a:rPr lang="en-US" sz="2600" dirty="0"/>
                  <a:t>Such a transformation is called a matrix transformation.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C05333-0B18-44C6-8433-DB34AFBEB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155675" cy="4906963"/>
              </a:xfrm>
              <a:blipFill>
                <a:blip r:embed="rId3"/>
                <a:stretch>
                  <a:fillRect l="-1346" t="-1988" r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D9989-C64B-4656-9822-801DCDBF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8CFC-CE89-41D7-9FC6-703B826B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Kernel and Image of a Linear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AD0BAE-C1EA-4BE5-85E0-E21706E81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70000"/>
                <a:ext cx="6339839" cy="4906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linear map. The </a:t>
                </a:r>
                <a:r>
                  <a:rPr lang="en-US" dirty="0">
                    <a:solidFill>
                      <a:srgbClr val="FF0000"/>
                    </a:solidFill>
                  </a:rPr>
                  <a:t>image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the set of elements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such that there exists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 image of F is a subspace of W</a:t>
                </a:r>
              </a:p>
              <a:p>
                <a:r>
                  <a:rPr lang="en-US" dirty="0"/>
                  <a:t>Proof.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(0) =0</m:t>
                    </m:r>
                  </m:oMath>
                </a14:m>
                <a:r>
                  <a:rPr lang="en-US" dirty="0"/>
                  <a:t>, and hence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in the image.</a:t>
                </a:r>
              </a:p>
              <a:p>
                <a:pPr lvl="1"/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 the image. Then there exist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Hence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is in the image</a:t>
                </a:r>
              </a:p>
              <a:p>
                <a:pPr lvl="1"/>
                <a:r>
                  <a:rPr lang="en-US" dirty="0"/>
                  <a:t>If c is a number, then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𝑐𝐹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. </a:t>
                </a:r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in the image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AD0BAE-C1EA-4BE5-85E0-E21706E81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70000"/>
                <a:ext cx="6339839" cy="4906963"/>
              </a:xfrm>
              <a:blipFill>
                <a:blip r:embed="rId2"/>
                <a:stretch>
                  <a:fillRect l="-1731" t="-2733" r="-1923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22C49-7F2B-4CEA-AC7D-FA127969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025E026-61D2-427C-B229-37E8DAFAF7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05800" y="2894012"/>
                <a:ext cx="3764280" cy="340487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dirty="0"/>
                  <a:t>Let V be a vector space, and let H be a subset of V. Assume that H satisfies the following conditions.:</a:t>
                </a:r>
              </a:p>
              <a:p>
                <a:pPr marL="914400" lvl="1" indent="-457200">
                  <a:buFont typeface="+mj-lt"/>
                  <a:buAutoNum type="arabicPeriod"/>
                  <a:defRPr/>
                </a:pPr>
                <a:r>
                  <a:rPr lang="en-US" dirty="0"/>
                  <a:t>The zero vector of V is in H.</a:t>
                </a:r>
              </a:p>
              <a:p>
                <a:pPr marL="914400" lvl="1" indent="-457200">
                  <a:buFont typeface="+mj-lt"/>
                  <a:buAutoNum type="arabicPeriod"/>
                  <a:defRPr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are elements of H, then their sum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is also an element of H. </a:t>
                </a:r>
              </a:p>
              <a:p>
                <a:pPr marL="914400" lvl="1" indent="-457200">
                  <a:buFont typeface="+mj-lt"/>
                  <a:buAutoNum type="arabicPeriod"/>
                  <a:defRPr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is an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 and c a number, the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in H.</a:t>
                </a:r>
                <a:endParaRPr lang="en-US" sz="2800" dirty="0"/>
              </a:p>
              <a:p>
                <a:pPr>
                  <a:defRPr/>
                </a:pPr>
                <a:r>
                  <a:rPr lang="en-US" dirty="0"/>
                  <a:t>Properties (1), (2), and (3) guarantee that a subspace H of V is itself a vector space, under the vector space operations already defined in V.</a:t>
                </a:r>
              </a:p>
              <a:p>
                <a:pPr>
                  <a:defRPr/>
                </a:pPr>
                <a:r>
                  <a:rPr lang="en-US" dirty="0"/>
                  <a:t>Every subspace is a vector space.</a:t>
                </a: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025E026-61D2-427C-B229-37E8DAFAF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2894012"/>
                <a:ext cx="3764280" cy="3404870"/>
              </a:xfrm>
              <a:prstGeom prst="rect">
                <a:avLst/>
              </a:prstGeom>
              <a:blipFill>
                <a:blip r:embed="rId3"/>
                <a:stretch>
                  <a:fillRect l="-1135" t="-3047" r="-1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C9CFA92-2CA7-4976-9137-AAE28C422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200943"/>
            <a:ext cx="3764280" cy="163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873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42F7-7799-49F9-A2D2-66E30B47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Kernel and Image of a Linear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B7A44F-326D-4009-8546-29095A316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70000"/>
                <a:ext cx="6096000" cy="4906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vector spaces, and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linear map. The set of elements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 </m:t>
                    </m:r>
                  </m:oMath>
                </a14:m>
                <a:r>
                  <a:rPr lang="en-US" dirty="0"/>
                  <a:t>is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kernel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kernel is a subspace</a:t>
                </a:r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Proof.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(0) = 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in the kernel.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 0 + 0 = 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so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is in the kernel.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If c is a number,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𝑐𝑣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𝑐𝐹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 0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so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𝑐𝑣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also in the kernel. 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Hence the kernel is a subspace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B7A44F-326D-4009-8546-29095A316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70000"/>
                <a:ext cx="6096000" cy="4906963"/>
              </a:xfrm>
              <a:blipFill>
                <a:blip r:embed="rId3"/>
                <a:stretch>
                  <a:fillRect l="-1800" t="-2733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FBBF9-718F-4112-A44E-72576A10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2642EC0-4124-4676-A22A-7355D2772F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05800" y="2894012"/>
                <a:ext cx="3764280" cy="340487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dirty="0"/>
                  <a:t>Let V be a vector space, and let H be a subset of V. Assume that H satisfies the following conditions.:</a:t>
                </a:r>
              </a:p>
              <a:p>
                <a:pPr marL="914400" lvl="1" indent="-457200">
                  <a:buFont typeface="+mj-lt"/>
                  <a:buAutoNum type="arabicPeriod"/>
                  <a:defRPr/>
                </a:pPr>
                <a:r>
                  <a:rPr lang="en-US" dirty="0"/>
                  <a:t>The zero vector of V is in H.</a:t>
                </a:r>
              </a:p>
              <a:p>
                <a:pPr marL="914400" lvl="1" indent="-457200">
                  <a:buFont typeface="+mj-lt"/>
                  <a:buAutoNum type="arabicPeriod"/>
                  <a:defRPr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are elements of H, then their sum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is also an element of H. </a:t>
                </a:r>
              </a:p>
              <a:p>
                <a:pPr marL="914400" lvl="1" indent="-457200">
                  <a:buFont typeface="+mj-lt"/>
                  <a:buAutoNum type="arabicPeriod"/>
                  <a:defRPr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is an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 and c a number, the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in H.</a:t>
                </a:r>
                <a:endParaRPr lang="en-US" sz="2800" dirty="0"/>
              </a:p>
              <a:p>
                <a:pPr>
                  <a:defRPr/>
                </a:pPr>
                <a:r>
                  <a:rPr lang="en-US" dirty="0"/>
                  <a:t>Properties (1), (2), and (3) guarantee that a subspace H of V is itself a vector space, under the vector space operations already defined in V.</a:t>
                </a:r>
              </a:p>
              <a:p>
                <a:pPr>
                  <a:defRPr/>
                </a:pPr>
                <a:r>
                  <a:rPr lang="en-US" dirty="0"/>
                  <a:t>Every subspace is a vector space.</a:t>
                </a: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2642EC0-4124-4676-A22A-7355D2772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2894012"/>
                <a:ext cx="3764280" cy="3404870"/>
              </a:xfrm>
              <a:prstGeom prst="rect">
                <a:avLst/>
              </a:prstGeom>
              <a:blipFill>
                <a:blip r:embed="rId4"/>
                <a:stretch>
                  <a:fillRect l="-1135" t="-3047" r="-1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296C85C-1A11-4197-AC8C-78792E45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200943"/>
            <a:ext cx="3764280" cy="163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38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42F7-7799-49F9-A2D2-66E30B47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Kernel and Image of a Linear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B7A44F-326D-4009-8546-29095A316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70000"/>
                <a:ext cx="6131559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vector spaces, and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linear map. The set of elements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 </m:t>
                    </m:r>
                  </m:oMath>
                </a14:m>
                <a:r>
                  <a:rPr lang="en-US" dirty="0"/>
                  <a:t>is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kernel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be the map such that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3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− 2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Thus,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=(3, − 2, 1)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then we can write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Then the </a:t>
                </a:r>
                <a:r>
                  <a:rPr lang="en-US" dirty="0">
                    <a:solidFill>
                      <a:srgbClr val="002060"/>
                    </a:solidFill>
                  </a:rPr>
                  <a:t>kernel</a:t>
                </a:r>
                <a:r>
                  <a:rPr lang="en-US" dirty="0">
                    <a:solidFill>
                      <a:srgbClr val="FF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the set of solutions of the equation.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− 2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B7A44F-326D-4009-8546-29095A316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70000"/>
                <a:ext cx="6131559" cy="4906963"/>
              </a:xfrm>
              <a:blipFill>
                <a:blip r:embed="rId2"/>
                <a:stretch>
                  <a:fillRect l="-1791" t="-1988" r="-2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FBBF9-718F-4112-A44E-72576A10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99E4535-D3BC-4458-87F9-F082DA008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05800" y="2894012"/>
                <a:ext cx="3764280" cy="340487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dirty="0"/>
                  <a:t>Let V be a vector space, and let H be a subset of V. Assume that H satisfies the following conditions.:</a:t>
                </a:r>
              </a:p>
              <a:p>
                <a:pPr marL="914400" lvl="1" indent="-457200">
                  <a:buFont typeface="+mj-lt"/>
                  <a:buAutoNum type="arabicPeriod"/>
                  <a:defRPr/>
                </a:pPr>
                <a:r>
                  <a:rPr lang="en-US" dirty="0"/>
                  <a:t>The zero vector of V is in H.</a:t>
                </a:r>
              </a:p>
              <a:p>
                <a:pPr marL="914400" lvl="1" indent="-457200">
                  <a:buFont typeface="+mj-lt"/>
                  <a:buAutoNum type="arabicPeriod"/>
                  <a:defRPr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are elements of H, then their sum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is also an element of H. </a:t>
                </a:r>
              </a:p>
              <a:p>
                <a:pPr marL="914400" lvl="1" indent="-457200">
                  <a:buFont typeface="+mj-lt"/>
                  <a:buAutoNum type="arabicPeriod"/>
                  <a:defRPr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is an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 and c a number, the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in H.</a:t>
                </a:r>
                <a:endParaRPr lang="en-US" sz="2800" dirty="0"/>
              </a:p>
              <a:p>
                <a:pPr>
                  <a:defRPr/>
                </a:pPr>
                <a:r>
                  <a:rPr lang="en-US" dirty="0"/>
                  <a:t>Properties (1), (2), and (3) guarantee that a subspace H of V is itself a vector space, under the vector space operations already defined in V.</a:t>
                </a:r>
              </a:p>
              <a:p>
                <a:pPr>
                  <a:defRPr/>
                </a:pPr>
                <a:r>
                  <a:rPr lang="en-US" dirty="0"/>
                  <a:t>Every subspace is a vector space.</a:t>
                </a: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99E4535-D3BC-4458-87F9-F082DA008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2894012"/>
                <a:ext cx="3764280" cy="3404870"/>
              </a:xfrm>
              <a:prstGeom prst="rect">
                <a:avLst/>
              </a:prstGeom>
              <a:blipFill>
                <a:blip r:embed="rId3"/>
                <a:stretch>
                  <a:fillRect l="-1135" t="-3047" r="-1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8B73F5A-3739-4AB7-9E3F-1099AD86E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200943"/>
            <a:ext cx="3764280" cy="163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252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42F7-7799-49F9-A2D2-66E30B47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Kernel and Image of a Linear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B7A44F-326D-4009-8546-29095A316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vector spaces, and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linear map. The set of elements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 </m:t>
                    </m:r>
                  </m:oMath>
                </a14:m>
                <a:r>
                  <a:rPr lang="en-US" dirty="0"/>
                  <a:t>is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kernel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be the map such that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Then P is a linear </a:t>
                </a:r>
                <a:r>
                  <a:rPr lang="en-US" dirty="0"/>
                  <a:t>map whose kernel consists of all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dirty="0"/>
                  <a:t> whose first two coordinates are equal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i.e., all vectors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0, 0, 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arbitrary component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B7A44F-326D-4009-8546-29095A316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FBBF9-718F-4112-A44E-72576A10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0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466A-2CB9-4E2A-AE09-32449C74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C05333-0B18-44C6-8433-DB34AFBEB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155675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be a linear transformation. Then T is described by the matrix transformation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2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2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r>
                        <a:rPr lang="en-US" sz="2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2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sz="2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600" dirty="0">
                  <a:solidFill>
                    <a:srgbClr val="00206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2600" dirty="0">
                    <a:solidFill>
                      <a:srgbClr val="002060"/>
                    </a:solidFill>
                    <a:effectLst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600" b="1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600" b="1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b="1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600" b="1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600" b="1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600" b="1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600" b="1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rgbClr val="002060"/>
                    </a:solidFill>
                  </a:rPr>
                  <a:t>denote the standard basis vectors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rgbClr val="002060"/>
                    </a:solidFill>
                  </a:rPr>
                  <a:t>. This A is called the matrix of T</a:t>
                </a:r>
              </a:p>
              <a:p>
                <a:pPr marL="228600" marR="0" lvl="0" indent="-228600" algn="just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Given a linear map 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𝑳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sSup>
                      <m:sSupPr>
                        <m:ctrlPr>
                          <a:rPr kumimoji="0" lang="en-US" sz="2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0" lang="en-US" sz="28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sSup>
                      <m:sSupPr>
                        <m:ctrlPr>
                          <a:rPr kumimoji="0" lang="en-US" sz="28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0" lang="en-US" sz="2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𝒎</m:t>
                        </m:r>
                      </m:sup>
                    </m:sSup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there is some associated matrix A such that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2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sz="2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sub>
                    </m:sSub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C05333-0B18-44C6-8433-DB34AFBEB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155675" cy="4906963"/>
              </a:xfrm>
              <a:blipFill>
                <a:blip r:embed="rId2"/>
                <a:stretch>
                  <a:fillRect l="-1346" t="-1988" r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D9989-C64B-4656-9822-801DCDBF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44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BA7E-97FD-45CE-B752-4257FEB5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Matrix Associated with a Linear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887AB6-EAAE-458D-9D19-E39E4E607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1"/>
                <a:ext cx="7622219" cy="26466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linear map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dirty="0"/>
                  <a:t>, there is some associated matrix A such that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Proof.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the unit column 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 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1, … 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p>
                  </m:oMath>
                </a14:m>
                <a:r>
                  <a:rPr lang="en-US" dirty="0"/>
                  <a:t> is a column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dirty="0"/>
                  <a:t>. Thus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887AB6-EAAE-458D-9D19-E39E4E607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1"/>
                <a:ext cx="7622219" cy="2646680"/>
              </a:xfrm>
              <a:blipFill>
                <a:blip r:embed="rId2"/>
                <a:stretch>
                  <a:fillRect l="-1440" t="-367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16E22-FC58-489D-865F-345F0201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193F3-9BDF-498A-BFF6-EB1CFDF45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007" y="3688079"/>
            <a:ext cx="5562599" cy="12395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16829AD-6A6F-4CD3-8615-60CD32E8A4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8" y="4927599"/>
                <a:ext cx="7622219" cy="1407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Then for every element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16829AD-6A6F-4CD3-8615-60CD32E8A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927599"/>
                <a:ext cx="7622219" cy="1407160"/>
              </a:xfrm>
              <a:prstGeom prst="rect">
                <a:avLst/>
              </a:prstGeom>
              <a:blipFill>
                <a:blip r:embed="rId4"/>
                <a:stretch>
                  <a:fillRect l="-1199" t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818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BA7E-97FD-45CE-B752-4257FEB5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Matrix Associated with a Linear 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16E22-FC58-489D-865F-345F0201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B0F144-2E77-42D7-9F29-9C95222B4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1"/>
                <a:ext cx="7622219" cy="46126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Then for every element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Therefore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is the matrix whose column vectors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… ,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The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is then called the matrix </a:t>
                </a:r>
                <a:r>
                  <a:rPr lang="en-US" dirty="0">
                    <a:solidFill>
                      <a:srgbClr val="FF0000"/>
                    </a:solidFill>
                  </a:rPr>
                  <a:t>associated</a:t>
                </a:r>
                <a:r>
                  <a:rPr lang="en-US" dirty="0">
                    <a:solidFill>
                      <a:srgbClr val="002060"/>
                    </a:solidFill>
                  </a:rPr>
                  <a:t> with the linear map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B0F144-2E77-42D7-9F29-9C95222B4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1"/>
                <a:ext cx="7622219" cy="4612640"/>
              </a:xfrm>
              <a:blipFill>
                <a:blip r:embed="rId2"/>
                <a:stretch>
                  <a:fillRect l="-1440" t="-2906" r="-1600" b="-1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247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BA7E-97FD-45CE-B752-4257FEB5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Matrix Associated with a Linear 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16E22-FC58-489D-865F-345F0201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B0F144-2E77-42D7-9F29-9C95222B4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5721"/>
                <a:ext cx="7622219" cy="4612640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just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Example: </a:t>
                </a:r>
                <a:r>
                  <a:rPr kumimoji="0" 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Determine the matrix of the linear transformation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sSup>
                      <m:sSupPr>
                        <m:ctrlPr>
                          <a:rPr kumimoji="0" lang="en-US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0" lang="en-US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𝟑</m:t>
                        </m:r>
                      </m:sup>
                    </m:sSup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sSup>
                      <m:sSupPr>
                        <m:ctrlP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0" lang="en-US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defined by</a:t>
                </a:r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2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 dirty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 dirty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 dirty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 dirty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kumimoji="0" lang="en-US" sz="2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22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22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22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0" lang="en-US" sz="22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22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2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sz="22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>
                  <a:defRPr/>
                </a:pPr>
                <a:r>
                  <a:rPr kumimoji="0" lang="en-US" sz="2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Then the matrix associated with </a:t>
                </a:r>
                <a14:m>
                  <m:oMath xmlns:m="http://schemas.openxmlformats.org/officeDocument/2006/math">
                    <m:r>
                      <a:rPr kumimoji="0" lang="en-US" sz="2600" b="1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𝑻</m:t>
                    </m:r>
                  </m:oMath>
                </a14:m>
                <a:r>
                  <a:rPr kumimoji="0" lang="en-US" sz="2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sz="2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2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2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0" lang="en-US" sz="2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0" lang="en-US" sz="2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2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0" lang="en-US" sz="2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0" lang="en-US" sz="2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2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B0F144-2E77-42D7-9F29-9C95222B4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5721"/>
                <a:ext cx="7622219" cy="4612640"/>
              </a:xfrm>
              <a:blipFill>
                <a:blip r:embed="rId2"/>
                <a:stretch>
                  <a:fillRect l="-1440" t="-2246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12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AEA7-8EF6-416E-AD73-ACA34830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848D0-4AC2-4523-8B73-94999DBC3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70000"/>
                <a:ext cx="7228840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dirty="0"/>
                  <a:t>be two sets. A mapping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an association which to every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associates an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instance,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a mapping, and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an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then we denote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𝑇𝑢</m:t>
                    </m:r>
                  </m:oMath>
                </a14:m>
                <a:r>
                  <a:rPr lang="en-US" dirty="0"/>
                  <a:t>, the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dirty="0"/>
                  <a:t>associated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or also the </a:t>
                </a:r>
                <a:r>
                  <a:rPr lang="en-US" dirty="0">
                    <a:solidFill>
                      <a:srgbClr val="FF0000"/>
                    </a:solidFill>
                  </a:rPr>
                  <a:t>image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under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set of all elements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ranges over all elements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is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image of T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848D0-4AC2-4523-8B73-94999DBC3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70000"/>
                <a:ext cx="7228840" cy="4906963"/>
              </a:xfrm>
              <a:blipFill>
                <a:blip r:embed="rId2"/>
                <a:stretch>
                  <a:fillRect l="-1519" t="-1988" r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437C9-A81C-4D97-8525-A46C6C1C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BB8C21-4E90-4173-8A3F-9B1D84CC2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041" y="4280536"/>
            <a:ext cx="3921759" cy="18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04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0805-BA04-4679-8204-508D58A9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A014-09D7-4FF4-B7D4-BEEC1BF3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Linear Algebra, Serge Lang, Second Edition</a:t>
            </a:r>
          </a:p>
          <a:p>
            <a:r>
              <a:rPr lang="en-US" dirty="0"/>
              <a:t>Linear Transformations, Math 240 , Calculus III, Summer 2013, Session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DF23-86E5-418F-A7E3-483B0DBA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8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AEA7-8EF6-416E-AD73-ACA34830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848D0-4AC2-4523-8B73-94999DBC3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228841" cy="95781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any set S we have the identity mapping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 It is defined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848D0-4AC2-4523-8B73-94999DBC3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228841" cy="957811"/>
              </a:xfrm>
              <a:blipFill>
                <a:blip r:embed="rId2"/>
                <a:stretch>
                  <a:fillRect l="-1519" t="-10191" r="-1772" b="-8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437C9-A81C-4D97-8525-A46C6C1C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735BBC4-1AB4-4AE9-8093-851E5AB6C7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1" y="2416724"/>
                <a:ext cx="7025640" cy="3577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dirty="0"/>
                  <a:t>, i.e., the set of </a:t>
                </a:r>
                <a:r>
                  <a:rPr lang="en-US" i="1" dirty="0"/>
                  <a:t>3-tuples</a:t>
                </a:r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2,3, −1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be the mapping whose value at a vector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(1, 1, −1), </m:t>
                    </m:r>
                  </m:oMath>
                </a14:m>
                <a:r>
                  <a:rPr lang="en-US" dirty="0"/>
                  <a:t>then the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735BBC4-1AB4-4AE9-8093-851E5AB6C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2416724"/>
                <a:ext cx="7025640" cy="3577707"/>
              </a:xfrm>
              <a:prstGeom prst="rect">
                <a:avLst/>
              </a:prstGeom>
              <a:blipFill>
                <a:blip r:embed="rId3"/>
                <a:stretch>
                  <a:fillRect l="-1563" t="-2385" r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6BC6313-1EF8-460F-8208-D9C8D7926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041" y="2116456"/>
            <a:ext cx="3921759" cy="18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3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AEA7-8EF6-416E-AD73-ACA34830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437C9-A81C-4D97-8525-A46C6C1C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359E048-AB63-4352-A97B-3DF3280C90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6263" y="1397000"/>
                <a:ext cx="7139337" cy="4906963"/>
              </a:xfrm>
            </p:spPr>
            <p:txBody>
              <a:bodyPr/>
              <a:lstStyle/>
              <a:p>
                <a:r>
                  <a:rPr lang="en-US" dirty="0"/>
                  <a:t>In the m × n linear system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/>
                  <a:t>, we can regard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as transforming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dirty="0"/>
                  <a:t>(as column vectors) into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dirty="0"/>
                  <a:t> via the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𝐴𝑥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solving the system amounts to finding all of the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359E048-AB63-4352-A97B-3DF3280C90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6263" y="1397000"/>
                <a:ext cx="7139337" cy="4906963"/>
              </a:xfrm>
              <a:blipFill>
                <a:blip r:embed="rId2"/>
                <a:stretch>
                  <a:fillRect l="-1537" t="-1988" r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694ADD4-F3A5-4F99-96CB-7706D2905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041" y="2116456"/>
            <a:ext cx="3921759" cy="18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8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AEA7-8EF6-416E-AD73-ACA34830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848D0-4AC2-4523-8B73-94999DBC3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V and W be vector spaces. 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rgbClr val="FF0000"/>
                    </a:solidFill>
                  </a:rPr>
                  <a:t>linear transformation </a:t>
                </a:r>
                <a:r>
                  <a:rPr lang="en-US" dirty="0"/>
                  <a:t>if for any vectors u, v in V and scalar c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b="1" i="0" dirty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fr-FR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0" dirty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fr-FR" b="1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fr-FR" b="1" i="0" dirty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fr-FR" b="1" i="0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fr-FR" b="1" i="0" dirty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fr-FR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0" dirty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fr-FR" b="1" i="0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fr-FR" b="1" i="0" dirty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fr-FR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0" dirty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fr-FR" b="1" i="0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fr-FR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b="1" i="0" dirty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fr-FR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0" dirty="0" err="1" smtClean="0">
                        <a:latin typeface="Cambria Math" panose="02040503050406030204" pitchFamily="18" charset="0"/>
                      </a:rPr>
                      <m:t>𝐜𝐮</m:t>
                    </m:r>
                    <m:r>
                      <a:rPr lang="fr-FR" b="1" i="0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fr-FR" b="1" i="0" dirty="0" err="1" smtClean="0">
                        <a:latin typeface="Cambria Math" panose="02040503050406030204" pitchFamily="18" charset="0"/>
                      </a:rPr>
                      <m:t>𝐜𝐓</m:t>
                    </m:r>
                    <m:r>
                      <a:rPr lang="fr-FR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0" dirty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fr-FR" b="1" i="0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fr-FR" dirty="0"/>
              </a:p>
              <a:p>
                <a:r>
                  <a:rPr lang="en-US" dirty="0"/>
                  <a:t>V is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domain</a:t>
                </a:r>
                <a:r>
                  <a:rPr lang="en-US" dirty="0"/>
                  <a:t> and W the </a:t>
                </a:r>
                <a:r>
                  <a:rPr lang="en-US" dirty="0">
                    <a:solidFill>
                      <a:srgbClr val="FF0000"/>
                    </a:solidFill>
                  </a:rPr>
                  <a:t>codomain</a:t>
                </a:r>
                <a:r>
                  <a:rPr lang="en-US" dirty="0"/>
                  <a:t> of T.</a:t>
                </a:r>
              </a:p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Let A be a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matrix. Define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by the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dirty="0"/>
                  <a:t> is linear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848D0-4AC2-4523-8B73-94999DBC3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437C9-A81C-4D97-8525-A46C6C1C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3944D0-C3F4-4C37-B2F2-186EF40B3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120" y="1348265"/>
            <a:ext cx="3492817" cy="26174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369C05-124D-48F1-A81C-6AC1EF3243CE}"/>
                  </a:ext>
                </a:extLst>
              </p:cNvPr>
              <p:cNvSpPr txBox="1"/>
              <p:nvPr/>
            </p:nvSpPr>
            <p:spPr>
              <a:xfrm>
                <a:off x="9103360" y="4111228"/>
                <a:ext cx="2250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→2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369C05-124D-48F1-A81C-6AC1EF324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360" y="4111228"/>
                <a:ext cx="22504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EF4BA52-C0F3-409F-A160-50C958A33D75}"/>
              </a:ext>
            </a:extLst>
          </p:cNvPr>
          <p:cNvSpPr txBox="1"/>
          <p:nvPr/>
        </p:nvSpPr>
        <p:spPr>
          <a:xfrm>
            <a:off x="838200" y="6407150"/>
            <a:ext cx="8351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Image Source: https://www.mathsisfun.com/sets/domain-range-codomain.html</a:t>
            </a:r>
          </a:p>
        </p:txBody>
      </p:sp>
    </p:spTree>
    <p:extLst>
      <p:ext uri="{BB962C8B-B14F-4D97-AF65-F5344CB8AC3E}">
        <p14:creationId xmlns:p14="http://schemas.microsoft.com/office/powerpoint/2010/main" val="253160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AEA7-8EF6-416E-AD73-ACA34830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848D0-4AC2-4523-8B73-94999DBC3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 V, W be any vector spaces. The mapping which associates the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in W to any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zero mapping </a:t>
                </a:r>
                <a:r>
                  <a:rPr lang="en-US" dirty="0"/>
                  <a:t>and is obviously linear.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linear map.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Proof </a:t>
                </a:r>
              </a:p>
              <a:p>
                <a:pPr lvl="2"/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US" dirty="0"/>
                  <a:t> Subtracting L(O) from both sides yields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/>
                  <a:t>as desired.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be a linear map.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 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 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Proof</a:t>
                </a:r>
              </a:p>
              <a:p>
                <a:pPr lvl="2"/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 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US" dirty="0"/>
                  <a:t> Add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to both sides to get the desired assertion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848D0-4AC2-4523-8B73-94999DBC3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2733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437C9-A81C-4D97-8525-A46C6C1C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8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AEA7-8EF6-416E-AD73-ACA34830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848D0-4AC2-4523-8B73-94999DBC3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9877"/>
                <a:ext cx="9269524" cy="142332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linear map. Suppose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(1, 1) = (1, 4)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(2, − 1) = ( − 2, 3)</m:t>
                    </m:r>
                  </m:oMath>
                </a14:m>
                <a:r>
                  <a:rPr lang="en-US" dirty="0"/>
                  <a:t>. Find L(3, - 1).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848D0-4AC2-4523-8B73-94999DBC3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9877"/>
                <a:ext cx="9269524" cy="1423324"/>
              </a:xfrm>
              <a:blipFill>
                <a:blip r:embed="rId2"/>
                <a:stretch>
                  <a:fillRect l="-1184" t="-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437C9-A81C-4D97-8525-A46C6C1C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2A98B73-D3FF-4B8B-8E7E-25489A2381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8381" y="2691476"/>
                <a:ext cx="9269524" cy="34100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write (3, -1) as a linear combination of (1,1) and (2, -1). Thus, we have to solve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(3, −1) =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(2, −1)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amounts to solving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+ 2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= 3,</m:t>
                      </m:r>
                    </m:oMath>
                  </m:oMathPara>
                </a14:m>
                <a:endParaRPr lang="es-E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The solution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dirty="0"/>
                  <a:t>. Hence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i-FI" i="1" dirty="0" smtClean="0">
                          <a:latin typeface="Cambria Math" panose="02040503050406030204" pitchFamily="18" charset="0"/>
                        </a:rPr>
                        <m:t>(3, −1) = </m:t>
                      </m:r>
                      <m:r>
                        <a:rPr lang="fi-FI" i="1" dirty="0" smtClean="0">
                          <a:latin typeface="Cambria Math" panose="02040503050406030204" pitchFamily="18" charset="0"/>
                        </a:rPr>
                        <m:t>𝑥𝐿</m:t>
                      </m:r>
                      <m:r>
                        <a:rPr lang="fi-FI" i="1" dirty="0" smtClean="0">
                          <a:latin typeface="Cambria Math" panose="02040503050406030204" pitchFamily="18" charset="0"/>
                        </a:rPr>
                        <m:t>(1, 1) + </m:t>
                      </m:r>
                      <m:r>
                        <a:rPr lang="fi-FI" i="1" dirty="0" smtClean="0">
                          <a:latin typeface="Cambria Math" panose="02040503050406030204" pitchFamily="18" charset="0"/>
                        </a:rPr>
                        <m:t>𝑦𝐿</m:t>
                      </m:r>
                      <m:r>
                        <a:rPr lang="fi-FI" i="1" dirty="0" smtClean="0">
                          <a:latin typeface="Cambria Math" panose="02040503050406030204" pitchFamily="18" charset="0"/>
                        </a:rPr>
                        <m:t>(2, −1) = </m:t>
                      </m:r>
                      <m:f>
                        <m:fPr>
                          <m:ctrlPr>
                            <a:rPr lang="fi-FI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fi-FI" i="1" dirty="0" smtClean="0">
                          <a:latin typeface="Cambria Math" panose="02040503050406030204" pitchFamily="18" charset="0"/>
                        </a:rPr>
                        <m:t>(1,4) + </m:t>
                      </m:r>
                      <m:f>
                        <m:fPr>
                          <m:ctrlPr>
                            <a:rPr lang="fi-FI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fi-FI" i="1" dirty="0" smtClean="0">
                          <a:latin typeface="Cambria Math" panose="02040503050406030204" pitchFamily="18" charset="0"/>
                        </a:rPr>
                        <m:t> (−2,3) = (</m:t>
                      </m:r>
                      <m:f>
                        <m:fPr>
                          <m:ctrlPr>
                            <a:rPr lang="fi-FI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fi-FI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2A98B73-D3FF-4B8B-8E7E-25489A238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81" y="2691476"/>
                <a:ext cx="9269524" cy="3410066"/>
              </a:xfrm>
              <a:prstGeom prst="rect">
                <a:avLst/>
              </a:prstGeom>
              <a:blipFill>
                <a:blip r:embed="rId3"/>
                <a:stretch>
                  <a:fillRect l="-986" t="-2862" r="-1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67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466A-2CB9-4E2A-AE09-32449C74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coordinates of a linear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C05333-0B18-44C6-8433-DB34AFBEB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810767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dirty="0"/>
                  <a:t>, be any mapping. Then each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dirty="0"/>
                  <a:t>, and so has coordinates. Thus, we can write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, which we write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</a:t>
                </a:r>
                <a:r>
                  <a:rPr lang="es-ES" dirty="0" err="1"/>
                  <a:t>Let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s-E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be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mapping</a:t>
                </a:r>
                <a:endParaRPr lang="es-E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) = (2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3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+ 4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− 5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s-ES" dirty="0"/>
              </a:p>
              <a:p>
                <a:r>
                  <a:rPr lang="es-ES" dirty="0" err="1"/>
                  <a:t>Th</a:t>
                </a:r>
                <a:r>
                  <a:rPr lang="es-ES" dirty="0"/>
                  <a:t>en,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ES" sz="2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sz="260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ES" sz="2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6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6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6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6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sz="2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sz="2600" i="1" dirty="0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s-ES" sz="2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600" i="1" dirty="0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s-ES" sz="26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6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6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s-ES" sz="2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600" i="1" dirty="0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s-ES" sz="26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6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C05333-0B18-44C6-8433-DB34AFBEB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810767" cy="4906963"/>
              </a:xfrm>
              <a:blipFill>
                <a:blip r:embed="rId2"/>
                <a:stretch>
                  <a:fillRect l="-1246" t="-1988" r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D9989-C64B-4656-9822-801DCDBF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0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466A-2CB9-4E2A-AE09-32449C74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coordinates of a linear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C05333-0B18-44C6-8433-DB34AFBEB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155675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ES" sz="2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sz="260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ES" sz="2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6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6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6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6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sz="2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sz="2600" i="1" dirty="0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s-ES" sz="2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600" i="1" dirty="0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s-ES" sz="26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6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6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s-ES" sz="2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sz="26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600" i="1" dirty="0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s-ES" sz="26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600" dirty="0"/>
              </a:p>
              <a:p>
                <a:r>
                  <a:rPr lang="en-US" dirty="0"/>
                  <a:t>Each coordinate function can be expressed in terms of a dot product. For instance, let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=(2, −1),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=(3,4),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,−5)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Then,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.[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function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is linear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C05333-0B18-44C6-8433-DB34AFBEB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155675" cy="4906963"/>
              </a:xfrm>
              <a:blipFill>
                <a:blip r:embed="rId2"/>
                <a:stretch>
                  <a:fillRect l="-1346" r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D9989-C64B-4656-9822-801DCDBF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2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25607</TotalTime>
  <Words>2516</Words>
  <Application>Microsoft Office PowerPoint</Application>
  <PresentationFormat>Widescreen</PresentationFormat>
  <Paragraphs>174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Linear Mapping Kernel and Image space of a linear map  Matrix associated with linear map</vt:lpstr>
      <vt:lpstr>Mappings</vt:lpstr>
      <vt:lpstr>Mappings</vt:lpstr>
      <vt:lpstr>Mappings</vt:lpstr>
      <vt:lpstr>Linear Transformation</vt:lpstr>
      <vt:lpstr>Linear Transformation</vt:lpstr>
      <vt:lpstr>Linear Transformation</vt:lpstr>
      <vt:lpstr>The coordinates of a linear map</vt:lpstr>
      <vt:lpstr>The coordinates of a linear map</vt:lpstr>
      <vt:lpstr>The coordinates of a linear map</vt:lpstr>
      <vt:lpstr>Linear transformations from R^n to R^m  </vt:lpstr>
      <vt:lpstr>The Kernel and Image of a Linear Map</vt:lpstr>
      <vt:lpstr>The Kernel and Image of a Linear Map</vt:lpstr>
      <vt:lpstr>The Kernel and Image of a Linear Map</vt:lpstr>
      <vt:lpstr>The Kernel and Image of a Linear Map</vt:lpstr>
      <vt:lpstr>Matrix transformations</vt:lpstr>
      <vt:lpstr>The Matrix Associated with a Linear Map</vt:lpstr>
      <vt:lpstr>The Matrix Associated with a Linear Map</vt:lpstr>
      <vt:lpstr>The Matrix Associated with a Linear Map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848</cp:revision>
  <dcterms:created xsi:type="dcterms:W3CDTF">2018-08-09T05:48:18Z</dcterms:created>
  <dcterms:modified xsi:type="dcterms:W3CDTF">2020-12-29T03:26:10Z</dcterms:modified>
</cp:coreProperties>
</file>