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304" r:id="rId3"/>
    <p:sldId id="305" r:id="rId4"/>
    <p:sldId id="306" r:id="rId5"/>
    <p:sldId id="307" r:id="rId6"/>
    <p:sldId id="308" r:id="rId7"/>
    <p:sldId id="311" r:id="rId8"/>
    <p:sldId id="312" r:id="rId9"/>
    <p:sldId id="313" r:id="rId10"/>
    <p:sldId id="314" r:id="rId11"/>
    <p:sldId id="31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7783" autoAdjust="0"/>
  </p:normalViewPr>
  <p:slideViewPr>
    <p:cSldViewPr snapToGrid="0">
      <p:cViewPr varScale="1">
        <p:scale>
          <a:sx n="50" d="100"/>
          <a:sy n="50" d="100"/>
        </p:scale>
        <p:origin x="67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F6B2-C7BC-4F5F-89FA-756C80996319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5219-EB3B-428B-83C4-F385ACD5B066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4206-DCD5-437B-A394-E67C0F769F6A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7" y="76201"/>
            <a:ext cx="1136226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1217" y="1066800"/>
            <a:ext cx="5571067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5" y="1066800"/>
            <a:ext cx="557318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0D2B-E248-4576-9223-EAAE2353D2CC}" type="datetime1">
              <a:rPr lang="en-US" smtClean="0"/>
              <a:t>12/29/2020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Management System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35EF4-4C82-4C09-8806-679935DFDD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909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83984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000FBBA-7DFD-4F6E-882E-974645178C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68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04927-D481-428D-A4A4-277E543FDD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58DFB-71AD-46F8-95DC-6F572D22A2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24FB9-F8C3-4C4C-9D46-0D937B576E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553505A-5746-4950-9000-CBCDD694F7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65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7622219" cy="4906963"/>
          </a:xfrm>
        </p:spPr>
        <p:txBody>
          <a:bodyPr/>
          <a:lstStyle>
            <a:lvl1pPr algn="just">
              <a:defRPr b="1">
                <a:solidFill>
                  <a:srgbClr val="002060"/>
                </a:solidFill>
              </a:defRPr>
            </a:lvl1pPr>
            <a:lvl2pPr algn="just">
              <a:defRPr b="1">
                <a:solidFill>
                  <a:srgbClr val="FF0000"/>
                </a:solidFill>
              </a:defRPr>
            </a:lvl2pPr>
            <a:lvl3pPr algn="just">
              <a:defRPr b="1">
                <a:solidFill>
                  <a:srgbClr val="00B050"/>
                </a:solidFill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5FA70EB6-0888-4CFE-8DE5-FCD243586199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393C-D2F5-406D-97F0-5CB1936ADC4B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C112-2C11-4566-94FB-463B4717BC39}" type="datetime1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F58C-B82A-4384-83AD-65998651D24C}" type="datetime1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8B25-4FB2-4839-87AC-18ADEABEBF25}" type="datetime1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D92F-300D-4C14-8BAC-DFA0E0CFD5DA}" type="datetime1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DC4DE-52F3-44CD-8BF8-67D44913BCDC}" type="datetime1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E593-E52F-44BB-917E-97E0D05457AB}" type="datetime1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F2171-3CC4-4091-8456-BA59E24C067F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4" r:id="rId14"/>
    <p:sldLayoutId id="214748366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556" y="2983230"/>
            <a:ext cx="10567916" cy="81153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Eigenvectors &amp; Eigenvalues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8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Properties of Eigenvectors and Eigenvalues</a:t>
            </a:r>
            <a:r>
              <a:rPr lang="en-US" dirty="0"/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8501109" cy="4906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Eigenvectors can only be found for </a:t>
            </a:r>
            <a:r>
              <a:rPr lang="en-US" dirty="0">
                <a:solidFill>
                  <a:srgbClr val="C00000"/>
                </a:solidFill>
              </a:rPr>
              <a:t>square matrices </a:t>
            </a:r>
            <a:r>
              <a:rPr lang="en-US" dirty="0"/>
              <a:t>and not every square matrix has eigenvectors.</a:t>
            </a:r>
          </a:p>
          <a:p>
            <a:pPr algn="just"/>
            <a:r>
              <a:rPr lang="en-US" dirty="0"/>
              <a:t>Given an </a:t>
            </a:r>
            <a:r>
              <a:rPr lang="en-US" i="1" dirty="0"/>
              <a:t>m </a:t>
            </a:r>
            <a:r>
              <a:rPr lang="en-US" dirty="0"/>
              <a:t>x </a:t>
            </a:r>
            <a:r>
              <a:rPr lang="en-US" i="1" dirty="0"/>
              <a:t>m </a:t>
            </a:r>
            <a:r>
              <a:rPr lang="en-US" dirty="0"/>
              <a:t>matrix (with eigenvectors), we can find </a:t>
            </a:r>
            <a:r>
              <a:rPr lang="en-US" i="1" dirty="0"/>
              <a:t>m </a:t>
            </a:r>
            <a:r>
              <a:rPr lang="en-US" dirty="0"/>
              <a:t>eigenvectors.</a:t>
            </a:r>
          </a:p>
          <a:p>
            <a:pPr algn="just"/>
            <a:r>
              <a:rPr lang="en-US" dirty="0"/>
              <a:t>All eigenvectors of a symmetric matrix are perpendicular to each other, no matter how many dimensions we have.</a:t>
            </a:r>
          </a:p>
          <a:p>
            <a:pPr algn="just"/>
            <a:r>
              <a:rPr lang="en-US" dirty="0"/>
              <a:t>In practice eigenvectors are normalized to have unit length.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F597-6C79-4498-BE18-DD874142F7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4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0805-BA04-4679-8204-508D58A9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A014-09D7-4FF4-B7D4-BEEC1BF3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Introduction to Linear Algebra, Mark Goldman, Emily </a:t>
            </a:r>
            <a:r>
              <a:rPr lang="en-US" altLang="en-US" dirty="0" err="1"/>
              <a:t>Mackevicius</a:t>
            </a:r>
            <a:endParaRPr lang="en-US" altLang="en-US" dirty="0"/>
          </a:p>
          <a:p>
            <a:r>
              <a:rPr lang="en-US" dirty="0"/>
              <a:t>Lecture Notes on Linear Algebra, </a:t>
            </a:r>
            <a:r>
              <a:rPr lang="en-US" dirty="0" err="1"/>
              <a:t>Arbind</a:t>
            </a:r>
            <a:r>
              <a:rPr lang="en-US" dirty="0"/>
              <a:t> K Lal, </a:t>
            </a:r>
            <a:r>
              <a:rPr lang="en-US" dirty="0" err="1"/>
              <a:t>Sukant</a:t>
            </a:r>
            <a:r>
              <a:rPr lang="en-US" dirty="0"/>
              <a:t> </a:t>
            </a:r>
            <a:r>
              <a:rPr lang="en-US" dirty="0" err="1"/>
              <a:t>Pati</a:t>
            </a:r>
            <a:endParaRPr lang="en-US" dirty="0"/>
          </a:p>
          <a:p>
            <a:r>
              <a:rPr lang="en-US" dirty="0"/>
              <a:t>Lecture notes on linear algebra, David Lerner </a:t>
            </a:r>
          </a:p>
          <a:p>
            <a:r>
              <a:rPr lang="en-US" dirty="0"/>
              <a:t>6502 : Mathematics for Engineers 2, James Burnett, Department of Mathematics, University College London</a:t>
            </a:r>
          </a:p>
          <a:p>
            <a:r>
              <a:rPr lang="en-US" dirty="0"/>
              <a:t>ENGG2013, Advanced Engineering Math. Kenneth Shum</a:t>
            </a:r>
          </a:p>
          <a:p>
            <a:r>
              <a:rPr lang="en-US" dirty="0"/>
              <a:t>Matrices and Determinants – 2, </a:t>
            </a:r>
            <a:r>
              <a:rPr lang="en-US" dirty="0" err="1"/>
              <a:t>Carrer</a:t>
            </a:r>
            <a:r>
              <a:rPr lang="en-US" dirty="0"/>
              <a:t> launcher</a:t>
            </a:r>
          </a:p>
          <a:p>
            <a:r>
              <a:rPr lang="en-US" sz="2800" dirty="0"/>
              <a:t>http://www.shsu.edu/ldg005/data/mth199/chapter5.ppt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DF23-86E5-418F-A7E3-483B0DBA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8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Transformation Matrices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n-US" dirty="0"/>
                  <a:t>Consider the following:</a:t>
                </a:r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Now assume we take a multiple of (3,2)</a:t>
                </a:r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2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F597-6C79-4498-BE18-DD874142F7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4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Transformation Matrices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8101614" cy="4906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Scale vector (3,2) by a value 2 to get (6,4) </a:t>
            </a:r>
          </a:p>
          <a:p>
            <a:pPr algn="just"/>
            <a:r>
              <a:rPr lang="en-US" dirty="0"/>
              <a:t>Multiply by the square transformation matrix </a:t>
            </a:r>
          </a:p>
          <a:p>
            <a:pPr algn="just"/>
            <a:r>
              <a:rPr lang="en-US" dirty="0"/>
              <a:t>And we see that the result is still scaled by 4.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WHY? </a:t>
            </a:r>
          </a:p>
          <a:p>
            <a:pPr marL="457200" lvl="1" indent="0" algn="just">
              <a:buNone/>
            </a:pPr>
            <a:r>
              <a:rPr lang="en-US" dirty="0"/>
              <a:t>A vector consists of both length and direction. Scaling a vector only changes its length and not its direction. This is an important observation in the transformation of matrices leading to formation of </a:t>
            </a:r>
            <a:r>
              <a:rPr lang="en-US" dirty="0">
                <a:solidFill>
                  <a:srgbClr val="C00000"/>
                </a:solidFill>
              </a:rPr>
              <a:t>eigenvectors and eigenvalues</a:t>
            </a:r>
            <a:r>
              <a:rPr lang="en-US" dirty="0"/>
              <a:t>. Irrespective of how much we scale (3,2) by, the solution (under the given transformation matrix) is always a multiple of 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F597-6C79-4498-BE18-DD874142F7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5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Eigenvalue Problem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8563252" cy="49069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The eigenvalue problem is any problem having the following form: </a:t>
                </a:r>
              </a:p>
              <a:p>
                <a:pPr marL="0" indent="0" algn="just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just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matrix </a:t>
                </a:r>
              </a:p>
              <a:p>
                <a:pPr marL="0" indent="0" algn="just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1 </m:t>
                    </m:r>
                  </m:oMath>
                </a14:m>
                <a:r>
                  <a:rPr lang="en-US" dirty="0"/>
                  <a:t>non-zero vector </a:t>
                </a:r>
              </a:p>
              <a:p>
                <a:pPr marL="0" indent="0" algn="just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scalar </a:t>
                </a:r>
              </a:p>
              <a:p>
                <a:pPr marL="0" indent="0" algn="just">
                  <a:buNone/>
                </a:pPr>
                <a:r>
                  <a:rPr lang="en-US" dirty="0"/>
                  <a:t>Any value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for which this equation has a solution is called the eigenvalue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the vector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which corresponds to this value is called the eigenvector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8563252" cy="4906963"/>
              </a:xfrm>
              <a:blipFill>
                <a:blip r:embed="rId2"/>
                <a:stretch>
                  <a:fillRect l="-1496" t="-1988" r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F597-6C79-4498-BE18-DD874142F7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9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Eigenvalue Problem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986204" cy="49069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Going back to our example:</a:t>
                </a:r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algn="just"/>
                <a:r>
                  <a:rPr lang="en-US" dirty="0"/>
                  <a:t>Therefore, (3,2) is an eigenvector of the square matrix A and 4 is an eigenvalue of A </a:t>
                </a:r>
              </a:p>
              <a:p>
                <a:pPr algn="just"/>
                <a:r>
                  <a:rPr lang="en-US" dirty="0"/>
                  <a:t>The question is: </a:t>
                </a:r>
              </a:p>
              <a:p>
                <a:pPr lvl="1" algn="just"/>
                <a:r>
                  <a:rPr lang="en-US" dirty="0">
                    <a:solidFill>
                      <a:srgbClr val="C00000"/>
                    </a:solidFill>
                  </a:rPr>
                  <a:t>Given matrix A, how can we calculate the eigenvector and eigenvalues for A?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986204" cy="4906963"/>
              </a:xfrm>
              <a:blipFill>
                <a:blip r:embed="rId2"/>
                <a:stretch>
                  <a:fillRect l="-1374" t="-1988" r="-1527" b="-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F597-6C79-4498-BE18-DD874142F752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8226" y="3263973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27896" y="3246474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05512" y="3246474"/>
                <a:ext cx="328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12" y="3246474"/>
                <a:ext cx="32861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743700" y="3246474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34125" y="3246474"/>
                <a:ext cx="328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125" y="3246474"/>
                <a:ext cx="32861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79610" y="3246474"/>
                <a:ext cx="328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610" y="3246474"/>
                <a:ext cx="32861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36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Eigenvectors &amp; Eigenvalues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8625396" cy="4906963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en-US" dirty="0"/>
                  <a:t>Simple matrix algebra shows that: </a:t>
                </a:r>
              </a:p>
              <a:p>
                <a:pPr marL="0" indent="0" algn="just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just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).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When does this homogeneous system have a solution other than v=0?</a:t>
                </a:r>
              </a:p>
              <a:p>
                <a:r>
                  <a:rPr lang="en-US" dirty="0"/>
                  <a:t>Must have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not invertible, which means that |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| = 0.</a:t>
                </a:r>
              </a:p>
              <a:p>
                <a:pPr algn="just"/>
                <a:r>
                  <a:rPr lang="en-US" dirty="0"/>
                  <a:t>Finding the roots of |A - λ . I| will give the eigenvalues and for each of these eigenvalues there will be an eigenvector </a:t>
                </a:r>
              </a:p>
              <a:p>
                <a:pPr algn="just"/>
                <a:r>
                  <a:rPr lang="en-US" dirty="0"/>
                  <a:t>Example …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8625396" cy="4906963"/>
              </a:xfrm>
              <a:blipFill>
                <a:blip r:embed="rId2"/>
                <a:stretch>
                  <a:fillRect l="-1132" t="-1863" r="-1273" b="-3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F597-6C79-4498-BE18-DD874142F7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3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Eigenvectors &amp; Eigenvalues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dirty="0"/>
                  <a:t>Let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dirty="0"/>
                  <a:t>Then: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 0</m:t>
                                          </m:r>
                                        </m:e>
                                        <m:e>
                                          <m:r>
                                            <a:rPr lang="en-US" sz="2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  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  <m:e>
                                          <m:r>
                                            <a:rPr lang="en-US" sz="2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 0</m:t>
                                          </m:r>
                                        </m:e>
                                        <m:e>
                                          <m:r>
                                            <a:rPr lang="en-US" sz="2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  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  <m:e>
                                          <m:r>
                                            <a:rPr lang="en-US" sz="2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e>
                                          <m:r>
                                            <a:rPr lang="en-US" sz="2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b="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en-US" sz="2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 −</m:t>
                                          </m:r>
                                          <m:r>
                                            <a:rPr lang="en-US" sz="2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e>
                                          <m:r>
                                            <a:rPr lang="en-US" sz="2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  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  <m:e>
                                          <m:r>
                                            <a:rPr lang="en-US" sz="2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−3−</m:t>
                                          </m:r>
                                          <m:r>
                                            <a:rPr lang="en-US" sz="2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sz="2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−3−</m:t>
                              </m:r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−2×1</m:t>
                          </m:r>
                        </m:e>
                      </m:d>
                    </m:oMath>
                  </m:oMathPara>
                </a14:m>
                <a:endParaRPr lang="en-US" sz="2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2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+2 </m:t>
                      </m:r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dirty="0"/>
                  <a:t>And setting the determinant to 0, we obtain 2 eigenvalues: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48" r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F597-6C79-4498-BE18-DD874142F7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4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Eigenvectors &amp; Eigenvalues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the eigenvector is:</a:t>
                </a:r>
              </a:p>
              <a:p>
                <a:pPr marL="0" indent="0" algn="just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just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F597-6C79-4498-BE18-DD874142F7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6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Eigenvectors &amp; Eigenvalues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Therefore,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is</a:t>
                </a:r>
              </a:p>
              <a:p>
                <a:pPr algn="just"/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is some constant. </a:t>
                </a:r>
              </a:p>
              <a:p>
                <a:r>
                  <a:rPr lang="en-US" dirty="0"/>
                  <a:t>Similarly, we find that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is some constant.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F597-6C79-4498-BE18-DD874142F7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0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24637</TotalTime>
  <Words>671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Eigenvectors &amp; Eigenvalues</vt:lpstr>
      <vt:lpstr>Transformation Matrices </vt:lpstr>
      <vt:lpstr>Transformation Matrices </vt:lpstr>
      <vt:lpstr>Eigenvalue Problem</vt:lpstr>
      <vt:lpstr>Eigenvalue Problem</vt:lpstr>
      <vt:lpstr>Calculating Eigenvectors &amp; Eigenvalues</vt:lpstr>
      <vt:lpstr>Calculating Eigenvectors &amp; Eigenvalues</vt:lpstr>
      <vt:lpstr>Calculating Eigenvectors &amp; Eigenvalues</vt:lpstr>
      <vt:lpstr>Calculating Eigenvectors &amp; Eigenvalues</vt:lpstr>
      <vt:lpstr>Properties of Eigenvectors and Eigenvalues 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Kumar</cp:lastModifiedBy>
  <cp:revision>809</cp:revision>
  <dcterms:created xsi:type="dcterms:W3CDTF">2018-08-09T05:48:18Z</dcterms:created>
  <dcterms:modified xsi:type="dcterms:W3CDTF">2020-12-29T05:46:00Z</dcterms:modified>
</cp:coreProperties>
</file>