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451" r:id="rId2"/>
    <p:sldId id="275" r:id="rId3"/>
    <p:sldId id="523" r:id="rId4"/>
    <p:sldId id="524" r:id="rId5"/>
    <p:sldId id="277" r:id="rId6"/>
    <p:sldId id="278" r:id="rId7"/>
    <p:sldId id="279" r:id="rId8"/>
    <p:sldId id="280" r:id="rId9"/>
    <p:sldId id="452" r:id="rId10"/>
    <p:sldId id="453" r:id="rId11"/>
    <p:sldId id="454" r:id="rId12"/>
    <p:sldId id="455" r:id="rId13"/>
    <p:sldId id="357" r:id="rId14"/>
    <p:sldId id="456" r:id="rId15"/>
    <p:sldId id="457" r:id="rId16"/>
    <p:sldId id="458" r:id="rId17"/>
    <p:sldId id="459" r:id="rId18"/>
    <p:sldId id="460" r:id="rId19"/>
    <p:sldId id="461" r:id="rId20"/>
    <p:sldId id="462" r:id="rId21"/>
    <p:sldId id="463" r:id="rId22"/>
    <p:sldId id="465" r:id="rId23"/>
    <p:sldId id="466" r:id="rId24"/>
    <p:sldId id="467" r:id="rId25"/>
    <p:sldId id="468" r:id="rId26"/>
    <p:sldId id="469" r:id="rId27"/>
    <p:sldId id="470" r:id="rId28"/>
    <p:sldId id="471" r:id="rId29"/>
    <p:sldId id="472" r:id="rId30"/>
    <p:sldId id="473" r:id="rId31"/>
    <p:sldId id="474" r:id="rId32"/>
    <p:sldId id="475" r:id="rId33"/>
    <p:sldId id="476" r:id="rId34"/>
    <p:sldId id="477" r:id="rId35"/>
    <p:sldId id="478" r:id="rId36"/>
    <p:sldId id="479" r:id="rId37"/>
    <p:sldId id="480" r:id="rId38"/>
    <p:sldId id="481" r:id="rId39"/>
    <p:sldId id="525" r:id="rId40"/>
    <p:sldId id="482" r:id="rId41"/>
    <p:sldId id="483" r:id="rId42"/>
    <p:sldId id="484" r:id="rId43"/>
    <p:sldId id="485" r:id="rId44"/>
    <p:sldId id="486" r:id="rId45"/>
    <p:sldId id="487" r:id="rId46"/>
    <p:sldId id="488" r:id="rId47"/>
    <p:sldId id="331" r:id="rId48"/>
    <p:sldId id="489" r:id="rId49"/>
    <p:sldId id="490" r:id="rId50"/>
    <p:sldId id="491" r:id="rId51"/>
    <p:sldId id="492" r:id="rId52"/>
    <p:sldId id="362" r:id="rId53"/>
    <p:sldId id="493" r:id="rId54"/>
    <p:sldId id="494" r:id="rId55"/>
    <p:sldId id="495"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87783" autoAdjust="0"/>
  </p:normalViewPr>
  <p:slideViewPr>
    <p:cSldViewPr snapToGrid="0">
      <p:cViewPr varScale="1">
        <p:scale>
          <a:sx n="72" d="100"/>
          <a:sy n="72" d="100"/>
        </p:scale>
        <p:origin x="95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6D3B2-DC1A-4DC5-BA88-136D08376B51}" type="slidenum">
              <a:rPr lang="en-US" smtClean="0"/>
              <a:t>18</a:t>
            </a:fld>
            <a:endParaRPr lang="en-US"/>
          </a:p>
        </p:txBody>
      </p:sp>
    </p:spTree>
    <p:extLst>
      <p:ext uri="{BB962C8B-B14F-4D97-AF65-F5344CB8AC3E}">
        <p14:creationId xmlns:p14="http://schemas.microsoft.com/office/powerpoint/2010/main" val="3079830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31</a:t>
            </a:fld>
            <a:endParaRPr lang="en-US"/>
          </a:p>
        </p:txBody>
      </p:sp>
    </p:spTree>
    <p:extLst>
      <p:ext uri="{BB962C8B-B14F-4D97-AF65-F5344CB8AC3E}">
        <p14:creationId xmlns:p14="http://schemas.microsoft.com/office/powerpoint/2010/main" val="248552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46</a:t>
            </a:fld>
            <a:endParaRPr lang="en-US"/>
          </a:p>
        </p:txBody>
      </p:sp>
    </p:spTree>
    <p:extLst>
      <p:ext uri="{BB962C8B-B14F-4D97-AF65-F5344CB8AC3E}">
        <p14:creationId xmlns:p14="http://schemas.microsoft.com/office/powerpoint/2010/main" val="58036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47</a:t>
            </a:fld>
            <a:endParaRPr lang="en-US"/>
          </a:p>
        </p:txBody>
      </p:sp>
    </p:spTree>
    <p:extLst>
      <p:ext uri="{BB962C8B-B14F-4D97-AF65-F5344CB8AC3E}">
        <p14:creationId xmlns:p14="http://schemas.microsoft.com/office/powerpoint/2010/main" val="303186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20</a:t>
            </a:fld>
            <a:endParaRPr lang="en-US"/>
          </a:p>
        </p:txBody>
      </p:sp>
    </p:spTree>
    <p:extLst>
      <p:ext uri="{BB962C8B-B14F-4D97-AF65-F5344CB8AC3E}">
        <p14:creationId xmlns:p14="http://schemas.microsoft.com/office/powerpoint/2010/main" val="417104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21</a:t>
            </a:fld>
            <a:endParaRPr lang="en-US"/>
          </a:p>
        </p:txBody>
      </p:sp>
    </p:spTree>
    <p:extLst>
      <p:ext uri="{BB962C8B-B14F-4D97-AF65-F5344CB8AC3E}">
        <p14:creationId xmlns:p14="http://schemas.microsoft.com/office/powerpoint/2010/main" val="304761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23</a:t>
            </a:fld>
            <a:endParaRPr lang="en-US"/>
          </a:p>
        </p:txBody>
      </p:sp>
    </p:spTree>
    <p:extLst>
      <p:ext uri="{BB962C8B-B14F-4D97-AF65-F5344CB8AC3E}">
        <p14:creationId xmlns:p14="http://schemas.microsoft.com/office/powerpoint/2010/main" val="270703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24</a:t>
            </a:fld>
            <a:endParaRPr lang="en-US"/>
          </a:p>
        </p:txBody>
      </p:sp>
    </p:spTree>
    <p:extLst>
      <p:ext uri="{BB962C8B-B14F-4D97-AF65-F5344CB8AC3E}">
        <p14:creationId xmlns:p14="http://schemas.microsoft.com/office/powerpoint/2010/main" val="251878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25</a:t>
            </a:fld>
            <a:endParaRPr lang="en-US"/>
          </a:p>
        </p:txBody>
      </p:sp>
    </p:spTree>
    <p:extLst>
      <p:ext uri="{BB962C8B-B14F-4D97-AF65-F5344CB8AC3E}">
        <p14:creationId xmlns:p14="http://schemas.microsoft.com/office/powerpoint/2010/main" val="3082945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26</a:t>
            </a:fld>
            <a:endParaRPr lang="en-US"/>
          </a:p>
        </p:txBody>
      </p:sp>
    </p:spTree>
    <p:extLst>
      <p:ext uri="{BB962C8B-B14F-4D97-AF65-F5344CB8AC3E}">
        <p14:creationId xmlns:p14="http://schemas.microsoft.com/office/powerpoint/2010/main" val="423574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27</a:t>
            </a:fld>
            <a:endParaRPr lang="en-US"/>
          </a:p>
        </p:txBody>
      </p:sp>
    </p:spTree>
    <p:extLst>
      <p:ext uri="{BB962C8B-B14F-4D97-AF65-F5344CB8AC3E}">
        <p14:creationId xmlns:p14="http://schemas.microsoft.com/office/powerpoint/2010/main" val="214562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28</a:t>
            </a:fld>
            <a:endParaRPr lang="en-US"/>
          </a:p>
        </p:txBody>
      </p:sp>
    </p:spTree>
    <p:extLst>
      <p:ext uri="{BB962C8B-B14F-4D97-AF65-F5344CB8AC3E}">
        <p14:creationId xmlns:p14="http://schemas.microsoft.com/office/powerpoint/2010/main" val="115319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8E044F-7D96-46DA-9D82-5CA63C5DCDE1}" type="datetime1">
              <a:rPr lang="en-US" smtClean="0"/>
              <a:t>1/5/2021</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43611B-FA4A-48F1-98B2-5DA32CF8ED12}" type="datetime1">
              <a:rPr lang="en-US" smtClean="0"/>
              <a:t>1/5/2021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D054E-61DD-4CD9-B6E6-6C88C15A97DF}" type="datetime1">
              <a:rPr lang="en-US" smtClean="0"/>
              <a:t>1/5/2021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8F29EDBC-5B72-4505-85BB-D068A88D173D}" type="datetime1">
              <a:rPr lang="en-US" smtClean="0"/>
              <a:t>1/5/2021</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Database Management System</a:t>
            </a:r>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pPr>
                <a:defRPr/>
              </a:pPr>
              <a:t>‹#›</a:t>
            </a:fld>
            <a:endParaRPr lang="en-US" altLang="en-US"/>
          </a:p>
        </p:txBody>
      </p:sp>
    </p:spTree>
    <p:extLst>
      <p:ext uri="{BB962C8B-B14F-4D97-AF65-F5344CB8AC3E}">
        <p14:creationId xmlns:p14="http://schemas.microsoft.com/office/powerpoint/2010/main" val="3373909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fld id="{294C1939-4674-4448-823B-A57EDFA0B259}" type="datetime1">
              <a:rPr lang="en-US" altLang="zh-CN" smtClean="0"/>
              <a:t>1/5/2021</a:t>
            </a:fld>
            <a:endParaRPr lang="en-US" altLang="zh-CN"/>
          </a:p>
        </p:txBody>
      </p:sp>
      <p:sp>
        <p:nvSpPr>
          <p:cNvPr id="7" name="页脚占位符 6"/>
          <p:cNvSpPr>
            <a:spLocks noGrp="1"/>
          </p:cNvSpPr>
          <p:nvPr>
            <p:ph type="ftr" sz="quarter" idx="11"/>
          </p:nvPr>
        </p:nvSpPr>
        <p:spPr>
          <a:xfrm>
            <a:off x="609600" y="6400801"/>
            <a:ext cx="10972800" cy="320675"/>
          </a:xfrm>
          <a:prstGeom prst="rect">
            <a:avLst/>
          </a:prstGeom>
        </p:spPr>
        <p:txBody>
          <a:bodyPr/>
          <a:lstStyle>
            <a:lvl1pPr>
              <a:defRPr smtClean="0"/>
            </a:lvl1pPr>
          </a:lstStyle>
          <a:p>
            <a:pPr>
              <a:defRPr/>
            </a:pPr>
            <a:r>
              <a:rPr lang="en-US" altLang="zh-CN"/>
              <a:t>Database Management System</a:t>
            </a:r>
          </a:p>
        </p:txBody>
      </p:sp>
      <p:sp>
        <p:nvSpPr>
          <p:cNvPr id="8" name="灯片编号占位符 7"/>
          <p:cNvSpPr>
            <a:spLocks noGrp="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fld id="{83B4C814-6AE5-499F-B75E-17699743F42A}" type="slidenum">
              <a:rPr lang="en-US" altLang="zh-CN"/>
              <a:pPr/>
              <a:t>‹#›</a:t>
            </a:fld>
            <a:endParaRPr lang="en-US" altLang="zh-CN"/>
          </a:p>
        </p:txBody>
      </p:sp>
    </p:spTree>
    <p:extLst>
      <p:ext uri="{BB962C8B-B14F-4D97-AF65-F5344CB8AC3E}">
        <p14:creationId xmlns:p14="http://schemas.microsoft.com/office/powerpoint/2010/main" val="1767748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3984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600"/>
            <a:ext cx="11074400" cy="8382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505884" y="1295400"/>
            <a:ext cx="5435600" cy="4810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144685" y="1295401"/>
            <a:ext cx="5437716" cy="2328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144685" y="3776663"/>
            <a:ext cx="5437716" cy="2328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69318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8737600" y="6245225"/>
            <a:ext cx="2844800" cy="476250"/>
          </a:xfrm>
        </p:spPr>
        <p:txBody>
          <a:bodyPr/>
          <a:lstStyle>
            <a:lvl1pPr>
              <a:defRPr/>
            </a:lvl1pPr>
          </a:lstStyle>
          <a:p>
            <a:fld id="{A000FBBA-7DFD-4F6E-882E-974645178C22}" type="slidenum">
              <a:rPr lang="en-US"/>
              <a:pPr/>
              <a:t>‹#›</a:t>
            </a:fld>
            <a:endParaRPr lang="en-US"/>
          </a:p>
        </p:txBody>
      </p:sp>
    </p:spTree>
    <p:extLst>
      <p:ext uri="{BB962C8B-B14F-4D97-AF65-F5344CB8AC3E}">
        <p14:creationId xmlns:p14="http://schemas.microsoft.com/office/powerpoint/2010/main" val="271176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622219"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C39B1A92-F5E6-4CBB-A7F3-580EFB87A129}" type="datetime1">
              <a:rPr lang="en-US" smtClean="0"/>
              <a:t>1/5/2021</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08D94F-599E-4E0C-820A-CFF00AD7890E}" type="datetime1">
              <a:rPr lang="en-US" smtClean="0"/>
              <a:t>1/5/2021</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67006-04E4-483A-B3EB-968EE1623D83}" type="datetime1">
              <a:rPr lang="en-US" smtClean="0"/>
              <a:t>1/5/2021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E9E2C-2E73-490F-B57B-359D3C359C6E}" type="datetime1">
              <a:rPr lang="en-US" smtClean="0"/>
              <a:t>1/5/2021</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4D608-5FEA-4AD2-B4EA-7FFE2E2891EB}" type="datetime1">
              <a:rPr lang="en-US" smtClean="0"/>
              <a:t>1/5/2021</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87615-4443-4487-9FDC-52B8CE214517}" type="datetime1">
              <a:rPr lang="en-US" smtClean="0"/>
              <a:t>1/5/2021</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8C74B-09CC-4AF3-A886-D00BEBD2B646}" type="datetime1">
              <a:rPr lang="en-US" smtClean="0"/>
              <a:t>1/5/2021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8079C8-CFFC-4E62-BBC8-4DDAE7AAFCB3}" type="datetime1">
              <a:rPr lang="en-US" smtClean="0"/>
              <a:t>1/5/2021</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CA932-F5E7-4127-AF3A-947AB2B005B7}" type="datetime1">
              <a:rPr lang="en-US" smtClean="0"/>
              <a:t>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5.xml"/><Relationship Id="rId6" Type="http://schemas.openxmlformats.org/officeDocument/2006/relationships/oleObject" Target="../embeddings/oleObject3.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27.wmf"/></Relationships>
</file>

<file path=ppt/slides/_rels/slide5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7.bin"/><Relationship Id="rId1" Type="http://schemas.openxmlformats.org/officeDocument/2006/relationships/slideLayout" Target="../slideLayouts/slideLayout4.xml"/><Relationship Id="rId5" Type="http://schemas.openxmlformats.org/officeDocument/2006/relationships/image" Target="../media/image31.w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544" y="3097802"/>
            <a:ext cx="5326911" cy="662396"/>
          </a:xfrm>
        </p:spPr>
        <p:txBody>
          <a:bodyPr>
            <a:noAutofit/>
          </a:bodyPr>
          <a:lstStyle/>
          <a:p>
            <a:r>
              <a:rPr lang="en-US" dirty="0">
                <a:solidFill>
                  <a:srgbClr val="C00000"/>
                </a:solidFill>
              </a:rPr>
              <a:t>Dimensionality Reduction</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1</a:t>
            </a:fld>
            <a:endParaRPr lang="en-US"/>
          </a:p>
        </p:txBody>
      </p:sp>
    </p:spTree>
    <p:extLst>
      <p:ext uri="{BB962C8B-B14F-4D97-AF65-F5344CB8AC3E}">
        <p14:creationId xmlns:p14="http://schemas.microsoft.com/office/powerpoint/2010/main" val="29057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5217543" cy="635539"/>
          </a:xfrm>
        </p:spPr>
        <p:txBody>
          <a:bodyPr>
            <a:normAutofit fontScale="90000"/>
          </a:bodyPr>
          <a:lstStyle/>
          <a:p>
            <a:r>
              <a:rPr lang="en-US" sz="3500" dirty="0">
                <a:solidFill>
                  <a:srgbClr val="C00000"/>
                </a:solidFill>
                <a:latin typeface="Times New Roman" panose="02020603050405020304" pitchFamily="18" charset="0"/>
                <a:cs typeface="Times New Roman" panose="02020603050405020304" pitchFamily="18" charset="0"/>
              </a:rPr>
              <a:t>The curse of dimensionality</a:t>
            </a:r>
          </a:p>
        </p:txBody>
      </p:sp>
      <p:sp>
        <p:nvSpPr>
          <p:cNvPr id="5" name="Content Placeholder 4"/>
          <p:cNvSpPr>
            <a:spLocks noGrp="1"/>
          </p:cNvSpPr>
          <p:nvPr>
            <p:ph idx="1"/>
          </p:nvPr>
        </p:nvSpPr>
        <p:spPr>
          <a:xfrm>
            <a:off x="907213" y="1282160"/>
            <a:ext cx="7107898" cy="4789518"/>
          </a:xfrm>
        </p:spPr>
        <p:txBody>
          <a:bodyPr>
            <a:normAutofit/>
          </a:bodyPr>
          <a:lstStyle/>
          <a:p>
            <a:pPr algn="just"/>
            <a:r>
              <a:rPr lang="en-US" dirty="0">
                <a:cs typeface="Times New Roman" panose="02020603050405020304" pitchFamily="18" charset="0"/>
              </a:rPr>
              <a:t>Real data usually have </a:t>
            </a:r>
            <a:r>
              <a:rPr lang="en-US" dirty="0">
                <a:solidFill>
                  <a:schemeClr val="accent6">
                    <a:lumMod val="75000"/>
                  </a:schemeClr>
                </a:solidFill>
                <a:cs typeface="Times New Roman" panose="02020603050405020304" pitchFamily="18" charset="0"/>
              </a:rPr>
              <a:t>thousands</a:t>
            </a:r>
            <a:r>
              <a:rPr lang="en-US" dirty="0">
                <a:cs typeface="Times New Roman" panose="02020603050405020304" pitchFamily="18" charset="0"/>
              </a:rPr>
              <a:t>, or </a:t>
            </a:r>
            <a:r>
              <a:rPr lang="en-US" dirty="0">
                <a:solidFill>
                  <a:schemeClr val="accent6">
                    <a:lumMod val="75000"/>
                  </a:schemeClr>
                </a:solidFill>
                <a:cs typeface="Times New Roman" panose="02020603050405020304" pitchFamily="18" charset="0"/>
              </a:rPr>
              <a:t>millions</a:t>
            </a:r>
            <a:r>
              <a:rPr lang="en-US" dirty="0">
                <a:cs typeface="Times New Roman" panose="02020603050405020304" pitchFamily="18" charset="0"/>
              </a:rPr>
              <a:t> of dimensions</a:t>
            </a:r>
          </a:p>
          <a:p>
            <a:pPr lvl="1" algn="just"/>
            <a:r>
              <a:rPr lang="en-US" dirty="0">
                <a:cs typeface="Times New Roman" panose="02020603050405020304" pitchFamily="18" charset="0"/>
              </a:rPr>
              <a:t>E.g., web documents, where the dimensionality is the vocabulary of words</a:t>
            </a:r>
          </a:p>
          <a:p>
            <a:pPr lvl="1" algn="just"/>
            <a:r>
              <a:rPr lang="en-US" dirty="0">
                <a:cs typeface="Times New Roman" panose="02020603050405020304" pitchFamily="18" charset="0"/>
              </a:rPr>
              <a:t>Facebook graph, where the dimensionality is the number of users</a:t>
            </a:r>
          </a:p>
          <a:p>
            <a:pPr marL="457200" lvl="1" indent="0" algn="just">
              <a:buNone/>
            </a:pPr>
            <a:endParaRPr lang="en-US" dirty="0">
              <a:cs typeface="Times New Roman" panose="02020603050405020304" pitchFamily="18" charset="0"/>
            </a:endParaRPr>
          </a:p>
          <a:p>
            <a:pPr algn="just"/>
            <a:r>
              <a:rPr lang="en-US" dirty="0">
                <a:cs typeface="Times New Roman" panose="02020603050405020304" pitchFamily="18" charset="0"/>
              </a:rPr>
              <a:t>Huge number of dimensions causes problems</a:t>
            </a:r>
          </a:p>
          <a:p>
            <a:pPr lvl="1" algn="just"/>
            <a:r>
              <a:rPr lang="en-US" dirty="0">
                <a:cs typeface="Times New Roman" panose="02020603050405020304" pitchFamily="18" charset="0"/>
              </a:rPr>
              <a:t>Data becomes very </a:t>
            </a:r>
            <a:r>
              <a:rPr lang="en-US" dirty="0">
                <a:solidFill>
                  <a:srgbClr val="0070C0"/>
                </a:solidFill>
                <a:cs typeface="Times New Roman" panose="02020603050405020304" pitchFamily="18" charset="0"/>
              </a:rPr>
              <a:t>sparse</a:t>
            </a:r>
            <a:r>
              <a:rPr lang="en-US" dirty="0">
                <a:cs typeface="Times New Roman" panose="02020603050405020304" pitchFamily="18" charset="0"/>
              </a:rPr>
              <a:t>, some algorithms become meaningless </a:t>
            </a:r>
          </a:p>
          <a:p>
            <a:pPr lvl="1" algn="just"/>
            <a:r>
              <a:rPr lang="en-US" dirty="0">
                <a:cs typeface="Times New Roman" panose="02020603050405020304" pitchFamily="18" charset="0"/>
              </a:rPr>
              <a:t>The </a:t>
            </a:r>
            <a:r>
              <a:rPr lang="en-US" dirty="0">
                <a:solidFill>
                  <a:schemeClr val="accent6">
                    <a:lumMod val="75000"/>
                  </a:schemeClr>
                </a:solidFill>
                <a:cs typeface="Times New Roman" panose="02020603050405020304" pitchFamily="18" charset="0"/>
              </a:rPr>
              <a:t>complexity</a:t>
            </a:r>
            <a:r>
              <a:rPr lang="en-US" dirty="0">
                <a:cs typeface="Times New Roman" panose="02020603050405020304" pitchFamily="18" charset="0"/>
              </a:rPr>
              <a:t> of several algorithms depends on the dimensionality and they become infeasible.</a:t>
            </a:r>
          </a:p>
        </p:txBody>
      </p:sp>
      <p:sp>
        <p:nvSpPr>
          <p:cNvPr id="2" name="Slide Number Placeholder 1"/>
          <p:cNvSpPr>
            <a:spLocks noGrp="1"/>
          </p:cNvSpPr>
          <p:nvPr>
            <p:ph type="sldNum" sz="quarter" idx="12"/>
          </p:nvPr>
        </p:nvSpPr>
        <p:spPr/>
        <p:txBody>
          <a:bodyPr/>
          <a:lstStyle/>
          <a:p>
            <a:fld id="{D9D0F597-6C79-4498-BE18-DD874142F752}" type="slidenum">
              <a:rPr lang="en-US" smtClean="0"/>
              <a:t>10</a:t>
            </a:fld>
            <a:endParaRPr lang="en-US"/>
          </a:p>
        </p:txBody>
      </p:sp>
    </p:spTree>
    <p:extLst>
      <p:ext uri="{BB962C8B-B14F-4D97-AF65-F5344CB8AC3E}">
        <p14:creationId xmlns:p14="http://schemas.microsoft.com/office/powerpoint/2010/main" val="51277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694"/>
          </a:xfrm>
        </p:spPr>
        <p:txBody>
          <a:bodyPr>
            <a:normAutofit/>
          </a:bodyPr>
          <a:lstStyle/>
          <a:p>
            <a:r>
              <a:rPr lang="en-US" altLang="en-US" sz="3600" dirty="0"/>
              <a:t>Dimensionality Reduction</a:t>
            </a:r>
            <a:endParaRPr lang="en-US" sz="35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0787"/>
            <a:ext cx="7477664" cy="4351338"/>
          </a:xfrm>
        </p:spPr>
        <p:txBody>
          <a:bodyPr>
            <a:normAutofit lnSpcReduction="10000"/>
          </a:bodyPr>
          <a:lstStyle/>
          <a:p>
            <a:pPr algn="just"/>
            <a:r>
              <a:rPr lang="en-US" dirty="0">
                <a:cs typeface="Times New Roman" panose="02020603050405020304" pitchFamily="18" charset="0"/>
              </a:rPr>
              <a:t>Usually the data can be described with fewer dimensions, without losing much of the meaning of the data.</a:t>
            </a:r>
          </a:p>
          <a:p>
            <a:pPr lvl="1" algn="just"/>
            <a:r>
              <a:rPr lang="en-US" dirty="0">
                <a:cs typeface="Times New Roman" panose="02020603050405020304" pitchFamily="18" charset="0"/>
              </a:rPr>
              <a:t>The data </a:t>
            </a:r>
            <a:r>
              <a:rPr lang="en-US" dirty="0">
                <a:solidFill>
                  <a:srgbClr val="0070C0"/>
                </a:solidFill>
                <a:cs typeface="Times New Roman" panose="02020603050405020304" pitchFamily="18" charset="0"/>
              </a:rPr>
              <a:t>reside</a:t>
            </a:r>
            <a:r>
              <a:rPr lang="en-US" dirty="0">
                <a:solidFill>
                  <a:schemeClr val="accent6">
                    <a:lumMod val="75000"/>
                  </a:schemeClr>
                </a:solidFill>
                <a:cs typeface="Times New Roman" panose="02020603050405020304" pitchFamily="18" charset="0"/>
              </a:rPr>
              <a:t> in a space of lower dimensionality</a:t>
            </a:r>
          </a:p>
          <a:p>
            <a:pPr lvl="1" algn="just"/>
            <a:endParaRPr lang="en-US" dirty="0">
              <a:cs typeface="Times New Roman" panose="02020603050405020304" pitchFamily="18" charset="0"/>
            </a:endParaRPr>
          </a:p>
          <a:p>
            <a:pPr algn="just"/>
            <a:r>
              <a:rPr lang="en-US" dirty="0">
                <a:cs typeface="Times New Roman" panose="02020603050405020304" pitchFamily="18" charset="0"/>
              </a:rPr>
              <a:t>Essentially, we assume that some of the data is noise, and we can approximate the useful part with a lower dimensionality space.</a:t>
            </a:r>
          </a:p>
          <a:p>
            <a:pPr lvl="1" algn="just"/>
            <a:r>
              <a:rPr lang="en-US" dirty="0">
                <a:cs typeface="Times New Roman" panose="02020603050405020304" pitchFamily="18" charset="0"/>
              </a:rPr>
              <a:t>Dimensionality reduction does not just reduce the amount of data, it often brings out the </a:t>
            </a:r>
            <a:r>
              <a:rPr lang="en-US" dirty="0">
                <a:solidFill>
                  <a:schemeClr val="accent6">
                    <a:lumMod val="75000"/>
                  </a:schemeClr>
                </a:solidFill>
                <a:cs typeface="Times New Roman" panose="02020603050405020304" pitchFamily="18" charset="0"/>
              </a:rPr>
              <a:t>useful</a:t>
            </a:r>
            <a:r>
              <a:rPr lang="en-US" dirty="0">
                <a:cs typeface="Times New Roman" panose="02020603050405020304" pitchFamily="18" charset="0"/>
              </a:rPr>
              <a:t> part of the data</a:t>
            </a:r>
          </a:p>
        </p:txBody>
      </p:sp>
      <p:sp>
        <p:nvSpPr>
          <p:cNvPr id="4" name="Slide Number Placeholder 3"/>
          <p:cNvSpPr>
            <a:spLocks noGrp="1"/>
          </p:cNvSpPr>
          <p:nvPr>
            <p:ph type="sldNum" sz="quarter" idx="12"/>
          </p:nvPr>
        </p:nvSpPr>
        <p:spPr/>
        <p:txBody>
          <a:bodyPr/>
          <a:lstStyle/>
          <a:p>
            <a:fld id="{D9D0F597-6C79-4498-BE18-DD874142F752}" type="slidenum">
              <a:rPr lang="en-US" smtClean="0"/>
              <a:t>11</a:t>
            </a:fld>
            <a:endParaRPr lang="en-US"/>
          </a:p>
        </p:txBody>
      </p:sp>
    </p:spTree>
    <p:extLst>
      <p:ext uri="{BB962C8B-B14F-4D97-AF65-F5344CB8AC3E}">
        <p14:creationId xmlns:p14="http://schemas.microsoft.com/office/powerpoint/2010/main" val="401355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Significant improvements can be achieved by first mapping the data into a lower-dimensional space.</a:t>
                </a:r>
              </a:p>
              <a:p>
                <a:pPr marL="0" indent="0" algn="ctr">
                  <a:buNone/>
                </a:pPr>
                <a14:m>
                  <m:oMath xmlns:m="http://schemas.openxmlformats.org/officeDocument/2006/math">
                    <m:r>
                      <a:rPr lang="en-US" b="0" i="1" kern="0">
                        <a:solidFill>
                          <a:srgbClr val="000000"/>
                        </a:solidFill>
                        <a:latin typeface="Cambria Math" panose="02040503050406030204" pitchFamily="18" charset="0"/>
                      </a:rPr>
                      <m:t>𝑥</m:t>
                    </m:r>
                    <m:r>
                      <a:rPr lang="en-US" b="0" i="1" kern="0">
                        <a:solidFill>
                          <a:srgbClr val="000000"/>
                        </a:solidFill>
                        <a:latin typeface="Cambria Math" panose="02040503050406030204" pitchFamily="18" charset="0"/>
                      </a:rPr>
                      <m:t>= </m:t>
                    </m:r>
                    <m:d>
                      <m:dPr>
                        <m:begChr m:val="["/>
                        <m:endChr m:val="]"/>
                        <m:ctrlPr>
                          <a:rPr lang="en-US" b="0" i="1" kern="0">
                            <a:solidFill>
                              <a:srgbClr val="000000"/>
                            </a:solidFill>
                            <a:latin typeface="Cambria Math" panose="02040503050406030204" pitchFamily="18" charset="0"/>
                          </a:rPr>
                        </m:ctrlPr>
                      </m:dPr>
                      <m:e>
                        <m:eqArr>
                          <m:eqArrPr>
                            <m:ctrlPr>
                              <a:rPr lang="en-US" b="0" i="1" kern="0">
                                <a:solidFill>
                                  <a:srgbClr val="000000"/>
                                </a:solidFill>
                                <a:latin typeface="Cambria Math" panose="02040503050406030204" pitchFamily="18" charset="0"/>
                              </a:rPr>
                            </m:ctrlPr>
                          </m:eqArrPr>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1</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2</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3</m:t>
                                </m:r>
                              </m:sub>
                            </m:sSub>
                          </m:e>
                          <m:e>
                            <m:r>
                              <a:rPr lang="en-US" b="0" i="1" kern="0">
                                <a:solidFill>
                                  <a:srgbClr val="000000"/>
                                </a:solidFill>
                                <a:latin typeface="Cambria Math" panose="02040503050406030204" pitchFamily="18" charset="0"/>
                              </a:rPr>
                              <m:t>…</m:t>
                            </m:r>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𝑝</m:t>
                                </m:r>
                              </m:sub>
                            </m:sSub>
                          </m:e>
                        </m:eqArr>
                      </m:e>
                    </m:d>
                  </m:oMath>
                </a14:m>
                <a:r>
                  <a:rPr lang="en-US" kern="0" dirty="0">
                    <a:solidFill>
                      <a:srgbClr val="000000"/>
                    </a:solidFill>
                  </a:rPr>
                  <a:t> </a:t>
                </a:r>
                <a:r>
                  <a:rPr lang="en-US" kern="0" dirty="0">
                    <a:solidFill>
                      <a:srgbClr val="000000"/>
                    </a:solidFill>
                    <a:sym typeface="Wingdings" panose="05000000000000000000" pitchFamily="2" charset="2"/>
                  </a:rPr>
                  <a:t> reduce dimensionality  </a:t>
                </a:r>
                <a14:m>
                  <m:oMath xmlns:m="http://schemas.openxmlformats.org/officeDocument/2006/math">
                    <m:r>
                      <a:rPr lang="en-US" b="0" i="1" kern="0">
                        <a:solidFill>
                          <a:srgbClr val="000000"/>
                        </a:solidFill>
                        <a:latin typeface="Cambria Math" panose="02040503050406030204" pitchFamily="18" charset="0"/>
                        <a:sym typeface="Wingdings" panose="05000000000000000000" pitchFamily="2" charset="2"/>
                      </a:rPr>
                      <m:t>𝑦</m:t>
                    </m:r>
                    <m:r>
                      <a:rPr lang="en-US" b="0"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b="0" i="1" kern="0">
                                    <a:solidFill>
                                      <a:srgbClr val="000000"/>
                                    </a:solidFill>
                                    <a:latin typeface="Cambria Math" panose="02040503050406030204" pitchFamily="18" charset="0"/>
                                  </a:rPr>
                                  <m:t>𝑘</m:t>
                                </m:r>
                              </m:sub>
                            </m:sSub>
                          </m:e>
                        </m:eqArr>
                      </m:e>
                    </m:d>
                  </m:oMath>
                </a14:m>
                <a:r>
                  <a:rPr lang="en-US" kern="0" dirty="0">
                    <a:solidFill>
                      <a:srgbClr val="000000"/>
                    </a:solidFil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m:t>
                    </m:r>
                    <m:r>
                      <a:rPr lang="en-US" i="1" kern="0" dirty="0">
                        <a:solidFill>
                          <a:srgbClr val="000000"/>
                        </a:solidFill>
                        <a:latin typeface="Cambria Math" panose="02040503050406030204" pitchFamily="18" charset="0"/>
                      </a:rPr>
                      <m:t>𝑝</m:t>
                    </m:r>
                  </m:oMath>
                </a14:m>
                <a:r>
                  <a:rPr lang="en-US" kern="0" dirty="0">
                    <a:solidFill>
                      <a:srgbClr val="000000"/>
                    </a:solidFill>
                  </a:rPr>
                  <a:t>)</a:t>
                </a:r>
              </a:p>
              <a:p>
                <a:r>
                  <a:rPr lang="en-US" dirty="0"/>
                  <a:t>Dimensionality can be reduced by</a:t>
                </a:r>
              </a:p>
              <a:p>
                <a:pPr lvl="1"/>
                <a:r>
                  <a:rPr lang="en-US" dirty="0"/>
                  <a:t>Combining features using a linear or non-linear transformations.</a:t>
                </a:r>
              </a:p>
              <a:p>
                <a:pPr lvl="1"/>
                <a:r>
                  <a:rPr lang="en-US" dirty="0"/>
                  <a:t>Selecting a subset of features (i.e., feature selection).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40" t="-2733" r="-16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12</a:t>
            </a:fld>
            <a:endParaRPr lang="en-US"/>
          </a:p>
        </p:txBody>
      </p:sp>
    </p:spTree>
    <p:extLst>
      <p:ext uri="{BB962C8B-B14F-4D97-AF65-F5344CB8AC3E}">
        <p14:creationId xmlns:p14="http://schemas.microsoft.com/office/powerpoint/2010/main" val="315936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494917" cy="4906963"/>
              </a:xfrm>
            </p:spPr>
            <p:txBody>
              <a:bodyPr/>
              <a:lstStyle/>
              <a:p>
                <a:pPr algn="just"/>
                <a:r>
                  <a:rPr lang="en-US" dirty="0">
                    <a:solidFill>
                      <a:srgbClr val="FF0000"/>
                    </a:solidFill>
                  </a:rPr>
                  <a:t>Linear</a:t>
                </a:r>
                <a:r>
                  <a:rPr lang="en-US" dirty="0"/>
                  <a:t> combinations are particularly attractive because they are simple to compute and analytically tractable.</a:t>
                </a:r>
              </a:p>
              <a:p>
                <a:pPr algn="just">
                  <a:defRPr/>
                </a:pPr>
                <a:r>
                  <a:rPr lang="en-US" altLang="en-US" dirty="0"/>
                  <a:t>Given </a:t>
                </a:r>
                <a14:m>
                  <m:oMath xmlns:m="http://schemas.openxmlformats.org/officeDocument/2006/math">
                    <m:r>
                      <a:rPr lang="en-US" altLang="en-US" i="1" dirty="0">
                        <a:solidFill>
                          <a:srgbClr val="FF0000"/>
                        </a:solidFill>
                        <a:latin typeface="Cambria Math" panose="02040503050406030204" pitchFamily="18" charset="0"/>
                      </a:rPr>
                      <m:t>𝑥</m:t>
                    </m:r>
                    <m:r>
                      <a:rPr lang="en-US" altLang="en-US" i="1" dirty="0">
                        <a:latin typeface="Cambria Math" panose="02040503050406030204" pitchFamily="18" charset="0"/>
                      </a:rPr>
                      <m:t> </m:t>
                    </m:r>
                    <m:r>
                      <a:rPr lang="el-GR" altLang="en-US" i="1" dirty="0">
                        <a:latin typeface="Cambria Math" panose="02040503050406030204" pitchFamily="18" charset="0"/>
                      </a:rPr>
                      <m:t>𝜖</m:t>
                    </m:r>
                    <m:r>
                      <a:rPr lang="en-US" altLang="en-US" i="1" dirty="0">
                        <a:latin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ℝ</m:t>
                    </m:r>
                    <m:r>
                      <a:rPr lang="en-US" altLang="en-US" b="0" i="1" baseline="30000" dirty="0">
                        <a:latin typeface="Cambria Math" panose="02040503050406030204" pitchFamily="18" charset="0"/>
                      </a:rPr>
                      <m:t>𝑝</m:t>
                    </m:r>
                  </m:oMath>
                </a14:m>
                <a:r>
                  <a:rPr lang="en-US" altLang="en-US" dirty="0"/>
                  <a:t>, the goal is to find an </a:t>
                </a:r>
                <a14:m>
                  <m:oMath xmlns:m="http://schemas.openxmlformats.org/officeDocument/2006/math">
                    <m:r>
                      <a:rPr lang="en-US" altLang="en-US" b="0" i="1" dirty="0">
                        <a:latin typeface="Cambria Math" panose="02040503050406030204" pitchFamily="18" charset="0"/>
                      </a:rPr>
                      <m:t>𝑝</m:t>
                    </m:r>
                    <m:r>
                      <a:rPr lang="en-US" altLang="en-US" b="0" i="1" dirty="0">
                        <a:latin typeface="Cambria Math" panose="02040503050406030204" pitchFamily="18" charset="0"/>
                      </a:rPr>
                      <m:t>×</m:t>
                    </m:r>
                    <m:r>
                      <a:rPr lang="en-US" altLang="en-US" b="0" i="1" dirty="0">
                        <a:latin typeface="Cambria Math" panose="02040503050406030204" pitchFamily="18" charset="0"/>
                      </a:rPr>
                      <m:t>𝑘</m:t>
                    </m:r>
                    <m:r>
                      <a:rPr lang="en-US" altLang="en-US" b="0" i="1" dirty="0">
                        <a:latin typeface="Cambria Math" panose="02040503050406030204" pitchFamily="18" charset="0"/>
                      </a:rPr>
                      <m:t> </m:t>
                    </m:r>
                  </m:oMath>
                </a14:m>
                <a:r>
                  <a:rPr lang="en-US" altLang="en-US" dirty="0"/>
                  <a:t>matrix </a:t>
                </a:r>
                <a:r>
                  <a:rPr lang="en-US" altLang="en-US" dirty="0">
                    <a:solidFill>
                      <a:srgbClr val="FF0000"/>
                    </a:solidFill>
                  </a:rPr>
                  <a:t>U</a:t>
                </a:r>
                <a:r>
                  <a:rPr lang="en-US" altLang="en-US" dirty="0"/>
                  <a:t> such that: </a:t>
                </a:r>
                <a:endParaRPr lang="en-US" altLang="en-US" dirty="0">
                  <a:solidFill>
                    <a:srgbClr val="FF0000"/>
                  </a:solidFill>
                </a:endParaRPr>
              </a:p>
              <a:p>
                <a:pPr marL="0" indent="0">
                  <a:buNone/>
                  <a:defRPr/>
                </a:pPr>
                <a:r>
                  <a:rPr lang="en-US" altLang="en-US" dirty="0">
                    <a:solidFill>
                      <a:srgbClr val="FF0000"/>
                    </a:solidFill>
                  </a:rPr>
                  <a:t>                           </a:t>
                </a:r>
                <a14:m>
                  <m:oMath xmlns:m="http://schemas.openxmlformats.org/officeDocument/2006/math">
                    <m:r>
                      <a:rPr lang="en-US" altLang="en-US" i="1" dirty="0">
                        <a:solidFill>
                          <a:srgbClr val="FF0000"/>
                        </a:solidFill>
                        <a:latin typeface="Cambria Math" panose="02040503050406030204" pitchFamily="18" charset="0"/>
                      </a:rPr>
                      <m:t>𝑦</m:t>
                    </m:r>
                    <m:r>
                      <a:rPr lang="en-US" altLang="en-US" i="1" dirty="0">
                        <a:solidFill>
                          <a:srgbClr val="FF0000"/>
                        </a:solidFill>
                        <a:latin typeface="Cambria Math" panose="02040503050406030204" pitchFamily="18" charset="0"/>
                      </a:rPr>
                      <m:t> = </m:t>
                    </m:r>
                    <m:sSup>
                      <m:sSupPr>
                        <m:ctrlPr>
                          <a:rPr lang="en-US" altLang="en-US" b="0" i="1" dirty="0">
                            <a:solidFill>
                              <a:srgbClr val="FF0000"/>
                            </a:solidFill>
                            <a:latin typeface="Cambria Math" panose="02040503050406030204" pitchFamily="18" charset="0"/>
                          </a:rPr>
                        </m:ctrlPr>
                      </m:sSupPr>
                      <m:e>
                        <m:r>
                          <a:rPr lang="en-US" altLang="en-US" i="1" dirty="0">
                            <a:solidFill>
                              <a:srgbClr val="FF0000"/>
                            </a:solidFill>
                            <a:latin typeface="Cambria Math" panose="02040503050406030204" pitchFamily="18" charset="0"/>
                          </a:rPr>
                          <m:t>𝑈</m:t>
                        </m:r>
                      </m:e>
                      <m:sup>
                        <m:r>
                          <a:rPr lang="en-US" altLang="en-US" i="1" dirty="0">
                            <a:solidFill>
                              <a:srgbClr val="FF0000"/>
                            </a:solidFill>
                            <a:latin typeface="Cambria Math" panose="02040503050406030204" pitchFamily="18" charset="0"/>
                          </a:rPr>
                          <m:t>𝑇</m:t>
                        </m:r>
                      </m:sup>
                    </m:sSup>
                    <m:r>
                      <a:rPr lang="en-US" altLang="en-US" i="1" dirty="0">
                        <a:solidFill>
                          <a:srgbClr val="FF0000"/>
                        </a:solidFill>
                        <a:latin typeface="Cambria Math" panose="02040503050406030204" pitchFamily="18" charset="0"/>
                      </a:rPr>
                      <m:t>𝑥</m:t>
                    </m:r>
                    <m:r>
                      <a:rPr lang="en-US" altLang="en-US" i="1" dirty="0">
                        <a:solidFill>
                          <a:srgbClr val="FF0000"/>
                        </a:solidFill>
                        <a:latin typeface="Cambria Math" panose="02040503050406030204" pitchFamily="18" charset="0"/>
                      </a:rPr>
                      <m:t>  </m:t>
                    </m:r>
                    <m:r>
                      <a:rPr lang="el-GR" altLang="en-US" i="1" dirty="0">
                        <a:latin typeface="Cambria Math" panose="02040503050406030204" pitchFamily="18" charset="0"/>
                      </a:rPr>
                      <m:t>𝜖</m:t>
                    </m:r>
                    <m:r>
                      <a:rPr lang="en-US" altLang="en-US" b="0" i="1" dirty="0">
                        <a:latin typeface="Cambria Math" panose="02040503050406030204" pitchFamily="18" charset="0"/>
                      </a:rPr>
                      <m:t> </m:t>
                    </m:r>
                    <m:sSup>
                      <m:sSupPr>
                        <m:ctrlPr>
                          <a:rPr lang="en-US" altLang="en-US" b="0" i="1" dirty="0">
                            <a:latin typeface="Cambria Math" panose="02040503050406030204" pitchFamily="18" charset="0"/>
                            <a:ea typeface="Cambria Math" panose="02040503050406030204" pitchFamily="18" charset="0"/>
                          </a:rPr>
                        </m:ctrlPr>
                      </m:sSupPr>
                      <m:e>
                        <m:r>
                          <a:rPr lang="en-US" altLang="en-US" i="1" dirty="0">
                            <a:latin typeface="Cambria Math" panose="02040503050406030204" pitchFamily="18" charset="0"/>
                            <a:ea typeface="Cambria Math" panose="02040503050406030204" pitchFamily="18" charset="0"/>
                          </a:rPr>
                          <m:t>ℝ</m:t>
                        </m:r>
                      </m:e>
                      <m:sup>
                        <m:r>
                          <a:rPr lang="en-US" altLang="en-US" b="0" i="1" dirty="0">
                            <a:latin typeface="Cambria Math" panose="02040503050406030204" pitchFamily="18" charset="0"/>
                            <a:ea typeface="Cambria Math" panose="02040503050406030204" pitchFamily="18" charset="0"/>
                          </a:rPr>
                          <m:t>𝑘</m:t>
                        </m:r>
                      </m:sup>
                    </m:sSup>
                  </m:oMath>
                </a14:m>
                <a:r>
                  <a:rPr lang="en-US" altLang="en-US" dirty="0"/>
                  <a:t> where </a:t>
                </a:r>
                <a14:m>
                  <m:oMath xmlns:m="http://schemas.openxmlformats.org/officeDocument/2006/math">
                    <m:r>
                      <a:rPr lang="en-US" altLang="en-US" i="1" dirty="0">
                        <a:latin typeface="Cambria Math" panose="02040503050406030204" pitchFamily="18" charset="0"/>
                      </a:rPr>
                      <m:t>𝑘</m:t>
                    </m:r>
                    <m:r>
                      <a:rPr lang="en-US" altLang="en-US" i="1" dirty="0">
                        <a:latin typeface="Cambria Math" panose="02040503050406030204" pitchFamily="18" charset="0"/>
                      </a:rPr>
                      <m:t>≪</m:t>
                    </m:r>
                    <m:r>
                      <a:rPr lang="en-US" altLang="en-US" i="1" dirty="0">
                        <a:latin typeface="Cambria Math" panose="02040503050406030204" pitchFamily="18" charset="0"/>
                      </a:rPr>
                      <m:t>𝑝</m:t>
                    </m:r>
                  </m:oMath>
                </a14:m>
                <a:r>
                  <a:rPr lang="en-US" alt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494917" cy="4906963"/>
              </a:xfrm>
              <a:blipFill rotWithShape="0">
                <a:blip r:embed="rId2"/>
                <a:stretch>
                  <a:fillRect l="-1465" t="-1988" r="-162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13</a:t>
            </a:fld>
            <a:endParaRPr lang="en-US"/>
          </a:p>
        </p:txBody>
      </p:sp>
      <mc:AlternateContent xmlns:mc="http://schemas.openxmlformats.org/markup-compatibility/2006" xmlns:a14="http://schemas.microsoft.com/office/drawing/2010/main">
        <mc:Choice Requires="a14">
          <p:sp>
            <p:nvSpPr>
              <p:cNvPr id="6" name="Rectangle 5"/>
              <p:cNvSpPr/>
              <p:nvPr/>
            </p:nvSpPr>
            <p:spPr>
              <a:xfrm>
                <a:off x="1122579" y="4373592"/>
                <a:ext cx="6926157" cy="1441100"/>
              </a:xfrm>
              <a:prstGeom prst="rect">
                <a:avLst/>
              </a:prstGeom>
            </p:spPr>
            <p:txBody>
              <a:bodyPr wrap="square">
                <a:spAutoFit/>
              </a:bodyPr>
              <a:lstStyle/>
              <a:p>
                <a:pPr algn="ctr">
                  <a:spcBef>
                    <a:spcPct val="20000"/>
                  </a:spcBef>
                  <a:buClr>
                    <a:srgbClr val="000000"/>
                  </a:buClr>
                  <a:defRPr/>
                </a:pPr>
                <a14:m>
                  <m:oMath xmlns:m="http://schemas.openxmlformats.org/officeDocument/2006/math">
                    <m:r>
                      <a:rPr lang="en-US" i="1" kern="0" smtClean="0">
                        <a:solidFill>
                          <a:srgbClr val="000000"/>
                        </a:solidFill>
                        <a:latin typeface="Cambria Math" panose="02040503050406030204" pitchFamily="18" charset="0"/>
                      </a:rPr>
                      <m:t>𝑥</m:t>
                    </m:r>
                    <m:r>
                      <a:rPr lang="en-US" i="1" kern="0" smtClean="0">
                        <a:solidFill>
                          <a:srgbClr val="000000"/>
                        </a:solidFill>
                        <a:latin typeface="Cambria Math" panose="02040503050406030204" pitchFamily="18" charset="0"/>
                      </a:rPr>
                      <m:t>= </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b="0" i="1" kern="0" smtClean="0">
                                    <a:solidFill>
                                      <a:srgbClr val="000000"/>
                                    </a:solidFill>
                                    <a:latin typeface="Cambria Math" panose="02040503050406030204" pitchFamily="18" charset="0"/>
                                  </a:rPr>
                                  <m:t>𝑝</m:t>
                                </m:r>
                              </m:sub>
                            </m:sSub>
                          </m:e>
                        </m:eqArr>
                      </m:e>
                    </m:d>
                  </m:oMath>
                </a14:m>
                <a:r>
                  <a:rPr lang="en-US" kern="0" dirty="0">
                    <a:solidFill>
                      <a:srgbClr val="000000"/>
                    </a:solidFill>
                    <a:latin typeface="Arial"/>
                  </a:rPr>
                  <a:t> </a:t>
                </a:r>
                <a:r>
                  <a:rPr lang="en-US" kern="0" dirty="0">
                    <a:solidFill>
                      <a:srgbClr val="000000"/>
                    </a:solidFill>
                    <a:latin typeface="Arial"/>
                    <a:sym typeface="Wingdings" panose="05000000000000000000" pitchFamily="2" charset="2"/>
                  </a:rPr>
                  <a:t> reduce dimensionality  </a:t>
                </a:r>
                <a14:m>
                  <m:oMath xmlns:m="http://schemas.openxmlformats.org/officeDocument/2006/math">
                    <m:r>
                      <a:rPr lang="en-US" i="1" kern="0">
                        <a:solidFill>
                          <a:srgbClr val="000000"/>
                        </a:solidFill>
                        <a:latin typeface="Cambria Math" panose="02040503050406030204" pitchFamily="18" charset="0"/>
                        <a:sym typeface="Wingdings" panose="05000000000000000000" pitchFamily="2" charset="2"/>
                      </a:rPr>
                      <m:t>𝑦</m:t>
                    </m:r>
                    <m:r>
                      <a:rPr lang="en-US"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𝑘</m:t>
                                </m:r>
                              </m:sub>
                            </m:sSub>
                          </m:e>
                        </m:eqArr>
                      </m:e>
                    </m:d>
                  </m:oMath>
                </a14:m>
                <a:r>
                  <a:rPr lang="en-US" kern="0" dirty="0">
                    <a:solidFill>
                      <a:srgbClr val="000000"/>
                    </a:solidFill>
                    <a:latin typeface="Aria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&lt;&lt;</m:t>
                    </m:r>
                    <m:r>
                      <a:rPr lang="en-US" b="0" i="1" kern="0" dirty="0" smtClean="0">
                        <a:solidFill>
                          <a:srgbClr val="000000"/>
                        </a:solidFill>
                        <a:latin typeface="Cambria Math" panose="02040503050406030204" pitchFamily="18" charset="0"/>
                      </a:rPr>
                      <m:t>𝑝</m:t>
                    </m:r>
                  </m:oMath>
                </a14:m>
                <a:r>
                  <a:rPr lang="en-US" kern="0" dirty="0">
                    <a:solidFill>
                      <a:srgbClr val="000000"/>
                    </a:solidFill>
                    <a:latin typeface="Arial"/>
                  </a:rPr>
                  <a:t>)</a:t>
                </a:r>
              </a:p>
            </p:txBody>
          </p:sp>
        </mc:Choice>
        <mc:Fallback xmlns="">
          <p:sp>
            <p:nvSpPr>
              <p:cNvPr id="6" name="Rectangle 5"/>
              <p:cNvSpPr>
                <a:spLocks noRot="1" noChangeAspect="1" noMove="1" noResize="1" noEditPoints="1" noAdjustHandles="1" noChangeArrowheads="1" noChangeShapeType="1" noTextEdit="1"/>
              </p:cNvSpPr>
              <p:nvPr/>
            </p:nvSpPr>
            <p:spPr>
              <a:xfrm>
                <a:off x="1122579" y="4373592"/>
                <a:ext cx="6926157" cy="144110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762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a:t> </a:t>
            </a:r>
            <a:endParaRPr lang="en-US" altLang="en-US" dirty="0"/>
          </a:p>
        </p:txBody>
      </p:sp>
      <p:sp>
        <p:nvSpPr>
          <p:cNvPr id="20483" name="Content Placeholder 2"/>
          <p:cNvSpPr>
            <a:spLocks noGrp="1"/>
          </p:cNvSpPr>
          <p:nvPr>
            <p:ph idx="1"/>
          </p:nvPr>
        </p:nvSpPr>
        <p:spPr>
          <a:xfrm>
            <a:off x="838199" y="1368425"/>
            <a:ext cx="7710577" cy="4351338"/>
          </a:xfrm>
        </p:spPr>
        <p:txBody>
          <a:bodyPr/>
          <a:lstStyle/>
          <a:p>
            <a:pPr algn="just">
              <a:defRPr/>
            </a:pPr>
            <a:r>
              <a:rPr lang="en-US" dirty="0"/>
              <a:t>We collected </a:t>
            </a:r>
            <a:r>
              <a:rPr lang="en-US" i="1" dirty="0"/>
              <a:t>p </a:t>
            </a:r>
            <a:r>
              <a:rPr lang="en-US" dirty="0"/>
              <a:t>parameters about 100 students:</a:t>
            </a:r>
          </a:p>
          <a:p>
            <a:pPr lvl="1" algn="just">
              <a:defRPr/>
            </a:pPr>
            <a:r>
              <a:rPr lang="en-US" dirty="0"/>
              <a:t>Height</a:t>
            </a:r>
          </a:p>
          <a:p>
            <a:pPr lvl="1" algn="just">
              <a:defRPr/>
            </a:pPr>
            <a:r>
              <a:rPr lang="en-US" dirty="0"/>
              <a:t>Weight</a:t>
            </a:r>
          </a:p>
          <a:p>
            <a:pPr lvl="1" algn="just">
              <a:defRPr/>
            </a:pPr>
            <a:r>
              <a:rPr lang="en-US" dirty="0"/>
              <a:t>Hair color</a:t>
            </a:r>
          </a:p>
          <a:p>
            <a:pPr lvl="1" algn="just">
              <a:defRPr/>
            </a:pPr>
            <a:r>
              <a:rPr lang="en-US" dirty="0"/>
              <a:t>Average grade </a:t>
            </a:r>
          </a:p>
          <a:p>
            <a:pPr lvl="1" algn="just">
              <a:defRPr/>
            </a:pPr>
            <a:r>
              <a:rPr lang="en-US" altLang="en-US" dirty="0"/>
              <a:t>…</a:t>
            </a:r>
          </a:p>
          <a:p>
            <a:pPr algn="just">
              <a:defRPr/>
            </a:pPr>
            <a:r>
              <a:rPr lang="en-US" dirty="0"/>
              <a:t>We want to find the most important parameters that best describe a student.</a:t>
            </a:r>
            <a:endParaRPr lang="en-US" altLang="en-US" dirty="0">
              <a:latin typeface="CMMI12"/>
            </a:endParaRP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14</a:t>
            </a:fld>
            <a:endParaRPr lang="en-US" altLang="en-US" sz="1200">
              <a:solidFill>
                <a:srgbClr val="000000"/>
              </a:solidFill>
            </a:endParaRPr>
          </a:p>
        </p:txBody>
      </p:sp>
    </p:spTree>
    <p:extLst>
      <p:ext uri="{BB962C8B-B14F-4D97-AF65-F5344CB8AC3E}">
        <p14:creationId xmlns:p14="http://schemas.microsoft.com/office/powerpoint/2010/main" val="147679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a:t> </a:t>
            </a:r>
            <a:endParaRPr lang="en-US" altLang="en-US" dirty="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77050"/>
                <a:ext cx="7684698" cy="4609681"/>
              </a:xfrm>
            </p:spPr>
            <p:txBody>
              <a:bodyPr>
                <a:normAutofit/>
              </a:bodyPr>
              <a:lstStyle/>
              <a:p>
                <a:pPr algn="just">
                  <a:defRPr/>
                </a:pPr>
                <a:r>
                  <a:rPr lang="en-US" dirty="0"/>
                  <a:t>Each student is described using a vector length </a:t>
                </a:r>
                <a:r>
                  <a:rPr lang="en-US" i="1" dirty="0"/>
                  <a:t>p</a:t>
                </a:r>
                <a:r>
                  <a:rPr lang="en-US" dirty="0"/>
                  <a:t>: </a:t>
                </a:r>
              </a:p>
              <a:p>
                <a:pPr lvl="1" algn="just">
                  <a:defRPr/>
                </a:pPr>
                <a:r>
                  <a:rPr lang="en-US" dirty="0"/>
                  <a:t>(180, 70,’ purple’, 84,…) </a:t>
                </a:r>
              </a:p>
              <a:p>
                <a:pPr algn="just">
                  <a:defRPr/>
                </a:pPr>
                <a:r>
                  <a:rPr lang="en-US" dirty="0"/>
                  <a:t>We have </a:t>
                </a:r>
                <a:r>
                  <a:rPr lang="en-US" i="1" dirty="0"/>
                  <a:t>n = </a:t>
                </a:r>
                <a:r>
                  <a:rPr lang="en-US" dirty="0"/>
                  <a:t>100 such vectors. Let’s put them in one matrix, where each column is one student vector. </a:t>
                </a:r>
              </a:p>
              <a:p>
                <a:pPr algn="just">
                  <a:defRPr/>
                </a:pPr>
                <a:r>
                  <a:rPr lang="en-US" dirty="0"/>
                  <a:t>So we have a</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i="1" dirty="0">
                        <a:latin typeface="Cambria Math" panose="02040503050406030204" pitchFamily="18" charset="0"/>
                      </a:rPr>
                      <m:t> </m:t>
                    </m:r>
                  </m:oMath>
                </a14:m>
                <a:r>
                  <a:rPr lang="en-US" dirty="0"/>
                  <a:t>matrix. This will be the input of our problem. </a:t>
                </a:r>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77050"/>
                <a:ext cx="7684698" cy="4609681"/>
              </a:xfrm>
              <a:blipFill rotWithShape="0">
                <a:blip r:embed="rId2"/>
                <a:stretch>
                  <a:fillRect l="-1429" t="-2249" r="-1587"/>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15</a:t>
            </a:fld>
            <a:endParaRPr lang="en-US" altLang="en-US" sz="1200" dirty="0">
              <a:solidFill>
                <a:srgbClr val="000000"/>
              </a:solidFill>
            </a:endParaRPr>
          </a:p>
        </p:txBody>
      </p:sp>
    </p:spTree>
    <p:extLst>
      <p:ext uri="{BB962C8B-B14F-4D97-AF65-F5344CB8AC3E}">
        <p14:creationId xmlns:p14="http://schemas.microsoft.com/office/powerpoint/2010/main" val="979917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10515600" cy="836354"/>
          </a:xfrm>
        </p:spPr>
        <p:txBody>
          <a:bodyPr/>
          <a:lstStyle/>
          <a:p>
            <a:r>
              <a:rPr lang="en-US" b="1" dirty="0"/>
              <a:t>Which parameters can we ignore?</a:t>
            </a:r>
            <a:r>
              <a:rPr lang="en-US" dirty="0"/>
              <a:t> </a:t>
            </a:r>
            <a:endParaRPr lang="en-US" altLang="en-US" dirty="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29193"/>
                <a:ext cx="6583326" cy="4950244"/>
              </a:xfrm>
            </p:spPr>
            <p:txBody>
              <a:bodyPr>
                <a:normAutofit/>
              </a:bodyPr>
              <a:lstStyle/>
              <a:p>
                <a:pPr algn="just">
                  <a:defRPr/>
                </a:pPr>
                <a:r>
                  <a:rPr lang="en-US" dirty="0"/>
                  <a:t>Constant parameter (number of heads)</a:t>
                </a:r>
              </a:p>
              <a:p>
                <a:pPr lvl="1" algn="just">
                  <a:defRPr/>
                </a:pPr>
                <a:r>
                  <a:rPr lang="en-US" dirty="0"/>
                  <a:t>1,1,…,1.</a:t>
                </a:r>
              </a:p>
              <a:p>
                <a:pPr lvl="1" algn="just">
                  <a:defRPr/>
                </a:pPr>
                <a:endParaRPr lang="en-US" dirty="0"/>
              </a:p>
              <a:p>
                <a:pPr algn="just">
                  <a:defRPr/>
                </a:pPr>
                <a:r>
                  <a:rPr lang="en-US" dirty="0"/>
                  <a:t>Constant parameter with some noise -(thickness of hair)</a:t>
                </a:r>
              </a:p>
              <a:p>
                <a:pPr lvl="1" algn="just">
                  <a:defRPr/>
                </a:pPr>
                <a:r>
                  <a:rPr lang="en-US" dirty="0"/>
                  <a:t>0.003, 0.005,0.002,….,0.0008 </a:t>
                </a:r>
                <a:r>
                  <a:rPr lang="en-US" dirty="0">
                    <a:sym typeface="Wingdings" panose="05000000000000000000" pitchFamily="2" charset="2"/>
                  </a:rPr>
                  <a:t></a:t>
                </a:r>
                <a:r>
                  <a:rPr lang="en-US" dirty="0"/>
                  <a:t> low variance</a:t>
                </a:r>
              </a:p>
              <a:p>
                <a:pPr lvl="1" algn="just">
                  <a:defRPr/>
                </a:pPr>
                <a:endParaRPr lang="en-US" dirty="0"/>
              </a:p>
              <a:p>
                <a:pPr algn="just">
                  <a:defRPr/>
                </a:pPr>
                <a:r>
                  <a:rPr lang="en-US" dirty="0"/>
                  <a:t>Parameter that is linearly dependent on other parameters (head size and height)</a:t>
                </a:r>
              </a:p>
              <a:p>
                <a:pPr lvl="1">
                  <a:defRPr/>
                </a:pPr>
                <a14:m>
                  <m:oMath xmlns:m="http://schemas.openxmlformats.org/officeDocument/2006/math">
                    <m:r>
                      <a:rPr lang="en-US" i="1" dirty="0" smtClean="0">
                        <a:latin typeface="Cambria Math" panose="02040503050406030204" pitchFamily="18" charset="0"/>
                      </a:rPr>
                      <m:t>𝑍</m:t>
                    </m:r>
                    <m:r>
                      <a:rPr lang="en-US" i="1" dirty="0">
                        <a:latin typeface="Cambria Math" panose="02040503050406030204" pitchFamily="18" charset="0"/>
                      </a:rPr>
                      <m:t>=</m:t>
                    </m:r>
                    <m:r>
                      <a:rPr lang="en-US" b="0" i="1" dirty="0" smtClean="0">
                        <a:latin typeface="Cambria Math" panose="02040503050406030204" pitchFamily="18" charset="0"/>
                      </a:rPr>
                      <m:t>𝑎𝑋</m:t>
                    </m:r>
                    <m:r>
                      <a:rPr lang="en-US" i="1" dirty="0">
                        <a:latin typeface="Cambria Math" panose="02040503050406030204" pitchFamily="18" charset="0"/>
                      </a:rPr>
                      <m:t> +</m:t>
                    </m:r>
                    <m:r>
                      <a:rPr lang="en-US" b="0" i="1" dirty="0" smtClean="0">
                        <a:latin typeface="Cambria Math" panose="02040503050406030204" pitchFamily="18" charset="0"/>
                      </a:rPr>
                      <m:t>𝑏𝑌</m:t>
                    </m:r>
                    <m:r>
                      <a:rPr lang="en-US" i="1" dirty="0">
                        <a:latin typeface="Cambria Math" panose="02040503050406030204" pitchFamily="18" charset="0"/>
                      </a:rPr>
                      <m:t> </m:t>
                    </m:r>
                  </m:oMath>
                </a14:m>
                <a:br>
                  <a:rPr lang="en-US" dirty="0"/>
                </a:br>
                <a:endParaRPr lang="en-US" dirty="0"/>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29193"/>
                <a:ext cx="6583326" cy="4950244"/>
              </a:xfrm>
              <a:blipFill rotWithShape="0">
                <a:blip r:embed="rId2"/>
                <a:stretch>
                  <a:fillRect l="-1668" t="-1970" r="-1946"/>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16</a:t>
            </a:fld>
            <a:endParaRPr lang="en-US" altLang="en-US" sz="1200" dirty="0">
              <a:solidFill>
                <a:srgbClr val="000000"/>
              </a:solidFill>
            </a:endParaRPr>
          </a:p>
        </p:txBody>
      </p:sp>
    </p:spTree>
    <p:extLst>
      <p:ext uri="{BB962C8B-B14F-4D97-AF65-F5344CB8AC3E}">
        <p14:creationId xmlns:p14="http://schemas.microsoft.com/office/powerpoint/2010/main" val="86142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Which parameters do we want to keep?</a:t>
            </a:r>
            <a:r>
              <a:rPr lang="en-US" dirty="0"/>
              <a:t> </a:t>
            </a:r>
            <a:endParaRPr lang="en-US" altLang="en-US" dirty="0"/>
          </a:p>
        </p:txBody>
      </p:sp>
      <p:sp>
        <p:nvSpPr>
          <p:cNvPr id="20483" name="Content Placeholder 2"/>
          <p:cNvSpPr>
            <a:spLocks noGrp="1"/>
          </p:cNvSpPr>
          <p:nvPr>
            <p:ph idx="1"/>
          </p:nvPr>
        </p:nvSpPr>
        <p:spPr>
          <a:xfrm>
            <a:off x="838200" y="1306401"/>
            <a:ext cx="7313762" cy="4809727"/>
          </a:xfrm>
        </p:spPr>
        <p:txBody>
          <a:bodyPr>
            <a:normAutofit/>
          </a:bodyPr>
          <a:lstStyle/>
          <a:p>
            <a:pPr algn="just">
              <a:defRPr/>
            </a:pPr>
            <a:r>
              <a:rPr lang="en-US" dirty="0"/>
              <a:t>Parameter that doesn’t depend on others (e.g. eye color), i.e. uncorrelated.</a:t>
            </a:r>
          </a:p>
          <a:p>
            <a:pPr marL="0" indent="0" algn="just">
              <a:buNone/>
              <a:defRPr/>
            </a:pPr>
            <a:r>
              <a:rPr lang="en-US" dirty="0"/>
              <a:t>• Parameter that changes a lot (grades)</a:t>
            </a:r>
          </a:p>
          <a:p>
            <a:pPr lvl="1">
              <a:defRPr/>
            </a:pPr>
            <a:r>
              <a:rPr lang="en-US" dirty="0"/>
              <a:t>The opposite of noise</a:t>
            </a:r>
          </a:p>
          <a:p>
            <a:pPr lvl="1">
              <a:defRPr/>
            </a:pPr>
            <a:r>
              <a:rPr lang="en-US" dirty="0"/>
              <a:t>High variance </a:t>
            </a:r>
          </a:p>
          <a:p>
            <a:pPr>
              <a:defRPr/>
            </a:pPr>
            <a:r>
              <a:rPr lang="en-US" dirty="0"/>
              <a:t>Questions:</a:t>
            </a:r>
          </a:p>
          <a:p>
            <a:pPr lvl="1">
              <a:defRPr/>
            </a:pPr>
            <a:r>
              <a:rPr lang="en-US" dirty="0"/>
              <a:t>How we describe ‘most important’ features using math? </a:t>
            </a:r>
          </a:p>
          <a:p>
            <a:pPr lvl="2">
              <a:defRPr/>
            </a:pPr>
            <a:r>
              <a:rPr lang="en-US" dirty="0"/>
              <a:t>Variance</a:t>
            </a:r>
          </a:p>
          <a:p>
            <a:pPr lvl="1">
              <a:defRPr/>
            </a:pPr>
            <a:r>
              <a:rPr lang="en-US" dirty="0"/>
              <a:t>How do we represent our data so that the most important features can be extracted easily?</a:t>
            </a:r>
          </a:p>
          <a:p>
            <a:pPr lvl="2">
              <a:defRPr/>
            </a:pPr>
            <a:r>
              <a:rPr lang="en-US" dirty="0"/>
              <a:t>Change of basis</a:t>
            </a: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17</a:t>
            </a:fld>
            <a:endParaRPr lang="en-US" altLang="en-US" sz="1200" dirty="0">
              <a:solidFill>
                <a:srgbClr val="000000"/>
              </a:solidFill>
            </a:endParaRPr>
          </a:p>
        </p:txBody>
      </p:sp>
    </p:spTree>
    <p:extLst>
      <p:ext uri="{BB962C8B-B14F-4D97-AF65-F5344CB8AC3E}">
        <p14:creationId xmlns:p14="http://schemas.microsoft.com/office/powerpoint/2010/main" val="59730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Change of Basis !!!</a:t>
            </a:r>
            <a:r>
              <a:rPr lang="en-US" dirty="0"/>
              <a:t> </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18</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0" y="1285336"/>
                <a:ext cx="7657215" cy="4805363"/>
              </a:xfrm>
            </p:spPr>
            <p:txBody>
              <a:bodyPr>
                <a:normAutofit/>
              </a:bodyPr>
              <a:lstStyle/>
              <a:p>
                <a:pPr algn="just"/>
                <a:r>
                  <a:rPr lang="en-US" dirty="0"/>
                  <a:t>Let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are matrices related by a linear transformation </a:t>
                </a:r>
                <a14:m>
                  <m:oMath xmlns:m="http://schemas.openxmlformats.org/officeDocument/2006/math">
                    <m:r>
                      <a:rPr lang="en-US" b="1" i="1" dirty="0" smtClean="0">
                        <a:latin typeface="Cambria Math" panose="02040503050406030204" pitchFamily="18" charset="0"/>
                      </a:rPr>
                      <m:t>𝑷</m:t>
                    </m:r>
                  </m:oMath>
                </a14:m>
                <a:r>
                  <a:rPr lang="en-US" dirty="0"/>
                  <a:t>.</a:t>
                </a:r>
              </a:p>
              <a:p>
                <a:pPr algn="just"/>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is the original recorded data set 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is a re-representation of that data set.</a:t>
                </a:r>
                <a:endParaRPr lang="en-US" b="1"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1" i="1" dirty="0" smtClean="0">
                              <a:latin typeface="Cambria Math" panose="02040503050406030204" pitchFamily="18" charset="0"/>
                            </a:rPr>
                            <m:t>𝑻</m:t>
                          </m:r>
                        </m:sup>
                      </m:sSup>
                      <m:r>
                        <a:rPr lang="en-US" b="1" i="1" dirty="0" smtClean="0">
                          <a:latin typeface="Cambria Math" panose="02040503050406030204" pitchFamily="18" charset="0"/>
                        </a:rPr>
                        <m:t>𝑿</m:t>
                      </m:r>
                      <m:r>
                        <a:rPr lang="en-US" b="1" i="1" dirty="0" smtClean="0">
                          <a:latin typeface="Cambria Math" panose="02040503050406030204" pitchFamily="18" charset="0"/>
                        </a:rPr>
                        <m:t> = </m:t>
                      </m:r>
                      <m:r>
                        <a:rPr lang="en-US" b="1" i="1" dirty="0" smtClean="0">
                          <a:latin typeface="Cambria Math" panose="02040503050406030204" pitchFamily="18" charset="0"/>
                        </a:rPr>
                        <m:t>𝒀</m:t>
                      </m:r>
                    </m:oMath>
                  </m:oMathPara>
                </a14:m>
                <a:endParaRPr lang="en-US" b="1" dirty="0"/>
              </a:p>
              <a:p>
                <a:r>
                  <a:rPr lang="en-US" dirty="0"/>
                  <a:t>Let’s define;</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𝒊</m:t>
                        </m:r>
                      </m:sub>
                    </m:sSub>
                  </m:oMath>
                </a14:m>
                <a:r>
                  <a:rPr lang="en-US" b="1" dirty="0"/>
                  <a:t> </a:t>
                </a:r>
                <a:r>
                  <a:rPr lang="en-US" dirty="0"/>
                  <a:t>are the row of </a:t>
                </a:r>
                <a14:m>
                  <m:oMath xmlns:m="http://schemas.openxmlformats.org/officeDocument/2006/math">
                    <m:r>
                      <a:rPr lang="en-US" b="1" i="1" dirty="0" smtClean="0">
                        <a:latin typeface="Cambria Math" panose="02040503050406030204" pitchFamily="18" charset="0"/>
                      </a:rPr>
                      <m:t>𝑷</m:t>
                    </m:r>
                  </m:oMath>
                </a14:m>
                <a:r>
                  <a:rPr lang="en-US" b="1" dirty="0"/>
                  <a:t>.</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b="1" dirty="0"/>
                  <a:t> </a:t>
                </a:r>
                <a:r>
                  <a:rPr lang="en-US" dirty="0"/>
                  <a:t>are the columns of </a:t>
                </a:r>
                <a14:m>
                  <m:oMath xmlns:m="http://schemas.openxmlformats.org/officeDocument/2006/math">
                    <m:r>
                      <a:rPr lang="en-US" b="1" i="1" dirty="0" smtClean="0">
                        <a:latin typeface="Cambria Math" panose="02040503050406030204" pitchFamily="18" charset="0"/>
                      </a:rPr>
                      <m:t>𝑿</m:t>
                    </m:r>
                  </m:oMath>
                </a14:m>
                <a:r>
                  <a:rPr lang="en-US" b="1" dirty="0"/>
                  <a:t>.</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𝒊</m:t>
                        </m:r>
                      </m:sub>
                    </m:sSub>
                  </m:oMath>
                </a14:m>
                <a:r>
                  <a:rPr lang="en-US" b="1" dirty="0"/>
                  <a:t> </a:t>
                </a:r>
                <a:r>
                  <a:rPr lang="en-US" dirty="0"/>
                  <a:t>are the columns of </a:t>
                </a:r>
                <a14:m>
                  <m:oMath xmlns:m="http://schemas.openxmlformats.org/officeDocument/2006/math">
                    <m:r>
                      <a:rPr lang="en-US" b="1" i="1" dirty="0" smtClean="0">
                        <a:latin typeface="Cambria Math" panose="02040503050406030204" pitchFamily="18" charset="0"/>
                      </a:rPr>
                      <m:t>𝒀</m:t>
                    </m:r>
                  </m:oMath>
                </a14:m>
                <a:r>
                  <a:rPr lang="en-US" b="1" dirty="0"/>
                  <a:t>.</a:t>
                </a:r>
                <a:r>
                  <a:rPr lang="en-US"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0" y="1285336"/>
                <a:ext cx="7657215" cy="4805363"/>
              </a:xfrm>
              <a:blipFill>
                <a:blip r:embed="rId3"/>
                <a:stretch>
                  <a:fillRect l="-1433" t="-2157" r="-1592"/>
                </a:stretch>
              </a:blipFill>
            </p:spPr>
            <p:txBody>
              <a:bodyPr/>
              <a:lstStyle/>
              <a:p>
                <a:r>
                  <a:rPr lang="en-US">
                    <a:noFill/>
                  </a:rPr>
                  <a:t> </a:t>
                </a:r>
              </a:p>
            </p:txBody>
          </p:sp>
        </mc:Fallback>
      </mc:AlternateContent>
    </p:spTree>
    <p:extLst>
      <p:ext uri="{BB962C8B-B14F-4D97-AF65-F5344CB8AC3E}">
        <p14:creationId xmlns:p14="http://schemas.microsoft.com/office/powerpoint/2010/main" val="419897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Change of Basis !!!</a:t>
            </a:r>
            <a:r>
              <a:rPr lang="en-US" dirty="0"/>
              <a:t> </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lgn="just"/>
                <a:r>
                  <a:rPr lang="en-US" dirty="0"/>
                  <a:t>Let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are matrices related by a linear transformation </a:t>
                </a:r>
                <a14:m>
                  <m:oMath xmlns:m="http://schemas.openxmlformats.org/officeDocument/2006/math">
                    <m:r>
                      <a:rPr lang="en-US" b="1" i="1" dirty="0" smtClean="0">
                        <a:latin typeface="Cambria Math" panose="02040503050406030204" pitchFamily="18" charset="0"/>
                      </a:rPr>
                      <m:t>𝑷</m:t>
                    </m:r>
                  </m:oMath>
                </a14:m>
                <a:r>
                  <a:rPr lang="en-US" dirty="0"/>
                  <a:t>.</a:t>
                </a:r>
              </a:p>
              <a:p>
                <a:pPr algn="just"/>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is the original recorded data set 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is a re-representation of that data set.</a:t>
                </a:r>
                <a:br>
                  <a:rPr lang="en-US" dirty="0"/>
                </a:b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1" i="1" dirty="0" smtClean="0">
                            <a:latin typeface="Cambria Math" panose="02040503050406030204" pitchFamily="18" charset="0"/>
                          </a:rPr>
                          <m:t>𝑻</m:t>
                        </m:r>
                      </m:sup>
                    </m:sSup>
                    <m:r>
                      <a:rPr lang="en-US" b="1" i="1" dirty="0" smtClean="0">
                        <a:latin typeface="Cambria Math" panose="02040503050406030204" pitchFamily="18" charset="0"/>
                      </a:rPr>
                      <m:t>𝑿</m:t>
                    </m:r>
                    <m:r>
                      <a:rPr lang="en-US" b="1" i="1" dirty="0" smtClean="0">
                        <a:latin typeface="Cambria Math" panose="02040503050406030204" pitchFamily="18" charset="0"/>
                      </a:rPr>
                      <m:t> = </m:t>
                    </m:r>
                    <m:r>
                      <a:rPr lang="en-US" b="1" i="1" dirty="0" smtClean="0">
                        <a:latin typeface="Cambria Math" panose="02040503050406030204" pitchFamily="18" charset="0"/>
                      </a:rPr>
                      <m:t>𝒀</m:t>
                    </m:r>
                  </m:oMath>
                </a14:m>
                <a:endParaRPr lang="en-US" dirty="0"/>
              </a:p>
              <a:p>
                <a:pPr algn="just"/>
                <a:r>
                  <a:rPr lang="en-US" dirty="0"/>
                  <a:t>What does this mean?</a:t>
                </a:r>
              </a:p>
              <a:p>
                <a:pPr lvl="1" algn="just"/>
                <a14:m>
                  <m:oMath xmlns:m="http://schemas.openxmlformats.org/officeDocument/2006/math">
                    <m:r>
                      <a:rPr lang="en-US" b="1" i="1" dirty="0" smtClean="0">
                        <a:latin typeface="Cambria Math" panose="02040503050406030204" pitchFamily="18" charset="0"/>
                      </a:rPr>
                      <m:t>𝑷</m:t>
                    </m:r>
                  </m:oMath>
                </a14:m>
                <a:r>
                  <a:rPr lang="en-US" b="1" dirty="0"/>
                  <a:t> </a:t>
                </a:r>
                <a:r>
                  <a:rPr lang="en-US" dirty="0"/>
                  <a:t>is a matrix that transforms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into </a:t>
                </a:r>
                <a14:m>
                  <m:oMath xmlns:m="http://schemas.openxmlformats.org/officeDocument/2006/math">
                    <m:r>
                      <a:rPr lang="en-US" b="1" i="1" dirty="0" smtClean="0">
                        <a:latin typeface="Cambria Math" panose="02040503050406030204" pitchFamily="18" charset="0"/>
                      </a:rPr>
                      <m:t>𝒀</m:t>
                    </m:r>
                  </m:oMath>
                </a14:m>
                <a:r>
                  <a:rPr lang="en-US" dirty="0"/>
                  <a:t>.</a:t>
                </a:r>
              </a:p>
              <a:p>
                <a:pPr lvl="1" algn="just"/>
                <a:r>
                  <a:rPr lang="en-US" dirty="0"/>
                  <a:t>Geometrically, </a:t>
                </a:r>
                <a14:m>
                  <m:oMath xmlns:m="http://schemas.openxmlformats.org/officeDocument/2006/math">
                    <m:r>
                      <a:rPr lang="en-US" b="1" i="1" dirty="0" smtClean="0">
                        <a:latin typeface="Cambria Math" panose="02040503050406030204" pitchFamily="18" charset="0"/>
                      </a:rPr>
                      <m:t>𝑷</m:t>
                    </m:r>
                  </m:oMath>
                </a14:m>
                <a:r>
                  <a:rPr lang="en-US" b="1" dirty="0"/>
                  <a:t> </a:t>
                </a:r>
                <a:r>
                  <a:rPr lang="en-US" dirty="0"/>
                  <a:t>is a rotation and a stretch (scaling) which transforms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into </a:t>
                </a:r>
                <a14:m>
                  <m:oMath xmlns:m="http://schemas.openxmlformats.org/officeDocument/2006/math">
                    <m:r>
                      <a:rPr lang="en-US" b="1" i="1" dirty="0" smtClean="0">
                        <a:latin typeface="Cambria Math" panose="02040503050406030204" pitchFamily="18" charset="0"/>
                      </a:rPr>
                      <m:t>𝒀</m:t>
                    </m:r>
                  </m:oMath>
                </a14:m>
                <a:r>
                  <a:rPr lang="en-US" dirty="0"/>
                  <a:t>.</a:t>
                </a:r>
              </a:p>
              <a:p>
                <a:pPr lvl="1" algn="just"/>
                <a:r>
                  <a:rPr lang="en-US" dirty="0"/>
                  <a:t>The rows of </a:t>
                </a:r>
                <a14:m>
                  <m:oMath xmlns:m="http://schemas.openxmlformats.org/officeDocument/2006/math">
                    <m:r>
                      <a:rPr lang="en-US" b="1" i="1" dirty="0" smtClean="0">
                        <a:latin typeface="Cambria Math" panose="02040503050406030204" pitchFamily="18" charset="0"/>
                      </a:rPr>
                      <m:t>𝑷</m:t>
                    </m:r>
                    <m:r>
                      <a:rPr lang="en-US"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𝟏</m:t>
                        </m:r>
                      </m:sub>
                    </m:sSub>
                    <m:r>
                      <a:rPr lang="en-US" b="1"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𝟐</m:t>
                        </m:r>
                      </m:sub>
                    </m:sSub>
                    <m:r>
                      <a:rPr lang="en-US" b="1"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𝒎</m:t>
                        </m:r>
                      </m:sub>
                    </m:sSub>
                    <m:r>
                      <a:rPr lang="en-US" i="1" dirty="0">
                        <a:latin typeface="Cambria Math" panose="02040503050406030204" pitchFamily="18" charset="0"/>
                      </a:rPr>
                      <m:t>} </m:t>
                    </m:r>
                  </m:oMath>
                </a14:m>
                <a:r>
                  <a:rPr lang="en-US" dirty="0"/>
                  <a:t>are a set of new basis vectors for expressing the columns of </a:t>
                </a:r>
                <a14:m>
                  <m:oMath xmlns:m="http://schemas.openxmlformats.org/officeDocument/2006/math">
                    <m:r>
                      <a:rPr lang="en-US" b="1" i="1" dirty="0" smtClean="0">
                        <a:latin typeface="Cambria Math" panose="02040503050406030204" pitchFamily="18" charset="0"/>
                      </a:rPr>
                      <m:t>𝑿</m:t>
                    </m:r>
                  </m:oMath>
                </a14:m>
                <a:r>
                  <a:rPr lang="en-US" b="1" dirty="0"/>
                  <a:t>.</a:t>
                </a:r>
                <a:r>
                  <a:rPr lang="en-US"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440" t="-1988" r="-1600"/>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19</a:t>
            </a:fld>
            <a:endParaRPr lang="en-US" altLang="en-US" sz="1200" dirty="0">
              <a:solidFill>
                <a:srgbClr val="000000"/>
              </a:solidFill>
            </a:endParaRPr>
          </a:p>
        </p:txBody>
      </p:sp>
    </p:spTree>
    <p:extLst>
      <p:ext uri="{BB962C8B-B14F-4D97-AF65-F5344CB8AC3E}">
        <p14:creationId xmlns:p14="http://schemas.microsoft.com/office/powerpoint/2010/main" val="4348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Mean, 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270000"/>
                <a:ext cx="7391400" cy="4906963"/>
              </a:xfrm>
            </p:spPr>
            <p:txBody>
              <a:bodyPr>
                <a:normAutofit lnSpcReduction="10000"/>
              </a:bodyPr>
              <a:lstStyle/>
              <a:p>
                <a:pPr algn="just"/>
                <a:r>
                  <a:rPr lang="en-US" dirty="0"/>
                  <a:t>Consider one feature/attribute </a:t>
                </a:r>
                <a14:m>
                  <m:oMath xmlns:m="http://schemas.openxmlformats.org/officeDocument/2006/math">
                    <m:r>
                      <a:rPr lang="en-US" i="1" dirty="0" smtClean="0">
                        <a:latin typeface="Cambria Math" panose="02040503050406030204" pitchFamily="18" charset="0"/>
                      </a:rPr>
                      <m:t>𝑥</m:t>
                    </m:r>
                  </m:oMath>
                </a14:m>
                <a:r>
                  <a:rPr lang="en-US" dirty="0"/>
                  <a:t>. </a:t>
                </a:r>
              </a:p>
              <a:p>
                <a:pPr algn="just"/>
                <a:r>
                  <a:rPr lang="en-US" dirty="0"/>
                  <a:t>Suppose that we have </a:t>
                </a:r>
                <a14:m>
                  <m:oMath xmlns:m="http://schemas.openxmlformats.org/officeDocument/2006/math">
                    <m:r>
                      <a:rPr lang="en-US" i="1" dirty="0" smtClean="0">
                        <a:latin typeface="Cambria Math" panose="02040503050406030204" pitchFamily="18" charset="0"/>
                      </a:rPr>
                      <m:t>𝑛</m:t>
                    </m:r>
                  </m:oMath>
                </a14:m>
                <a:r>
                  <a:rPr lang="en-US" dirty="0"/>
                  <a:t> examples of patterns that all belong to the same class. </a:t>
                </a:r>
              </a:p>
              <a:p>
                <a:pPr algn="just"/>
                <a:r>
                  <a:rPr lang="en-US" dirty="0"/>
                  <a:t>Let the different values for the feature </a:t>
                </a:r>
                <a14:m>
                  <m:oMath xmlns:m="http://schemas.openxmlformats.org/officeDocument/2006/math">
                    <m:r>
                      <a:rPr lang="en-US" i="1" dirty="0" smtClean="0">
                        <a:latin typeface="Cambria Math" panose="02040503050406030204" pitchFamily="18" charset="0"/>
                      </a:rPr>
                      <m:t>𝑥</m:t>
                    </m:r>
                  </m:oMath>
                </a14:m>
                <a:r>
                  <a:rPr lang="en-US" dirty="0"/>
                  <a:t> be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d>
                          <m:dPr>
                            <m:ctrlPr>
                              <a:rPr lang="en-US" b="1" i="1" smtClean="0">
                                <a:latin typeface="Cambria Math" panose="02040503050406030204" pitchFamily="18" charset="0"/>
                              </a:rPr>
                            </m:ctrlPr>
                          </m:dPr>
                          <m:e>
                            <m:r>
                              <a:rPr lang="en-US" b="1" i="1" smtClean="0">
                                <a:latin typeface="Cambria Math" panose="02040503050406030204" pitchFamily="18" charset="0"/>
                              </a:rPr>
                              <m:t>𝟏</m:t>
                            </m:r>
                          </m:e>
                        </m:d>
                      </m:sup>
                    </m:sSup>
                    <m:r>
                      <a:rPr lang="en-US" b="1"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sup>
                    </m:sSup>
                    <m:r>
                      <a:rPr lang="en-US" b="1" i="1" smtClean="0">
                        <a:latin typeface="Cambria Math" panose="02040503050406030204" pitchFamily="18" charset="0"/>
                      </a:rPr>
                      <m:t>, …,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m:t>
                        </m:r>
                      </m:sup>
                    </m:sSup>
                  </m:oMath>
                </a14:m>
                <a:endParaRPr lang="en-US" dirty="0"/>
              </a:p>
              <a:p>
                <a:pPr algn="just"/>
                <a:r>
                  <a:rPr lang="en-US" dirty="0"/>
                  <a:t>There are two important statistics that we can use to characterize this collection of examples- the mean </a:t>
                </a:r>
                <a14:m>
                  <m:oMath xmlns:m="http://schemas.openxmlformats.org/officeDocument/2006/math">
                    <m:acc>
                      <m:accPr>
                        <m:chr m:val="̅"/>
                        <m:ctrlPr>
                          <a:rPr lang="en-US" b="1" i="1" dirty="0" smtClean="0">
                            <a:latin typeface="Cambria Math" panose="02040503050406030204" pitchFamily="18" charset="0"/>
                          </a:rPr>
                        </m:ctrlPr>
                      </m:accPr>
                      <m:e>
                        <m:r>
                          <a:rPr lang="en-US" b="1" i="0" dirty="0" smtClean="0">
                            <a:latin typeface="Cambria Math" panose="02040503050406030204" pitchFamily="18" charset="0"/>
                          </a:rPr>
                          <m:t>𝐗</m:t>
                        </m:r>
                      </m:e>
                    </m:acc>
                    <m:r>
                      <a:rPr lang="en-US" b="1" i="0" dirty="0" smtClean="0">
                        <a:latin typeface="Cambria Math" panose="02040503050406030204" pitchFamily="18" charset="0"/>
                      </a:rPr>
                      <m:t> (</m:t>
                    </m:r>
                    <m:r>
                      <a:rPr lang="en-US" b="1" i="0" dirty="0" smtClean="0">
                        <a:latin typeface="Cambria Math" panose="02040503050406030204" pitchFamily="18" charset="0"/>
                      </a:rPr>
                      <m:t>𝐨𝐫</m:t>
                    </m:r>
                    <m:r>
                      <a:rPr lang="en-US" b="1" i="0" dirty="0" smtClean="0">
                        <a:latin typeface="Cambria Math" panose="02040503050406030204" pitchFamily="18" charset="0"/>
                      </a:rPr>
                      <m:t>, </m:t>
                    </m:r>
                    <m:r>
                      <a:rPr lang="en-US" b="1" i="0" dirty="0" smtClean="0">
                        <a:latin typeface="Cambria Math" panose="02040503050406030204" pitchFamily="18" charset="0"/>
                      </a:rPr>
                      <m:t>𝛍</m:t>
                    </m:r>
                    <m:r>
                      <a:rPr lang="en-US" b="1" i="0" dirty="0" smtClean="0">
                        <a:latin typeface="Cambria Math" panose="02040503050406030204" pitchFamily="18" charset="0"/>
                      </a:rPr>
                      <m:t>)</m:t>
                    </m:r>
                  </m:oMath>
                </a14:m>
                <a:r>
                  <a:rPr lang="en-US" dirty="0"/>
                  <a:t> and the variance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𝝈</m:t>
                        </m:r>
                      </m:e>
                      <m:sup>
                        <m:r>
                          <a:rPr lang="en-US" b="1" i="1" dirty="0" smtClean="0">
                            <a:latin typeface="Cambria Math" panose="02040503050406030204" pitchFamily="18" charset="0"/>
                          </a:rPr>
                          <m:t>𝟐</m:t>
                        </m:r>
                      </m:sup>
                    </m:sSup>
                  </m:oMath>
                </a14:m>
                <a:r>
                  <a:rPr lang="en-US" dirty="0"/>
                  <a:t>. </a:t>
                </a:r>
              </a:p>
              <a:p>
                <a:pPr algn="just"/>
                <a:r>
                  <a:rPr lang="en-US" dirty="0"/>
                  <a:t>The mean is the arithmetic average or the center of mass:</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X</m:t>
                          </m:r>
                        </m:e>
                      </m:acc>
                      <m:r>
                        <a:rPr lang="en-US" b="0" i="0" smtClean="0">
                          <a:latin typeface="Cambria Math" panose="02040503050406030204" pitchFamily="18" charset="0"/>
                        </a:rPr>
                        <m:t> =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sty m:val="p"/>
                                  <m:brk m:alnAt="23"/>
                                </m:rPr>
                                <a:rPr lang="en-US" b="0" i="0" smtClean="0">
                                  <a:latin typeface="Cambria Math" panose="02040503050406030204" pitchFamily="18" charset="0"/>
                                </a:rPr>
                                <m:t>i</m:t>
                              </m:r>
                              <m:r>
                                <a:rPr lang="en-US" b="0" i="0" smtClean="0">
                                  <a:latin typeface="Cambria Math" panose="02040503050406030204" pitchFamily="18" charset="0"/>
                                </a:rPr>
                                <m:t>=1</m:t>
                              </m:r>
                            </m:sub>
                            <m:sup>
                              <m:r>
                                <m:rPr>
                                  <m:sty m:val="p"/>
                                </m:rPr>
                                <a:rPr lang="en-US" b="0" i="0" smtClean="0">
                                  <a:latin typeface="Cambria Math" panose="02040503050406030204" pitchFamily="18" charset="0"/>
                                </a:rPr>
                                <m:t>n</m:t>
                              </m:r>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e>
                          </m:nary>
                        </m:num>
                        <m:den>
                          <m:r>
                            <m:rPr>
                              <m:sty m:val="p"/>
                            </m:rPr>
                            <a:rPr lang="en-US" b="0" i="0" smtClean="0">
                              <a:latin typeface="Cambria Math" panose="02040503050406030204" pitchFamily="18" charset="0"/>
                            </a:rPr>
                            <m:t>n</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270000"/>
                <a:ext cx="7391400" cy="4906963"/>
              </a:xfrm>
              <a:blipFill>
                <a:blip r:embed="rId2"/>
                <a:stretch>
                  <a:fillRect l="-1485" t="-2733" r="-16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599" y="6508641"/>
            <a:ext cx="2743200" cy="365125"/>
          </a:xfrm>
        </p:spPr>
        <p:txBody>
          <a:bodyPr/>
          <a:lstStyle/>
          <a:p>
            <a:fld id="{D9D0F597-6C79-4498-BE18-DD874142F752}" type="slidenum">
              <a:rPr lang="en-US" smtClean="0"/>
              <a:t>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12027539"/>
              </p:ext>
            </p:extLst>
          </p:nvPr>
        </p:nvGraphicFramePr>
        <p:xfrm>
          <a:off x="9739280" y="1986493"/>
          <a:ext cx="1357348" cy="1513822"/>
        </p:xfrm>
        <a:graphic>
          <a:graphicData uri="http://schemas.openxmlformats.org/drawingml/2006/table">
            <a:tbl>
              <a:tblPr firstRow="1" bandRow="1"/>
              <a:tblGrid>
                <a:gridCol w="1357348">
                  <a:extLst>
                    <a:ext uri="{9D8B030D-6E8A-4147-A177-3AD203B41FA5}">
                      <a16:colId xmlns:a16="http://schemas.microsoft.com/office/drawing/2014/main" val="20000"/>
                    </a:ext>
                  </a:extLst>
                </a:gridCol>
              </a:tblGrid>
              <a:tr h="416542">
                <a:tc>
                  <a:txBody>
                    <a:bodyPr/>
                    <a:lstStyle/>
                    <a:p>
                      <a:pPr algn="ctr"/>
                      <a:r>
                        <a:rPr lang="en-US" dirty="0"/>
                        <a:t>Attribute</a:t>
                      </a:r>
                    </a:p>
                  </a:txBody>
                  <a:tcPr anchor="ctr"/>
                </a:tc>
                <a:extLst>
                  <a:ext uri="{0D108BD9-81ED-4DB2-BD59-A6C34878D82A}">
                    <a16:rowId xmlns:a16="http://schemas.microsoft.com/office/drawing/2014/main" val="10000"/>
                  </a:ext>
                </a:extLst>
              </a:tr>
              <a:tr h="350985">
                <a:tc>
                  <a:txBody>
                    <a:bodyPr/>
                    <a:lstStyle/>
                    <a:p>
                      <a:pPr algn="ctr"/>
                      <a:r>
                        <a:rPr lang="en-US" dirty="0"/>
                        <a:t>4</a:t>
                      </a:r>
                    </a:p>
                  </a:txBody>
                  <a:tcPr anchor="ctr"/>
                </a:tc>
                <a:extLst>
                  <a:ext uri="{0D108BD9-81ED-4DB2-BD59-A6C34878D82A}">
                    <a16:rowId xmlns:a16="http://schemas.microsoft.com/office/drawing/2014/main" val="10001"/>
                  </a:ext>
                </a:extLst>
              </a:tr>
              <a:tr h="350985">
                <a:tc>
                  <a:txBody>
                    <a:bodyPr/>
                    <a:lstStyle/>
                    <a:p>
                      <a:pPr algn="ctr"/>
                      <a:r>
                        <a:rPr lang="en-US" dirty="0"/>
                        <a:t>6</a:t>
                      </a:r>
                    </a:p>
                  </a:txBody>
                  <a:tcPr anchor="ctr"/>
                </a:tc>
                <a:extLst>
                  <a:ext uri="{0D108BD9-81ED-4DB2-BD59-A6C34878D82A}">
                    <a16:rowId xmlns:a16="http://schemas.microsoft.com/office/drawing/2014/main" val="10002"/>
                  </a:ext>
                </a:extLst>
              </a:tr>
              <a:tr h="350985">
                <a:tc>
                  <a:txBody>
                    <a:bodyPr/>
                    <a:lstStyle/>
                    <a:p>
                      <a:pPr algn="ctr"/>
                      <a:r>
                        <a:rPr lang="en-US" dirty="0"/>
                        <a:t>2</a:t>
                      </a:r>
                    </a:p>
                  </a:txBody>
                  <a:tcPr anchor="ct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9725026" y="3933188"/>
          <a:ext cx="1381125" cy="365761"/>
        </p:xfrm>
        <a:graphic>
          <a:graphicData uri="http://schemas.openxmlformats.org/drawingml/2006/table">
            <a:tbl>
              <a:tblPr firstRow="1" bandRow="1"/>
              <a:tblGrid>
                <a:gridCol w="1381125">
                  <a:extLst>
                    <a:ext uri="{9D8B030D-6E8A-4147-A177-3AD203B41FA5}">
                      <a16:colId xmlns:a16="http://schemas.microsoft.com/office/drawing/2014/main" val="20000"/>
                    </a:ext>
                  </a:extLst>
                </a:gridCol>
              </a:tblGrid>
              <a:tr h="365761">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8715376" y="2501899"/>
                <a:ext cx="933450" cy="22853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X</m:t>
                      </m:r>
                      <m:r>
                        <a:rPr lang="en-US" sz="2800" b="0" i="1" smtClean="0">
                          <a:latin typeface="Cambria Math" panose="02040503050406030204" pitchFamily="18" charset="0"/>
                        </a:rPr>
                        <m:t>=  </m:t>
                      </m:r>
                    </m:oMath>
                  </m:oMathPara>
                </a14:m>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715376" y="2501899"/>
                <a:ext cx="933450" cy="2285369"/>
              </a:xfrm>
              <a:prstGeom prst="rect">
                <a:avLst/>
              </a:prstGeom>
              <a:blipFill>
                <a:blip r:embed="rId3"/>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64267F5C-5C37-46FC-A56B-1ABAE2572368}"/>
              </a:ext>
            </a:extLst>
          </p:cNvPr>
          <p:cNvCxnSpPr>
            <a:cxnSpLocks/>
          </p:cNvCxnSpPr>
          <p:nvPr/>
        </p:nvCxnSpPr>
        <p:spPr>
          <a:xfrm>
            <a:off x="8715376" y="5132454"/>
            <a:ext cx="3234886" cy="1"/>
          </a:xfrm>
          <a:prstGeom prst="line">
            <a:avLst/>
          </a:prstGeom>
          <a:ln w="28575"/>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6404C3EF-0E0F-4BA3-9391-067088546957}"/>
              </a:ext>
            </a:extLst>
          </p:cNvPr>
          <p:cNvSpPr/>
          <p:nvPr/>
        </p:nvSpPr>
        <p:spPr>
          <a:xfrm>
            <a:off x="9018053"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4630B1-F34B-402E-9D28-FEE440DB38F1}"/>
              </a:ext>
            </a:extLst>
          </p:cNvPr>
          <p:cNvSpPr/>
          <p:nvPr/>
        </p:nvSpPr>
        <p:spPr>
          <a:xfrm>
            <a:off x="9702374" y="5022100"/>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5DA7C73-B64A-43B5-AEDC-A201EB11A74E}"/>
              </a:ext>
            </a:extLst>
          </p:cNvPr>
          <p:cNvSpPr/>
          <p:nvPr/>
        </p:nvSpPr>
        <p:spPr>
          <a:xfrm>
            <a:off x="10155962"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D027D4-BF81-47AF-A04D-3BB294ACC7B2}"/>
              </a:ext>
            </a:extLst>
          </p:cNvPr>
          <p:cNvSpPr/>
          <p:nvPr/>
        </p:nvSpPr>
        <p:spPr>
          <a:xfrm>
            <a:off x="10261064"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D32EF9-0A79-4F99-BE23-8AB9F3AAE361}"/>
              </a:ext>
            </a:extLst>
          </p:cNvPr>
          <p:cNvSpPr/>
          <p:nvPr/>
        </p:nvSpPr>
        <p:spPr>
          <a:xfrm>
            <a:off x="11188761"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C5BA5E-DFB2-4C74-BB94-2FE3EF544940}"/>
              </a:ext>
            </a:extLst>
          </p:cNvPr>
          <p:cNvSpPr/>
          <p:nvPr/>
        </p:nvSpPr>
        <p:spPr>
          <a:xfrm>
            <a:off x="9305937" y="502209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CDF38E-78AB-46F7-9DCC-E124D858588A}"/>
              </a:ext>
            </a:extLst>
          </p:cNvPr>
          <p:cNvSpPr/>
          <p:nvPr/>
        </p:nvSpPr>
        <p:spPr>
          <a:xfrm>
            <a:off x="10473405"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48CBEA-BD33-4970-9EB2-60E56C243810}"/>
              </a:ext>
            </a:extLst>
          </p:cNvPr>
          <p:cNvSpPr/>
          <p:nvPr/>
        </p:nvSpPr>
        <p:spPr>
          <a:xfrm>
            <a:off x="10593457"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9E10038-26E0-48C8-993A-60AB708FE5B2}"/>
              </a:ext>
            </a:extLst>
          </p:cNvPr>
          <p:cNvSpPr/>
          <p:nvPr/>
        </p:nvSpPr>
        <p:spPr>
          <a:xfrm>
            <a:off x="9926215"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EC02115-F682-49AF-B316-92C2DCDBD8D3}"/>
              </a:ext>
            </a:extLst>
          </p:cNvPr>
          <p:cNvSpPr/>
          <p:nvPr/>
        </p:nvSpPr>
        <p:spPr>
          <a:xfrm>
            <a:off x="11013703" y="502209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E4DBA3-2454-4F42-BB99-6BA6F12E0B4F}"/>
              </a:ext>
            </a:extLst>
          </p:cNvPr>
          <p:cNvSpPr/>
          <p:nvPr/>
        </p:nvSpPr>
        <p:spPr>
          <a:xfrm>
            <a:off x="9484125" y="5033334"/>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9D2E726-C65C-44A0-88B0-EC99F62F7241}"/>
              </a:ext>
            </a:extLst>
          </p:cNvPr>
          <p:cNvSpPr/>
          <p:nvPr/>
        </p:nvSpPr>
        <p:spPr>
          <a:xfrm>
            <a:off x="10788959" y="503076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0AD6FC-0869-47FA-8C7C-B3156DD053B0}"/>
              </a:ext>
            </a:extLst>
          </p:cNvPr>
          <p:cNvSpPr/>
          <p:nvPr/>
        </p:nvSpPr>
        <p:spPr>
          <a:xfrm>
            <a:off x="11447419" y="5022096"/>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0C08978-F9DC-4625-9B90-68784C3BAAB0}"/>
              </a:ext>
            </a:extLst>
          </p:cNvPr>
          <p:cNvCxnSpPr>
            <a:cxnSpLocks/>
          </p:cNvCxnSpPr>
          <p:nvPr/>
        </p:nvCxnSpPr>
        <p:spPr>
          <a:xfrm flipV="1">
            <a:off x="10298507" y="5261073"/>
            <a:ext cx="4939" cy="772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5E889C-3660-48F9-BA44-680CE22BE274}"/>
                  </a:ext>
                </a:extLst>
              </p:cNvPr>
              <p:cNvSpPr txBox="1"/>
              <p:nvPr/>
            </p:nvSpPr>
            <p:spPr>
              <a:xfrm>
                <a:off x="9813718" y="5983084"/>
                <a:ext cx="9262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𝑿</m:t>
                          </m:r>
                        </m:e>
                      </m:acc>
                    </m:oMath>
                  </m:oMathPara>
                </a14:m>
                <a:endParaRPr lang="en-US" dirty="0"/>
              </a:p>
            </p:txBody>
          </p:sp>
        </mc:Choice>
        <mc:Fallback xmlns="">
          <p:sp>
            <p:nvSpPr>
              <p:cNvPr id="32" name="TextBox 31">
                <a:extLst>
                  <a:ext uri="{FF2B5EF4-FFF2-40B4-BE49-F238E27FC236}">
                    <a16:creationId xmlns:a16="http://schemas.microsoft.com/office/drawing/2014/main" id="{B85E889C-3660-48F9-BA44-680CE22BE274}"/>
                  </a:ext>
                </a:extLst>
              </p:cNvPr>
              <p:cNvSpPr txBox="1">
                <a:spLocks noRot="1" noChangeAspect="1" noMove="1" noResize="1" noEditPoints="1" noAdjustHandles="1" noChangeArrowheads="1" noChangeShapeType="1" noTextEdit="1"/>
              </p:cNvSpPr>
              <p:nvPr/>
            </p:nvSpPr>
            <p:spPr>
              <a:xfrm>
                <a:off x="9813718" y="5983084"/>
                <a:ext cx="926224" cy="369332"/>
              </a:xfrm>
              <a:prstGeom prst="rect">
                <a:avLst/>
              </a:prstGeom>
              <a:blipFill>
                <a:blip r:embed="rId4"/>
                <a:stretch>
                  <a:fillRect r="-3289"/>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B9DC4E7A-C806-4AB0-9F33-22CBC0A37611}"/>
              </a:ext>
            </a:extLst>
          </p:cNvPr>
          <p:cNvGraphicFramePr>
            <a:graphicFrameLocks noGrp="1"/>
          </p:cNvGraphicFramePr>
          <p:nvPr>
            <p:extLst>
              <p:ext uri="{D42A27DB-BD31-4B8C-83A1-F6EECF244321}">
                <p14:modId xmlns:p14="http://schemas.microsoft.com/office/powerpoint/2010/main" val="3779883818"/>
              </p:ext>
            </p:extLst>
          </p:nvPr>
        </p:nvGraphicFramePr>
        <p:xfrm>
          <a:off x="9715503" y="3926428"/>
          <a:ext cx="1381125" cy="365760"/>
        </p:xfrm>
        <a:graphic>
          <a:graphicData uri="http://schemas.openxmlformats.org/drawingml/2006/table">
            <a:tbl>
              <a:tblPr firstRow="1" bandRow="1"/>
              <a:tblGrid>
                <a:gridCol w="1381125">
                  <a:extLst>
                    <a:ext uri="{9D8B030D-6E8A-4147-A177-3AD203B41FA5}">
                      <a16:colId xmlns:a16="http://schemas.microsoft.com/office/drawing/2014/main" val="20000"/>
                    </a:ext>
                  </a:extLst>
                </a:gridCol>
              </a:tblGrid>
              <a:tr h="280491">
                <a:tc>
                  <a:txBody>
                    <a:bodyPr/>
                    <a:lstStyle/>
                    <a:p>
                      <a:pPr algn="ctr"/>
                      <a:r>
                        <a:rPr lang="en-US" dirty="0"/>
                        <a:t>4</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69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Change of Basis !!!</a:t>
            </a:r>
            <a:r>
              <a:rPr lang="en-US" dirty="0"/>
              <a:t> </a:t>
            </a:r>
            <a:endParaRPr lang="en-US" altLang="en-US" dirty="0"/>
          </a:p>
        </p:txBody>
      </p:sp>
      <p:sp>
        <p:nvSpPr>
          <p:cNvPr id="2" name="Content Placeholder 1"/>
          <p:cNvSpPr>
            <a:spLocks noGrp="1"/>
          </p:cNvSpPr>
          <p:nvPr>
            <p:ph idx="1"/>
          </p:nvPr>
        </p:nvSpPr>
        <p:spPr/>
        <p:txBody>
          <a:bodyPr>
            <a:normAutofit/>
          </a:bodyPr>
          <a:lstStyle/>
          <a:p>
            <a:pPr algn="just"/>
            <a:r>
              <a:rPr lang="en-US" dirty="0"/>
              <a:t>Changing the basis doesn’t change the data – only its representation.</a:t>
            </a:r>
          </a:p>
          <a:p>
            <a:pPr algn="just"/>
            <a:r>
              <a:rPr lang="en-US" dirty="0"/>
              <a:t>Changing the basis is actually projecting the data</a:t>
            </a:r>
            <a:br>
              <a:rPr lang="en-US" dirty="0"/>
            </a:br>
            <a:r>
              <a:rPr lang="en-US" dirty="0"/>
              <a:t>vectors on the basis vectors.</a:t>
            </a:r>
          </a:p>
          <a:p>
            <a:pPr algn="just"/>
            <a:r>
              <a:rPr lang="en-US" dirty="0"/>
              <a:t>Geometrically, </a:t>
            </a:r>
            <a:r>
              <a:rPr lang="en-US" b="1" dirty="0"/>
              <a:t>P </a:t>
            </a:r>
            <a:r>
              <a:rPr lang="en-US" dirty="0"/>
              <a:t>is a rotation and a stretch of </a:t>
            </a:r>
            <a:r>
              <a:rPr lang="en-US" b="1" dirty="0"/>
              <a:t>X</a:t>
            </a:r>
            <a:r>
              <a:rPr lang="en-US" dirty="0"/>
              <a:t>.</a:t>
            </a:r>
          </a:p>
          <a:p>
            <a:pPr lvl="1" algn="just"/>
            <a:r>
              <a:rPr lang="en-US" dirty="0"/>
              <a:t>If </a:t>
            </a:r>
            <a:r>
              <a:rPr lang="en-US" b="1" dirty="0"/>
              <a:t>P </a:t>
            </a:r>
            <a:r>
              <a:rPr lang="en-US" dirty="0"/>
              <a:t>basis is orthonormal (length = 1) then the transformation </a:t>
            </a:r>
            <a:r>
              <a:rPr lang="en-US" b="1" dirty="0"/>
              <a:t>P </a:t>
            </a:r>
            <a:r>
              <a:rPr lang="en-US" dirty="0"/>
              <a:t>is only a rotation. </a:t>
            </a: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20</a:t>
            </a:fld>
            <a:endParaRPr lang="en-US" altLang="en-US" sz="1200" dirty="0">
              <a:solidFill>
                <a:srgbClr val="000000"/>
              </a:solidFill>
            </a:endParaRPr>
          </a:p>
        </p:txBody>
      </p:sp>
    </p:spTree>
    <p:extLst>
      <p:ext uri="{BB962C8B-B14F-4D97-AF65-F5344CB8AC3E}">
        <p14:creationId xmlns:p14="http://schemas.microsoft.com/office/powerpoint/2010/main" val="103474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What does “best express” the data mean ?!!!</a:t>
            </a:r>
            <a:r>
              <a:rPr lang="en-US" dirty="0"/>
              <a:t> </a:t>
            </a:r>
            <a:endParaRPr lang="en-US" altLang="en-US" dirty="0"/>
          </a:p>
        </p:txBody>
      </p:sp>
      <p:sp>
        <p:nvSpPr>
          <p:cNvPr id="3" name="Content Placeholder 2"/>
          <p:cNvSpPr>
            <a:spLocks noGrp="1"/>
          </p:cNvSpPr>
          <p:nvPr>
            <p:ph idx="1"/>
          </p:nvPr>
        </p:nvSpPr>
        <p:spPr/>
        <p:txBody>
          <a:bodyPr>
            <a:normAutofit/>
          </a:bodyPr>
          <a:lstStyle/>
          <a:p>
            <a:pPr algn="just"/>
            <a:r>
              <a:rPr lang="en-US" dirty="0"/>
              <a:t>As we’ve said before, we want to filter out noise and extract the relevant information from the given data set.</a:t>
            </a:r>
          </a:p>
          <a:p>
            <a:pPr algn="just"/>
            <a:r>
              <a:rPr lang="en-US" dirty="0"/>
              <a:t>Hence, the representation we are looking for will decrease both noise and redundancy in the data set at hand.</a:t>
            </a:r>
          </a:p>
          <a:p>
            <a:pPr marL="0" indent="0" algn="just">
              <a:buNone/>
            </a:pPr>
            <a:r>
              <a:rPr lang="en-US" dirty="0"/>
              <a:t> </a:t>
            </a:r>
            <a:br>
              <a:rPr lang="en-US" dirty="0"/>
            </a:br>
            <a:endParaRPr 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21</a:t>
            </a:fld>
            <a:endParaRPr lang="en-US" altLang="en-US" sz="1200" dirty="0">
              <a:solidFill>
                <a:srgbClr val="000000"/>
              </a:solidFill>
            </a:endParaRPr>
          </a:p>
        </p:txBody>
      </p:sp>
    </p:spTree>
    <p:extLst>
      <p:ext uri="{BB962C8B-B14F-4D97-AF65-F5344CB8AC3E}">
        <p14:creationId xmlns:p14="http://schemas.microsoft.com/office/powerpoint/2010/main" val="192194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186" y="2256821"/>
            <a:ext cx="7581014" cy="1684260"/>
          </a:xfrm>
        </p:spPr>
        <p:txBody>
          <a:bodyPr>
            <a:noAutofit/>
          </a:bodyPr>
          <a:lstStyle/>
          <a:p>
            <a:pPr algn="ctr"/>
            <a:r>
              <a:rPr lang="en-US" dirty="0">
                <a:solidFill>
                  <a:srgbClr val="C00000"/>
                </a:solidFill>
              </a:rPr>
              <a:t>Principal Component Analysis</a:t>
            </a:r>
            <a:br>
              <a:rPr lang="en-US" dirty="0">
                <a:solidFill>
                  <a:srgbClr val="C00000"/>
                </a:solidFill>
              </a:rPr>
            </a:br>
            <a:r>
              <a:rPr lang="en-US" sz="2800" dirty="0">
                <a:solidFill>
                  <a:srgbClr val="C00000"/>
                </a:solidFill>
              </a:rPr>
              <a:t>Maximum Variance Projection Method </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22</a:t>
            </a:fld>
            <a:endParaRPr lang="en-US"/>
          </a:p>
        </p:txBody>
      </p:sp>
    </p:spTree>
    <p:extLst>
      <p:ext uri="{BB962C8B-B14F-4D97-AF65-F5344CB8AC3E}">
        <p14:creationId xmlns:p14="http://schemas.microsoft.com/office/powerpoint/2010/main" val="2048890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03019" y="350074"/>
            <a:ext cx="7382539" cy="836354"/>
          </a:xfrm>
        </p:spPr>
        <p:txBody>
          <a:bodyPr>
            <a:normAutofit/>
          </a:bodyPr>
          <a:lstStyle/>
          <a:p>
            <a:r>
              <a:rPr lang="en-US" dirty="0"/>
              <a:t>Principal component analysis</a:t>
            </a:r>
            <a:endParaRPr lang="en-US" altLang="en-US" sz="3600"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23</a:t>
            </a:fld>
            <a:endParaRPr lang="en-US" altLang="en-US" sz="1200" dirty="0">
              <a:solidFill>
                <a:srgbClr val="000000"/>
              </a:solidFill>
            </a:endParaRPr>
          </a:p>
        </p:txBody>
      </p:sp>
      <p:sp>
        <p:nvSpPr>
          <p:cNvPr id="3" name="Content Placeholder 2"/>
          <p:cNvSpPr>
            <a:spLocks noGrp="1"/>
          </p:cNvSpPr>
          <p:nvPr>
            <p:ph idx="1"/>
          </p:nvPr>
        </p:nvSpPr>
        <p:spPr>
          <a:xfrm>
            <a:off x="884174" y="1491804"/>
            <a:ext cx="8454656" cy="4351338"/>
          </a:xfrm>
        </p:spPr>
        <p:txBody>
          <a:bodyPr>
            <a:normAutofit/>
          </a:bodyPr>
          <a:lstStyle/>
          <a:p>
            <a:pPr algn="just"/>
            <a:r>
              <a:rPr lang="en-US" dirty="0">
                <a:latin typeface="Calibri" panose="020F0502020204030204" pitchFamily="34" charset="0"/>
                <a:cs typeface="Calibri" panose="020F0502020204030204" pitchFamily="34" charset="0"/>
              </a:rPr>
              <a:t>Principal component analysis (PCA) is a way to reduce data dimensionality by finding a new set of variables, smaller than the original set of  variables, that nonetheless retains most of the sample's information. </a:t>
            </a:r>
          </a:p>
          <a:p>
            <a:pPr algn="just"/>
            <a:r>
              <a:rPr lang="en-US" dirty="0"/>
              <a:t>The new variables, called principal components (PCs), are uncorrelated, and are ordered by the fraction of the total information each retains. </a:t>
            </a:r>
            <a:endParaRPr lang="en-US" dirty="0">
              <a:latin typeface="Calibri" panose="020F0502020204030204" pitchFamily="34" charset="0"/>
              <a:cs typeface="Calibri" panose="020F0502020204030204" pitchFamily="34" charset="0"/>
            </a:endParaRPr>
          </a:p>
          <a:p>
            <a:pPr algn="just"/>
            <a:r>
              <a:rPr lang="en-US" dirty="0"/>
              <a:t>PCA projects the data in the least square sense– it captures big (principal) variability in the data and ignores small variability.</a:t>
            </a:r>
          </a:p>
          <a:p>
            <a:endParaRPr lang="en-US" dirty="0"/>
          </a:p>
        </p:txBody>
      </p:sp>
    </p:spTree>
    <p:extLst>
      <p:ext uri="{BB962C8B-B14F-4D97-AF65-F5344CB8AC3E}">
        <p14:creationId xmlns:p14="http://schemas.microsoft.com/office/powerpoint/2010/main" val="153663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46152" y="375954"/>
            <a:ext cx="3437859" cy="836354"/>
          </a:xfrm>
        </p:spPr>
        <p:txBody>
          <a:bodyPr>
            <a:normAutofit/>
          </a:bodyPr>
          <a:lstStyle/>
          <a:p>
            <a:r>
              <a:rPr lang="en-US" dirty="0"/>
              <a:t>Why Variance</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24</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1"/>
                <a:ext cx="6387893" cy="4351338"/>
              </a:xfrm>
            </p:spPr>
            <p:txBody>
              <a:bodyPr>
                <a:normAutofit/>
              </a:bodyPr>
              <a:lstStyle/>
              <a:p>
                <a:pPr algn="just"/>
                <a:r>
                  <a:rPr lang="en-US" dirty="0"/>
                  <a:t>Example: reduce 2-dimensional data to 1d</a:t>
                </a:r>
              </a:p>
              <a:p>
                <a:pPr lvl="1" algn="just"/>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oMath>
                </a14:m>
                <a:r>
                  <a:rPr lang="en-US" dirty="0"/>
                  <a:t>(along new axis)</a:t>
                </a:r>
              </a:p>
              <a:p>
                <a:pPr algn="just"/>
                <a:r>
                  <a:rPr lang="en-US" dirty="0"/>
                  <a:t>Pick E to maximize variability  </a:t>
                </a:r>
              </a:p>
              <a:p>
                <a:pPr algn="just"/>
                <a:r>
                  <a:rPr lang="en-US" dirty="0"/>
                  <a:t>Reduces cases when two  points are close in e-space  but very far in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a:t>)-space  </a:t>
                </a:r>
              </a:p>
              <a:p>
                <a:pPr algn="just"/>
                <a:r>
                  <a:rPr lang="en-US" dirty="0"/>
                  <a:t>Minimizes distances  between original points   and their </a:t>
                </a:r>
                <a:r>
                  <a:rPr lang="en-US" dirty="0" err="1"/>
                  <a:t>projectons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1"/>
                <a:ext cx="6387893" cy="4351338"/>
              </a:xfrm>
              <a:blipFill rotWithShape="0">
                <a:blip r:embed="rId3"/>
                <a:stretch>
                  <a:fillRect l="-1718" t="-2381" r="-190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7358633" y="1212308"/>
            <a:ext cx="4751851" cy="4667497"/>
          </a:xfrm>
          <a:prstGeom prst="rect">
            <a:avLst/>
          </a:prstGeom>
        </p:spPr>
      </p:pic>
    </p:spTree>
    <p:extLst>
      <p:ext uri="{BB962C8B-B14F-4D97-AF65-F5344CB8AC3E}">
        <p14:creationId xmlns:p14="http://schemas.microsoft.com/office/powerpoint/2010/main" val="252696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5485053" cy="836354"/>
          </a:xfrm>
        </p:spPr>
        <p:txBody>
          <a:bodyPr>
            <a:normAutofit/>
          </a:bodyPr>
          <a:lstStyle/>
          <a:p>
            <a:r>
              <a:rPr lang="en-US" dirty="0"/>
              <a:t>Pre-Processing of Data</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25</a:t>
            </a:fld>
            <a:endParaRPr lang="en-US" altLang="en-US" sz="1200" dirty="0">
              <a:solidFill>
                <a:srgbClr val="000000"/>
              </a:solidFill>
            </a:endParaRPr>
          </a:p>
        </p:txBody>
      </p:sp>
      <p:sp>
        <p:nvSpPr>
          <p:cNvPr id="2" name="Content Placeholder 1"/>
          <p:cNvSpPr>
            <a:spLocks noGrp="1"/>
          </p:cNvSpPr>
          <p:nvPr>
            <p:ph idx="1"/>
          </p:nvPr>
        </p:nvSpPr>
        <p:spPr>
          <a:xfrm>
            <a:off x="815163" y="1222911"/>
            <a:ext cx="7772400" cy="5184239"/>
          </a:xfrm>
        </p:spPr>
        <p:txBody>
          <a:bodyPr>
            <a:normAutofit/>
          </a:bodyPr>
          <a:lstStyle/>
          <a:p>
            <a:pPr algn="just"/>
            <a:r>
              <a:rPr lang="en-US" dirty="0"/>
              <a:t>Scaling</a:t>
            </a:r>
          </a:p>
          <a:p>
            <a:pPr lvl="1" algn="just"/>
            <a:r>
              <a:rPr lang="en-US" dirty="0"/>
              <a:t>Variables often have substantially different numerical range</a:t>
            </a:r>
          </a:p>
          <a:p>
            <a:pPr lvl="1" algn="just"/>
            <a:r>
              <a:rPr lang="en-US" dirty="0"/>
              <a:t>A variable with large range has a large variance, whereas a variable with a small range has a small variance</a:t>
            </a:r>
          </a:p>
          <a:p>
            <a:pPr lvl="1" algn="just"/>
            <a:r>
              <a:rPr lang="en-US" dirty="0"/>
              <a:t>Since PCA is a maximum variance projection method, if follows that a variable with a large variance is more likely to be expressed in modeling than a low-variance variable</a:t>
            </a:r>
          </a:p>
          <a:p>
            <a:pPr algn="just"/>
            <a:r>
              <a:rPr lang="en-US" dirty="0"/>
              <a:t>Example</a:t>
            </a:r>
          </a:p>
          <a:p>
            <a:pPr algn="just"/>
            <a:endParaRPr lang="en-US" dirty="0"/>
          </a:p>
          <a:p>
            <a:pPr lvl="1" algn="just"/>
            <a:endParaRPr lang="en-US" dirty="0"/>
          </a:p>
          <a:p>
            <a:pPr lvl="1" algn="just"/>
            <a:endParaRPr lang="en-US" dirty="0"/>
          </a:p>
        </p:txBody>
      </p:sp>
      <p:pic>
        <p:nvPicPr>
          <p:cNvPr id="3" name="Picture 2"/>
          <p:cNvPicPr>
            <a:picLocks noChangeAspect="1"/>
          </p:cNvPicPr>
          <p:nvPr/>
        </p:nvPicPr>
        <p:blipFill>
          <a:blip r:embed="rId3"/>
          <a:stretch>
            <a:fillRect/>
          </a:stretch>
        </p:blipFill>
        <p:spPr>
          <a:xfrm>
            <a:off x="1521989" y="5257916"/>
            <a:ext cx="7065573" cy="1057275"/>
          </a:xfrm>
          <a:prstGeom prst="rect">
            <a:avLst/>
          </a:prstGeom>
        </p:spPr>
      </p:pic>
      <p:pic>
        <p:nvPicPr>
          <p:cNvPr id="4" name="Picture 3"/>
          <p:cNvPicPr>
            <a:picLocks noChangeAspect="1"/>
          </p:cNvPicPr>
          <p:nvPr/>
        </p:nvPicPr>
        <p:blipFill>
          <a:blip r:embed="rId4"/>
          <a:stretch>
            <a:fillRect/>
          </a:stretch>
        </p:blipFill>
        <p:spPr>
          <a:xfrm>
            <a:off x="8709984" y="2343266"/>
            <a:ext cx="3246228" cy="2914650"/>
          </a:xfrm>
          <a:prstGeom prst="rect">
            <a:avLst/>
          </a:prstGeom>
        </p:spPr>
      </p:pic>
    </p:spTree>
    <p:extLst>
      <p:ext uri="{BB962C8B-B14F-4D97-AF65-F5344CB8AC3E}">
        <p14:creationId xmlns:p14="http://schemas.microsoft.com/office/powerpoint/2010/main" val="251919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a:t>Pre-Processing of Data - Scaling</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26</a:t>
            </a:fld>
            <a:endParaRPr lang="en-US" altLang="en-US" sz="1200" dirty="0">
              <a:solidFill>
                <a:srgbClr val="000000"/>
              </a:solidFill>
            </a:endParaRPr>
          </a:p>
        </p:txBody>
      </p:sp>
      <p:sp>
        <p:nvSpPr>
          <p:cNvPr id="2" name="Content Placeholder 1"/>
          <p:cNvSpPr>
            <a:spLocks noGrp="1"/>
          </p:cNvSpPr>
          <p:nvPr>
            <p:ph idx="1"/>
          </p:nvPr>
        </p:nvSpPr>
        <p:spPr>
          <a:xfrm>
            <a:off x="815164" y="1432220"/>
            <a:ext cx="7343609" cy="5184239"/>
          </a:xfrm>
        </p:spPr>
        <p:txBody>
          <a:bodyPr>
            <a:normAutofit/>
          </a:bodyPr>
          <a:lstStyle/>
          <a:p>
            <a:pPr algn="just"/>
            <a:r>
              <a:rPr lang="en-US" dirty="0"/>
              <a:t>We can see that the data points only spread in the vertical direction because body weight has much larger numerical range than body height.</a:t>
            </a:r>
          </a:p>
          <a:p>
            <a:pPr algn="just"/>
            <a:endParaRPr lang="en-US" dirty="0"/>
          </a:p>
          <a:p>
            <a:pPr algn="just"/>
            <a:endParaRPr lang="en-US" dirty="0"/>
          </a:p>
          <a:p>
            <a:pPr algn="just"/>
            <a:endParaRPr lang="en-US" dirty="0"/>
          </a:p>
          <a:p>
            <a:pPr algn="just"/>
            <a:endParaRPr lang="en-US" dirty="0"/>
          </a:p>
          <a:p>
            <a:pPr algn="just"/>
            <a:r>
              <a:rPr lang="en-US" dirty="0"/>
              <a:t>Lets zoom the Figure</a:t>
            </a:r>
          </a:p>
          <a:p>
            <a:pPr lvl="1" algn="just"/>
            <a:r>
              <a:rPr lang="en-US" dirty="0"/>
              <a:t>There is strong correlation between body height and body weight, except for one outlier in the data.</a:t>
            </a:r>
          </a:p>
          <a:p>
            <a:pPr marL="0" indent="0" algn="just">
              <a:buNone/>
            </a:pPr>
            <a:endParaRPr lang="en-US" dirty="0"/>
          </a:p>
          <a:p>
            <a:pPr lvl="1" algn="just"/>
            <a:endParaRPr lang="en-US" dirty="0"/>
          </a:p>
          <a:p>
            <a:pPr lvl="1" algn="just"/>
            <a:endParaRPr lang="en-US" dirty="0"/>
          </a:p>
        </p:txBody>
      </p:sp>
      <p:pic>
        <p:nvPicPr>
          <p:cNvPr id="4" name="Picture 3"/>
          <p:cNvPicPr>
            <a:picLocks noChangeAspect="1"/>
          </p:cNvPicPr>
          <p:nvPr/>
        </p:nvPicPr>
        <p:blipFill>
          <a:blip r:embed="rId3"/>
          <a:stretch>
            <a:fillRect/>
          </a:stretch>
        </p:blipFill>
        <p:spPr>
          <a:xfrm>
            <a:off x="8610600" y="873992"/>
            <a:ext cx="3246228" cy="2914650"/>
          </a:xfrm>
          <a:prstGeom prst="rect">
            <a:avLst/>
          </a:prstGeom>
        </p:spPr>
      </p:pic>
      <p:pic>
        <p:nvPicPr>
          <p:cNvPr id="6" name="Picture 5"/>
          <p:cNvPicPr>
            <a:picLocks noChangeAspect="1"/>
          </p:cNvPicPr>
          <p:nvPr/>
        </p:nvPicPr>
        <p:blipFill>
          <a:blip r:embed="rId4"/>
          <a:stretch>
            <a:fillRect/>
          </a:stretch>
        </p:blipFill>
        <p:spPr>
          <a:xfrm>
            <a:off x="8610601" y="3905250"/>
            <a:ext cx="3246228" cy="2952750"/>
          </a:xfrm>
          <a:prstGeom prst="rect">
            <a:avLst/>
          </a:prstGeom>
        </p:spPr>
      </p:pic>
    </p:spTree>
    <p:extLst>
      <p:ext uri="{BB962C8B-B14F-4D97-AF65-F5344CB8AC3E}">
        <p14:creationId xmlns:p14="http://schemas.microsoft.com/office/powerpoint/2010/main" val="15475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a:t>Pre-Processing of Data - Scaling</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27</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0"/>
                <a:ext cx="6200491" cy="5184239"/>
              </a:xfrm>
            </p:spPr>
            <p:txBody>
              <a:bodyPr>
                <a:normAutofit/>
              </a:bodyPr>
              <a:lstStyle/>
              <a:p>
                <a:pPr algn="just"/>
                <a:r>
                  <a:rPr lang="en-US" dirty="0"/>
                  <a:t>Solution: </a:t>
                </a:r>
              </a:p>
              <a:p>
                <a:pPr lvl="1" algn="just"/>
                <a:r>
                  <a:rPr lang="en-US" dirty="0"/>
                  <a:t>Scaling : In order to give both variable, body weight and height, equal weight in the data, we standardized (scaling or weighting) them.</a:t>
                </a:r>
              </a:p>
              <a:p>
                <a:pPr lvl="1" algn="just"/>
                <a:r>
                  <a:rPr lang="en-US" dirty="0"/>
                  <a:t>There are may ways, but the most common technique is </a:t>
                </a:r>
                <a:r>
                  <a:rPr lang="en-US" i="1" dirty="0"/>
                  <a:t>unit variance.</a:t>
                </a:r>
              </a:p>
              <a:p>
                <a:pPr algn="just"/>
                <a:r>
                  <a:rPr lang="en-US" dirty="0"/>
                  <a:t>Unit variance</a:t>
                </a:r>
              </a:p>
              <a:p>
                <a:pPr lvl="1" algn="just"/>
                <a:r>
                  <a:rPr lang="en-US" dirty="0"/>
                  <a:t>For each variable, calculate the standard deviation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endParaRPr lang="en-US" dirty="0"/>
              </a:p>
              <a:p>
                <a:pPr lvl="1" algn="just"/>
                <a:r>
                  <a:rPr lang="en-US" dirty="0"/>
                  <a:t>Scaling weight = inverse of standard deviation </a:t>
                </a:r>
                <a14:m>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den>
                        </m:f>
                      </m:e>
                    </m:d>
                  </m:oMath>
                </a14:m>
                <a:endParaRPr lang="en-US" dirty="0"/>
              </a:p>
              <a:p>
                <a:pPr algn="just"/>
                <a:endParaRPr lang="en-US" dirty="0"/>
              </a:p>
              <a:p>
                <a:pPr lvl="1" algn="just"/>
                <a:endParaRPr lang="en-US" dirty="0"/>
              </a:p>
              <a:p>
                <a:pPr lvl="1" algn="just"/>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0"/>
                <a:ext cx="6200491" cy="5184239"/>
              </a:xfrm>
              <a:blipFill rotWithShape="0">
                <a:blip r:embed="rId3"/>
                <a:stretch>
                  <a:fillRect l="-1770" t="-2000" r="-1475"/>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8001000" y="3777211"/>
            <a:ext cx="3962400" cy="2579139"/>
          </a:xfrm>
          <a:prstGeom prst="rect">
            <a:avLst/>
          </a:prstGeom>
        </p:spPr>
      </p:pic>
      <p:pic>
        <p:nvPicPr>
          <p:cNvPr id="5" name="Picture 4"/>
          <p:cNvPicPr>
            <a:picLocks noChangeAspect="1"/>
          </p:cNvPicPr>
          <p:nvPr/>
        </p:nvPicPr>
        <p:blipFill>
          <a:blip r:embed="rId5"/>
          <a:stretch>
            <a:fillRect/>
          </a:stretch>
        </p:blipFill>
        <p:spPr>
          <a:xfrm>
            <a:off x="8421358" y="675378"/>
            <a:ext cx="3542042" cy="2736708"/>
          </a:xfrm>
          <a:prstGeom prst="rect">
            <a:avLst/>
          </a:prstGeom>
        </p:spPr>
      </p:pic>
    </p:spTree>
    <p:extLst>
      <p:ext uri="{BB962C8B-B14F-4D97-AF65-F5344CB8AC3E}">
        <p14:creationId xmlns:p14="http://schemas.microsoft.com/office/powerpoint/2010/main" val="18116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a:t>Pre-Processing of Data</a:t>
            </a:r>
            <a:endParaRPr lang="en-US" altLang="en-US"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28</a:t>
            </a:fld>
            <a:endParaRPr lang="en-US" altLang="en-US" sz="1200" dirty="0">
              <a:solidFill>
                <a:srgbClr val="000000"/>
              </a:solidFill>
            </a:endParaRPr>
          </a:p>
        </p:txBody>
      </p:sp>
      <p:sp>
        <p:nvSpPr>
          <p:cNvPr id="2" name="Content Placeholder 1"/>
          <p:cNvSpPr>
            <a:spLocks noGrp="1"/>
          </p:cNvSpPr>
          <p:nvPr>
            <p:ph idx="1"/>
          </p:nvPr>
        </p:nvSpPr>
        <p:spPr>
          <a:xfrm>
            <a:off x="815163" y="1387899"/>
            <a:ext cx="6351181" cy="2865124"/>
          </a:xfrm>
        </p:spPr>
        <p:txBody>
          <a:bodyPr>
            <a:normAutofit fontScale="85000" lnSpcReduction="20000"/>
          </a:bodyPr>
          <a:lstStyle/>
          <a:p>
            <a:pPr algn="just"/>
            <a:r>
              <a:rPr lang="en-US" dirty="0"/>
              <a:t>Mean-Centering</a:t>
            </a:r>
          </a:p>
          <a:p>
            <a:pPr lvl="1" algn="just"/>
            <a:r>
              <a:rPr lang="en-US" dirty="0"/>
              <a:t>This improves the interpretability of the model.</a:t>
            </a:r>
          </a:p>
          <a:p>
            <a:pPr lvl="1" algn="just"/>
            <a:r>
              <a:rPr lang="en-US" dirty="0"/>
              <a:t>Calculate average value of each variable and then subtract from the data.</a:t>
            </a:r>
          </a:p>
          <a:p>
            <a:pPr lvl="1" algn="just"/>
            <a:r>
              <a:rPr lang="en-US" dirty="0"/>
              <a:t>Normalization is not needed. </a:t>
            </a:r>
          </a:p>
          <a:p>
            <a:pPr lvl="2"/>
            <a:r>
              <a:rPr lang="en-US" dirty="0"/>
              <a:t>However, mean centering is essential for performing Principal Component Analysis, as it gives direction of variability across the mean of the samples by creating the covariance matrix. </a:t>
            </a:r>
          </a:p>
          <a:p>
            <a:pPr lvl="2"/>
            <a:r>
              <a:rPr lang="en-US" dirty="0"/>
              <a:t>Without centering, one would be looking at variations about the origin.</a:t>
            </a:r>
          </a:p>
          <a:p>
            <a:pPr algn="just"/>
            <a:endParaRPr lang="en-US" dirty="0"/>
          </a:p>
          <a:p>
            <a:pPr lvl="1" algn="just"/>
            <a:endParaRPr lang="en-US" dirty="0"/>
          </a:p>
          <a:p>
            <a:pPr lvl="1" algn="just"/>
            <a:endParaRPr lang="en-US" dirty="0"/>
          </a:p>
        </p:txBody>
      </p:sp>
      <p:pic>
        <p:nvPicPr>
          <p:cNvPr id="4" name="Picture 3"/>
          <p:cNvPicPr>
            <a:picLocks noChangeAspect="1"/>
          </p:cNvPicPr>
          <p:nvPr/>
        </p:nvPicPr>
        <p:blipFill>
          <a:blip r:embed="rId3"/>
          <a:stretch>
            <a:fillRect/>
          </a:stretch>
        </p:blipFill>
        <p:spPr>
          <a:xfrm>
            <a:off x="7213783" y="3514060"/>
            <a:ext cx="4978217" cy="2714994"/>
          </a:xfrm>
          <a:prstGeom prst="rect">
            <a:avLst/>
          </a:prstGeom>
        </p:spPr>
      </p:pic>
      <p:pic>
        <p:nvPicPr>
          <p:cNvPr id="6" name="Picture 5"/>
          <p:cNvPicPr>
            <a:picLocks noChangeAspect="1"/>
          </p:cNvPicPr>
          <p:nvPr/>
        </p:nvPicPr>
        <p:blipFill>
          <a:blip r:embed="rId4"/>
          <a:stretch>
            <a:fillRect/>
          </a:stretch>
        </p:blipFill>
        <p:spPr>
          <a:xfrm>
            <a:off x="1314550" y="4051005"/>
            <a:ext cx="3810000" cy="2092989"/>
          </a:xfrm>
          <a:prstGeom prst="rect">
            <a:avLst/>
          </a:prstGeom>
        </p:spPr>
      </p:pic>
    </p:spTree>
    <p:extLst>
      <p:ext uri="{BB962C8B-B14F-4D97-AF65-F5344CB8AC3E}">
        <p14:creationId xmlns:p14="http://schemas.microsoft.com/office/powerpoint/2010/main" val="4005211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8"/>
          <p:cNvGrpSpPr>
            <a:grpSpLocks/>
          </p:cNvGrpSpPr>
          <p:nvPr/>
        </p:nvGrpSpPr>
        <p:grpSpPr bwMode="auto">
          <a:xfrm>
            <a:off x="4488720" y="790338"/>
            <a:ext cx="7620000" cy="6057005"/>
            <a:chOff x="838200" y="609600"/>
            <a:chExt cx="7620000" cy="5943600"/>
          </a:xfrm>
        </p:grpSpPr>
        <p:cxnSp>
          <p:nvCxnSpPr>
            <p:cNvPr id="4110"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111"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4099" name="Oval 176"/>
          <p:cNvSpPr>
            <a:spLocks noChangeArrowheads="1"/>
          </p:cNvSpPr>
          <p:nvPr/>
        </p:nvSpPr>
        <p:spPr bwMode="auto">
          <a:xfrm>
            <a:off x="10051320" y="17047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0" name="Oval 182"/>
          <p:cNvSpPr>
            <a:spLocks noChangeArrowheads="1"/>
          </p:cNvSpPr>
          <p:nvPr/>
        </p:nvSpPr>
        <p:spPr bwMode="auto">
          <a:xfrm>
            <a:off x="9365520" y="2161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1" name="Oval 176"/>
          <p:cNvSpPr>
            <a:spLocks noChangeArrowheads="1"/>
          </p:cNvSpPr>
          <p:nvPr/>
        </p:nvSpPr>
        <p:spPr bwMode="auto">
          <a:xfrm>
            <a:off x="9213120" y="2695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2" name="Oval 182"/>
          <p:cNvSpPr>
            <a:spLocks noChangeArrowheads="1"/>
          </p:cNvSpPr>
          <p:nvPr/>
        </p:nvSpPr>
        <p:spPr bwMode="auto">
          <a:xfrm>
            <a:off x="8679720" y="2923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3" name="Oval 176"/>
          <p:cNvSpPr>
            <a:spLocks noChangeArrowheads="1"/>
          </p:cNvSpPr>
          <p:nvPr/>
        </p:nvSpPr>
        <p:spPr bwMode="auto">
          <a:xfrm>
            <a:off x="10356120" y="1171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4" name="TextBox 15"/>
          <p:cNvSpPr txBox="1">
            <a:spLocks noChangeArrowheads="1"/>
          </p:cNvSpPr>
          <p:nvPr/>
        </p:nvSpPr>
        <p:spPr bwMode="auto">
          <a:xfrm>
            <a:off x="8211408" y="3768490"/>
            <a:ext cx="95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height</a:t>
            </a:r>
          </a:p>
        </p:txBody>
      </p:sp>
      <p:sp>
        <p:nvSpPr>
          <p:cNvPr id="4105" name="TextBox 16"/>
          <p:cNvSpPr txBox="1">
            <a:spLocks noChangeArrowheads="1"/>
          </p:cNvSpPr>
          <p:nvPr/>
        </p:nvSpPr>
        <p:spPr bwMode="auto">
          <a:xfrm rot="-5400000">
            <a:off x="7310502" y="3037446"/>
            <a:ext cx="102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weight</a:t>
            </a:r>
          </a:p>
        </p:txBody>
      </p:sp>
      <p:cxnSp>
        <p:nvCxnSpPr>
          <p:cNvPr id="4106" name="Straight Connector 17"/>
          <p:cNvCxnSpPr>
            <a:cxnSpLocks noChangeShapeType="1"/>
          </p:cNvCxnSpPr>
          <p:nvPr/>
        </p:nvCxnSpPr>
        <p:spPr bwMode="auto">
          <a:xfrm>
            <a:off x="10581545" y="1642827"/>
            <a:ext cx="0" cy="2125662"/>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107" name="Straight Connector 18"/>
          <p:cNvCxnSpPr>
            <a:cxnSpLocks noChangeShapeType="1"/>
          </p:cNvCxnSpPr>
          <p:nvPr/>
        </p:nvCxnSpPr>
        <p:spPr bwMode="auto">
          <a:xfrm flipH="1">
            <a:off x="8089170" y="1625364"/>
            <a:ext cx="2470150" cy="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4109" name="Oval 176"/>
          <p:cNvSpPr>
            <a:spLocks noChangeArrowheads="1"/>
          </p:cNvSpPr>
          <p:nvPr/>
        </p:nvSpPr>
        <p:spPr bwMode="auto">
          <a:xfrm>
            <a:off x="10508520" y="155233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3509233" cy="4906963"/>
          </a:xfrm>
        </p:spPr>
        <p:txBody>
          <a:bodyPr>
            <a:normAutofit lnSpcReduction="10000"/>
          </a:bodyPr>
          <a:lstStyle/>
          <a:p>
            <a:pPr marL="342900" indent="-342900" algn="just">
              <a:spcBef>
                <a:spcPct val="0"/>
              </a:spcBef>
            </a:pPr>
            <a:r>
              <a:rPr lang="en-US" altLang="en-US" dirty="0"/>
              <a:t>Here is a small dataset of </a:t>
            </a:r>
            <a:r>
              <a:rPr lang="en-US" altLang="en-US" i="1" dirty="0"/>
              <a:t>opponents</a:t>
            </a:r>
            <a:r>
              <a:rPr lang="en-US" altLang="en-US" dirty="0"/>
              <a:t> we have to fight.</a:t>
            </a:r>
          </a:p>
          <a:p>
            <a:pPr marL="342900" indent="-342900" algn="just">
              <a:spcBef>
                <a:spcPct val="0"/>
              </a:spcBef>
            </a:pPr>
            <a:endParaRPr lang="en-US" altLang="en-US" dirty="0"/>
          </a:p>
          <a:p>
            <a:pPr marL="342900" indent="-342900" algn="just">
              <a:spcBef>
                <a:spcPct val="0"/>
              </a:spcBef>
            </a:pPr>
            <a:r>
              <a:rPr lang="en-US" altLang="en-US" dirty="0"/>
              <a:t>Each data object is represented by its X-Y location in 2D space. </a:t>
            </a:r>
          </a:p>
          <a:p>
            <a:pPr marL="342900" indent="-342900" algn="just">
              <a:spcBef>
                <a:spcPct val="0"/>
              </a:spcBef>
            </a:pPr>
            <a:endParaRPr lang="en-US" altLang="en-US" dirty="0"/>
          </a:p>
          <a:p>
            <a:pPr marL="342900" indent="-342900" algn="just">
              <a:spcBef>
                <a:spcPct val="0"/>
              </a:spcBef>
            </a:pPr>
            <a:r>
              <a:rPr lang="en-US" altLang="en-US" dirty="0"/>
              <a:t>A randomly chosen object is show in </a:t>
            </a:r>
            <a:r>
              <a:rPr lang="en-US" altLang="en-US" dirty="0">
                <a:solidFill>
                  <a:srgbClr val="FF6600"/>
                </a:solidFill>
              </a:rPr>
              <a:t>orange</a:t>
            </a:r>
            <a:r>
              <a:rPr lang="en-US" altLang="en-US" dirty="0"/>
              <a:t>.</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29</a:t>
            </a:fld>
            <a:endParaRPr lang="en-US"/>
          </a:p>
        </p:txBody>
      </p:sp>
    </p:spTree>
    <p:extLst>
      <p:ext uri="{BB962C8B-B14F-4D97-AF65-F5344CB8AC3E}">
        <p14:creationId xmlns:p14="http://schemas.microsoft.com/office/powerpoint/2010/main" val="424566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Mean, 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270000"/>
                <a:ext cx="7391400" cy="4906963"/>
              </a:xfrm>
            </p:spPr>
            <p:txBody>
              <a:bodyPr>
                <a:normAutofit fontScale="92500" lnSpcReduction="20000"/>
              </a:bodyPr>
              <a:lstStyle/>
              <a:p>
                <a:pPr algn="just"/>
                <a:r>
                  <a:rPr lang="en-US" dirty="0"/>
                  <a:t>The mean is the arithmetic average or the center of mass:</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X</m:t>
                          </m:r>
                        </m:e>
                      </m:acc>
                      <m:r>
                        <a:rPr lang="en-US" b="0" i="0" smtClean="0">
                          <a:latin typeface="Cambria Math" panose="02040503050406030204" pitchFamily="18" charset="0"/>
                        </a:rPr>
                        <m:t> =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sty m:val="p"/>
                                  <m:brk m:alnAt="23"/>
                                </m:rPr>
                                <a:rPr lang="en-US" b="0" i="0" smtClean="0">
                                  <a:latin typeface="Cambria Math" panose="02040503050406030204" pitchFamily="18" charset="0"/>
                                </a:rPr>
                                <m:t>i</m:t>
                              </m:r>
                              <m:r>
                                <a:rPr lang="en-US" b="0" i="0" smtClean="0">
                                  <a:latin typeface="Cambria Math" panose="02040503050406030204" pitchFamily="18" charset="0"/>
                                </a:rPr>
                                <m:t>=1</m:t>
                              </m:r>
                            </m:sub>
                            <m:sup>
                              <m:r>
                                <m:rPr>
                                  <m:sty m:val="p"/>
                                </m:rPr>
                                <a:rPr lang="en-US" b="0" i="0" smtClean="0">
                                  <a:latin typeface="Cambria Math" panose="02040503050406030204" pitchFamily="18" charset="0"/>
                                </a:rPr>
                                <m:t>n</m:t>
                              </m:r>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e>
                          </m:nary>
                        </m:num>
                        <m:den>
                          <m:r>
                            <m:rPr>
                              <m:sty m:val="p"/>
                            </m:rPr>
                            <a:rPr lang="en-US" b="0" i="0" smtClean="0">
                              <a:latin typeface="Cambria Math" panose="02040503050406030204" pitchFamily="18" charset="0"/>
                            </a:rPr>
                            <m:t>n</m:t>
                          </m:r>
                        </m:den>
                      </m:f>
                    </m:oMath>
                  </m:oMathPara>
                </a14:m>
                <a:endParaRPr lang="en-US" dirty="0"/>
              </a:p>
              <a:p>
                <a:r>
                  <a:rPr lang="en-US" dirty="0"/>
                  <a:t>In general, if the data fall in one cluster/group, we expect the mean to be more or less in the center of that cluster. That is, the mean represents a typical value. </a:t>
                </a:r>
              </a:p>
              <a:p>
                <a:r>
                  <a:rPr lang="en-US" dirty="0"/>
                  <a:t>The variance is a measure of the size of the cluster -- how much departure there is from the typical value. </a:t>
                </a:r>
              </a:p>
              <a:p>
                <a:pPr lvl="1"/>
                <a:r>
                  <a:rPr lang="en-US" dirty="0"/>
                  <a:t>It is defined as the arithmetic average of the square of the deviations from the mean. </a:t>
                </a:r>
              </a:p>
              <a:p>
                <a:pPr marL="457200" lvl="1" indent="0">
                  <a:buNone/>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r>
                        <a:rPr lang="en-US" b="0" i="1">
                          <a:latin typeface="Cambria Math" panose="02040503050406030204" pitchFamily="18" charset="0"/>
                        </a:rPr>
                        <m:t>= </m:t>
                      </m:r>
                      <m:f>
                        <m:fPr>
                          <m:ctrlPr>
                            <a:rPr lang="en-US" b="0" i="1">
                              <a:latin typeface="Cambria Math" panose="02040503050406030204" pitchFamily="18" charset="0"/>
                            </a:rPr>
                          </m:ctrlPr>
                        </m:fPr>
                        <m:num>
                          <m:nary>
                            <m:naryPr>
                              <m:chr m:val="∑"/>
                              <m:ctrlPr>
                                <a:rPr lang="en-US" b="0" i="1">
                                  <a:latin typeface="Cambria Math" panose="02040503050406030204" pitchFamily="18" charset="0"/>
                                </a:rPr>
                              </m:ctrlPr>
                            </m:naryPr>
                            <m:sub>
                              <m:r>
                                <m:rPr>
                                  <m:brk m:alnAt="23"/>
                                </m:rPr>
                                <a:rPr lang="en-US" b="0" i="1">
                                  <a:latin typeface="Cambria Math" panose="02040503050406030204" pitchFamily="18" charset="0"/>
                                </a:rPr>
                                <m:t>𝑖</m:t>
                              </m:r>
                              <m:r>
                                <a:rPr lang="en-US" b="0" i="1">
                                  <a:latin typeface="Cambria Math" panose="02040503050406030204" pitchFamily="18" charset="0"/>
                                </a:rPr>
                                <m:t>=1</m:t>
                              </m:r>
                            </m:sub>
                            <m:sup>
                              <m:r>
                                <a:rPr lang="en-US" b="0" i="1">
                                  <a:latin typeface="Cambria Math" panose="02040503050406030204" pitchFamily="18" charset="0"/>
                                </a:rPr>
                                <m:t>𝑛</m:t>
                              </m:r>
                            </m:sup>
                            <m:e>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sub>
                                      </m:sSub>
                                      <m:r>
                                        <a:rPr lang="en-US" b="0" i="1">
                                          <a:latin typeface="Cambria Math" panose="02040503050406030204" pitchFamily="18" charset="0"/>
                                        </a:rPr>
                                        <m:t>−</m:t>
                                      </m:r>
                                      <m:acc>
                                        <m:accPr>
                                          <m:chr m:val="̅"/>
                                          <m:ctrlPr>
                                            <a:rPr lang="en-US" b="0" i="1">
                                              <a:latin typeface="Cambria Math" panose="02040503050406030204" pitchFamily="18" charset="0"/>
                                            </a:rPr>
                                          </m:ctrlPr>
                                        </m:accPr>
                                        <m:e>
                                          <m:r>
                                            <a:rPr lang="en-US" b="0" i="1">
                                              <a:latin typeface="Cambria Math" panose="02040503050406030204" pitchFamily="18" charset="0"/>
                                            </a:rPr>
                                            <m:t>𝑋</m:t>
                                          </m:r>
                                        </m:e>
                                      </m:acc>
                                    </m:e>
                                  </m:d>
                                </m:e>
                                <m:sup>
                                  <m:r>
                                    <a:rPr lang="en-US" b="0" i="1">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270000"/>
                <a:ext cx="7391400" cy="4906963"/>
              </a:xfrm>
              <a:blipFill>
                <a:blip r:embed="rId2"/>
                <a:stretch>
                  <a:fillRect l="-1320" t="-3106" r="-140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599" y="6508641"/>
            <a:ext cx="2743200" cy="365125"/>
          </a:xfrm>
        </p:spPr>
        <p:txBody>
          <a:bodyPr/>
          <a:lstStyle/>
          <a:p>
            <a:fld id="{D9D0F597-6C79-4498-BE18-DD874142F752}" type="slidenum">
              <a:rPr lang="en-US" smtClean="0"/>
              <a:t>3</a:t>
            </a:fld>
            <a:endParaRPr lang="en-US"/>
          </a:p>
        </p:txBody>
      </p:sp>
      <p:cxnSp>
        <p:nvCxnSpPr>
          <p:cNvPr id="6" name="Straight Connector 5">
            <a:extLst>
              <a:ext uri="{FF2B5EF4-FFF2-40B4-BE49-F238E27FC236}">
                <a16:creationId xmlns:a16="http://schemas.microsoft.com/office/drawing/2014/main" id="{64267F5C-5C37-46FC-A56B-1ABAE2572368}"/>
              </a:ext>
            </a:extLst>
          </p:cNvPr>
          <p:cNvCxnSpPr>
            <a:cxnSpLocks/>
          </p:cNvCxnSpPr>
          <p:nvPr/>
        </p:nvCxnSpPr>
        <p:spPr>
          <a:xfrm>
            <a:off x="8715376" y="1474838"/>
            <a:ext cx="3234886" cy="1"/>
          </a:xfrm>
          <a:prstGeom prst="line">
            <a:avLst/>
          </a:prstGeom>
          <a:ln w="28575"/>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6404C3EF-0E0F-4BA3-9391-067088546957}"/>
              </a:ext>
            </a:extLst>
          </p:cNvPr>
          <p:cNvSpPr/>
          <p:nvPr/>
        </p:nvSpPr>
        <p:spPr>
          <a:xfrm>
            <a:off x="9018053"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4630B1-F34B-402E-9D28-FEE440DB38F1}"/>
              </a:ext>
            </a:extLst>
          </p:cNvPr>
          <p:cNvSpPr/>
          <p:nvPr/>
        </p:nvSpPr>
        <p:spPr>
          <a:xfrm>
            <a:off x="9702374" y="1364484"/>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5DA7C73-B64A-43B5-AEDC-A201EB11A74E}"/>
              </a:ext>
            </a:extLst>
          </p:cNvPr>
          <p:cNvSpPr/>
          <p:nvPr/>
        </p:nvSpPr>
        <p:spPr>
          <a:xfrm>
            <a:off x="10155962"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D027D4-BF81-47AF-A04D-3BB294ACC7B2}"/>
              </a:ext>
            </a:extLst>
          </p:cNvPr>
          <p:cNvSpPr/>
          <p:nvPr/>
        </p:nvSpPr>
        <p:spPr>
          <a:xfrm>
            <a:off x="10261064"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D32EF9-0A79-4F99-BE23-8AB9F3AAE361}"/>
              </a:ext>
            </a:extLst>
          </p:cNvPr>
          <p:cNvSpPr/>
          <p:nvPr/>
        </p:nvSpPr>
        <p:spPr>
          <a:xfrm>
            <a:off x="11188761"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C5BA5E-DFB2-4C74-BB94-2FE3EF544940}"/>
              </a:ext>
            </a:extLst>
          </p:cNvPr>
          <p:cNvSpPr/>
          <p:nvPr/>
        </p:nvSpPr>
        <p:spPr>
          <a:xfrm>
            <a:off x="9305937" y="136448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CDF38E-78AB-46F7-9DCC-E124D858588A}"/>
              </a:ext>
            </a:extLst>
          </p:cNvPr>
          <p:cNvSpPr/>
          <p:nvPr/>
        </p:nvSpPr>
        <p:spPr>
          <a:xfrm>
            <a:off x="10473405"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48CBEA-BD33-4970-9EB2-60E56C243810}"/>
              </a:ext>
            </a:extLst>
          </p:cNvPr>
          <p:cNvSpPr/>
          <p:nvPr/>
        </p:nvSpPr>
        <p:spPr>
          <a:xfrm>
            <a:off x="10593457"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9E10038-26E0-48C8-993A-60AB708FE5B2}"/>
              </a:ext>
            </a:extLst>
          </p:cNvPr>
          <p:cNvSpPr/>
          <p:nvPr/>
        </p:nvSpPr>
        <p:spPr>
          <a:xfrm>
            <a:off x="9926215"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EC02115-F682-49AF-B316-92C2DCDBD8D3}"/>
              </a:ext>
            </a:extLst>
          </p:cNvPr>
          <p:cNvSpPr/>
          <p:nvPr/>
        </p:nvSpPr>
        <p:spPr>
          <a:xfrm>
            <a:off x="11013703" y="136448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E4DBA3-2454-4F42-BB99-6BA6F12E0B4F}"/>
              </a:ext>
            </a:extLst>
          </p:cNvPr>
          <p:cNvSpPr/>
          <p:nvPr/>
        </p:nvSpPr>
        <p:spPr>
          <a:xfrm>
            <a:off x="9484125" y="137571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9D2E726-C65C-44A0-88B0-EC99F62F7241}"/>
              </a:ext>
            </a:extLst>
          </p:cNvPr>
          <p:cNvSpPr/>
          <p:nvPr/>
        </p:nvSpPr>
        <p:spPr>
          <a:xfrm>
            <a:off x="10788959"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0AD6FC-0869-47FA-8C7C-B3156DD053B0}"/>
              </a:ext>
            </a:extLst>
          </p:cNvPr>
          <p:cNvSpPr/>
          <p:nvPr/>
        </p:nvSpPr>
        <p:spPr>
          <a:xfrm>
            <a:off x="11447419" y="1364480"/>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0C08978-F9DC-4625-9B90-68784C3BAAB0}"/>
              </a:ext>
            </a:extLst>
          </p:cNvPr>
          <p:cNvCxnSpPr>
            <a:cxnSpLocks/>
          </p:cNvCxnSpPr>
          <p:nvPr/>
        </p:nvCxnSpPr>
        <p:spPr>
          <a:xfrm flipV="1">
            <a:off x="10298507" y="1603457"/>
            <a:ext cx="4939" cy="772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5E889C-3660-48F9-BA44-680CE22BE274}"/>
                  </a:ext>
                </a:extLst>
              </p:cNvPr>
              <p:cNvSpPr txBox="1"/>
              <p:nvPr/>
            </p:nvSpPr>
            <p:spPr>
              <a:xfrm>
                <a:off x="9813718" y="2325468"/>
                <a:ext cx="9262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𝑿</m:t>
                          </m:r>
                        </m:e>
                      </m:acc>
                    </m:oMath>
                  </m:oMathPara>
                </a14:m>
                <a:endParaRPr lang="en-US" dirty="0"/>
              </a:p>
            </p:txBody>
          </p:sp>
        </mc:Choice>
        <mc:Fallback xmlns="">
          <p:sp>
            <p:nvSpPr>
              <p:cNvPr id="32" name="TextBox 31">
                <a:extLst>
                  <a:ext uri="{FF2B5EF4-FFF2-40B4-BE49-F238E27FC236}">
                    <a16:creationId xmlns:a16="http://schemas.microsoft.com/office/drawing/2014/main" id="{B85E889C-3660-48F9-BA44-680CE22BE274}"/>
                  </a:ext>
                </a:extLst>
              </p:cNvPr>
              <p:cNvSpPr txBox="1">
                <a:spLocks noRot="1" noChangeAspect="1" noMove="1" noResize="1" noEditPoints="1" noAdjustHandles="1" noChangeArrowheads="1" noChangeShapeType="1" noTextEdit="1"/>
              </p:cNvSpPr>
              <p:nvPr/>
            </p:nvSpPr>
            <p:spPr>
              <a:xfrm>
                <a:off x="9813718" y="2325468"/>
                <a:ext cx="926224" cy="369332"/>
              </a:xfrm>
              <a:prstGeom prst="rect">
                <a:avLst/>
              </a:prstGeom>
              <a:blipFill>
                <a:blip r:embed="rId3"/>
                <a:stretch>
                  <a:fillRect r="-3289"/>
                </a:stretch>
              </a:blipFill>
            </p:spPr>
            <p:txBody>
              <a:bodyPr/>
              <a:lstStyle/>
              <a:p>
                <a:r>
                  <a:rPr lang="en-US">
                    <a:noFill/>
                  </a:rPr>
                  <a:t> </a:t>
                </a:r>
              </a:p>
            </p:txBody>
          </p:sp>
        </mc:Fallback>
      </mc:AlternateContent>
      <p:graphicFrame>
        <p:nvGraphicFramePr>
          <p:cNvPr id="25" name="Table 24">
            <a:extLst>
              <a:ext uri="{FF2B5EF4-FFF2-40B4-BE49-F238E27FC236}">
                <a16:creationId xmlns:a16="http://schemas.microsoft.com/office/drawing/2014/main" id="{B9DD1A59-C8D0-40D9-AEC5-03241232A0A5}"/>
              </a:ext>
            </a:extLst>
          </p:cNvPr>
          <p:cNvGraphicFramePr>
            <a:graphicFrameLocks noGrp="1"/>
          </p:cNvGraphicFramePr>
          <p:nvPr>
            <p:extLst>
              <p:ext uri="{D42A27DB-BD31-4B8C-83A1-F6EECF244321}">
                <p14:modId xmlns:p14="http://schemas.microsoft.com/office/powerpoint/2010/main" val="2232106046"/>
              </p:ext>
            </p:extLst>
          </p:nvPr>
        </p:nvGraphicFramePr>
        <p:xfrm>
          <a:off x="9221973" y="3281907"/>
          <a:ext cx="1357348" cy="1513822"/>
        </p:xfrm>
        <a:graphic>
          <a:graphicData uri="http://schemas.openxmlformats.org/drawingml/2006/table">
            <a:tbl>
              <a:tblPr firstRow="1" bandRow="1"/>
              <a:tblGrid>
                <a:gridCol w="1357348">
                  <a:extLst>
                    <a:ext uri="{9D8B030D-6E8A-4147-A177-3AD203B41FA5}">
                      <a16:colId xmlns:a16="http://schemas.microsoft.com/office/drawing/2014/main" val="20000"/>
                    </a:ext>
                  </a:extLst>
                </a:gridCol>
              </a:tblGrid>
              <a:tr h="416542">
                <a:tc>
                  <a:txBody>
                    <a:bodyPr/>
                    <a:lstStyle/>
                    <a:p>
                      <a:pPr algn="ctr"/>
                      <a:r>
                        <a:rPr lang="en-US" dirty="0"/>
                        <a:t>Attribute 1</a:t>
                      </a:r>
                    </a:p>
                  </a:txBody>
                  <a:tcPr anchor="ctr"/>
                </a:tc>
                <a:extLst>
                  <a:ext uri="{0D108BD9-81ED-4DB2-BD59-A6C34878D82A}">
                    <a16:rowId xmlns:a16="http://schemas.microsoft.com/office/drawing/2014/main" val="10000"/>
                  </a:ext>
                </a:extLst>
              </a:tr>
              <a:tr h="350985">
                <a:tc>
                  <a:txBody>
                    <a:bodyPr/>
                    <a:lstStyle/>
                    <a:p>
                      <a:pPr algn="ctr"/>
                      <a:r>
                        <a:rPr lang="en-US" dirty="0"/>
                        <a:t>4</a:t>
                      </a:r>
                    </a:p>
                  </a:txBody>
                  <a:tcPr anchor="ctr"/>
                </a:tc>
                <a:extLst>
                  <a:ext uri="{0D108BD9-81ED-4DB2-BD59-A6C34878D82A}">
                    <a16:rowId xmlns:a16="http://schemas.microsoft.com/office/drawing/2014/main" val="10001"/>
                  </a:ext>
                </a:extLst>
              </a:tr>
              <a:tr h="350985">
                <a:tc>
                  <a:txBody>
                    <a:bodyPr/>
                    <a:lstStyle/>
                    <a:p>
                      <a:pPr algn="ctr"/>
                      <a:r>
                        <a:rPr lang="en-US" dirty="0"/>
                        <a:t>6</a:t>
                      </a:r>
                    </a:p>
                  </a:txBody>
                  <a:tcPr anchor="ctr"/>
                </a:tc>
                <a:extLst>
                  <a:ext uri="{0D108BD9-81ED-4DB2-BD59-A6C34878D82A}">
                    <a16:rowId xmlns:a16="http://schemas.microsoft.com/office/drawing/2014/main" val="10002"/>
                  </a:ext>
                </a:extLst>
              </a:tr>
              <a:tr h="350985">
                <a:tc>
                  <a:txBody>
                    <a:bodyPr/>
                    <a:lstStyle/>
                    <a:p>
                      <a:pPr algn="ctr"/>
                      <a:r>
                        <a:rPr lang="en-US" dirty="0"/>
                        <a:t>2</a:t>
                      </a:r>
                    </a:p>
                  </a:txBody>
                  <a:tcPr anchor="ctr"/>
                </a:tc>
                <a:extLst>
                  <a:ext uri="{0D108BD9-81ED-4DB2-BD59-A6C34878D82A}">
                    <a16:rowId xmlns:a16="http://schemas.microsoft.com/office/drawing/2014/main" val="10003"/>
                  </a:ext>
                </a:extLst>
              </a:tr>
            </a:tbl>
          </a:graphicData>
        </a:graphic>
      </p:graphicFrame>
      <p:graphicFrame>
        <p:nvGraphicFramePr>
          <p:cNvPr id="26" name="Table 25">
            <a:extLst>
              <a:ext uri="{FF2B5EF4-FFF2-40B4-BE49-F238E27FC236}">
                <a16:creationId xmlns:a16="http://schemas.microsoft.com/office/drawing/2014/main" id="{0789DC5F-A049-40D7-B632-940826B3D6DB}"/>
              </a:ext>
            </a:extLst>
          </p:cNvPr>
          <p:cNvGraphicFramePr>
            <a:graphicFrameLocks noGrp="1"/>
          </p:cNvGraphicFramePr>
          <p:nvPr>
            <p:extLst>
              <p:ext uri="{D42A27DB-BD31-4B8C-83A1-F6EECF244321}">
                <p14:modId xmlns:p14="http://schemas.microsoft.com/office/powerpoint/2010/main" val="468879546"/>
              </p:ext>
            </p:extLst>
          </p:nvPr>
        </p:nvGraphicFramePr>
        <p:xfrm>
          <a:off x="9207718" y="5161926"/>
          <a:ext cx="2984282" cy="576649"/>
        </p:xfrm>
        <a:graphic>
          <a:graphicData uri="http://schemas.openxmlformats.org/drawingml/2006/table">
            <a:tbl>
              <a:tblPr firstRow="1" bandRow="1"/>
              <a:tblGrid>
                <a:gridCol w="2984282">
                  <a:extLst>
                    <a:ext uri="{9D8B030D-6E8A-4147-A177-3AD203B41FA5}">
                      <a16:colId xmlns:a16="http://schemas.microsoft.com/office/drawing/2014/main" val="20000"/>
                    </a:ext>
                  </a:extLst>
                </a:gridCol>
              </a:tblGrid>
              <a:tr h="576649">
                <a:tc>
                  <a:txBody>
                    <a:bodyPr/>
                    <a:lstStyle/>
                    <a:p>
                      <a:endParaRPr lang="en-US" sz="1600"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B41F472-D5F6-430E-A699-9A316825F804}"/>
                  </a:ext>
                </a:extLst>
              </p:cNvPr>
              <p:cNvSpPr txBox="1"/>
              <p:nvPr/>
            </p:nvSpPr>
            <p:spPr>
              <a:xfrm>
                <a:off x="8198069" y="3797313"/>
                <a:ext cx="933450"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X</m:t>
                      </m:r>
                      <m:r>
                        <a:rPr lang="en-US" sz="2800" b="0" i="1" smtClean="0">
                          <a:latin typeface="Cambria Math" panose="02040503050406030204" pitchFamily="18" charset="0"/>
                        </a:rPr>
                        <m:t>=  </m:t>
                      </m:r>
                    </m:oMath>
                  </m:oMathPara>
                </a14:m>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CB41F472-D5F6-430E-A699-9A316825F804}"/>
                  </a:ext>
                </a:extLst>
              </p:cNvPr>
              <p:cNvSpPr txBox="1">
                <a:spLocks noRot="1" noChangeAspect="1" noMove="1" noResize="1" noEditPoints="1" noAdjustHandles="1" noChangeArrowheads="1" noChangeShapeType="1" noTextEdit="1"/>
              </p:cNvSpPr>
              <p:nvPr/>
            </p:nvSpPr>
            <p:spPr>
              <a:xfrm>
                <a:off x="8198069" y="3797313"/>
                <a:ext cx="933450" cy="22467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51815793-6A25-4BE1-A2EF-0BCDF22682F2}"/>
                  </a:ext>
                </a:extLst>
              </p:cNvPr>
              <p:cNvGraphicFramePr>
                <a:graphicFrameLocks noGrp="1"/>
              </p:cNvGraphicFramePr>
              <p:nvPr>
                <p:extLst>
                  <p:ext uri="{D42A27DB-BD31-4B8C-83A1-F6EECF244321}">
                    <p14:modId xmlns:p14="http://schemas.microsoft.com/office/powerpoint/2010/main" val="3884398854"/>
                  </p:ext>
                </p:extLst>
              </p:nvPr>
            </p:nvGraphicFramePr>
            <p:xfrm>
              <a:off x="9207718" y="5157804"/>
              <a:ext cx="2984282" cy="580771"/>
            </p:xfrm>
            <a:graphic>
              <a:graphicData uri="http://schemas.openxmlformats.org/drawingml/2006/table">
                <a:tbl>
                  <a:tblPr firstRow="1" bandRow="1"/>
                  <a:tblGrid>
                    <a:gridCol w="2984282">
                      <a:extLst>
                        <a:ext uri="{9D8B030D-6E8A-4147-A177-3AD203B41FA5}">
                          <a16:colId xmlns:a16="http://schemas.microsoft.com/office/drawing/2014/main" val="20000"/>
                        </a:ext>
                      </a:extLst>
                    </a:gridCol>
                  </a:tblGrid>
                  <a:tr h="576649">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4−4</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6−4</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2−4</m:t>
                                            </m:r>
                                          </m:e>
                                        </m:d>
                                      </m:e>
                                      <m:sup>
                                        <m:r>
                                          <a:rPr lang="en-US" sz="1600" b="0" i="1" smtClean="0">
                                            <a:latin typeface="Cambria Math" panose="02040503050406030204" pitchFamily="18" charset="0"/>
                                          </a:rPr>
                                          <m:t>2</m:t>
                                        </m:r>
                                      </m:sup>
                                    </m:sSup>
                                  </m:num>
                                  <m:den>
                                    <m:r>
                                      <a:rPr lang="en-US" sz="1600" b="0" i="1" smtClean="0">
                                        <a:latin typeface="Cambria Math" panose="02040503050406030204" pitchFamily="18" charset="0"/>
                                      </a:rPr>
                                      <m:t>3</m:t>
                                    </m:r>
                                  </m:den>
                                </m:f>
                              </m:oMath>
                            </m:oMathPara>
                          </a14:m>
                          <a:endParaRPr lang="en-US" sz="1600" dirty="0"/>
                        </a:p>
                      </a:txBody>
                      <a:tcPr/>
                    </a:tc>
                    <a:extLst>
                      <a:ext uri="{0D108BD9-81ED-4DB2-BD59-A6C34878D82A}">
                        <a16:rowId xmlns:a16="http://schemas.microsoft.com/office/drawing/2014/main" val="10000"/>
                      </a:ext>
                    </a:extLst>
                  </a:tr>
                </a:tbl>
              </a:graphicData>
            </a:graphic>
          </p:graphicFrame>
        </mc:Choice>
        <mc:Fallback xmlns="">
          <p:graphicFrame>
            <p:nvGraphicFramePr>
              <p:cNvPr id="28" name="Table 27">
                <a:extLst>
                  <a:ext uri="{FF2B5EF4-FFF2-40B4-BE49-F238E27FC236}">
                    <a16:creationId xmlns:a16="http://schemas.microsoft.com/office/drawing/2014/main" id="{51815793-6A25-4BE1-A2EF-0BCDF22682F2}"/>
                  </a:ext>
                </a:extLst>
              </p:cNvPr>
              <p:cNvGraphicFramePr>
                <a:graphicFrameLocks noGrp="1"/>
              </p:cNvGraphicFramePr>
              <p:nvPr>
                <p:extLst>
                  <p:ext uri="{D42A27DB-BD31-4B8C-83A1-F6EECF244321}">
                    <p14:modId xmlns:p14="http://schemas.microsoft.com/office/powerpoint/2010/main" val="3884398854"/>
                  </p:ext>
                </p:extLst>
              </p:nvPr>
            </p:nvGraphicFramePr>
            <p:xfrm>
              <a:off x="9207718" y="5157804"/>
              <a:ext cx="2984282" cy="580771"/>
            </p:xfrm>
            <a:graphic>
              <a:graphicData uri="http://schemas.openxmlformats.org/drawingml/2006/table">
                <a:tbl>
                  <a:tblPr firstRow="1" bandRow="1"/>
                  <a:tblGrid>
                    <a:gridCol w="2984282">
                      <a:extLst>
                        <a:ext uri="{9D8B030D-6E8A-4147-A177-3AD203B41FA5}">
                          <a16:colId xmlns:a16="http://schemas.microsoft.com/office/drawing/2014/main" val="20000"/>
                        </a:ext>
                      </a:extLst>
                    </a:gridCol>
                  </a:tblGrid>
                  <a:tr h="580771">
                    <a:tc>
                      <a:txBody>
                        <a:bodyPr/>
                        <a:lstStyle/>
                        <a:p>
                          <a:endParaRPr lang="en-US"/>
                        </a:p>
                      </a:txBody>
                      <a:tcPr>
                        <a:blipFill>
                          <a:blip r:embed="rId5"/>
                          <a:stretch>
                            <a:fillRect l="-204" t="-1042" r="-612" b="-2083"/>
                          </a:stretch>
                        </a:blipFill>
                      </a:tcPr>
                    </a:tc>
                    <a:extLst>
                      <a:ext uri="{0D108BD9-81ED-4DB2-BD59-A6C34878D82A}">
                        <a16:rowId xmlns:a16="http://schemas.microsoft.com/office/drawing/2014/main" val="10000"/>
                      </a:ext>
                    </a:extLst>
                  </a:tr>
                </a:tbl>
              </a:graphicData>
            </a:graphic>
          </p:graphicFrame>
        </mc:Fallback>
      </mc:AlternateContent>
    </p:spTree>
    <p:extLst>
      <p:ext uri="{BB962C8B-B14F-4D97-AF65-F5344CB8AC3E}">
        <p14:creationId xmlns:p14="http://schemas.microsoft.com/office/powerpoint/2010/main" val="30081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4573772" y="907324"/>
            <a:ext cx="7620000" cy="5943600"/>
            <a:chOff x="838200" y="609600"/>
            <a:chExt cx="7620000" cy="5943600"/>
          </a:xfrm>
        </p:grpSpPr>
        <p:cxnSp>
          <p:nvCxnSpPr>
            <p:cNvPr id="5132"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133"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5123" name="Oval 176"/>
          <p:cNvSpPr>
            <a:spLocks noChangeArrowheads="1"/>
          </p:cNvSpPr>
          <p:nvPr/>
        </p:nvSpPr>
        <p:spPr bwMode="auto">
          <a:xfrm>
            <a:off x="8459972" y="34981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4" name="Oval 182"/>
          <p:cNvSpPr>
            <a:spLocks noChangeArrowheads="1"/>
          </p:cNvSpPr>
          <p:nvPr/>
        </p:nvSpPr>
        <p:spPr bwMode="auto">
          <a:xfrm>
            <a:off x="7774172" y="3955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5" name="Oval 176"/>
          <p:cNvSpPr>
            <a:spLocks noChangeArrowheads="1"/>
          </p:cNvSpPr>
          <p:nvPr/>
        </p:nvSpPr>
        <p:spPr bwMode="auto">
          <a:xfrm>
            <a:off x="7621772" y="4488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6" name="Oval 182"/>
          <p:cNvSpPr>
            <a:spLocks noChangeArrowheads="1"/>
          </p:cNvSpPr>
          <p:nvPr/>
        </p:nvSpPr>
        <p:spPr bwMode="auto">
          <a:xfrm>
            <a:off x="7088372" y="4717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7" name="Oval 176"/>
          <p:cNvSpPr>
            <a:spLocks noChangeArrowheads="1"/>
          </p:cNvSpPr>
          <p:nvPr/>
        </p:nvSpPr>
        <p:spPr bwMode="auto">
          <a:xfrm>
            <a:off x="8764772" y="2964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5129" name="Straight Connector 19"/>
          <p:cNvCxnSpPr>
            <a:cxnSpLocks noChangeShapeType="1"/>
            <a:stCxn id="5131" idx="0"/>
          </p:cNvCxnSpPr>
          <p:nvPr/>
        </p:nvCxnSpPr>
        <p:spPr bwMode="auto">
          <a:xfrm>
            <a:off x="8993372" y="3345724"/>
            <a:ext cx="0" cy="5334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130" name="Straight Connector 23"/>
          <p:cNvCxnSpPr>
            <a:cxnSpLocks noChangeShapeType="1"/>
            <a:stCxn id="5131" idx="2"/>
          </p:cNvCxnSpPr>
          <p:nvPr/>
        </p:nvCxnSpPr>
        <p:spPr bwMode="auto">
          <a:xfrm flipH="1">
            <a:off x="8166286" y="3421924"/>
            <a:ext cx="750887" cy="1588"/>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5131" name="Oval 176"/>
          <p:cNvSpPr>
            <a:spLocks noChangeArrowheads="1"/>
          </p:cNvSpPr>
          <p:nvPr/>
        </p:nvSpPr>
        <p:spPr bwMode="auto">
          <a:xfrm>
            <a:off x="8917172" y="334572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3506972" cy="4906963"/>
          </a:xfrm>
        </p:spPr>
        <p:txBody>
          <a:bodyPr/>
          <a:lstStyle/>
          <a:p>
            <a:pPr marL="0" algn="just">
              <a:spcBef>
                <a:spcPct val="0"/>
              </a:spcBef>
              <a:buNone/>
            </a:pPr>
            <a:r>
              <a:rPr lang="en-US" altLang="en-US" dirty="0"/>
              <a:t>Let us z-normalize the data…</a:t>
            </a:r>
          </a:p>
          <a:p>
            <a:pPr algn="just">
              <a:spcBef>
                <a:spcPct val="0"/>
              </a:spcBef>
              <a:buNone/>
            </a:pPr>
            <a:endParaRPr lang="en-US" altLang="en-US" dirty="0"/>
          </a:p>
          <a:p>
            <a:pPr marL="0" algn="just">
              <a:spcBef>
                <a:spcPct val="0"/>
              </a:spcBef>
              <a:buNone/>
            </a:pPr>
            <a:r>
              <a:rPr lang="en-US" altLang="en-US" dirty="0"/>
              <a:t>Each data object is still represented by its X-Y location in 2D space</a:t>
            </a:r>
          </a:p>
          <a:p>
            <a:pPr>
              <a:spcBef>
                <a:spcPct val="0"/>
              </a:spcBef>
              <a:buNone/>
            </a:pPr>
            <a:endParaRPr lang="en-US" altLang="en-US" dirty="0"/>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30</a:t>
            </a:fld>
            <a:endParaRPr lang="en-US"/>
          </a:p>
        </p:txBody>
      </p:sp>
    </p:spTree>
    <p:extLst>
      <p:ext uri="{BB962C8B-B14F-4D97-AF65-F5344CB8AC3E}">
        <p14:creationId xmlns:p14="http://schemas.microsoft.com/office/powerpoint/2010/main" val="213368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Straight Arrow Connector 4"/>
          <p:cNvCxnSpPr>
            <a:cxnSpLocks noChangeShapeType="1"/>
          </p:cNvCxnSpPr>
          <p:nvPr/>
        </p:nvCxnSpPr>
        <p:spPr bwMode="auto">
          <a:xfrm flipV="1">
            <a:off x="8112654" y="864784"/>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47" name="Straight Arrow Connector 6"/>
          <p:cNvCxnSpPr>
            <a:cxnSpLocks noChangeShapeType="1"/>
          </p:cNvCxnSpPr>
          <p:nvPr/>
        </p:nvCxnSpPr>
        <p:spPr bwMode="auto">
          <a:xfrm>
            <a:off x="5934604" y="3836584"/>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6148" name="Oval 176"/>
          <p:cNvSpPr>
            <a:spLocks noChangeArrowheads="1"/>
          </p:cNvSpPr>
          <p:nvPr/>
        </p:nvSpPr>
        <p:spPr bwMode="auto">
          <a:xfrm>
            <a:off x="8417454" y="34555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49" name="Oval 182"/>
          <p:cNvSpPr>
            <a:spLocks noChangeArrowheads="1"/>
          </p:cNvSpPr>
          <p:nvPr/>
        </p:nvSpPr>
        <p:spPr bwMode="auto">
          <a:xfrm>
            <a:off x="7731654" y="3912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0" name="Oval 176"/>
          <p:cNvSpPr>
            <a:spLocks noChangeArrowheads="1"/>
          </p:cNvSpPr>
          <p:nvPr/>
        </p:nvSpPr>
        <p:spPr bwMode="auto">
          <a:xfrm>
            <a:off x="7579254" y="4446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1" name="Oval 182"/>
          <p:cNvSpPr>
            <a:spLocks noChangeArrowheads="1"/>
          </p:cNvSpPr>
          <p:nvPr/>
        </p:nvSpPr>
        <p:spPr bwMode="auto">
          <a:xfrm>
            <a:off x="7045854" y="4674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2" name="Oval 176"/>
          <p:cNvSpPr>
            <a:spLocks noChangeArrowheads="1"/>
          </p:cNvSpPr>
          <p:nvPr/>
        </p:nvSpPr>
        <p:spPr bwMode="auto">
          <a:xfrm>
            <a:off x="8874654" y="330318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3" name="Oval 176"/>
          <p:cNvSpPr>
            <a:spLocks noChangeArrowheads="1"/>
          </p:cNvSpPr>
          <p:nvPr/>
        </p:nvSpPr>
        <p:spPr bwMode="auto">
          <a:xfrm>
            <a:off x="8722254" y="2922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6155" name="Straight Arrow Connector 18"/>
          <p:cNvCxnSpPr>
            <a:cxnSpLocks noChangeShapeType="1"/>
          </p:cNvCxnSpPr>
          <p:nvPr/>
        </p:nvCxnSpPr>
        <p:spPr bwMode="auto">
          <a:xfrm rot="-2509140">
            <a:off x="4474104" y="3684184"/>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6156" name="TextBox 19"/>
          <p:cNvSpPr txBox="1">
            <a:spLocks noChangeArrowheads="1"/>
          </p:cNvSpPr>
          <p:nvPr/>
        </p:nvSpPr>
        <p:spPr bwMode="auto">
          <a:xfrm rot="-2464349">
            <a:off x="10081155" y="1271185"/>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6157" name="Straight Connector 22"/>
          <p:cNvCxnSpPr>
            <a:cxnSpLocks noChangeShapeType="1"/>
          </p:cNvCxnSpPr>
          <p:nvPr/>
        </p:nvCxnSpPr>
        <p:spPr bwMode="auto">
          <a:xfrm>
            <a:off x="8834968" y="3038073"/>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8" name="Straight Connector 24"/>
          <p:cNvCxnSpPr>
            <a:cxnSpLocks noChangeShapeType="1"/>
          </p:cNvCxnSpPr>
          <p:nvPr/>
        </p:nvCxnSpPr>
        <p:spPr bwMode="auto">
          <a:xfrm>
            <a:off x="8784168" y="3228573"/>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9" name="Straight Connector 25"/>
          <p:cNvCxnSpPr>
            <a:cxnSpLocks noChangeShapeType="1"/>
          </p:cNvCxnSpPr>
          <p:nvPr/>
        </p:nvCxnSpPr>
        <p:spPr bwMode="auto">
          <a:xfrm>
            <a:off x="7537979" y="4381098"/>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0" name="Straight Connector 26"/>
          <p:cNvCxnSpPr>
            <a:cxnSpLocks noChangeShapeType="1"/>
          </p:cNvCxnSpPr>
          <p:nvPr/>
        </p:nvCxnSpPr>
        <p:spPr bwMode="auto">
          <a:xfrm>
            <a:off x="7796743" y="3982635"/>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1" name="Straight Connector 27"/>
          <p:cNvCxnSpPr>
            <a:cxnSpLocks noChangeShapeType="1"/>
          </p:cNvCxnSpPr>
          <p:nvPr/>
        </p:nvCxnSpPr>
        <p:spPr bwMode="auto">
          <a:xfrm>
            <a:off x="7107767" y="4728759"/>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6162" name="Straight Connector 30"/>
          <p:cNvCxnSpPr>
            <a:cxnSpLocks noChangeShapeType="1"/>
          </p:cNvCxnSpPr>
          <p:nvPr/>
        </p:nvCxnSpPr>
        <p:spPr bwMode="auto">
          <a:xfrm>
            <a:off x="8495242" y="3520672"/>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20" name="Title 1"/>
          <p:cNvSpPr txBox="1">
            <a:spLocks/>
          </p:cNvSpPr>
          <p:nvPr/>
        </p:nvSpPr>
        <p:spPr>
          <a:xfrm>
            <a:off x="423908" y="87265"/>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934617" y="1230702"/>
            <a:ext cx="4434476" cy="4906963"/>
          </a:xfrm>
        </p:spPr>
        <p:txBody>
          <a:bodyPr/>
          <a:lstStyle/>
          <a:p>
            <a:pPr algn="just"/>
            <a:r>
              <a:rPr lang="en-US" altLang="en-US" dirty="0"/>
              <a:t>Let us rotate the axis to find the highest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31</a:t>
            </a:fld>
            <a:endParaRPr lang="en-US"/>
          </a:p>
        </p:txBody>
      </p:sp>
    </p:spTree>
    <p:extLst>
      <p:ext uri="{BB962C8B-B14F-4D97-AF65-F5344CB8AC3E}">
        <p14:creationId xmlns:p14="http://schemas.microsoft.com/office/powerpoint/2010/main" val="200780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0" name="Straight Arrow Connector 4"/>
          <p:cNvCxnSpPr>
            <a:cxnSpLocks noChangeShapeType="1"/>
          </p:cNvCxnSpPr>
          <p:nvPr/>
        </p:nvCxnSpPr>
        <p:spPr bwMode="auto">
          <a:xfrm flipV="1">
            <a:off x="8187076" y="854156"/>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71" name="Straight Arrow Connector 6"/>
          <p:cNvCxnSpPr>
            <a:cxnSpLocks noChangeShapeType="1"/>
          </p:cNvCxnSpPr>
          <p:nvPr/>
        </p:nvCxnSpPr>
        <p:spPr bwMode="auto">
          <a:xfrm>
            <a:off x="6009026" y="3825956"/>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172" name="Oval 176"/>
          <p:cNvSpPr>
            <a:spLocks noChangeArrowheads="1"/>
          </p:cNvSpPr>
          <p:nvPr/>
        </p:nvSpPr>
        <p:spPr bwMode="auto">
          <a:xfrm>
            <a:off x="8491876" y="34449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3" name="Oval 182"/>
          <p:cNvSpPr>
            <a:spLocks noChangeArrowheads="1"/>
          </p:cNvSpPr>
          <p:nvPr/>
        </p:nvSpPr>
        <p:spPr bwMode="auto">
          <a:xfrm>
            <a:off x="7806076" y="3902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4" name="Oval 176"/>
          <p:cNvSpPr>
            <a:spLocks noChangeArrowheads="1"/>
          </p:cNvSpPr>
          <p:nvPr/>
        </p:nvSpPr>
        <p:spPr bwMode="auto">
          <a:xfrm>
            <a:off x="7653676" y="4435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5" name="Oval 182"/>
          <p:cNvSpPr>
            <a:spLocks noChangeArrowheads="1"/>
          </p:cNvSpPr>
          <p:nvPr/>
        </p:nvSpPr>
        <p:spPr bwMode="auto">
          <a:xfrm>
            <a:off x="7120276" y="4664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6" name="Oval 176"/>
          <p:cNvSpPr>
            <a:spLocks noChangeArrowheads="1"/>
          </p:cNvSpPr>
          <p:nvPr/>
        </p:nvSpPr>
        <p:spPr bwMode="auto">
          <a:xfrm>
            <a:off x="8949076" y="3292556"/>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7" name="Oval 176"/>
          <p:cNvSpPr>
            <a:spLocks noChangeArrowheads="1"/>
          </p:cNvSpPr>
          <p:nvPr/>
        </p:nvSpPr>
        <p:spPr bwMode="auto">
          <a:xfrm>
            <a:off x="8796676" y="2911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7179" name="Group 8"/>
          <p:cNvGrpSpPr>
            <a:grpSpLocks/>
          </p:cNvGrpSpPr>
          <p:nvPr/>
        </p:nvGrpSpPr>
        <p:grpSpPr bwMode="auto">
          <a:xfrm rot="-2509140">
            <a:off x="4537892" y="676942"/>
            <a:ext cx="7620000" cy="5943600"/>
            <a:chOff x="838200" y="609599"/>
            <a:chExt cx="7620000" cy="5943600"/>
          </a:xfrm>
        </p:grpSpPr>
        <p:cxnSp>
          <p:nvCxnSpPr>
            <p:cNvPr id="7189"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7190"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7180" name="TextBox 19"/>
          <p:cNvSpPr txBox="1">
            <a:spLocks noChangeArrowheads="1"/>
          </p:cNvSpPr>
          <p:nvPr/>
        </p:nvSpPr>
        <p:spPr bwMode="auto">
          <a:xfrm rot="-2464349">
            <a:off x="10155577" y="12605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7181" name="Straight Connector 22"/>
          <p:cNvCxnSpPr>
            <a:cxnSpLocks noChangeShapeType="1"/>
          </p:cNvCxnSpPr>
          <p:nvPr/>
        </p:nvCxnSpPr>
        <p:spPr bwMode="auto">
          <a:xfrm>
            <a:off x="8909390" y="3027445"/>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2" name="Straight Connector 24"/>
          <p:cNvCxnSpPr>
            <a:cxnSpLocks noChangeShapeType="1"/>
          </p:cNvCxnSpPr>
          <p:nvPr/>
        </p:nvCxnSpPr>
        <p:spPr bwMode="auto">
          <a:xfrm>
            <a:off x="8858590" y="3217945"/>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3" name="Straight Connector 25"/>
          <p:cNvCxnSpPr>
            <a:cxnSpLocks noChangeShapeType="1"/>
          </p:cNvCxnSpPr>
          <p:nvPr/>
        </p:nvCxnSpPr>
        <p:spPr bwMode="auto">
          <a:xfrm>
            <a:off x="7612401" y="4370470"/>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4" name="Straight Connector 26"/>
          <p:cNvCxnSpPr>
            <a:cxnSpLocks noChangeShapeType="1"/>
          </p:cNvCxnSpPr>
          <p:nvPr/>
        </p:nvCxnSpPr>
        <p:spPr bwMode="auto">
          <a:xfrm>
            <a:off x="7871165" y="3972007"/>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5" name="Straight Connector 27"/>
          <p:cNvCxnSpPr>
            <a:cxnSpLocks noChangeShapeType="1"/>
          </p:cNvCxnSpPr>
          <p:nvPr/>
        </p:nvCxnSpPr>
        <p:spPr bwMode="auto">
          <a:xfrm>
            <a:off x="7182189" y="4718131"/>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86" name="Straight Connector 30"/>
          <p:cNvCxnSpPr>
            <a:cxnSpLocks noChangeShapeType="1"/>
          </p:cNvCxnSpPr>
          <p:nvPr/>
        </p:nvCxnSpPr>
        <p:spPr bwMode="auto">
          <a:xfrm>
            <a:off x="8569664" y="351004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7188" name="TextBox 36"/>
          <p:cNvSpPr txBox="1">
            <a:spLocks noChangeArrowheads="1"/>
          </p:cNvSpPr>
          <p:nvPr/>
        </p:nvSpPr>
        <p:spPr bwMode="auto">
          <a:xfrm rot="2923061">
            <a:off x="6104277" y="20352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31" name="Title 1"/>
          <p:cNvSpPr txBox="1">
            <a:spLocks/>
          </p:cNvSpPr>
          <p:nvPr/>
        </p:nvSpPr>
        <p:spPr>
          <a:xfrm>
            <a:off x="70850" y="54431"/>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43490" cy="4906963"/>
          </a:xfrm>
        </p:spPr>
        <p:txBody>
          <a:bodyPr>
            <a:normAutofit fontScale="92500" lnSpcReduction="20000"/>
          </a:bodyPr>
          <a:lstStyle/>
          <a:p>
            <a:pPr marL="0" algn="just">
              <a:spcBef>
                <a:spcPct val="0"/>
              </a:spcBef>
              <a:buNone/>
            </a:pPr>
            <a:r>
              <a:rPr lang="en-US" altLang="en-US" dirty="0"/>
              <a:t>The idea is to rotate the axes so that the new axes (also called the principal components, i.e., PCs for short) are such that the variance of the data on each axis goes down from axis to axis. </a:t>
            </a:r>
          </a:p>
          <a:p>
            <a:pPr marL="0" algn="just">
              <a:spcBef>
                <a:spcPct val="0"/>
              </a:spcBef>
              <a:buNone/>
            </a:pPr>
            <a:endParaRPr lang="en-US" altLang="en-US" dirty="0"/>
          </a:p>
          <a:p>
            <a:pPr marL="0" algn="just">
              <a:spcBef>
                <a:spcPct val="0"/>
              </a:spcBef>
              <a:buNone/>
            </a:pPr>
            <a:r>
              <a:rPr lang="en-US" altLang="en-US" dirty="0"/>
              <a:t>The first new axis is called the first principal component (</a:t>
            </a:r>
            <a:r>
              <a:rPr lang="en-US" altLang="en-US" dirty="0">
                <a:solidFill>
                  <a:srgbClr val="7030A0"/>
                </a:solidFill>
              </a:rPr>
              <a:t>PC1</a:t>
            </a:r>
            <a:r>
              <a:rPr lang="en-US" altLang="en-US" dirty="0"/>
              <a:t>) and it is in the direction of the greatest variance in the data. </a:t>
            </a:r>
          </a:p>
          <a:p>
            <a:pPr algn="just">
              <a:spcBef>
                <a:spcPct val="0"/>
              </a:spcBef>
              <a:buNone/>
            </a:pPr>
            <a:endParaRPr lang="en-US" altLang="en-US" dirty="0"/>
          </a:p>
          <a:p>
            <a:pPr marL="0" algn="just">
              <a:spcBef>
                <a:spcPct val="0"/>
              </a:spcBef>
              <a:buNone/>
            </a:pPr>
            <a:r>
              <a:rPr lang="en-US" altLang="en-US" dirty="0"/>
              <a:t>Each new axis is constructed orthogonal to the previous ones and along the direction with the largest remaining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32</a:t>
            </a:fld>
            <a:endParaRPr lang="en-US"/>
          </a:p>
        </p:txBody>
      </p:sp>
    </p:spTree>
    <p:extLst>
      <p:ext uri="{BB962C8B-B14F-4D97-AF65-F5344CB8AC3E}">
        <p14:creationId xmlns:p14="http://schemas.microsoft.com/office/powerpoint/2010/main" val="3846592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bwMode="auto">
          <a:xfrm flipV="1">
            <a:off x="8059487" y="886049"/>
            <a:ext cx="0" cy="5943600"/>
          </a:xfrm>
          <a:prstGeom prst="straightConnector1">
            <a:avLst/>
          </a:prstGeom>
          <a:noFill/>
          <a:ln w="0" cap="flat" cmpd="sng" algn="ctr">
            <a:solidFill>
              <a:schemeClr val="bg1">
                <a:lumMod val="65000"/>
              </a:schemeClr>
            </a:solidFill>
            <a:prstDash val="solid"/>
            <a:round/>
            <a:headEnd type="none" w="med" len="med"/>
            <a:tailEnd type="arrow"/>
          </a:ln>
          <a:effectLst/>
        </p:spPr>
      </p:cxnSp>
      <p:cxnSp>
        <p:nvCxnSpPr>
          <p:cNvPr id="7" name="Straight Arrow Connector 6"/>
          <p:cNvCxnSpPr/>
          <p:nvPr/>
        </p:nvCxnSpPr>
        <p:spPr bwMode="auto">
          <a:xfrm>
            <a:off x="5881437" y="3857849"/>
            <a:ext cx="6216650" cy="0"/>
          </a:xfrm>
          <a:prstGeom prst="straightConnector1">
            <a:avLst/>
          </a:prstGeom>
          <a:noFill/>
          <a:ln w="0" cap="flat" cmpd="sng" algn="ctr">
            <a:solidFill>
              <a:schemeClr val="bg1">
                <a:lumMod val="65000"/>
              </a:schemeClr>
            </a:solidFill>
            <a:prstDash val="solid"/>
            <a:round/>
            <a:headEnd type="none" w="med" len="med"/>
            <a:tailEnd type="arrow"/>
          </a:ln>
          <a:effectLst/>
        </p:spPr>
      </p:cxnSp>
      <p:sp>
        <p:nvSpPr>
          <p:cNvPr id="8196" name="Oval 176"/>
          <p:cNvSpPr>
            <a:spLocks noChangeArrowheads="1"/>
          </p:cNvSpPr>
          <p:nvPr/>
        </p:nvSpPr>
        <p:spPr bwMode="auto">
          <a:xfrm>
            <a:off x="8364287" y="34768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7" name="Oval 182"/>
          <p:cNvSpPr>
            <a:spLocks noChangeArrowheads="1"/>
          </p:cNvSpPr>
          <p:nvPr/>
        </p:nvSpPr>
        <p:spPr bwMode="auto">
          <a:xfrm>
            <a:off x="7678487" y="3934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8" name="Oval 176"/>
          <p:cNvSpPr>
            <a:spLocks noChangeArrowheads="1"/>
          </p:cNvSpPr>
          <p:nvPr/>
        </p:nvSpPr>
        <p:spPr bwMode="auto">
          <a:xfrm>
            <a:off x="7526087" y="4467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9" name="Oval 182"/>
          <p:cNvSpPr>
            <a:spLocks noChangeArrowheads="1"/>
          </p:cNvSpPr>
          <p:nvPr/>
        </p:nvSpPr>
        <p:spPr bwMode="auto">
          <a:xfrm>
            <a:off x="6992687" y="4696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0" name="Oval 176"/>
          <p:cNvSpPr>
            <a:spLocks noChangeArrowheads="1"/>
          </p:cNvSpPr>
          <p:nvPr/>
        </p:nvSpPr>
        <p:spPr bwMode="auto">
          <a:xfrm>
            <a:off x="8669087" y="2943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8202" name="Group 8"/>
          <p:cNvGrpSpPr>
            <a:grpSpLocks/>
          </p:cNvGrpSpPr>
          <p:nvPr/>
        </p:nvGrpSpPr>
        <p:grpSpPr bwMode="auto">
          <a:xfrm rot="-2509140">
            <a:off x="4431570" y="733649"/>
            <a:ext cx="7620000" cy="5943600"/>
            <a:chOff x="838200" y="609599"/>
            <a:chExt cx="7620000" cy="5943600"/>
          </a:xfrm>
        </p:grpSpPr>
        <p:cxnSp>
          <p:nvCxnSpPr>
            <p:cNvPr id="8211"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8212"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8203" name="TextBox 19"/>
          <p:cNvSpPr txBox="1">
            <a:spLocks noChangeArrowheads="1"/>
          </p:cNvSpPr>
          <p:nvPr/>
        </p:nvSpPr>
        <p:spPr bwMode="auto">
          <a:xfrm rot="-2464349">
            <a:off x="10027988" y="12924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8205" name="Straight Connector 23"/>
          <p:cNvCxnSpPr>
            <a:cxnSpLocks noChangeShapeType="1"/>
            <a:endCxn id="8207" idx="5"/>
          </p:cNvCxnSpPr>
          <p:nvPr/>
        </p:nvCxnSpPr>
        <p:spPr bwMode="auto">
          <a:xfrm>
            <a:off x="8748462" y="3238724"/>
            <a:ext cx="203200" cy="2159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206" name="Straight Connector 28"/>
          <p:cNvCxnSpPr>
            <a:cxnSpLocks noChangeShapeType="1"/>
          </p:cNvCxnSpPr>
          <p:nvPr/>
        </p:nvCxnSpPr>
        <p:spPr bwMode="auto">
          <a:xfrm flipH="1">
            <a:off x="8203951" y="3394300"/>
            <a:ext cx="727075" cy="657225"/>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8207" name="Oval 176"/>
          <p:cNvSpPr>
            <a:spLocks noChangeArrowheads="1"/>
          </p:cNvSpPr>
          <p:nvPr/>
        </p:nvSpPr>
        <p:spPr bwMode="auto">
          <a:xfrm>
            <a:off x="8821487" y="332444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8" name="TextBox 38"/>
          <p:cNvSpPr txBox="1">
            <a:spLocks noChangeArrowheads="1"/>
          </p:cNvSpPr>
          <p:nvPr/>
        </p:nvSpPr>
        <p:spPr bwMode="auto">
          <a:xfrm rot="2923061">
            <a:off x="5976688" y="20671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911053" y="1251968"/>
            <a:ext cx="4521088" cy="4906963"/>
          </a:xfrm>
        </p:spPr>
        <p:txBody>
          <a:bodyPr>
            <a:normAutofit fontScale="92500" lnSpcReduction="10000"/>
          </a:bodyPr>
          <a:lstStyle/>
          <a:p>
            <a:pPr marL="0" algn="just">
              <a:spcBef>
                <a:spcPct val="0"/>
              </a:spcBef>
              <a:buNone/>
            </a:pPr>
            <a:r>
              <a:rPr lang="en-US" altLang="en-US" dirty="0"/>
              <a:t>Each data object is still represented by its location in 2D space.</a:t>
            </a:r>
          </a:p>
          <a:p>
            <a:pPr algn="just">
              <a:spcBef>
                <a:spcPct val="0"/>
              </a:spcBef>
              <a:buNone/>
            </a:pPr>
            <a:endParaRPr lang="en-US" altLang="en-US" dirty="0"/>
          </a:p>
          <a:p>
            <a:pPr marL="0" algn="just">
              <a:spcBef>
                <a:spcPct val="0"/>
              </a:spcBef>
              <a:buNone/>
            </a:pPr>
            <a:r>
              <a:rPr lang="en-US" altLang="en-US" dirty="0"/>
              <a:t>However, instead of X-Y space, we are now in PC1-PC2 space.</a:t>
            </a:r>
          </a:p>
          <a:p>
            <a:pPr algn="just">
              <a:spcBef>
                <a:spcPct val="0"/>
              </a:spcBef>
              <a:buNone/>
            </a:pPr>
            <a:endParaRPr lang="en-US" altLang="en-US" dirty="0"/>
          </a:p>
          <a:p>
            <a:pPr marL="0" algn="just">
              <a:spcBef>
                <a:spcPct val="0"/>
              </a:spcBef>
              <a:buNone/>
            </a:pPr>
            <a:r>
              <a:rPr lang="en-US" altLang="en-US" dirty="0"/>
              <a:t>Note that for our </a:t>
            </a:r>
            <a:r>
              <a:rPr lang="en-US" altLang="en-US" dirty="0">
                <a:solidFill>
                  <a:srgbClr val="FF6600"/>
                </a:solidFill>
              </a:rPr>
              <a:t>orange</a:t>
            </a:r>
            <a:r>
              <a:rPr lang="en-US" altLang="en-US" dirty="0"/>
              <a:t> example, the value in PCI is large, and in PC2 is small.</a:t>
            </a:r>
          </a:p>
          <a:p>
            <a:pPr algn="just">
              <a:spcBef>
                <a:spcPct val="0"/>
              </a:spcBef>
              <a:buNone/>
            </a:pPr>
            <a:endParaRPr lang="en-US" altLang="en-US" dirty="0"/>
          </a:p>
          <a:p>
            <a:pPr marL="0" algn="just">
              <a:spcBef>
                <a:spcPct val="0"/>
              </a:spcBef>
              <a:buNone/>
            </a:pPr>
            <a:r>
              <a:rPr lang="en-US" altLang="en-US" dirty="0"/>
              <a:t>This is true on average for all data points. Moreover, it is true by definition, this is what PCA does! </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33</a:t>
            </a:fld>
            <a:endParaRPr lang="en-US"/>
          </a:p>
        </p:txBody>
      </p:sp>
    </p:spTree>
    <p:extLst>
      <p:ext uri="{BB962C8B-B14F-4D97-AF65-F5344CB8AC3E}">
        <p14:creationId xmlns:p14="http://schemas.microsoft.com/office/powerpoint/2010/main" val="2035832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176"/>
          <p:cNvSpPr>
            <a:spLocks noChangeArrowheads="1"/>
          </p:cNvSpPr>
          <p:nvPr/>
        </p:nvSpPr>
        <p:spPr bwMode="auto">
          <a:xfrm>
            <a:off x="8268591" y="35831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19" name="Oval 182"/>
          <p:cNvSpPr>
            <a:spLocks noChangeArrowheads="1"/>
          </p:cNvSpPr>
          <p:nvPr/>
        </p:nvSpPr>
        <p:spPr bwMode="auto">
          <a:xfrm>
            <a:off x="7582791" y="4040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0" name="Oval 176"/>
          <p:cNvSpPr>
            <a:spLocks noChangeArrowheads="1"/>
          </p:cNvSpPr>
          <p:nvPr/>
        </p:nvSpPr>
        <p:spPr bwMode="auto">
          <a:xfrm>
            <a:off x="7430391" y="4573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1" name="Oval 182"/>
          <p:cNvSpPr>
            <a:spLocks noChangeArrowheads="1"/>
          </p:cNvSpPr>
          <p:nvPr/>
        </p:nvSpPr>
        <p:spPr bwMode="auto">
          <a:xfrm>
            <a:off x="6896991" y="4802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2" name="Oval 176"/>
          <p:cNvSpPr>
            <a:spLocks noChangeArrowheads="1"/>
          </p:cNvSpPr>
          <p:nvPr/>
        </p:nvSpPr>
        <p:spPr bwMode="auto">
          <a:xfrm>
            <a:off x="8725791" y="343077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3" name="Oval 176"/>
          <p:cNvSpPr>
            <a:spLocks noChangeArrowheads="1"/>
          </p:cNvSpPr>
          <p:nvPr/>
        </p:nvSpPr>
        <p:spPr bwMode="auto">
          <a:xfrm>
            <a:off x="8573391" y="3049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9225" name="Group 8"/>
          <p:cNvGrpSpPr>
            <a:grpSpLocks/>
          </p:cNvGrpSpPr>
          <p:nvPr/>
        </p:nvGrpSpPr>
        <p:grpSpPr bwMode="auto">
          <a:xfrm rot="-2509140">
            <a:off x="4325241" y="839979"/>
            <a:ext cx="7620000" cy="5943600"/>
            <a:chOff x="838200" y="609599"/>
            <a:chExt cx="7620000" cy="5943600"/>
          </a:xfrm>
        </p:grpSpPr>
        <p:cxnSp>
          <p:nvCxnSpPr>
            <p:cNvPr id="9235"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9236"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9226" name="TextBox 19"/>
          <p:cNvSpPr txBox="1">
            <a:spLocks noChangeArrowheads="1"/>
          </p:cNvSpPr>
          <p:nvPr/>
        </p:nvSpPr>
        <p:spPr bwMode="auto">
          <a:xfrm rot="-2464349">
            <a:off x="9900393" y="13987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9227" name="TextBox 20"/>
          <p:cNvSpPr txBox="1">
            <a:spLocks noChangeArrowheads="1"/>
          </p:cNvSpPr>
          <p:nvPr/>
        </p:nvSpPr>
        <p:spPr bwMode="auto">
          <a:xfrm rot="2923061">
            <a:off x="5880992" y="21734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cxnSp>
        <p:nvCxnSpPr>
          <p:cNvPr id="9228" name="Straight Connector 22"/>
          <p:cNvCxnSpPr>
            <a:cxnSpLocks noChangeShapeType="1"/>
          </p:cNvCxnSpPr>
          <p:nvPr/>
        </p:nvCxnSpPr>
        <p:spPr bwMode="auto">
          <a:xfrm>
            <a:off x="8686105" y="3165668"/>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29" name="Straight Connector 24"/>
          <p:cNvCxnSpPr>
            <a:cxnSpLocks noChangeShapeType="1"/>
          </p:cNvCxnSpPr>
          <p:nvPr/>
        </p:nvCxnSpPr>
        <p:spPr bwMode="auto">
          <a:xfrm>
            <a:off x="8635305" y="3356168"/>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0" name="Straight Connector 25"/>
          <p:cNvCxnSpPr>
            <a:cxnSpLocks noChangeShapeType="1"/>
          </p:cNvCxnSpPr>
          <p:nvPr/>
        </p:nvCxnSpPr>
        <p:spPr bwMode="auto">
          <a:xfrm>
            <a:off x="7389116" y="4508693"/>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1" name="Straight Connector 26"/>
          <p:cNvCxnSpPr>
            <a:cxnSpLocks noChangeShapeType="1"/>
          </p:cNvCxnSpPr>
          <p:nvPr/>
        </p:nvCxnSpPr>
        <p:spPr bwMode="auto">
          <a:xfrm>
            <a:off x="7647880" y="4110230"/>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2" name="Straight Connector 27"/>
          <p:cNvCxnSpPr>
            <a:cxnSpLocks noChangeShapeType="1"/>
          </p:cNvCxnSpPr>
          <p:nvPr/>
        </p:nvCxnSpPr>
        <p:spPr bwMode="auto">
          <a:xfrm>
            <a:off x="6958904" y="485635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9233" name="Straight Connector 30"/>
          <p:cNvCxnSpPr>
            <a:cxnSpLocks noChangeShapeType="1"/>
          </p:cNvCxnSpPr>
          <p:nvPr/>
        </p:nvCxnSpPr>
        <p:spPr bwMode="auto">
          <a:xfrm>
            <a:off x="8346379" y="3648267"/>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75125" cy="4906963"/>
          </a:xfrm>
        </p:spPr>
        <p:txBody>
          <a:bodyPr/>
          <a:lstStyle/>
          <a:p>
            <a:r>
              <a:rPr lang="en-US" altLang="en-US" dirty="0">
                <a:cs typeface="Times New Roman" panose="02020603050405020304" pitchFamily="18" charset="0"/>
              </a:rPr>
              <a:t>We can project the data onto just the </a:t>
            </a:r>
            <a:r>
              <a:rPr lang="en-US" altLang="en-US" dirty="0">
                <a:solidFill>
                  <a:srgbClr val="7030A0"/>
                </a:solidFill>
                <a:cs typeface="Times New Roman" panose="02020603050405020304" pitchFamily="18" charset="0"/>
              </a:rPr>
              <a:t>PC1</a:t>
            </a:r>
            <a:r>
              <a:rPr lang="en-US" altLang="en-US" dirty="0">
                <a:cs typeface="Times New Roman" panose="02020603050405020304" pitchFamily="18" charset="0"/>
              </a:rPr>
              <a:t> axis</a:t>
            </a:r>
          </a:p>
          <a:p>
            <a:endParaRPr lang="en-US" dirty="0"/>
          </a:p>
        </p:txBody>
      </p:sp>
      <p:sp>
        <p:nvSpPr>
          <p:cNvPr id="2" name="Slide Number Placeholder 1"/>
          <p:cNvSpPr>
            <a:spLocks noGrp="1"/>
          </p:cNvSpPr>
          <p:nvPr>
            <p:ph type="sldNum" sz="quarter" idx="12"/>
          </p:nvPr>
        </p:nvSpPr>
        <p:spPr>
          <a:xfrm>
            <a:off x="8637196" y="6464924"/>
            <a:ext cx="2743200" cy="365125"/>
          </a:xfrm>
        </p:spPr>
        <p:txBody>
          <a:bodyPr/>
          <a:lstStyle/>
          <a:p>
            <a:fld id="{D9D0F597-6C79-4498-BE18-DD874142F752}" type="slidenum">
              <a:rPr lang="en-US" smtClean="0"/>
              <a:t>34</a:t>
            </a:fld>
            <a:endParaRPr lang="en-US" dirty="0"/>
          </a:p>
        </p:txBody>
      </p:sp>
    </p:spTree>
    <p:extLst>
      <p:ext uri="{BB962C8B-B14F-4D97-AF65-F5344CB8AC3E}">
        <p14:creationId xmlns:p14="http://schemas.microsoft.com/office/powerpoint/2010/main" val="1008908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76"/>
          <p:cNvSpPr>
            <a:spLocks noChangeArrowheads="1"/>
          </p:cNvSpPr>
          <p:nvPr/>
        </p:nvSpPr>
        <p:spPr bwMode="auto">
          <a:xfrm>
            <a:off x="8763077" y="325101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7" name="Oval 182"/>
          <p:cNvSpPr>
            <a:spLocks noChangeArrowheads="1"/>
          </p:cNvSpPr>
          <p:nvPr/>
        </p:nvSpPr>
        <p:spPr bwMode="auto">
          <a:xfrm>
            <a:off x="8147127" y="380187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8" name="Oval 176"/>
          <p:cNvSpPr>
            <a:spLocks noChangeArrowheads="1"/>
          </p:cNvSpPr>
          <p:nvPr/>
        </p:nvSpPr>
        <p:spPr bwMode="auto">
          <a:xfrm>
            <a:off x="7807402" y="4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9" name="Oval 182"/>
          <p:cNvSpPr>
            <a:spLocks noChangeArrowheads="1"/>
          </p:cNvSpPr>
          <p:nvPr/>
        </p:nvSpPr>
        <p:spPr bwMode="auto">
          <a:xfrm>
            <a:off x="7399415" y="44781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0" name="Oval 176"/>
          <p:cNvSpPr>
            <a:spLocks noChangeArrowheads="1"/>
          </p:cNvSpPr>
          <p:nvPr/>
        </p:nvSpPr>
        <p:spPr bwMode="auto">
          <a:xfrm>
            <a:off x="9064702" y="2981141"/>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1" name="Oval 176"/>
          <p:cNvSpPr>
            <a:spLocks noChangeArrowheads="1"/>
          </p:cNvSpPr>
          <p:nvPr/>
        </p:nvSpPr>
        <p:spPr bwMode="auto">
          <a:xfrm>
            <a:off x="9217102" y="284302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11273" name="Straight Arrow Connector 18"/>
          <p:cNvCxnSpPr>
            <a:cxnSpLocks noChangeShapeType="1"/>
          </p:cNvCxnSpPr>
          <p:nvPr/>
        </p:nvCxnSpPr>
        <p:spPr bwMode="auto">
          <a:xfrm rot="-2509140">
            <a:off x="4835602" y="3503428"/>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11274" name="TextBox 19"/>
          <p:cNvSpPr txBox="1">
            <a:spLocks noChangeArrowheads="1"/>
          </p:cNvSpPr>
          <p:nvPr/>
        </p:nvSpPr>
        <p:spPr bwMode="auto">
          <a:xfrm rot="-2464349">
            <a:off x="10442653" y="1090429"/>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3" name="Title 2"/>
          <p:cNvSpPr>
            <a:spLocks noGrp="1"/>
          </p:cNvSpPr>
          <p:nvPr>
            <p:ph type="title"/>
          </p:nvPr>
        </p:nvSpPr>
        <p:spPr/>
        <p:txBody>
          <a:bodyPr>
            <a:normAutofit fontScale="90000"/>
          </a:bodyPr>
          <a:lstStyle/>
          <a:p>
            <a:r>
              <a:rPr lang="en-US" dirty="0"/>
              <a:t>Geometric picture of principal components (PCs)</a:t>
            </a:r>
          </a:p>
        </p:txBody>
      </p:sp>
      <p:sp>
        <p:nvSpPr>
          <p:cNvPr id="4" name="Content Placeholder 3"/>
          <p:cNvSpPr>
            <a:spLocks noGrp="1"/>
          </p:cNvSpPr>
          <p:nvPr>
            <p:ph idx="1"/>
          </p:nvPr>
        </p:nvSpPr>
        <p:spPr>
          <a:xfrm>
            <a:off x="838200" y="1270000"/>
            <a:ext cx="4853680" cy="4906963"/>
          </a:xfrm>
        </p:spPr>
        <p:txBody>
          <a:bodyPr>
            <a:normAutofit/>
          </a:bodyPr>
          <a:lstStyle/>
          <a:p>
            <a:pPr algn="just"/>
            <a:r>
              <a:rPr lang="en-US" dirty="0"/>
              <a:t>We can project the data onto just the PC1 axis. This means that PC2 no longer exist</a:t>
            </a:r>
          </a:p>
          <a:p>
            <a:pPr algn="just"/>
            <a:r>
              <a:rPr lang="en-US" dirty="0"/>
              <a:t>This is a general trick.</a:t>
            </a:r>
          </a:p>
          <a:p>
            <a:pPr algn="just"/>
            <a:r>
              <a:rPr lang="en-US" dirty="0"/>
              <a:t>Starting with any N dimensions, we can do PCA, and keep just n dimensions, n &lt;=N, as use the n dimensions for clustering, classifying, indexing, plotting etc.</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35</a:t>
            </a:fld>
            <a:endParaRPr lang="en-US"/>
          </a:p>
        </p:txBody>
      </p:sp>
    </p:spTree>
    <p:extLst>
      <p:ext uri="{BB962C8B-B14F-4D97-AF65-F5344CB8AC3E}">
        <p14:creationId xmlns:p14="http://schemas.microsoft.com/office/powerpoint/2010/main" val="127750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Algebraic definition of PCs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270000"/>
                <a:ext cx="8702615" cy="4906963"/>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Given a sample of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observations on a vector of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variables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𝑋</m:t>
                      </m:r>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e>
                      </m:d>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𝑝</m:t>
                          </m:r>
                        </m:sup>
                      </m:sSup>
                    </m:oMath>
                  </m:oMathPara>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Define the first principal component of the sample by the linear transformation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𝑍</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𝑝</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𝑖𝑗</m:t>
                              </m:r>
                            </m:sub>
                          </m:sSub>
                        </m:e>
                      </m:nary>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 2, …, </m:t>
                      </m:r>
                      <m:r>
                        <a:rPr lang="en-US" b="0" i="1" smtClean="0">
                          <a:latin typeface="Cambria Math" panose="02040503050406030204" pitchFamily="18" charset="0"/>
                          <a:cs typeface="Times New Roman" panose="02020603050405020304" pitchFamily="18" charset="0"/>
                        </a:rPr>
                        <m:t>𝑛</m:t>
                      </m:r>
                    </m:oMath>
                  </m:oMathPara>
                </a14:m>
                <a:endParaRPr lang="en-US"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the vector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b="0" i="1" smtClean="0">
                                  <a:latin typeface="Cambria Math" panose="02040503050406030204" pitchFamily="18" charset="0"/>
                                  <a:cs typeface="Times New Roman" panose="02020603050405020304" pitchFamily="18" charset="0"/>
                                </a:rPr>
                              </m:ctrlPr>
                            </m:mPr>
                            <m:mr>
                              <m:e>
                                <m:sSub>
                                  <m:sSubPr>
                                    <m:ctrlPr>
                                      <a:rPr lang="en-US" b="0" i="1" smtClean="0">
                                        <a:latin typeface="Cambria Math" panose="02040503050406030204" pitchFamily="18" charset="0"/>
                                        <a:cs typeface="Times New Roman" panose="02020603050405020304" pitchFamily="18" charset="0"/>
                                      </a:rPr>
                                    </m:ctrlPr>
                                  </m:sSubPr>
                                  <m:e>
                                    <m:r>
                                      <m:rPr>
                                        <m:brk m:alnAt="7"/>
                                      </m:rPr>
                                      <a:rPr lang="en-US" b="0" i="1" smtClean="0">
                                        <a:latin typeface="Cambria Math" panose="02040503050406030204" pitchFamily="18" charset="0"/>
                                        <a:cs typeface="Times New Roman" panose="02020603050405020304" pitchFamily="18" charset="0"/>
                                      </a:rPr>
                                      <m:t>𝑎</m:t>
                                    </m:r>
                                  </m:e>
                                  <m:sub>
                                    <m:r>
                                      <m:rPr>
                                        <m:brk m:alnAt="7"/>
                                      </m:rP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1</m:t>
                                    </m:r>
                                  </m:sub>
                                </m:sSub>
                              </m:e>
                            </m:mr>
                            <m:mr>
                              <m:e>
                                <m:eqArr>
                                  <m:eqArrPr>
                                    <m:ctrlPr>
                                      <a:rPr lang="en-US" b="0" i="1" smtClean="0">
                                        <a:latin typeface="Cambria Math" panose="02040503050406030204" pitchFamily="18" charset="0"/>
                                        <a:cs typeface="Times New Roman" panose="02020603050405020304" pitchFamily="18" charset="0"/>
                                      </a:rPr>
                                    </m:ctrlPr>
                                  </m:eqArr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21</m:t>
                                        </m:r>
                                      </m:sub>
                                    </m:sSub>
                                  </m:e>
                                  <m:e>
                                    <m:r>
                                      <a:rPr lang="en-US" b="0" i="1" smtClean="0">
                                        <a:latin typeface="Cambria Math" panose="02040503050406030204" pitchFamily="18" charset="0"/>
                                        <a:cs typeface="Times New Roman" panose="02020603050405020304" pitchFamily="18" charset="0"/>
                                      </a:rPr>
                                      <m:t>⋮</m:t>
                                    </m:r>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1</m:t>
                                        </m:r>
                                      </m:sub>
                                    </m:sSub>
                                  </m:e>
                                </m:eqArr>
                              </m:e>
                            </m:mr>
                          </m:m>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b="0" i="1" smtClean="0">
                                  <a:latin typeface="Cambria Math" panose="02040503050406030204" pitchFamily="18" charset="0"/>
                                  <a:cs typeface="Times New Roman" panose="02020603050405020304" pitchFamily="18" charset="0"/>
                                </a:rPr>
                              </m:ctrlPr>
                            </m:mPr>
                            <m:mr>
                              <m:e>
                                <m:sSub>
                                  <m:sSubPr>
                                    <m:ctrlPr>
                                      <a:rPr lang="en-US" b="0" i="1" smtClean="0">
                                        <a:latin typeface="Cambria Math" panose="02040503050406030204" pitchFamily="18" charset="0"/>
                                        <a:cs typeface="Times New Roman" panose="02020603050405020304" pitchFamily="18" charset="0"/>
                                      </a:rPr>
                                    </m:ctrlPr>
                                  </m:sSubPr>
                                  <m:e>
                                    <m:r>
                                      <m:rPr>
                                        <m:brk m:alnAt="7"/>
                                      </m:rPr>
                                      <a:rPr lang="en-US" b="0" i="1" smtClean="0">
                                        <a:latin typeface="Cambria Math" panose="02040503050406030204" pitchFamily="18" charset="0"/>
                                        <a:cs typeface="Times New Roman" panose="02020603050405020304" pitchFamily="18" charset="0"/>
                                      </a:rPr>
                                      <m:t>𝑥</m:t>
                                    </m:r>
                                  </m:e>
                                  <m:sub>
                                    <m:r>
                                      <m:rPr>
                                        <m:brk m:alnAt="7"/>
                                      </m:rP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𝑗</m:t>
                                    </m:r>
                                  </m:sub>
                                </m:sSub>
                              </m:e>
                            </m:mr>
                            <m:mr>
                              <m:e>
                                <m:eqArr>
                                  <m:eqArrPr>
                                    <m:ctrlPr>
                                      <a:rPr lang="en-US" b="0" i="1" smtClean="0">
                                        <a:latin typeface="Cambria Math" panose="02040503050406030204" pitchFamily="18" charset="0"/>
                                        <a:cs typeface="Times New Roman" panose="02020603050405020304" pitchFamily="18" charset="0"/>
                                      </a:rPr>
                                    </m:ctrlPr>
                                  </m:eqArr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𝑗</m:t>
                                        </m:r>
                                      </m:sub>
                                    </m:sSub>
                                  </m:e>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𝑝𝑗</m:t>
                                        </m:r>
                                      </m:sub>
                                    </m:sSub>
                                  </m:e>
                                </m:eqArr>
                              </m:e>
                            </m:mr>
                          </m:m>
                        </m:e>
                      </m:d>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is chosen such that</a:t>
                </a:r>
                <a:r>
                  <a:rPr lang="en-US" dirty="0">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𝑣𝑎𝑟</m:t>
                    </m:r>
                    <m:d>
                      <m:dPr>
                        <m:begChr m:val="["/>
                        <m:endChr m:val="]"/>
                        <m:ctrlPr>
                          <a:rPr lang="en-US" sz="2000" b="0" i="1" smtClean="0">
                            <a:solidFill>
                              <a:schemeClr val="tx1"/>
                            </a:solidFill>
                            <a:latin typeface="Cambria Math" panose="02040503050406030204" pitchFamily="18" charset="0"/>
                            <a:cs typeface="Times New Roman" panose="02020603050405020304" pitchFamily="18" charset="0"/>
                          </a:rPr>
                        </m:ctrlPr>
                      </m:dPr>
                      <m:e>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cs typeface="Times New Roman" panose="02020603050405020304" pitchFamily="18" charset="0"/>
                              </a:rPr>
                              <m:t>𝑍</m:t>
                            </m:r>
                          </m:e>
                          <m:sub>
                            <m:r>
                              <a:rPr lang="en-US" sz="2000" b="0" i="1" smtClean="0">
                                <a:solidFill>
                                  <a:schemeClr val="tx1"/>
                                </a:solidFill>
                                <a:latin typeface="Cambria Math" panose="02040503050406030204" pitchFamily="18" charset="0"/>
                                <a:cs typeface="Times New Roman" panose="02020603050405020304" pitchFamily="18" charset="0"/>
                              </a:rPr>
                              <m:t>1</m:t>
                            </m:r>
                          </m:sub>
                        </m:sSub>
                      </m:e>
                    </m:d>
                  </m:oMath>
                </a14:m>
                <a:r>
                  <a:rPr lang="en-US" dirty="0">
                    <a:solidFill>
                      <a:srgbClr val="FFFF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maximum and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a:latin typeface="Cambria Math" panose="02040503050406030204" pitchFamily="18" charset="0"/>
                            <a:cs typeface="Times New Roman" panose="02020603050405020304" pitchFamily="18" charset="0"/>
                          </a:rPr>
                          <m:t>𝑎</m:t>
                        </m:r>
                      </m:e>
                      <m:sub>
                        <m:r>
                          <a:rPr lang="en-US" b="0" i="1">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𝒁</m:t>
                        </m:r>
                      </m:e>
                      <m:sub>
                        <m:r>
                          <a:rPr lang="en-US" b="1" i="1" smtClean="0">
                            <a:latin typeface="Cambria Math" panose="02040503050406030204" pitchFamily="18" charset="0"/>
                            <a:cs typeface="Times New Roman" panose="02020603050405020304" pitchFamily="18" charset="0"/>
                          </a:rPr>
                          <m:t>𝟏</m:t>
                        </m:r>
                      </m:sub>
                    </m:sSub>
                    <m:r>
                      <a:rPr lang="en-US" b="1" i="1" smtClean="0">
                        <a:latin typeface="Cambria Math" panose="02040503050406030204" pitchFamily="18" charset="0"/>
                        <a:cs typeface="Times New Roman" panose="02020603050405020304" pitchFamily="18" charset="0"/>
                      </a:rPr>
                      <m:t>=</m:t>
                    </m:r>
                    <m:d>
                      <m:dPr>
                        <m:begChr m:val="{"/>
                        <m:endChr m:val="}"/>
                        <m:ctrlPr>
                          <a:rPr lang="en-US" b="1" i="1" smtClean="0">
                            <a:latin typeface="Cambria Math" panose="02040503050406030204" pitchFamily="18" charset="0"/>
                            <a:cs typeface="Times New Roman" panose="02020603050405020304" pitchFamily="18" charset="0"/>
                          </a:rPr>
                        </m:ctrlPr>
                      </m:dPr>
                      <m:e>
                        <m:sSubSup>
                          <m:sSubSupPr>
                            <m:ctrlPr>
                              <a:rPr lang="en-US" b="1" i="1" smtClean="0">
                                <a:latin typeface="Cambria Math" panose="02040503050406030204" pitchFamily="18" charset="0"/>
                                <a:cs typeface="Times New Roman" panose="02020603050405020304" pitchFamily="18" charset="0"/>
                              </a:rPr>
                            </m:ctrlPr>
                          </m:sSubSupPr>
                          <m:e>
                            <m:r>
                              <a:rPr lang="en-US" b="1" i="1" smtClean="0">
                                <a:latin typeface="Cambria Math" panose="02040503050406030204" pitchFamily="18" charset="0"/>
                                <a:cs typeface="Times New Roman" panose="02020603050405020304" pitchFamily="18" charset="0"/>
                              </a:rPr>
                              <m:t>𝒛</m:t>
                            </m:r>
                          </m:e>
                          <m:sub>
                            <m:r>
                              <a:rPr lang="en-US" b="1" i="1" smtClean="0">
                                <a:latin typeface="Cambria Math" panose="02040503050406030204" pitchFamily="18" charset="0"/>
                                <a:cs typeface="Times New Roman" panose="02020603050405020304" pitchFamily="18" charset="0"/>
                              </a:rPr>
                              <m:t>𝟏</m:t>
                            </m:r>
                          </m:sub>
                          <m:sup>
                            <m:r>
                              <a:rPr lang="en-US" b="1" i="1" smtClean="0">
                                <a:latin typeface="Cambria Math" panose="02040503050406030204" pitchFamily="18" charset="0"/>
                                <a:cs typeface="Times New Roman" panose="02020603050405020304" pitchFamily="18" charset="0"/>
                              </a:rPr>
                              <m:t>𝟏</m:t>
                            </m:r>
                          </m:sup>
                        </m:sSubSup>
                        <m:r>
                          <a:rPr lang="en-US" b="1" i="1" smtClean="0">
                            <a:latin typeface="Cambria Math" panose="02040503050406030204" pitchFamily="18" charset="0"/>
                            <a:cs typeface="Times New Roman" panose="02020603050405020304" pitchFamily="18" charset="0"/>
                          </a:rPr>
                          <m:t>, </m:t>
                        </m:r>
                        <m:sSubSup>
                          <m:sSubSupPr>
                            <m:ctrlPr>
                              <a:rPr lang="en-US" b="1" i="1" smtClean="0">
                                <a:latin typeface="Cambria Math" panose="02040503050406030204" pitchFamily="18" charset="0"/>
                                <a:cs typeface="Times New Roman" panose="02020603050405020304" pitchFamily="18" charset="0"/>
                              </a:rPr>
                            </m:ctrlPr>
                          </m:sSubSupPr>
                          <m:e>
                            <m:r>
                              <a:rPr lang="en-US" b="1" i="1" smtClean="0">
                                <a:latin typeface="Cambria Math" panose="02040503050406030204" pitchFamily="18" charset="0"/>
                                <a:cs typeface="Times New Roman" panose="02020603050405020304" pitchFamily="18" charset="0"/>
                              </a:rPr>
                              <m:t>𝒛</m:t>
                            </m:r>
                          </m:e>
                          <m:sub>
                            <m:r>
                              <a:rPr lang="en-US" b="1" i="1" smtClean="0">
                                <a:latin typeface="Cambria Math" panose="02040503050406030204" pitchFamily="18" charset="0"/>
                                <a:cs typeface="Times New Roman" panose="02020603050405020304" pitchFamily="18" charset="0"/>
                              </a:rPr>
                              <m:t>𝟐</m:t>
                            </m:r>
                          </m:sub>
                          <m:sup>
                            <m:r>
                              <a:rPr lang="en-US" b="1" i="1" smtClean="0">
                                <a:latin typeface="Cambria Math" panose="02040503050406030204" pitchFamily="18" charset="0"/>
                                <a:cs typeface="Times New Roman" panose="02020603050405020304" pitchFamily="18" charset="0"/>
                              </a:rPr>
                              <m:t>𝟏</m:t>
                            </m:r>
                          </m:sup>
                        </m:sSubSup>
                        <m:r>
                          <a:rPr lang="en-US" b="1" i="1" smtClean="0">
                            <a:latin typeface="Cambria Math" panose="02040503050406030204" pitchFamily="18" charset="0"/>
                            <a:cs typeface="Times New Roman" panose="02020603050405020304" pitchFamily="18" charset="0"/>
                          </a:rPr>
                          <m:t>,…, </m:t>
                        </m:r>
                        <m:sSubSup>
                          <m:sSubSupPr>
                            <m:ctrlPr>
                              <a:rPr lang="en-US" b="1" i="1" smtClean="0">
                                <a:latin typeface="Cambria Math" panose="02040503050406030204" pitchFamily="18" charset="0"/>
                                <a:cs typeface="Times New Roman" panose="02020603050405020304" pitchFamily="18" charset="0"/>
                              </a:rPr>
                            </m:ctrlPr>
                          </m:sSubSupPr>
                          <m:e>
                            <m:r>
                              <a:rPr lang="en-US" b="1" i="1" smtClean="0">
                                <a:latin typeface="Cambria Math" panose="02040503050406030204" pitchFamily="18" charset="0"/>
                                <a:cs typeface="Times New Roman" panose="02020603050405020304" pitchFamily="18" charset="0"/>
                              </a:rPr>
                              <m:t>𝒛</m:t>
                            </m:r>
                          </m:e>
                          <m:sub>
                            <m:r>
                              <a:rPr lang="en-US" b="1" i="1" smtClean="0">
                                <a:latin typeface="Cambria Math" panose="02040503050406030204" pitchFamily="18" charset="0"/>
                                <a:cs typeface="Times New Roman" panose="02020603050405020304" pitchFamily="18" charset="0"/>
                              </a:rPr>
                              <m:t>𝒋</m:t>
                            </m:r>
                          </m:sub>
                          <m:sup>
                            <m:r>
                              <a:rPr lang="en-US" b="1" i="1" smtClean="0">
                                <a:latin typeface="Cambria Math" panose="02040503050406030204" pitchFamily="18" charset="0"/>
                                <a:cs typeface="Times New Roman" panose="02020603050405020304" pitchFamily="18" charset="0"/>
                              </a:rPr>
                              <m:t>𝟏</m:t>
                            </m:r>
                          </m:sup>
                        </m:sSubSup>
                        <m:r>
                          <a:rPr lang="en-US" b="1" i="1" smtClean="0">
                            <a:latin typeface="Cambria Math" panose="02040503050406030204" pitchFamily="18" charset="0"/>
                            <a:cs typeface="Times New Roman" panose="02020603050405020304" pitchFamily="18" charset="0"/>
                          </a:rPr>
                          <m:t>, …, </m:t>
                        </m:r>
                        <m:sSubSup>
                          <m:sSubSupPr>
                            <m:ctrlPr>
                              <a:rPr lang="en-US" b="1" i="1" smtClean="0">
                                <a:latin typeface="Cambria Math" panose="02040503050406030204" pitchFamily="18" charset="0"/>
                                <a:cs typeface="Times New Roman" panose="02020603050405020304" pitchFamily="18" charset="0"/>
                              </a:rPr>
                            </m:ctrlPr>
                          </m:sSubSupPr>
                          <m:e>
                            <m:r>
                              <a:rPr lang="en-US" b="1" i="1" smtClean="0">
                                <a:latin typeface="Cambria Math" panose="02040503050406030204" pitchFamily="18" charset="0"/>
                                <a:cs typeface="Times New Roman" panose="02020603050405020304" pitchFamily="18" charset="0"/>
                              </a:rPr>
                              <m:t>𝒛</m:t>
                            </m:r>
                          </m:e>
                          <m:sub>
                            <m:r>
                              <a:rPr lang="en-US" b="1" i="1" smtClean="0">
                                <a:latin typeface="Cambria Math" panose="02040503050406030204" pitchFamily="18" charset="0"/>
                                <a:cs typeface="Times New Roman" panose="02020603050405020304" pitchFamily="18" charset="0"/>
                              </a:rPr>
                              <m:t>𝒏</m:t>
                            </m:r>
                          </m:sub>
                          <m:sup>
                            <m:r>
                              <a:rPr lang="en-US" b="1" i="1" smtClean="0">
                                <a:latin typeface="Cambria Math" panose="02040503050406030204" pitchFamily="18" charset="0"/>
                                <a:cs typeface="Times New Roman" panose="02020603050405020304" pitchFamily="18" charset="0"/>
                              </a:rPr>
                              <m:t>𝟏</m:t>
                            </m:r>
                          </m:sup>
                        </m:sSubSup>
                      </m:e>
                    </m:d>
                  </m:oMath>
                </a14:m>
                <a:endParaRPr lang="el-GR"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270000"/>
                <a:ext cx="8702615" cy="4906963"/>
              </a:xfrm>
              <a:blipFill>
                <a:blip r:embed="rId2"/>
                <a:stretch>
                  <a:fillRect l="-981" t="-2484" r="-105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36</a:t>
            </a:fld>
            <a:endParaRPr lang="en-US"/>
          </a:p>
        </p:txBody>
      </p:sp>
    </p:spTree>
    <p:extLst>
      <p:ext uri="{BB962C8B-B14F-4D97-AF65-F5344CB8AC3E}">
        <p14:creationId xmlns:p14="http://schemas.microsoft.com/office/powerpoint/2010/main" val="1999352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Algebraic definition of PCs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77500" lnSpcReduction="20000"/>
              </a:bodyPr>
              <a:lstStyle/>
              <a:p>
                <a:r>
                  <a:rPr lang="en-US" dirty="0"/>
                  <a:t>Likewise, define the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𝑘</m:t>
                        </m:r>
                      </m:e>
                      <m:sup>
                        <m:r>
                          <a:rPr lang="en-US" i="1" dirty="0" smtClean="0">
                            <a:latin typeface="Cambria Math" panose="02040503050406030204" pitchFamily="18" charset="0"/>
                          </a:rPr>
                          <m:t>𝑡h</m:t>
                        </m:r>
                      </m:sup>
                    </m:sSup>
                  </m:oMath>
                </a14:m>
                <a:r>
                  <a:rPr lang="en-US" dirty="0"/>
                  <a:t> PC of the sample by the linear transformation</a:t>
                </a: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𝑍</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𝑝</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𝑖𝑘</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𝑖𝑗</m:t>
                              </m:r>
                            </m:sub>
                          </m:sSub>
                        </m:e>
                      </m:nary>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 2, …, </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oMath>
                  </m:oMathPara>
                </a14:m>
                <a:endParaRPr lang="en-US"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𝒁</m:t>
                          </m:r>
                        </m:e>
                        <m:sub>
                          <m:r>
                            <a:rPr lang="en-US" b="1" i="1" smtClean="0">
                              <a:latin typeface="Cambria Math" panose="02040503050406030204" pitchFamily="18" charset="0"/>
                              <a:cs typeface="Times New Roman" panose="02020603050405020304" pitchFamily="18" charset="0"/>
                            </a:rPr>
                            <m:t>𝒌</m:t>
                          </m:r>
                        </m:sub>
                      </m:sSub>
                      <m:r>
                        <a:rPr lang="en-US" i="1">
                          <a:latin typeface="Cambria Math" panose="02040503050406030204" pitchFamily="18" charset="0"/>
                          <a:cs typeface="Times New Roman" panose="02020603050405020304" pitchFamily="18" charset="0"/>
                        </a:rPr>
                        <m:t>=</m:t>
                      </m:r>
                      <m:d>
                        <m:dPr>
                          <m:begChr m:val="{"/>
                          <m:endChr m:val="}"/>
                          <m:ctrlPr>
                            <a:rPr lang="en-US" i="1">
                              <a:latin typeface="Cambria Math" panose="02040503050406030204" pitchFamily="18" charset="0"/>
                              <a:cs typeface="Times New Roman" panose="02020603050405020304" pitchFamily="18" charset="0"/>
                            </a:rPr>
                          </m:ctrlPr>
                        </m:dPr>
                        <m:e>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𝒛</m:t>
                              </m:r>
                            </m:e>
                            <m:sub>
                              <m:r>
                                <a:rPr lang="en-US" i="1">
                                  <a:latin typeface="Cambria Math" panose="02040503050406030204" pitchFamily="18" charset="0"/>
                                  <a:cs typeface="Times New Roman" panose="02020603050405020304" pitchFamily="18" charset="0"/>
                                </a:rPr>
                                <m:t>𝟏</m:t>
                              </m:r>
                            </m:sub>
                            <m:sup>
                              <m:r>
                                <a:rPr lang="en-US" b="1" i="1" smtClean="0">
                                  <a:latin typeface="Cambria Math" panose="02040503050406030204" pitchFamily="18" charset="0"/>
                                  <a:cs typeface="Times New Roman" panose="02020603050405020304" pitchFamily="18" charset="0"/>
                                </a:rPr>
                                <m:t>𝒌</m:t>
                              </m:r>
                            </m:sup>
                          </m:sSubSup>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𝒛</m:t>
                              </m:r>
                            </m:e>
                            <m:sub>
                              <m:r>
                                <a:rPr lang="en-US" i="1">
                                  <a:latin typeface="Cambria Math" panose="02040503050406030204" pitchFamily="18" charset="0"/>
                                  <a:cs typeface="Times New Roman" panose="02020603050405020304" pitchFamily="18" charset="0"/>
                                </a:rPr>
                                <m:t>𝟐</m:t>
                              </m:r>
                            </m:sub>
                            <m:sup>
                              <m:r>
                                <a:rPr lang="en-US" b="1" i="1" smtClean="0">
                                  <a:latin typeface="Cambria Math" panose="02040503050406030204" pitchFamily="18" charset="0"/>
                                  <a:cs typeface="Times New Roman" panose="02020603050405020304" pitchFamily="18" charset="0"/>
                                </a:rPr>
                                <m:t>𝒌</m:t>
                              </m:r>
                            </m:sup>
                          </m:sSubSup>
                          <m:r>
                            <a:rPr lang="en-US" i="1">
                              <a:latin typeface="Cambria Math" panose="02040503050406030204" pitchFamily="18" charset="0"/>
                              <a:cs typeface="Times New Roman" panose="02020603050405020304" pitchFamily="18" charset="0"/>
                            </a:rPr>
                            <m:t>,…,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𝒛</m:t>
                              </m:r>
                            </m:e>
                            <m:sub>
                              <m:r>
                                <a:rPr lang="en-US" i="1">
                                  <a:latin typeface="Cambria Math" panose="02040503050406030204" pitchFamily="18" charset="0"/>
                                  <a:cs typeface="Times New Roman" panose="02020603050405020304" pitchFamily="18" charset="0"/>
                                </a:rPr>
                                <m:t>𝒋</m:t>
                              </m:r>
                            </m:sub>
                            <m:sup>
                              <m:r>
                                <a:rPr lang="en-US" b="1" i="1" smtClean="0">
                                  <a:latin typeface="Cambria Math" panose="02040503050406030204" pitchFamily="18" charset="0"/>
                                  <a:cs typeface="Times New Roman" panose="02020603050405020304" pitchFamily="18" charset="0"/>
                                </a:rPr>
                                <m:t>𝒌</m:t>
                              </m:r>
                            </m:sup>
                          </m:sSubSup>
                          <m:r>
                            <a:rPr lang="en-US" i="1">
                              <a:latin typeface="Cambria Math" panose="02040503050406030204" pitchFamily="18" charset="0"/>
                              <a:cs typeface="Times New Roman" panose="02020603050405020304" pitchFamily="18" charset="0"/>
                            </a:rPr>
                            <m:t>, …, </m:t>
                          </m:r>
                          <m:sSubSup>
                            <m:sSubSupPr>
                              <m:ctrlPr>
                                <a:rPr lang="en-US" i="1">
                                  <a:latin typeface="Cambria Math" panose="02040503050406030204" pitchFamily="18" charset="0"/>
                                  <a:cs typeface="Times New Roman" panose="02020603050405020304" pitchFamily="18" charset="0"/>
                                </a:rPr>
                              </m:ctrlPr>
                            </m:sSubSupPr>
                            <m:e>
                              <m:r>
                                <a:rPr lang="en-US" i="1">
                                  <a:latin typeface="Cambria Math" panose="02040503050406030204" pitchFamily="18" charset="0"/>
                                  <a:cs typeface="Times New Roman" panose="02020603050405020304" pitchFamily="18" charset="0"/>
                                </a:rPr>
                                <m:t>𝒛</m:t>
                              </m:r>
                            </m:e>
                            <m:sub>
                              <m:r>
                                <a:rPr lang="en-US" i="1">
                                  <a:latin typeface="Cambria Math" panose="02040503050406030204" pitchFamily="18" charset="0"/>
                                  <a:cs typeface="Times New Roman" panose="02020603050405020304" pitchFamily="18" charset="0"/>
                                </a:rPr>
                                <m:t>𝒏</m:t>
                              </m:r>
                            </m:sub>
                            <m:sup>
                              <m:r>
                                <a:rPr lang="en-US" b="1" i="1" smtClean="0">
                                  <a:latin typeface="Cambria Math" panose="02040503050406030204" pitchFamily="18" charset="0"/>
                                  <a:cs typeface="Times New Roman" panose="02020603050405020304" pitchFamily="18" charset="0"/>
                                </a:rPr>
                                <m:t>𝒌</m:t>
                              </m:r>
                            </m:sup>
                          </m:sSubSup>
                        </m:e>
                      </m:d>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the vector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d>
                        <m:dPr>
                          <m:begChr m:val="["/>
                          <m:endChr m:val="]"/>
                          <m:ctrlPr>
                            <a:rPr lang="en-US" b="0" i="1">
                              <a:latin typeface="Cambria Math" panose="02040503050406030204" pitchFamily="18" charset="0"/>
                              <a:cs typeface="Times New Roman" panose="02020603050405020304" pitchFamily="18" charset="0"/>
                            </a:rPr>
                          </m:ctrlPr>
                        </m:dPr>
                        <m:e>
                          <m:m>
                            <m:mPr>
                              <m:mcs>
                                <m:mc>
                                  <m:mcPr>
                                    <m:count m:val="1"/>
                                    <m:mcJc m:val="center"/>
                                  </m:mcPr>
                                </m:mc>
                              </m:mcs>
                              <m:ctrlPr>
                                <a:rPr lang="en-US" b="0" i="1">
                                  <a:latin typeface="Cambria Math" panose="02040503050406030204" pitchFamily="18" charset="0"/>
                                  <a:cs typeface="Times New Roman" panose="02020603050405020304" pitchFamily="18" charset="0"/>
                                </a:rPr>
                              </m:ctrlPr>
                            </m:mPr>
                            <m:mr>
                              <m:e>
                                <m:sSub>
                                  <m:sSubPr>
                                    <m:ctrlPr>
                                      <a:rPr lang="en-US" b="0" i="1">
                                        <a:latin typeface="Cambria Math" panose="02040503050406030204" pitchFamily="18" charset="0"/>
                                        <a:cs typeface="Times New Roman" panose="02020603050405020304" pitchFamily="18" charset="0"/>
                                      </a:rPr>
                                    </m:ctrlPr>
                                  </m:sSubPr>
                                  <m:e>
                                    <m:r>
                                      <m:rPr>
                                        <m:brk m:alnAt="7"/>
                                      </m:rPr>
                                      <a:rPr lang="en-US" b="0" i="1">
                                        <a:latin typeface="Cambria Math" panose="02040503050406030204" pitchFamily="18" charset="0"/>
                                        <a:cs typeface="Times New Roman" panose="02020603050405020304" pitchFamily="18" charset="0"/>
                                      </a:rPr>
                                      <m:t>𝑎</m:t>
                                    </m:r>
                                  </m:e>
                                  <m:sub>
                                    <m:r>
                                      <m:rPr>
                                        <m:brk m:alnAt="7"/>
                                      </m:rP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𝑘</m:t>
                                    </m:r>
                                  </m:sub>
                                </m:sSub>
                              </m:e>
                            </m:mr>
                            <m:mr>
                              <m:e>
                                <m:eqArr>
                                  <m:eqArrPr>
                                    <m:ctrlPr>
                                      <a:rPr lang="en-US" b="0" i="1">
                                        <a:latin typeface="Cambria Math" panose="02040503050406030204" pitchFamily="18" charset="0"/>
                                        <a:cs typeface="Times New Roman" panose="02020603050405020304" pitchFamily="18" charset="0"/>
                                      </a:rPr>
                                    </m:ctrlPr>
                                  </m:eqArr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𝑎</m:t>
                                        </m:r>
                                      </m:e>
                                      <m:sub>
                                        <m:r>
                                          <a:rPr lang="en-US" b="0"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𝑘</m:t>
                                        </m:r>
                                      </m:sub>
                                    </m:sSub>
                                  </m:e>
                                  <m:e>
                                    <m:r>
                                      <a:rPr lang="en-US" b="0" i="1">
                                        <a:latin typeface="Cambria Math" panose="02040503050406030204" pitchFamily="18" charset="0"/>
                                        <a:cs typeface="Times New Roman" panose="02020603050405020304" pitchFamily="18" charset="0"/>
                                      </a:rPr>
                                      <m:t>⋮</m:t>
                                    </m:r>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𝑎</m:t>
                                        </m:r>
                                      </m:e>
                                      <m:sub>
                                        <m:r>
                                          <a:rPr lang="en-US" b="0" i="1">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𝑘</m:t>
                                        </m:r>
                                      </m:sub>
                                    </m:sSub>
                                  </m:e>
                                </m:eqArr>
                              </m:e>
                            </m:mr>
                          </m:m>
                        </m:e>
                      </m:d>
                      <m:r>
                        <a:rPr lang="en-US" b="0" i="1">
                          <a:latin typeface="Cambria Math" panose="02040503050406030204" pitchFamily="18" charset="0"/>
                          <a:cs typeface="Times New Roman" panose="02020603050405020304" pitchFamily="18" charset="0"/>
                        </a:rPr>
                        <m:t>,</m:t>
                      </m:r>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𝑗</m:t>
                          </m:r>
                        </m:sub>
                      </m:sSub>
                      <m:r>
                        <a:rPr lang="en-US" b="0" i="1">
                          <a:latin typeface="Cambria Math" panose="02040503050406030204" pitchFamily="18" charset="0"/>
                          <a:cs typeface="Times New Roman" panose="02020603050405020304" pitchFamily="18" charset="0"/>
                        </a:rPr>
                        <m:t>=</m:t>
                      </m:r>
                      <m:d>
                        <m:dPr>
                          <m:begChr m:val="["/>
                          <m:endChr m:val="]"/>
                          <m:ctrlPr>
                            <a:rPr lang="en-US" b="0" i="1">
                              <a:latin typeface="Cambria Math" panose="02040503050406030204" pitchFamily="18" charset="0"/>
                              <a:cs typeface="Times New Roman" panose="02020603050405020304" pitchFamily="18" charset="0"/>
                            </a:rPr>
                          </m:ctrlPr>
                        </m:dPr>
                        <m:e>
                          <m:m>
                            <m:mPr>
                              <m:mcs>
                                <m:mc>
                                  <m:mcPr>
                                    <m:count m:val="1"/>
                                    <m:mcJc m:val="center"/>
                                  </m:mcPr>
                                </m:mc>
                              </m:mcs>
                              <m:ctrlPr>
                                <a:rPr lang="en-US" b="0" i="1">
                                  <a:latin typeface="Cambria Math" panose="02040503050406030204" pitchFamily="18" charset="0"/>
                                  <a:cs typeface="Times New Roman" panose="02020603050405020304" pitchFamily="18" charset="0"/>
                                </a:rPr>
                              </m:ctrlPr>
                            </m:mPr>
                            <m:mr>
                              <m:e>
                                <m:sSub>
                                  <m:sSubPr>
                                    <m:ctrlPr>
                                      <a:rPr lang="en-US" b="0" i="1">
                                        <a:latin typeface="Cambria Math" panose="02040503050406030204" pitchFamily="18" charset="0"/>
                                        <a:cs typeface="Times New Roman" panose="02020603050405020304" pitchFamily="18" charset="0"/>
                                      </a:rPr>
                                    </m:ctrlPr>
                                  </m:sSubPr>
                                  <m:e>
                                    <m:r>
                                      <m:rPr>
                                        <m:brk m:alnAt="7"/>
                                      </m:rPr>
                                      <a:rPr lang="en-US" b="0" i="1">
                                        <a:latin typeface="Cambria Math" panose="02040503050406030204" pitchFamily="18" charset="0"/>
                                        <a:cs typeface="Times New Roman" panose="02020603050405020304" pitchFamily="18" charset="0"/>
                                      </a:rPr>
                                      <m:t>𝑥</m:t>
                                    </m:r>
                                  </m:e>
                                  <m:sub>
                                    <m:r>
                                      <m:rPr>
                                        <m:brk m:alnAt="7"/>
                                      </m:rPr>
                                      <a:rPr lang="en-US" b="0" i="1">
                                        <a:latin typeface="Cambria Math" panose="02040503050406030204" pitchFamily="18" charset="0"/>
                                        <a:cs typeface="Times New Roman" panose="02020603050405020304" pitchFamily="18" charset="0"/>
                                      </a:rPr>
                                      <m:t>1</m:t>
                                    </m:r>
                                    <m:r>
                                      <a:rPr lang="en-US" b="0" i="1">
                                        <a:latin typeface="Cambria Math" panose="02040503050406030204" pitchFamily="18" charset="0"/>
                                        <a:cs typeface="Times New Roman" panose="02020603050405020304" pitchFamily="18" charset="0"/>
                                      </a:rPr>
                                      <m:t>𝑗</m:t>
                                    </m:r>
                                  </m:sub>
                                </m:sSub>
                              </m:e>
                            </m:mr>
                            <m:mr>
                              <m:e>
                                <m:eqArr>
                                  <m:eqArrPr>
                                    <m:ctrlPr>
                                      <a:rPr lang="en-US" b="0" i="1">
                                        <a:latin typeface="Cambria Math" panose="02040503050406030204" pitchFamily="18" charset="0"/>
                                        <a:cs typeface="Times New Roman" panose="02020603050405020304" pitchFamily="18" charset="0"/>
                                      </a:rPr>
                                    </m:ctrlPr>
                                  </m:eqArr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2</m:t>
                                        </m:r>
                                        <m:r>
                                          <a:rPr lang="en-US" b="0" i="1">
                                            <a:latin typeface="Cambria Math" panose="02040503050406030204" pitchFamily="18" charset="0"/>
                                            <a:cs typeface="Times New Roman" panose="02020603050405020304" pitchFamily="18" charset="0"/>
                                          </a:rPr>
                                          <m:t>𝑗</m:t>
                                        </m:r>
                                      </m:sub>
                                    </m:sSub>
                                  </m:e>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𝑝𝑗</m:t>
                                        </m:r>
                                      </m:sub>
                                    </m:sSub>
                                  </m:e>
                                </m:eqArr>
                              </m:e>
                            </m:mr>
                          </m:m>
                        </m:e>
                      </m:d>
                      <m:r>
                        <a:rPr lang="en-US" b="0" i="1">
                          <a:latin typeface="Cambria Math" panose="02040503050406030204" pitchFamily="18" charset="0"/>
                          <a:cs typeface="Times New Roman" panose="02020603050405020304" pitchFamily="18" charset="0"/>
                        </a:rPr>
                        <m:t> </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is chosen such that</a:t>
                </a:r>
                <a:r>
                  <a:rPr lang="en-US" dirty="0">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𝑣𝑎𝑟</m:t>
                    </m:r>
                    <m:d>
                      <m:dPr>
                        <m:begChr m:val="["/>
                        <m:endChr m:val="]"/>
                        <m:ctrlPr>
                          <a:rPr lang="en-US" sz="2200" b="0" i="1" smtClean="0">
                            <a:solidFill>
                              <a:schemeClr val="tx1"/>
                            </a:solidFill>
                            <a:latin typeface="Cambria Math" panose="02040503050406030204" pitchFamily="18" charset="0"/>
                            <a:cs typeface="Times New Roman" panose="02020603050405020304" pitchFamily="18" charset="0"/>
                          </a:rPr>
                        </m:ctrlPr>
                      </m:d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𝑍</m:t>
                            </m:r>
                          </m:e>
                          <m:sub>
                            <m:r>
                              <a:rPr lang="en-US" sz="2200" b="0" i="1" smtClean="0">
                                <a:solidFill>
                                  <a:schemeClr val="tx1"/>
                                </a:solidFill>
                                <a:latin typeface="Cambria Math" panose="02040503050406030204" pitchFamily="18" charset="0"/>
                                <a:cs typeface="Times New Roman" panose="02020603050405020304" pitchFamily="18" charset="0"/>
                              </a:rPr>
                              <m:t>𝑘</m:t>
                            </m:r>
                          </m:sub>
                        </m:sSub>
                      </m:e>
                    </m:d>
                  </m:oMath>
                </a14:m>
                <a:r>
                  <a:rPr lang="en-US" dirty="0">
                    <a:solidFill>
                      <a:srgbClr val="FFFF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maximum</a:t>
                </a:r>
              </a:p>
              <a:p>
                <a:pPr marL="0" indent="0">
                  <a:buNone/>
                </a:pPr>
                <a:r>
                  <a:rPr lang="en-US" dirty="0">
                    <a:latin typeface="Times New Roman" panose="02020603050405020304" pitchFamily="18" charset="0"/>
                    <a:cs typeface="Times New Roman" panose="02020603050405020304" pitchFamily="18" charset="0"/>
                  </a:rPr>
                  <a:t>  Subjected to: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𝐶𝑜𝑣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𝑍</m:t>
                              </m:r>
                            </m:e>
                            <m:sub>
                              <m:r>
                                <a:rPr lang="en-US" b="0" i="1" smtClean="0">
                                  <a:latin typeface="Cambria Math" panose="02040503050406030204" pitchFamily="18" charset="0"/>
                                  <a:cs typeface="Times New Roman" panose="02020603050405020304" pitchFamily="18" charset="0"/>
                                </a:rPr>
                                <m:t>𝑙</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𝑍</m:t>
                              </m:r>
                            </m:e>
                            <m:sub>
                              <m:r>
                                <a:rPr lang="en-US" b="0" i="1" smtClean="0">
                                  <a:latin typeface="Cambria Math" panose="02040503050406030204" pitchFamily="18" charset="0"/>
                                  <a:cs typeface="Times New Roman" panose="02020603050405020304" pitchFamily="18" charset="0"/>
                                </a:rPr>
                                <m:t>𝑘</m:t>
                              </m:r>
                            </m:sub>
                          </m:sSub>
                        </m:e>
                      </m:d>
                      <m:r>
                        <a:rPr lang="en-US" b="0" i="1" smtClean="0">
                          <a:latin typeface="Cambria Math" panose="02040503050406030204" pitchFamily="18" charset="0"/>
                          <a:cs typeface="Times New Roman" panose="02020603050405020304" pitchFamily="18" charset="0"/>
                        </a:rPr>
                        <m:t>=0, </m:t>
                      </m:r>
                      <m:r>
                        <a:rPr lang="en-US" b="0" i="1" smtClean="0">
                          <a:latin typeface="Cambria Math" panose="02040503050406030204" pitchFamily="18" charset="0"/>
                          <a:cs typeface="Times New Roman" panose="02020603050405020304" pitchFamily="18" charset="0"/>
                        </a:rPr>
                        <m:t>𝑓𝑜𝑟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&gt;</m:t>
                      </m:r>
                      <m:r>
                        <a:rPr lang="en-US" b="0" i="1" smtClean="0">
                          <a:latin typeface="Cambria Math" panose="02040503050406030204" pitchFamily="18" charset="0"/>
                          <a:cs typeface="Times New Roman" panose="02020603050405020304" pitchFamily="18" charset="0"/>
                        </a:rPr>
                        <m:t>𝑙</m:t>
                      </m:r>
                      <m:r>
                        <a:rPr lang="en-US" b="0" i="1" smtClean="0">
                          <a:latin typeface="Cambria Math" panose="02040503050406030204" pitchFamily="18" charset="0"/>
                          <a:cs typeface="Times New Roman" panose="02020603050405020304" pitchFamily="18" charset="0"/>
                        </a:rPr>
                        <m:t>≥1</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=1</m:t>
                    </m:r>
                  </m:oMath>
                </a14:m>
                <a:endParaRPr lang="el-GR"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040" t="-2484" r="-96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37</a:t>
            </a:fld>
            <a:endParaRPr lang="en-US"/>
          </a:p>
        </p:txBody>
      </p:sp>
    </p:spTree>
    <p:extLst>
      <p:ext uri="{BB962C8B-B14F-4D97-AF65-F5344CB8AC3E}">
        <p14:creationId xmlns:p14="http://schemas.microsoft.com/office/powerpoint/2010/main" val="1900303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p:nvPr>
            </p:nvSpPr>
            <p:spPr>
              <a:blipFill>
                <a:blip r:embed="rId2"/>
                <a:stretch>
                  <a:fillRect l="-1797" t="-3372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first note that  </a:t>
                </a:r>
                <a:endParaRPr lang="el-GR"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 </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2</m:t>
                              </m:r>
                            </m:sup>
                          </m:sSup>
                        </m:e>
                      </m:nary>
                    </m:oMath>
                  </m:oMathPara>
                </a14:m>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440" t="-211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38</a:t>
            </a:fld>
            <a:endParaRPr lang="en-US"/>
          </a:p>
        </p:txBody>
      </p:sp>
    </p:spTree>
    <p:extLst>
      <p:ext uri="{BB962C8B-B14F-4D97-AF65-F5344CB8AC3E}">
        <p14:creationId xmlns:p14="http://schemas.microsoft.com/office/powerpoint/2010/main" val="285184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p:nvPr>
            </p:nvSpPr>
            <p:spPr>
              <a:blipFill>
                <a:blip r:embed="rId2"/>
                <a:stretch>
                  <a:fillRect l="-1797" t="-3372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first note that  </a:t>
                </a:r>
                <a:endParaRPr lang="el-GR"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 </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2</m:t>
                              </m:r>
                            </m:sup>
                          </m:sSup>
                        </m:e>
                      </m:nary>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𝑇</m:t>
                              </m:r>
                            </m:sup>
                          </m:s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e>
                      </m:nary>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oMath>
                  </m:oMathPara>
                </a14:m>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where,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𝑇</m:t>
                              </m:r>
                            </m:sup>
                          </m:sSup>
                        </m:e>
                      </m:nary>
                    </m:oMath>
                  </m:oMathPara>
                </a14:m>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is the covariance matrix. We assume the data is centered, hence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r>
                        <a:rPr lang="en-US" b="0" i="1" dirty="0" smtClean="0">
                          <a:latin typeface="Cambria Math" panose="02040503050406030204" pitchFamily="18" charset="0"/>
                          <a:cs typeface="Times New Roman" panose="02020603050405020304" pitchFamily="18" charset="0"/>
                        </a:rPr>
                        <m:t>=0</m:t>
                      </m:r>
                    </m:oMath>
                  </m:oMathPara>
                </a14:m>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280" t="-2733" r="-96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39</a:t>
            </a:fld>
            <a:endParaRPr lang="en-US"/>
          </a:p>
        </p:txBody>
      </p:sp>
    </p:spTree>
    <p:extLst>
      <p:ext uri="{BB962C8B-B14F-4D97-AF65-F5344CB8AC3E}">
        <p14:creationId xmlns:p14="http://schemas.microsoft.com/office/powerpoint/2010/main" val="272045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Mean, Variance and Standard Deviation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270000"/>
                <a:ext cx="7391400" cy="4906963"/>
              </a:xfrm>
            </p:spPr>
            <p:txBody>
              <a:bodyPr>
                <a:normAutofit/>
              </a:bodyPr>
              <a:lstStyle/>
              <a:p>
                <a:r>
                  <a:rPr lang="en-US" dirty="0"/>
                  <a:t>The variance is a measure of the size of the cluster -- how much departure there is from the typical value. </a:t>
                </a:r>
              </a:p>
              <a:p>
                <a:pPr lvl="1"/>
                <a:r>
                  <a:rPr lang="en-US" dirty="0"/>
                  <a:t>It is defined as the arithmetic average of the square of the deviations from the mean. </a:t>
                </a:r>
              </a:p>
              <a:p>
                <a:pPr marL="457200" lvl="1" indent="0">
                  <a:buNone/>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r>
                        <a:rPr lang="en-US" b="0" i="1">
                          <a:latin typeface="Cambria Math" panose="02040503050406030204" pitchFamily="18" charset="0"/>
                        </a:rPr>
                        <m:t>= </m:t>
                      </m:r>
                      <m:f>
                        <m:fPr>
                          <m:ctrlPr>
                            <a:rPr lang="en-US" b="0" i="1">
                              <a:latin typeface="Cambria Math" panose="02040503050406030204" pitchFamily="18" charset="0"/>
                            </a:rPr>
                          </m:ctrlPr>
                        </m:fPr>
                        <m:num>
                          <m:nary>
                            <m:naryPr>
                              <m:chr m:val="∑"/>
                              <m:ctrlPr>
                                <a:rPr lang="en-US" b="0" i="1">
                                  <a:latin typeface="Cambria Math" panose="02040503050406030204" pitchFamily="18" charset="0"/>
                                </a:rPr>
                              </m:ctrlPr>
                            </m:naryPr>
                            <m:sub>
                              <m:r>
                                <m:rPr>
                                  <m:brk m:alnAt="23"/>
                                </m:rPr>
                                <a:rPr lang="en-US" b="0" i="1">
                                  <a:latin typeface="Cambria Math" panose="02040503050406030204" pitchFamily="18" charset="0"/>
                                </a:rPr>
                                <m:t>𝑖</m:t>
                              </m:r>
                              <m:r>
                                <a:rPr lang="en-US" b="0" i="1">
                                  <a:latin typeface="Cambria Math" panose="02040503050406030204" pitchFamily="18" charset="0"/>
                                </a:rPr>
                                <m:t>=1</m:t>
                              </m:r>
                            </m:sub>
                            <m:sup>
                              <m:r>
                                <a:rPr lang="en-US" b="0" i="1">
                                  <a:latin typeface="Cambria Math" panose="02040503050406030204" pitchFamily="18" charset="0"/>
                                </a:rPr>
                                <m:t>𝑛</m:t>
                              </m:r>
                            </m:sup>
                            <m:e>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𝑖</m:t>
                                          </m:r>
                                        </m:sub>
                                      </m:sSub>
                                      <m:r>
                                        <a:rPr lang="en-US" b="0" i="1">
                                          <a:latin typeface="Cambria Math" panose="02040503050406030204" pitchFamily="18" charset="0"/>
                                        </a:rPr>
                                        <m:t>−</m:t>
                                      </m:r>
                                      <m:acc>
                                        <m:accPr>
                                          <m:chr m:val="̅"/>
                                          <m:ctrlPr>
                                            <a:rPr lang="en-US" b="0" i="1">
                                              <a:latin typeface="Cambria Math" panose="02040503050406030204" pitchFamily="18" charset="0"/>
                                            </a:rPr>
                                          </m:ctrlPr>
                                        </m:accPr>
                                        <m:e>
                                          <m:r>
                                            <a:rPr lang="en-US" b="0" i="1">
                                              <a:latin typeface="Cambria Math" panose="02040503050406030204" pitchFamily="18" charset="0"/>
                                            </a:rPr>
                                            <m:t>𝑋</m:t>
                                          </m:r>
                                        </m:e>
                                      </m:acc>
                                    </m:e>
                                  </m:d>
                                </m:e>
                                <m:sup>
                                  <m:r>
                                    <a:rPr lang="en-US" b="0" i="1">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p>
                <a:r>
                  <a:rPr lang="en-US" dirty="0"/>
                  <a:t>The square root of the </a:t>
                </a:r>
                <a:r>
                  <a:rPr lang="en-US" b="0" i="1" dirty="0"/>
                  <a:t>variance</a:t>
                </a:r>
                <a:r>
                  <a:rPr lang="en-US" dirty="0"/>
                  <a:t> is the </a:t>
                </a:r>
                <a:r>
                  <a:rPr lang="en-US" b="0" i="1" dirty="0"/>
                  <a:t>standard deviation</a:t>
                </a:r>
                <a:r>
                  <a:rPr lang="en-US" dirty="0"/>
                  <a:t> </a:t>
                </a:r>
                <a14:m>
                  <m:oMath xmlns:m="http://schemas.openxmlformats.org/officeDocument/2006/math">
                    <m:r>
                      <a:rPr lang="en-US" b="1" i="1" dirty="0" smtClean="0">
                        <a:latin typeface="Cambria Math" panose="02040503050406030204" pitchFamily="18" charset="0"/>
                      </a:rPr>
                      <m:t>𝝈</m:t>
                    </m:r>
                  </m:oMath>
                </a14:m>
                <a:endParaRPr lang="en-US" dirty="0"/>
              </a:p>
              <a:p>
                <a:pPr lvl="1"/>
                <a:r>
                  <a:rPr lang="en-US" dirty="0"/>
                  <a:t>Where the mean measures the location of the center of the cluster, the standard deviation measures its "radius".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270000"/>
                <a:ext cx="7391400" cy="4906963"/>
              </a:xfrm>
              <a:blipFill>
                <a:blip r:embed="rId2"/>
                <a:stretch>
                  <a:fillRect l="-1485" t="-1988" r="-16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599" y="6508641"/>
            <a:ext cx="2743200" cy="365125"/>
          </a:xfrm>
        </p:spPr>
        <p:txBody>
          <a:bodyPr/>
          <a:lstStyle/>
          <a:p>
            <a:fld id="{D9D0F597-6C79-4498-BE18-DD874142F752}" type="slidenum">
              <a:rPr lang="en-US" smtClean="0"/>
              <a:t>4</a:t>
            </a:fld>
            <a:endParaRPr lang="en-US"/>
          </a:p>
        </p:txBody>
      </p:sp>
      <p:cxnSp>
        <p:nvCxnSpPr>
          <p:cNvPr id="6" name="Straight Connector 5">
            <a:extLst>
              <a:ext uri="{FF2B5EF4-FFF2-40B4-BE49-F238E27FC236}">
                <a16:creationId xmlns:a16="http://schemas.microsoft.com/office/drawing/2014/main" id="{64267F5C-5C37-46FC-A56B-1ABAE2572368}"/>
              </a:ext>
            </a:extLst>
          </p:cNvPr>
          <p:cNvCxnSpPr>
            <a:cxnSpLocks/>
          </p:cNvCxnSpPr>
          <p:nvPr/>
        </p:nvCxnSpPr>
        <p:spPr>
          <a:xfrm>
            <a:off x="8715376" y="1474838"/>
            <a:ext cx="3234886" cy="1"/>
          </a:xfrm>
          <a:prstGeom prst="line">
            <a:avLst/>
          </a:prstGeom>
          <a:ln w="28575"/>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6404C3EF-0E0F-4BA3-9391-067088546957}"/>
              </a:ext>
            </a:extLst>
          </p:cNvPr>
          <p:cNvSpPr/>
          <p:nvPr/>
        </p:nvSpPr>
        <p:spPr>
          <a:xfrm>
            <a:off x="9018053"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4630B1-F34B-402E-9D28-FEE440DB38F1}"/>
              </a:ext>
            </a:extLst>
          </p:cNvPr>
          <p:cNvSpPr/>
          <p:nvPr/>
        </p:nvSpPr>
        <p:spPr>
          <a:xfrm>
            <a:off x="9702374" y="1364484"/>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5DA7C73-B64A-43B5-AEDC-A201EB11A74E}"/>
              </a:ext>
            </a:extLst>
          </p:cNvPr>
          <p:cNvSpPr/>
          <p:nvPr/>
        </p:nvSpPr>
        <p:spPr>
          <a:xfrm>
            <a:off x="10155962"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8D027D4-BF81-47AF-A04D-3BB294ACC7B2}"/>
              </a:ext>
            </a:extLst>
          </p:cNvPr>
          <p:cNvSpPr/>
          <p:nvPr/>
        </p:nvSpPr>
        <p:spPr>
          <a:xfrm>
            <a:off x="10261064"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D32EF9-0A79-4F99-BE23-8AB9F3AAE361}"/>
              </a:ext>
            </a:extLst>
          </p:cNvPr>
          <p:cNvSpPr/>
          <p:nvPr/>
        </p:nvSpPr>
        <p:spPr>
          <a:xfrm>
            <a:off x="11188761"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C5BA5E-DFB2-4C74-BB94-2FE3EF544940}"/>
              </a:ext>
            </a:extLst>
          </p:cNvPr>
          <p:cNvSpPr/>
          <p:nvPr/>
        </p:nvSpPr>
        <p:spPr>
          <a:xfrm>
            <a:off x="9305937" y="136448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CDF38E-78AB-46F7-9DCC-E124D858588A}"/>
              </a:ext>
            </a:extLst>
          </p:cNvPr>
          <p:cNvSpPr/>
          <p:nvPr/>
        </p:nvSpPr>
        <p:spPr>
          <a:xfrm>
            <a:off x="10473405"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D48CBEA-BD33-4970-9EB2-60E56C243810}"/>
              </a:ext>
            </a:extLst>
          </p:cNvPr>
          <p:cNvSpPr/>
          <p:nvPr/>
        </p:nvSpPr>
        <p:spPr>
          <a:xfrm>
            <a:off x="10593457"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9E10038-26E0-48C8-993A-60AB708FE5B2}"/>
              </a:ext>
            </a:extLst>
          </p:cNvPr>
          <p:cNvSpPr/>
          <p:nvPr/>
        </p:nvSpPr>
        <p:spPr>
          <a:xfrm>
            <a:off x="9926215"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EC02115-F682-49AF-B316-92C2DCDBD8D3}"/>
              </a:ext>
            </a:extLst>
          </p:cNvPr>
          <p:cNvSpPr/>
          <p:nvPr/>
        </p:nvSpPr>
        <p:spPr>
          <a:xfrm>
            <a:off x="11013703" y="136448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E4DBA3-2454-4F42-BB99-6BA6F12E0B4F}"/>
              </a:ext>
            </a:extLst>
          </p:cNvPr>
          <p:cNvSpPr/>
          <p:nvPr/>
        </p:nvSpPr>
        <p:spPr>
          <a:xfrm>
            <a:off x="9484125" y="137571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9D2E726-C65C-44A0-88B0-EC99F62F7241}"/>
              </a:ext>
            </a:extLst>
          </p:cNvPr>
          <p:cNvSpPr/>
          <p:nvPr/>
        </p:nvSpPr>
        <p:spPr>
          <a:xfrm>
            <a:off x="10788959" y="13731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0AD6FC-0869-47FA-8C7C-B3156DD053B0}"/>
              </a:ext>
            </a:extLst>
          </p:cNvPr>
          <p:cNvSpPr/>
          <p:nvPr/>
        </p:nvSpPr>
        <p:spPr>
          <a:xfrm>
            <a:off x="11447419" y="1364480"/>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0C08978-F9DC-4625-9B90-68784C3BAAB0}"/>
              </a:ext>
            </a:extLst>
          </p:cNvPr>
          <p:cNvCxnSpPr>
            <a:cxnSpLocks/>
          </p:cNvCxnSpPr>
          <p:nvPr/>
        </p:nvCxnSpPr>
        <p:spPr>
          <a:xfrm flipV="1">
            <a:off x="10298507" y="1603457"/>
            <a:ext cx="4939" cy="772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85E889C-3660-48F9-BA44-680CE22BE274}"/>
                  </a:ext>
                </a:extLst>
              </p:cNvPr>
              <p:cNvSpPr txBox="1"/>
              <p:nvPr/>
            </p:nvSpPr>
            <p:spPr>
              <a:xfrm>
                <a:off x="9813718" y="2325468"/>
                <a:ext cx="9262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𝑿</m:t>
                          </m:r>
                        </m:e>
                      </m:acc>
                    </m:oMath>
                  </m:oMathPara>
                </a14:m>
                <a:endParaRPr lang="en-US" dirty="0"/>
              </a:p>
            </p:txBody>
          </p:sp>
        </mc:Choice>
        <mc:Fallback xmlns="">
          <p:sp>
            <p:nvSpPr>
              <p:cNvPr id="32" name="TextBox 31">
                <a:extLst>
                  <a:ext uri="{FF2B5EF4-FFF2-40B4-BE49-F238E27FC236}">
                    <a16:creationId xmlns:a16="http://schemas.microsoft.com/office/drawing/2014/main" id="{B85E889C-3660-48F9-BA44-680CE22BE274}"/>
                  </a:ext>
                </a:extLst>
              </p:cNvPr>
              <p:cNvSpPr txBox="1">
                <a:spLocks noRot="1" noChangeAspect="1" noMove="1" noResize="1" noEditPoints="1" noAdjustHandles="1" noChangeArrowheads="1" noChangeShapeType="1" noTextEdit="1"/>
              </p:cNvSpPr>
              <p:nvPr/>
            </p:nvSpPr>
            <p:spPr>
              <a:xfrm>
                <a:off x="9813718" y="2325468"/>
                <a:ext cx="926224" cy="369332"/>
              </a:xfrm>
              <a:prstGeom prst="rect">
                <a:avLst/>
              </a:prstGeom>
              <a:blipFill>
                <a:blip r:embed="rId3"/>
                <a:stretch>
                  <a:fillRect r="-3289"/>
                </a:stretch>
              </a:blipFill>
            </p:spPr>
            <p:txBody>
              <a:bodyPr/>
              <a:lstStyle/>
              <a:p>
                <a:r>
                  <a:rPr lang="en-US">
                    <a:noFill/>
                  </a:rPr>
                  <a:t> </a:t>
                </a:r>
              </a:p>
            </p:txBody>
          </p:sp>
        </mc:Fallback>
      </mc:AlternateContent>
      <p:graphicFrame>
        <p:nvGraphicFramePr>
          <p:cNvPr id="25" name="Table 24">
            <a:extLst>
              <a:ext uri="{FF2B5EF4-FFF2-40B4-BE49-F238E27FC236}">
                <a16:creationId xmlns:a16="http://schemas.microsoft.com/office/drawing/2014/main" id="{B9DD1A59-C8D0-40D9-AEC5-03241232A0A5}"/>
              </a:ext>
            </a:extLst>
          </p:cNvPr>
          <p:cNvGraphicFramePr>
            <a:graphicFrameLocks noGrp="1"/>
          </p:cNvGraphicFramePr>
          <p:nvPr>
            <p:extLst>
              <p:ext uri="{D42A27DB-BD31-4B8C-83A1-F6EECF244321}">
                <p14:modId xmlns:p14="http://schemas.microsoft.com/office/powerpoint/2010/main" val="1306915543"/>
              </p:ext>
            </p:extLst>
          </p:nvPr>
        </p:nvGraphicFramePr>
        <p:xfrm>
          <a:off x="10646825" y="2144618"/>
          <a:ext cx="1357348" cy="1513822"/>
        </p:xfrm>
        <a:graphic>
          <a:graphicData uri="http://schemas.openxmlformats.org/drawingml/2006/table">
            <a:tbl>
              <a:tblPr firstRow="1" bandRow="1"/>
              <a:tblGrid>
                <a:gridCol w="1357348">
                  <a:extLst>
                    <a:ext uri="{9D8B030D-6E8A-4147-A177-3AD203B41FA5}">
                      <a16:colId xmlns:a16="http://schemas.microsoft.com/office/drawing/2014/main" val="20000"/>
                    </a:ext>
                  </a:extLst>
                </a:gridCol>
              </a:tblGrid>
              <a:tr h="416542">
                <a:tc>
                  <a:txBody>
                    <a:bodyPr/>
                    <a:lstStyle/>
                    <a:p>
                      <a:pPr algn="ctr"/>
                      <a:r>
                        <a:rPr lang="en-US" dirty="0"/>
                        <a:t>Attribute 1</a:t>
                      </a:r>
                    </a:p>
                  </a:txBody>
                  <a:tcPr anchor="ctr"/>
                </a:tc>
                <a:extLst>
                  <a:ext uri="{0D108BD9-81ED-4DB2-BD59-A6C34878D82A}">
                    <a16:rowId xmlns:a16="http://schemas.microsoft.com/office/drawing/2014/main" val="10000"/>
                  </a:ext>
                </a:extLst>
              </a:tr>
              <a:tr h="350985">
                <a:tc>
                  <a:txBody>
                    <a:bodyPr/>
                    <a:lstStyle/>
                    <a:p>
                      <a:pPr algn="ctr"/>
                      <a:r>
                        <a:rPr lang="en-US" dirty="0"/>
                        <a:t>4</a:t>
                      </a:r>
                    </a:p>
                  </a:txBody>
                  <a:tcPr anchor="ctr"/>
                </a:tc>
                <a:extLst>
                  <a:ext uri="{0D108BD9-81ED-4DB2-BD59-A6C34878D82A}">
                    <a16:rowId xmlns:a16="http://schemas.microsoft.com/office/drawing/2014/main" val="10001"/>
                  </a:ext>
                </a:extLst>
              </a:tr>
              <a:tr h="350985">
                <a:tc>
                  <a:txBody>
                    <a:bodyPr/>
                    <a:lstStyle/>
                    <a:p>
                      <a:pPr algn="ctr"/>
                      <a:r>
                        <a:rPr lang="en-US" dirty="0"/>
                        <a:t>6</a:t>
                      </a:r>
                    </a:p>
                  </a:txBody>
                  <a:tcPr anchor="ctr"/>
                </a:tc>
                <a:extLst>
                  <a:ext uri="{0D108BD9-81ED-4DB2-BD59-A6C34878D82A}">
                    <a16:rowId xmlns:a16="http://schemas.microsoft.com/office/drawing/2014/main" val="10002"/>
                  </a:ext>
                </a:extLst>
              </a:tr>
              <a:tr h="350985">
                <a:tc>
                  <a:txBody>
                    <a:bodyPr/>
                    <a:lstStyle/>
                    <a:p>
                      <a:pPr algn="ctr"/>
                      <a:r>
                        <a:rPr lang="en-US" dirty="0"/>
                        <a:t>2</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0789DC5F-A049-40D7-B632-940826B3D6DB}"/>
                  </a:ext>
                </a:extLst>
              </p:cNvPr>
              <p:cNvGraphicFramePr>
                <a:graphicFrameLocks noGrp="1"/>
              </p:cNvGraphicFramePr>
              <p:nvPr>
                <p:extLst>
                  <p:ext uri="{D42A27DB-BD31-4B8C-83A1-F6EECF244321}">
                    <p14:modId xmlns:p14="http://schemas.microsoft.com/office/powerpoint/2010/main" val="29155143"/>
                  </p:ext>
                </p:extLst>
              </p:nvPr>
            </p:nvGraphicFramePr>
            <p:xfrm>
              <a:off x="10632570" y="4024637"/>
              <a:ext cx="1439107" cy="811911"/>
            </p:xfrm>
            <a:graphic>
              <a:graphicData uri="http://schemas.openxmlformats.org/drawingml/2006/table">
                <a:tbl>
                  <a:tblPr firstRow="1" bandRow="1"/>
                  <a:tblGrid>
                    <a:gridCol w="1439107">
                      <a:extLst>
                        <a:ext uri="{9D8B030D-6E8A-4147-A177-3AD203B41FA5}">
                          <a16:colId xmlns:a16="http://schemas.microsoft.com/office/drawing/2014/main" val="20000"/>
                        </a:ext>
                      </a:extLst>
                    </a:gridCol>
                  </a:tblGrid>
                  <a:tr h="576649">
                    <a:tc>
                      <a:txBody>
                        <a:bodyPr/>
                        <a:lstStyle/>
                        <a:p>
                          <a:pPr/>
                          <a14:m>
                            <m:oMathPara xmlns:m="http://schemas.openxmlformats.org/officeDocument/2006/math">
                              <m:oMathParaPr>
                                <m:jc m:val="centerGroup"/>
                              </m:oMathParaPr>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3</m:t>
                                        </m:r>
                                      </m:den>
                                    </m:f>
                                  </m:e>
                                </m:rad>
                              </m:oMath>
                            </m:oMathPara>
                          </a14:m>
                          <a:endParaRPr lang="en-US" sz="1600" dirty="0"/>
                        </a:p>
                      </a:txBody>
                      <a:tcPr/>
                    </a:tc>
                    <a:extLst>
                      <a:ext uri="{0D108BD9-81ED-4DB2-BD59-A6C34878D82A}">
                        <a16:rowId xmlns:a16="http://schemas.microsoft.com/office/drawing/2014/main" val="10000"/>
                      </a:ext>
                    </a:extLst>
                  </a:tr>
                </a:tbl>
              </a:graphicData>
            </a:graphic>
          </p:graphicFrame>
        </mc:Choice>
        <mc:Fallback xmlns="">
          <p:graphicFrame>
            <p:nvGraphicFramePr>
              <p:cNvPr id="26" name="Table 25">
                <a:extLst>
                  <a:ext uri="{FF2B5EF4-FFF2-40B4-BE49-F238E27FC236}">
                    <a16:creationId xmlns:a16="http://schemas.microsoft.com/office/drawing/2014/main" id="{0789DC5F-A049-40D7-B632-940826B3D6DB}"/>
                  </a:ext>
                </a:extLst>
              </p:cNvPr>
              <p:cNvGraphicFramePr>
                <a:graphicFrameLocks noGrp="1"/>
              </p:cNvGraphicFramePr>
              <p:nvPr>
                <p:extLst>
                  <p:ext uri="{D42A27DB-BD31-4B8C-83A1-F6EECF244321}">
                    <p14:modId xmlns:p14="http://schemas.microsoft.com/office/powerpoint/2010/main" val="29155143"/>
                  </p:ext>
                </p:extLst>
              </p:nvPr>
            </p:nvGraphicFramePr>
            <p:xfrm>
              <a:off x="10632570" y="4024637"/>
              <a:ext cx="1439107" cy="811911"/>
            </p:xfrm>
            <a:graphic>
              <a:graphicData uri="http://schemas.openxmlformats.org/drawingml/2006/table">
                <a:tbl>
                  <a:tblPr firstRow="1" bandRow="1"/>
                  <a:tblGrid>
                    <a:gridCol w="1439107">
                      <a:extLst>
                        <a:ext uri="{9D8B030D-6E8A-4147-A177-3AD203B41FA5}">
                          <a16:colId xmlns:a16="http://schemas.microsoft.com/office/drawing/2014/main" val="20000"/>
                        </a:ext>
                      </a:extLst>
                    </a:gridCol>
                  </a:tblGrid>
                  <a:tr h="811911">
                    <a:tc>
                      <a:txBody>
                        <a:bodyPr/>
                        <a:lstStyle/>
                        <a:p>
                          <a:endParaRPr lang="en-US"/>
                        </a:p>
                      </a:txBody>
                      <a:tcPr>
                        <a:blipFill>
                          <a:blip r:embed="rId4"/>
                          <a:stretch>
                            <a:fillRect l="-422" t="-746" r="-844" b="-1493"/>
                          </a:stretch>
                        </a:blipFill>
                      </a:tcPr>
                    </a:tc>
                    <a:extLst>
                      <a:ext uri="{0D108BD9-81ED-4DB2-BD59-A6C34878D82A}">
                        <a16:rowId xmlns:a16="http://schemas.microsoft.com/office/drawing/2014/main" val="10000"/>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B41F472-D5F6-430E-A699-9A316825F804}"/>
                  </a:ext>
                </a:extLst>
              </p:cNvPr>
              <p:cNvSpPr txBox="1"/>
              <p:nvPr/>
            </p:nvSpPr>
            <p:spPr>
              <a:xfrm>
                <a:off x="9622921" y="2660024"/>
                <a:ext cx="933450"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X</m:t>
                      </m:r>
                      <m:r>
                        <a:rPr lang="en-US" sz="2800" b="0" i="1" smtClean="0">
                          <a:latin typeface="Cambria Math" panose="02040503050406030204" pitchFamily="18" charset="0"/>
                        </a:rPr>
                        <m:t>=  </m:t>
                      </m:r>
                    </m:oMath>
                  </m:oMathPara>
                </a14:m>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14:m>
                  <m:oMath xmlns:m="http://schemas.openxmlformats.org/officeDocument/2006/math">
                    <m:r>
                      <a:rPr lang="en-US" sz="2800" b="0" i="1" smtClean="0">
                        <a:latin typeface="Cambria Math" panose="02040503050406030204" pitchFamily="18" charset="0"/>
                      </a:rPr>
                      <m:t>𝜎</m:t>
                    </m:r>
                    <m:r>
                      <a:rPr lang="en-US" sz="2800" b="0" i="1"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CB41F472-D5F6-430E-A699-9A316825F804}"/>
                  </a:ext>
                </a:extLst>
              </p:cNvPr>
              <p:cNvSpPr txBox="1">
                <a:spLocks noRot="1" noChangeAspect="1" noMove="1" noResize="1" noEditPoints="1" noAdjustHandles="1" noChangeArrowheads="1" noChangeShapeType="1" noTextEdit="1"/>
              </p:cNvSpPr>
              <p:nvPr/>
            </p:nvSpPr>
            <p:spPr>
              <a:xfrm>
                <a:off x="9622921" y="2660024"/>
                <a:ext cx="933450" cy="2246769"/>
              </a:xfrm>
              <a:prstGeom prst="rect">
                <a:avLst/>
              </a:prstGeom>
              <a:blipFill>
                <a:blip r:embed="rId5"/>
                <a:stretch>
                  <a:fillRect/>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D9733A73-D9EC-45B1-A45D-385BA48BBBE2}"/>
              </a:ext>
            </a:extLst>
          </p:cNvPr>
          <p:cNvCxnSpPr>
            <a:cxnSpLocks/>
          </p:cNvCxnSpPr>
          <p:nvPr/>
        </p:nvCxnSpPr>
        <p:spPr>
          <a:xfrm>
            <a:off x="8715376" y="5179973"/>
            <a:ext cx="3234886" cy="1"/>
          </a:xfrm>
          <a:prstGeom prst="line">
            <a:avLst/>
          </a:prstGeom>
          <a:ln w="28575"/>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3EB30A48-FD3E-49C1-BB16-B461EE0C06F2}"/>
              </a:ext>
            </a:extLst>
          </p:cNvPr>
          <p:cNvSpPr/>
          <p:nvPr/>
        </p:nvSpPr>
        <p:spPr>
          <a:xfrm>
            <a:off x="9018053"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B9A28A7-247D-4C53-BA3E-55209152743E}"/>
              </a:ext>
            </a:extLst>
          </p:cNvPr>
          <p:cNvSpPr/>
          <p:nvPr/>
        </p:nvSpPr>
        <p:spPr>
          <a:xfrm>
            <a:off x="9702374" y="5069619"/>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888B7D5-8CEC-4D5A-B966-3E0291E7C196}"/>
              </a:ext>
            </a:extLst>
          </p:cNvPr>
          <p:cNvSpPr/>
          <p:nvPr/>
        </p:nvSpPr>
        <p:spPr>
          <a:xfrm>
            <a:off x="10155962"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884445B-A90D-4A9E-9A72-114BFC8B9E03}"/>
              </a:ext>
            </a:extLst>
          </p:cNvPr>
          <p:cNvSpPr/>
          <p:nvPr/>
        </p:nvSpPr>
        <p:spPr>
          <a:xfrm>
            <a:off x="10261064"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9EBBBF2-B354-4330-9717-FC3C841C4338}"/>
              </a:ext>
            </a:extLst>
          </p:cNvPr>
          <p:cNvSpPr/>
          <p:nvPr/>
        </p:nvSpPr>
        <p:spPr>
          <a:xfrm>
            <a:off x="11188761"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8C0A2D1-B3F6-46C5-8029-A61CBFDBB4AF}"/>
              </a:ext>
            </a:extLst>
          </p:cNvPr>
          <p:cNvSpPr/>
          <p:nvPr/>
        </p:nvSpPr>
        <p:spPr>
          <a:xfrm>
            <a:off x="9305937" y="506961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9C29B13-04FC-4E3E-9057-28E169D78A9A}"/>
              </a:ext>
            </a:extLst>
          </p:cNvPr>
          <p:cNvSpPr/>
          <p:nvPr/>
        </p:nvSpPr>
        <p:spPr>
          <a:xfrm>
            <a:off x="10473405"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41A065E-852C-44A7-9DC4-964DCB08C09C}"/>
              </a:ext>
            </a:extLst>
          </p:cNvPr>
          <p:cNvSpPr/>
          <p:nvPr/>
        </p:nvSpPr>
        <p:spPr>
          <a:xfrm>
            <a:off x="10593457"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2646D0D-3B06-42B8-87C8-08D163DB0642}"/>
              </a:ext>
            </a:extLst>
          </p:cNvPr>
          <p:cNvSpPr/>
          <p:nvPr/>
        </p:nvSpPr>
        <p:spPr>
          <a:xfrm>
            <a:off x="9926215"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4337763-7F35-46B4-86A1-51900EC77DE5}"/>
              </a:ext>
            </a:extLst>
          </p:cNvPr>
          <p:cNvSpPr/>
          <p:nvPr/>
        </p:nvSpPr>
        <p:spPr>
          <a:xfrm>
            <a:off x="11013703" y="506961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8A40227-A4CC-4384-9D30-E89462B62D00}"/>
              </a:ext>
            </a:extLst>
          </p:cNvPr>
          <p:cNvSpPr/>
          <p:nvPr/>
        </p:nvSpPr>
        <p:spPr>
          <a:xfrm>
            <a:off x="9484125" y="5080853"/>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99904EE-FF13-456B-89A0-CCA586013D2E}"/>
              </a:ext>
            </a:extLst>
          </p:cNvPr>
          <p:cNvSpPr/>
          <p:nvPr/>
        </p:nvSpPr>
        <p:spPr>
          <a:xfrm>
            <a:off x="10788959" y="5078288"/>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6D22DEC-DFBD-4CCD-8F07-4806BB99E5D7}"/>
              </a:ext>
            </a:extLst>
          </p:cNvPr>
          <p:cNvSpPr/>
          <p:nvPr/>
        </p:nvSpPr>
        <p:spPr>
          <a:xfrm>
            <a:off x="11447419" y="5069615"/>
            <a:ext cx="173420" cy="2033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F01530E-995D-4062-842D-358F9117F75B}"/>
              </a:ext>
            </a:extLst>
          </p:cNvPr>
          <p:cNvCxnSpPr>
            <a:cxnSpLocks/>
          </p:cNvCxnSpPr>
          <p:nvPr/>
        </p:nvCxnSpPr>
        <p:spPr>
          <a:xfrm flipV="1">
            <a:off x="10298507" y="5308592"/>
            <a:ext cx="4939" cy="772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8C6AFE5-F03C-45AC-9DBC-54204E5952EB}"/>
                  </a:ext>
                </a:extLst>
              </p:cNvPr>
              <p:cNvSpPr txBox="1"/>
              <p:nvPr/>
            </p:nvSpPr>
            <p:spPr>
              <a:xfrm>
                <a:off x="9813718" y="6030603"/>
                <a:ext cx="9262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𝑿</m:t>
                          </m:r>
                        </m:e>
                      </m:acc>
                    </m:oMath>
                  </m:oMathPara>
                </a14:m>
                <a:endParaRPr lang="en-US" dirty="0"/>
              </a:p>
            </p:txBody>
          </p:sp>
        </mc:Choice>
        <mc:Fallback xmlns="">
          <p:sp>
            <p:nvSpPr>
              <p:cNvPr id="44" name="TextBox 43">
                <a:extLst>
                  <a:ext uri="{FF2B5EF4-FFF2-40B4-BE49-F238E27FC236}">
                    <a16:creationId xmlns:a16="http://schemas.microsoft.com/office/drawing/2014/main" id="{C8C6AFE5-F03C-45AC-9DBC-54204E5952EB}"/>
                  </a:ext>
                </a:extLst>
              </p:cNvPr>
              <p:cNvSpPr txBox="1">
                <a:spLocks noRot="1" noChangeAspect="1" noMove="1" noResize="1" noEditPoints="1" noAdjustHandles="1" noChangeArrowheads="1" noChangeShapeType="1" noTextEdit="1"/>
              </p:cNvSpPr>
              <p:nvPr/>
            </p:nvSpPr>
            <p:spPr>
              <a:xfrm>
                <a:off x="9813718" y="6030603"/>
                <a:ext cx="926224" cy="369332"/>
              </a:xfrm>
              <a:prstGeom prst="rect">
                <a:avLst/>
              </a:prstGeom>
              <a:blipFill>
                <a:blip r:embed="rId6"/>
                <a:stretch>
                  <a:fillRect r="-3289"/>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5645441A-D75B-44DB-885E-FD804000E5B7}"/>
              </a:ext>
            </a:extLst>
          </p:cNvPr>
          <p:cNvCxnSpPr>
            <a:cxnSpLocks/>
            <a:stCxn id="41" idx="4"/>
          </p:cNvCxnSpPr>
          <p:nvPr/>
        </p:nvCxnSpPr>
        <p:spPr>
          <a:xfrm flipH="1">
            <a:off x="10862441" y="5281659"/>
            <a:ext cx="13228" cy="914189"/>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B3806A-6B3C-482C-A65D-A4D70E595CAA}"/>
              </a:ext>
            </a:extLst>
          </p:cNvPr>
          <p:cNvCxnSpPr>
            <a:cxnSpLocks/>
          </p:cNvCxnSpPr>
          <p:nvPr/>
        </p:nvCxnSpPr>
        <p:spPr>
          <a:xfrm flipH="1">
            <a:off x="9690254" y="5228255"/>
            <a:ext cx="13228" cy="914189"/>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3F8DDB8-CC74-4A38-975C-EE6E6F4CC2CE}"/>
              </a:ext>
            </a:extLst>
          </p:cNvPr>
          <p:cNvCxnSpPr>
            <a:cxnSpLocks/>
          </p:cNvCxnSpPr>
          <p:nvPr/>
        </p:nvCxnSpPr>
        <p:spPr>
          <a:xfrm>
            <a:off x="9776964" y="5655737"/>
            <a:ext cx="425299"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D5730B3-66BD-4655-93F7-62B40C09E6CD}"/>
              </a:ext>
            </a:extLst>
          </p:cNvPr>
          <p:cNvCxnSpPr>
            <a:cxnSpLocks/>
          </p:cNvCxnSpPr>
          <p:nvPr/>
        </p:nvCxnSpPr>
        <p:spPr>
          <a:xfrm>
            <a:off x="10360914" y="5663111"/>
            <a:ext cx="425299" cy="0"/>
          </a:xfrm>
          <a:prstGeom prst="line">
            <a:avLst/>
          </a:prstGeom>
          <a:ln w="28575">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92010CD-AB23-44E9-A71A-6E43C657EF4E}"/>
                  </a:ext>
                </a:extLst>
              </p:cNvPr>
              <p:cNvSpPr txBox="1"/>
              <p:nvPr/>
            </p:nvSpPr>
            <p:spPr>
              <a:xfrm>
                <a:off x="9756301" y="5643562"/>
                <a:ext cx="346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oMath>
                  </m:oMathPara>
                </a14:m>
                <a:endParaRPr lang="en-US" dirty="0"/>
              </a:p>
            </p:txBody>
          </p:sp>
        </mc:Choice>
        <mc:Fallback xmlns="">
          <p:sp>
            <p:nvSpPr>
              <p:cNvPr id="51" name="TextBox 50">
                <a:extLst>
                  <a:ext uri="{FF2B5EF4-FFF2-40B4-BE49-F238E27FC236}">
                    <a16:creationId xmlns:a16="http://schemas.microsoft.com/office/drawing/2014/main" id="{C92010CD-AB23-44E9-A71A-6E43C657EF4E}"/>
                  </a:ext>
                </a:extLst>
              </p:cNvPr>
              <p:cNvSpPr txBox="1">
                <a:spLocks noRot="1" noChangeAspect="1" noMove="1" noResize="1" noEditPoints="1" noAdjustHandles="1" noChangeArrowheads="1" noChangeShapeType="1" noTextEdit="1"/>
              </p:cNvSpPr>
              <p:nvPr/>
            </p:nvSpPr>
            <p:spPr>
              <a:xfrm>
                <a:off x="9756301" y="5643562"/>
                <a:ext cx="34684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F2DEEA1-678E-4144-93CE-FCD611CD1B7E}"/>
                  </a:ext>
                </a:extLst>
              </p:cNvPr>
              <p:cNvSpPr txBox="1"/>
              <p:nvPr/>
            </p:nvSpPr>
            <p:spPr>
              <a:xfrm>
                <a:off x="10360914" y="5672596"/>
                <a:ext cx="346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oMath>
                  </m:oMathPara>
                </a14:m>
                <a:endParaRPr lang="en-US" dirty="0"/>
              </a:p>
            </p:txBody>
          </p:sp>
        </mc:Choice>
        <mc:Fallback xmlns="">
          <p:sp>
            <p:nvSpPr>
              <p:cNvPr id="52" name="TextBox 51">
                <a:extLst>
                  <a:ext uri="{FF2B5EF4-FFF2-40B4-BE49-F238E27FC236}">
                    <a16:creationId xmlns:a16="http://schemas.microsoft.com/office/drawing/2014/main" id="{0F2DEEA1-678E-4144-93CE-FCD611CD1B7E}"/>
                  </a:ext>
                </a:extLst>
              </p:cNvPr>
              <p:cNvSpPr txBox="1">
                <a:spLocks noRot="1" noChangeAspect="1" noMove="1" noResize="1" noEditPoints="1" noAdjustHandles="1" noChangeArrowheads="1" noChangeShapeType="1" noTextEdit="1"/>
              </p:cNvSpPr>
              <p:nvPr/>
            </p:nvSpPr>
            <p:spPr>
              <a:xfrm>
                <a:off x="10360914" y="5672596"/>
                <a:ext cx="346841"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881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E985039-A5A4-4E44-86AE-6BFBC55177D3}"/>
                  </a:ext>
                </a:extLst>
              </p:cNvPr>
              <p:cNvSpPr>
                <a:spLocks noGrp="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oMath>
                </a14:m>
                <a:endParaRPr lang="en-IN" dirty="0"/>
              </a:p>
            </p:txBody>
          </p:sp>
        </mc:Choice>
        <mc:Fallback xmlns="">
          <p:sp>
            <p:nvSpPr>
              <p:cNvPr id="2" name="Title 1">
                <a:extLst>
                  <a:ext uri="{FF2B5EF4-FFF2-40B4-BE49-F238E27FC236}">
                    <a16:creationId xmlns:a16="http://schemas.microsoft.com/office/drawing/2014/main" id="{EE985039-A5A4-4E44-86AE-6BFBC55177D3}"/>
                  </a:ext>
                </a:extLst>
              </p:cNvPr>
              <p:cNvSpPr>
                <a:spLocks noGrp="1" noRot="1" noChangeAspect="1" noMove="1" noResize="1" noEditPoints="1" noAdjustHandles="1" noChangeArrowheads="1" noChangeShapeType="1" noTextEdit="1"/>
              </p:cNvSpPr>
              <p:nvPr>
                <p:ph type="title"/>
              </p:nvPr>
            </p:nvSpPr>
            <p:spPr>
              <a:blipFill>
                <a:blip r:embed="rId2"/>
                <a:stretch>
                  <a:fillRect l="-1797" t="-3372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683F1B-CE5E-43A8-82F1-FB54F2E95A4C}"/>
                  </a:ext>
                </a:extLst>
              </p:cNvPr>
              <p:cNvSpPr>
                <a:spLocks noGrp="1"/>
              </p:cNvSpPr>
              <p:nvPr>
                <p:ph idx="1"/>
              </p:nvPr>
            </p:nvSpPr>
            <p:spPr>
              <a:xfrm>
                <a:off x="838200" y="1270000"/>
                <a:ext cx="10655595" cy="4906963"/>
              </a:xfrm>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m:t>
                      </m:r>
                      <m:f>
                        <m:fPr>
                          <m:ctrlPr>
                            <a:rPr lang="en-US" b="0" i="1">
                              <a:latin typeface="Cambria Math" panose="02040503050406030204" pitchFamily="18" charset="0"/>
                              <a:cs typeface="Times New Roman" panose="02020603050405020304" pitchFamily="18" charset="0"/>
                            </a:rPr>
                          </m:ctrlPr>
                        </m:fPr>
                        <m:num>
                          <m:r>
                            <a:rPr lang="en-US" b="0" i="1">
                              <a:latin typeface="Cambria Math" panose="02040503050406030204" pitchFamily="18" charset="0"/>
                              <a:cs typeface="Times New Roman" panose="02020603050405020304" pitchFamily="18" charset="0"/>
                            </a:rPr>
                            <m:t>1</m:t>
                          </m:r>
                        </m:num>
                        <m:den>
                          <m:r>
                            <a:rPr lang="en-US" b="0" i="1">
                              <a:latin typeface="Cambria Math" panose="02040503050406030204" pitchFamily="18" charset="0"/>
                              <a:cs typeface="Times New Roman" panose="02020603050405020304" pitchFamily="18" charset="0"/>
                            </a:rPr>
                            <m:t>𝑛</m:t>
                          </m:r>
                        </m:den>
                      </m:f>
                      <m:r>
                        <a:rPr lang="en-US" b="0" i="1">
                          <a:latin typeface="Cambria Math" panose="02040503050406030204" pitchFamily="18" charset="0"/>
                          <a:cs typeface="Times New Roman" panose="02020603050405020304" pitchFamily="18" charset="0"/>
                        </a:rPr>
                        <m:t> </m:t>
                      </m:r>
                      <m:nary>
                        <m:naryPr>
                          <m:chr m:val="∑"/>
                          <m:ctrlPr>
                            <a:rPr lang="en-US" b="0" i="1">
                              <a:latin typeface="Cambria Math" panose="02040503050406030204" pitchFamily="18" charset="0"/>
                              <a:cs typeface="Times New Roman" panose="02020603050405020304" pitchFamily="18" charset="0"/>
                            </a:rPr>
                          </m:ctrlPr>
                        </m:naryPr>
                        <m:sub>
                          <m:r>
                            <m:rPr>
                              <m:brk m:alnAt="23"/>
                            </m:rPr>
                            <a:rPr lang="en-US" b="0" i="1">
                              <a:latin typeface="Cambria Math" panose="02040503050406030204" pitchFamily="18" charset="0"/>
                              <a:cs typeface="Times New Roman" panose="02020603050405020304" pitchFamily="18" charset="0"/>
                            </a:rPr>
                            <m:t>𝑖</m:t>
                          </m:r>
                          <m:r>
                            <a:rPr lang="en-US" b="0" i="1">
                              <a:latin typeface="Cambria Math" panose="02040503050406030204" pitchFamily="18" charset="0"/>
                              <a:cs typeface="Times New Roman" panose="02020603050405020304" pitchFamily="18" charset="0"/>
                            </a:rPr>
                            <m:t>=1</m:t>
                          </m:r>
                        </m:sub>
                        <m:sup>
                          <m:r>
                            <a:rPr lang="en-US" b="0" i="1">
                              <a:latin typeface="Cambria Math" panose="02040503050406030204" pitchFamily="18" charset="0"/>
                              <a:cs typeface="Times New Roman" panose="02020603050405020304" pitchFamily="18" charset="0"/>
                            </a:rPr>
                            <m:t>𝑛</m:t>
                          </m:r>
                        </m:sup>
                        <m:e>
                          <m:d>
                            <m:dPr>
                              <m:ctrlPr>
                                <a:rPr lang="en-US" b="0" i="1">
                                  <a:latin typeface="Cambria Math" panose="02040503050406030204" pitchFamily="18" charset="0"/>
                                  <a:cs typeface="Times New Roman" panose="02020603050405020304" pitchFamily="18" charset="0"/>
                                </a:rPr>
                              </m:ctrlPr>
                            </m:d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acc>
                                <m:accPr>
                                  <m:chr m:val="̅"/>
                                  <m:ctrlPr>
                                    <a:rPr lang="en-US" b="0" i="1">
                                      <a:latin typeface="Cambria Math" panose="02040503050406030204" pitchFamily="18" charset="0"/>
                                      <a:cs typeface="Times New Roman" panose="02020603050405020304" pitchFamily="18" charset="0"/>
                                    </a:rPr>
                                  </m:ctrlPr>
                                </m:accPr>
                                <m:e>
                                  <m:r>
                                    <a:rPr lang="en-US" b="0" i="1">
                                      <a:latin typeface="Cambria Math" panose="02040503050406030204" pitchFamily="18" charset="0"/>
                                      <a:cs typeface="Times New Roman" panose="02020603050405020304" pitchFamily="18" charset="0"/>
                                    </a:rPr>
                                    <m:t>𝑥</m:t>
                                  </m:r>
                                </m:e>
                              </m:acc>
                            </m:e>
                          </m:d>
                          <m:sSup>
                            <m:sSupPr>
                              <m:ctrlPr>
                                <a:rPr lang="en-US" b="0" i="1">
                                  <a:latin typeface="Cambria Math" panose="02040503050406030204" pitchFamily="18" charset="0"/>
                                  <a:cs typeface="Times New Roman" panose="02020603050405020304" pitchFamily="18" charset="0"/>
                                </a:rPr>
                              </m:ctrlPr>
                            </m:sSupPr>
                            <m:e>
                              <m:d>
                                <m:dPr>
                                  <m:ctrlPr>
                                    <a:rPr lang="en-US" b="0" i="1">
                                      <a:latin typeface="Cambria Math" panose="02040503050406030204" pitchFamily="18" charset="0"/>
                                      <a:cs typeface="Times New Roman" panose="02020603050405020304" pitchFamily="18" charset="0"/>
                                    </a:rPr>
                                  </m:ctrlPr>
                                </m:d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acc>
                                    <m:accPr>
                                      <m:chr m:val="̅"/>
                                      <m:ctrlPr>
                                        <a:rPr lang="en-US" b="0" i="1">
                                          <a:latin typeface="Cambria Math" panose="02040503050406030204" pitchFamily="18" charset="0"/>
                                          <a:cs typeface="Times New Roman" panose="02020603050405020304" pitchFamily="18" charset="0"/>
                                        </a:rPr>
                                      </m:ctrlPr>
                                    </m:accPr>
                                    <m:e>
                                      <m:r>
                                        <a:rPr lang="en-US" b="0" i="1">
                                          <a:latin typeface="Cambria Math" panose="02040503050406030204" pitchFamily="18" charset="0"/>
                                          <a:cs typeface="Times New Roman" panose="02020603050405020304" pitchFamily="18" charset="0"/>
                                        </a:rPr>
                                        <m:t>𝑥</m:t>
                                      </m:r>
                                    </m:e>
                                  </m:acc>
                                </m:e>
                              </m:d>
                            </m:e>
                            <m:sup>
                              <m:r>
                                <a:rPr lang="en-US" b="0" i="1">
                                  <a:latin typeface="Cambria Math" panose="02040503050406030204" pitchFamily="18" charset="0"/>
                                  <a:cs typeface="Times New Roman" panose="02020603050405020304" pitchFamily="18" charset="0"/>
                                </a:rPr>
                                <m:t>𝑇</m:t>
                              </m:r>
                            </m:sup>
                          </m:sSup>
                        </m:e>
                      </m:nary>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𝑤h𝑒𝑟𝑒</m:t>
                      </m:r>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d>
                        <m:dPr>
                          <m:begChr m:val="["/>
                          <m:endChr m:val="]"/>
                          <m:ctrlPr>
                            <a:rPr lang="en-US" b="0" i="1">
                              <a:latin typeface="Cambria Math" panose="02040503050406030204" pitchFamily="18" charset="0"/>
                              <a:cs typeface="Times New Roman" panose="02020603050405020304" pitchFamily="18" charset="0"/>
                            </a:rPr>
                          </m:ctrlPr>
                        </m:dPr>
                        <m:e>
                          <m:m>
                            <m:mPr>
                              <m:mcs>
                                <m:mc>
                                  <m:mcPr>
                                    <m:count m:val="1"/>
                                    <m:mcJc m:val="center"/>
                                  </m:mcPr>
                                </m:mc>
                              </m:mcs>
                              <m:ctrlPr>
                                <a:rPr lang="en-US" b="0" i="1">
                                  <a:latin typeface="Cambria Math" panose="02040503050406030204" pitchFamily="18" charset="0"/>
                                  <a:cs typeface="Times New Roman" panose="02020603050405020304" pitchFamily="18" charset="0"/>
                                </a:rPr>
                              </m:ctrlPr>
                            </m:mPr>
                            <m:mr>
                              <m:e>
                                <m:sSub>
                                  <m:sSubPr>
                                    <m:ctrlPr>
                                      <a:rPr lang="en-US" b="0" i="1">
                                        <a:latin typeface="Cambria Math" panose="02040503050406030204" pitchFamily="18" charset="0"/>
                                        <a:cs typeface="Times New Roman" panose="02020603050405020304" pitchFamily="18" charset="0"/>
                                      </a:rPr>
                                    </m:ctrlPr>
                                  </m:sSubPr>
                                  <m:e>
                                    <m:r>
                                      <m:rPr>
                                        <m:brk m:alnAt="7"/>
                                      </m:rPr>
                                      <a:rPr lang="en-US" b="0" i="1">
                                        <a:latin typeface="Cambria Math" panose="02040503050406030204" pitchFamily="18" charset="0"/>
                                        <a:cs typeface="Times New Roman" panose="02020603050405020304" pitchFamily="18" charset="0"/>
                                      </a:rPr>
                                      <m:t>𝑥</m:t>
                                    </m:r>
                                  </m:e>
                                  <m:sub>
                                    <m:r>
                                      <m:rPr>
                                        <m:brk m:alnAt="7"/>
                                      </m:rPr>
                                      <a:rPr lang="en-US" b="0"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e>
                            </m:mr>
                            <m:mr>
                              <m:e>
                                <m:eqArr>
                                  <m:eqArrPr>
                                    <m:ctrlPr>
                                      <a:rPr lang="en-US" b="0" i="1">
                                        <a:latin typeface="Cambria Math" panose="02040503050406030204" pitchFamily="18" charset="0"/>
                                        <a:cs typeface="Times New Roman" panose="02020603050405020304" pitchFamily="18" charset="0"/>
                                      </a:rPr>
                                    </m:ctrlPr>
                                  </m:eqArr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e>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𝑖</m:t>
                                        </m:r>
                                      </m:sub>
                                    </m:sSub>
                                  </m:e>
                                </m:eqArr>
                              </m:e>
                            </m:mr>
                          </m:m>
                        </m:e>
                      </m:d>
                      <m:r>
                        <a:rPr lang="en-US" b="0" i="1">
                          <a:latin typeface="Cambria Math" panose="02040503050406030204" pitchFamily="18" charset="0"/>
                          <a:cs typeface="Times New Roman" panose="02020603050405020304" pitchFamily="18" charset="0"/>
                        </a:rPr>
                        <m:t> </m:t>
                      </m:r>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b="0" i="1" dirty="0">
                  <a:latin typeface="Cambria Math" panose="02040503050406030204" pitchFamily="18" charset="0"/>
                  <a:cs typeface="Times New Roman" panose="02020603050405020304" pitchFamily="18" charset="0"/>
                </a:endParaRPr>
              </a:p>
              <a:p>
                <a:pPr marL="0" indent="0">
                  <a:buNone/>
                </a:pPr>
                <a:endParaRPr lang="en-US"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cs typeface="Times New Roman" panose="02020603050405020304" pitchFamily="18" charset="0"/>
                        </a:rPr>
                        <m:t>    </m:t>
                      </m:r>
                      <m:r>
                        <a:rPr lang="en-US" b="0" i="1">
                          <a:latin typeface="Cambria Math" panose="02040503050406030204" pitchFamily="18" charset="0"/>
                          <a:cs typeface="Times New Roman" panose="02020603050405020304" pitchFamily="18" charset="0"/>
                        </a:rPr>
                        <m:t>=</m:t>
                      </m:r>
                      <m:f>
                        <m:fPr>
                          <m:ctrlPr>
                            <a:rPr lang="en-US" b="0" i="1">
                              <a:latin typeface="Cambria Math" panose="02040503050406030204" pitchFamily="18" charset="0"/>
                              <a:cs typeface="Times New Roman" panose="02020603050405020304" pitchFamily="18" charset="0"/>
                            </a:rPr>
                          </m:ctrlPr>
                        </m:fPr>
                        <m:num>
                          <m:r>
                            <a:rPr lang="en-US" b="0" i="1">
                              <a:latin typeface="Cambria Math" panose="02040503050406030204" pitchFamily="18" charset="0"/>
                              <a:cs typeface="Times New Roman" panose="02020603050405020304" pitchFamily="18" charset="0"/>
                            </a:rPr>
                            <m:t>1</m:t>
                          </m:r>
                        </m:num>
                        <m:den>
                          <m:r>
                            <a:rPr lang="en-US" b="0" i="1">
                              <a:latin typeface="Cambria Math" panose="02040503050406030204" pitchFamily="18" charset="0"/>
                              <a:cs typeface="Times New Roman" panose="02020603050405020304" pitchFamily="18" charset="0"/>
                            </a:rPr>
                            <m:t>𝑛</m:t>
                          </m:r>
                        </m:den>
                      </m:f>
                      <m:r>
                        <a:rPr lang="en-US" b="0" i="1">
                          <a:latin typeface="Cambria Math" panose="02040503050406030204" pitchFamily="18" charset="0"/>
                          <a:cs typeface="Times New Roman" panose="02020603050405020304" pitchFamily="18" charset="0"/>
                        </a:rPr>
                        <m:t> </m:t>
                      </m:r>
                      <m:nary>
                        <m:naryPr>
                          <m:chr m:val="∑"/>
                          <m:ctrlPr>
                            <a:rPr lang="en-US" b="0" i="1">
                              <a:latin typeface="Cambria Math" panose="02040503050406030204" pitchFamily="18" charset="0"/>
                              <a:cs typeface="Times New Roman" panose="02020603050405020304" pitchFamily="18" charset="0"/>
                            </a:rPr>
                          </m:ctrlPr>
                        </m:naryPr>
                        <m:sub>
                          <m:r>
                            <m:rPr>
                              <m:brk m:alnAt="23"/>
                            </m:rPr>
                            <a:rPr lang="en-US" b="0" i="1">
                              <a:latin typeface="Cambria Math" panose="02040503050406030204" pitchFamily="18" charset="0"/>
                              <a:cs typeface="Times New Roman" panose="02020603050405020304" pitchFamily="18" charset="0"/>
                            </a:rPr>
                            <m:t>𝑖</m:t>
                          </m:r>
                          <m:r>
                            <a:rPr lang="en-US" b="0" i="1">
                              <a:latin typeface="Cambria Math" panose="02040503050406030204" pitchFamily="18" charset="0"/>
                              <a:cs typeface="Times New Roman" panose="02020603050405020304" pitchFamily="18" charset="0"/>
                            </a:rPr>
                            <m:t>=1</m:t>
                          </m:r>
                        </m:sub>
                        <m:sup>
                          <m:r>
                            <a:rPr lang="en-US" b="0" i="1">
                              <a:latin typeface="Cambria Math" panose="02040503050406030204" pitchFamily="18" charset="0"/>
                              <a:cs typeface="Times New Roman" panose="02020603050405020304" pitchFamily="18" charset="0"/>
                            </a:rPr>
                            <m:t>𝑛</m:t>
                          </m:r>
                        </m:sup>
                        <m:e>
                          <m:m>
                            <m:mPr>
                              <m:mcs>
                                <m:mc>
                                  <m:mcPr>
                                    <m:count m:val="3"/>
                                    <m:mcJc m:val="center"/>
                                  </m:mcPr>
                                </m:mc>
                              </m:mcs>
                              <m:ctrlPr>
                                <a:rPr lang="en-US" b="0" i="1" smtClean="0">
                                  <a:latin typeface="Cambria Math" panose="02040503050406030204" pitchFamily="18" charset="0"/>
                                  <a:cs typeface="Times New Roman" panose="02020603050405020304" pitchFamily="18" charset="0"/>
                                </a:rPr>
                              </m:ctrlPr>
                            </m:mPr>
                            <m:mr>
                              <m:e>
                                <m:sSub>
                                  <m:sSubPr>
                                    <m:ctrlPr>
                                      <a:rPr lang="en-US" b="0" i="1" smtClean="0">
                                        <a:latin typeface="Cambria Math" panose="02040503050406030204" pitchFamily="18" charset="0"/>
                                        <a:cs typeface="Times New Roman" panose="02020603050405020304" pitchFamily="18" charset="0"/>
                                      </a:rPr>
                                    </m:ctrlPr>
                                  </m:sSubPr>
                                  <m:e>
                                    <m:r>
                                      <m:rPr>
                                        <m:brk m:alnAt="7"/>
                                      </m:rP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m:rPr>
                                        <m:brk m:alnAt="7"/>
                                      </m:rP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m:rPr>
                                        <m:brk m:alnAt="7"/>
                                      </m:rP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e>
                            </m:mr>
                            <m:mr>
                              <m:e>
                                <m:eqArr>
                                  <m:eqArrPr>
                                    <m:ctrlPr>
                                      <a:rPr lang="en-US" b="0" i="1" smtClean="0">
                                        <a:latin typeface="Cambria Math" panose="02040503050406030204" pitchFamily="18" charset="0"/>
                                        <a:cs typeface="Times New Roman" panose="02020603050405020304" pitchFamily="18" charset="0"/>
                                      </a:rPr>
                                    </m:ctrlPr>
                                  </m:eqArr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e>
                                  <m:e/>
                                </m:eqArr>
                              </m:e>
                              <m:e>
                                <m:eqArr>
                                  <m:eqArrPr>
                                    <m:ctrlPr>
                                      <a:rPr lang="en-US" b="0" i="1" smtClean="0">
                                        <a:latin typeface="Cambria Math" panose="02040503050406030204" pitchFamily="18" charset="0"/>
                                        <a:cs typeface="Times New Roman" panose="02020603050405020304" pitchFamily="18" charset="0"/>
                                      </a:rPr>
                                    </m:ctrlPr>
                                  </m:eqArr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e>
                                  <m:e/>
                                </m:eqArr>
                              </m:e>
                              <m:e>
                                <m:eqArr>
                                  <m:eqArrPr>
                                    <m:ctrlPr>
                                      <a:rPr lang="en-US" b="0" i="1" smtClean="0">
                                        <a:latin typeface="Cambria Math" panose="02040503050406030204" pitchFamily="18" charset="0"/>
                                        <a:cs typeface="Times New Roman" panose="02020603050405020304" pitchFamily="18" charset="0"/>
                                      </a:rPr>
                                    </m:ctrlPr>
                                  </m:eqArr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e>
                                  <m:e/>
                                </m:eqArr>
                              </m:e>
                            </m:mr>
                            <m:m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𝑖</m:t>
                                    </m:r>
                                  </m:sub>
                                </m:sSub>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e>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𝑝𝑖</m:t>
                                    </m:r>
                                  </m:sub>
                                </m:sSub>
                              </m:e>
                            </m:mr>
                          </m:m>
                        </m:e>
                      </m:nary>
                      <m:r>
                        <a:rPr lang="en-US" b="0" i="1" smtClean="0">
                          <a:latin typeface="Cambria Math" panose="02040503050406030204" pitchFamily="18" charset="0"/>
                          <a:cs typeface="Times New Roman" panose="02020603050405020304" pitchFamily="18" charset="0"/>
                        </a:rPr>
                        <m:t>,           </m:t>
                      </m:r>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𝑖</m:t>
                          </m:r>
                        </m:sub>
                      </m:sSub>
                      <m:sSup>
                        <m:sSupPr>
                          <m:ctrlPr>
                            <a:rPr lang="en-US" b="0" i="1">
                              <a:latin typeface="Cambria Math" panose="02040503050406030204" pitchFamily="18" charset="0"/>
                              <a:cs typeface="Times New Roman" panose="02020603050405020304" pitchFamily="18" charset="0"/>
                            </a:rPr>
                          </m:ctrlPr>
                        </m:sSupPr>
                        <m:e>
                          <m:r>
                            <a:rPr lang="en-US" b="0" i="1">
                              <a:latin typeface="Cambria Math" panose="02040503050406030204" pitchFamily="18" charset="0"/>
                              <a:cs typeface="Times New Roman" panose="02020603050405020304" pitchFamily="18" charset="0"/>
                            </a:rPr>
                            <m:t>𝑥</m:t>
                          </m:r>
                        </m:e>
                        <m:sup>
                          <m:r>
                            <a:rPr lang="en-US" b="0" i="1">
                              <a:latin typeface="Cambria Math" panose="02040503050406030204" pitchFamily="18" charset="0"/>
                              <a:cs typeface="Times New Roman" panose="02020603050405020304" pitchFamily="18" charset="0"/>
                            </a:rPr>
                            <m:t>𝑇</m:t>
                          </m:r>
                        </m:sup>
                      </m:sSup>
                      <m:r>
                        <a:rPr lang="en-US" b="0" i="1">
                          <a:latin typeface="Cambria Math" panose="02040503050406030204" pitchFamily="18" charset="0"/>
                          <a:cs typeface="Times New Roman" panose="02020603050405020304" pitchFamily="18" charset="0"/>
                        </a:rPr>
                        <m:t>=</m:t>
                      </m:r>
                      <m:d>
                        <m:dPr>
                          <m:begChr m:val="["/>
                          <m:endChr m:val="]"/>
                          <m:ctrlPr>
                            <a:rPr lang="en-US" b="0" i="1">
                              <a:latin typeface="Cambria Math" panose="02040503050406030204" pitchFamily="18" charset="0"/>
                              <a:cs typeface="Times New Roman" panose="02020603050405020304" pitchFamily="18" charset="0"/>
                            </a:rPr>
                          </m:ctrlPr>
                        </m:dPr>
                        <m:e>
                          <m:m>
                            <m:mPr>
                              <m:mcs>
                                <m:mc>
                                  <m:mcPr>
                                    <m:count m:val="1"/>
                                    <m:mcJc m:val="center"/>
                                  </m:mcPr>
                                </m:mc>
                              </m:mcs>
                              <m:ctrlPr>
                                <a:rPr lang="en-US" b="0" i="1">
                                  <a:latin typeface="Cambria Math" panose="02040503050406030204" pitchFamily="18" charset="0"/>
                                  <a:cs typeface="Times New Roman" panose="02020603050405020304" pitchFamily="18" charset="0"/>
                                </a:rPr>
                              </m:ctrlPr>
                            </m:mPr>
                            <m:mr>
                              <m:e>
                                <m:sSub>
                                  <m:sSubPr>
                                    <m:ctrlPr>
                                      <a:rPr lang="en-US" b="0" i="1">
                                        <a:latin typeface="Cambria Math" panose="02040503050406030204" pitchFamily="18" charset="0"/>
                                        <a:cs typeface="Times New Roman" panose="02020603050405020304" pitchFamily="18" charset="0"/>
                                      </a:rPr>
                                    </m:ctrlPr>
                                  </m:sSubPr>
                                  <m:e>
                                    <m:r>
                                      <m:rPr>
                                        <m:brk m:alnAt="7"/>
                                      </m:rPr>
                                      <a:rPr lang="en-US" b="0" i="1">
                                        <a:latin typeface="Cambria Math" panose="02040503050406030204" pitchFamily="18" charset="0"/>
                                        <a:cs typeface="Times New Roman" panose="02020603050405020304" pitchFamily="18" charset="0"/>
                                      </a:rPr>
                                      <m:t>𝑥</m:t>
                                    </m:r>
                                  </m:e>
                                  <m:sub>
                                    <m:r>
                                      <m:rPr>
                                        <m:brk m:alnAt="7"/>
                                      </m:rPr>
                                      <a:rPr lang="en-US" b="0" i="1">
                                        <a:latin typeface="Cambria Math" panose="02040503050406030204" pitchFamily="18" charset="0"/>
                                        <a:cs typeface="Times New Roman" panose="02020603050405020304" pitchFamily="18" charset="0"/>
                                      </a:rPr>
                                      <m:t>1</m:t>
                                    </m:r>
                                    <m:r>
                                      <a:rPr lang="en-US" b="0" i="1">
                                        <a:latin typeface="Cambria Math" panose="02040503050406030204" pitchFamily="18" charset="0"/>
                                        <a:cs typeface="Times New Roman" panose="02020603050405020304" pitchFamily="18" charset="0"/>
                                      </a:rPr>
                                      <m:t>𝑖</m:t>
                                    </m:r>
                                  </m:sub>
                                </m:sSub>
                              </m:e>
                            </m:mr>
                            <m:mr>
                              <m:e>
                                <m:eqArr>
                                  <m:eqArrPr>
                                    <m:ctrlPr>
                                      <a:rPr lang="en-US" b="0" i="1">
                                        <a:latin typeface="Cambria Math" panose="02040503050406030204" pitchFamily="18" charset="0"/>
                                        <a:cs typeface="Times New Roman" panose="02020603050405020304" pitchFamily="18" charset="0"/>
                                      </a:rPr>
                                    </m:ctrlPr>
                                  </m:eqArr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2</m:t>
                                        </m:r>
                                        <m:r>
                                          <a:rPr lang="en-US" b="0" i="1">
                                            <a:latin typeface="Cambria Math" panose="02040503050406030204" pitchFamily="18" charset="0"/>
                                            <a:cs typeface="Times New Roman" panose="02020603050405020304" pitchFamily="18" charset="0"/>
                                          </a:rPr>
                                          <m:t>𝑖</m:t>
                                        </m:r>
                                      </m:sub>
                                    </m:sSub>
                                  </m:e>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𝑝𝑖</m:t>
                                        </m:r>
                                      </m:sub>
                                    </m:sSub>
                                  </m:e>
                                </m:eqArr>
                              </m:e>
                            </m:mr>
                          </m:m>
                        </m:e>
                      </m:d>
                      <m:d>
                        <m:dPr>
                          <m:begChr m:val="["/>
                          <m:endChr m:val="]"/>
                          <m:ctrlPr>
                            <a:rPr lang="en-US" b="0" i="1">
                              <a:latin typeface="Cambria Math" panose="02040503050406030204" pitchFamily="18" charset="0"/>
                              <a:cs typeface="Times New Roman" panose="02020603050405020304" pitchFamily="18" charset="0"/>
                            </a:rPr>
                          </m:ctrlPr>
                        </m:dPr>
                        <m:e>
                          <m:m>
                            <m:mPr>
                              <m:mcs>
                                <m:mc>
                                  <m:mcPr>
                                    <m:count m:val="4"/>
                                    <m:mcJc m:val="center"/>
                                  </m:mcPr>
                                </m:mc>
                              </m:mcs>
                              <m:ctrlPr>
                                <a:rPr lang="en-US" b="0" i="1">
                                  <a:latin typeface="Cambria Math" panose="02040503050406030204" pitchFamily="18" charset="0"/>
                                  <a:cs typeface="Times New Roman" panose="02020603050405020304" pitchFamily="18" charset="0"/>
                                </a:rPr>
                              </m:ctrlPr>
                            </m:mPr>
                            <m:mr>
                              <m:e>
                                <m:sSub>
                                  <m:sSubPr>
                                    <m:ctrlPr>
                                      <a:rPr lang="en-US" b="0" i="1">
                                        <a:latin typeface="Cambria Math" panose="02040503050406030204" pitchFamily="18" charset="0"/>
                                        <a:cs typeface="Times New Roman" panose="02020603050405020304" pitchFamily="18" charset="0"/>
                                      </a:rPr>
                                    </m:ctrlPr>
                                  </m:sSubPr>
                                  <m:e>
                                    <m:r>
                                      <m:rPr>
                                        <m:brk m:alnAt="7"/>
                                      </m:rPr>
                                      <a:rPr lang="en-US" b="0" i="1">
                                        <a:latin typeface="Cambria Math" panose="02040503050406030204" pitchFamily="18" charset="0"/>
                                        <a:cs typeface="Times New Roman" panose="02020603050405020304" pitchFamily="18" charset="0"/>
                                      </a:rPr>
                                      <m:t>𝑥</m:t>
                                    </m:r>
                                  </m:e>
                                  <m:sub>
                                    <m:r>
                                      <m:rPr>
                                        <m:brk m:alnAt="7"/>
                                      </m:rPr>
                                      <a:rPr lang="en-US" b="0" i="1">
                                        <a:latin typeface="Cambria Math" panose="02040503050406030204" pitchFamily="18" charset="0"/>
                                        <a:cs typeface="Times New Roman" panose="02020603050405020304" pitchFamily="18" charset="0"/>
                                      </a:rPr>
                                      <m:t>1</m:t>
                                    </m:r>
                                    <m:r>
                                      <a:rPr lang="en-US" b="0" i="1">
                                        <a:latin typeface="Cambria Math" panose="02040503050406030204" pitchFamily="18" charset="0"/>
                                        <a:cs typeface="Times New Roman" panose="02020603050405020304" pitchFamily="18" charset="0"/>
                                      </a:rPr>
                                      <m:t>𝑖</m:t>
                                    </m:r>
                                  </m:sub>
                                </m:sSub>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2</m:t>
                                    </m:r>
                                    <m:r>
                                      <a:rPr lang="en-US" b="0" i="1">
                                        <a:latin typeface="Cambria Math" panose="02040503050406030204" pitchFamily="18" charset="0"/>
                                        <a:cs typeface="Times New Roman" panose="02020603050405020304" pitchFamily="18" charset="0"/>
                                      </a:rPr>
                                      <m:t>𝑖</m:t>
                                    </m:r>
                                  </m:sub>
                                </m:sSub>
                              </m:e>
                              <m:e>
                                <m:r>
                                  <a:rPr lang="en-US" b="0" i="1">
                                    <a:latin typeface="Cambria Math" panose="02040503050406030204" pitchFamily="18" charset="0"/>
                                    <a:cs typeface="Times New Roman" panose="02020603050405020304" pitchFamily="18" charset="0"/>
                                  </a:rPr>
                                  <m:t>…</m:t>
                                </m:r>
                              </m:e>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𝑝𝑖</m:t>
                                    </m:r>
                                  </m:sub>
                                </m:sSub>
                              </m:e>
                            </m:mr>
                          </m:m>
                        </m:e>
                      </m:d>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US" sz="2200" b="0" i="1">
                          <a:latin typeface="Cambria Math" panose="02040503050406030204" pitchFamily="18" charset="0"/>
                          <a:cs typeface="Times New Roman" panose="02020603050405020304" pitchFamily="18" charset="0"/>
                        </a:rPr>
                        <m:t> =</m:t>
                      </m:r>
                      <m:f>
                        <m:fPr>
                          <m:ctrlPr>
                            <a:rPr lang="en-US" sz="2200" b="0" i="1">
                              <a:latin typeface="Cambria Math" panose="02040503050406030204" pitchFamily="18" charset="0"/>
                              <a:cs typeface="Times New Roman" panose="02020603050405020304" pitchFamily="18" charset="0"/>
                            </a:rPr>
                          </m:ctrlPr>
                        </m:fPr>
                        <m:num>
                          <m:r>
                            <a:rPr lang="en-US" sz="2200" b="0" i="1">
                              <a:latin typeface="Cambria Math" panose="02040503050406030204" pitchFamily="18" charset="0"/>
                              <a:cs typeface="Times New Roman" panose="02020603050405020304" pitchFamily="18" charset="0"/>
                            </a:rPr>
                            <m:t>1</m:t>
                          </m:r>
                        </m:num>
                        <m:den>
                          <m:r>
                            <a:rPr lang="en-US" sz="2200" b="0" i="1">
                              <a:latin typeface="Cambria Math" panose="02040503050406030204" pitchFamily="18" charset="0"/>
                              <a:cs typeface="Times New Roman" panose="02020603050405020304" pitchFamily="18" charset="0"/>
                            </a:rPr>
                            <m:t>𝑛</m:t>
                          </m:r>
                        </m:den>
                      </m:f>
                      <m:d>
                        <m:dPr>
                          <m:ctrlPr>
                            <a:rPr lang="en-US" sz="2200" b="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200" b="0" i="1">
                                  <a:latin typeface="Cambria Math" panose="02040503050406030204" pitchFamily="18" charset="0"/>
                                  <a:cs typeface="Times New Roman" panose="02020603050405020304" pitchFamily="18" charset="0"/>
                                </a:rPr>
                              </m:ctrlPr>
                            </m:mPr>
                            <m:mr>
                              <m:e>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1</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e>
                            </m:mr>
                            <m:mr>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1</m:t>
                                        </m:r>
                                      </m:sub>
                                    </m:sSub>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r>
                                      <a:rPr lang="en-US" sz="2200" b="0" i="1">
                                        <a:latin typeface="Cambria Math" panose="02040503050406030204" pitchFamily="18" charset="0"/>
                                        <a:cs typeface="Times New Roman" panose="02020603050405020304" pitchFamily="18" charset="0"/>
                                      </a:rPr>
                                      <m:t>⋅⋅⋅</m:t>
                                    </m:r>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e>
                                  <m:e/>
                                </m:eqArr>
                              </m:e>
                            </m:mr>
                            <m:m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1</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1</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1</m:t>
                                    </m:r>
                                  </m:sub>
                                </m:sSub>
                              </m:e>
                            </m:mr>
                          </m:m>
                          <m:r>
                            <a:rPr lang="en-US" sz="2200" b="1" i="1" smtClean="0">
                              <a:latin typeface="Cambria Math" panose="02040503050406030204" pitchFamily="18" charset="0"/>
                              <a:cs typeface="Times New Roman" panose="02020603050405020304" pitchFamily="18" charset="0"/>
                            </a:rPr>
                            <m:t>+</m:t>
                          </m:r>
                          <m:m>
                            <m:mPr>
                              <m:mcs>
                                <m:mc>
                                  <m:mcPr>
                                    <m:count m:val="3"/>
                                    <m:mcJc m:val="center"/>
                                  </m:mcPr>
                                </m:mc>
                              </m:mcs>
                              <m:ctrlPr>
                                <a:rPr lang="en-US" sz="2200" b="0" i="1">
                                  <a:latin typeface="Cambria Math" panose="02040503050406030204" pitchFamily="18" charset="0"/>
                                  <a:cs typeface="Times New Roman" panose="02020603050405020304" pitchFamily="18" charset="0"/>
                                </a:rPr>
                              </m:ctrlPr>
                            </m:mPr>
                            <m:mr>
                              <m:e>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e>
                            </m:mr>
                            <m:mr>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r>
                                      <a:rPr lang="en-US" sz="2200" b="0" i="1">
                                        <a:latin typeface="Cambria Math" panose="02040503050406030204" pitchFamily="18" charset="0"/>
                                        <a:cs typeface="Times New Roman" panose="02020603050405020304" pitchFamily="18" charset="0"/>
                                      </a:rPr>
                                      <m:t>⋅⋅⋅</m:t>
                                    </m:r>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e>
                                  <m:e/>
                                </m:eqArr>
                              </m:e>
                            </m:mr>
                            <m:m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2</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2</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2</m:t>
                                    </m:r>
                                  </m:sub>
                                </m:sSub>
                              </m:e>
                            </m:mr>
                          </m:m>
                          <m:r>
                            <a:rPr lang="en-US" sz="2200" b="0" i="1" smtClean="0">
                              <a:latin typeface="Cambria Math" panose="02040503050406030204" pitchFamily="18" charset="0"/>
                              <a:cs typeface="Times New Roman" panose="02020603050405020304" pitchFamily="18" charset="0"/>
                            </a:rPr>
                            <m:t>+ ⋅⋅⋅+ </m:t>
                          </m:r>
                          <m:m>
                            <m:mPr>
                              <m:mcs>
                                <m:mc>
                                  <m:mcPr>
                                    <m:count m:val="3"/>
                                    <m:mcJc m:val="center"/>
                                  </m:mcPr>
                                </m:mc>
                              </m:mcs>
                              <m:ctrlPr>
                                <a:rPr lang="en-US" sz="2200" b="0" i="1">
                                  <a:latin typeface="Cambria Math" panose="02040503050406030204" pitchFamily="18" charset="0"/>
                                  <a:cs typeface="Times New Roman" panose="02020603050405020304" pitchFamily="18" charset="0"/>
                                </a:rPr>
                              </m:ctrlPr>
                            </m:mPr>
                            <m:mr>
                              <m:e>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m:rPr>
                                        <m:brk m:alnAt="7"/>
                                      </m:rP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e>
                            </m:mr>
                            <m:mr>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r>
                                      <a:rPr lang="en-US" sz="2200" b="0" i="1">
                                        <a:latin typeface="Cambria Math" panose="02040503050406030204" pitchFamily="18" charset="0"/>
                                        <a:cs typeface="Times New Roman" panose="02020603050405020304" pitchFamily="18" charset="0"/>
                                      </a:rPr>
                                      <m:t>⋅⋅⋅</m:t>
                                    </m:r>
                                  </m:e>
                                  <m:e/>
                                </m:eqArr>
                              </m:e>
                              <m:e>
                                <m:eqArr>
                                  <m:eqArrPr>
                                    <m:ctrlPr>
                                      <a:rPr lang="en-US" sz="2200" b="0" i="1">
                                        <a:latin typeface="Cambria Math" panose="02040503050406030204" pitchFamily="18" charset="0"/>
                                        <a:cs typeface="Times New Roman" panose="02020603050405020304" pitchFamily="18" charset="0"/>
                                      </a:rPr>
                                    </m:ctrlPr>
                                  </m:eqArrP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e>
                                  <m:e/>
                                </m:eqArr>
                              </m:e>
                            </m:mr>
                            <m:mr>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𝑛</m:t>
                                    </m:r>
                                  </m:sub>
                                </m:sSub>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𝑛</m:t>
                                    </m:r>
                                  </m:sub>
                                </m:sSub>
                                <m:r>
                                  <a:rPr lang="en-US" sz="2200" b="0" i="1">
                                    <a:latin typeface="Cambria Math" panose="02040503050406030204" pitchFamily="18" charset="0"/>
                                    <a:cs typeface="Times New Roman" panose="02020603050405020304" pitchFamily="18" charset="0"/>
                                  </a:rPr>
                                  <m:t>⋅⋅⋅</m:t>
                                </m:r>
                              </m:e>
                              <m:e>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sSub>
                                  <m:sSubPr>
                                    <m:ctrlPr>
                                      <a:rPr lang="en-US" sz="2200" b="0" i="1">
                                        <a:latin typeface="Cambria Math" panose="02040503050406030204" pitchFamily="18" charset="0"/>
                                        <a:cs typeface="Times New Roman" panose="02020603050405020304" pitchFamily="18" charset="0"/>
                                      </a:rPr>
                                    </m:ctrlPr>
                                  </m:sSubPr>
                                  <m:e>
                                    <m:r>
                                      <a:rPr lang="en-US" sz="2200" b="0" i="1">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𝑝𝑛</m:t>
                                    </m:r>
                                  </m:sub>
                                </m:sSub>
                              </m:e>
                            </m:mr>
                          </m:m>
                        </m:e>
                      </m:d>
                    </m:oMath>
                  </m:oMathPara>
                </a14:m>
                <a:endParaRPr lang="en-IN" sz="2200" dirty="0"/>
              </a:p>
            </p:txBody>
          </p:sp>
        </mc:Choice>
        <mc:Fallback xmlns="">
          <p:sp>
            <p:nvSpPr>
              <p:cNvPr id="3" name="Content Placeholder 2">
                <a:extLst>
                  <a:ext uri="{FF2B5EF4-FFF2-40B4-BE49-F238E27FC236}">
                    <a16:creationId xmlns:a16="http://schemas.microsoft.com/office/drawing/2014/main" id="{57683F1B-CE5E-43A8-82F1-FB54F2E95A4C}"/>
                  </a:ext>
                </a:extLst>
              </p:cNvPr>
              <p:cNvSpPr>
                <a:spLocks noGrp="1" noRot="1" noChangeAspect="1" noMove="1" noResize="1" noEditPoints="1" noAdjustHandles="1" noChangeArrowheads="1" noChangeShapeType="1" noTextEdit="1"/>
              </p:cNvSpPr>
              <p:nvPr>
                <p:ph idx="1"/>
              </p:nvPr>
            </p:nvSpPr>
            <p:spPr>
              <a:xfrm>
                <a:off x="838200" y="1270000"/>
                <a:ext cx="10655595" cy="4906963"/>
              </a:xfrm>
              <a:blipFill>
                <a:blip r:embed="rId3"/>
                <a:stretch>
                  <a:fillRect t="-37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A2E1212-AC5E-4934-AA33-7018C540920A}"/>
              </a:ext>
            </a:extLst>
          </p:cNvPr>
          <p:cNvSpPr>
            <a:spLocks noGrp="1"/>
          </p:cNvSpPr>
          <p:nvPr>
            <p:ph type="sldNum" sz="quarter" idx="12"/>
          </p:nvPr>
        </p:nvSpPr>
        <p:spPr/>
        <p:txBody>
          <a:bodyPr/>
          <a:lstStyle/>
          <a:p>
            <a:fld id="{7A40C488-C8CC-47D5-8871-7D5F905AB6AC}" type="slidenum">
              <a:rPr lang="en-US" smtClean="0"/>
              <a:t>40</a:t>
            </a:fld>
            <a:endParaRPr lang="en-US"/>
          </a:p>
        </p:txBody>
      </p:sp>
    </p:spTree>
    <p:extLst>
      <p:ext uri="{BB962C8B-B14F-4D97-AF65-F5344CB8AC3E}">
        <p14:creationId xmlns:p14="http://schemas.microsoft.com/office/powerpoint/2010/main" val="3500614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5FA7D1D-0D5E-4059-A8CD-74269F28FE46}"/>
                  </a:ext>
                </a:extLst>
              </p:cNvPr>
              <p:cNvSpPr>
                <a:spLocks noGrp="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oMath>
                </a14:m>
                <a:endParaRPr lang="en-IN" dirty="0"/>
              </a:p>
            </p:txBody>
          </p:sp>
        </mc:Choice>
        <mc:Fallback xmlns="">
          <p:sp>
            <p:nvSpPr>
              <p:cNvPr id="2" name="Title 1">
                <a:extLst>
                  <a:ext uri="{FF2B5EF4-FFF2-40B4-BE49-F238E27FC236}">
                    <a16:creationId xmlns:a16="http://schemas.microsoft.com/office/drawing/2014/main" id="{95FA7D1D-0D5E-4059-A8CD-74269F28FE46}"/>
                  </a:ext>
                </a:extLst>
              </p:cNvPr>
              <p:cNvSpPr>
                <a:spLocks noGrp="1" noRot="1" noChangeAspect="1" noMove="1" noResize="1" noEditPoints="1" noAdjustHandles="1" noChangeArrowheads="1" noChangeShapeType="1" noTextEdit="1"/>
              </p:cNvSpPr>
              <p:nvPr>
                <p:ph type="title"/>
              </p:nvPr>
            </p:nvSpPr>
            <p:spPr>
              <a:blipFill>
                <a:blip r:embed="rId2"/>
                <a:stretch>
                  <a:fillRect l="-1797" t="-3372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A80FC1-72D8-4C43-A5AF-1B8CCFD471F3}"/>
                  </a:ext>
                </a:extLst>
              </p:cNvPr>
              <p:cNvSpPr>
                <a:spLocks noGrp="1"/>
              </p:cNvSpPr>
              <p:nvPr>
                <p:ph idx="1"/>
              </p:nvPr>
            </p:nvSpPr>
            <p:spPr>
              <a:xfrm>
                <a:off x="838200" y="1270000"/>
                <a:ext cx="10766778" cy="4906963"/>
              </a:xfrm>
            </p:spPr>
            <p:txBody>
              <a:bodyPr/>
              <a:lstStyle/>
              <a:p>
                <a:pPr marL="0" indent="0">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cs typeface="Times New Roman" panose="02020603050405020304" pitchFamily="18" charset="0"/>
                        </a:rPr>
                        <m:t>=</m:t>
                      </m:r>
                      <m:f>
                        <m:fPr>
                          <m:ctrlPr>
                            <a:rPr lang="en-US" sz="1900" b="0" i="1">
                              <a:latin typeface="Cambria Math" panose="02040503050406030204" pitchFamily="18" charset="0"/>
                              <a:cs typeface="Times New Roman" panose="02020603050405020304" pitchFamily="18" charset="0"/>
                            </a:rPr>
                          </m:ctrlPr>
                        </m:fPr>
                        <m:num>
                          <m:r>
                            <a:rPr lang="en-US" sz="1900" b="0" i="1">
                              <a:latin typeface="Cambria Math" panose="02040503050406030204" pitchFamily="18" charset="0"/>
                              <a:cs typeface="Times New Roman" panose="02020603050405020304" pitchFamily="18" charset="0"/>
                            </a:rPr>
                            <m:t>1</m:t>
                          </m:r>
                        </m:num>
                        <m:den>
                          <m:r>
                            <a:rPr lang="en-US" sz="1900" b="0" i="1">
                              <a:latin typeface="Cambria Math" panose="02040503050406030204" pitchFamily="18" charset="0"/>
                              <a:cs typeface="Times New Roman" panose="02020603050405020304" pitchFamily="18" charset="0"/>
                            </a:rPr>
                            <m:t>𝑛</m:t>
                          </m:r>
                        </m:den>
                      </m:f>
                      <m:d>
                        <m:dPr>
                          <m:ctrlPr>
                            <a:rPr lang="en-US" sz="1900" b="0" i="1">
                              <a:latin typeface="Cambria Math" panose="02040503050406030204" pitchFamily="18" charset="0"/>
                              <a:cs typeface="Times New Roman" panose="02020603050405020304" pitchFamily="18" charset="0"/>
                            </a:rPr>
                          </m:ctrlPr>
                        </m:dPr>
                        <m:e>
                          <m:m>
                            <m:mPr>
                              <m:mcs>
                                <m:mc>
                                  <m:mcPr>
                                    <m:count m:val="3"/>
                                    <m:mcJc m:val="center"/>
                                  </m:mcPr>
                                </m:mc>
                              </m:mcs>
                              <m:ctrlPr>
                                <a:rPr lang="en-US" sz="1900" b="0" i="1">
                                  <a:latin typeface="Cambria Math" panose="02040503050406030204" pitchFamily="18" charset="0"/>
                                  <a:cs typeface="Times New Roman" panose="02020603050405020304" pitchFamily="18" charset="0"/>
                                </a:rPr>
                              </m:ctrlPr>
                            </m:mPr>
                            <m:mr>
                              <m:e>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e>
                            </m:mr>
                            <m:mr>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r>
                                      <a:rPr lang="en-US" sz="1900" b="0" i="1">
                                        <a:latin typeface="Cambria Math" panose="02040503050406030204" pitchFamily="18" charset="0"/>
                                        <a:cs typeface="Times New Roman" panose="02020603050405020304" pitchFamily="18" charset="0"/>
                                      </a:rPr>
                                      <m:t>⋅⋅⋅</m:t>
                                    </m:r>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e>
                                  <m:e/>
                                </m:eqArr>
                              </m:e>
                            </m:mr>
                            <m:m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11</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21</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1</m:t>
                                    </m:r>
                                  </m:sub>
                                </m:sSub>
                              </m:e>
                            </m:mr>
                          </m:m>
                          <m:r>
                            <a:rPr lang="en-US" sz="1900" b="0" i="1">
                              <a:latin typeface="Cambria Math" panose="02040503050406030204" pitchFamily="18" charset="0"/>
                              <a:cs typeface="Times New Roman" panose="02020603050405020304" pitchFamily="18" charset="0"/>
                            </a:rPr>
                            <m:t>+</m:t>
                          </m:r>
                          <m:m>
                            <m:mPr>
                              <m:mcs>
                                <m:mc>
                                  <m:mcPr>
                                    <m:count m:val="3"/>
                                    <m:mcJc m:val="center"/>
                                  </m:mcPr>
                                </m:mc>
                              </m:mcs>
                              <m:ctrlPr>
                                <a:rPr lang="en-US" sz="1900" b="0" i="1">
                                  <a:latin typeface="Cambria Math" panose="02040503050406030204" pitchFamily="18" charset="0"/>
                                  <a:cs typeface="Times New Roman" panose="02020603050405020304" pitchFamily="18" charset="0"/>
                                </a:rPr>
                              </m:ctrlPr>
                            </m:mPr>
                            <m:mr>
                              <m:e>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e>
                            </m:mr>
                            <m:mr>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r>
                                      <a:rPr lang="en-US" sz="1900" b="0" i="1">
                                        <a:latin typeface="Cambria Math" panose="02040503050406030204" pitchFamily="18" charset="0"/>
                                        <a:cs typeface="Times New Roman" panose="02020603050405020304" pitchFamily="18" charset="0"/>
                                      </a:rPr>
                                      <m:t>⋅⋅⋅</m:t>
                                    </m:r>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e>
                                  <m:e/>
                                </m:eqArr>
                              </m:e>
                            </m:mr>
                            <m:m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12</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22</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m:t>
                                    </m:r>
                                    <m:r>
                                      <a:rPr lang="en-US" sz="1900" b="0" i="1">
                                        <a:latin typeface="Cambria Math" panose="02040503050406030204" pitchFamily="18" charset="0"/>
                                        <a:cs typeface="Times New Roman" panose="02020603050405020304" pitchFamily="18" charset="0"/>
                                      </a:rPr>
                                      <m:t>2</m:t>
                                    </m:r>
                                  </m:sub>
                                </m:sSub>
                              </m:e>
                            </m:mr>
                          </m:m>
                          <m:r>
                            <a:rPr lang="en-US" sz="1900" b="0" i="1">
                              <a:latin typeface="Cambria Math" panose="02040503050406030204" pitchFamily="18" charset="0"/>
                              <a:cs typeface="Times New Roman" panose="02020603050405020304" pitchFamily="18" charset="0"/>
                            </a:rPr>
                            <m:t>+ ⋅⋅⋅+ </m:t>
                          </m:r>
                          <m:m>
                            <m:mPr>
                              <m:mcs>
                                <m:mc>
                                  <m:mcPr>
                                    <m:count m:val="3"/>
                                    <m:mcJc m:val="center"/>
                                  </m:mcPr>
                                </m:mc>
                              </m:mcs>
                              <m:ctrlPr>
                                <a:rPr lang="en-US" sz="1900" b="0" i="1">
                                  <a:latin typeface="Cambria Math" panose="02040503050406030204" pitchFamily="18" charset="0"/>
                                  <a:cs typeface="Times New Roman" panose="02020603050405020304" pitchFamily="18" charset="0"/>
                                </a:rPr>
                              </m:ctrlPr>
                            </m:mPr>
                            <m:mr>
                              <m:e>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m:rPr>
                                        <m:brk m:alnAt="7"/>
                                      </m:rP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e>
                            </m:mr>
                            <m:mr>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r>
                                      <a:rPr lang="en-US" sz="1900" b="0" i="1">
                                        <a:latin typeface="Cambria Math" panose="02040503050406030204" pitchFamily="18" charset="0"/>
                                        <a:cs typeface="Times New Roman" panose="02020603050405020304" pitchFamily="18" charset="0"/>
                                      </a:rPr>
                                      <m:t>⋅⋅⋅</m:t>
                                    </m:r>
                                  </m:e>
                                  <m:e/>
                                </m:eqArr>
                              </m:e>
                              <m:e>
                                <m:eqArr>
                                  <m:eqArrPr>
                                    <m:ctrlPr>
                                      <a:rPr lang="en-US" sz="1900" b="0" i="1">
                                        <a:latin typeface="Cambria Math" panose="02040503050406030204" pitchFamily="18" charset="0"/>
                                        <a:cs typeface="Times New Roman" panose="02020603050405020304" pitchFamily="18" charset="0"/>
                                      </a:rPr>
                                    </m:ctrlPr>
                                  </m:eqArrP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e>
                                  <m:e/>
                                </m:eqArr>
                              </m:e>
                            </m:mr>
                            <m:mr>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1</m:t>
                                    </m:r>
                                    <m:r>
                                      <a:rPr lang="en-US" sz="1900" b="0" i="1">
                                        <a:latin typeface="Cambria Math" panose="02040503050406030204" pitchFamily="18" charset="0"/>
                                        <a:cs typeface="Times New Roman" panose="02020603050405020304" pitchFamily="18" charset="0"/>
                                      </a:rPr>
                                      <m:t>𝑛</m:t>
                                    </m:r>
                                  </m:sub>
                                </m:sSub>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2</m:t>
                                    </m:r>
                                    <m:r>
                                      <a:rPr lang="en-US" sz="1900" b="0" i="1">
                                        <a:latin typeface="Cambria Math" panose="02040503050406030204" pitchFamily="18" charset="0"/>
                                        <a:cs typeface="Times New Roman" panose="02020603050405020304" pitchFamily="18" charset="0"/>
                                      </a:rPr>
                                      <m:t>𝑛</m:t>
                                    </m:r>
                                  </m:sub>
                                </m:sSub>
                                <m:r>
                                  <a:rPr lang="en-US" sz="1900" b="0" i="1">
                                    <a:latin typeface="Cambria Math" panose="02040503050406030204" pitchFamily="18" charset="0"/>
                                    <a:cs typeface="Times New Roman" panose="02020603050405020304" pitchFamily="18" charset="0"/>
                                  </a:rPr>
                                  <m:t>⋅⋅⋅</m:t>
                                </m:r>
                              </m:e>
                              <m:e>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sSub>
                                  <m:sSubPr>
                                    <m:ctrlPr>
                                      <a:rPr lang="en-US" sz="1900" b="0" i="1">
                                        <a:latin typeface="Cambria Math" panose="02040503050406030204" pitchFamily="18" charset="0"/>
                                        <a:cs typeface="Times New Roman" panose="02020603050405020304" pitchFamily="18" charset="0"/>
                                      </a:rPr>
                                    </m:ctrlPr>
                                  </m:sSubPr>
                                  <m:e>
                                    <m:r>
                                      <a:rPr lang="en-US" sz="1900" b="0" i="1">
                                        <a:latin typeface="Cambria Math" panose="02040503050406030204" pitchFamily="18" charset="0"/>
                                        <a:cs typeface="Times New Roman" panose="02020603050405020304" pitchFamily="18" charset="0"/>
                                      </a:rPr>
                                      <m:t>𝑥</m:t>
                                    </m:r>
                                  </m:e>
                                  <m:sub>
                                    <m:r>
                                      <a:rPr lang="en-US" sz="1900" b="0" i="1">
                                        <a:latin typeface="Cambria Math" panose="02040503050406030204" pitchFamily="18" charset="0"/>
                                        <a:cs typeface="Times New Roman" panose="02020603050405020304" pitchFamily="18" charset="0"/>
                                      </a:rPr>
                                      <m:t>𝑝𝑛</m:t>
                                    </m:r>
                                  </m:sub>
                                </m:sSub>
                              </m:e>
                            </m:mr>
                          </m:m>
                        </m:e>
                      </m:d>
                    </m:oMath>
                  </m:oMathPara>
                </a14:m>
                <a:endParaRPr lang="en-IN" sz="1900" dirty="0"/>
              </a:p>
              <a:p>
                <a:pPr marL="0" indent="0">
                  <a:buNone/>
                </a:pPr>
                <a:endParaRPr lang="en-IN" sz="1900" dirty="0"/>
              </a:p>
              <a:p>
                <a:pPr marL="0" indent="0">
                  <a:buNone/>
                </a:pPr>
                <a:endParaRPr lang="en-IN" sz="1900" dirty="0"/>
              </a:p>
              <a:p>
                <a:pPr marL="0" indent="0">
                  <a:buNone/>
                </a:pPr>
                <a14:m>
                  <m:oMathPara xmlns:m="http://schemas.openxmlformats.org/officeDocument/2006/math">
                    <m:oMathParaPr>
                      <m:jc m:val="left"/>
                    </m:oMathParaPr>
                    <m:oMath xmlns:m="http://schemas.openxmlformats.org/officeDocument/2006/math">
                      <m:r>
                        <a:rPr lang="en-US" sz="2000" b="0" i="1">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𝑆</m:t>
                      </m:r>
                      <m:r>
                        <a:rPr lang="en-US" sz="2000" b="0" i="1">
                          <a:latin typeface="Cambria Math" panose="02040503050406030204" pitchFamily="18" charset="0"/>
                          <a:cs typeface="Times New Roman" panose="02020603050405020304" pitchFamily="18" charset="0"/>
                        </a:rPr>
                        <m:t>=</m:t>
                      </m:r>
                      <m:d>
                        <m:dPr>
                          <m:ctrlPr>
                            <a:rPr lang="en-US" sz="2000" b="0" i="1">
                              <a:latin typeface="Cambria Math" panose="02040503050406030204" pitchFamily="18" charset="0"/>
                              <a:cs typeface="Times New Roman" panose="02020603050405020304" pitchFamily="18" charset="0"/>
                            </a:rPr>
                          </m:ctrlPr>
                        </m:dPr>
                        <m:e>
                          <m:m>
                            <m:mPr>
                              <m:mcs>
                                <m:mc>
                                  <m:mcPr>
                                    <m:count m:val="3"/>
                                    <m:mcJc m:val="center"/>
                                  </m:mcPr>
                                </m:mc>
                              </m:mcs>
                              <m:ctrlPr>
                                <a:rPr lang="en-US" sz="2000" b="0" i="1">
                                  <a:latin typeface="Cambria Math" panose="02040503050406030204" pitchFamily="18" charset="0"/>
                                  <a:cs typeface="Times New Roman" panose="02020603050405020304" pitchFamily="18" charset="0"/>
                                </a:rPr>
                              </m:ctrlPr>
                            </m:mPr>
                            <m:mr>
                              <m:e>
                                <m:r>
                                  <a:rPr lang="en-US" sz="2000" b="0" i="1" smtClean="0">
                                    <a:latin typeface="Cambria Math" panose="02040503050406030204" pitchFamily="18" charset="0"/>
                                    <a:cs typeface="Times New Roman" panose="02020603050405020304" pitchFamily="18" charset="0"/>
                                  </a:rPr>
                                  <m:t>𝐶𝑜𝑣</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m:t>
                                </m:r>
                              </m:e>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a:latin typeface="Cambria Math" panose="02040503050406030204" pitchFamily="18" charset="0"/>
                                        <a:cs typeface="Times New Roman" panose="02020603050405020304" pitchFamily="18" charset="0"/>
                                      </a:rPr>
                                      <m:t>1</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e>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a:latin typeface="Cambria Math" panose="02040503050406030204" pitchFamily="18" charset="0"/>
                                        <a:cs typeface="Times New Roman" panose="02020603050405020304" pitchFamily="18" charset="0"/>
                                      </a:rPr>
                                      <m:t>1</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e>
                            </m:mr>
                            <m:mr>
                              <m:e>
                                <m:eqArr>
                                  <m:eqArrPr>
                                    <m:ctrlPr>
                                      <a:rPr lang="en-US" sz="2000" b="0" i="1">
                                        <a:latin typeface="Cambria Math" panose="02040503050406030204" pitchFamily="18" charset="0"/>
                                        <a:cs typeface="Times New Roman" panose="02020603050405020304" pitchFamily="18" charset="0"/>
                                      </a:rPr>
                                    </m:ctrlPr>
                                  </m:eqArrPr>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a:latin typeface="Cambria Math" panose="02040503050406030204" pitchFamily="18" charset="0"/>
                                            <a:cs typeface="Times New Roman" panose="02020603050405020304" pitchFamily="18" charset="0"/>
                                          </a:rPr>
                                          <m:t>1</m:t>
                                        </m:r>
                                      </m:sub>
                                    </m:sSub>
                                    <m:r>
                                      <a:rPr lang="en-US" sz="2000" b="0" i="1">
                                        <a:latin typeface="Cambria Math" panose="02040503050406030204" pitchFamily="18" charset="0"/>
                                        <a:cs typeface="Times New Roman" panose="02020603050405020304" pitchFamily="18" charset="0"/>
                                      </a:rPr>
                                      <m:t>)</m:t>
                                    </m:r>
                                  </m:e>
                                  <m:e/>
                                </m:eqArr>
                              </m:e>
                              <m:e>
                                <m:eqArr>
                                  <m:eqArrPr>
                                    <m:ctrlPr>
                                      <a:rPr lang="en-US" sz="2000" b="0" i="1">
                                        <a:latin typeface="Cambria Math" panose="02040503050406030204" pitchFamily="18" charset="0"/>
                                        <a:cs typeface="Times New Roman" panose="02020603050405020304" pitchFamily="18" charset="0"/>
                                      </a:rPr>
                                    </m:ctrlPr>
                                  </m:eqArrPr>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e>
                                  <m:e/>
                                </m:eqArr>
                              </m:e>
                              <m:e>
                                <m:eqArr>
                                  <m:eqArrPr>
                                    <m:ctrlPr>
                                      <a:rPr lang="en-US" sz="2000" b="0" i="1">
                                        <a:latin typeface="Cambria Math" panose="02040503050406030204" pitchFamily="18" charset="0"/>
                                        <a:cs typeface="Times New Roman" panose="02020603050405020304" pitchFamily="18" charset="0"/>
                                      </a:rPr>
                                    </m:ctrlPr>
                                  </m:eqArrPr>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e>
                                  <m:e/>
                                </m:eqArr>
                              </m:e>
                            </m:mr>
                            <m:mr>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a:latin typeface="Cambria Math" panose="02040503050406030204" pitchFamily="18" charset="0"/>
                                        <a:cs typeface="Times New Roman" panose="02020603050405020304" pitchFamily="18" charset="0"/>
                                      </a:rPr>
                                      <m:t>1</m:t>
                                    </m:r>
                                  </m:sub>
                                </m:sSub>
                                <m:r>
                                  <a:rPr lang="en-US" sz="2000" b="0" i="1">
                                    <a:latin typeface="Cambria Math" panose="02040503050406030204" pitchFamily="18" charset="0"/>
                                    <a:cs typeface="Times New Roman" panose="02020603050405020304" pitchFamily="18" charset="0"/>
                                  </a:rPr>
                                  <m:t>)</m:t>
                                </m:r>
                              </m:e>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2</m:t>
                                    </m:r>
                                  </m:sub>
                                </m:sSub>
                                <m:r>
                                  <a:rPr lang="en-US" sz="2000" b="0" i="1">
                                    <a:latin typeface="Cambria Math" panose="02040503050406030204" pitchFamily="18" charset="0"/>
                                    <a:cs typeface="Times New Roman" panose="02020603050405020304" pitchFamily="18" charset="0"/>
                                  </a:rPr>
                                  <m:t>)⋅⋅⋅</m:t>
                                </m:r>
                              </m:e>
                              <m:e>
                                <m:r>
                                  <a:rPr lang="en-US" sz="2000" b="0" i="1">
                                    <a:latin typeface="Cambria Math" panose="02040503050406030204" pitchFamily="18" charset="0"/>
                                    <a:cs typeface="Times New Roman" panose="02020603050405020304" pitchFamily="18" charset="0"/>
                                  </a:rPr>
                                  <m:t>𝐶𝑜𝑣</m:t>
                                </m:r>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𝑝</m:t>
                                    </m:r>
                                  </m:sub>
                                </m:sSub>
                                <m:r>
                                  <a:rPr lang="en-US" sz="2000" b="0" i="1">
                                    <a:latin typeface="Cambria Math" panose="02040503050406030204" pitchFamily="18" charset="0"/>
                                    <a:cs typeface="Times New Roman" panose="02020603050405020304" pitchFamily="18" charset="0"/>
                                  </a:rPr>
                                  <m:t>)</m:t>
                                </m:r>
                              </m:e>
                            </m:mr>
                          </m:m>
                        </m:e>
                      </m:d>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𝑤h𝑒𝑟𝑒</m:t>
                      </m:r>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𝐴</m:t>
                          </m:r>
                        </m:e>
                        <m:sub>
                          <m:r>
                            <a:rPr lang="en-US" sz="2000" b="0" i="1" smtClean="0">
                              <a:latin typeface="Cambria Math" panose="02040503050406030204" pitchFamily="18" charset="0"/>
                              <a:cs typeface="Times New Roman" panose="02020603050405020304" pitchFamily="18" charset="0"/>
                            </a:rPr>
                            <m:t>𝑘</m:t>
                          </m:r>
                        </m:sub>
                      </m:sSub>
                      <m:r>
                        <a:rPr lang="en-US" sz="2000" b="0" i="1" smtClean="0">
                          <a:latin typeface="Cambria Math" panose="02040503050406030204" pitchFamily="18" charset="0"/>
                          <a:cs typeface="Times New Roman" panose="02020603050405020304" pitchFamily="18" charset="0"/>
                        </a:rPr>
                        <m:t>𝑖𝑠</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𝑡h𝑒</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𝑘𝑡h</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𝑎𝑡𝑡𝑟𝑖𝑏𝑢𝑡𝑒</m:t>
                      </m:r>
                    </m:oMath>
                  </m:oMathPara>
                </a14:m>
                <a:endParaRPr lang="en-IN" sz="2000" dirty="0"/>
              </a:p>
              <a:p>
                <a:pPr marL="0" indent="0">
                  <a:buNone/>
                </a:pPr>
                <a:endParaRPr lang="en-IN" sz="1900" dirty="0"/>
              </a:p>
              <a:p>
                <a:pPr marL="0" indent="0">
                  <a:buNone/>
                </a:pPr>
                <a14:m>
                  <m:oMathPara xmlns:m="http://schemas.openxmlformats.org/officeDocument/2006/math">
                    <m:oMathParaPr>
                      <m:jc m:val="left"/>
                    </m:oMathParaPr>
                    <m:oMath xmlns:m="http://schemas.openxmlformats.org/officeDocument/2006/math">
                      <m:r>
                        <a:rPr lang="en-US" b="0" i="1">
                          <a:latin typeface="Cambria Math" panose="02040503050406030204" pitchFamily="18" charset="0"/>
                          <a:cs typeface="Times New Roman" panose="02020603050405020304" pitchFamily="18" charset="0"/>
                        </a:rPr>
                        <m:t>𝑣𝑎𝑟</m:t>
                      </m:r>
                      <m:d>
                        <m:dPr>
                          <m:ctrlPr>
                            <a:rPr lang="en-US" b="0" i="1">
                              <a:latin typeface="Cambria Math" panose="02040503050406030204" pitchFamily="18" charset="0"/>
                              <a:cs typeface="Times New Roman" panose="02020603050405020304" pitchFamily="18" charset="0"/>
                            </a:rPr>
                          </m:ctrlPr>
                        </m:d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𝑧</m:t>
                              </m:r>
                            </m:e>
                            <m:sub>
                              <m:r>
                                <a:rPr lang="en-US" b="0" i="1">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d>
                        <m:dPr>
                          <m:ctrlPr>
                            <a:rPr lang="en-US" b="0" i="1" smtClean="0">
                              <a:latin typeface="Cambria Math" panose="02040503050406030204" pitchFamily="18" charset="0"/>
                              <a:cs typeface="Times New Roman" panose="02020603050405020304" pitchFamily="18" charset="0"/>
                            </a:rPr>
                          </m:ctrlPr>
                        </m:dPr>
                        <m:e>
                          <m:f>
                            <m:fPr>
                              <m:ctrlPr>
                                <a:rPr lang="en-US" b="0" i="1">
                                  <a:latin typeface="Cambria Math" panose="02040503050406030204" pitchFamily="18" charset="0"/>
                                  <a:cs typeface="Times New Roman" panose="02020603050405020304" pitchFamily="18" charset="0"/>
                                </a:rPr>
                              </m:ctrlPr>
                            </m:fPr>
                            <m:num>
                              <m:r>
                                <a:rPr lang="en-US" b="0" i="1">
                                  <a:latin typeface="Cambria Math" panose="02040503050406030204" pitchFamily="18" charset="0"/>
                                  <a:cs typeface="Times New Roman" panose="02020603050405020304" pitchFamily="18" charset="0"/>
                                </a:rPr>
                                <m:t>1</m:t>
                              </m:r>
                            </m:num>
                            <m:den>
                              <m:r>
                                <a:rPr lang="en-US" b="0" i="1">
                                  <a:latin typeface="Cambria Math" panose="02040503050406030204" pitchFamily="18" charset="0"/>
                                  <a:cs typeface="Times New Roman" panose="02020603050405020304" pitchFamily="18" charset="0"/>
                                </a:rPr>
                                <m:t>𝑛</m:t>
                              </m:r>
                            </m:den>
                          </m:f>
                          <m:r>
                            <a:rPr lang="en-US" b="0" i="1">
                              <a:latin typeface="Cambria Math" panose="02040503050406030204" pitchFamily="18" charset="0"/>
                              <a:cs typeface="Times New Roman" panose="02020603050405020304" pitchFamily="18" charset="0"/>
                            </a:rPr>
                            <m:t> </m:t>
                          </m:r>
                          <m:nary>
                            <m:naryPr>
                              <m:chr m:val="∑"/>
                              <m:ctrlPr>
                                <a:rPr lang="en-US" b="0" i="1">
                                  <a:latin typeface="Cambria Math" panose="02040503050406030204" pitchFamily="18" charset="0"/>
                                  <a:cs typeface="Times New Roman" panose="02020603050405020304" pitchFamily="18" charset="0"/>
                                </a:rPr>
                              </m:ctrlPr>
                            </m:naryPr>
                            <m:sub>
                              <m:r>
                                <m:rPr>
                                  <m:brk m:alnAt="23"/>
                                </m:rPr>
                                <a:rPr lang="en-US" b="0" i="1">
                                  <a:latin typeface="Cambria Math" panose="02040503050406030204" pitchFamily="18" charset="0"/>
                                  <a:cs typeface="Times New Roman" panose="02020603050405020304" pitchFamily="18" charset="0"/>
                                </a:rPr>
                                <m:t>𝑖</m:t>
                              </m:r>
                              <m:r>
                                <a:rPr lang="en-US" b="0" i="1">
                                  <a:latin typeface="Cambria Math" panose="02040503050406030204" pitchFamily="18" charset="0"/>
                                  <a:cs typeface="Times New Roman" panose="02020603050405020304" pitchFamily="18" charset="0"/>
                                </a:rPr>
                                <m:t>=1</m:t>
                              </m:r>
                            </m:sub>
                            <m:sup>
                              <m:r>
                                <a:rPr lang="en-US" b="0" i="1">
                                  <a:latin typeface="Cambria Math" panose="02040503050406030204" pitchFamily="18" charset="0"/>
                                  <a:cs typeface="Times New Roman" panose="02020603050405020304" pitchFamily="18" charset="0"/>
                                </a:rPr>
                                <m:t>𝑛</m:t>
                              </m:r>
                            </m:sup>
                            <m:e>
                              <m:d>
                                <m:dPr>
                                  <m:ctrlPr>
                                    <a:rPr lang="en-US" b="0" i="1">
                                      <a:latin typeface="Cambria Math" panose="02040503050406030204" pitchFamily="18" charset="0"/>
                                      <a:cs typeface="Times New Roman" panose="02020603050405020304" pitchFamily="18" charset="0"/>
                                    </a:rPr>
                                  </m:ctrlPr>
                                </m:d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acc>
                                    <m:accPr>
                                      <m:chr m:val="̅"/>
                                      <m:ctrlPr>
                                        <a:rPr lang="en-US" b="0" i="1">
                                          <a:latin typeface="Cambria Math" panose="02040503050406030204" pitchFamily="18" charset="0"/>
                                          <a:cs typeface="Times New Roman" panose="02020603050405020304" pitchFamily="18" charset="0"/>
                                        </a:rPr>
                                      </m:ctrlPr>
                                    </m:accPr>
                                    <m:e>
                                      <m:r>
                                        <a:rPr lang="en-US" b="0" i="1">
                                          <a:latin typeface="Cambria Math" panose="02040503050406030204" pitchFamily="18" charset="0"/>
                                          <a:cs typeface="Times New Roman" panose="02020603050405020304" pitchFamily="18" charset="0"/>
                                        </a:rPr>
                                        <m:t>𝑥</m:t>
                                      </m:r>
                                    </m:e>
                                  </m:acc>
                                </m:e>
                              </m:d>
                              <m:sSup>
                                <m:sSupPr>
                                  <m:ctrlPr>
                                    <a:rPr lang="en-US" b="0" i="1">
                                      <a:latin typeface="Cambria Math" panose="02040503050406030204" pitchFamily="18" charset="0"/>
                                      <a:cs typeface="Times New Roman" panose="02020603050405020304" pitchFamily="18" charset="0"/>
                                    </a:rPr>
                                  </m:ctrlPr>
                                </m:sSupPr>
                                <m:e>
                                  <m:d>
                                    <m:dPr>
                                      <m:ctrlPr>
                                        <a:rPr lang="en-US" b="0" i="1">
                                          <a:latin typeface="Cambria Math" panose="02040503050406030204" pitchFamily="18" charset="0"/>
                                          <a:cs typeface="Times New Roman" panose="02020603050405020304" pitchFamily="18" charset="0"/>
                                        </a:rPr>
                                      </m:ctrlPr>
                                    </m:dPr>
                                    <m:e>
                                      <m:sSub>
                                        <m:sSubPr>
                                          <m:ctrlPr>
                                            <a:rPr lang="en-US" b="0" i="1">
                                              <a:latin typeface="Cambria Math" panose="02040503050406030204" pitchFamily="18" charset="0"/>
                                              <a:cs typeface="Times New Roman" panose="02020603050405020304" pitchFamily="18" charset="0"/>
                                            </a:rPr>
                                          </m:ctrlPr>
                                        </m:sSubPr>
                                        <m:e>
                                          <m:r>
                                            <a:rPr lang="en-US" b="0" i="1">
                                              <a:latin typeface="Cambria Math" panose="02040503050406030204" pitchFamily="18" charset="0"/>
                                              <a:cs typeface="Times New Roman" panose="02020603050405020304" pitchFamily="18" charset="0"/>
                                            </a:rPr>
                                            <m:t>𝑥</m:t>
                                          </m:r>
                                        </m:e>
                                        <m:sub>
                                          <m:r>
                                            <a:rPr lang="en-US" b="0" i="1">
                                              <a:latin typeface="Cambria Math" panose="02040503050406030204" pitchFamily="18" charset="0"/>
                                              <a:cs typeface="Times New Roman" panose="02020603050405020304" pitchFamily="18" charset="0"/>
                                            </a:rPr>
                                            <m:t>𝑖</m:t>
                                          </m:r>
                                        </m:sub>
                                      </m:sSub>
                                      <m:r>
                                        <a:rPr lang="en-US" b="0" i="1">
                                          <a:latin typeface="Cambria Math" panose="02040503050406030204" pitchFamily="18" charset="0"/>
                                          <a:cs typeface="Times New Roman" panose="02020603050405020304" pitchFamily="18" charset="0"/>
                                        </a:rPr>
                                        <m:t>−</m:t>
                                      </m:r>
                                      <m:acc>
                                        <m:accPr>
                                          <m:chr m:val="̅"/>
                                          <m:ctrlPr>
                                            <a:rPr lang="en-US" b="0" i="1">
                                              <a:latin typeface="Cambria Math" panose="02040503050406030204" pitchFamily="18" charset="0"/>
                                              <a:cs typeface="Times New Roman" panose="02020603050405020304" pitchFamily="18" charset="0"/>
                                            </a:rPr>
                                          </m:ctrlPr>
                                        </m:accPr>
                                        <m:e>
                                          <m:r>
                                            <a:rPr lang="en-US" b="0" i="1">
                                              <a:latin typeface="Cambria Math" panose="02040503050406030204" pitchFamily="18" charset="0"/>
                                              <a:cs typeface="Times New Roman" panose="02020603050405020304" pitchFamily="18" charset="0"/>
                                            </a:rPr>
                                            <m:t>𝑥</m:t>
                                          </m:r>
                                        </m:e>
                                      </m:acc>
                                    </m:e>
                                  </m:d>
                                </m:e>
                                <m:sup>
                                  <m:r>
                                    <a:rPr lang="en-US" b="0" i="1">
                                      <a:latin typeface="Cambria Math" panose="02040503050406030204" pitchFamily="18" charset="0"/>
                                      <a:cs typeface="Times New Roman" panose="02020603050405020304" pitchFamily="18" charset="0"/>
                                    </a:rPr>
                                    <m:t>𝑇</m:t>
                                  </m:r>
                                </m:sup>
                              </m:sSup>
                            </m:e>
                          </m:nary>
                        </m:e>
                      </m:d>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oMath>
                  </m:oMathPara>
                </a14:m>
                <a:endParaRPr lang="en-IN" dirty="0"/>
              </a:p>
            </p:txBody>
          </p:sp>
        </mc:Choice>
        <mc:Fallback xmlns="">
          <p:sp>
            <p:nvSpPr>
              <p:cNvPr id="3" name="Content Placeholder 2">
                <a:extLst>
                  <a:ext uri="{FF2B5EF4-FFF2-40B4-BE49-F238E27FC236}">
                    <a16:creationId xmlns:a16="http://schemas.microsoft.com/office/drawing/2014/main" id="{94A80FC1-72D8-4C43-A5AF-1B8CCFD471F3}"/>
                  </a:ext>
                </a:extLst>
              </p:cNvPr>
              <p:cNvSpPr>
                <a:spLocks noGrp="1" noRot="1" noChangeAspect="1" noMove="1" noResize="1" noEditPoints="1" noAdjustHandles="1" noChangeArrowheads="1" noChangeShapeType="1" noTextEdit="1"/>
              </p:cNvSpPr>
              <p:nvPr>
                <p:ph idx="1"/>
              </p:nvPr>
            </p:nvSpPr>
            <p:spPr>
              <a:xfrm>
                <a:off x="838200" y="1270000"/>
                <a:ext cx="10766778" cy="4906963"/>
              </a:xfrm>
              <a:blipFill>
                <a:blip r:embed="rId3"/>
                <a:stretch>
                  <a:fillRect/>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C33B5E4F-739B-4A1F-A3AA-E1163BEA4360}"/>
              </a:ext>
            </a:extLst>
          </p:cNvPr>
          <p:cNvSpPr>
            <a:spLocks noGrp="1"/>
          </p:cNvSpPr>
          <p:nvPr>
            <p:ph type="sldNum" sz="quarter" idx="12"/>
          </p:nvPr>
        </p:nvSpPr>
        <p:spPr/>
        <p:txBody>
          <a:bodyPr/>
          <a:lstStyle/>
          <a:p>
            <a:fld id="{7A40C488-C8CC-47D5-8871-7D5F905AB6AC}" type="slidenum">
              <a:rPr lang="en-US" smtClean="0"/>
              <a:t>41</a:t>
            </a:fld>
            <a:endParaRPr lang="en-US"/>
          </a:p>
        </p:txBody>
      </p:sp>
    </p:spTree>
    <p:extLst>
      <p:ext uri="{BB962C8B-B14F-4D97-AF65-F5344CB8AC3E}">
        <p14:creationId xmlns:p14="http://schemas.microsoft.com/office/powerpoint/2010/main" val="3173111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Maximize:	</a:t>
                </a:r>
                <a14:m>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Subjected to: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r>
                  <a:rPr lang="en-US" dirty="0"/>
                  <a:t>Let λ be a Lagrange multiplier, then</a:t>
                </a:r>
              </a:p>
              <a:p>
                <a:pPr marL="457200" lvl="1" indent="0">
                  <a:buNone/>
                </a:pPr>
                <a:r>
                  <a:rPr lang="en-US" dirty="0">
                    <a:latin typeface="Times New Roman" panose="02020603050405020304" pitchFamily="18" charset="0"/>
                    <a:cs typeface="Times New Roman" panose="02020603050405020304" pitchFamily="18" charset="0"/>
                  </a:rPr>
                  <a:t>L</a:t>
                </a:r>
                <a14:m>
                  <m:oMath xmlns:m="http://schemas.openxmlformats.org/officeDocument/2006/math">
                    <m:r>
                      <a:rPr lang="en-US" b="0" i="0"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0"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e>
                    </m:d>
                  </m:oMath>
                </a14:m>
                <a:endParaRPr lang="en-US" b="0" dirty="0">
                  <a:latin typeface="Times New Roman" panose="02020603050405020304" pitchFamily="18" charset="0"/>
                  <a:cs typeface="Times New Roman" panose="02020603050405020304" pitchFamily="18" charset="0"/>
                </a:endParaRPr>
              </a:p>
              <a:p>
                <a:pPr marL="457200" lvl="1" indent="0">
                  <a:buNone/>
                </a:pPr>
                <a:r>
                  <a:rPr lang="en-US" dirty="0"/>
                  <a:t>By differentiating with respect to each element of element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a:t>and writing in vectorized notation </a:t>
                </a:r>
                <a:endParaRPr lang="en-US" b="0" i="1" dirty="0">
                  <a:latin typeface="Cambria Math" panose="02040503050406030204" pitchFamily="18" charset="0"/>
                </a:endParaRPr>
              </a:p>
              <a:p>
                <a:pPr marL="457200" lvl="1"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den>
                      </m:f>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br>
                  <a:rPr lang="en-US" b="0" i="1" dirty="0">
                    <a:latin typeface="Cambria Math" panose="02040503050406030204" pitchFamily="18" charset="0"/>
                  </a:rPr>
                </a:br>
                <a:r>
                  <a:rPr lang="en-US" dirty="0">
                    <a:latin typeface="Cambria Math" panose="02040503050406030204" pitchFamily="18" charset="0"/>
                  </a:rPr>
                  <a:t>At maximization point</a:t>
                </a:r>
              </a:p>
              <a:p>
                <a:pPr marL="457200" lvl="1" indent="0">
                  <a:buNone/>
                </a:pPr>
                <a14:m>
                  <m:oMath xmlns:m="http://schemas.openxmlformats.org/officeDocument/2006/math">
                    <m:f>
                      <m:fPr>
                        <m:ctrlPr>
                          <a:rPr lang="en-US" b="0" i="1" smtClean="0">
                            <a:latin typeface="Cambria Math" panose="02040503050406030204" pitchFamily="18" charset="0"/>
                          </a:rPr>
                        </m:ctrlPr>
                      </m:fPr>
                      <m:num>
                        <m:r>
                          <a:rPr lang="en-US" b="0" i="1">
                            <a:latin typeface="Cambria Math" panose="02040503050406030204" pitchFamily="18" charset="0"/>
                          </a:rPr>
                          <m:t>𝜕</m:t>
                        </m:r>
                        <m:r>
                          <a:rPr lang="en-US" b="0" i="1">
                            <a:latin typeface="Cambria Math" panose="02040503050406030204" pitchFamily="18" charset="0"/>
                          </a:rPr>
                          <m:t>𝐿</m:t>
                        </m:r>
                      </m:num>
                      <m:den>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den>
                    </m:f>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oMath>
                </a14:m>
                <a:r>
                  <a:rPr lang="en-US" dirty="0"/>
                  <a:t> </a:t>
                </a:r>
              </a:p>
              <a:p>
                <a:r>
                  <a:rPr lang="en-US" dirty="0"/>
                  <a:t>Therefor,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a:t> is an eigenvector of S, corresponding to the largest eigenvalue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280" t="-2733" r="-136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42</a:t>
            </a:fld>
            <a:endParaRPr lang="en-US"/>
          </a:p>
        </p:txBody>
      </p:sp>
    </p:spTree>
    <p:extLst>
      <p:ext uri="{BB962C8B-B14F-4D97-AF65-F5344CB8AC3E}">
        <p14:creationId xmlns:p14="http://schemas.microsoft.com/office/powerpoint/2010/main" val="3068179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270000"/>
                <a:ext cx="8646042" cy="4906963"/>
              </a:xfrm>
            </p:spPr>
            <p:txBody>
              <a:bodyPr>
                <a:normAutofit fontScale="85000" lnSpcReduction="20000"/>
              </a:bodyPr>
              <a:lstStyle/>
              <a:p>
                <a:r>
                  <a:rPr lang="en-US" dirty="0"/>
                  <a:t>We have maximized </a:t>
                </a:r>
              </a:p>
              <a:p>
                <a:pPr marL="0" indent="0">
                  <a:buNone/>
                </a:pPr>
                <a:r>
                  <a:rPr lang="en-US" dirty="0">
                    <a:solidFill>
                      <a:srgbClr val="FF0000"/>
                    </a:solidFill>
                    <a:latin typeface="Times New Roman" panose="02020603050405020304" pitchFamily="18" charset="0"/>
                    <a:cs typeface="Times New Roman" panose="02020603050405020304" pitchFamily="18" charset="0"/>
                  </a:rPr>
                  <a:t>      Maximize: 	</a:t>
                </a:r>
                <a14:m>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Subjected to:	        </a:t>
                </a:r>
                <a14:m>
                  <m:oMath xmlns:m="http://schemas.openxmlformats.org/officeDocument/2006/math">
                    <m:sSubSup>
                      <m:sSubSupPr>
                        <m:ctrlPr>
                          <a:rPr lang="en-US" b="0" i="1" smtClean="0">
                            <a:solidFill>
                              <a:srgbClr val="0070C0"/>
                            </a:solidFill>
                            <a:latin typeface="Cambria Math" panose="02040503050406030204" pitchFamily="18" charset="0"/>
                            <a:cs typeface="Times New Roman" panose="02020603050405020304" pitchFamily="18" charset="0"/>
                          </a:rPr>
                        </m:ctrlPr>
                      </m:sSubSupPr>
                      <m:e>
                        <m:r>
                          <a:rPr lang="en-US" b="0" i="1" smtClean="0">
                            <a:solidFill>
                              <a:srgbClr val="0070C0"/>
                            </a:solidFill>
                            <a:latin typeface="Cambria Math" panose="02040503050406030204" pitchFamily="18" charset="0"/>
                            <a:cs typeface="Times New Roman" panose="02020603050405020304" pitchFamily="18" charset="0"/>
                          </a:rPr>
                          <m:t>𝑎</m:t>
                        </m:r>
                      </m:e>
                      <m:sub>
                        <m:r>
                          <a:rPr lang="en-US" b="0" i="1" smtClean="0">
                            <a:solidFill>
                              <a:srgbClr val="0070C0"/>
                            </a:solidFill>
                            <a:latin typeface="Cambria Math" panose="02040503050406030204" pitchFamily="18" charset="0"/>
                            <a:cs typeface="Times New Roman" panose="02020603050405020304" pitchFamily="18" charset="0"/>
                          </a:rPr>
                          <m:t>1</m:t>
                        </m:r>
                      </m:sub>
                      <m:sup>
                        <m:r>
                          <a:rPr lang="en-US" b="0" i="1" smtClean="0">
                            <a:solidFill>
                              <a:srgbClr val="0070C0"/>
                            </a:solidFill>
                            <a:latin typeface="Cambria Math" panose="02040503050406030204" pitchFamily="18" charset="0"/>
                            <a:cs typeface="Times New Roman" panose="02020603050405020304" pitchFamily="18" charset="0"/>
                          </a:rPr>
                          <m:t>𝑇</m:t>
                        </m:r>
                      </m:sup>
                    </m:sSubSup>
                    <m:sSub>
                      <m:sSubPr>
                        <m:ctrlPr>
                          <a:rPr lang="en-US" b="0" i="1" smtClean="0">
                            <a:solidFill>
                              <a:srgbClr val="0070C0"/>
                            </a:solidFill>
                            <a:latin typeface="Cambria Math" panose="02040503050406030204" pitchFamily="18" charset="0"/>
                            <a:cs typeface="Times New Roman" panose="02020603050405020304" pitchFamily="18" charset="0"/>
                          </a:rPr>
                        </m:ctrlPr>
                      </m:sSubPr>
                      <m:e>
                        <m:r>
                          <a:rPr lang="en-US" b="0" i="1" smtClean="0">
                            <a:solidFill>
                              <a:srgbClr val="0070C0"/>
                            </a:solidFill>
                            <a:latin typeface="Cambria Math" panose="02040503050406030204" pitchFamily="18" charset="0"/>
                            <a:cs typeface="Times New Roman" panose="02020603050405020304" pitchFamily="18" charset="0"/>
                          </a:rPr>
                          <m:t>𝑎</m:t>
                        </m:r>
                      </m:e>
                      <m:sub>
                        <m:r>
                          <a:rPr lang="en-US" b="0" i="1" smtClean="0">
                            <a:solidFill>
                              <a:srgbClr val="0070C0"/>
                            </a:solidFill>
                            <a:latin typeface="Cambria Math" panose="02040503050406030204" pitchFamily="18" charset="0"/>
                            <a:cs typeface="Times New Roman" panose="02020603050405020304" pitchFamily="18" charset="0"/>
                          </a:rPr>
                          <m:t>1</m:t>
                        </m:r>
                      </m:sub>
                    </m:sSub>
                    <m:r>
                      <a:rPr lang="en-US" b="0" i="1" smtClean="0">
                        <a:solidFill>
                          <a:srgbClr val="0070C0"/>
                        </a:solidFill>
                        <a:latin typeface="Cambria Math" panose="02040503050406030204" pitchFamily="18" charset="0"/>
                        <a:cs typeface="Times New Roman" panose="02020603050405020304" pitchFamily="18" charset="0"/>
                      </a:rPr>
                      <m:t>=1</m:t>
                    </m:r>
                  </m:oMath>
                </a14:m>
                <a:endParaRPr lang="en-US" dirty="0">
                  <a:solidFill>
                    <a:srgbClr val="0070C0"/>
                  </a:solidFill>
                  <a:latin typeface="Times New Roman" panose="02020603050405020304" pitchFamily="18" charset="0"/>
                  <a:cs typeface="Times New Roman" panose="02020603050405020304" pitchFamily="18" charset="0"/>
                </a:endParaRPr>
              </a:p>
              <a:p>
                <a:endParaRPr lang="en-US" dirty="0"/>
              </a:p>
              <a:p>
                <a:r>
                  <a:rPr lang="en-US" dirty="0">
                    <a:latin typeface="Times New Roman" panose="02020603050405020304" pitchFamily="18" charset="0"/>
                    <a:cs typeface="Arial" panose="020B0604020202020204" pitchFamily="34" charset="0"/>
                  </a:rPr>
                  <a:t>To find the next coefficient vector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Arial" panose="020B0604020202020204" pitchFamily="34" charset="0"/>
                  </a:rPr>
                  <a:t> </a:t>
                </a:r>
              </a:p>
              <a:p>
                <a:pPr marL="0" indent="0" algn="ctr">
                  <a:buNone/>
                </a:pPr>
                <a14:m>
                  <m:oMath xmlns:m="http://schemas.openxmlformats.org/officeDocument/2006/math">
                    <m:r>
                      <m:rPr>
                        <m:sty m:val="p"/>
                      </m:rPr>
                      <a:rPr lang="en-US" b="0" i="0" dirty="0" smtClean="0">
                        <a:latin typeface="Cambria Math" panose="02040503050406030204" pitchFamily="18" charset="0"/>
                        <a:cs typeface="Arial" panose="020B0604020202020204" pitchFamily="34" charset="0"/>
                      </a:rPr>
                      <m:t>M</m:t>
                    </m:r>
                    <m:r>
                      <a:rPr lang="en-US" i="1" dirty="0" smtClean="0">
                        <a:latin typeface="Cambria Math" panose="02040503050406030204" pitchFamily="18" charset="0"/>
                        <a:cs typeface="Arial" panose="020B0604020202020204" pitchFamily="34" charset="0"/>
                      </a:rPr>
                      <m:t>𝑎𝑥𝑖𝑚𝑖𝑧𝑖𝑛𝑔</m:t>
                    </m:r>
                    <m:r>
                      <a:rPr lang="en-US" b="0" i="1" dirty="0" smtClean="0">
                        <a:latin typeface="Cambria Math" panose="02040503050406030204" pitchFamily="18" charset="0"/>
                        <a:cs typeface="Arial" panose="020B0604020202020204" pitchFamily="34" charset="0"/>
                      </a:rPr>
                      <m:t>:</m:t>
                    </m:r>
                    <m:r>
                      <a:rPr lang="en-US" i="1" dirty="0" smtClean="0">
                        <a:latin typeface="Cambria Math" panose="02040503050406030204" pitchFamily="18" charset="0"/>
                        <a:cs typeface="Arial" panose="020B0604020202020204" pitchFamily="34" charset="0"/>
                      </a:rPr>
                      <m:t> </m:t>
                    </m:r>
                    <m:r>
                      <a:rPr lang="en-US" b="0" i="1" dirty="0"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Arial" panose="020B0604020202020204" pitchFamily="34" charset="0"/>
                  </a:rPr>
                  <a:t> </a:t>
                </a:r>
              </a:p>
              <a:p>
                <a:pPr marL="0" indent="0" algn="ctr">
                  <a:buNone/>
                </a:pPr>
                <a14:m>
                  <m:oMath xmlns:m="http://schemas.openxmlformats.org/officeDocument/2006/math">
                    <m:r>
                      <a:rPr lang="en-US" i="1" dirty="0" smtClean="0">
                        <a:latin typeface="Cambria Math" panose="02040503050406030204" pitchFamily="18" charset="0"/>
                        <a:cs typeface="Arial" panose="020B0604020202020204" pitchFamily="34" charset="0"/>
                      </a:rPr>
                      <m:t>𝑆𝑢𝑏𝑗𝑒𝑐𝑡𝑒𝑑</m:t>
                    </m:r>
                    <m:r>
                      <a:rPr lang="en-US" i="1" dirty="0" smtClean="0">
                        <a:latin typeface="Cambria Math" panose="02040503050406030204" pitchFamily="18" charset="0"/>
                        <a:cs typeface="Arial" panose="020B0604020202020204" pitchFamily="34" charset="0"/>
                      </a:rPr>
                      <m:t> </m:t>
                    </m:r>
                    <m:r>
                      <a:rPr lang="en-US" i="1" dirty="0" smtClean="0">
                        <a:latin typeface="Cambria Math" panose="02040503050406030204" pitchFamily="18" charset="0"/>
                        <a:cs typeface="Arial" panose="020B0604020202020204" pitchFamily="34" charset="0"/>
                      </a:rPr>
                      <m:t>𝑡𝑜</m:t>
                    </m:r>
                    <m:r>
                      <a:rPr lang="en-US" i="1" dirty="0" smtClean="0">
                        <a:latin typeface="Cambria Math" panose="02040503050406030204" pitchFamily="18" charset="0"/>
                        <a:cs typeface="Arial" panose="020B0604020202020204" pitchFamily="34" charset="0"/>
                      </a:rPr>
                      <m:t>:</m:t>
                    </m:r>
                  </m:oMath>
                </a14:m>
                <a:r>
                  <a:rPr lang="en-US" dirty="0">
                    <a:cs typeface="Arial" panose="020B0604020202020204" pitchFamily="34" charset="0"/>
                  </a:rPr>
                  <a:t>   </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c</m:t>
                    </m:r>
                    <m:r>
                      <a:rPr lang="en-US" b="0" i="1" smtClean="0">
                        <a:latin typeface="Cambria Math" panose="02040503050406030204" pitchFamily="18" charset="0"/>
                        <a:cs typeface="Times New Roman" panose="02020603050405020304" pitchFamily="18" charset="0"/>
                      </a:rPr>
                      <m:t>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=0           </m:t>
                    </m:r>
                  </m:oMath>
                </a14:m>
                <a:endParaRPr lang="en-US" b="0" i="1" dirty="0">
                  <a:latin typeface="Cambria Math" panose="02040503050406030204" pitchFamily="18" charset="0"/>
                  <a:cs typeface="Times New Roman" panose="02020603050405020304" pitchFamily="18" charset="0"/>
                </a:endParaRPr>
              </a:p>
              <a:p>
                <a:pPr marL="0" indent="0" algn="ctr">
                  <a:buNone/>
                </a:pPr>
                <a:r>
                  <a:rPr lang="en-US" b="0" dirty="0"/>
                  <a:t>and</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a14:m>
                <a:endParaRPr lang="en-US" dirty="0"/>
              </a:p>
              <a:p>
                <a:r>
                  <a:rPr lang="en-US" dirty="0"/>
                  <a:t>First, note that</a:t>
                </a:r>
              </a:p>
              <a:p>
                <a:pPr marL="0" indent="0">
                  <a:buNone/>
                </a:pPr>
                <a:r>
                  <a:rPr lang="en-US" dirty="0"/>
                  <a:t> </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c</m:t>
                    </m:r>
                    <m:r>
                      <a:rPr lang="en-US" b="0" i="1" smtClean="0">
                        <a:latin typeface="Cambria Math" panose="02040503050406030204" pitchFamily="18" charset="0"/>
                        <a:cs typeface="Times New Roman" panose="02020603050405020304" pitchFamily="18" charset="0"/>
                      </a:rPr>
                      <m:t>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𝑐𝑜𝑣</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r>
                          <a:rPr lang="en-US" b="0" i="1" smtClean="0">
                            <a:latin typeface="Cambria Math" panose="02040503050406030204" pitchFamily="18" charset="0"/>
                            <a:cs typeface="Times New Roman" panose="02020603050405020304" pitchFamily="18" charset="0"/>
                          </a:rPr>
                          <m:t>, </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e>
                        </m:d>
                      </m:e>
                      <m:sup>
                        <m:r>
                          <a:rPr lang="en-US" b="0" i="1" smtClean="0">
                            <a:latin typeface="Cambria Math" panose="02040503050406030204" pitchFamily="18" charset="0"/>
                            <a:cs typeface="Times New Roman" panose="02020603050405020304" pitchFamily="18" charset="0"/>
                          </a:rPr>
                          <m:t>𝑇</m:t>
                        </m:r>
                      </m:sup>
                    </m:sSup>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oMath>
                </a14:m>
                <a:endParaRPr lang="en-US" dirty="0"/>
              </a:p>
              <a:p>
                <a:r>
                  <a:rPr lang="en-US" dirty="0">
                    <a:latin typeface="Times New Roman" panose="02020603050405020304" pitchFamily="18" charset="0"/>
                    <a:cs typeface="Arial" panose="020B0604020202020204" pitchFamily="34" charset="0"/>
                  </a:rPr>
                  <a:t>Then let </a:t>
                </a:r>
                <a14:m>
                  <m:oMath xmlns:m="http://schemas.openxmlformats.org/officeDocument/2006/math">
                    <m:r>
                      <a:rPr lang="el-GR" b="0" i="1" dirty="0" smtClean="0">
                        <a:latin typeface="Cambria Math" panose="02040503050406030204" pitchFamily="18" charset="0"/>
                        <a:ea typeface="Cambria Math" panose="02040503050406030204" pitchFamily="18" charset="0"/>
                        <a:cs typeface="Times New Roman" panose="02020603050405020304" pitchFamily="18" charset="0"/>
                      </a:rPr>
                      <m:t>𝛾</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l-GR" i="1" dirty="0" smtClean="0">
                        <a:latin typeface="Cambria Math" panose="02040503050406030204" pitchFamily="18" charset="0"/>
                        <a:cs typeface="Times New Roman" panose="02020603050405020304" pitchFamily="18" charset="0"/>
                      </a:rPr>
                      <m:t>𝜑</m:t>
                    </m:r>
                  </m:oMath>
                </a14:m>
                <a:r>
                  <a:rPr lang="en-US" dirty="0">
                    <a:latin typeface="Times New Roman" panose="02020603050405020304" pitchFamily="18" charset="0"/>
                    <a:cs typeface="Times New Roman" panose="02020603050405020304" pitchFamily="18" charset="0"/>
                  </a:rPr>
                  <a:t> be Lagrange multipliers, and maximize</a:t>
                </a:r>
              </a:p>
              <a:p>
                <a:pPr marL="0" indent="0" algn="ctr">
                  <a:buNone/>
                </a:pPr>
                <a:r>
                  <a:rPr lang="en-US" dirty="0">
                    <a:latin typeface="Times New Roman" panose="02020603050405020304" pitchFamily="18" charset="0"/>
                    <a:cs typeface="Times New Roman" panose="02020603050405020304" pitchFamily="18" charset="0"/>
                  </a:rPr>
                  <a:t>L</a:t>
                </a:r>
                <a14:m>
                  <m:oMath xmlns:m="http://schemas.openxmlformats.org/officeDocument/2006/math">
                    <m:r>
                      <a:rPr lang="en-US" b="0" i="0"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0" smtClean="0">
                        <a:latin typeface="Cambria Math" panose="02040503050406030204" pitchFamily="18" charset="0"/>
                        <a:cs typeface="Times New Roman" panose="02020603050405020304" pitchFamily="18" charset="0"/>
                      </a:rPr>
                      <m:t>−</m:t>
                    </m:r>
                    <m:r>
                      <a:rPr lang="el-GR" b="0" i="1" dirty="0">
                        <a:latin typeface="Cambria Math" panose="02040503050406030204" pitchFamily="18" charset="0"/>
                        <a:ea typeface="Cambria Math" panose="02040503050406030204" pitchFamily="18" charset="0"/>
                        <a:cs typeface="Times New Roman" panose="02020603050405020304" pitchFamily="18" charset="0"/>
                      </a:rPr>
                      <m:t>𝛾</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sSubSup>
                      <m:sSub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270000"/>
                <a:ext cx="8646042" cy="4906963"/>
              </a:xfrm>
              <a:blipFill>
                <a:blip r:embed="rId3"/>
                <a:stretch>
                  <a:fillRect l="-987" t="-285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43</a:t>
            </a:fld>
            <a:endParaRPr lang="en-US"/>
          </a:p>
        </p:txBody>
      </p:sp>
      <p:sp>
        <p:nvSpPr>
          <p:cNvPr id="4" name="AutoShape 33"/>
          <p:cNvSpPr>
            <a:spLocks noChangeArrowheads="1"/>
          </p:cNvSpPr>
          <p:nvPr/>
        </p:nvSpPr>
        <p:spPr bwMode="auto">
          <a:xfrm>
            <a:off x="8692116" y="2857500"/>
            <a:ext cx="3352800" cy="1143000"/>
          </a:xfrm>
          <a:prstGeom prst="irregularSeal2">
            <a:avLst/>
          </a:prstGeom>
          <a:solidFill>
            <a:srgbClr val="CC990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chemeClr val="tx1"/>
              </a:buClr>
            </a:pPr>
            <a:r>
              <a:rPr lang="en-US" sz="2000" b="1" dirty="0">
                <a:latin typeface="Tahoma" panose="020B0604030504040204" pitchFamily="34" charset="0"/>
              </a:rPr>
              <a:t>  uncorrelated</a:t>
            </a:r>
          </a:p>
        </p:txBody>
      </p:sp>
    </p:spTree>
    <p:extLst>
      <p:ext uri="{BB962C8B-B14F-4D97-AF65-F5344CB8AC3E}">
        <p14:creationId xmlns:p14="http://schemas.microsoft.com/office/powerpoint/2010/main" val="399197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a:xfrm>
                <a:off x="434163" y="269432"/>
                <a:ext cx="10515600" cy="582612"/>
              </a:xfrm>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p:nvPr>
            </p:nvSpPr>
            <p:spPr>
              <a:xfrm>
                <a:off x="434163" y="269432"/>
                <a:ext cx="10515600" cy="582612"/>
              </a:xfrm>
              <a:blipFill rotWithShape="0">
                <a:blip r:embed="rId2"/>
                <a:stretch>
                  <a:fillRect l="-1739" t="-26042" b="-39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14"/>
              <p:cNvSpPr>
                <a:spLocks noGrp="1"/>
              </p:cNvSpPr>
              <p:nvPr>
                <p:ph idx="1"/>
              </p:nvPr>
            </p:nvSpPr>
            <p:spPr>
              <a:xfrm>
                <a:off x="636181" y="1129726"/>
                <a:ext cx="9827661" cy="527742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𝑇</m:t>
                        </m:r>
                      </m:sup>
                    </m:sSubSup>
                    <m:r>
                      <a:rPr lang="en-US" sz="2400" b="0" i="1" smtClean="0">
                        <a:latin typeface="Cambria Math" panose="02040503050406030204" pitchFamily="18" charset="0"/>
                        <a:cs typeface="Times New Roman" panose="02020603050405020304" pitchFamily="18" charset="0"/>
                      </a:rPr>
                      <m:t>𝑆</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2</m:t>
                        </m:r>
                      </m:sub>
                    </m:sSub>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cs typeface="Times New Roman" panose="02020603050405020304" pitchFamily="18" charset="0"/>
                              </a:rPr>
                              <m:t>𝑇</m:t>
                            </m:r>
                          </m:sup>
                        </m:sSubSup>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𝜑</m:t>
                    </m:r>
                    <m:sSubSup>
                      <m:sSub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𝑇</m:t>
                        </m:r>
                      </m:sup>
                    </m:sSubSup>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US" sz="2400" dirty="0"/>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𝐿</m:t>
                          </m:r>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m:t>
                      </m:r>
                      <m:r>
                        <a:rPr lang="en-US" sz="2400" b="0" i="1" smtClean="0">
                          <a:latin typeface="Cambria Math" panose="02040503050406030204" pitchFamily="18" charset="0"/>
                        </a:rPr>
                        <m:t>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oMath>
                  </m:oMathPara>
                </a14:m>
                <a:endParaRPr lang="en-US" sz="2400" dirty="0"/>
              </a:p>
              <a:p>
                <a:pPr marL="0" indent="0">
                  <a:buNone/>
                </a:pPr>
                <a:r>
                  <a:rPr lang="en-US" sz="2400" dirty="0"/>
                  <a:t>At maximization point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𝐿</m:t>
                        </m:r>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=0</m:t>
                    </m:r>
                  </m:oMath>
                </a14:m>
                <a:r>
                  <a:rPr lang="en-US" sz="2400" dirty="0"/>
                  <a:t>, </a:t>
                </a:r>
              </a:p>
              <a:p>
                <a:pPr marL="0" indent="0">
                  <a:buNone/>
                </a:pPr>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oMath>
                </a14:m>
                <a:r>
                  <a:rPr lang="en-US" sz="2400" dirty="0"/>
                  <a:t> </a:t>
                </a:r>
              </a:p>
              <a:p>
                <a:pPr marL="0" indent="0">
                  <a:buNone/>
                </a:pPr>
                <a:r>
                  <a:rPr lang="en-US" sz="2400" dirty="0"/>
                  <a:t>By multiplying both side with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oMath>
                </a14:m>
                <a:r>
                  <a:rPr lang="en-US" sz="2400" dirty="0"/>
                  <a:t> </a:t>
                </a:r>
              </a:p>
              <a:p>
                <a:pPr marL="0" indent="0">
                  <a:buNone/>
                </a:pPr>
                <a14:m>
                  <m:oMath xmlns:m="http://schemas.openxmlformats.org/officeDocument/2006/math">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sSub>
                      <m:sSubPr>
                        <m:ctrlPr>
                          <a:rPr lang="en-US" sz="2400" b="0" i="1" smtClean="0">
                            <a:latin typeface="Cambria Math" panose="02040503050406030204" pitchFamily="18" charset="0"/>
                          </a:rPr>
                        </m:ctrlPr>
                      </m:sSub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𝜙</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oMath>
                </a14:m>
                <a:r>
                  <a:rPr lang="en-US" sz="2400" dirty="0"/>
                  <a:t> </a:t>
                </a:r>
              </a:p>
              <a:p>
                <a:pPr marL="0" indent="0">
                  <a:buNone/>
                </a:pPr>
                <a:endParaRPr lang="en-US" sz="2400" dirty="0"/>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𝜆</m:t>
                          </m:r>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sSub>
                        <m:sSubPr>
                          <m:ctrlPr>
                            <a:rPr lang="en-US" sz="2400" b="0" i="1" smtClean="0">
                              <a:latin typeface="Cambria Math" panose="02040503050406030204" pitchFamily="18" charset="0"/>
                            </a:rPr>
                          </m:ctrlPr>
                        </m:sSub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𝑎</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𝜙</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Sup>
                        <m:sSubSupPr>
                          <m:ctrlPr>
                            <a:rPr lang="en-US" sz="2400" b="0" i="1">
                              <a:latin typeface="Cambria Math" panose="02040503050406030204" pitchFamily="18" charset="0"/>
                            </a:rPr>
                          </m:ctrlPr>
                        </m:sSubSupPr>
                        <m:e>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𝜆</m:t>
                          </m:r>
                          <m:r>
                            <a:rPr lang="en-US" sz="2400" b="0" i="1">
                              <a:latin typeface="Cambria Math" panose="02040503050406030204" pitchFamily="18" charset="0"/>
                            </a:rPr>
                            <m:t>𝑎</m:t>
                          </m:r>
                        </m:e>
                        <m:sub>
                          <m:r>
                            <a:rPr lang="en-US" sz="2400" b="0" i="1">
                              <a:latin typeface="Cambria Math" panose="02040503050406030204" pitchFamily="18" charset="0"/>
                            </a:rPr>
                            <m:t>1</m:t>
                          </m:r>
                        </m:sub>
                        <m:sup>
                          <m:r>
                            <a:rPr lang="en-US" sz="2400" b="0" i="1">
                              <a:latin typeface="Cambria Math" panose="02040503050406030204" pitchFamily="18" charset="0"/>
                            </a:rPr>
                            <m:t>𝑇</m:t>
                          </m:r>
                        </m:sup>
                      </m:sSubSup>
                      <m:sSub>
                        <m:sSubPr>
                          <m:ctrlPr>
                            <a:rPr lang="en-US" sz="2400" b="0" i="1">
                              <a:latin typeface="Cambria Math" panose="02040503050406030204" pitchFamily="18" charset="0"/>
                            </a:rPr>
                          </m:ctrlPr>
                        </m:sSubPr>
                        <m:e>
                          <m:r>
                            <a:rPr lang="en-US" sz="2400" b="0" i="1">
                              <a:latin typeface="Cambria Math" panose="02040503050406030204" pitchFamily="18" charset="0"/>
                            </a:rPr>
                            <m:t>𝑎</m:t>
                          </m:r>
                        </m:e>
                        <m:sub>
                          <m:r>
                            <a:rPr lang="en-US" sz="2400" b="0" i="1">
                              <a:latin typeface="Cambria Math" panose="02040503050406030204" pitchFamily="18" charset="0"/>
                            </a:rPr>
                            <m:t>2</m:t>
                          </m:r>
                        </m:sub>
                      </m:sSub>
                      <m:r>
                        <a:rPr lang="en-US" sz="2400" b="0" i="1">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sSub>
                        <m:sSubPr>
                          <m:ctrlPr>
                            <a:rPr lang="en-US" sz="2400" b="0" i="1">
                              <a:latin typeface="Cambria Math" panose="02040503050406030204" pitchFamily="18" charset="0"/>
                            </a:rPr>
                          </m:ctrlPr>
                        </m:sSubPr>
                        <m:e>
                          <m:sSubSup>
                            <m:sSubSupPr>
                              <m:ctrlPr>
                                <a:rPr lang="en-US" sz="2400" b="0" i="1">
                                  <a:latin typeface="Cambria Math" panose="02040503050406030204" pitchFamily="18" charset="0"/>
                                </a:rPr>
                              </m:ctrlPr>
                            </m:sSubSupPr>
                            <m:e>
                              <m:r>
                                <a:rPr lang="en-US" sz="2400" b="0" i="1">
                                  <a:latin typeface="Cambria Math" panose="02040503050406030204" pitchFamily="18" charset="0"/>
                                </a:rPr>
                                <m:t>𝑎</m:t>
                              </m:r>
                            </m:e>
                            <m:sub>
                              <m:r>
                                <a:rPr lang="en-US" sz="2400" b="0" i="1">
                                  <a:latin typeface="Cambria Math" panose="02040503050406030204" pitchFamily="18" charset="0"/>
                                </a:rPr>
                                <m:t>1</m:t>
                              </m:r>
                            </m:sub>
                            <m:sup>
                              <m:r>
                                <a:rPr lang="en-US" sz="2400" b="0" i="1">
                                  <a:latin typeface="Cambria Math" panose="02040503050406030204" pitchFamily="18" charset="0"/>
                                </a:rPr>
                                <m:t>𝑇</m:t>
                              </m:r>
                            </m:sup>
                          </m:sSubSup>
                          <m:r>
                            <a:rPr lang="en-US" sz="2400" b="0" i="1">
                              <a:latin typeface="Cambria Math" panose="02040503050406030204" pitchFamily="18" charset="0"/>
                            </a:rPr>
                            <m:t>𝑎</m:t>
                          </m:r>
                        </m:e>
                        <m:sub>
                          <m:r>
                            <a:rPr lang="en-US" sz="2400" b="0" i="1">
                              <a:latin typeface="Cambria Math" panose="02040503050406030204" pitchFamily="18" charset="0"/>
                            </a:rPr>
                            <m:t>2</m:t>
                          </m:r>
                        </m:sub>
                      </m:sSub>
                      <m:r>
                        <a:rPr lang="en-US" sz="2400" b="0" i="1">
                          <a:latin typeface="Cambria Math" panose="02040503050406030204" pitchFamily="18" charset="0"/>
                        </a:rPr>
                        <m:t>−</m:t>
                      </m:r>
                      <m:r>
                        <a:rPr lang="en-US" sz="2400" b="0" i="1">
                          <a:latin typeface="Cambria Math" panose="02040503050406030204" pitchFamily="18" charset="0"/>
                        </a:rPr>
                        <m:t>𝜙</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𝑎</m:t>
                          </m:r>
                        </m:e>
                        <m:sub>
                          <m:r>
                            <a:rPr lang="en-US" sz="2400" b="0" i="1">
                              <a:latin typeface="Cambria Math" panose="02040503050406030204" pitchFamily="18" charset="0"/>
                            </a:rPr>
                            <m:t>1</m:t>
                          </m:r>
                        </m:sub>
                        <m:sup>
                          <m:r>
                            <a:rPr lang="en-US" sz="2400" b="0" i="1">
                              <a:latin typeface="Cambria Math" panose="02040503050406030204" pitchFamily="18" charset="0"/>
                            </a:rPr>
                            <m:t>𝑇</m:t>
                          </m:r>
                        </m:sup>
                      </m:sSubSup>
                      <m:sSub>
                        <m:sSubPr>
                          <m:ctrlPr>
                            <a:rPr lang="en-US" sz="2400" b="0" i="1">
                              <a:latin typeface="Cambria Math" panose="02040503050406030204" pitchFamily="18" charset="0"/>
                            </a:rPr>
                          </m:ctrlPr>
                        </m:sSubPr>
                        <m:e>
                          <m:r>
                            <a:rPr lang="en-US" sz="2400" b="0" i="1">
                              <a:latin typeface="Cambria Math" panose="02040503050406030204" pitchFamily="18" charset="0"/>
                            </a:rPr>
                            <m:t>𝑎</m:t>
                          </m:r>
                        </m:e>
                        <m:sub>
                          <m:r>
                            <a:rPr lang="en-US" sz="2400" b="0" i="1">
                              <a:latin typeface="Cambria Math" panose="02040503050406030204" pitchFamily="18" charset="0"/>
                            </a:rPr>
                            <m:t>1</m:t>
                          </m:r>
                        </m:sub>
                      </m:sSub>
                      <m:r>
                        <a:rPr lang="en-US" sz="2400" b="0" i="1">
                          <a:latin typeface="Cambria Math" panose="02040503050406030204" pitchFamily="18" charset="0"/>
                        </a:rPr>
                        <m:t>=</m:t>
                      </m:r>
                      <m:r>
                        <a:rPr lang="en-US" sz="2400" b="0" i="1" smtClean="0">
                          <a:latin typeface="Cambria Math" panose="02040503050406030204" pitchFamily="18" charset="0"/>
                        </a:rPr>
                        <m:t>0</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𝜆</m:t>
                      </m:r>
                      <m:r>
                        <a:rPr lang="en-US" sz="2400" b="0" i="1" smtClean="0">
                          <a:latin typeface="Cambria Math" panose="02040503050406030204" pitchFamily="18" charset="0"/>
                        </a:rPr>
                        <m:t>.0</m:t>
                      </m:r>
                      <m:r>
                        <a:rPr lang="en-US" sz="2400" b="0" i="1">
                          <a:latin typeface="Cambria Math" panose="02040503050406030204" pitchFamily="18" charset="0"/>
                        </a:rPr>
                        <m:t>−</m:t>
                      </m:r>
                      <m:r>
                        <a:rPr lang="el-GR" sz="2400" b="0" i="1" dirty="0">
                          <a:latin typeface="Cambria Math" panose="02040503050406030204" pitchFamily="18" charset="0"/>
                          <a:ea typeface="Cambria Math" panose="02040503050406030204" pitchFamily="18" charset="0"/>
                          <a:cs typeface="Times New Roman" panose="02020603050405020304" pitchFamily="18" charset="0"/>
                        </a:rPr>
                        <m:t>𝛾</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.0</m:t>
                      </m:r>
                      <m:r>
                        <a:rPr lang="en-US" sz="2400" b="0" i="1">
                          <a:latin typeface="Cambria Math" panose="02040503050406030204" pitchFamily="18" charset="0"/>
                        </a:rPr>
                        <m:t>−</m:t>
                      </m:r>
                      <m:r>
                        <a:rPr lang="en-US" sz="2400" b="0" i="1">
                          <a:latin typeface="Cambria Math" panose="02040503050406030204" pitchFamily="18" charset="0"/>
                        </a:rPr>
                        <m:t>𝜙</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𝑎</m:t>
                          </m:r>
                        </m:e>
                        <m:sub>
                          <m:r>
                            <a:rPr lang="en-US" sz="2400" b="0" i="1">
                              <a:latin typeface="Cambria Math" panose="02040503050406030204" pitchFamily="18" charset="0"/>
                            </a:rPr>
                            <m:t>1</m:t>
                          </m:r>
                        </m:sub>
                        <m:sup>
                          <m:r>
                            <a:rPr lang="en-US" sz="2400" b="0" i="1">
                              <a:latin typeface="Cambria Math" panose="02040503050406030204" pitchFamily="18" charset="0"/>
                            </a:rPr>
                            <m:t>𝑇</m:t>
                          </m:r>
                        </m:sup>
                      </m:sSubSup>
                      <m:sSub>
                        <m:sSubPr>
                          <m:ctrlPr>
                            <a:rPr lang="en-US" sz="2400" b="0" i="1">
                              <a:latin typeface="Cambria Math" panose="02040503050406030204" pitchFamily="18" charset="0"/>
                            </a:rPr>
                          </m:ctrlPr>
                        </m:sSubPr>
                        <m:e>
                          <m:r>
                            <a:rPr lang="en-US" sz="2400" b="0" i="1">
                              <a:latin typeface="Cambria Math" panose="02040503050406030204" pitchFamily="18" charset="0"/>
                            </a:rPr>
                            <m:t>𝑎</m:t>
                          </m:r>
                        </m:e>
                        <m:sub>
                          <m:r>
                            <a:rPr lang="en-US" sz="2400" b="0" i="1">
                              <a:latin typeface="Cambria Math" panose="02040503050406030204" pitchFamily="18" charset="0"/>
                            </a:rPr>
                            <m:t>1</m:t>
                          </m:r>
                        </m:sub>
                      </m:sSub>
                      <m:r>
                        <a:rPr lang="en-US" sz="2400" b="0" i="1">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=0</m:t>
                      </m:r>
                    </m:oMath>
                  </m:oMathPara>
                </a14:m>
                <a:endParaRPr lang="en-US" sz="2400" dirty="0"/>
              </a:p>
              <a:p>
                <a:pPr marL="0" indent="0">
                  <a:buNone/>
                </a:pPr>
                <a:endParaRPr lang="en-US" dirty="0"/>
              </a:p>
              <a:p>
                <a:pPr marL="0" indent="0">
                  <a:buNone/>
                </a:pPr>
                <a:endParaRPr lang="en-US" dirty="0"/>
              </a:p>
              <a:p>
                <a:pPr marL="0" indent="0">
                  <a:buNone/>
                </a:pPr>
                <a:endParaRPr lang="en-US" dirty="0"/>
              </a:p>
            </p:txBody>
          </p:sp>
        </mc:Choice>
        <mc:Fallback xmlns="">
          <p:sp>
            <p:nvSpPr>
              <p:cNvPr id="15" name="Content Placeholder 14"/>
              <p:cNvSpPr>
                <a:spLocks noGrp="1" noRot="1" noChangeAspect="1" noMove="1" noResize="1" noEditPoints="1" noAdjustHandles="1" noChangeArrowheads="1" noChangeShapeType="1" noTextEdit="1"/>
              </p:cNvSpPr>
              <p:nvPr>
                <p:ph idx="1"/>
              </p:nvPr>
            </p:nvSpPr>
            <p:spPr>
              <a:xfrm>
                <a:off x="636181" y="1129726"/>
                <a:ext cx="9827661" cy="5277423"/>
              </a:xfrm>
              <a:blipFill rotWithShape="0">
                <a:blip r:embed="rId3"/>
                <a:stretch>
                  <a:fillRect l="-930" t="-161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D9D0F597-6C79-4498-BE18-DD874142F752}" type="slidenum">
              <a:rPr lang="en-US" smtClean="0"/>
              <a:t>44</a:t>
            </a:fld>
            <a:endParaRPr lang="en-US"/>
          </a:p>
        </p:txBody>
      </p:sp>
    </p:spTree>
    <p:extLst>
      <p:ext uri="{BB962C8B-B14F-4D97-AF65-F5344CB8AC3E}">
        <p14:creationId xmlns:p14="http://schemas.microsoft.com/office/powerpoint/2010/main" val="3088799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270000"/>
                <a:ext cx="7772400" cy="4906963"/>
              </a:xfrm>
            </p:spPr>
            <p:txBody>
              <a:bodyPr>
                <a:normAutofit fontScale="92500"/>
              </a:bodyPr>
              <a:lstStyle/>
              <a:p>
                <a:r>
                  <a:rPr lang="en-US" dirty="0">
                    <a:cs typeface="Arial" panose="020B0604020202020204" pitchFamily="34" charset="0"/>
                  </a:rPr>
                  <a:t>We find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a14:m>
                <a:r>
                  <a:rPr lang="en-US" dirty="0">
                    <a:cs typeface="Arial" panose="020B0604020202020204" pitchFamily="34" charset="0"/>
                  </a:rPr>
                  <a:t> is also an eigenvector of  S  </a:t>
                </a:r>
                <a:endParaRPr lang="en-US" dirty="0"/>
              </a:p>
              <a:p>
                <a:r>
                  <a:rPr lang="en-US" dirty="0">
                    <a:cs typeface="Arial" panose="020B0604020202020204" pitchFamily="34" charset="0"/>
                  </a:rPr>
                  <a:t>whose eigenvalue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oMath>
                </a14:m>
                <a:r>
                  <a:rPr lang="en-US" dirty="0">
                    <a:cs typeface="Arial" panose="020B0604020202020204" pitchFamily="34" charset="0"/>
                  </a:rPr>
                  <a:t> is the second largest.             </a:t>
                </a:r>
              </a:p>
              <a:p>
                <a:r>
                  <a:rPr lang="en-US" dirty="0">
                    <a:cs typeface="Arial" panose="020B0604020202020204" pitchFamily="34" charset="0"/>
                  </a:rPr>
                  <a:t>In general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𝑘</m:t>
                          </m:r>
                        </m:sub>
                      </m:sSub>
                    </m:oMath>
                  </m:oMathPara>
                </a14:m>
                <a:endParaRPr lang="en-US" dirty="0">
                  <a:cs typeface="Arial" panose="020B0604020202020204" pitchFamily="34" charset="0"/>
                </a:endParaRPr>
              </a:p>
              <a:p>
                <a:r>
                  <a:rPr lang="en-US" dirty="0">
                    <a:cs typeface="Arial" panose="020B0604020202020204" pitchFamily="34" charset="0"/>
                  </a:rPr>
                  <a:t>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a:cs typeface="Arial" panose="020B0604020202020204" pitchFamily="34" charset="0"/>
                  </a:rPr>
                  <a:t> largest eigenvalue of S is the variance of 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baseline="30000" dirty="0">
                    <a:cs typeface="Arial" panose="020B0604020202020204" pitchFamily="34" charset="0"/>
                  </a:rPr>
                  <a:t> </a:t>
                </a:r>
                <a:r>
                  <a:rPr lang="en-US" dirty="0">
                    <a:cs typeface="Arial" panose="020B0604020202020204" pitchFamily="34" charset="0"/>
                  </a:rPr>
                  <a:t>PC.</a:t>
                </a:r>
              </a:p>
              <a:p>
                <a:r>
                  <a:rPr lang="en-US" dirty="0">
                    <a:cs typeface="Arial" panose="020B0604020202020204" pitchFamily="34" charset="0"/>
                  </a:rPr>
                  <a:t>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a:cs typeface="Arial" panose="020B0604020202020204" pitchFamily="34" charset="0"/>
                  </a:rPr>
                  <a:t> PC retains 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a:cs typeface="Arial" panose="020B0604020202020204" pitchFamily="34" charset="0"/>
                  </a:rPr>
                  <a:t> greatest fraction of the variation   in the sample.</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270000"/>
                <a:ext cx="7772400" cy="4906963"/>
              </a:xfrm>
              <a:blipFill rotWithShape="0">
                <a:blip r:embed="rId3"/>
                <a:stretch>
                  <a:fillRect l="-1255" t="-1863" r="-164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45</a:t>
            </a:fld>
            <a:endParaRPr lang="en-US"/>
          </a:p>
        </p:txBody>
      </p:sp>
    </p:spTree>
    <p:extLst>
      <p:ext uri="{BB962C8B-B14F-4D97-AF65-F5344CB8AC3E}">
        <p14:creationId xmlns:p14="http://schemas.microsoft.com/office/powerpoint/2010/main" val="29594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dirty="0"/>
              <a:t>Main steps for computing PCs</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p:txBody>
              <a:bodyPr>
                <a:normAutofit/>
              </a:bodyPr>
              <a:lstStyle/>
              <a:p>
                <a:pPr algn="just"/>
                <a:r>
                  <a:rPr lang="en-US" dirty="0"/>
                  <a:t>Pre-process the data. </a:t>
                </a:r>
              </a:p>
              <a:p>
                <a:pPr algn="just"/>
                <a:r>
                  <a:rPr lang="en-US" dirty="0"/>
                  <a:t>Form the covariance matrix S.</a:t>
                </a:r>
              </a:p>
              <a:p>
                <a:pPr algn="just"/>
                <a:r>
                  <a:rPr lang="en-US" dirty="0"/>
                  <a:t>Compute its eigenvectors: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sSubSup>
                  </m:oMath>
                </a14:m>
                <a:endParaRPr lang="en-US" dirty="0"/>
              </a:p>
              <a:p>
                <a:pPr algn="just"/>
                <a:r>
                  <a:rPr lang="en-US" dirty="0"/>
                  <a:t>Use the first d eigenvectors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sSubSup>
                  </m:oMath>
                </a14:m>
                <a:r>
                  <a:rPr lang="en-US" dirty="0"/>
                  <a:t> to form the </a:t>
                </a:r>
                <a:r>
                  <a:rPr lang="en-US" i="1" dirty="0"/>
                  <a:t>d</a:t>
                </a:r>
                <a:r>
                  <a:rPr lang="en-US" dirty="0"/>
                  <a:t> PCs.</a:t>
                </a:r>
              </a:p>
              <a:p>
                <a:r>
                  <a:rPr lang="en-US" dirty="0"/>
                  <a:t>The transformation P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2</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𝑎</m:t>
                              </m:r>
                            </m:e>
                            <m:sub>
                              <m:r>
                                <a:rPr lang="en-US" b="0" i="1">
                                  <a:latin typeface="Cambria Math" panose="02040503050406030204" pitchFamily="18" charset="0"/>
                                </a:rPr>
                                <m:t>𝑑</m:t>
                              </m:r>
                            </m:sub>
                          </m:sSub>
                        </m:e>
                      </m:d>
                    </m:oMath>
                  </m:oMathPara>
                </a14:m>
                <a:endParaRPr lang="en-US"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blipFill>
                <a:blip r:embed="rId3"/>
                <a:stretch>
                  <a:fillRect l="-1440" t="-1988" r="-1600"/>
                </a:stretch>
              </a:blipFill>
            </p:spPr>
            <p:txBody>
              <a:bodyPr/>
              <a:lstStyle/>
              <a:p>
                <a:r>
                  <a:rPr lang="en-US">
                    <a:noFill/>
                  </a:rPr>
                  <a:t> </a:t>
                </a:r>
              </a:p>
            </p:txBody>
          </p:sp>
        </mc:Fallback>
      </mc:AlternateContent>
      <p:sp>
        <p:nvSpPr>
          <p:cNvPr id="24" name="Freeform 33"/>
          <p:cNvSpPr>
            <a:spLocks/>
          </p:cNvSpPr>
          <p:nvPr/>
        </p:nvSpPr>
        <p:spPr bwMode="auto">
          <a:xfrm>
            <a:off x="13548028" y="2150575"/>
            <a:ext cx="1138238" cy="1235075"/>
          </a:xfrm>
          <a:custGeom>
            <a:avLst/>
            <a:gdLst>
              <a:gd name="T0" fmla="*/ 492 w 717"/>
              <a:gd name="T1" fmla="*/ 768 h 778"/>
              <a:gd name="T2" fmla="*/ 543 w 717"/>
              <a:gd name="T3" fmla="*/ 735 h 778"/>
              <a:gd name="T4" fmla="*/ 643 w 717"/>
              <a:gd name="T5" fmla="*/ 685 h 778"/>
              <a:gd name="T6" fmla="*/ 701 w 717"/>
              <a:gd name="T7" fmla="*/ 585 h 778"/>
              <a:gd name="T8" fmla="*/ 684 w 717"/>
              <a:gd name="T9" fmla="*/ 351 h 778"/>
              <a:gd name="T10" fmla="*/ 668 w 717"/>
              <a:gd name="T11" fmla="*/ 301 h 778"/>
              <a:gd name="T12" fmla="*/ 626 w 717"/>
              <a:gd name="T13" fmla="*/ 242 h 778"/>
              <a:gd name="T14" fmla="*/ 476 w 717"/>
              <a:gd name="T15" fmla="*/ 50 h 778"/>
              <a:gd name="T16" fmla="*/ 367 w 717"/>
              <a:gd name="T17" fmla="*/ 0 h 778"/>
              <a:gd name="T18" fmla="*/ 25 w 717"/>
              <a:gd name="T19" fmla="*/ 25 h 778"/>
              <a:gd name="T20" fmla="*/ 0 w 717"/>
              <a:gd name="T21" fmla="*/ 4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778">
                <a:moveTo>
                  <a:pt x="492" y="768"/>
                </a:moveTo>
                <a:cubicBezTo>
                  <a:pt x="577" y="748"/>
                  <a:pt x="483" y="778"/>
                  <a:pt x="543" y="735"/>
                </a:cubicBezTo>
                <a:cubicBezTo>
                  <a:pt x="571" y="715"/>
                  <a:pt x="613" y="704"/>
                  <a:pt x="643" y="685"/>
                </a:cubicBezTo>
                <a:cubicBezTo>
                  <a:pt x="666" y="651"/>
                  <a:pt x="679" y="618"/>
                  <a:pt x="701" y="585"/>
                </a:cubicBezTo>
                <a:cubicBezTo>
                  <a:pt x="690" y="303"/>
                  <a:pt x="717" y="450"/>
                  <a:pt x="684" y="351"/>
                </a:cubicBezTo>
                <a:cubicBezTo>
                  <a:pt x="678" y="334"/>
                  <a:pt x="673" y="318"/>
                  <a:pt x="668" y="301"/>
                </a:cubicBezTo>
                <a:cubicBezTo>
                  <a:pt x="661" y="278"/>
                  <a:pt x="626" y="242"/>
                  <a:pt x="626" y="242"/>
                </a:cubicBezTo>
                <a:cubicBezTo>
                  <a:pt x="604" y="173"/>
                  <a:pt x="548" y="76"/>
                  <a:pt x="476" y="50"/>
                </a:cubicBezTo>
                <a:cubicBezTo>
                  <a:pt x="441" y="24"/>
                  <a:pt x="407" y="14"/>
                  <a:pt x="367" y="0"/>
                </a:cubicBezTo>
                <a:cubicBezTo>
                  <a:pt x="253" y="9"/>
                  <a:pt x="137" y="4"/>
                  <a:pt x="25" y="25"/>
                </a:cubicBezTo>
                <a:cubicBezTo>
                  <a:pt x="17" y="31"/>
                  <a:pt x="0" y="42"/>
                  <a:pt x="0" y="42"/>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4"/>
          <p:cNvSpPr>
            <a:spLocks/>
          </p:cNvSpPr>
          <p:nvPr/>
        </p:nvSpPr>
        <p:spPr bwMode="auto">
          <a:xfrm>
            <a:off x="13575017" y="3347549"/>
            <a:ext cx="1011237" cy="1143000"/>
          </a:xfrm>
          <a:custGeom>
            <a:avLst/>
            <a:gdLst>
              <a:gd name="T0" fmla="*/ 475 w 637"/>
              <a:gd name="T1" fmla="*/ 14 h 720"/>
              <a:gd name="T2" fmla="*/ 526 w 637"/>
              <a:gd name="T3" fmla="*/ 56 h 720"/>
              <a:gd name="T4" fmla="*/ 601 w 637"/>
              <a:gd name="T5" fmla="*/ 106 h 720"/>
              <a:gd name="T6" fmla="*/ 634 w 637"/>
              <a:gd name="T7" fmla="*/ 181 h 720"/>
              <a:gd name="T8" fmla="*/ 626 w 637"/>
              <a:gd name="T9" fmla="*/ 373 h 720"/>
              <a:gd name="T10" fmla="*/ 592 w 637"/>
              <a:gd name="T11" fmla="*/ 423 h 720"/>
              <a:gd name="T12" fmla="*/ 559 w 637"/>
              <a:gd name="T13" fmla="*/ 515 h 720"/>
              <a:gd name="T14" fmla="*/ 0 w 637"/>
              <a:gd name="T15" fmla="*/ 62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720">
                <a:moveTo>
                  <a:pt x="475" y="14"/>
                </a:moveTo>
                <a:cubicBezTo>
                  <a:pt x="569" y="61"/>
                  <a:pt x="461" y="0"/>
                  <a:pt x="526" y="56"/>
                </a:cubicBezTo>
                <a:cubicBezTo>
                  <a:pt x="549" y="76"/>
                  <a:pt x="577" y="88"/>
                  <a:pt x="601" y="106"/>
                </a:cubicBezTo>
                <a:cubicBezTo>
                  <a:pt x="617" y="131"/>
                  <a:pt x="625" y="153"/>
                  <a:pt x="634" y="181"/>
                </a:cubicBezTo>
                <a:cubicBezTo>
                  <a:pt x="631" y="245"/>
                  <a:pt x="637" y="310"/>
                  <a:pt x="626" y="373"/>
                </a:cubicBezTo>
                <a:cubicBezTo>
                  <a:pt x="623" y="393"/>
                  <a:pt x="592" y="423"/>
                  <a:pt x="592" y="423"/>
                </a:cubicBezTo>
                <a:cubicBezTo>
                  <a:pt x="584" y="457"/>
                  <a:pt x="577" y="485"/>
                  <a:pt x="559" y="515"/>
                </a:cubicBezTo>
                <a:cubicBezTo>
                  <a:pt x="435" y="720"/>
                  <a:pt x="275" y="624"/>
                  <a:pt x="0" y="624"/>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5CC19B3A-74E0-482B-B946-C12005A1F9D9}"/>
              </a:ext>
            </a:extLst>
          </p:cNvPr>
          <p:cNvSpPr>
            <a:spLocks noGrp="1"/>
          </p:cNvSpPr>
          <p:nvPr>
            <p:ph type="sldNum" sz="quarter" idx="12"/>
          </p:nvPr>
        </p:nvSpPr>
        <p:spPr/>
        <p:txBody>
          <a:bodyPr/>
          <a:lstStyle/>
          <a:p>
            <a:fld id="{7A40C488-C8CC-47D5-8871-7D5F905AB6AC}" type="slidenum">
              <a:rPr lang="en-US" smtClean="0"/>
              <a:t>46</a:t>
            </a:fld>
            <a:endParaRPr lang="en-US"/>
          </a:p>
        </p:txBody>
      </p:sp>
    </p:spTree>
    <p:extLst>
      <p:ext uri="{BB962C8B-B14F-4D97-AF65-F5344CB8AC3E}">
        <p14:creationId xmlns:p14="http://schemas.microsoft.com/office/powerpoint/2010/main" val="3096677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7382539" cy="836354"/>
          </a:xfrm>
        </p:spPr>
        <p:txBody>
          <a:bodyPr>
            <a:normAutofit/>
          </a:bodyPr>
          <a:lstStyle/>
          <a:p>
            <a:r>
              <a:rPr lang="en-US" sz="3600" b="1" dirty="0"/>
              <a:t>PCA Assumptions</a:t>
            </a:r>
            <a:r>
              <a:rPr lang="en-US" sz="3600" dirty="0"/>
              <a:t> </a:t>
            </a:r>
            <a:endParaRPr lang="en-US" altLang="en-US" sz="3600" dirty="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47</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6106"/>
                <a:ext cx="7857226" cy="4520241"/>
              </a:xfrm>
            </p:spPr>
            <p:txBody>
              <a:bodyPr>
                <a:normAutofit/>
              </a:bodyPr>
              <a:lstStyle/>
              <a:p>
                <a:pPr algn="just"/>
                <a:r>
                  <a:rPr lang="en-US" dirty="0"/>
                  <a:t>PCA assumes that all basis vectors </a:t>
                </a:r>
                <a14:m>
                  <m:oMath xmlns:m="http://schemas.openxmlformats.org/officeDocument/2006/math">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 . . . ,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𝒎</m:t>
                        </m:r>
                      </m:sub>
                    </m:sSub>
                    <m:r>
                      <a:rPr lang="en-US" b="1" i="1" dirty="0" smtClean="0">
                        <a:latin typeface="Cambria Math" panose="02040503050406030204" pitchFamily="18" charset="0"/>
                      </a:rPr>
                      <m:t>} </m:t>
                    </m:r>
                  </m:oMath>
                </a14:m>
                <a:r>
                  <a:rPr lang="en-US" dirty="0"/>
                  <a:t>are orthonormal.</a:t>
                </a:r>
              </a:p>
              <a:p>
                <a:pPr algn="just"/>
                <a:r>
                  <a:rPr lang="en-US" dirty="0"/>
                  <a:t>Hence, in the language of linear algebra, PCA assumes </a:t>
                </a:r>
                <a:r>
                  <a:rPr lang="en-US" b="1" dirty="0"/>
                  <a:t>P </a:t>
                </a:r>
                <a:r>
                  <a:rPr lang="en-US" dirty="0"/>
                  <a:t>is an orthonormal matrix.</a:t>
                </a:r>
              </a:p>
              <a:p>
                <a:pPr algn="just"/>
                <a:r>
                  <a:rPr lang="en-US" dirty="0"/>
                  <a:t>Secondly, PCA assumes the directions with the largest variances are the most “important” or in other words, most principal.</a:t>
                </a:r>
              </a:p>
              <a:p>
                <a:pPr marL="0" indent="0" algn="just">
                  <a:buNone/>
                </a:pP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6106"/>
                <a:ext cx="7857226" cy="4520241"/>
              </a:xfrm>
              <a:blipFill rotWithShape="0">
                <a:blip r:embed="rId3"/>
                <a:stretch>
                  <a:fillRect l="-1398" t="-2294" r="-1630"/>
                </a:stretch>
              </a:blipFill>
            </p:spPr>
            <p:txBody>
              <a:bodyPr/>
              <a:lstStyle/>
              <a:p>
                <a:r>
                  <a:rPr lang="en-US">
                    <a:noFill/>
                  </a:rPr>
                  <a:t> </a:t>
                </a:r>
              </a:p>
            </p:txBody>
          </p:sp>
        </mc:Fallback>
      </mc:AlternateContent>
    </p:spTree>
    <p:extLst>
      <p:ext uri="{BB962C8B-B14F-4D97-AF65-F5344CB8AC3E}">
        <p14:creationId xmlns:p14="http://schemas.microsoft.com/office/powerpoint/2010/main" val="386894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PCA Example</a:t>
            </a:r>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48</a:t>
            </a:fld>
            <a:endParaRPr lang="en-US"/>
          </a:p>
        </p:txBody>
      </p:sp>
      <p:graphicFrame>
        <p:nvGraphicFramePr>
          <p:cNvPr id="6" name="Table 5"/>
          <p:cNvGraphicFramePr>
            <a:graphicFrameLocks noGrp="1"/>
          </p:cNvGraphicFramePr>
          <p:nvPr/>
        </p:nvGraphicFramePr>
        <p:xfrm>
          <a:off x="1196667" y="1839343"/>
          <a:ext cx="7041560" cy="741680"/>
        </p:xfrm>
        <a:graphic>
          <a:graphicData uri="http://schemas.openxmlformats.org/drawingml/2006/table">
            <a:tbl>
              <a:tblPr firstRow="1" bandRow="1"/>
              <a:tblGrid>
                <a:gridCol w="704156">
                  <a:extLst>
                    <a:ext uri="{9D8B030D-6E8A-4147-A177-3AD203B41FA5}">
                      <a16:colId xmlns:a16="http://schemas.microsoft.com/office/drawing/2014/main" val="20000"/>
                    </a:ext>
                  </a:extLst>
                </a:gridCol>
                <a:gridCol w="704156">
                  <a:extLst>
                    <a:ext uri="{9D8B030D-6E8A-4147-A177-3AD203B41FA5}">
                      <a16:colId xmlns:a16="http://schemas.microsoft.com/office/drawing/2014/main" val="20001"/>
                    </a:ext>
                  </a:extLst>
                </a:gridCol>
                <a:gridCol w="704156">
                  <a:extLst>
                    <a:ext uri="{9D8B030D-6E8A-4147-A177-3AD203B41FA5}">
                      <a16:colId xmlns:a16="http://schemas.microsoft.com/office/drawing/2014/main" val="20002"/>
                    </a:ext>
                  </a:extLst>
                </a:gridCol>
                <a:gridCol w="704156">
                  <a:extLst>
                    <a:ext uri="{9D8B030D-6E8A-4147-A177-3AD203B41FA5}">
                      <a16:colId xmlns:a16="http://schemas.microsoft.com/office/drawing/2014/main" val="20003"/>
                    </a:ext>
                  </a:extLst>
                </a:gridCol>
                <a:gridCol w="704156">
                  <a:extLst>
                    <a:ext uri="{9D8B030D-6E8A-4147-A177-3AD203B41FA5}">
                      <a16:colId xmlns:a16="http://schemas.microsoft.com/office/drawing/2014/main" val="20004"/>
                    </a:ext>
                  </a:extLst>
                </a:gridCol>
                <a:gridCol w="704156">
                  <a:extLst>
                    <a:ext uri="{9D8B030D-6E8A-4147-A177-3AD203B41FA5}">
                      <a16:colId xmlns:a16="http://schemas.microsoft.com/office/drawing/2014/main" val="20005"/>
                    </a:ext>
                  </a:extLst>
                </a:gridCol>
                <a:gridCol w="704156">
                  <a:extLst>
                    <a:ext uri="{9D8B030D-6E8A-4147-A177-3AD203B41FA5}">
                      <a16:colId xmlns:a16="http://schemas.microsoft.com/office/drawing/2014/main" val="20006"/>
                    </a:ext>
                  </a:extLst>
                </a:gridCol>
                <a:gridCol w="704156">
                  <a:extLst>
                    <a:ext uri="{9D8B030D-6E8A-4147-A177-3AD203B41FA5}">
                      <a16:colId xmlns:a16="http://schemas.microsoft.com/office/drawing/2014/main" val="20007"/>
                    </a:ext>
                  </a:extLst>
                </a:gridCol>
                <a:gridCol w="704156">
                  <a:extLst>
                    <a:ext uri="{9D8B030D-6E8A-4147-A177-3AD203B41FA5}">
                      <a16:colId xmlns:a16="http://schemas.microsoft.com/office/drawing/2014/main" val="20008"/>
                    </a:ext>
                  </a:extLst>
                </a:gridCol>
                <a:gridCol w="704156">
                  <a:extLst>
                    <a:ext uri="{9D8B030D-6E8A-4147-A177-3AD203B41FA5}">
                      <a16:colId xmlns:a16="http://schemas.microsoft.com/office/drawing/2014/main" val="20009"/>
                    </a:ext>
                  </a:extLst>
                </a:gridCol>
              </a:tblGrid>
              <a:tr h="370840">
                <a:tc>
                  <a:txBody>
                    <a:bodyPr/>
                    <a:lstStyle/>
                    <a:p>
                      <a:r>
                        <a:rPr lang="en-US" dirty="0"/>
                        <a:t>2.5</a:t>
                      </a:r>
                      <a:endParaRPr lang="en-US" dirty="0">
                        <a:solidFill>
                          <a:schemeClr val="tx1"/>
                        </a:solidFill>
                      </a:endParaRPr>
                    </a:p>
                  </a:txBody>
                  <a:tcPr/>
                </a:tc>
                <a:tc>
                  <a:txBody>
                    <a:bodyPr/>
                    <a:lstStyle/>
                    <a:p>
                      <a:r>
                        <a:rPr lang="en-US" dirty="0"/>
                        <a:t>0.5</a:t>
                      </a:r>
                      <a:endParaRPr lang="en-US" dirty="0">
                        <a:solidFill>
                          <a:schemeClr val="tx1"/>
                        </a:solidFill>
                      </a:endParaRPr>
                    </a:p>
                  </a:txBody>
                  <a:tcPr/>
                </a:tc>
                <a:tc>
                  <a:txBody>
                    <a:bodyPr/>
                    <a:lstStyle/>
                    <a:p>
                      <a:r>
                        <a:rPr lang="en-US" dirty="0"/>
                        <a:t>2.2</a:t>
                      </a:r>
                      <a:endParaRPr lang="en-US" dirty="0">
                        <a:solidFill>
                          <a:schemeClr val="tx1"/>
                        </a:solidFill>
                      </a:endParaRPr>
                    </a:p>
                  </a:txBody>
                  <a:tcPr/>
                </a:tc>
                <a:tc>
                  <a:txBody>
                    <a:bodyPr/>
                    <a:lstStyle/>
                    <a:p>
                      <a:r>
                        <a:rPr lang="en-US" dirty="0"/>
                        <a:t>1.9</a:t>
                      </a:r>
                      <a:endParaRPr lang="en-US" dirty="0">
                        <a:solidFill>
                          <a:schemeClr val="tx1"/>
                        </a:solidFill>
                      </a:endParaRPr>
                    </a:p>
                  </a:txBody>
                  <a:tcPr/>
                </a:tc>
                <a:tc>
                  <a:txBody>
                    <a:bodyPr/>
                    <a:lstStyle/>
                    <a:p>
                      <a:r>
                        <a:rPr lang="en-US" dirty="0"/>
                        <a:t>3.1</a:t>
                      </a:r>
                      <a:endParaRPr lang="en-US" dirty="0">
                        <a:solidFill>
                          <a:schemeClr val="tx1"/>
                        </a:solidFill>
                      </a:endParaRPr>
                    </a:p>
                  </a:txBody>
                  <a:tcPr/>
                </a:tc>
                <a:tc>
                  <a:txBody>
                    <a:bodyPr/>
                    <a:lstStyle/>
                    <a:p>
                      <a:r>
                        <a:rPr lang="en-US" dirty="0"/>
                        <a:t>2.3</a:t>
                      </a:r>
                      <a:endParaRPr lang="en-US" dirty="0">
                        <a:solidFill>
                          <a:schemeClr val="tx1"/>
                        </a:solidFill>
                      </a:endParaRPr>
                    </a:p>
                  </a:txBody>
                  <a:tcPr/>
                </a:tc>
                <a:tc>
                  <a:txBody>
                    <a:bodyPr/>
                    <a:lstStyle/>
                    <a:p>
                      <a:r>
                        <a:rPr lang="en-US" dirty="0"/>
                        <a:t>2</a:t>
                      </a:r>
                      <a:endParaRPr lang="en-US" dirty="0">
                        <a:solidFill>
                          <a:schemeClr val="tx1"/>
                        </a:solidFill>
                      </a:endParaRPr>
                    </a:p>
                  </a:txBody>
                  <a:tcPr/>
                </a:tc>
                <a:tc>
                  <a:txBody>
                    <a:bodyPr/>
                    <a:lstStyle/>
                    <a:p>
                      <a:r>
                        <a:rPr lang="en-US" dirty="0"/>
                        <a:t>1</a:t>
                      </a:r>
                      <a:endParaRPr lang="en-US" dirty="0">
                        <a:solidFill>
                          <a:schemeClr val="tx1"/>
                        </a:solidFill>
                      </a:endParaRPr>
                    </a:p>
                  </a:txBody>
                  <a:tcPr/>
                </a:tc>
                <a:tc>
                  <a:txBody>
                    <a:bodyPr/>
                    <a:lstStyle/>
                    <a:p>
                      <a:r>
                        <a:rPr lang="en-US" dirty="0"/>
                        <a:t>1.5</a:t>
                      </a:r>
                      <a:endParaRPr lang="en-US" dirty="0">
                        <a:solidFill>
                          <a:schemeClr val="tx1"/>
                        </a:solidFill>
                      </a:endParaRPr>
                    </a:p>
                  </a:txBody>
                  <a:tcPr/>
                </a:tc>
                <a:tc>
                  <a:txBody>
                    <a:bodyPr/>
                    <a:lstStyle/>
                    <a:p>
                      <a:r>
                        <a:rPr lang="en-US" dirty="0"/>
                        <a:t>1.1</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t>2.4</a:t>
                      </a:r>
                      <a:endParaRPr lang="en-US" dirty="0">
                        <a:solidFill>
                          <a:schemeClr val="tx1"/>
                        </a:solidFill>
                      </a:endParaRPr>
                    </a:p>
                  </a:txBody>
                  <a:tcPr/>
                </a:tc>
                <a:tc>
                  <a:txBody>
                    <a:bodyPr/>
                    <a:lstStyle/>
                    <a:p>
                      <a:r>
                        <a:rPr lang="en-US" dirty="0"/>
                        <a:t>0.7</a:t>
                      </a:r>
                      <a:endParaRPr lang="en-US" dirty="0">
                        <a:solidFill>
                          <a:schemeClr val="tx1"/>
                        </a:solidFill>
                      </a:endParaRPr>
                    </a:p>
                  </a:txBody>
                  <a:tcPr/>
                </a:tc>
                <a:tc>
                  <a:txBody>
                    <a:bodyPr/>
                    <a:lstStyle/>
                    <a:p>
                      <a:r>
                        <a:rPr lang="en-US" dirty="0"/>
                        <a:t>2.9</a:t>
                      </a:r>
                      <a:endParaRPr lang="en-US" dirty="0">
                        <a:solidFill>
                          <a:schemeClr val="tx1"/>
                        </a:solidFill>
                      </a:endParaRPr>
                    </a:p>
                  </a:txBody>
                  <a:tcPr/>
                </a:tc>
                <a:tc>
                  <a:txBody>
                    <a:bodyPr/>
                    <a:lstStyle/>
                    <a:p>
                      <a:r>
                        <a:rPr lang="en-US" dirty="0"/>
                        <a:t>2.2</a:t>
                      </a:r>
                      <a:endParaRPr lang="en-US" dirty="0">
                        <a:solidFill>
                          <a:schemeClr val="tx1"/>
                        </a:solidFill>
                      </a:endParaRPr>
                    </a:p>
                  </a:txBody>
                  <a:tcPr/>
                </a:tc>
                <a:tc>
                  <a:txBody>
                    <a:bodyPr/>
                    <a:lstStyle/>
                    <a:p>
                      <a:r>
                        <a:rPr lang="en-US" dirty="0"/>
                        <a:t>3.0</a:t>
                      </a:r>
                      <a:endParaRPr lang="en-US" dirty="0">
                        <a:solidFill>
                          <a:schemeClr val="tx1"/>
                        </a:solidFill>
                      </a:endParaRPr>
                    </a:p>
                  </a:txBody>
                  <a:tcPr/>
                </a:tc>
                <a:tc>
                  <a:txBody>
                    <a:bodyPr/>
                    <a:lstStyle/>
                    <a:p>
                      <a:r>
                        <a:rPr lang="en-US" dirty="0"/>
                        <a:t>2.7</a:t>
                      </a:r>
                      <a:endParaRPr lang="en-US" dirty="0">
                        <a:solidFill>
                          <a:schemeClr val="tx1"/>
                        </a:solidFill>
                      </a:endParaRPr>
                    </a:p>
                  </a:txBody>
                  <a:tcPr/>
                </a:tc>
                <a:tc>
                  <a:txBody>
                    <a:bodyPr/>
                    <a:lstStyle/>
                    <a:p>
                      <a:r>
                        <a:rPr lang="en-US" dirty="0"/>
                        <a:t>1.6</a:t>
                      </a:r>
                      <a:endParaRPr lang="en-US" dirty="0">
                        <a:solidFill>
                          <a:schemeClr val="tx1"/>
                        </a:solidFill>
                      </a:endParaRPr>
                    </a:p>
                  </a:txBody>
                  <a:tcPr/>
                </a:tc>
                <a:tc>
                  <a:txBody>
                    <a:bodyPr/>
                    <a:lstStyle/>
                    <a:p>
                      <a:r>
                        <a:rPr lang="en-US" dirty="0"/>
                        <a:t>1.1</a:t>
                      </a:r>
                      <a:endParaRPr lang="en-US" dirty="0">
                        <a:solidFill>
                          <a:schemeClr val="tx1"/>
                        </a:solidFill>
                      </a:endParaRPr>
                    </a:p>
                  </a:txBody>
                  <a:tcPr/>
                </a:tc>
                <a:tc>
                  <a:txBody>
                    <a:bodyPr/>
                    <a:lstStyle/>
                    <a:p>
                      <a:r>
                        <a:rPr lang="en-US" dirty="0"/>
                        <a:t>1.6</a:t>
                      </a:r>
                      <a:endParaRPr lang="en-US" dirty="0">
                        <a:solidFill>
                          <a:schemeClr val="tx1"/>
                        </a:solidFill>
                      </a:endParaRPr>
                    </a:p>
                  </a:txBody>
                  <a:tcPr/>
                </a:tc>
                <a:tc>
                  <a:txBody>
                    <a:bodyPr/>
                    <a:lstStyle/>
                    <a:p>
                      <a:r>
                        <a:rPr lang="en-US" dirty="0"/>
                        <a:t>0.9</a:t>
                      </a:r>
                      <a:endParaRPr lang="en-US"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7" name="Content Placeholder 6"/>
          <p:cNvSpPr>
            <a:spLocks noGrp="1"/>
          </p:cNvSpPr>
          <p:nvPr>
            <p:ph idx="1"/>
          </p:nvPr>
        </p:nvSpPr>
        <p:spPr>
          <a:xfrm>
            <a:off x="838199" y="1270000"/>
            <a:ext cx="4751717" cy="4906963"/>
          </a:xfrm>
        </p:spPr>
        <p:txBody>
          <a:bodyPr/>
          <a:lstStyle/>
          <a:p>
            <a:r>
              <a:rPr lang="en-US" dirty="0"/>
              <a:t>Data</a:t>
            </a:r>
          </a:p>
          <a:p>
            <a:endParaRPr lang="en-US" dirty="0"/>
          </a:p>
          <a:p>
            <a:endParaRPr lang="en-US" dirty="0"/>
          </a:p>
          <a:p>
            <a:r>
              <a:rPr lang="en-US" dirty="0"/>
              <a:t>PCA process –STEP 1</a:t>
            </a:r>
          </a:p>
          <a:p>
            <a:pPr lvl="1"/>
            <a:r>
              <a:rPr lang="en-US" dirty="0"/>
              <a:t>Zero Mean data</a:t>
            </a:r>
          </a:p>
        </p:txBody>
      </p:sp>
      <p:graphicFrame>
        <p:nvGraphicFramePr>
          <p:cNvPr id="8" name="Table 7"/>
          <p:cNvGraphicFramePr>
            <a:graphicFrameLocks noGrp="1"/>
          </p:cNvGraphicFramePr>
          <p:nvPr/>
        </p:nvGraphicFramePr>
        <p:xfrm>
          <a:off x="1314566" y="3752491"/>
          <a:ext cx="7061680" cy="736600"/>
        </p:xfrm>
        <a:graphic>
          <a:graphicData uri="http://schemas.openxmlformats.org/drawingml/2006/table">
            <a:tbl>
              <a:tblPr firstRow="1" bandRow="1"/>
              <a:tblGrid>
                <a:gridCol w="706168">
                  <a:extLst>
                    <a:ext uri="{9D8B030D-6E8A-4147-A177-3AD203B41FA5}">
                      <a16:colId xmlns:a16="http://schemas.microsoft.com/office/drawing/2014/main" val="20000"/>
                    </a:ext>
                  </a:extLst>
                </a:gridCol>
                <a:gridCol w="706168">
                  <a:extLst>
                    <a:ext uri="{9D8B030D-6E8A-4147-A177-3AD203B41FA5}">
                      <a16:colId xmlns:a16="http://schemas.microsoft.com/office/drawing/2014/main" val="20001"/>
                    </a:ext>
                  </a:extLst>
                </a:gridCol>
                <a:gridCol w="706168">
                  <a:extLst>
                    <a:ext uri="{9D8B030D-6E8A-4147-A177-3AD203B41FA5}">
                      <a16:colId xmlns:a16="http://schemas.microsoft.com/office/drawing/2014/main" val="20002"/>
                    </a:ext>
                  </a:extLst>
                </a:gridCol>
                <a:gridCol w="706168">
                  <a:extLst>
                    <a:ext uri="{9D8B030D-6E8A-4147-A177-3AD203B41FA5}">
                      <a16:colId xmlns:a16="http://schemas.microsoft.com/office/drawing/2014/main" val="20003"/>
                    </a:ext>
                  </a:extLst>
                </a:gridCol>
                <a:gridCol w="706168">
                  <a:extLst>
                    <a:ext uri="{9D8B030D-6E8A-4147-A177-3AD203B41FA5}">
                      <a16:colId xmlns:a16="http://schemas.microsoft.com/office/drawing/2014/main" val="20004"/>
                    </a:ext>
                  </a:extLst>
                </a:gridCol>
                <a:gridCol w="706168">
                  <a:extLst>
                    <a:ext uri="{9D8B030D-6E8A-4147-A177-3AD203B41FA5}">
                      <a16:colId xmlns:a16="http://schemas.microsoft.com/office/drawing/2014/main" val="20005"/>
                    </a:ext>
                  </a:extLst>
                </a:gridCol>
                <a:gridCol w="706168">
                  <a:extLst>
                    <a:ext uri="{9D8B030D-6E8A-4147-A177-3AD203B41FA5}">
                      <a16:colId xmlns:a16="http://schemas.microsoft.com/office/drawing/2014/main" val="20006"/>
                    </a:ext>
                  </a:extLst>
                </a:gridCol>
                <a:gridCol w="706168">
                  <a:extLst>
                    <a:ext uri="{9D8B030D-6E8A-4147-A177-3AD203B41FA5}">
                      <a16:colId xmlns:a16="http://schemas.microsoft.com/office/drawing/2014/main" val="20007"/>
                    </a:ext>
                  </a:extLst>
                </a:gridCol>
                <a:gridCol w="706168">
                  <a:extLst>
                    <a:ext uri="{9D8B030D-6E8A-4147-A177-3AD203B41FA5}">
                      <a16:colId xmlns:a16="http://schemas.microsoft.com/office/drawing/2014/main" val="20008"/>
                    </a:ext>
                  </a:extLst>
                </a:gridCol>
                <a:gridCol w="706168">
                  <a:extLst>
                    <a:ext uri="{9D8B030D-6E8A-4147-A177-3AD203B41FA5}">
                      <a16:colId xmlns:a16="http://schemas.microsoft.com/office/drawing/2014/main" val="20009"/>
                    </a:ext>
                  </a:extLst>
                </a:gridCol>
              </a:tblGrid>
              <a:tr h="266365">
                <a:tc>
                  <a:txBody>
                    <a:bodyPr/>
                    <a:lstStyle/>
                    <a:p>
                      <a:r>
                        <a:rPr lang="en-US" dirty="0"/>
                        <a:t>0.69</a:t>
                      </a:r>
                    </a:p>
                  </a:txBody>
                  <a:tcPr/>
                </a:tc>
                <a:tc>
                  <a:txBody>
                    <a:bodyPr/>
                    <a:lstStyle/>
                    <a:p>
                      <a:r>
                        <a:rPr lang="en-US" dirty="0"/>
                        <a:t>-1.31</a:t>
                      </a:r>
                    </a:p>
                  </a:txBody>
                  <a:tcPr/>
                </a:tc>
                <a:tc>
                  <a:txBody>
                    <a:bodyPr/>
                    <a:lstStyle/>
                    <a:p>
                      <a:r>
                        <a:rPr lang="en-US" dirty="0"/>
                        <a:t>0.39</a:t>
                      </a:r>
                    </a:p>
                  </a:txBody>
                  <a:tcPr/>
                </a:tc>
                <a:tc>
                  <a:txBody>
                    <a:bodyPr/>
                    <a:lstStyle/>
                    <a:p>
                      <a:r>
                        <a:rPr lang="en-US" dirty="0"/>
                        <a:t>0.09</a:t>
                      </a:r>
                    </a:p>
                  </a:txBody>
                  <a:tcPr/>
                </a:tc>
                <a:tc>
                  <a:txBody>
                    <a:bodyPr/>
                    <a:lstStyle/>
                    <a:p>
                      <a:r>
                        <a:rPr lang="en-US" dirty="0"/>
                        <a:t>1.29</a:t>
                      </a:r>
                    </a:p>
                  </a:txBody>
                  <a:tcPr/>
                </a:tc>
                <a:tc>
                  <a:txBody>
                    <a:bodyPr/>
                    <a:lstStyle/>
                    <a:p>
                      <a:r>
                        <a:rPr lang="en-US" dirty="0"/>
                        <a:t>0.49</a:t>
                      </a:r>
                    </a:p>
                  </a:txBody>
                  <a:tcPr/>
                </a:tc>
                <a:tc>
                  <a:txBody>
                    <a:bodyPr/>
                    <a:lstStyle/>
                    <a:p>
                      <a:r>
                        <a:rPr lang="en-US" dirty="0"/>
                        <a:t>0.19</a:t>
                      </a:r>
                    </a:p>
                  </a:txBody>
                  <a:tcPr/>
                </a:tc>
                <a:tc>
                  <a:txBody>
                    <a:bodyPr/>
                    <a:lstStyle/>
                    <a:p>
                      <a:r>
                        <a:rPr lang="en-US" dirty="0"/>
                        <a:t>-0.81</a:t>
                      </a:r>
                    </a:p>
                  </a:txBody>
                  <a:tcPr/>
                </a:tc>
                <a:tc>
                  <a:txBody>
                    <a:bodyPr/>
                    <a:lstStyle/>
                    <a:p>
                      <a:r>
                        <a:rPr lang="en-US" dirty="0"/>
                        <a:t>-0.31</a:t>
                      </a:r>
                    </a:p>
                  </a:txBody>
                  <a:tcPr/>
                </a:tc>
                <a:tc>
                  <a:txBody>
                    <a:bodyPr/>
                    <a:lstStyle/>
                    <a:p>
                      <a:r>
                        <a:rPr lang="en-US" dirty="0"/>
                        <a:t>-0.71</a:t>
                      </a:r>
                    </a:p>
                  </a:txBody>
                  <a:tcPr/>
                </a:tc>
                <a:extLst>
                  <a:ext uri="{0D108BD9-81ED-4DB2-BD59-A6C34878D82A}">
                    <a16:rowId xmlns:a16="http://schemas.microsoft.com/office/drawing/2014/main" val="10000"/>
                  </a:ext>
                </a:extLst>
              </a:tr>
              <a:tr h="370840">
                <a:tc>
                  <a:txBody>
                    <a:bodyPr/>
                    <a:lstStyle/>
                    <a:p>
                      <a:r>
                        <a:rPr lang="en-US" dirty="0"/>
                        <a:t>0.49</a:t>
                      </a:r>
                    </a:p>
                  </a:txBody>
                  <a:tcPr/>
                </a:tc>
                <a:tc>
                  <a:txBody>
                    <a:bodyPr/>
                    <a:lstStyle/>
                    <a:p>
                      <a:r>
                        <a:rPr lang="en-US" dirty="0"/>
                        <a:t>-1.21</a:t>
                      </a:r>
                    </a:p>
                  </a:txBody>
                  <a:tcPr/>
                </a:tc>
                <a:tc>
                  <a:txBody>
                    <a:bodyPr/>
                    <a:lstStyle/>
                    <a:p>
                      <a:r>
                        <a:rPr lang="en-US" dirty="0"/>
                        <a:t>0.99</a:t>
                      </a:r>
                    </a:p>
                  </a:txBody>
                  <a:tcPr/>
                </a:tc>
                <a:tc>
                  <a:txBody>
                    <a:bodyPr/>
                    <a:lstStyle/>
                    <a:p>
                      <a:r>
                        <a:rPr lang="en-US" dirty="0"/>
                        <a:t>0.29</a:t>
                      </a:r>
                    </a:p>
                  </a:txBody>
                  <a:tcPr/>
                </a:tc>
                <a:tc>
                  <a:txBody>
                    <a:bodyPr/>
                    <a:lstStyle/>
                    <a:p>
                      <a:r>
                        <a:rPr lang="en-US" dirty="0"/>
                        <a:t>1.09</a:t>
                      </a:r>
                    </a:p>
                  </a:txBody>
                  <a:tcPr/>
                </a:tc>
                <a:tc>
                  <a:txBody>
                    <a:bodyPr/>
                    <a:lstStyle/>
                    <a:p>
                      <a:r>
                        <a:rPr lang="en-US" dirty="0"/>
                        <a:t>0.79</a:t>
                      </a:r>
                    </a:p>
                  </a:txBody>
                  <a:tcPr/>
                </a:tc>
                <a:tc>
                  <a:txBody>
                    <a:bodyPr/>
                    <a:lstStyle/>
                    <a:p>
                      <a:r>
                        <a:rPr lang="en-US" dirty="0"/>
                        <a:t>-0.31</a:t>
                      </a:r>
                    </a:p>
                  </a:txBody>
                  <a:tcPr/>
                </a:tc>
                <a:tc>
                  <a:txBody>
                    <a:bodyPr/>
                    <a:lstStyle/>
                    <a:p>
                      <a:r>
                        <a:rPr lang="en-US" dirty="0"/>
                        <a:t>-0.81</a:t>
                      </a:r>
                    </a:p>
                  </a:txBody>
                  <a:tcPr/>
                </a:tc>
                <a:tc>
                  <a:txBody>
                    <a:bodyPr/>
                    <a:lstStyle/>
                    <a:p>
                      <a:r>
                        <a:rPr lang="en-US" dirty="0"/>
                        <a:t>-0.31</a:t>
                      </a:r>
                    </a:p>
                  </a:txBody>
                  <a:tcPr/>
                </a:tc>
                <a:tc>
                  <a:txBody>
                    <a:bodyPr/>
                    <a:lstStyle/>
                    <a:p>
                      <a:r>
                        <a:rPr lang="en-US" dirty="0"/>
                        <a:t>-1.01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8556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process –STEP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6597770" cy="4906963"/>
              </a:xfrm>
            </p:spPr>
            <p:txBody>
              <a:bodyPr/>
              <a:lstStyle/>
              <a:p>
                <a:pPr algn="just"/>
                <a:r>
                  <a:rPr lang="en-US" dirty="0"/>
                  <a:t>Calculate the covariance matrix</a:t>
                </a:r>
              </a:p>
              <a:p>
                <a:pPr algn="just">
                  <a:buFont typeface="Wingdings" panose="05000000000000000000" pitchFamily="2" charset="2"/>
                  <a:buNone/>
                </a:pPr>
                <a:r>
                  <a:rPr lang="en-US" dirty="0"/>
                  <a:t>	</a:t>
                </a:r>
                <a:r>
                  <a:rPr lang="en-US" dirty="0" err="1"/>
                  <a:t>cov</a:t>
                </a:r>
                <a:r>
                  <a:rPr lang="en-US" dirty="0"/>
                  <a:t>    =  </a:t>
                </a:r>
                <a14:m>
                  <m:oMath xmlns:m="http://schemas.openxmlformats.org/officeDocument/2006/math">
                    <m:m>
                      <m:mPr>
                        <m:mcs>
                          <m:mc>
                            <m:mcPr>
                              <m:count m:val="2"/>
                              <m:mcJc m:val="center"/>
                            </m:mcPr>
                          </m:mc>
                        </m:mcs>
                        <m:ctrlPr>
                          <a:rPr lang="en-US" b="0" i="1" smtClean="0">
                            <a:latin typeface="Cambria Math" panose="02040503050406030204" pitchFamily="18" charset="0"/>
                          </a:rPr>
                        </m:ctrlPr>
                      </m:mPr>
                      <m:mr>
                        <m:e>
                          <m:r>
                            <m:rPr>
                              <m:nor/>
                            </m:rPr>
                            <a:rPr lang="en-US" b="0" i="0" smtClean="0">
                              <a:latin typeface="Cambria Math" panose="02040503050406030204" pitchFamily="18" charset="0"/>
                            </a:rPr>
                            <m:t>0</m:t>
                          </m:r>
                          <m:r>
                            <m:rPr>
                              <m:nor/>
                            </m:rPr>
                            <a:rPr lang="en-US" b="0" dirty="0"/>
                            <m:t>.616555556</m:t>
                          </m:r>
                        </m:e>
                        <m:e>
                          <m:r>
                            <m:rPr>
                              <m:nor/>
                            </m:rPr>
                            <a:rPr lang="en-US" b="0" i="0" smtClean="0">
                              <a:latin typeface="Cambria Math" panose="02040503050406030204" pitchFamily="18" charset="0"/>
                            </a:rPr>
                            <m:t>0</m:t>
                          </m:r>
                          <m:r>
                            <m:rPr>
                              <m:nor/>
                            </m:rPr>
                            <a:rPr lang="en-US" b="0" dirty="0"/>
                            <m:t>.615444444</m:t>
                          </m:r>
                        </m:e>
                      </m:mr>
                      <m:mr>
                        <m:e>
                          <m:r>
                            <a:rPr lang="en-US" b="0" i="1" smtClean="0">
                              <a:latin typeface="Cambria Math" panose="02040503050406030204" pitchFamily="18" charset="0"/>
                            </a:rPr>
                            <m:t>0.</m:t>
                          </m:r>
                          <m:r>
                            <m:rPr>
                              <m:nor/>
                            </m:rPr>
                            <a:rPr lang="en-US" b="0" dirty="0"/>
                            <m:t>615444444</m:t>
                          </m:r>
                        </m:e>
                        <m:e>
                          <m:r>
                            <a:rPr lang="en-US" b="0" i="1" smtClean="0">
                              <a:latin typeface="Cambria Math" panose="02040503050406030204" pitchFamily="18" charset="0"/>
                            </a:rPr>
                            <m:t>0</m:t>
                          </m:r>
                          <m:r>
                            <m:rPr>
                              <m:nor/>
                            </m:rPr>
                            <a:rPr lang="en-US" b="0" dirty="0"/>
                            <m:t>.716555556</m:t>
                          </m:r>
                        </m:e>
                      </m:mr>
                    </m:m>
                  </m:oMath>
                </a14:m>
                <a:endParaRPr lang="en-US" b="0" dirty="0"/>
              </a:p>
              <a:p>
                <a:pPr algn="just">
                  <a:buFont typeface="Wingdings" panose="05000000000000000000" pitchFamily="2" charset="2"/>
                  <a:buNone/>
                </a:pPr>
                <a:endParaRPr lang="en-US" b="0" dirty="0"/>
              </a:p>
              <a:p>
                <a:pPr algn="just"/>
                <a:r>
                  <a:rPr lang="en-US" dirty="0"/>
                  <a:t>Since the non-diagonal elements in this covariance matrix are positive, we should expect that both the x and y variable increase together</a:t>
                </a:r>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6597770" cy="4906963"/>
              </a:xfrm>
              <a:blipFill rotWithShape="0">
                <a:blip r:embed="rId2"/>
                <a:stretch>
                  <a:fillRect l="-1664" t="-1988" r="-184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49</a:t>
            </a:fld>
            <a:endParaRPr lang="en-US"/>
          </a:p>
        </p:txBody>
      </p:sp>
    </p:spTree>
    <p:extLst>
      <p:ext uri="{BB962C8B-B14F-4D97-AF65-F5344CB8AC3E}">
        <p14:creationId xmlns:p14="http://schemas.microsoft.com/office/powerpoint/2010/main" val="283009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347012" cy="4906963"/>
              </a:xfrm>
            </p:spPr>
            <p:txBody>
              <a:bodyPr>
                <a:normAutofit fontScale="85000" lnSpcReduction="10000"/>
              </a:bodyPr>
              <a:lstStyle/>
              <a:p>
                <a:pPr algn="just"/>
                <a:r>
                  <a:rPr lang="en-US" sz="2400" dirty="0"/>
                  <a:t>Variance – measure of the deviation from the mean for points in one dimension, e.g., heights</a:t>
                </a:r>
              </a:p>
              <a:p>
                <a:pPr algn="just"/>
                <a:r>
                  <a:rPr lang="en-US" sz="2400" dirty="0"/>
                  <a:t>Covariance – a measure of how much each of the dimensions varies from the mean with respect to each other</a:t>
                </a:r>
              </a:p>
              <a:p>
                <a:pPr algn="just"/>
                <a:r>
                  <a:rPr lang="en-US" sz="2400" dirty="0"/>
                  <a:t>Covariance is measured between 2 dimensions to see if there is a relationship between the 2 dimensions, e.g., number of hours studied and grade obtained.</a:t>
                </a:r>
              </a:p>
              <a:p>
                <a:pPr algn="just"/>
                <a:r>
                  <a:rPr lang="en-US" sz="2400" dirty="0"/>
                  <a:t>The covariance between one dimension and itself is the variance </a:t>
                </a:r>
              </a:p>
              <a:p>
                <a:pPr marL="0" indent="0" algn="just">
                  <a:buNone/>
                </a:pPr>
                <a:endParaRPr lang="en-US"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e>
                          </m:nary>
                        </m:num>
                        <m:den>
                          <m:r>
                            <a:rPr lang="en-US" b="0" i="1" smtClean="0">
                              <a:latin typeface="Cambria Math" panose="02040503050406030204" pitchFamily="18" charset="0"/>
                            </a:rPr>
                            <m:t>𝑛</m:t>
                          </m:r>
                        </m:den>
                      </m:f>
                    </m:oMath>
                  </m:oMathPara>
                </a14:m>
                <a:endParaRPr lang="en-US" b="0"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nary>
                        </m:num>
                        <m:den>
                          <m:r>
                            <a:rPr lang="en-US" b="0" i="1" smtClean="0">
                              <a:latin typeface="Cambria Math" panose="02040503050406030204" pitchFamily="18" charset="0"/>
                            </a:rPr>
                            <m:t>𝑛</m:t>
                          </m:r>
                        </m:den>
                      </m:f>
                    </m:oMath>
                  </m:oMathPara>
                </a14:m>
                <a:endParaRPr lang="en-US" b="0"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347012" cy="4906963"/>
              </a:xfrm>
              <a:blipFill>
                <a:blip r:embed="rId2"/>
                <a:stretch>
                  <a:fillRect l="-747" t="-1739" r="-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5</a:t>
            </a:fld>
            <a:endParaRPr lang="en-US"/>
          </a:p>
        </p:txBody>
      </p:sp>
      <p:graphicFrame>
        <p:nvGraphicFramePr>
          <p:cNvPr id="5" name="Table 4"/>
          <p:cNvGraphicFramePr>
            <a:graphicFrameLocks noGrp="1"/>
          </p:cNvGraphicFramePr>
          <p:nvPr/>
        </p:nvGraphicFramePr>
        <p:xfrm>
          <a:off x="9670209" y="1166004"/>
          <a:ext cx="1086930" cy="1463040"/>
        </p:xfrm>
        <a:graphic>
          <a:graphicData uri="http://schemas.openxmlformats.org/drawingml/2006/table">
            <a:tbl>
              <a:tblPr firstRow="1" bandRow="1"/>
              <a:tblGrid>
                <a:gridCol w="543465">
                  <a:extLst>
                    <a:ext uri="{9D8B030D-6E8A-4147-A177-3AD203B41FA5}">
                      <a16:colId xmlns:a16="http://schemas.microsoft.com/office/drawing/2014/main" val="20000"/>
                    </a:ext>
                  </a:extLst>
                </a:gridCol>
                <a:gridCol w="543465">
                  <a:extLst>
                    <a:ext uri="{9D8B030D-6E8A-4147-A177-3AD203B41FA5}">
                      <a16:colId xmlns:a16="http://schemas.microsoft.com/office/drawing/2014/main" val="20001"/>
                    </a:ext>
                  </a:extLst>
                </a:gridCol>
              </a:tblGrid>
              <a:tr h="191578">
                <a:tc>
                  <a:txBody>
                    <a:bodyPr/>
                    <a:lstStyle/>
                    <a:p>
                      <a:pPr algn="ctr"/>
                      <a:r>
                        <a:rPr lang="en-US" dirty="0"/>
                        <a:t>X</a:t>
                      </a:r>
                    </a:p>
                  </a:txBody>
                  <a:tcPr anchor="ctr"/>
                </a:tc>
                <a:tc>
                  <a:txBody>
                    <a:bodyPr/>
                    <a:lstStyle/>
                    <a:p>
                      <a:pPr algn="ctr"/>
                      <a:r>
                        <a:rPr lang="en-US" dirty="0"/>
                        <a:t>Y</a:t>
                      </a:r>
                    </a:p>
                  </a:txBody>
                  <a:tcPr anchor="ctr"/>
                </a:tc>
                <a:extLst>
                  <a:ext uri="{0D108BD9-81ED-4DB2-BD59-A6C34878D82A}">
                    <a16:rowId xmlns:a16="http://schemas.microsoft.com/office/drawing/2014/main" val="10000"/>
                  </a:ext>
                </a:extLst>
              </a:tr>
              <a:tr h="191578">
                <a:tc>
                  <a:txBody>
                    <a:bodyPr/>
                    <a:lstStyle/>
                    <a:p>
                      <a:pPr algn="ctr"/>
                      <a:r>
                        <a:rPr lang="en-US" dirty="0"/>
                        <a:t>10</a:t>
                      </a:r>
                    </a:p>
                  </a:txBody>
                  <a:tcPr anchor="ctr"/>
                </a:tc>
                <a:tc>
                  <a:txBody>
                    <a:bodyPr/>
                    <a:lstStyle/>
                    <a:p>
                      <a:pPr algn="ctr"/>
                      <a:r>
                        <a:rPr lang="en-US" dirty="0"/>
                        <a:t>3</a:t>
                      </a:r>
                    </a:p>
                  </a:txBody>
                  <a:tcPr anchor="ctr"/>
                </a:tc>
                <a:extLst>
                  <a:ext uri="{0D108BD9-81ED-4DB2-BD59-A6C34878D82A}">
                    <a16:rowId xmlns:a16="http://schemas.microsoft.com/office/drawing/2014/main" val="10001"/>
                  </a:ext>
                </a:extLst>
              </a:tr>
              <a:tr h="191578">
                <a:tc>
                  <a:txBody>
                    <a:bodyPr/>
                    <a:lstStyle/>
                    <a:p>
                      <a:pPr algn="ctr"/>
                      <a:r>
                        <a:rPr lang="en-US" dirty="0"/>
                        <a:t>5</a:t>
                      </a:r>
                    </a:p>
                  </a:txBody>
                  <a:tcPr anchor="ctr"/>
                </a:tc>
                <a:tc>
                  <a:txBody>
                    <a:bodyPr/>
                    <a:lstStyle/>
                    <a:p>
                      <a:pPr algn="ctr"/>
                      <a:r>
                        <a:rPr lang="en-US" dirty="0"/>
                        <a:t>2</a:t>
                      </a:r>
                    </a:p>
                  </a:txBody>
                  <a:tcPr anchor="ctr"/>
                </a:tc>
                <a:extLst>
                  <a:ext uri="{0D108BD9-81ED-4DB2-BD59-A6C34878D82A}">
                    <a16:rowId xmlns:a16="http://schemas.microsoft.com/office/drawing/2014/main" val="10002"/>
                  </a:ext>
                </a:extLst>
              </a:tr>
              <a:tr h="191578">
                <a:tc>
                  <a:txBody>
                    <a:bodyPr/>
                    <a:lstStyle/>
                    <a:p>
                      <a:pPr algn="ctr"/>
                      <a:r>
                        <a:rPr lang="en-US" dirty="0"/>
                        <a:t>3</a:t>
                      </a:r>
                    </a:p>
                  </a:txBody>
                  <a:tcPr anchor="ctr"/>
                </a:tc>
                <a:tc>
                  <a:txBody>
                    <a:bodyPr/>
                    <a:lstStyle/>
                    <a:p>
                      <a:pPr algn="ctr"/>
                      <a:r>
                        <a:rPr lang="en-US" dirty="0"/>
                        <a:t>1</a:t>
                      </a:r>
                    </a:p>
                  </a:txBody>
                  <a:tcPr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9136752" y="2764127"/>
          <a:ext cx="1680774" cy="370840"/>
        </p:xfrm>
        <a:graphic>
          <a:graphicData uri="http://schemas.openxmlformats.org/drawingml/2006/table">
            <a:tbl>
              <a:tblPr firstRow="1" bandRow="1"/>
              <a:tblGrid>
                <a:gridCol w="560258">
                  <a:extLst>
                    <a:ext uri="{9D8B030D-6E8A-4147-A177-3AD203B41FA5}">
                      <a16:colId xmlns:a16="http://schemas.microsoft.com/office/drawing/2014/main" val="20000"/>
                    </a:ext>
                  </a:extLst>
                </a:gridCol>
                <a:gridCol w="560258">
                  <a:extLst>
                    <a:ext uri="{9D8B030D-6E8A-4147-A177-3AD203B41FA5}">
                      <a16:colId xmlns:a16="http://schemas.microsoft.com/office/drawing/2014/main" val="20001"/>
                    </a:ext>
                  </a:extLst>
                </a:gridCol>
                <a:gridCol w="560258">
                  <a:extLst>
                    <a:ext uri="{9D8B030D-6E8A-4147-A177-3AD203B41FA5}">
                      <a16:colId xmlns:a16="http://schemas.microsoft.com/office/drawing/2014/main" val="20002"/>
                    </a:ext>
                  </a:extLst>
                </a:gridCol>
              </a:tblGrid>
              <a:tr h="370840">
                <a:tc>
                  <a:txBody>
                    <a:bodyPr/>
                    <a:lstStyle/>
                    <a:p>
                      <a:pPr algn="ctr"/>
                      <a:r>
                        <a:rPr lang="en-US" sz="1200" dirty="0"/>
                        <a:t>Mean</a:t>
                      </a:r>
                    </a:p>
                  </a:txBody>
                  <a:tcPr/>
                </a:tc>
                <a:tc>
                  <a:txBody>
                    <a:bodyPr/>
                    <a:lstStyle/>
                    <a:p>
                      <a:pPr algn="ctr"/>
                      <a:r>
                        <a:rPr lang="en-US" dirty="0"/>
                        <a:t>6</a:t>
                      </a:r>
                    </a:p>
                  </a:txBody>
                  <a:tcPr/>
                </a:tc>
                <a:tc>
                  <a:txBody>
                    <a:bodyPr/>
                    <a:lstStyle/>
                    <a:p>
                      <a:pPr algn="ctr"/>
                      <a:r>
                        <a:rPr lang="en-US" dirty="0"/>
                        <a:t>2</a:t>
                      </a: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182035" y="4204880"/>
                <a:ext cx="5100819" cy="93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𝑐𝑜𝑣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𝑌</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10−6</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5−6</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2−2</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3−6</m:t>
                              </m:r>
                            </m:e>
                          </m:d>
                          <m:r>
                            <a:rPr lang="en-US" sz="1400" b="0" i="1" smtClean="0">
                              <a:latin typeface="Cambria Math" panose="02040503050406030204" pitchFamily="18" charset="0"/>
                            </a:rPr>
                            <m:t>(1−2)</m:t>
                          </m:r>
                        </m:num>
                        <m:den>
                          <m:r>
                            <a:rPr lang="en-US" sz="1400" b="0" i="1" smtClean="0">
                              <a:latin typeface="Cambria Math" panose="02040503050406030204" pitchFamily="18" charset="0"/>
                            </a:rPr>
                            <m:t>3</m:t>
                          </m:r>
                        </m:den>
                      </m:f>
                    </m:oMath>
                  </m:oMathPara>
                </a14:m>
                <a:endParaRPr lang="en-US" sz="1400" b="0" dirty="0"/>
              </a:p>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𝑐𝑜𝑣</m:t>
                      </m:r>
                      <m:d>
                        <m:dPr>
                          <m:ctrlPr>
                            <a:rPr lang="en-US" sz="1400" i="1">
                              <a:latin typeface="Cambria Math" panose="02040503050406030204" pitchFamily="18" charset="0"/>
                            </a:rPr>
                          </m:ctrlPr>
                        </m:dPr>
                        <m:e>
                          <m:r>
                            <a:rPr lang="en-US" sz="1400" i="1">
                              <a:latin typeface="Cambria Math" panose="02040503050406030204" pitchFamily="18" charset="0"/>
                            </a:rPr>
                            <m:t>𝑋</m:t>
                          </m:r>
                          <m:r>
                            <a:rPr lang="en-US" sz="1400" i="1">
                              <a:latin typeface="Cambria Math" panose="02040503050406030204" pitchFamily="18" charset="0"/>
                            </a:rPr>
                            <m:t>,</m:t>
                          </m:r>
                          <m:r>
                            <a:rPr lang="en-US" sz="1400" i="1">
                              <a:latin typeface="Cambria Math" panose="02040503050406030204" pitchFamily="18" charset="0"/>
                            </a:rPr>
                            <m:t>𝑌</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4+0+3</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7</m:t>
                          </m:r>
                        </m:num>
                        <m:den>
                          <m:r>
                            <a:rPr lang="en-US" sz="1400" b="0" i="1" smtClean="0">
                              <a:latin typeface="Cambria Math" panose="02040503050406030204" pitchFamily="18" charset="0"/>
                            </a:rPr>
                            <m:t>3</m:t>
                          </m:r>
                        </m:den>
                      </m:f>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7182035" y="4204880"/>
                <a:ext cx="5100819" cy="9309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194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process –STEP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Calculate the eigenvectors and eigenvalues of the covariance matrix</a:t>
                </a:r>
              </a:p>
              <a:p>
                <a:pPr>
                  <a:buFont typeface="Wingdings" panose="05000000000000000000" pitchFamily="2" charset="2"/>
                  <a:buNone/>
                </a:pPr>
                <a:r>
                  <a:rPr lang="en-US" dirty="0"/>
                  <a:t>			</a:t>
                </a:r>
              </a:p>
              <a:p>
                <a:pPr>
                  <a:buFont typeface="Wingdings" panose="05000000000000000000" pitchFamily="2" charset="2"/>
                  <a:buNone/>
                </a:pPr>
                <a:r>
                  <a:rPr lang="en-US" dirty="0"/>
                  <a:t>eigenvalues = </a:t>
                </a:r>
                <a14:m>
                  <m:oMath xmlns:m="http://schemas.openxmlformats.org/officeDocument/2006/math">
                    <m:m>
                      <m:mPr>
                        <m:mcs>
                          <m:mc>
                            <m:mcPr>
                              <m:count m:val="1"/>
                              <m:mcJc m:val="center"/>
                            </m:mcPr>
                          </m:mc>
                        </m:mcs>
                        <m:ctrlPr>
                          <a:rPr lang="en-US" b="0" i="1" smtClean="0">
                            <a:latin typeface="Cambria Math" panose="02040503050406030204" pitchFamily="18" charset="0"/>
                          </a:rPr>
                        </m:ctrlPr>
                      </m:mPr>
                      <m:mr>
                        <m:e>
                          <m:r>
                            <m:rPr>
                              <m:nor/>
                            </m:rPr>
                            <a:rPr lang="en-US" b="0" i="0" smtClean="0">
                              <a:latin typeface="Cambria Math" panose="02040503050406030204" pitchFamily="18" charset="0"/>
                            </a:rPr>
                            <m:t>0</m:t>
                          </m:r>
                          <m:r>
                            <m:rPr>
                              <m:nor/>
                            </m:rPr>
                            <a:rPr lang="en-US" b="0" dirty="0"/>
                            <m:t>.0490833989 </m:t>
                          </m:r>
                        </m:e>
                      </m:mr>
                      <m:mr>
                        <m:e>
                          <m:r>
                            <m:rPr>
                              <m:nor/>
                            </m:rPr>
                            <a:rPr lang="en-US" b="0" dirty="0"/>
                            <m:t>1.28402771</m:t>
                          </m:r>
                          <m:r>
                            <m:rPr>
                              <m:nor/>
                            </m:rPr>
                            <a:rPr lang="en-US" b="0" i="0" dirty="0" smtClean="0"/>
                            <m:t>00</m:t>
                          </m:r>
                          <m:r>
                            <m:rPr>
                              <m:nor/>
                            </m:rPr>
                            <a:rPr lang="en-US" b="0" dirty="0"/>
                            <m:t> </m:t>
                          </m:r>
                        </m:e>
                      </m:mr>
                    </m:m>
                  </m:oMath>
                </a14:m>
                <a:r>
                  <a:rPr lang="en-US" dirty="0"/>
                  <a:t> 					       	</a:t>
                </a:r>
              </a:p>
              <a:p>
                <a:pPr>
                  <a:buFont typeface="Wingdings" panose="05000000000000000000" pitchFamily="2" charset="2"/>
                  <a:buNone/>
                </a:pPr>
                <a:endParaRPr lang="en-US" dirty="0"/>
              </a:p>
              <a:p>
                <a:pPr>
                  <a:buFont typeface="Wingdings" panose="05000000000000000000" pitchFamily="2" charset="2"/>
                  <a:buNone/>
                </a:pPr>
                <a:r>
                  <a:rPr lang="en-US" dirty="0"/>
                  <a:t>eigenvectors = </a:t>
                </a:r>
                <a14:m>
                  <m:oMath xmlns:m="http://schemas.openxmlformats.org/officeDocument/2006/math">
                    <m:m>
                      <m:mPr>
                        <m:mcs>
                          <m:mc>
                            <m:mcPr>
                              <m:count m:val="2"/>
                              <m:mcJc m:val="center"/>
                            </m:mcPr>
                          </m:mc>
                        </m:mcs>
                        <m:ctrlPr>
                          <a:rPr lang="en-US" b="0" i="1" smtClean="0">
                            <a:latin typeface="Cambria Math" panose="02040503050406030204" pitchFamily="18" charset="0"/>
                          </a:rPr>
                        </m:ctrlPr>
                      </m:mPr>
                      <m:mr>
                        <m:e>
                          <m:r>
                            <m:rPr>
                              <m:nor/>
                            </m:rPr>
                            <a:rPr lang="en-US" b="0" dirty="0"/>
                            <m:t>−</m:t>
                          </m:r>
                          <m:r>
                            <m:rPr>
                              <m:nor/>
                            </m:rPr>
                            <a:rPr lang="en-US" b="0" i="0" dirty="0" smtClean="0"/>
                            <m:t>0</m:t>
                          </m:r>
                          <m:r>
                            <m:rPr>
                              <m:nor/>
                            </m:rPr>
                            <a:rPr lang="en-US" b="0" dirty="0"/>
                            <m:t>.735178656</m:t>
                          </m:r>
                        </m:e>
                        <m:e>
                          <m:r>
                            <m:rPr>
                              <m:nor/>
                            </m:rPr>
                            <a:rPr lang="en-US" b="0" dirty="0"/>
                            <m:t>−</m:t>
                          </m:r>
                          <m:r>
                            <m:rPr>
                              <m:nor/>
                            </m:rPr>
                            <a:rPr lang="en-US" b="0" i="0" dirty="0" smtClean="0"/>
                            <m:t>0</m:t>
                          </m:r>
                          <m:r>
                            <m:rPr>
                              <m:nor/>
                            </m:rPr>
                            <a:rPr lang="en-US" b="0" dirty="0"/>
                            <m:t>.677873399</m:t>
                          </m:r>
                        </m:e>
                      </m:mr>
                      <m:mr>
                        <m:e>
                          <m:r>
                            <m:rPr>
                              <m:nor/>
                            </m:rPr>
                            <a:rPr lang="en-US" b="0" i="0" smtClean="0">
                              <a:latin typeface="Cambria Math" panose="02040503050406030204" pitchFamily="18" charset="0"/>
                            </a:rPr>
                            <m:t>  0</m:t>
                          </m:r>
                          <m:r>
                            <m:rPr>
                              <m:nor/>
                            </m:rPr>
                            <a:rPr lang="en-US" b="0" dirty="0"/>
                            <m:t>.677873399</m:t>
                          </m:r>
                        </m:e>
                        <m:e>
                          <m:r>
                            <m:rPr>
                              <m:nor/>
                            </m:rPr>
                            <a:rPr lang="en-US" b="0" dirty="0"/>
                            <m:t>−</m:t>
                          </m:r>
                          <m:r>
                            <m:rPr>
                              <m:nor/>
                            </m:rPr>
                            <a:rPr lang="en-US" b="0" i="0" dirty="0" smtClean="0"/>
                            <m:t>0</m:t>
                          </m:r>
                          <m:r>
                            <m:rPr>
                              <m:nor/>
                            </m:rPr>
                            <a:rPr lang="en-US" b="0" dirty="0"/>
                            <m:t>.735178656</m:t>
                          </m:r>
                        </m:e>
                      </m:mr>
                    </m:m>
                  </m:oMath>
                </a14:m>
                <a:endParaRPr lang="en-US" b="0" dirty="0"/>
              </a:p>
              <a:p>
                <a:pPr>
                  <a:buFont typeface="Wingdings" panose="05000000000000000000" pitchFamily="2" charset="2"/>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88" r="-5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7A40C488-C8CC-47D5-8871-7D5F905AB6AC}" type="slidenum">
              <a:rPr lang="en-US" smtClean="0"/>
              <a:t>50</a:t>
            </a:fld>
            <a:endParaRPr lang="en-US"/>
          </a:p>
        </p:txBody>
      </p:sp>
    </p:spTree>
    <p:extLst>
      <p:ext uri="{BB962C8B-B14F-4D97-AF65-F5344CB8AC3E}">
        <p14:creationId xmlns:p14="http://schemas.microsoft.com/office/powerpoint/2010/main" val="2183926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process –STEP 3</a:t>
            </a:r>
          </a:p>
        </p:txBody>
      </p:sp>
      <p:sp>
        <p:nvSpPr>
          <p:cNvPr id="3" name="Content Placeholder 2"/>
          <p:cNvSpPr>
            <a:spLocks noGrp="1"/>
          </p:cNvSpPr>
          <p:nvPr>
            <p:ph idx="1"/>
          </p:nvPr>
        </p:nvSpPr>
        <p:spPr>
          <a:xfrm>
            <a:off x="838200" y="1270000"/>
            <a:ext cx="7563928" cy="4906963"/>
          </a:xfrm>
        </p:spPr>
        <p:txBody>
          <a:bodyPr/>
          <a:lstStyle/>
          <a:p>
            <a:pPr algn="just"/>
            <a:r>
              <a:rPr lang="en-US" dirty="0"/>
              <a:t>Once eigenvectors are found from the covariance matrix, the next step is to order them by eigenvalue, highest to lowest. This gives you the components in order of significance. </a:t>
            </a:r>
          </a:p>
          <a:p>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51</a:t>
            </a:fld>
            <a:endParaRPr lang="en-US"/>
          </a:p>
        </p:txBody>
      </p:sp>
    </p:spTree>
    <p:extLst>
      <p:ext uri="{BB962C8B-B14F-4D97-AF65-F5344CB8AC3E}">
        <p14:creationId xmlns:p14="http://schemas.microsoft.com/office/powerpoint/2010/main" val="410762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process –STEP 4</a:t>
            </a:r>
          </a:p>
        </p:txBody>
      </p:sp>
      <p:sp>
        <p:nvSpPr>
          <p:cNvPr id="3" name="Content Placeholder 2"/>
          <p:cNvSpPr>
            <a:spLocks noGrp="1"/>
          </p:cNvSpPr>
          <p:nvPr>
            <p:ph idx="1"/>
          </p:nvPr>
        </p:nvSpPr>
        <p:spPr>
          <a:xfrm>
            <a:off x="838200" y="1270000"/>
            <a:ext cx="8314426" cy="4906963"/>
          </a:xfrm>
        </p:spPr>
        <p:txBody>
          <a:bodyPr/>
          <a:lstStyle/>
          <a:p>
            <a:pPr algn="just"/>
            <a:r>
              <a:rPr lang="en-US" dirty="0"/>
              <a:t>Feature Vector</a:t>
            </a:r>
          </a:p>
          <a:p>
            <a:pPr algn="just">
              <a:buFont typeface="Wingdings" panose="05000000000000000000" pitchFamily="2" charset="2"/>
              <a:buNone/>
            </a:pPr>
            <a:r>
              <a:rPr lang="en-US" dirty="0"/>
              <a:t>		Feature Vector = (eig1 eig2 eig3 … </a:t>
            </a:r>
            <a:r>
              <a:rPr lang="en-US" dirty="0" err="1"/>
              <a:t>eign</a:t>
            </a:r>
            <a:r>
              <a:rPr lang="en-US" dirty="0"/>
              <a:t>)</a:t>
            </a:r>
          </a:p>
          <a:p>
            <a:pPr algn="just"/>
            <a:r>
              <a:rPr lang="en-US" dirty="0"/>
              <a:t>We can either form a feature vector with both of the eigenvectors:</a:t>
            </a:r>
          </a:p>
          <a:p>
            <a:pPr algn="just">
              <a:buFont typeface="Wingdings" panose="05000000000000000000" pitchFamily="2" charset="2"/>
              <a:buNone/>
            </a:pPr>
            <a:r>
              <a:rPr lang="en-US" dirty="0"/>
              <a:t>			-.677873399    -.735178656 </a:t>
            </a:r>
          </a:p>
          <a:p>
            <a:pPr algn="just">
              <a:buFont typeface="Wingdings" panose="05000000000000000000" pitchFamily="2" charset="2"/>
              <a:buNone/>
            </a:pPr>
            <a:r>
              <a:rPr lang="en-US" dirty="0"/>
              <a:t>			-.735178656     .677873399 </a:t>
            </a:r>
          </a:p>
          <a:p>
            <a:pPr algn="just"/>
            <a:r>
              <a:rPr lang="en-US" dirty="0"/>
              <a:t>Or, we can choose to leave out the smaller, less significant component and only have a single column:</a:t>
            </a:r>
          </a:p>
          <a:p>
            <a:pPr>
              <a:buFont typeface="Wingdings" panose="05000000000000000000" pitchFamily="2" charset="2"/>
              <a:buNone/>
            </a:pPr>
            <a:r>
              <a:rPr lang="en-US" dirty="0"/>
              <a:t>	     		- 0.677873399 </a:t>
            </a:r>
          </a:p>
          <a:p>
            <a:pPr>
              <a:buFont typeface="Wingdings" panose="05000000000000000000" pitchFamily="2" charset="2"/>
              <a:buNone/>
            </a:pPr>
            <a:r>
              <a:rPr lang="en-US" dirty="0"/>
              <a:t>			- 0.735178656</a:t>
            </a:r>
          </a:p>
          <a:p>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52</a:t>
            </a:fld>
            <a:endParaRPr lang="en-US"/>
          </a:p>
        </p:txBody>
      </p:sp>
    </p:spTree>
    <p:extLst>
      <p:ext uri="{BB962C8B-B14F-4D97-AF65-F5344CB8AC3E}">
        <p14:creationId xmlns:p14="http://schemas.microsoft.com/office/powerpoint/2010/main" val="1732017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process –STEP 5</a:t>
            </a:r>
          </a:p>
        </p:txBody>
      </p:sp>
      <p:sp>
        <p:nvSpPr>
          <p:cNvPr id="3" name="Content Placeholder 2"/>
          <p:cNvSpPr>
            <a:spLocks noGrp="1"/>
          </p:cNvSpPr>
          <p:nvPr>
            <p:ph idx="1"/>
          </p:nvPr>
        </p:nvSpPr>
        <p:spPr>
          <a:xfrm>
            <a:off x="838200" y="1270000"/>
            <a:ext cx="6528758" cy="4906963"/>
          </a:xfrm>
        </p:spPr>
        <p:txBody>
          <a:bodyPr/>
          <a:lstStyle/>
          <a:p>
            <a:pPr algn="just"/>
            <a:r>
              <a:rPr lang="en-US" dirty="0"/>
              <a:t>Reduce dimensionality and form </a:t>
            </a:r>
            <a:r>
              <a:rPr lang="en-US" i="1" dirty="0"/>
              <a:t>feature vector </a:t>
            </a:r>
            <a:r>
              <a:rPr lang="en-US" dirty="0"/>
              <a:t>the eigenvector with the </a:t>
            </a:r>
            <a:r>
              <a:rPr lang="en-US" i="1" dirty="0"/>
              <a:t>highest </a:t>
            </a:r>
            <a:r>
              <a:rPr lang="en-US" dirty="0"/>
              <a:t>eigenvalue is the </a:t>
            </a:r>
            <a:r>
              <a:rPr lang="en-US" i="1" dirty="0"/>
              <a:t>principal component </a:t>
            </a:r>
            <a:r>
              <a:rPr lang="en-US" dirty="0"/>
              <a:t>of the data set.</a:t>
            </a:r>
          </a:p>
          <a:p>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53</a:t>
            </a:fld>
            <a:endParaRPr lang="en-US"/>
          </a:p>
        </p:txBody>
      </p:sp>
    </p:spTree>
    <p:extLst>
      <p:ext uri="{BB962C8B-B14F-4D97-AF65-F5344CB8AC3E}">
        <p14:creationId xmlns:p14="http://schemas.microsoft.com/office/powerpoint/2010/main" val="3243602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07476" y="265539"/>
            <a:ext cx="11074400" cy="838200"/>
          </a:xfrm>
        </p:spPr>
        <p:txBody>
          <a:bodyPr/>
          <a:lstStyle/>
          <a:p>
            <a:r>
              <a:rPr lang="en-US" dirty="0"/>
              <a:t>Reconstruction of  Original Data</a:t>
            </a:r>
          </a:p>
        </p:txBody>
      </p:sp>
      <p:sp>
        <p:nvSpPr>
          <p:cNvPr id="24" name="Freeform 33"/>
          <p:cNvSpPr>
            <a:spLocks/>
          </p:cNvSpPr>
          <p:nvPr/>
        </p:nvSpPr>
        <p:spPr bwMode="auto">
          <a:xfrm>
            <a:off x="13548028" y="2150575"/>
            <a:ext cx="1138238" cy="1235075"/>
          </a:xfrm>
          <a:custGeom>
            <a:avLst/>
            <a:gdLst>
              <a:gd name="T0" fmla="*/ 492 w 717"/>
              <a:gd name="T1" fmla="*/ 768 h 778"/>
              <a:gd name="T2" fmla="*/ 543 w 717"/>
              <a:gd name="T3" fmla="*/ 735 h 778"/>
              <a:gd name="T4" fmla="*/ 643 w 717"/>
              <a:gd name="T5" fmla="*/ 685 h 778"/>
              <a:gd name="T6" fmla="*/ 701 w 717"/>
              <a:gd name="T7" fmla="*/ 585 h 778"/>
              <a:gd name="T8" fmla="*/ 684 w 717"/>
              <a:gd name="T9" fmla="*/ 351 h 778"/>
              <a:gd name="T10" fmla="*/ 668 w 717"/>
              <a:gd name="T11" fmla="*/ 301 h 778"/>
              <a:gd name="T12" fmla="*/ 626 w 717"/>
              <a:gd name="T13" fmla="*/ 242 h 778"/>
              <a:gd name="T14" fmla="*/ 476 w 717"/>
              <a:gd name="T15" fmla="*/ 50 h 778"/>
              <a:gd name="T16" fmla="*/ 367 w 717"/>
              <a:gd name="T17" fmla="*/ 0 h 778"/>
              <a:gd name="T18" fmla="*/ 25 w 717"/>
              <a:gd name="T19" fmla="*/ 25 h 778"/>
              <a:gd name="T20" fmla="*/ 0 w 717"/>
              <a:gd name="T21" fmla="*/ 4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778">
                <a:moveTo>
                  <a:pt x="492" y="768"/>
                </a:moveTo>
                <a:cubicBezTo>
                  <a:pt x="577" y="748"/>
                  <a:pt x="483" y="778"/>
                  <a:pt x="543" y="735"/>
                </a:cubicBezTo>
                <a:cubicBezTo>
                  <a:pt x="571" y="715"/>
                  <a:pt x="613" y="704"/>
                  <a:pt x="643" y="685"/>
                </a:cubicBezTo>
                <a:cubicBezTo>
                  <a:pt x="666" y="651"/>
                  <a:pt x="679" y="618"/>
                  <a:pt x="701" y="585"/>
                </a:cubicBezTo>
                <a:cubicBezTo>
                  <a:pt x="690" y="303"/>
                  <a:pt x="717" y="450"/>
                  <a:pt x="684" y="351"/>
                </a:cubicBezTo>
                <a:cubicBezTo>
                  <a:pt x="678" y="334"/>
                  <a:pt x="673" y="318"/>
                  <a:pt x="668" y="301"/>
                </a:cubicBezTo>
                <a:cubicBezTo>
                  <a:pt x="661" y="278"/>
                  <a:pt x="626" y="242"/>
                  <a:pt x="626" y="242"/>
                </a:cubicBezTo>
                <a:cubicBezTo>
                  <a:pt x="604" y="173"/>
                  <a:pt x="548" y="76"/>
                  <a:pt x="476" y="50"/>
                </a:cubicBezTo>
                <a:cubicBezTo>
                  <a:pt x="441" y="24"/>
                  <a:pt x="407" y="14"/>
                  <a:pt x="367" y="0"/>
                </a:cubicBezTo>
                <a:cubicBezTo>
                  <a:pt x="253" y="9"/>
                  <a:pt x="137" y="4"/>
                  <a:pt x="25" y="25"/>
                </a:cubicBezTo>
                <a:cubicBezTo>
                  <a:pt x="17" y="31"/>
                  <a:pt x="0" y="42"/>
                  <a:pt x="0" y="42"/>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4"/>
          <p:cNvSpPr>
            <a:spLocks/>
          </p:cNvSpPr>
          <p:nvPr/>
        </p:nvSpPr>
        <p:spPr bwMode="auto">
          <a:xfrm>
            <a:off x="13575017" y="3347549"/>
            <a:ext cx="1011237" cy="1143000"/>
          </a:xfrm>
          <a:custGeom>
            <a:avLst/>
            <a:gdLst>
              <a:gd name="T0" fmla="*/ 475 w 637"/>
              <a:gd name="T1" fmla="*/ 14 h 720"/>
              <a:gd name="T2" fmla="*/ 526 w 637"/>
              <a:gd name="T3" fmla="*/ 56 h 720"/>
              <a:gd name="T4" fmla="*/ 601 w 637"/>
              <a:gd name="T5" fmla="*/ 106 h 720"/>
              <a:gd name="T6" fmla="*/ 634 w 637"/>
              <a:gd name="T7" fmla="*/ 181 h 720"/>
              <a:gd name="T8" fmla="*/ 626 w 637"/>
              <a:gd name="T9" fmla="*/ 373 h 720"/>
              <a:gd name="T10" fmla="*/ 592 w 637"/>
              <a:gd name="T11" fmla="*/ 423 h 720"/>
              <a:gd name="T12" fmla="*/ 559 w 637"/>
              <a:gd name="T13" fmla="*/ 515 h 720"/>
              <a:gd name="T14" fmla="*/ 0 w 637"/>
              <a:gd name="T15" fmla="*/ 62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720">
                <a:moveTo>
                  <a:pt x="475" y="14"/>
                </a:moveTo>
                <a:cubicBezTo>
                  <a:pt x="569" y="61"/>
                  <a:pt x="461" y="0"/>
                  <a:pt x="526" y="56"/>
                </a:cubicBezTo>
                <a:cubicBezTo>
                  <a:pt x="549" y="76"/>
                  <a:pt x="577" y="88"/>
                  <a:pt x="601" y="106"/>
                </a:cubicBezTo>
                <a:cubicBezTo>
                  <a:pt x="617" y="131"/>
                  <a:pt x="625" y="153"/>
                  <a:pt x="634" y="181"/>
                </a:cubicBezTo>
                <a:cubicBezTo>
                  <a:pt x="631" y="245"/>
                  <a:pt x="637" y="310"/>
                  <a:pt x="626" y="373"/>
                </a:cubicBezTo>
                <a:cubicBezTo>
                  <a:pt x="623" y="393"/>
                  <a:pt x="592" y="423"/>
                  <a:pt x="592" y="423"/>
                </a:cubicBezTo>
                <a:cubicBezTo>
                  <a:pt x="584" y="457"/>
                  <a:pt x="577" y="485"/>
                  <a:pt x="559" y="515"/>
                </a:cubicBezTo>
                <a:cubicBezTo>
                  <a:pt x="435" y="720"/>
                  <a:pt x="275" y="624"/>
                  <a:pt x="0" y="624"/>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Object 15"/>
          <p:cNvGraphicFramePr>
            <a:graphicFrameLocks noGrp="1" noChangeAspect="1"/>
          </p:cNvGraphicFramePr>
          <p:nvPr>
            <p:ph sz="quarter" idx="2"/>
            <p:extLst>
              <p:ext uri="{D42A27DB-BD31-4B8C-83A1-F6EECF244321}">
                <p14:modId xmlns:p14="http://schemas.microsoft.com/office/powerpoint/2010/main" val="3625617548"/>
              </p:ext>
            </p:extLst>
          </p:nvPr>
        </p:nvGraphicFramePr>
        <p:xfrm>
          <a:off x="7584548" y="1580264"/>
          <a:ext cx="1981200" cy="496888"/>
        </p:xfrm>
        <a:graphic>
          <a:graphicData uri="http://schemas.openxmlformats.org/presentationml/2006/ole">
            <mc:AlternateContent xmlns:mc="http://schemas.openxmlformats.org/markup-compatibility/2006">
              <mc:Choice xmlns:v="urn:schemas-microsoft-com:vml" Requires="v">
                <p:oleObj name="Equation" r:id="rId2" imgW="1079280" imgH="228600" progId="Equation.3">
                  <p:embed/>
                </p:oleObj>
              </mc:Choice>
              <mc:Fallback>
                <p:oleObj name="Equation" r:id="rId2" imgW="1079280" imgH="228600" progId="Equation.3">
                  <p:embed/>
                  <p:pic>
                    <p:nvPicPr>
                      <p:cNvPr id="6" name="Object 15"/>
                      <p:cNvPicPr>
                        <a:picLocks noChangeAspect="1" noChangeArrowheads="1"/>
                      </p:cNvPicPr>
                      <p:nvPr/>
                    </p:nvPicPr>
                    <p:blipFill>
                      <a:blip r:embed="rId3"/>
                      <a:srcRect/>
                      <a:stretch>
                        <a:fillRect/>
                      </a:stretch>
                    </p:blipFill>
                    <p:spPr bwMode="auto">
                      <a:xfrm>
                        <a:off x="7584548" y="1580264"/>
                        <a:ext cx="19812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6"/>
          <p:cNvGraphicFramePr>
            <a:graphicFrameLocks noGrp="1" noChangeAspect="1"/>
          </p:cNvGraphicFramePr>
          <p:nvPr>
            <p:ph sz="quarter" idx="4294967295"/>
            <p:extLst>
              <p:ext uri="{D42A27DB-BD31-4B8C-83A1-F6EECF244321}">
                <p14:modId xmlns:p14="http://schemas.microsoft.com/office/powerpoint/2010/main" val="692496215"/>
              </p:ext>
            </p:extLst>
          </p:nvPr>
        </p:nvGraphicFramePr>
        <p:xfrm>
          <a:off x="2020888" y="1624013"/>
          <a:ext cx="1670050" cy="514350"/>
        </p:xfrm>
        <a:graphic>
          <a:graphicData uri="http://schemas.openxmlformats.org/presentationml/2006/ole">
            <mc:AlternateContent xmlns:mc="http://schemas.openxmlformats.org/markup-compatibility/2006">
              <mc:Choice xmlns:v="urn:schemas-microsoft-com:vml" Requires="v">
                <p:oleObj name="Equation" r:id="rId4" imgW="660240" imgH="203040" progId="Equation.3">
                  <p:embed/>
                </p:oleObj>
              </mc:Choice>
              <mc:Fallback>
                <p:oleObj name="Equation" r:id="rId4" imgW="660240" imgH="203040" progId="Equation.3">
                  <p:embed/>
                  <p:pic>
                    <p:nvPicPr>
                      <p:cNvPr id="7" name="Object 16"/>
                      <p:cNvPicPr>
                        <a:picLocks noChangeAspect="1" noChangeArrowheads="1"/>
                      </p:cNvPicPr>
                      <p:nvPr/>
                    </p:nvPicPr>
                    <p:blipFill>
                      <a:blip r:embed="rId5"/>
                      <a:srcRect/>
                      <a:stretch>
                        <a:fillRect/>
                      </a:stretch>
                    </p:blipFill>
                    <p:spPr bwMode="auto">
                      <a:xfrm>
                        <a:off x="2020888" y="1624013"/>
                        <a:ext cx="16700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7"/>
          <p:cNvSpPr>
            <a:spLocks noChangeArrowheads="1"/>
          </p:cNvSpPr>
          <p:nvPr/>
        </p:nvSpPr>
        <p:spPr bwMode="auto">
          <a:xfrm>
            <a:off x="1334670" y="2213030"/>
            <a:ext cx="2133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8"/>
          <p:cNvSpPr>
            <a:spLocks noChangeArrowheads="1"/>
          </p:cNvSpPr>
          <p:nvPr/>
        </p:nvSpPr>
        <p:spPr bwMode="auto">
          <a:xfrm>
            <a:off x="3787356" y="1679630"/>
            <a:ext cx="11430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9"/>
          <p:cNvSpPr>
            <a:spLocks noChangeArrowheads="1"/>
          </p:cNvSpPr>
          <p:nvPr/>
        </p:nvSpPr>
        <p:spPr bwMode="auto">
          <a:xfrm>
            <a:off x="8117948" y="2147757"/>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20"/>
          <p:cNvSpPr>
            <a:spLocks noChangeArrowheads="1"/>
          </p:cNvSpPr>
          <p:nvPr/>
        </p:nvSpPr>
        <p:spPr bwMode="auto">
          <a:xfrm>
            <a:off x="5077799" y="2475289"/>
            <a:ext cx="2907250" cy="304800"/>
          </a:xfrm>
          <a:prstGeom prst="rightArrow">
            <a:avLst>
              <a:gd name="adj1" fmla="val 50000"/>
              <a:gd name="adj2" fmla="val 200000"/>
            </a:avLst>
          </a:prstGeom>
          <a:solidFill>
            <a:srgbClr val="FB19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21"/>
          <p:cNvGraphicFramePr>
            <a:graphicFrameLocks noGrp="1" noChangeAspect="1"/>
          </p:cNvGraphicFramePr>
          <p:nvPr>
            <p:ph sz="quarter" idx="4294967295"/>
          </p:nvPr>
        </p:nvGraphicFramePr>
        <p:xfrm>
          <a:off x="3782575" y="1276509"/>
          <a:ext cx="1295400" cy="441325"/>
        </p:xfrm>
        <a:graphic>
          <a:graphicData uri="http://schemas.openxmlformats.org/presentationml/2006/ole">
            <mc:AlternateContent xmlns:mc="http://schemas.openxmlformats.org/markup-compatibility/2006">
              <mc:Choice xmlns:v="urn:schemas-microsoft-com:vml" Requires="v">
                <p:oleObj name="Equation" r:id="rId6" imgW="596880" imgH="203040" progId="Equation.3">
                  <p:embed/>
                </p:oleObj>
              </mc:Choice>
              <mc:Fallback>
                <p:oleObj name="Equation" r:id="rId6" imgW="596880" imgH="203040" progId="Equation.3">
                  <p:embed/>
                  <p:pic>
                    <p:nvPicPr>
                      <p:cNvPr id="12"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2575" y="1276509"/>
                        <a:ext cx="12954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7"/>
          <p:cNvSpPr>
            <a:spLocks noChangeArrowheads="1"/>
          </p:cNvSpPr>
          <p:nvPr/>
        </p:nvSpPr>
        <p:spPr bwMode="auto">
          <a:xfrm>
            <a:off x="8117948" y="5210292"/>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8"/>
          <p:cNvSpPr>
            <a:spLocks noChangeArrowheads="1"/>
          </p:cNvSpPr>
          <p:nvPr/>
        </p:nvSpPr>
        <p:spPr bwMode="auto">
          <a:xfrm>
            <a:off x="6958711" y="4611261"/>
            <a:ext cx="8382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9"/>
          <p:cNvSpPr>
            <a:spLocks noChangeArrowheads="1"/>
          </p:cNvSpPr>
          <p:nvPr/>
        </p:nvSpPr>
        <p:spPr bwMode="auto">
          <a:xfrm>
            <a:off x="3508065" y="5469671"/>
            <a:ext cx="2984467" cy="304800"/>
          </a:xfrm>
          <a:prstGeom prst="leftArrow">
            <a:avLst>
              <a:gd name="adj1" fmla="val 50000"/>
              <a:gd name="adj2" fmla="val 198828"/>
            </a:avLst>
          </a:prstGeom>
          <a:solidFill>
            <a:srgbClr val="FB192F"/>
          </a:solidFill>
          <a:ln w="9525">
            <a:solidFill>
              <a:srgbClr val="FB192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30"/>
          <p:cNvSpPr>
            <a:spLocks noChangeArrowheads="1"/>
          </p:cNvSpPr>
          <p:nvPr/>
        </p:nvSpPr>
        <p:spPr bwMode="auto">
          <a:xfrm>
            <a:off x="1923869" y="4660595"/>
            <a:ext cx="11430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 name="Object 31"/>
          <p:cNvGraphicFramePr>
            <a:graphicFrameLocks noChangeAspect="1"/>
          </p:cNvGraphicFramePr>
          <p:nvPr>
            <p:extLst>
              <p:ext uri="{D42A27DB-BD31-4B8C-83A1-F6EECF244321}">
                <p14:modId xmlns:p14="http://schemas.microsoft.com/office/powerpoint/2010/main" val="3923349965"/>
              </p:ext>
            </p:extLst>
          </p:nvPr>
        </p:nvGraphicFramePr>
        <p:xfrm>
          <a:off x="6653213" y="4040188"/>
          <a:ext cx="1449387" cy="533400"/>
        </p:xfrm>
        <a:graphic>
          <a:graphicData uri="http://schemas.openxmlformats.org/presentationml/2006/ole">
            <mc:AlternateContent xmlns:mc="http://schemas.openxmlformats.org/markup-compatibility/2006">
              <mc:Choice xmlns:v="urn:schemas-microsoft-com:vml" Requires="v">
                <p:oleObj name="Equation" r:id="rId8" imgW="583920" imgH="203040" progId="Equation.3">
                  <p:embed/>
                </p:oleObj>
              </mc:Choice>
              <mc:Fallback>
                <p:oleObj name="Equation" r:id="rId8" imgW="583920" imgH="203040" progId="Equation.3">
                  <p:embed/>
                  <p:pic>
                    <p:nvPicPr>
                      <p:cNvPr id="17" name="Object 31"/>
                      <p:cNvPicPr>
                        <a:picLocks noChangeAspect="1" noChangeArrowheads="1"/>
                      </p:cNvPicPr>
                      <p:nvPr/>
                    </p:nvPicPr>
                    <p:blipFill>
                      <a:blip r:embed="rId9"/>
                      <a:srcRect/>
                      <a:stretch>
                        <a:fillRect/>
                      </a:stretch>
                    </p:blipFill>
                    <p:spPr bwMode="auto">
                      <a:xfrm>
                        <a:off x="6653213" y="4040188"/>
                        <a:ext cx="14493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2"/>
          <p:cNvGraphicFramePr>
            <a:graphicFrameLocks noChangeAspect="1"/>
          </p:cNvGraphicFramePr>
          <p:nvPr/>
        </p:nvGraphicFramePr>
        <p:xfrm>
          <a:off x="1847669" y="4142948"/>
          <a:ext cx="1295400" cy="468313"/>
        </p:xfrm>
        <a:graphic>
          <a:graphicData uri="http://schemas.openxmlformats.org/presentationml/2006/ole">
            <mc:AlternateContent xmlns:mc="http://schemas.openxmlformats.org/markup-compatibility/2006">
              <mc:Choice xmlns:v="urn:schemas-microsoft-com:vml" Requires="v">
                <p:oleObj name="Equation" r:id="rId10" imgW="596880" imgH="215640" progId="Equation.3">
                  <p:embed/>
                </p:oleObj>
              </mc:Choice>
              <mc:Fallback>
                <p:oleObj name="Equation" r:id="rId10" imgW="596880" imgH="215640" progId="Equation.3">
                  <p:embed/>
                  <p:pic>
                    <p:nvPicPr>
                      <p:cNvPr id="18"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7669" y="4142948"/>
                        <a:ext cx="12954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Grp="1" noChangeAspect="1"/>
          </p:cNvGraphicFramePr>
          <p:nvPr>
            <p:ph sz="quarter" idx="2"/>
            <p:extLst>
              <p:ext uri="{D42A27DB-BD31-4B8C-83A1-F6EECF244321}">
                <p14:modId xmlns:p14="http://schemas.microsoft.com/office/powerpoint/2010/main" val="3012643429"/>
              </p:ext>
            </p:extLst>
          </p:nvPr>
        </p:nvGraphicFramePr>
        <p:xfrm>
          <a:off x="7985049" y="4711842"/>
          <a:ext cx="1981200" cy="496888"/>
        </p:xfrm>
        <a:graphic>
          <a:graphicData uri="http://schemas.openxmlformats.org/presentationml/2006/ole">
            <mc:AlternateContent xmlns:mc="http://schemas.openxmlformats.org/markup-compatibility/2006">
              <mc:Choice xmlns:v="urn:schemas-microsoft-com:vml" Requires="v">
                <p:oleObj name="Equation" r:id="rId12" imgW="1079280" imgH="228600" progId="Equation.3">
                  <p:embed/>
                </p:oleObj>
              </mc:Choice>
              <mc:Fallback>
                <p:oleObj name="Equation" r:id="rId12" imgW="1079280" imgH="228600" progId="Equation.3">
                  <p:embed/>
                  <p:pic>
                    <p:nvPicPr>
                      <p:cNvPr id="19" name="Object 15"/>
                      <p:cNvPicPr>
                        <a:picLocks noChangeAspect="1" noChangeArrowheads="1"/>
                      </p:cNvPicPr>
                      <p:nvPr/>
                    </p:nvPicPr>
                    <p:blipFill>
                      <a:blip r:embed="rId13"/>
                      <a:srcRect/>
                      <a:stretch>
                        <a:fillRect/>
                      </a:stretch>
                    </p:blipFill>
                    <p:spPr bwMode="auto">
                      <a:xfrm>
                        <a:off x="7985049" y="4711842"/>
                        <a:ext cx="1981200" cy="496888"/>
                      </a:xfrm>
                      <a:prstGeom prst="rect">
                        <a:avLst/>
                      </a:prstGeom>
                      <a:noFill/>
                      <a:ln>
                        <a:noFill/>
                      </a:ln>
                      <a:effectLst/>
                    </p:spPr>
                  </p:pic>
                </p:oleObj>
              </mc:Fallback>
            </mc:AlternateContent>
          </a:graphicData>
        </a:graphic>
      </p:graphicFrame>
      <p:sp>
        <p:nvSpPr>
          <p:cNvPr id="3" name="Curved Left Arrow 2"/>
          <p:cNvSpPr/>
          <p:nvPr/>
        </p:nvSpPr>
        <p:spPr>
          <a:xfrm>
            <a:off x="9165247" y="2382486"/>
            <a:ext cx="2716629" cy="3997049"/>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Reconstruction</a:t>
            </a:r>
          </a:p>
        </p:txBody>
      </p:sp>
    </p:spTree>
    <p:extLst>
      <p:ext uri="{BB962C8B-B14F-4D97-AF65-F5344CB8AC3E}">
        <p14:creationId xmlns:p14="http://schemas.microsoft.com/office/powerpoint/2010/main" val="1462248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365126"/>
            <a:ext cx="10515600" cy="842962"/>
          </a:xfrm>
        </p:spPr>
        <p:txBody>
          <a:bodyPr/>
          <a:lstStyle/>
          <a:p>
            <a:r>
              <a:rPr lang="en-US" dirty="0"/>
              <a:t>Optimality property of PCA</a:t>
            </a:r>
          </a:p>
        </p:txBody>
      </p:sp>
      <p:graphicFrame>
        <p:nvGraphicFramePr>
          <p:cNvPr id="112659" name="Object 19"/>
          <p:cNvGraphicFramePr>
            <a:graphicFrameLocks noGrp="1" noChangeAspect="1"/>
          </p:cNvGraphicFramePr>
          <p:nvPr>
            <p:ph sz="half" idx="2"/>
            <p:extLst>
              <p:ext uri="{D42A27DB-BD31-4B8C-83A1-F6EECF244321}">
                <p14:modId xmlns:p14="http://schemas.microsoft.com/office/powerpoint/2010/main" val="1499853043"/>
              </p:ext>
            </p:extLst>
          </p:nvPr>
        </p:nvGraphicFramePr>
        <p:xfrm>
          <a:off x="4038600" y="4343401"/>
          <a:ext cx="1816100" cy="925513"/>
        </p:xfrm>
        <a:graphic>
          <a:graphicData uri="http://schemas.openxmlformats.org/presentationml/2006/ole">
            <mc:AlternateContent xmlns:mc="http://schemas.openxmlformats.org/markup-compatibility/2006">
              <mc:Choice xmlns:v="urn:schemas-microsoft-com:vml" Requires="v">
                <p:oleObj name="Equation" r:id="rId2" imgW="647640" imgH="330120" progId="Equation.3">
                  <p:embed/>
                </p:oleObj>
              </mc:Choice>
              <mc:Fallback>
                <p:oleObj name="Equation" r:id="rId2" imgW="647640" imgH="330120" progId="Equation.3">
                  <p:embed/>
                  <p:pic>
                    <p:nvPicPr>
                      <p:cNvPr id="11265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343401"/>
                        <a:ext cx="18161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0" name="Text Box 20"/>
          <p:cNvSpPr txBox="1">
            <a:spLocks noChangeArrowheads="1"/>
          </p:cNvSpPr>
          <p:nvPr/>
        </p:nvSpPr>
        <p:spPr bwMode="auto">
          <a:xfrm>
            <a:off x="1118191" y="1959909"/>
            <a:ext cx="82171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sz="2400" dirty="0"/>
              <a:t>The matrix P consisting of the first d eigenvectors of the covariance matrix S solves the following min problem: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PCA projection minimizes the reconstruction error among all linear projections of size d.</a:t>
            </a:r>
          </a:p>
          <a:p>
            <a:endParaRPr lang="en-US" sz="2400" dirty="0"/>
          </a:p>
        </p:txBody>
      </p:sp>
      <p:sp>
        <p:nvSpPr>
          <p:cNvPr id="112661" name="Text Box 21"/>
          <p:cNvSpPr txBox="1">
            <a:spLocks noChangeArrowheads="1"/>
          </p:cNvSpPr>
          <p:nvPr/>
        </p:nvSpPr>
        <p:spPr bwMode="auto">
          <a:xfrm>
            <a:off x="1118191" y="1393499"/>
            <a:ext cx="36023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B192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FB192F"/>
                </a:solidFill>
              </a:rPr>
              <a:t>Main theoretical result:</a:t>
            </a:r>
          </a:p>
        </p:txBody>
      </p:sp>
      <p:graphicFrame>
        <p:nvGraphicFramePr>
          <p:cNvPr id="112662" name="Object 22"/>
          <p:cNvGraphicFramePr>
            <a:graphicFrameLocks noGrp="1" noChangeAspect="1"/>
          </p:cNvGraphicFramePr>
          <p:nvPr>
            <p:ph sz="half" idx="1"/>
            <p:extLst>
              <p:ext uri="{D42A27DB-BD31-4B8C-83A1-F6EECF244321}">
                <p14:modId xmlns:p14="http://schemas.microsoft.com/office/powerpoint/2010/main" val="1715104002"/>
              </p:ext>
            </p:extLst>
          </p:nvPr>
        </p:nvGraphicFramePr>
        <p:xfrm>
          <a:off x="2209800" y="2895600"/>
          <a:ext cx="6858000" cy="825500"/>
        </p:xfrm>
        <a:graphic>
          <a:graphicData uri="http://schemas.openxmlformats.org/presentationml/2006/ole">
            <mc:AlternateContent xmlns:mc="http://schemas.openxmlformats.org/markup-compatibility/2006">
              <mc:Choice xmlns:v="urn:schemas-microsoft-com:vml" Requires="v">
                <p:oleObj name="Equation" r:id="rId4" imgW="2743200" imgH="330120" progId="Equation.3">
                  <p:embed/>
                </p:oleObj>
              </mc:Choice>
              <mc:Fallback>
                <p:oleObj name="Equation" r:id="rId4" imgW="2743200" imgH="330120" progId="Equation.3">
                  <p:embed/>
                  <p:pic>
                    <p:nvPicPr>
                      <p:cNvPr id="112662" name="Object 22"/>
                      <p:cNvPicPr>
                        <a:picLocks noChangeAspect="1" noChangeArrowheads="1"/>
                      </p:cNvPicPr>
                      <p:nvPr/>
                    </p:nvPicPr>
                    <p:blipFill>
                      <a:blip r:embed="rId5"/>
                      <a:srcRect/>
                      <a:stretch>
                        <a:fillRect/>
                      </a:stretch>
                    </p:blipFill>
                    <p:spPr bwMode="auto">
                      <a:xfrm>
                        <a:off x="2209800" y="2895600"/>
                        <a:ext cx="6858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4" name="Line 24"/>
          <p:cNvSpPr>
            <a:spLocks noChangeShapeType="1"/>
          </p:cNvSpPr>
          <p:nvPr/>
        </p:nvSpPr>
        <p:spPr bwMode="auto">
          <a:xfrm>
            <a:off x="5103627" y="3776990"/>
            <a:ext cx="1771" cy="718810"/>
          </a:xfrm>
          <a:prstGeom prst="line">
            <a:avLst/>
          </a:prstGeom>
          <a:noFill/>
          <a:ln w="38100">
            <a:solidFill>
              <a:srgbClr val="FB192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65" name="Text Box 25"/>
          <p:cNvSpPr txBox="1">
            <a:spLocks noChangeArrowheads="1"/>
          </p:cNvSpPr>
          <p:nvPr/>
        </p:nvSpPr>
        <p:spPr bwMode="auto">
          <a:xfrm>
            <a:off x="6248400" y="4648201"/>
            <a:ext cx="2710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reconstruction error</a:t>
            </a:r>
          </a:p>
        </p:txBody>
      </p:sp>
      <p:sp>
        <p:nvSpPr>
          <p:cNvPr id="112667" name="Rectangle 27"/>
          <p:cNvSpPr>
            <a:spLocks noChangeArrowheads="1"/>
          </p:cNvSpPr>
          <p:nvPr/>
        </p:nvSpPr>
        <p:spPr bwMode="auto">
          <a:xfrm>
            <a:off x="2108200" y="2895600"/>
            <a:ext cx="7010400" cy="8382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Oval 28"/>
          <p:cNvSpPr>
            <a:spLocks noChangeArrowheads="1"/>
          </p:cNvSpPr>
          <p:nvPr/>
        </p:nvSpPr>
        <p:spPr bwMode="auto">
          <a:xfrm>
            <a:off x="6096000" y="4419600"/>
            <a:ext cx="3124200" cy="9144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D9D0F597-6C79-4498-BE18-DD874142F752}" type="slidenum">
              <a:rPr lang="en-US" smtClean="0"/>
              <a:t>55</a:t>
            </a:fld>
            <a:endParaRPr lang="en-US"/>
          </a:p>
        </p:txBody>
      </p:sp>
    </p:spTree>
    <p:extLst>
      <p:ext uri="{BB962C8B-B14F-4D97-AF65-F5344CB8AC3E}">
        <p14:creationId xmlns:p14="http://schemas.microsoft.com/office/powerpoint/2010/main" val="3697840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0805-BA04-4679-8204-508D58A980FF}"/>
              </a:ext>
            </a:extLst>
          </p:cNvPr>
          <p:cNvSpPr>
            <a:spLocks noGrp="1"/>
          </p:cNvSpPr>
          <p:nvPr>
            <p:ph type="title"/>
          </p:nvPr>
        </p:nvSpPr>
        <p:spPr/>
        <p:txBody>
          <a:bodyPr>
            <a:normAutofit fontScale="90000"/>
          </a:bodyPr>
          <a:lstStyle/>
          <a:p>
            <a:r>
              <a:rPr lang="en-US" dirty="0"/>
              <a:t>Reference</a:t>
            </a:r>
          </a:p>
        </p:txBody>
      </p:sp>
      <p:sp>
        <p:nvSpPr>
          <p:cNvPr id="3" name="Content Placeholder 2">
            <a:extLst>
              <a:ext uri="{FF2B5EF4-FFF2-40B4-BE49-F238E27FC236}">
                <a16:creationId xmlns:a16="http://schemas.microsoft.com/office/drawing/2014/main" id="{5F09A014-09D7-4FF4-B7D4-BEEC1BF3F639}"/>
              </a:ext>
            </a:extLst>
          </p:cNvPr>
          <p:cNvSpPr>
            <a:spLocks noGrp="1"/>
          </p:cNvSpPr>
          <p:nvPr>
            <p:ph idx="1"/>
          </p:nvPr>
        </p:nvSpPr>
        <p:spPr/>
        <p:txBody>
          <a:bodyPr/>
          <a:lstStyle/>
          <a:p>
            <a:r>
              <a:rPr lang="en-US" sz="2800" dirty="0">
                <a:latin typeface="Catriel" pitchFamily="2" charset="0"/>
              </a:rPr>
              <a:t>Feature Extraction, </a:t>
            </a:r>
            <a:r>
              <a:rPr lang="en-US" dirty="0"/>
              <a:t>K. Ramachandra Murthy</a:t>
            </a:r>
          </a:p>
          <a:p>
            <a:r>
              <a:rPr lang="en-US" dirty="0"/>
              <a:t>A Tutorial on Principal Component Analysis, Aly A. Farag Shireen </a:t>
            </a:r>
            <a:r>
              <a:rPr lang="en-US" dirty="0" err="1"/>
              <a:t>Elhabian</a:t>
            </a:r>
            <a:r>
              <a:rPr lang="en-US"/>
              <a:t> University of Louisville, CVIP Lab</a:t>
            </a:r>
          </a:p>
          <a:p>
            <a:endParaRPr lang="en-US" dirty="0"/>
          </a:p>
          <a:p>
            <a:endParaRPr lang="en-US" dirty="0"/>
          </a:p>
        </p:txBody>
      </p:sp>
      <p:sp>
        <p:nvSpPr>
          <p:cNvPr id="4" name="Slide Number Placeholder 3">
            <a:extLst>
              <a:ext uri="{FF2B5EF4-FFF2-40B4-BE49-F238E27FC236}">
                <a16:creationId xmlns:a16="http://schemas.microsoft.com/office/drawing/2014/main" id="{C66BDF23-86E5-418F-A7E3-483B0DBADF7F}"/>
              </a:ext>
            </a:extLst>
          </p:cNvPr>
          <p:cNvSpPr>
            <a:spLocks noGrp="1"/>
          </p:cNvSpPr>
          <p:nvPr>
            <p:ph type="sldNum" sz="quarter" idx="12"/>
          </p:nvPr>
        </p:nvSpPr>
        <p:spPr/>
        <p:txBody>
          <a:bodyPr/>
          <a:lstStyle/>
          <a:p>
            <a:fld id="{7A40C488-C8CC-47D5-8871-7D5F905AB6AC}" type="slidenum">
              <a:rPr lang="en-US" smtClean="0"/>
              <a:t>56</a:t>
            </a:fld>
            <a:endParaRPr lang="en-US"/>
          </a:p>
        </p:txBody>
      </p:sp>
    </p:spTree>
    <p:extLst>
      <p:ext uri="{BB962C8B-B14F-4D97-AF65-F5344CB8AC3E}">
        <p14:creationId xmlns:p14="http://schemas.microsoft.com/office/powerpoint/2010/main" val="53998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Covariance</a:t>
            </a:r>
          </a:p>
        </p:txBody>
      </p:sp>
      <p:sp>
        <p:nvSpPr>
          <p:cNvPr id="3" name="Content Placeholder 2"/>
          <p:cNvSpPr>
            <a:spLocks noGrp="1"/>
          </p:cNvSpPr>
          <p:nvPr>
            <p:ph idx="1"/>
          </p:nvPr>
        </p:nvSpPr>
        <p:spPr/>
        <p:txBody>
          <a:bodyPr>
            <a:normAutofit/>
          </a:bodyPr>
          <a:lstStyle/>
          <a:p>
            <a:pPr algn="just"/>
            <a:r>
              <a:rPr lang="en-US" sz="2400" dirty="0"/>
              <a:t>What is the interpretation of covariance calculations? </a:t>
            </a:r>
          </a:p>
          <a:p>
            <a:pPr algn="just"/>
            <a:r>
              <a:rPr lang="en-US" sz="2400" dirty="0"/>
              <a:t>Say you have a 2-dimensional data set </a:t>
            </a:r>
          </a:p>
          <a:p>
            <a:pPr lvl="1" algn="just"/>
            <a:r>
              <a:rPr lang="en-US" dirty="0"/>
              <a:t>X: number of hours studied for a subject </a:t>
            </a:r>
          </a:p>
          <a:p>
            <a:pPr lvl="1" algn="just"/>
            <a:r>
              <a:rPr lang="en-US" dirty="0"/>
              <a:t>Y: marks obtained in that subject </a:t>
            </a:r>
          </a:p>
          <a:p>
            <a:pPr algn="just"/>
            <a:r>
              <a:rPr lang="en-US" sz="2400" dirty="0"/>
              <a:t>And assume the covariance value (between X and Y) is: 104.53 </a:t>
            </a:r>
          </a:p>
          <a:p>
            <a:pPr algn="just"/>
            <a:r>
              <a:rPr lang="en-US" sz="2400" dirty="0"/>
              <a:t>What does this value mean?</a:t>
            </a:r>
          </a:p>
        </p:txBody>
      </p:sp>
      <p:sp>
        <p:nvSpPr>
          <p:cNvPr id="4" name="Slide Number Placeholder 3"/>
          <p:cNvSpPr>
            <a:spLocks noGrp="1"/>
          </p:cNvSpPr>
          <p:nvPr>
            <p:ph type="sldNum" sz="quarter" idx="12"/>
          </p:nvPr>
        </p:nvSpPr>
        <p:spPr/>
        <p:txBody>
          <a:bodyPr/>
          <a:lstStyle/>
          <a:p>
            <a:fld id="{D9D0F597-6C79-4498-BE18-DD874142F752}" type="slidenum">
              <a:rPr lang="en-US" smtClean="0"/>
              <a:t>6</a:t>
            </a:fld>
            <a:endParaRPr lang="en-US"/>
          </a:p>
        </p:txBody>
      </p:sp>
    </p:spTree>
    <p:extLst>
      <p:ext uri="{BB962C8B-B14F-4D97-AF65-F5344CB8AC3E}">
        <p14:creationId xmlns:p14="http://schemas.microsoft.com/office/powerpoint/2010/main" val="149177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Covariance</a:t>
            </a:r>
          </a:p>
        </p:txBody>
      </p:sp>
      <p:sp>
        <p:nvSpPr>
          <p:cNvPr id="3" name="Content Placeholder 2"/>
          <p:cNvSpPr>
            <a:spLocks noGrp="1"/>
          </p:cNvSpPr>
          <p:nvPr>
            <p:ph idx="1"/>
          </p:nvPr>
        </p:nvSpPr>
        <p:spPr/>
        <p:txBody>
          <a:bodyPr>
            <a:normAutofit fontScale="92500" lnSpcReduction="20000"/>
          </a:bodyPr>
          <a:lstStyle/>
          <a:p>
            <a:pPr algn="just"/>
            <a:r>
              <a:rPr lang="en-US" dirty="0"/>
              <a:t>Exact value is not as important as its sign. </a:t>
            </a:r>
          </a:p>
          <a:p>
            <a:pPr algn="just"/>
            <a:r>
              <a:rPr lang="en-US" dirty="0"/>
              <a:t>A positive value of covariance indicates that </a:t>
            </a:r>
            <a:r>
              <a:rPr lang="en-US" dirty="0">
                <a:solidFill>
                  <a:srgbClr val="FF0000"/>
                </a:solidFill>
              </a:rPr>
              <a:t>both dimensions increase or decrease together</a:t>
            </a:r>
            <a:r>
              <a:rPr lang="en-US" dirty="0"/>
              <a:t>, e.g., as the number of hours studied increases, the grades in that subject also increase. </a:t>
            </a:r>
          </a:p>
          <a:p>
            <a:pPr algn="just"/>
            <a:r>
              <a:rPr lang="en-US" dirty="0"/>
              <a:t>A negative value indicates while </a:t>
            </a:r>
            <a:r>
              <a:rPr lang="en-US" dirty="0">
                <a:solidFill>
                  <a:srgbClr val="FF0000"/>
                </a:solidFill>
              </a:rPr>
              <a:t>one increases the other decreases</a:t>
            </a:r>
            <a:r>
              <a:rPr lang="en-US" dirty="0"/>
              <a:t>, or vice-versa, e.g., active social life vs. performance in CS Dept. </a:t>
            </a:r>
          </a:p>
          <a:p>
            <a:pPr algn="just"/>
            <a:r>
              <a:rPr lang="en-US" dirty="0"/>
              <a:t>If covariance is zero: the two dimensions are </a:t>
            </a:r>
            <a:r>
              <a:rPr lang="en-US" dirty="0">
                <a:solidFill>
                  <a:srgbClr val="FF0000"/>
                </a:solidFill>
              </a:rPr>
              <a:t>independent of each other</a:t>
            </a:r>
            <a:r>
              <a:rPr lang="en-US" dirty="0"/>
              <a:t>, e.g., heights of students vs. grades obtained in a subject.</a:t>
            </a:r>
          </a:p>
          <a:p>
            <a:pPr algn="just"/>
            <a:r>
              <a:rPr lang="en-US" dirty="0"/>
              <a:t>Covariance calculations are used to find relationships between dimensions in high dimensional data sets (usually greater than 3) where visualization is difficult.</a:t>
            </a:r>
          </a:p>
        </p:txBody>
      </p:sp>
      <p:sp>
        <p:nvSpPr>
          <p:cNvPr id="4" name="Slide Number Placeholder 3"/>
          <p:cNvSpPr>
            <a:spLocks noGrp="1"/>
          </p:cNvSpPr>
          <p:nvPr>
            <p:ph type="sldNum" sz="quarter" idx="12"/>
          </p:nvPr>
        </p:nvSpPr>
        <p:spPr/>
        <p:txBody>
          <a:bodyPr/>
          <a:lstStyle/>
          <a:p>
            <a:fld id="{D9D0F597-6C79-4498-BE18-DD874142F752}" type="slidenum">
              <a:rPr lang="en-US" smtClean="0"/>
              <a:t>7</a:t>
            </a:fld>
            <a:endParaRPr lang="en-US"/>
          </a:p>
        </p:txBody>
      </p:sp>
    </p:spTree>
    <p:extLst>
      <p:ext uri="{BB962C8B-B14F-4D97-AF65-F5344CB8AC3E}">
        <p14:creationId xmlns:p14="http://schemas.microsoft.com/office/powerpoint/2010/main" val="215533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Covariance Matrix</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just"/>
                <a:r>
                  <a:rPr lang="en-US" dirty="0"/>
                  <a:t>Representing covariance among dimensions as a matrix, e.g., for 3 dimensions: </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𝑐</m:t>
                                </m:r>
                                <m:r>
                                  <a:rPr lang="en-US" b="0" i="1" smtClean="0">
                                    <a:latin typeface="Cambria Math" panose="02040503050406030204" pitchFamily="18" charset="0"/>
                                  </a:rPr>
                                  <m:t>𝑜𝑣</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e>
                                </m:d>
                              </m:e>
                            </m:mr>
                            <m:mr>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e>
                                </m:d>
                              </m:e>
                            </m:mr>
                            <m:mr>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e>
                            </m:mr>
                          </m:m>
                        </m:e>
                      </m:d>
                    </m:oMath>
                  </m:oMathPara>
                </a14:m>
                <a:endParaRPr lang="en-US" dirty="0"/>
              </a:p>
              <a:p>
                <a:pPr algn="just"/>
                <a:r>
                  <a:rPr lang="en-US" dirty="0">
                    <a:solidFill>
                      <a:srgbClr val="C00000"/>
                    </a:solidFill>
                  </a:rPr>
                  <a:t>Properties: </a:t>
                </a:r>
              </a:p>
              <a:p>
                <a:pPr lvl="1" algn="just"/>
                <a:r>
                  <a:rPr lang="en-US" dirty="0"/>
                  <a:t>Diagonal: variances of the variables </a:t>
                </a:r>
              </a:p>
              <a:p>
                <a:pPr lvl="1" algn="just"/>
                <a14:m>
                  <m:oMath xmlns:m="http://schemas.openxmlformats.org/officeDocument/2006/math">
                    <m:r>
                      <a:rPr lang="en-US" i="1" dirty="0" smtClean="0">
                        <a:latin typeface="Cambria Math" panose="02040503050406030204" pitchFamily="18" charset="0"/>
                      </a:rPr>
                      <m:t>𝑐𝑜𝑣</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b="0" i="1" dirty="0" smtClean="0">
                        <a:latin typeface="Cambria Math" panose="02040503050406030204" pitchFamily="18" charset="0"/>
                      </a:rPr>
                      <m:t>𝑐𝑜𝑣</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r>
                  <a:rPr lang="en-US" dirty="0"/>
                  <a:t> hence matrix is symmetrical about the diagonal</a:t>
                </a:r>
              </a:p>
              <a:p>
                <a:pPr lvl="1" algn="just"/>
                <a:r>
                  <a:rPr lang="en-US" dirty="0"/>
                  <a:t>m-dimensional data will result in </a:t>
                </a: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𝑚</m:t>
                    </m:r>
                  </m:oMath>
                </a14:m>
                <a:r>
                  <a:rPr lang="en-US" dirty="0"/>
                  <a:t> covariance matrix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40" t="-2733" r="-16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8</a:t>
            </a:fld>
            <a:endParaRPr lang="en-US"/>
          </a:p>
        </p:txBody>
      </p:sp>
    </p:spTree>
    <p:extLst>
      <p:ext uri="{BB962C8B-B14F-4D97-AF65-F5344CB8AC3E}">
        <p14:creationId xmlns:p14="http://schemas.microsoft.com/office/powerpoint/2010/main" val="184815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굴림" pitchFamily="34" charset="-127"/>
              </a:rPr>
              <a:t>Data Dimensionality</a:t>
            </a:r>
            <a:endParaRPr lang="en-US" dirty="0"/>
          </a:p>
        </p:txBody>
      </p:sp>
      <p:sp>
        <p:nvSpPr>
          <p:cNvPr id="3" name="Content Placeholder 2"/>
          <p:cNvSpPr>
            <a:spLocks noGrp="1"/>
          </p:cNvSpPr>
          <p:nvPr>
            <p:ph idx="1"/>
          </p:nvPr>
        </p:nvSpPr>
        <p:spPr>
          <a:xfrm>
            <a:off x="838200" y="1270000"/>
            <a:ext cx="6451121" cy="4906963"/>
          </a:xfrm>
        </p:spPr>
        <p:txBody>
          <a:bodyPr/>
          <a:lstStyle/>
          <a:p>
            <a:pPr algn="just"/>
            <a:r>
              <a:rPr lang="en-US" altLang="en-US" dirty="0">
                <a:cs typeface="Times New Roman" panose="02020603050405020304" pitchFamily="18" charset="0"/>
              </a:rPr>
              <a:t>From a theoretical point of view, increasing the number of features should lead to better performance.</a:t>
            </a:r>
          </a:p>
          <a:p>
            <a:pPr algn="just"/>
            <a:r>
              <a:rPr lang="en-US" altLang="en-US" dirty="0">
                <a:cs typeface="Times New Roman" panose="02020603050405020304" pitchFamily="18" charset="0"/>
              </a:rPr>
              <a:t>In practice, the inclusion of more features leads to worse performance (i.e., </a:t>
            </a:r>
            <a:r>
              <a:rPr lang="en-US" altLang="en-US" dirty="0">
                <a:solidFill>
                  <a:srgbClr val="FF0000"/>
                </a:solidFill>
                <a:cs typeface="Times New Roman" panose="02020603050405020304" pitchFamily="18" charset="0"/>
              </a:rPr>
              <a:t>curse of dimensionality</a:t>
            </a:r>
            <a:r>
              <a:rPr lang="en-US" altLang="en-US" dirty="0">
                <a:cs typeface="Times New Roman" panose="02020603050405020304" pitchFamily="18" charset="0"/>
              </a:rPr>
              <a:t>).</a:t>
            </a:r>
          </a:p>
          <a:p>
            <a:pPr algn="just"/>
            <a:r>
              <a:rPr lang="en-US" altLang="en-US" dirty="0">
                <a:cs typeface="Times New Roman" panose="02020603050405020304" pitchFamily="18" charset="0"/>
              </a:rPr>
              <a:t>The number of training examples required increases </a:t>
            </a:r>
            <a:r>
              <a:rPr lang="en-US" altLang="en-US" dirty="0">
                <a:solidFill>
                  <a:srgbClr val="FF0000"/>
                </a:solidFill>
                <a:cs typeface="Times New Roman" panose="02020603050405020304" pitchFamily="18" charset="0"/>
              </a:rPr>
              <a:t>exponentially</a:t>
            </a:r>
            <a:r>
              <a:rPr lang="en-US" altLang="en-US" dirty="0">
                <a:cs typeface="Times New Roman" panose="02020603050405020304" pitchFamily="18" charset="0"/>
              </a:rPr>
              <a:t> with dimensionality. </a:t>
            </a:r>
          </a:p>
          <a:p>
            <a:pPr algn="just"/>
            <a:endParaRPr lang="en-US" altLang="en-US" dirty="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3326507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20350</TotalTime>
  <Words>3422</Words>
  <Application>Microsoft Office PowerPoint</Application>
  <PresentationFormat>Widescreen</PresentationFormat>
  <Paragraphs>526</Paragraphs>
  <Slides>56</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7" baseType="lpstr">
      <vt:lpstr>Arial</vt:lpstr>
      <vt:lpstr>Calibri</vt:lpstr>
      <vt:lpstr>Calibri Light</vt:lpstr>
      <vt:lpstr>Cambria Math</vt:lpstr>
      <vt:lpstr>Catriel</vt:lpstr>
      <vt:lpstr>CMMI12</vt:lpstr>
      <vt:lpstr>Tahoma</vt:lpstr>
      <vt:lpstr>Times New Roman</vt:lpstr>
      <vt:lpstr>Wingdings</vt:lpstr>
      <vt:lpstr>Office Theme</vt:lpstr>
      <vt:lpstr>Equation</vt:lpstr>
      <vt:lpstr>Dimensionality Reduction</vt:lpstr>
      <vt:lpstr>Mean, Variance and Standard Deviation</vt:lpstr>
      <vt:lpstr>Mean, Variance and Standard Deviation</vt:lpstr>
      <vt:lpstr>Mean, Variance and Standard Deviation</vt:lpstr>
      <vt:lpstr>Covariance</vt:lpstr>
      <vt:lpstr>Covariance</vt:lpstr>
      <vt:lpstr>Covariance</vt:lpstr>
      <vt:lpstr>Covariance Matrix</vt:lpstr>
      <vt:lpstr>Data Dimensionality</vt:lpstr>
      <vt:lpstr>The curse of dimensionality</vt:lpstr>
      <vt:lpstr>Dimensionality Reduction</vt:lpstr>
      <vt:lpstr>Dimensionality Reduction</vt:lpstr>
      <vt:lpstr>Dimensionality Reduction</vt:lpstr>
      <vt:lpstr>Example of a problem </vt:lpstr>
      <vt:lpstr>Example of a problem </vt:lpstr>
      <vt:lpstr>Which parameters can we ignore? </vt:lpstr>
      <vt:lpstr>Which parameters do we want to keep? </vt:lpstr>
      <vt:lpstr>Change of Basis !!! </vt:lpstr>
      <vt:lpstr>Change of Basis !!! </vt:lpstr>
      <vt:lpstr>Change of Basis !!! </vt:lpstr>
      <vt:lpstr>What does “best express” the data mean ?!!! </vt:lpstr>
      <vt:lpstr>Principal Component Analysis Maximum Variance Projection Method </vt:lpstr>
      <vt:lpstr>Principal component analysis</vt:lpstr>
      <vt:lpstr>Why Variance</vt:lpstr>
      <vt:lpstr>Pre-Processing of Data</vt:lpstr>
      <vt:lpstr>Pre-Processing of Data - Scaling</vt:lpstr>
      <vt:lpstr>Pre-Processing of Data - Scaling</vt:lpstr>
      <vt:lpstr>Pre-Processing of Data</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Algebraic definition of PCs</vt:lpstr>
      <vt:lpstr>Algebraic definition of PCs</vt:lpstr>
      <vt:lpstr>Algebraic derivation of coefficient vectors a_1</vt:lpstr>
      <vt:lpstr>Algebraic derivation of coefficient vectors a_1</vt:lpstr>
      <vt:lpstr>Algebraic derivation of coefficient vectors a_1</vt:lpstr>
      <vt:lpstr>Algebraic derivation of coefficient vectors a_1</vt:lpstr>
      <vt:lpstr>Algebraic derivation of coefficient vectors a_k</vt:lpstr>
      <vt:lpstr>Algebraic derivation of coefficient vectors a_k</vt:lpstr>
      <vt:lpstr>Algebraic derivation of coefficient vectors a_k</vt:lpstr>
      <vt:lpstr>Algebraic derivation of coefficient vectors a_k</vt:lpstr>
      <vt:lpstr>Main steps for computing PCs</vt:lpstr>
      <vt:lpstr>PCA Assumptions </vt:lpstr>
      <vt:lpstr>PCA Example</vt:lpstr>
      <vt:lpstr>PCA process –STEP 2</vt:lpstr>
      <vt:lpstr>PCA process –STEP 3</vt:lpstr>
      <vt:lpstr>PCA process –STEP 3</vt:lpstr>
      <vt:lpstr>PCA process –STEP 4</vt:lpstr>
      <vt:lpstr>PCA process –STEP 5</vt:lpstr>
      <vt:lpstr>Reconstruction of  Original Data</vt:lpstr>
      <vt:lpstr>Optimality property of PCA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676</cp:revision>
  <dcterms:created xsi:type="dcterms:W3CDTF">2018-08-09T05:48:18Z</dcterms:created>
  <dcterms:modified xsi:type="dcterms:W3CDTF">2021-01-05T05:23:03Z</dcterms:modified>
</cp:coreProperties>
</file>