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96" r:id="rId2"/>
    <p:sldId id="497" r:id="rId3"/>
    <p:sldId id="498" r:id="rId4"/>
    <p:sldId id="499" r:id="rId5"/>
    <p:sldId id="500" r:id="rId6"/>
    <p:sldId id="501" r:id="rId7"/>
    <p:sldId id="523" r:id="rId8"/>
    <p:sldId id="525" r:id="rId9"/>
    <p:sldId id="526" r:id="rId10"/>
    <p:sldId id="529" r:id="rId11"/>
    <p:sldId id="527" r:id="rId12"/>
    <p:sldId id="528" r:id="rId13"/>
    <p:sldId id="504" r:id="rId14"/>
    <p:sldId id="506" r:id="rId15"/>
    <p:sldId id="375" r:id="rId16"/>
    <p:sldId id="507" r:id="rId17"/>
    <p:sldId id="508" r:id="rId18"/>
    <p:sldId id="509" r:id="rId19"/>
    <p:sldId id="503" r:id="rId20"/>
    <p:sldId id="505" r:id="rId21"/>
    <p:sldId id="288" r:id="rId22"/>
    <p:sldId id="524" r:id="rId23"/>
    <p:sldId id="510" r:id="rId24"/>
    <p:sldId id="512" r:id="rId25"/>
    <p:sldId id="513" r:id="rId26"/>
    <p:sldId id="511" r:id="rId27"/>
    <p:sldId id="515" r:id="rId28"/>
    <p:sldId id="514" r:id="rId29"/>
    <p:sldId id="516" r:id="rId30"/>
    <p:sldId id="517" r:id="rId31"/>
    <p:sldId id="346" r:id="rId32"/>
    <p:sldId id="530" r:id="rId33"/>
    <p:sldId id="531" r:id="rId34"/>
    <p:sldId id="532" r:id="rId35"/>
    <p:sldId id="533" r:id="rId36"/>
    <p:sldId id="534" r:id="rId37"/>
    <p:sldId id="347" r:id="rId38"/>
    <p:sldId id="518" r:id="rId39"/>
    <p:sldId id="535" r:id="rId40"/>
    <p:sldId id="519" r:id="rId41"/>
    <p:sldId id="536" r:id="rId42"/>
    <p:sldId id="520" r:id="rId43"/>
    <p:sldId id="521" r:id="rId44"/>
    <p:sldId id="522" r:id="rId45"/>
    <p:sldId id="354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Kumar" initials="VK" lastIdx="1" clrIdx="0">
    <p:extLst>
      <p:ext uri="{19B8F6BF-5375-455C-9EA6-DF929625EA0E}">
        <p15:presenceInfo xmlns:p15="http://schemas.microsoft.com/office/powerpoint/2012/main" userId="Vikas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7594" autoAdjust="0"/>
  </p:normalViewPr>
  <p:slideViewPr>
    <p:cSldViewPr snapToGrid="0">
      <p:cViewPr varScale="1">
        <p:scale>
          <a:sx n="48" d="100"/>
          <a:sy n="48" d="100"/>
        </p:scale>
        <p:origin x="48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BC7994C-CAFD-4ABB-BBCA-8F2D8C34B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CC9E63-18FA-42B4-B7B0-CD683F62E20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8B23D65-6E7B-41E1-B839-F0281222E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D4242F2-0BC0-468B-87DD-007C1B3DD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44F-7D96-46DA-9D82-5CA63C5DCDE1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611B-FA4A-48F1-98B2-5DA32CF8ED12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054E-61DD-4CD9-B6E6-6C88C15A97DF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9EDBC-5B72-4505-85BB-D068A88D173D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fld id="{294C1939-4674-4448-823B-A57EDFA0B259}" type="datetime1">
              <a:rPr lang="en-US" altLang="zh-CN" smtClean="0"/>
              <a:t>1/15/2021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09600" y="6400801"/>
            <a:ext cx="10972800" cy="3206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Database Management System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fld id="{83B4C814-6AE5-499F-B75E-17699743F4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74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C39B1A92-F5E6-4CBB-A7F3-580EFB87A129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D94F-599E-4E0C-820A-CFF00AD7890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006-04E4-483A-B3EB-968EE1623D83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E2C-2E73-490F-B57B-359D3C359C6E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D608-5FEA-4AD2-B4EA-7FFE2E2891EB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7615-4443-4487-9FDC-52B8CE214517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C74B-09CC-4AF3-A886-D00BEBD2B646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79C8-CFFC-4E62-BBC8-4DDAE7AAFCB3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A932-F5E7-4127-AF3A-947AB2B005B7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0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0.wmf"/><Relationship Id="rId7" Type="http://schemas.openxmlformats.org/officeDocument/2006/relationships/image" Target="../media/image45.wmf"/><Relationship Id="rId12" Type="http://schemas.openxmlformats.org/officeDocument/2006/relationships/image" Target="../media/image4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60.wmf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7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NULL"/><Relationship Id="rId5" Type="http://schemas.openxmlformats.org/officeDocument/2006/relationships/image" Target="../media/image71.png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NULL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72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98.png"/><Relationship Id="rId4" Type="http://schemas.openxmlformats.org/officeDocument/2006/relationships/image" Target="../media/image87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" Type="http://schemas.openxmlformats.org/officeDocument/2006/relationships/image" Target="../media/image9.png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4.bin"/><Relationship Id="rId7" Type="http://schemas.openxmlformats.org/officeDocument/2006/relationships/image" Target="../media/image21.png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image" Target="../media/image9.png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8140" y="2716828"/>
            <a:ext cx="6295719" cy="71217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  <a:ea typeface="ＭＳ Ｐゴシック" pitchFamily="34" charset="-128"/>
              </a:rPr>
              <a:t>Singular Value Decomposition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3CC-0277-488E-8092-F10C4623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SVD of non-square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81EBF-96F6-4E65-BEAE-5C8A18D04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non-square matrix,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V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non-square and therefore has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non-zero singular values. Such matrices are (obviously) non-</a:t>
                </a:r>
                <a:r>
                  <a:rPr lang="en-US" dirty="0" err="1"/>
                  <a:t>intertible</a:t>
                </a:r>
                <a:r>
                  <a:rPr lang="en-US" dirty="0"/>
                  <a:t>, though we can compute their pseudo-inverses using the formula above.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81EBF-96F6-4E65-BEAE-5C8A18D04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23D8-88A8-4556-8980-754D284F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9E15B-0028-4851-BD81-8694221A0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35" y="3691573"/>
            <a:ext cx="6181725" cy="26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CBBF-F491-4AFA-BDAF-1384968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have an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A, which has only k non-zero singular values. </a:t>
                </a:r>
              </a:p>
              <a:p>
                <a:r>
                  <a:rPr lang="en-US" dirty="0"/>
                  <a:t>The pseudoinverse of A can then be written similarly to the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 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 b="1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𝐤𝐤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1347-68B0-40F0-9802-F5DAFD1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CBBF-F491-4AFA-BDAF-1384968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Inverses: Condition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practical situations, a matrix may have singular values that are not exactly equal to zero, but are so close to zero that it is not possible to accurately compute them.</a:t>
                </a:r>
              </a:p>
              <a:p>
                <a:pPr lvl="1"/>
                <a:r>
                  <a:rPr lang="en-US" dirty="0"/>
                  <a:t>In such cases, the matrix is what we call ill-conditioned, because dividing by the singular values (values that are arbitrarily close to zero) will result in numerical errors. </a:t>
                </a:r>
              </a:p>
              <a:p>
                <a:r>
                  <a:rPr lang="en-US" dirty="0"/>
                  <a:t>The degree to which ill-conditioning prevents a matrix from being inverted accurately depends on the ratio of its largest to smallest singular value, a quantity known as the </a:t>
                </a:r>
                <a:r>
                  <a:rPr lang="en-US" dirty="0">
                    <a:solidFill>
                      <a:srgbClr val="FF0000"/>
                    </a:solidFill>
                  </a:rPr>
                  <a:t>condition number.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𝐧𝐧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larger the condition number, the more practically non-invertible it 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484" r="-1360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1347-68B0-40F0-9802-F5DAFD1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matrices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4191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-5400000">
            <a:off x="2812789" y="3086100"/>
            <a:ext cx="546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documents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-5400000">
            <a:off x="5813159" y="-60325"/>
            <a:ext cx="90858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algn="ctr"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terms 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(e.g., theorem, proof, etc.)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5832209" y="2984500"/>
            <a:ext cx="90858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A</a:t>
            </a:r>
            <a:r>
              <a:rPr lang="en-US" sz="2400" b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ij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= frequency of the 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-th term in the 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-th document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291805" y="5755994"/>
            <a:ext cx="9836989" cy="51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F0000"/>
                </a:solidFill>
              </a:rPr>
              <a:t>Find  a subset of the terms that accurately clusters the documents</a:t>
            </a:r>
          </a:p>
        </p:txBody>
      </p:sp>
    </p:spTree>
    <p:extLst>
      <p:ext uri="{BB962C8B-B14F-4D97-AF65-F5344CB8AC3E}">
        <p14:creationId xmlns:p14="http://schemas.microsoft.com/office/powerpoint/2010/main" val="286488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>
          <a:xfrm>
            <a:off x="7356551" y="4547209"/>
            <a:ext cx="541339" cy="4168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054926" y="3328600"/>
            <a:ext cx="541339" cy="4168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195965" y="2625312"/>
            <a:ext cx="541339" cy="4168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Object 13"/>
          <p:cNvGraphicFramePr>
            <a:graphicFrameLocks noChangeAspect="1"/>
          </p:cNvGraphicFramePr>
          <p:nvPr/>
        </p:nvGraphicFramePr>
        <p:xfrm>
          <a:off x="5119766" y="2619557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845255" imgH="4057282" progId="Word.Document.8">
                  <p:embed/>
                </p:oleObj>
              </mc:Choice>
              <mc:Fallback>
                <p:oleObj name="Document" r:id="rId2" imgW="1845255" imgH="4057282" progId="Word.Document.8">
                  <p:embed/>
                  <p:pic>
                    <p:nvPicPr>
                      <p:cNvPr id="6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766" y="2619557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2605166" y="2695757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1240" imgH="4058280" progId="Word.Document.8">
                  <p:embed/>
                </p:oleObj>
              </mc:Choice>
              <mc:Fallback>
                <p:oleObj name="Document" r:id="rId4" imgW="3261240" imgH="4058280" progId="Word.Document.8">
                  <p:embed/>
                  <p:pic>
                    <p:nvPicPr>
                      <p:cNvPr id="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166" y="2695757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Freeform 5"/>
          <p:cNvSpPr>
            <a:spLocks/>
          </p:cNvSpPr>
          <p:nvPr/>
        </p:nvSpPr>
        <p:spPr bwMode="auto">
          <a:xfrm>
            <a:off x="2528966" y="2619557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 flipH="1">
            <a:off x="4281566" y="2619557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413079" y="2086157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Times New Roman" panose="02020603050405020304" pitchFamily="18" charset="0"/>
              </a:rPr>
              <a:t>data</a:t>
            </a:r>
            <a:endParaRPr lang="en-US" sz="28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909966" y="1781357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Times New Roman" panose="02020603050405020304" pitchFamily="18" charset="0"/>
              </a:rPr>
              <a:t>inf</a:t>
            </a: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14766" y="1552757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Times New Roman" panose="02020603050405020304" pitchFamily="18" charset="0"/>
              </a:rPr>
              <a:t>retrieval</a:t>
            </a:r>
            <a:endParaRPr lang="en-US" sz="28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3595766" y="2009957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Times New Roman" panose="02020603050405020304" pitchFamily="18" charset="0"/>
              </a:rPr>
              <a:t>brain</a:t>
            </a:r>
            <a:endParaRPr lang="en-US" sz="28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4281566" y="1857557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66FF"/>
                </a:solidFill>
                <a:latin typeface="Times New Roman" panose="02020603050405020304" pitchFamily="18" charset="0"/>
              </a:rPr>
              <a:t>lung</a:t>
            </a:r>
            <a:endParaRPr lang="en-US" sz="28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3443366" y="2086157"/>
            <a:ext cx="0" cy="30480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 flipH="1">
            <a:off x="6262766" y="2619557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4967366" y="2619557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4586366" y="3533957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V="1">
            <a:off x="1995566" y="2619557"/>
            <a:ext cx="0" cy="53340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1763791" y="3122795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CS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690766" y="4524557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MD</a:t>
            </a: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>
            <a:off x="1995566" y="3686357"/>
            <a:ext cx="0" cy="22860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1995566" y="4143557"/>
            <a:ext cx="0" cy="45720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1995566" y="4981757"/>
            <a:ext cx="0" cy="22860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76" name="Object 23"/>
          <p:cNvGraphicFramePr>
            <a:graphicFrameLocks noChangeAspect="1"/>
          </p:cNvGraphicFramePr>
          <p:nvPr/>
        </p:nvGraphicFramePr>
        <p:xfrm>
          <a:off x="7024766" y="3381557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815480" imgH="1361880" progId="Word.Document.8">
                  <p:embed/>
                </p:oleObj>
              </mc:Choice>
              <mc:Fallback>
                <p:oleObj name="Document" r:id="rId6" imgW="1815480" imgH="1361880" progId="Word.Document.8">
                  <p:embed/>
                  <p:pic>
                    <p:nvPicPr>
                      <p:cNvPr id="7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766" y="3381557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Freeform 24"/>
          <p:cNvSpPr>
            <a:spLocks/>
          </p:cNvSpPr>
          <p:nvPr/>
        </p:nvSpPr>
        <p:spPr bwMode="auto">
          <a:xfrm>
            <a:off x="6872366" y="3305357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8" name="Freeform 25"/>
          <p:cNvSpPr>
            <a:spLocks/>
          </p:cNvSpPr>
          <p:nvPr/>
        </p:nvSpPr>
        <p:spPr bwMode="auto">
          <a:xfrm flipH="1">
            <a:off x="8091566" y="3305357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Text Box 26"/>
          <p:cNvSpPr txBox="1">
            <a:spLocks noChangeArrowheads="1"/>
          </p:cNvSpPr>
          <p:nvPr/>
        </p:nvSpPr>
        <p:spPr bwMode="auto">
          <a:xfrm>
            <a:off x="6491366" y="345775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80" name="Object 27"/>
          <p:cNvGraphicFramePr>
            <a:graphicFrameLocks noChangeAspect="1"/>
          </p:cNvGraphicFramePr>
          <p:nvPr/>
        </p:nvGraphicFramePr>
        <p:xfrm>
          <a:off x="7253366" y="4600757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651200" imgH="1361880" progId="Word.Document.8">
                  <p:embed/>
                </p:oleObj>
              </mc:Choice>
              <mc:Fallback>
                <p:oleObj name="Document" r:id="rId8" imgW="4651200" imgH="1361880" progId="Word.Document.8">
                  <p:embed/>
                  <p:pic>
                    <p:nvPicPr>
                      <p:cNvPr id="8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366" y="4600757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8548766" y="345775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2" name="Freeform 29"/>
          <p:cNvSpPr>
            <a:spLocks/>
          </p:cNvSpPr>
          <p:nvPr/>
        </p:nvSpPr>
        <p:spPr bwMode="auto">
          <a:xfrm>
            <a:off x="7253366" y="4600757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Freeform 30"/>
          <p:cNvSpPr>
            <a:spLocks/>
          </p:cNvSpPr>
          <p:nvPr/>
        </p:nvSpPr>
        <p:spPr bwMode="auto">
          <a:xfrm flipH="1">
            <a:off x="10225166" y="4676957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19370" y="1577137"/>
            <a:ext cx="110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CS Concept</a:t>
            </a:r>
          </a:p>
        </p:txBody>
      </p:sp>
      <p:cxnSp>
        <p:nvCxnSpPr>
          <p:cNvPr id="86" name="Straight Arrow Connector 85"/>
          <p:cNvCxnSpPr>
            <a:stCxn id="84" idx="2"/>
          </p:cNvCxnSpPr>
          <p:nvPr/>
        </p:nvCxnSpPr>
        <p:spPr>
          <a:xfrm>
            <a:off x="5472191" y="1884914"/>
            <a:ext cx="0" cy="734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99369" y="1585669"/>
            <a:ext cx="115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MD-Concept</a:t>
            </a:r>
          </a:p>
        </p:txBody>
      </p:sp>
      <p:cxnSp>
        <p:nvCxnSpPr>
          <p:cNvPr id="89" name="Straight Arrow Connector 88"/>
          <p:cNvCxnSpPr>
            <a:stCxn id="88" idx="2"/>
          </p:cNvCxnSpPr>
          <p:nvPr/>
        </p:nvCxnSpPr>
        <p:spPr>
          <a:xfrm flipH="1">
            <a:off x="5935741" y="1893446"/>
            <a:ext cx="740627" cy="71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 Box 36"/>
          <p:cNvSpPr txBox="1">
            <a:spLocks noChangeArrowheads="1"/>
          </p:cNvSpPr>
          <p:nvPr/>
        </p:nvSpPr>
        <p:spPr bwMode="auto">
          <a:xfrm>
            <a:off x="7524218" y="1541464"/>
            <a:ext cx="32063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doc-to-concept similarity matrix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6531446" y="2398028"/>
            <a:ext cx="2425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‘strength’ of CS-concept</a:t>
            </a:r>
          </a:p>
        </p:txBody>
      </p:sp>
      <p:cxnSp>
        <p:nvCxnSpPr>
          <p:cNvPr id="105" name="Straight Arrow Connector 104"/>
          <p:cNvCxnSpPr>
            <a:stCxn id="97" idx="1"/>
            <a:endCxn id="96" idx="6"/>
          </p:cNvCxnSpPr>
          <p:nvPr/>
        </p:nvCxnSpPr>
        <p:spPr>
          <a:xfrm flipH="1">
            <a:off x="5737304" y="1726130"/>
            <a:ext cx="1786914" cy="11076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2"/>
            <a:endCxn id="115" idx="0"/>
          </p:cNvCxnSpPr>
          <p:nvPr/>
        </p:nvCxnSpPr>
        <p:spPr>
          <a:xfrm flipH="1">
            <a:off x="7325596" y="2767360"/>
            <a:ext cx="418843" cy="561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426028" y="5825608"/>
            <a:ext cx="3318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term-to-concept similarity matrix</a:t>
            </a:r>
          </a:p>
        </p:txBody>
      </p:sp>
      <p:cxnSp>
        <p:nvCxnSpPr>
          <p:cNvPr id="124" name="Straight Arrow Connector 123"/>
          <p:cNvCxnSpPr>
            <a:stCxn id="122" idx="0"/>
            <a:endCxn id="125" idx="2"/>
          </p:cNvCxnSpPr>
          <p:nvPr/>
        </p:nvCxnSpPr>
        <p:spPr>
          <a:xfrm flipV="1">
            <a:off x="6085234" y="4755633"/>
            <a:ext cx="1271317" cy="1069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2" idx="0"/>
          </p:cNvCxnSpPr>
          <p:nvPr/>
        </p:nvCxnSpPr>
        <p:spPr>
          <a:xfrm flipH="1" flipV="1">
            <a:off x="2782699" y="5190071"/>
            <a:ext cx="3302535" cy="635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447350" y="4625201"/>
            <a:ext cx="110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CS Concept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72816" y="5033712"/>
            <a:ext cx="115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MD-Concept</a:t>
            </a:r>
          </a:p>
        </p:txBody>
      </p:sp>
    </p:spTree>
    <p:extLst>
      <p:ext uri="{BB962C8B-B14F-4D97-AF65-F5344CB8AC3E}">
        <p14:creationId xmlns:p14="http://schemas.microsoft.com/office/powerpoint/2010/main" val="29347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15" grpId="0" animBg="1"/>
      <p:bldP spid="96" grpId="0" animBg="1"/>
      <p:bldP spid="84" grpId="0"/>
      <p:bldP spid="88" grpId="0"/>
      <p:bldP spid="97" grpId="0"/>
      <p:bldP spid="98" grpId="0"/>
      <p:bldP spid="122" grpId="0"/>
      <p:bldP spid="132" grpId="0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469702" cy="490696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U: document-to-concept similarity matrix</a:t>
                </a:r>
              </a:p>
              <a:p>
                <a:pPr algn="just"/>
                <a:r>
                  <a:rPr lang="en-US" dirty="0"/>
                  <a:t>V: term-to-concept </a:t>
                </a:r>
                <a:r>
                  <a:rPr lang="en-US" dirty="0" err="1"/>
                  <a:t>sim</a:t>
                </a:r>
                <a:r>
                  <a:rPr lang="en-US" dirty="0"/>
                  <a:t>. matrix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: its diagonal elements: ‘strength’ of each concept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Q: if A is the document-to-term matrix, what is A</a:t>
                </a:r>
                <a:r>
                  <a:rPr lang="en-US" baseline="30000" dirty="0"/>
                  <a:t>T</a:t>
                </a:r>
                <a:r>
                  <a:rPr lang="en-US" dirty="0"/>
                  <a:t> A?</a:t>
                </a:r>
              </a:p>
              <a:p>
                <a:pPr lvl="1" algn="just"/>
                <a:r>
                  <a:rPr lang="en-US" dirty="0"/>
                  <a:t>term-to-term ([m x m]) similarity matrix</a:t>
                </a:r>
              </a:p>
              <a:p>
                <a:pPr algn="just"/>
                <a:r>
                  <a:rPr lang="en-US" dirty="0"/>
                  <a:t>Q: if A is the document-to-term matrix, what is A A</a:t>
                </a:r>
                <a:r>
                  <a:rPr lang="en-US" baseline="30000" dirty="0"/>
                  <a:t>T</a:t>
                </a:r>
                <a:r>
                  <a:rPr lang="en-US" dirty="0"/>
                  <a:t>?</a:t>
                </a:r>
              </a:p>
              <a:p>
                <a:pPr lvl="1" algn="just"/>
                <a:r>
                  <a:rPr lang="en-US" dirty="0"/>
                  <a:t>document-to-document ([n x n]) similarity matrix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469702" cy="4906963"/>
              </a:xfrm>
              <a:blipFill rotWithShape="0">
                <a:blip r:embed="rId2"/>
                <a:stretch>
                  <a:fillRect l="-129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how exactly is dim. reduction done?</a:t>
            </a:r>
          </a:p>
          <a:p>
            <a:pPr lvl="1"/>
            <a:r>
              <a:rPr lang="en-US" dirty="0"/>
              <a:t>set the smallest eigenvalues to zero: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78803" y="2334890"/>
            <a:ext cx="7943850" cy="2917825"/>
            <a:chOff x="528" y="2112"/>
            <a:chExt cx="5004" cy="1838"/>
          </a:xfrm>
        </p:grpSpPr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576" y="2160"/>
            <a:ext cx="1301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261240" imgH="4058280" progId="Word.Document.8">
                    <p:embed/>
                  </p:oleObj>
                </mc:Choice>
                <mc:Fallback>
                  <p:oleObj name="Document" r:id="rId2" imgW="3261240" imgH="4058280" progId="Word.Document.8">
                    <p:embed/>
                    <p:pic>
                      <p:nvPicPr>
                        <p:cNvPr id="2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0"/>
                          <a:ext cx="1301" cy="1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28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 flipH="1">
              <a:off x="1632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2160" y="2112"/>
            <a:ext cx="784" cy="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1832040" imgH="4058280" progId="Word.Document.8">
                    <p:embed/>
                  </p:oleObj>
                </mc:Choice>
                <mc:Fallback>
                  <p:oleObj name="Document" r:id="rId4" imgW="1832040" imgH="4058280" progId="Word.Document.8">
                    <p:embed/>
                    <p:pic>
                      <p:nvPicPr>
                        <p:cNvPr id="2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112"/>
                          <a:ext cx="784" cy="1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Freeform 9"/>
            <p:cNvSpPr>
              <a:spLocks/>
            </p:cNvSpPr>
            <p:nvPr/>
          </p:nvSpPr>
          <p:spPr bwMode="auto">
            <a:xfrm flipH="1">
              <a:off x="2880" y="2112"/>
              <a:ext cx="96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064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824" y="2688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=</a:t>
              </a:r>
            </a:p>
          </p:txBody>
        </p:sp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3360" y="2592"/>
            <a:ext cx="768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1815480" imgH="1361880" progId="Word.Document.8">
                    <p:embed/>
                  </p:oleObj>
                </mc:Choice>
                <mc:Fallback>
                  <p:oleObj name="Document" r:id="rId6" imgW="1815480" imgH="1361880" progId="Word.Document.8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592"/>
                          <a:ext cx="768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3264" y="2544"/>
              <a:ext cx="144" cy="624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 flipH="1">
              <a:off x="4032" y="2544"/>
              <a:ext cx="144" cy="624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3024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34" name="Object 16"/>
            <p:cNvGraphicFramePr>
              <a:graphicFrameLocks noChangeAspect="1"/>
            </p:cNvGraphicFramePr>
            <p:nvPr/>
          </p:nvGraphicFramePr>
          <p:xfrm>
            <a:off x="3504" y="3360"/>
            <a:ext cx="20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4651200" imgH="1361880" progId="Word.Document.8">
                    <p:embed/>
                  </p:oleObj>
                </mc:Choice>
                <mc:Fallback>
                  <p:oleObj name="Document" r:id="rId8" imgW="4651200" imgH="1361880" progId="Word.Document.8">
                    <p:embed/>
                    <p:pic>
                      <p:nvPicPr>
                        <p:cNvPr id="3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360"/>
                          <a:ext cx="20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4320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3504" y="3360"/>
              <a:ext cx="96" cy="480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 flipH="1">
              <a:off x="5376" y="3408"/>
              <a:ext cx="96" cy="480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484844" y="3476445"/>
            <a:ext cx="408315" cy="44139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487726" y="3459193"/>
            <a:ext cx="405433" cy="422694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1112802" y="2169546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61240" imgH="4058280" progId="Word.Document.8">
                  <p:embed/>
                </p:oleObj>
              </mc:Choice>
              <mc:Fallback>
                <p:oleObj name="Document" r:id="rId2" imgW="3261240" imgH="4058280" progId="Word.Document.8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02" y="2169546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 5"/>
          <p:cNvSpPr>
            <a:spLocks/>
          </p:cNvSpPr>
          <p:nvPr/>
        </p:nvSpPr>
        <p:spPr bwMode="auto">
          <a:xfrm>
            <a:off x="1036602" y="2093346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 flipH="1">
            <a:off x="2789202" y="2093346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3627402" y="2093346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832040" imgH="4058280" progId="Word.Document.8">
                  <p:embed/>
                </p:oleObj>
              </mc:Choice>
              <mc:Fallback>
                <p:oleObj name="Document" r:id="rId4" imgW="1832040" imgH="4058280" progId="Word.Document.8">
                  <p:embed/>
                  <p:pic>
                    <p:nvPicPr>
                      <p:cNvPr id="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02" y="2093346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8"/>
          <p:cNvSpPr>
            <a:spLocks/>
          </p:cNvSpPr>
          <p:nvPr/>
        </p:nvSpPr>
        <p:spPr bwMode="auto">
          <a:xfrm flipH="1">
            <a:off x="4770402" y="2093346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3475002" y="2093346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3097177" y="3007746"/>
            <a:ext cx="37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~</a:t>
            </a:r>
          </a:p>
        </p:txBody>
      </p:sp>
      <p:graphicFrame>
        <p:nvGraphicFramePr>
          <p:cNvPr id="45" name="Object 11"/>
          <p:cNvGraphicFramePr>
            <a:graphicFrameLocks noChangeAspect="1"/>
          </p:cNvGraphicFramePr>
          <p:nvPr/>
        </p:nvGraphicFramePr>
        <p:xfrm>
          <a:off x="5532402" y="2855346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815480" imgH="1362240" progId="Word.Document.8">
                  <p:embed/>
                </p:oleObj>
              </mc:Choice>
              <mc:Fallback>
                <p:oleObj name="Document" r:id="rId6" imgW="1815480" imgH="1362240" progId="Word.Document.8">
                  <p:embed/>
                  <p:pic>
                    <p:nvPicPr>
                      <p:cNvPr id="4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02" y="2855346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Freeform 12"/>
          <p:cNvSpPr>
            <a:spLocks/>
          </p:cNvSpPr>
          <p:nvPr/>
        </p:nvSpPr>
        <p:spPr bwMode="auto">
          <a:xfrm>
            <a:off x="5380002" y="2779146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 flipH="1">
            <a:off x="6599202" y="2779146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4999002" y="293154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49" name="Object 15"/>
          <p:cNvGraphicFramePr>
            <a:graphicFrameLocks noChangeAspect="1"/>
          </p:cNvGraphicFramePr>
          <p:nvPr/>
        </p:nvGraphicFramePr>
        <p:xfrm>
          <a:off x="7513602" y="2855346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651200" imgH="1361880" progId="Word.Document.8">
                  <p:embed/>
                </p:oleObj>
              </mc:Choice>
              <mc:Fallback>
                <p:oleObj name="Document" r:id="rId8" imgW="4651200" imgH="1361880" progId="Word.Document.8">
                  <p:embed/>
                  <p:pic>
                    <p:nvPicPr>
                      <p:cNvPr id="4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02" y="2855346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7056402" y="293154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1" name="Freeform 17"/>
          <p:cNvSpPr>
            <a:spLocks/>
          </p:cNvSpPr>
          <p:nvPr/>
        </p:nvSpPr>
        <p:spPr bwMode="auto">
          <a:xfrm>
            <a:off x="7513602" y="2855346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Freeform 18"/>
          <p:cNvSpPr>
            <a:spLocks/>
          </p:cNvSpPr>
          <p:nvPr/>
        </p:nvSpPr>
        <p:spPr bwMode="auto">
          <a:xfrm flipH="1">
            <a:off x="10485402" y="2931546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V="1">
            <a:off x="6294402" y="3083946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6218202" y="3236346"/>
            <a:ext cx="6096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5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#2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845389" y="1306913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61240" imgH="4058280" progId="Word.Document.8">
                  <p:embed/>
                </p:oleObj>
              </mc:Choice>
              <mc:Fallback>
                <p:oleObj name="Document" r:id="rId2" imgW="3261240" imgH="4058280" progId="Word.Document.8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89" y="1306913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5"/>
          <p:cNvSpPr>
            <a:spLocks/>
          </p:cNvSpPr>
          <p:nvPr/>
        </p:nvSpPr>
        <p:spPr bwMode="auto">
          <a:xfrm>
            <a:off x="769189" y="1230713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 flipH="1">
            <a:off x="2521789" y="1230713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3359989" y="1230713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832040" imgH="4058280" progId="Word.Document.8">
                  <p:embed/>
                </p:oleObj>
              </mc:Choice>
              <mc:Fallback>
                <p:oleObj name="Document" r:id="rId4" imgW="1832040" imgH="4058280" progId="Word.Document.8">
                  <p:embed/>
                  <p:pic>
                    <p:nvPicPr>
                      <p:cNvPr id="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989" y="1230713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8"/>
          <p:cNvSpPr>
            <a:spLocks/>
          </p:cNvSpPr>
          <p:nvPr/>
        </p:nvSpPr>
        <p:spPr bwMode="auto">
          <a:xfrm flipH="1">
            <a:off x="4502989" y="1230713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3207589" y="1230713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2829764" y="2145113"/>
            <a:ext cx="37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~</a:t>
            </a:r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5264989" y="1992713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815480" imgH="1362240" progId="Word.Document.8">
                  <p:embed/>
                </p:oleObj>
              </mc:Choice>
              <mc:Fallback>
                <p:oleObj name="Document" r:id="rId6" imgW="1815480" imgH="1362240" progId="Word.Document.8">
                  <p:embed/>
                  <p:pic>
                    <p:nvPicPr>
                      <p:cNvPr id="3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989" y="1992713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12"/>
          <p:cNvSpPr>
            <a:spLocks/>
          </p:cNvSpPr>
          <p:nvPr/>
        </p:nvSpPr>
        <p:spPr bwMode="auto">
          <a:xfrm>
            <a:off x="5112589" y="1916513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 flipH="1">
            <a:off x="6331789" y="1916513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731589" y="20689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/>
        </p:nvGraphicFramePr>
        <p:xfrm>
          <a:off x="7443155" y="1926581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651200" imgH="1361880" progId="Word.Document.8">
                  <p:embed/>
                </p:oleObj>
              </mc:Choice>
              <mc:Fallback>
                <p:oleObj name="Document" r:id="rId8" imgW="4651200" imgH="1361880" progId="Word.Document.8">
                  <p:embed/>
                  <p:pic>
                    <p:nvPicPr>
                      <p:cNvPr id="3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155" y="1926581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6788989" y="20689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0" name="Freeform 17"/>
          <p:cNvSpPr>
            <a:spLocks/>
          </p:cNvSpPr>
          <p:nvPr/>
        </p:nvSpPr>
        <p:spPr bwMode="auto">
          <a:xfrm>
            <a:off x="7443155" y="1926581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 flipH="1">
            <a:off x="10414955" y="2002781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6026989" y="2221313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5950789" y="2373713"/>
            <a:ext cx="6096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4045789" y="1078313"/>
            <a:ext cx="38100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V="1">
            <a:off x="7290755" y="2383781"/>
            <a:ext cx="33528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7290755" y="2307581"/>
            <a:ext cx="32766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V="1">
            <a:off x="3969589" y="1078313"/>
            <a:ext cx="381000" cy="2819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62" name="Group 4"/>
          <p:cNvGrpSpPr>
            <a:grpSpLocks/>
          </p:cNvGrpSpPr>
          <p:nvPr/>
        </p:nvGrpSpPr>
        <p:grpSpPr bwMode="auto">
          <a:xfrm>
            <a:off x="5323930" y="3611586"/>
            <a:ext cx="2141538" cy="2647950"/>
            <a:chOff x="528" y="2112"/>
            <a:chExt cx="1349" cy="1668"/>
          </a:xfrm>
        </p:grpSpPr>
        <p:graphicFrame>
          <p:nvGraphicFramePr>
            <p:cNvPr id="63" name="Object 5"/>
            <p:cNvGraphicFramePr>
              <a:graphicFrameLocks noChangeAspect="1"/>
            </p:cNvGraphicFramePr>
            <p:nvPr/>
          </p:nvGraphicFramePr>
          <p:xfrm>
            <a:off x="576" y="2160"/>
            <a:ext cx="1301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0" imgW="3261240" imgH="4058280" progId="Word.Document.8">
                    <p:embed/>
                  </p:oleObj>
                </mc:Choice>
                <mc:Fallback>
                  <p:oleObj name="Document" r:id="rId10" imgW="3261240" imgH="4058280" progId="Word.Document.8">
                    <p:embed/>
                    <p:pic>
                      <p:nvPicPr>
                        <p:cNvPr id="6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0"/>
                          <a:ext cx="1301" cy="1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528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 flipH="1">
              <a:off x="1632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7384505" y="4525986"/>
            <a:ext cx="37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~</a:t>
            </a:r>
          </a:p>
        </p:txBody>
      </p:sp>
      <p:graphicFrame>
        <p:nvGraphicFramePr>
          <p:cNvPr id="67" name="Object 9"/>
          <p:cNvGraphicFramePr>
            <a:graphicFrameLocks noChangeAspect="1"/>
          </p:cNvGraphicFramePr>
          <p:nvPr/>
        </p:nvGraphicFramePr>
        <p:xfrm>
          <a:off x="8067130" y="3535386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3261240" imgH="4059360" progId="Word.Document.8">
                  <p:embed/>
                </p:oleObj>
              </mc:Choice>
              <mc:Fallback>
                <p:oleObj name="Document" r:id="rId11" imgW="3261240" imgH="4059360" progId="Word.Document.8">
                  <p:embed/>
                  <p:pic>
                    <p:nvPicPr>
                      <p:cNvPr id="6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130" y="3535386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Freeform 10"/>
          <p:cNvSpPr>
            <a:spLocks/>
          </p:cNvSpPr>
          <p:nvPr/>
        </p:nvSpPr>
        <p:spPr bwMode="auto">
          <a:xfrm>
            <a:off x="7990930" y="3459186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"/>
          <p:cNvSpPr>
            <a:spLocks/>
          </p:cNvSpPr>
          <p:nvPr/>
        </p:nvSpPr>
        <p:spPr bwMode="auto">
          <a:xfrm flipH="1">
            <a:off x="9743530" y="3459186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9210130" y="4983186"/>
            <a:ext cx="6096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B7F15-24F8-4DD1-B468-BE63AF39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Social-network matrices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096228"/>
            <a:ext cx="42656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-5400000">
            <a:off x="2814377" y="2439128"/>
            <a:ext cx="546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users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-5400000">
            <a:off x="5584559" y="-167547"/>
            <a:ext cx="90858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algn="ctr"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groups 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(e.g., BU group, opera, etc.)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5603609" y="2518503"/>
            <a:ext cx="90858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A</a:t>
            </a:r>
            <a:r>
              <a:rPr lang="en-US" sz="2400" b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ij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= partiticipation of the 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-th user in the  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-th group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31811" y="5664188"/>
            <a:ext cx="10774392" cy="51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F0000"/>
                </a:solidFill>
              </a:rPr>
              <a:t>Find  a subset of the groups that accurately clusters social-network users</a:t>
            </a:r>
          </a:p>
        </p:txBody>
      </p:sp>
    </p:spTree>
    <p:extLst>
      <p:ext uri="{BB962C8B-B14F-4D97-AF65-F5344CB8AC3E}">
        <p14:creationId xmlns:p14="http://schemas.microsoft.com/office/powerpoint/2010/main" val="271182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3604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035833" y="2686174"/>
            <a:ext cx="8086663" cy="2549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b="1" u="sng" dirty="0">
              <a:solidFill>
                <a:srgbClr val="339933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129434" y="2973512"/>
          <a:ext cx="7993062" cy="207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32240" imgH="1600200" progId="Equation.3">
                  <p:embed/>
                </p:oleObj>
              </mc:Choice>
              <mc:Fallback>
                <p:oleObj name="Equation" r:id="rId2" imgW="5232240" imgH="16002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434" y="2973512"/>
                        <a:ext cx="7993062" cy="2072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108006" y="1259304"/>
            <a:ext cx="7920038" cy="13522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b="1" u="sng" dirty="0">
              <a:solidFill>
                <a:srgbClr val="339933"/>
              </a:solidFill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937721" y="1330743"/>
          <a:ext cx="1533525" cy="32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177480" progId="Equation.3">
                  <p:embed/>
                </p:oleObj>
              </mc:Choice>
              <mc:Fallback>
                <p:oleObj name="Equation" r:id="rId4" imgW="698400" imgH="17748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721" y="1330743"/>
                        <a:ext cx="1533525" cy="32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66059" y="1691105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A  =  </a:t>
            </a:r>
            <a:r>
              <a:rPr lang="en-US" sz="2400" b="1" dirty="0">
                <a:solidFill>
                  <a:srgbClr val="FF0000"/>
                </a:solidFill>
              </a:rPr>
              <a:t>(orthogonal) </a:t>
            </a:r>
            <a:r>
              <a:rPr lang="en-US" sz="2400" b="1" dirty="0">
                <a:solidFill>
                  <a:srgbClr val="339933"/>
                </a:solidFill>
              </a:rPr>
              <a:t>(diagonal) </a:t>
            </a:r>
            <a:r>
              <a:rPr lang="en-US" sz="2400" b="1" dirty="0">
                <a:solidFill>
                  <a:srgbClr val="FF0000"/>
                </a:solidFill>
              </a:rPr>
              <a:t>(orthogonal)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577359" y="2122905"/>
          <a:ext cx="2386012" cy="48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03040" progId="Equation.3">
                  <p:embed/>
                </p:oleObj>
              </mc:Choice>
              <mc:Fallback>
                <p:oleObj name="Equation" r:id="rId6" imgW="736560" imgH="2030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359" y="2122905"/>
                        <a:ext cx="2386012" cy="488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2035834" y="5365633"/>
            <a:ext cx="8212348" cy="836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228337" y="5641976"/>
          <a:ext cx="16557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03040" progId="Equation.3">
                  <p:embed/>
                </p:oleObj>
              </mc:Choice>
              <mc:Fallback>
                <p:oleObj name="Equation" r:id="rId8" imgW="672840" imgH="2030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337" y="5641976"/>
                        <a:ext cx="16557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884099" y="5924551"/>
            <a:ext cx="792163" cy="0"/>
          </a:xfrm>
          <a:prstGeom prst="straightConnector1">
            <a:avLst/>
          </a:prstGeom>
          <a:ln w="698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4871524" y="5624514"/>
          <a:ext cx="50609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57400" imgH="228600" progId="Equation.3">
                  <p:embed/>
                </p:oleObj>
              </mc:Choice>
              <mc:Fallback>
                <p:oleObj name="Equation" r:id="rId10" imgW="2057400" imgH="22860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524" y="5624514"/>
                        <a:ext cx="50609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286000"/>
            <a:ext cx="36560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-5400000">
            <a:off x="2812789" y="2628900"/>
            <a:ext cx="546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customers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-5400000">
            <a:off x="5698859" y="320675"/>
            <a:ext cx="90858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algn="ctr"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d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products </a:t>
            </a:r>
          </a:p>
          <a:p>
            <a:pPr eaLnBrk="1" hangingPunct="1"/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5308331" y="2862263"/>
            <a:ext cx="127054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A</a:t>
            </a:r>
            <a:r>
              <a:rPr lang="en-US" sz="2400" b="1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ij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= frequency of the 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-th  product is bought by the </a:t>
            </a:r>
            <a:r>
              <a:rPr lang="en-US" sz="2400" b="1">
                <a:solidFill>
                  <a:schemeClr val="accent2"/>
                </a:solidFill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-th customer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38199" y="5567097"/>
            <a:ext cx="10921409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1pPr>
            <a:lvl2pPr marL="742950" indent="-28575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2pPr>
            <a:lvl3pPr marL="11430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3pPr>
            <a:lvl4pPr marL="16002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4pPr>
            <a:lvl5pPr marL="2057400" indent="-228600"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defRPr>
                <a:solidFill>
                  <a:schemeClr val="bg1"/>
                </a:solidFill>
                <a:latin typeface="Calibri" panose="020F0502020204030204" pitchFamily="34" charset="0"/>
                <a:ea typeface="DejaVu LGC Sans"/>
                <a:cs typeface="DejaVu LGC Sans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Find  a subset of the products that accurately describe the behavior or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15724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A212103B-1716-4C13-807A-9809540B2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668000" cy="527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Geometrical  Interpretation: Eigenvalues and Eigenvectors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DF0D72E-82EE-4637-8354-3638FDC56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Consider a covariance matrix, A, i.e., A = 1/n S S</a:t>
            </a:r>
            <a:r>
              <a:rPr lang="en-US" altLang="en-US" sz="26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600" dirty="0">
                <a:latin typeface="Garamond" panose="02020404030301010803" pitchFamily="18" charset="0"/>
              </a:rPr>
              <a:t> for some S</a:t>
            </a: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Ellipse: major axis as the larger eigenvalue and the minor axis as the smaller eigenvalue</a:t>
            </a:r>
          </a:p>
        </p:txBody>
      </p:sp>
      <p:pic>
        <p:nvPicPr>
          <p:cNvPr id="3077" name="Picture 4" descr="Picture 1">
            <a:extLst>
              <a:ext uri="{FF2B5EF4-FFF2-40B4-BE49-F238E27FC236}">
                <a16:creationId xmlns:a16="http://schemas.microsoft.com/office/drawing/2014/main" id="{F224DAA5-CCCF-4176-932C-CF21D3E8B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46350"/>
            <a:ext cx="7696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0CE3BA48-529D-499A-9157-400765F41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4" y="1689100"/>
          <a:ext cx="44338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57200" progId="Equation.3">
                  <p:embed/>
                </p:oleObj>
              </mc:Choice>
              <mc:Fallback>
                <p:oleObj name="Equation" r:id="rId4" imgW="2298600" imgH="457200" progId="Equation.3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0CE3BA48-529D-499A-9157-400765F41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4" y="1689100"/>
                        <a:ext cx="44338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B8AD17-B88B-4FDB-9CD0-A3EBE7ACC67F}"/>
              </a:ext>
            </a:extLst>
          </p:cNvPr>
          <p:cNvSpPr txBox="1"/>
          <p:nvPr/>
        </p:nvSpPr>
        <p:spPr>
          <a:xfrm>
            <a:off x="900114" y="6457950"/>
            <a:ext cx="68418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Eigen Decomposition and Singular Value Decomposition, Mani Thomas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C8FD-4188-490F-B69B-CB93664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06653-176F-49BC-B97A-6089A6696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SVD tells us that we can think of the 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upon any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three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rotation (multiplication by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doesn’t change vector length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).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stretching along the cardinal axes (where the </a:t>
                </a:r>
                <a:r>
                  <a:rPr lang="en-US" dirty="0" err="1"/>
                  <a:t>I’th</a:t>
                </a:r>
                <a:r>
                  <a:rPr lang="en-US" dirty="0"/>
                  <a:t> component is stretched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another rotation (</a:t>
                </a:r>
                <a:r>
                  <a:rPr lang="en-US" dirty="0" err="1"/>
                  <a:t>multipication</a:t>
                </a:r>
                <a:r>
                  <a:rPr lang="en-US" dirty="0"/>
                  <a:t> by U).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06653-176F-49BC-B97A-6089A6696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DE912-2E07-420C-88E1-11BB5A56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30A7C-A7DE-48F3-B079-B9F38ACB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20" y="4041457"/>
            <a:ext cx="4178617" cy="21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5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#3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270000"/>
            <a:ext cx="6856772" cy="4906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 linear (non-singular) transform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/>
              <a:t> always takes hyper-spheres to hyper-ellipses.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77525" y="6445250"/>
            <a:ext cx="1514475" cy="365125"/>
          </a:xfrm>
        </p:spPr>
        <p:txBody>
          <a:bodyPr/>
          <a:lstStyle/>
          <a:p>
            <a:fld id="{3E6BA154-FECB-41BE-BA85-4CF9842DE4AA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09936" name="Group 16"/>
          <p:cNvGrpSpPr>
            <a:grpSpLocks/>
          </p:cNvGrpSpPr>
          <p:nvPr/>
        </p:nvGrpSpPr>
        <p:grpSpPr bwMode="auto">
          <a:xfrm>
            <a:off x="7707249" y="1388937"/>
            <a:ext cx="3733800" cy="1366837"/>
            <a:chOff x="1272" y="1624"/>
            <a:chExt cx="3102" cy="1136"/>
          </a:xfrm>
        </p:grpSpPr>
        <p:sp>
          <p:nvSpPr>
            <p:cNvPr id="209924" name="Freeform 4"/>
            <p:cNvSpPr>
              <a:spLocks/>
            </p:cNvSpPr>
            <p:nvPr/>
          </p:nvSpPr>
          <p:spPr bwMode="auto">
            <a:xfrm>
              <a:off x="2408" y="2060"/>
              <a:ext cx="838" cy="95"/>
            </a:xfrm>
            <a:custGeom>
              <a:avLst/>
              <a:gdLst>
                <a:gd name="T0" fmla="*/ 0 w 1230"/>
                <a:gd name="T1" fmla="*/ 139 h 139"/>
                <a:gd name="T2" fmla="*/ 324 w 1230"/>
                <a:gd name="T3" fmla="*/ 25 h 139"/>
                <a:gd name="T4" fmla="*/ 834 w 1230"/>
                <a:gd name="T5" fmla="*/ 13 h 139"/>
                <a:gd name="T6" fmla="*/ 1230 w 1230"/>
                <a:gd name="T7" fmla="*/ 10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0" h="139">
                  <a:moveTo>
                    <a:pt x="0" y="139"/>
                  </a:moveTo>
                  <a:cubicBezTo>
                    <a:pt x="92" y="92"/>
                    <a:pt x="185" y="46"/>
                    <a:pt x="324" y="25"/>
                  </a:cubicBezTo>
                  <a:cubicBezTo>
                    <a:pt x="463" y="4"/>
                    <a:pt x="683" y="0"/>
                    <a:pt x="834" y="13"/>
                  </a:cubicBezTo>
                  <a:cubicBezTo>
                    <a:pt x="985" y="26"/>
                    <a:pt x="1107" y="64"/>
                    <a:pt x="1230" y="10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782" y="2106"/>
              <a:ext cx="269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517" y="1841"/>
              <a:ext cx="720" cy="719"/>
            </a:xfrm>
            <a:prstGeom prst="ellipse">
              <a:avLst/>
            </a:prstGeom>
            <a:solidFill>
              <a:srgbClr val="FFCC66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 rot="2783336">
              <a:off x="3601" y="1804"/>
              <a:ext cx="449" cy="834"/>
            </a:xfrm>
            <a:prstGeom prst="ellipse">
              <a:avLst/>
            </a:prstGeom>
            <a:solidFill>
              <a:srgbClr val="FFCC66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Line 9"/>
            <p:cNvSpPr>
              <a:spLocks noChangeShapeType="1"/>
            </p:cNvSpPr>
            <p:nvPr/>
          </p:nvSpPr>
          <p:spPr bwMode="auto">
            <a:xfrm>
              <a:off x="1272" y="2208"/>
              <a:ext cx="1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930" name="Line 10"/>
            <p:cNvSpPr>
              <a:spLocks noChangeShapeType="1"/>
            </p:cNvSpPr>
            <p:nvPr/>
          </p:nvSpPr>
          <p:spPr bwMode="auto">
            <a:xfrm flipV="1">
              <a:off x="1873" y="1628"/>
              <a:ext cx="0" cy="1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931" name="Line 11"/>
            <p:cNvSpPr>
              <a:spLocks noChangeShapeType="1"/>
            </p:cNvSpPr>
            <p:nvPr/>
          </p:nvSpPr>
          <p:spPr bwMode="auto">
            <a:xfrm>
              <a:off x="3234" y="2204"/>
              <a:ext cx="1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932" name="Line 12"/>
            <p:cNvSpPr>
              <a:spLocks noChangeShapeType="1"/>
            </p:cNvSpPr>
            <p:nvPr/>
          </p:nvSpPr>
          <p:spPr bwMode="auto">
            <a:xfrm flipV="1">
              <a:off x="3834" y="1624"/>
              <a:ext cx="0" cy="1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9938" name="Freeform 18"/>
          <p:cNvSpPr>
            <a:spLocks/>
          </p:cNvSpPr>
          <p:nvPr/>
        </p:nvSpPr>
        <p:spPr bwMode="auto">
          <a:xfrm>
            <a:off x="9093137" y="3722561"/>
            <a:ext cx="1009650" cy="114300"/>
          </a:xfrm>
          <a:custGeom>
            <a:avLst/>
            <a:gdLst>
              <a:gd name="T0" fmla="*/ 0 w 1230"/>
              <a:gd name="T1" fmla="*/ 139 h 139"/>
              <a:gd name="T2" fmla="*/ 324 w 1230"/>
              <a:gd name="T3" fmla="*/ 25 h 139"/>
              <a:gd name="T4" fmla="*/ 834 w 1230"/>
              <a:gd name="T5" fmla="*/ 13 h 139"/>
              <a:gd name="T6" fmla="*/ 1230 w 1230"/>
              <a:gd name="T7" fmla="*/ 10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0" h="139">
                <a:moveTo>
                  <a:pt x="0" y="139"/>
                </a:moveTo>
                <a:cubicBezTo>
                  <a:pt x="92" y="92"/>
                  <a:pt x="185" y="46"/>
                  <a:pt x="324" y="25"/>
                </a:cubicBezTo>
                <a:cubicBezTo>
                  <a:pt x="463" y="4"/>
                  <a:pt x="683" y="0"/>
                  <a:pt x="834" y="13"/>
                </a:cubicBezTo>
                <a:cubicBezTo>
                  <a:pt x="985" y="26"/>
                  <a:pt x="1107" y="64"/>
                  <a:pt x="1230" y="10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9543987" y="377812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209946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689" y="3305782"/>
            <a:ext cx="9810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47" name="Picture 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45816">
            <a:off x="10101200" y="3270124"/>
            <a:ext cx="16541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20BB7B8-7CDB-4639-927A-304E112729CC}"/>
              </a:ext>
            </a:extLst>
          </p:cNvPr>
          <p:cNvSpPr/>
          <p:nvPr/>
        </p:nvSpPr>
        <p:spPr>
          <a:xfrm>
            <a:off x="968971" y="3879732"/>
            <a:ext cx="1445338" cy="11398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D76A9-1F10-4CBF-9B9B-63CAE9AB0D06}"/>
              </a:ext>
            </a:extLst>
          </p:cNvPr>
          <p:cNvCxnSpPr>
            <a:cxnSpLocks/>
          </p:cNvCxnSpPr>
          <p:nvPr/>
        </p:nvCxnSpPr>
        <p:spPr>
          <a:xfrm>
            <a:off x="1691640" y="2941320"/>
            <a:ext cx="0" cy="338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DD83B0-B84D-421B-B592-CCB669041E92}"/>
              </a:ext>
            </a:extLst>
          </p:cNvPr>
          <p:cNvCxnSpPr>
            <a:cxnSpLocks/>
          </p:cNvCxnSpPr>
          <p:nvPr/>
        </p:nvCxnSpPr>
        <p:spPr>
          <a:xfrm flipV="1">
            <a:off x="30480" y="4422532"/>
            <a:ext cx="3301215" cy="27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2B3E96-DAB8-4144-A819-F2062ED5C5E7}"/>
                  </a:ext>
                </a:extLst>
              </p:cNvPr>
              <p:cNvSpPr txBox="1"/>
              <p:nvPr/>
            </p:nvSpPr>
            <p:spPr>
              <a:xfrm>
                <a:off x="2298281" y="4491478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2B3E96-DAB8-4144-A819-F2062ED5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281" y="4491478"/>
                <a:ext cx="607138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E73C02-1FCB-4C10-9E22-ADC389BAE9DF}"/>
                  </a:ext>
                </a:extLst>
              </p:cNvPr>
              <p:cNvSpPr txBox="1"/>
              <p:nvPr/>
            </p:nvSpPr>
            <p:spPr>
              <a:xfrm>
                <a:off x="1205106" y="5050474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E73C02-1FCB-4C10-9E22-ADC389BA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06" y="5050474"/>
                <a:ext cx="607138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D760A-5785-43E1-9215-7C7E7ACE939A}"/>
                  </a:ext>
                </a:extLst>
              </p:cNvPr>
              <p:cNvSpPr txBox="1"/>
              <p:nvPr/>
            </p:nvSpPr>
            <p:spPr>
              <a:xfrm>
                <a:off x="527189" y="4422532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D760A-5785-43E1-9215-7C7E7ACE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9" y="4422532"/>
                <a:ext cx="607138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6AFCB6-FC52-4524-989F-BEE2C5C4BE91}"/>
                  </a:ext>
                </a:extLst>
              </p:cNvPr>
              <p:cNvSpPr txBox="1"/>
              <p:nvPr/>
            </p:nvSpPr>
            <p:spPr>
              <a:xfrm>
                <a:off x="1282622" y="3335996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6AFCB6-FC52-4524-989F-BEE2C5C4B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2" y="3335996"/>
                <a:ext cx="607138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78CD642-DA78-4310-994C-C2D69B44F2FE}"/>
              </a:ext>
            </a:extLst>
          </p:cNvPr>
          <p:cNvSpPr/>
          <p:nvPr/>
        </p:nvSpPr>
        <p:spPr>
          <a:xfrm rot="2606553">
            <a:off x="4955476" y="1646674"/>
            <a:ext cx="552093" cy="5423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6E5E-A041-40DC-A20A-94270D6A12D0}"/>
              </a:ext>
            </a:extLst>
          </p:cNvPr>
          <p:cNvCxnSpPr>
            <a:cxnSpLocks/>
          </p:cNvCxnSpPr>
          <p:nvPr/>
        </p:nvCxnSpPr>
        <p:spPr>
          <a:xfrm>
            <a:off x="5151120" y="2020350"/>
            <a:ext cx="0" cy="425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A8BC02-3B72-43C5-AE1D-5BB5D40183ED}"/>
              </a:ext>
            </a:extLst>
          </p:cNvPr>
          <p:cNvCxnSpPr>
            <a:cxnSpLocks/>
          </p:cNvCxnSpPr>
          <p:nvPr/>
        </p:nvCxnSpPr>
        <p:spPr>
          <a:xfrm>
            <a:off x="3489960" y="4403917"/>
            <a:ext cx="3840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B0152F-BD2E-4B7A-8022-B4FF32D5C5E8}"/>
                  </a:ext>
                </a:extLst>
              </p:cNvPr>
              <p:cNvSpPr txBox="1"/>
              <p:nvPr/>
            </p:nvSpPr>
            <p:spPr>
              <a:xfrm>
                <a:off x="5638367" y="2625298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B0152F-BD2E-4B7A-8022-B4FF32D5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67" y="2625298"/>
                <a:ext cx="607138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33C1EB-BC8B-4027-B565-0AD278645446}"/>
                  </a:ext>
                </a:extLst>
              </p:cNvPr>
              <p:cNvSpPr txBox="1"/>
              <p:nvPr/>
            </p:nvSpPr>
            <p:spPr>
              <a:xfrm>
                <a:off x="6585578" y="1785524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33C1EB-BC8B-4027-B565-0AD27864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78" y="1785524"/>
                <a:ext cx="607138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5F8EE4-FAEE-4199-AD14-C7CAC26037A8}"/>
                  </a:ext>
                </a:extLst>
              </p:cNvPr>
              <p:cNvSpPr txBox="1"/>
              <p:nvPr/>
            </p:nvSpPr>
            <p:spPr>
              <a:xfrm>
                <a:off x="3388638" y="4962187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5F8EE4-FAEE-4199-AD14-C7CAC2603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38" y="4962187"/>
                <a:ext cx="607138" cy="55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48E1F4-92AD-45E4-AFA1-8DD26AB3F190}"/>
                  </a:ext>
                </a:extLst>
              </p:cNvPr>
              <p:cNvSpPr txBox="1"/>
              <p:nvPr/>
            </p:nvSpPr>
            <p:spPr>
              <a:xfrm>
                <a:off x="2846985" y="6027195"/>
                <a:ext cx="60713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48E1F4-92AD-45E4-AFA1-8DD26AB3F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985" y="6027195"/>
                <a:ext cx="607138" cy="55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18">
            <a:extLst>
              <a:ext uri="{FF2B5EF4-FFF2-40B4-BE49-F238E27FC236}">
                <a16:creationId xmlns:a16="http://schemas.microsoft.com/office/drawing/2014/main" id="{D90ED254-8546-4A95-8CE6-442AD456EB28}"/>
              </a:ext>
            </a:extLst>
          </p:cNvPr>
          <p:cNvSpPr>
            <a:spLocks/>
          </p:cNvSpPr>
          <p:nvPr/>
        </p:nvSpPr>
        <p:spPr bwMode="auto">
          <a:xfrm>
            <a:off x="2689472" y="3774948"/>
            <a:ext cx="1865619" cy="552459"/>
          </a:xfrm>
          <a:custGeom>
            <a:avLst/>
            <a:gdLst>
              <a:gd name="T0" fmla="*/ 0 w 1230"/>
              <a:gd name="T1" fmla="*/ 139 h 139"/>
              <a:gd name="T2" fmla="*/ 324 w 1230"/>
              <a:gd name="T3" fmla="*/ 25 h 139"/>
              <a:gd name="T4" fmla="*/ 834 w 1230"/>
              <a:gd name="T5" fmla="*/ 13 h 139"/>
              <a:gd name="T6" fmla="*/ 1230 w 1230"/>
              <a:gd name="T7" fmla="*/ 10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0" h="139">
                <a:moveTo>
                  <a:pt x="0" y="139"/>
                </a:moveTo>
                <a:cubicBezTo>
                  <a:pt x="92" y="92"/>
                  <a:pt x="185" y="46"/>
                  <a:pt x="324" y="25"/>
                </a:cubicBezTo>
                <a:cubicBezTo>
                  <a:pt x="463" y="4"/>
                  <a:pt x="683" y="0"/>
                  <a:pt x="834" y="13"/>
                </a:cubicBezTo>
                <a:cubicBezTo>
                  <a:pt x="985" y="26"/>
                  <a:pt x="1107" y="64"/>
                  <a:pt x="1230" y="10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7B1CEC-393C-48F6-AF29-02618B50DE82}"/>
                  </a:ext>
                </a:extLst>
              </p:cNvPr>
              <p:cNvSpPr txBox="1"/>
              <p:nvPr/>
            </p:nvSpPr>
            <p:spPr>
              <a:xfrm>
                <a:off x="3023443" y="3125569"/>
                <a:ext cx="1291838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7B1CEC-393C-48F6-AF29-02618B50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43" y="3125569"/>
                <a:ext cx="1291838" cy="554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9" grpId="0"/>
      <p:bldP spid="30" grpId="0"/>
      <p:bldP spid="31" grpId="0"/>
      <p:bldP spid="35" grpId="0" animBg="1"/>
      <p:bldP spid="43" grpId="0"/>
      <p:bldP spid="44" grpId="0"/>
      <p:bldP spid="45" grpId="0"/>
      <p:bldP spid="46" grpId="0"/>
      <p:bldP spid="48" grpId="0" animBg="1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61376" y="6343439"/>
            <a:ext cx="4114800" cy="365125"/>
          </a:xfrm>
        </p:spPr>
        <p:txBody>
          <a:bodyPr/>
          <a:lstStyle/>
          <a:p>
            <a:fld id="{478FB3BE-2D8A-48DB-9E63-5AC9A73F756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- Interpretation #3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434" y="2715386"/>
            <a:ext cx="6743659" cy="1073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Thus, one good way to understand what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does is to find which vectors are mapped to the “main axes” of the ellipsoid.</a:t>
            </a: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7807833" y="2135697"/>
            <a:ext cx="3733800" cy="1366837"/>
            <a:chOff x="1272" y="1624"/>
            <a:chExt cx="3102" cy="1136"/>
          </a:xfrm>
        </p:grpSpPr>
        <p:sp>
          <p:nvSpPr>
            <p:cNvPr id="210949" name="Freeform 5"/>
            <p:cNvSpPr>
              <a:spLocks/>
            </p:cNvSpPr>
            <p:nvPr/>
          </p:nvSpPr>
          <p:spPr bwMode="auto">
            <a:xfrm>
              <a:off x="2408" y="2060"/>
              <a:ext cx="838" cy="95"/>
            </a:xfrm>
            <a:custGeom>
              <a:avLst/>
              <a:gdLst>
                <a:gd name="T0" fmla="*/ 0 w 1230"/>
                <a:gd name="T1" fmla="*/ 139 h 139"/>
                <a:gd name="T2" fmla="*/ 324 w 1230"/>
                <a:gd name="T3" fmla="*/ 25 h 139"/>
                <a:gd name="T4" fmla="*/ 834 w 1230"/>
                <a:gd name="T5" fmla="*/ 13 h 139"/>
                <a:gd name="T6" fmla="*/ 1230 w 1230"/>
                <a:gd name="T7" fmla="*/ 10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0" h="139">
                  <a:moveTo>
                    <a:pt x="0" y="139"/>
                  </a:moveTo>
                  <a:cubicBezTo>
                    <a:pt x="92" y="92"/>
                    <a:pt x="185" y="46"/>
                    <a:pt x="324" y="25"/>
                  </a:cubicBezTo>
                  <a:cubicBezTo>
                    <a:pt x="463" y="4"/>
                    <a:pt x="683" y="0"/>
                    <a:pt x="834" y="13"/>
                  </a:cubicBezTo>
                  <a:cubicBezTo>
                    <a:pt x="985" y="26"/>
                    <a:pt x="1107" y="64"/>
                    <a:pt x="1230" y="10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0" name="Text Box 6"/>
            <p:cNvSpPr txBox="1">
              <a:spLocks noChangeArrowheads="1"/>
            </p:cNvSpPr>
            <p:nvPr/>
          </p:nvSpPr>
          <p:spPr bwMode="auto">
            <a:xfrm>
              <a:off x="2782" y="2106"/>
              <a:ext cx="269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0951" name="Oval 7"/>
            <p:cNvSpPr>
              <a:spLocks noChangeArrowheads="1"/>
            </p:cNvSpPr>
            <p:nvPr/>
          </p:nvSpPr>
          <p:spPr bwMode="auto">
            <a:xfrm>
              <a:off x="1517" y="1841"/>
              <a:ext cx="720" cy="719"/>
            </a:xfrm>
            <a:prstGeom prst="ellipse">
              <a:avLst/>
            </a:prstGeom>
            <a:solidFill>
              <a:srgbClr val="FFCC66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 rot="2783336">
              <a:off x="3601" y="1804"/>
              <a:ext cx="449" cy="834"/>
            </a:xfrm>
            <a:prstGeom prst="ellipse">
              <a:avLst/>
            </a:prstGeom>
            <a:solidFill>
              <a:srgbClr val="FFCC66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Line 9"/>
            <p:cNvSpPr>
              <a:spLocks noChangeShapeType="1"/>
            </p:cNvSpPr>
            <p:nvPr/>
          </p:nvSpPr>
          <p:spPr bwMode="auto">
            <a:xfrm>
              <a:off x="1272" y="2208"/>
              <a:ext cx="1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4" name="Line 10"/>
            <p:cNvSpPr>
              <a:spLocks noChangeShapeType="1"/>
            </p:cNvSpPr>
            <p:nvPr/>
          </p:nvSpPr>
          <p:spPr bwMode="auto">
            <a:xfrm flipV="1">
              <a:off x="1873" y="1628"/>
              <a:ext cx="0" cy="1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5" name="Line 11"/>
            <p:cNvSpPr>
              <a:spLocks noChangeShapeType="1"/>
            </p:cNvSpPr>
            <p:nvPr/>
          </p:nvSpPr>
          <p:spPr bwMode="auto">
            <a:xfrm>
              <a:off x="3234" y="2204"/>
              <a:ext cx="1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 flipV="1">
              <a:off x="3834" y="1624"/>
              <a:ext cx="0" cy="1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0957" name="Freeform 13"/>
          <p:cNvSpPr>
            <a:spLocks/>
          </p:cNvSpPr>
          <p:nvPr/>
        </p:nvSpPr>
        <p:spPr bwMode="auto">
          <a:xfrm>
            <a:off x="9193721" y="4469321"/>
            <a:ext cx="1009650" cy="114300"/>
          </a:xfrm>
          <a:custGeom>
            <a:avLst/>
            <a:gdLst>
              <a:gd name="T0" fmla="*/ 0 w 1230"/>
              <a:gd name="T1" fmla="*/ 139 h 139"/>
              <a:gd name="T2" fmla="*/ 324 w 1230"/>
              <a:gd name="T3" fmla="*/ 25 h 139"/>
              <a:gd name="T4" fmla="*/ 834 w 1230"/>
              <a:gd name="T5" fmla="*/ 13 h 139"/>
              <a:gd name="T6" fmla="*/ 1230 w 1230"/>
              <a:gd name="T7" fmla="*/ 10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0" h="139">
                <a:moveTo>
                  <a:pt x="0" y="139"/>
                </a:moveTo>
                <a:cubicBezTo>
                  <a:pt x="92" y="92"/>
                  <a:pt x="185" y="46"/>
                  <a:pt x="324" y="25"/>
                </a:cubicBezTo>
                <a:cubicBezTo>
                  <a:pt x="463" y="4"/>
                  <a:pt x="683" y="0"/>
                  <a:pt x="834" y="13"/>
                </a:cubicBezTo>
                <a:cubicBezTo>
                  <a:pt x="985" y="26"/>
                  <a:pt x="1107" y="64"/>
                  <a:pt x="1230" y="10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9644571" y="452488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209" y="4035934"/>
            <a:ext cx="9810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60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45816">
            <a:off x="10182734" y="4016884"/>
            <a:ext cx="16541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0961" name="Group 17"/>
          <p:cNvGrpSpPr>
            <a:grpSpLocks/>
          </p:cNvGrpSpPr>
          <p:nvPr/>
        </p:nvGrpSpPr>
        <p:grpSpPr bwMode="auto">
          <a:xfrm rot="-2202294">
            <a:off x="8139622" y="2553209"/>
            <a:ext cx="619125" cy="303213"/>
            <a:chOff x="1538" y="1806"/>
            <a:chExt cx="548" cy="268"/>
          </a:xfrm>
        </p:grpSpPr>
        <p:sp>
          <p:nvSpPr>
            <p:cNvPr id="210962" name="Line 18"/>
            <p:cNvSpPr>
              <a:spLocks noChangeShapeType="1"/>
            </p:cNvSpPr>
            <p:nvPr/>
          </p:nvSpPr>
          <p:spPr bwMode="auto">
            <a:xfrm flipH="1" flipV="1">
              <a:off x="1538" y="1815"/>
              <a:ext cx="276" cy="254"/>
            </a:xfrm>
            <a:prstGeom prst="line">
              <a:avLst/>
            </a:prstGeom>
            <a:noFill/>
            <a:ln w="38100">
              <a:solidFill>
                <a:srgbClr val="D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63" name="Line 19"/>
            <p:cNvSpPr>
              <a:spLocks noChangeShapeType="1"/>
            </p:cNvSpPr>
            <p:nvPr/>
          </p:nvSpPr>
          <p:spPr bwMode="auto">
            <a:xfrm flipV="1">
              <a:off x="1814" y="1806"/>
              <a:ext cx="272" cy="2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0965" name="Line 21"/>
          <p:cNvSpPr>
            <a:spLocks noChangeShapeType="1"/>
          </p:cNvSpPr>
          <p:nvPr/>
        </p:nvSpPr>
        <p:spPr bwMode="auto">
          <a:xfrm rot="-1411941" flipH="1" flipV="1">
            <a:off x="10773284" y="2599246"/>
            <a:ext cx="79375" cy="241300"/>
          </a:xfrm>
          <a:prstGeom prst="line">
            <a:avLst/>
          </a:prstGeom>
          <a:noFill/>
          <a:ln w="38100">
            <a:solidFill>
              <a:srgbClr val="D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66" name="Line 22"/>
          <p:cNvSpPr>
            <a:spLocks noChangeShapeType="1"/>
          </p:cNvSpPr>
          <p:nvPr/>
        </p:nvSpPr>
        <p:spPr bwMode="auto">
          <a:xfrm rot="20188059" flipV="1">
            <a:off x="10849483" y="2584959"/>
            <a:ext cx="433388" cy="155575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01475" y="6428195"/>
            <a:ext cx="4114800" cy="365125"/>
          </a:xfrm>
        </p:spPr>
        <p:txBody>
          <a:bodyPr/>
          <a:lstStyle/>
          <a:p>
            <a:fld id="{4CC85E7D-108A-4D03-8505-CD4AF36BFB7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SVD - Interpretation #3</a:t>
            </a:r>
            <a:endParaRPr lang="en-US" sz="3200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15792"/>
            <a:ext cx="5983497" cy="4886325"/>
          </a:xfrm>
        </p:spPr>
        <p:txBody>
          <a:bodyPr/>
          <a:lstStyle/>
          <a:p>
            <a:r>
              <a:rPr lang="en-US" sz="2400" dirty="0"/>
              <a:t>In this 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is just a scaling matrix. </a:t>
            </a:r>
          </a:p>
          <a:p>
            <a:r>
              <a:rPr lang="en-US" sz="2400" dirty="0"/>
              <a:t>The </a:t>
            </a:r>
            <a:r>
              <a:rPr lang="en-US" sz="2400" u="sng" dirty="0" err="1"/>
              <a:t>eigen</a:t>
            </a:r>
            <a:r>
              <a:rPr lang="en-US" sz="2400" u="sng" dirty="0"/>
              <a:t> decomposition</a:t>
            </a:r>
            <a:r>
              <a:rPr lang="en-US" sz="2400" dirty="0"/>
              <a:t>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tells us which orthogonal axes it scales, and by how much: </a:t>
            </a:r>
          </a:p>
        </p:txBody>
      </p:sp>
      <p:graphicFrame>
        <p:nvGraphicFramePr>
          <p:cNvPr id="207890" name="Object 18"/>
          <p:cNvGraphicFramePr>
            <a:graphicFrameLocks noChangeAspect="1"/>
          </p:cNvGraphicFramePr>
          <p:nvPr/>
        </p:nvGraphicFramePr>
        <p:xfrm>
          <a:off x="3540335" y="4354566"/>
          <a:ext cx="50768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939600" progId="Equation.DSMT4">
                  <p:embed/>
                </p:oleObj>
              </mc:Choice>
              <mc:Fallback>
                <p:oleObj name="Equation" r:id="rId2" imgW="3022560" imgH="939600" progId="Equation.DSMT4">
                  <p:embed/>
                  <p:pic>
                    <p:nvPicPr>
                      <p:cNvPr id="2078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335" y="4354566"/>
                        <a:ext cx="507682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97" name="Group 25"/>
          <p:cNvGrpSpPr>
            <a:grpSpLocks/>
          </p:cNvGrpSpPr>
          <p:nvPr/>
        </p:nvGrpSpPr>
        <p:grpSpPr bwMode="auto">
          <a:xfrm>
            <a:off x="3889375" y="2754313"/>
            <a:ext cx="4344988" cy="1592262"/>
            <a:chOff x="1154" y="1746"/>
            <a:chExt cx="3209" cy="1176"/>
          </a:xfrm>
        </p:grpSpPr>
        <p:grpSp>
          <p:nvGrpSpPr>
            <p:cNvPr id="207889" name="Group 17"/>
            <p:cNvGrpSpPr>
              <a:grpSpLocks/>
            </p:cNvGrpSpPr>
            <p:nvPr/>
          </p:nvGrpSpPr>
          <p:grpSpPr bwMode="auto">
            <a:xfrm>
              <a:off x="1154" y="1746"/>
              <a:ext cx="3209" cy="1176"/>
              <a:chOff x="450" y="1638"/>
              <a:chExt cx="4536" cy="1662"/>
            </a:xfrm>
          </p:grpSpPr>
          <p:sp>
            <p:nvSpPr>
              <p:cNvPr id="207876" name="Freeform 4"/>
              <p:cNvSpPr>
                <a:spLocks/>
              </p:cNvSpPr>
              <p:nvPr/>
            </p:nvSpPr>
            <p:spPr bwMode="auto">
              <a:xfrm>
                <a:off x="2316" y="2405"/>
                <a:ext cx="911" cy="103"/>
              </a:xfrm>
              <a:custGeom>
                <a:avLst/>
                <a:gdLst>
                  <a:gd name="T0" fmla="*/ 0 w 1230"/>
                  <a:gd name="T1" fmla="*/ 139 h 139"/>
                  <a:gd name="T2" fmla="*/ 324 w 1230"/>
                  <a:gd name="T3" fmla="*/ 25 h 139"/>
                  <a:gd name="T4" fmla="*/ 834 w 1230"/>
                  <a:gd name="T5" fmla="*/ 13 h 139"/>
                  <a:gd name="T6" fmla="*/ 1230 w 1230"/>
                  <a:gd name="T7" fmla="*/ 10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0" h="139">
                    <a:moveTo>
                      <a:pt x="0" y="139"/>
                    </a:moveTo>
                    <a:cubicBezTo>
                      <a:pt x="92" y="92"/>
                      <a:pt x="185" y="46"/>
                      <a:pt x="324" y="25"/>
                    </a:cubicBezTo>
                    <a:cubicBezTo>
                      <a:pt x="463" y="4"/>
                      <a:pt x="683" y="0"/>
                      <a:pt x="834" y="13"/>
                    </a:cubicBezTo>
                    <a:cubicBezTo>
                      <a:pt x="985" y="26"/>
                      <a:pt x="1107" y="64"/>
                      <a:pt x="1230" y="103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77" name="Text Box 5"/>
              <p:cNvSpPr txBox="1">
                <a:spLocks noChangeArrowheads="1"/>
              </p:cNvSpPr>
              <p:nvPr/>
            </p:nvSpPr>
            <p:spPr bwMode="auto">
              <a:xfrm>
                <a:off x="2659" y="2476"/>
                <a:ext cx="33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810" y="1950"/>
                <a:ext cx="1056" cy="1056"/>
              </a:xfrm>
              <a:prstGeom prst="ellipse">
                <a:avLst/>
              </a:prstGeom>
              <a:solidFill>
                <a:srgbClr val="FFCC66">
                  <a:alpha val="28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 rot="2783336">
                <a:off x="3852" y="1902"/>
                <a:ext cx="660" cy="1224"/>
              </a:xfrm>
              <a:prstGeom prst="ellipse">
                <a:avLst/>
              </a:prstGeom>
              <a:solidFill>
                <a:srgbClr val="FFCC66">
                  <a:alpha val="28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80" name="Line 8"/>
              <p:cNvSpPr>
                <a:spLocks noChangeShapeType="1"/>
              </p:cNvSpPr>
              <p:nvPr/>
            </p:nvSpPr>
            <p:spPr bwMode="auto">
              <a:xfrm flipH="1" flipV="1">
                <a:off x="3948" y="2262"/>
                <a:ext cx="246" cy="222"/>
              </a:xfrm>
              <a:prstGeom prst="line">
                <a:avLst/>
              </a:prstGeom>
              <a:noFill/>
              <a:ln w="38100">
                <a:solidFill>
                  <a:srgbClr val="D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1" name="Line 9"/>
              <p:cNvSpPr>
                <a:spLocks noChangeShapeType="1"/>
              </p:cNvSpPr>
              <p:nvPr/>
            </p:nvSpPr>
            <p:spPr bwMode="auto">
              <a:xfrm flipV="1">
                <a:off x="4194" y="2088"/>
                <a:ext cx="408" cy="40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2" name="Line 10"/>
              <p:cNvSpPr>
                <a:spLocks noChangeShapeType="1"/>
              </p:cNvSpPr>
              <p:nvPr/>
            </p:nvSpPr>
            <p:spPr bwMode="auto">
              <a:xfrm flipH="1" flipV="1">
                <a:off x="942" y="2142"/>
                <a:ext cx="390" cy="360"/>
              </a:xfrm>
              <a:prstGeom prst="line">
                <a:avLst/>
              </a:prstGeom>
              <a:noFill/>
              <a:ln w="38100">
                <a:solidFill>
                  <a:srgbClr val="D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3" name="Line 11"/>
              <p:cNvSpPr>
                <a:spLocks noChangeShapeType="1"/>
              </p:cNvSpPr>
              <p:nvPr/>
            </p:nvSpPr>
            <p:spPr bwMode="auto">
              <a:xfrm flipV="1">
                <a:off x="1332" y="2130"/>
                <a:ext cx="384" cy="37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4" name="Line 12"/>
              <p:cNvSpPr>
                <a:spLocks noChangeShapeType="1"/>
              </p:cNvSpPr>
              <p:nvPr/>
            </p:nvSpPr>
            <p:spPr bwMode="auto">
              <a:xfrm>
                <a:off x="450" y="2490"/>
                <a:ext cx="16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 flipV="1">
                <a:off x="1332" y="1638"/>
                <a:ext cx="0" cy="16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312" y="2490"/>
                <a:ext cx="16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 flipV="1">
                <a:off x="4194" y="1638"/>
                <a:ext cx="0" cy="16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1592" y="2077"/>
              <a:ext cx="20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7893" name="Text Box 21"/>
            <p:cNvSpPr txBox="1">
              <a:spLocks noChangeArrowheads="1"/>
            </p:cNvSpPr>
            <p:nvPr/>
          </p:nvSpPr>
          <p:spPr bwMode="auto">
            <a:xfrm>
              <a:off x="1874" y="2173"/>
              <a:ext cx="20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7894" name="Text Box 22"/>
            <p:cNvSpPr txBox="1">
              <a:spLocks noChangeArrowheads="1"/>
            </p:cNvSpPr>
            <p:nvPr/>
          </p:nvSpPr>
          <p:spPr bwMode="auto">
            <a:xfrm>
              <a:off x="3590" y="2261"/>
              <a:ext cx="25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sz="1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3939" y="2141"/>
              <a:ext cx="25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sz="1400" baseline="-2500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</p:grpSp>
      <p:graphicFrame>
        <p:nvGraphicFramePr>
          <p:cNvPr id="2078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43174"/>
              </p:ext>
            </p:extLst>
          </p:nvPr>
        </p:nvGraphicFramePr>
        <p:xfrm>
          <a:off x="2255375" y="3998080"/>
          <a:ext cx="1485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28600" progId="Equation.3">
                  <p:embed/>
                </p:oleObj>
              </mc:Choice>
              <mc:Fallback>
                <p:oleObj name="Equation" r:id="rId4" imgW="672840" imgH="228600" progId="Equation.3">
                  <p:embed/>
                  <p:pic>
                    <p:nvPicPr>
                      <p:cNvPr id="2078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375" y="3998080"/>
                        <a:ext cx="1485900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45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35849" y="6350403"/>
            <a:ext cx="4114800" cy="365125"/>
          </a:xfrm>
        </p:spPr>
        <p:txBody>
          <a:bodyPr/>
          <a:lstStyle/>
          <a:p>
            <a:fld id="{C652FB71-DDF0-4D9A-903C-2D4AE51D7607}" type="slidenum">
              <a:rPr lang="en-US"/>
              <a:pPr/>
              <a:t>26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Geometric analysis of 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72328" y="1319258"/>
                <a:ext cx="5590870" cy="27920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are lucky: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𝚺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𝑉𝑇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,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 orthogonal  (true 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 is symmetric)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eigenvectors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 are the axes of the ellipse</a:t>
                </a:r>
              </a:p>
            </p:txBody>
          </p:sp>
        </mc:Choice>
        <mc:Fallback xmlns="">
          <p:sp>
            <p:nvSpPr>
              <p:cNvPr id="206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2328" y="1319258"/>
                <a:ext cx="5590870" cy="2792051"/>
              </a:xfrm>
              <a:blipFill>
                <a:blip r:embed="rId2"/>
                <a:stretch>
                  <a:fillRect l="-1963" t="-3930" r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877" name="Group 29"/>
          <p:cNvGrpSpPr>
            <a:grpSpLocks/>
          </p:cNvGrpSpPr>
          <p:nvPr/>
        </p:nvGrpSpPr>
        <p:grpSpPr bwMode="auto">
          <a:xfrm>
            <a:off x="6200775" y="2471320"/>
            <a:ext cx="5153025" cy="1887537"/>
            <a:chOff x="450" y="1638"/>
            <a:chExt cx="4536" cy="1662"/>
          </a:xfrm>
        </p:grpSpPr>
        <p:sp>
          <p:nvSpPr>
            <p:cNvPr id="206864" name="Freeform 16"/>
            <p:cNvSpPr>
              <a:spLocks/>
            </p:cNvSpPr>
            <p:nvPr/>
          </p:nvSpPr>
          <p:spPr bwMode="auto">
            <a:xfrm>
              <a:off x="2316" y="2405"/>
              <a:ext cx="911" cy="103"/>
            </a:xfrm>
            <a:custGeom>
              <a:avLst/>
              <a:gdLst>
                <a:gd name="T0" fmla="*/ 0 w 1230"/>
                <a:gd name="T1" fmla="*/ 139 h 139"/>
                <a:gd name="T2" fmla="*/ 324 w 1230"/>
                <a:gd name="T3" fmla="*/ 25 h 139"/>
                <a:gd name="T4" fmla="*/ 834 w 1230"/>
                <a:gd name="T5" fmla="*/ 13 h 139"/>
                <a:gd name="T6" fmla="*/ 1230 w 1230"/>
                <a:gd name="T7" fmla="*/ 10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0" h="139">
                  <a:moveTo>
                    <a:pt x="0" y="139"/>
                  </a:moveTo>
                  <a:cubicBezTo>
                    <a:pt x="92" y="92"/>
                    <a:pt x="185" y="46"/>
                    <a:pt x="324" y="25"/>
                  </a:cubicBezTo>
                  <a:cubicBezTo>
                    <a:pt x="463" y="4"/>
                    <a:pt x="683" y="0"/>
                    <a:pt x="834" y="13"/>
                  </a:cubicBezTo>
                  <a:cubicBezTo>
                    <a:pt x="985" y="26"/>
                    <a:pt x="1107" y="64"/>
                    <a:pt x="1230" y="10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65" name="Text Box 17"/>
            <p:cNvSpPr txBox="1">
              <a:spLocks noChangeArrowheads="1"/>
            </p:cNvSpPr>
            <p:nvPr/>
          </p:nvSpPr>
          <p:spPr bwMode="auto">
            <a:xfrm>
              <a:off x="2666" y="2478"/>
              <a:ext cx="28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6866" name="Oval 18"/>
            <p:cNvSpPr>
              <a:spLocks noChangeArrowheads="1"/>
            </p:cNvSpPr>
            <p:nvPr/>
          </p:nvSpPr>
          <p:spPr bwMode="auto">
            <a:xfrm>
              <a:off x="810" y="1950"/>
              <a:ext cx="1056" cy="1056"/>
            </a:xfrm>
            <a:prstGeom prst="ellipse">
              <a:avLst/>
            </a:prstGeom>
            <a:solidFill>
              <a:srgbClr val="FFCC66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7" name="Oval 19"/>
            <p:cNvSpPr>
              <a:spLocks noChangeArrowheads="1"/>
            </p:cNvSpPr>
            <p:nvPr/>
          </p:nvSpPr>
          <p:spPr bwMode="auto">
            <a:xfrm rot="2783336">
              <a:off x="3852" y="1902"/>
              <a:ext cx="660" cy="1224"/>
            </a:xfrm>
            <a:prstGeom prst="ellipse">
              <a:avLst/>
            </a:prstGeom>
            <a:solidFill>
              <a:srgbClr val="FFCC66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8" name="Line 20"/>
            <p:cNvSpPr>
              <a:spLocks noChangeShapeType="1"/>
            </p:cNvSpPr>
            <p:nvPr/>
          </p:nvSpPr>
          <p:spPr bwMode="auto">
            <a:xfrm flipH="1" flipV="1">
              <a:off x="3948" y="2262"/>
              <a:ext cx="246" cy="222"/>
            </a:xfrm>
            <a:prstGeom prst="line">
              <a:avLst/>
            </a:prstGeom>
            <a:noFill/>
            <a:ln w="38100">
              <a:solidFill>
                <a:srgbClr val="D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69" name="Line 21"/>
            <p:cNvSpPr>
              <a:spLocks noChangeShapeType="1"/>
            </p:cNvSpPr>
            <p:nvPr/>
          </p:nvSpPr>
          <p:spPr bwMode="auto">
            <a:xfrm flipV="1">
              <a:off x="4194" y="2088"/>
              <a:ext cx="408" cy="40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70" name="Line 22"/>
            <p:cNvSpPr>
              <a:spLocks noChangeShapeType="1"/>
            </p:cNvSpPr>
            <p:nvPr/>
          </p:nvSpPr>
          <p:spPr bwMode="auto">
            <a:xfrm flipH="1" flipV="1">
              <a:off x="942" y="2142"/>
              <a:ext cx="390" cy="360"/>
            </a:xfrm>
            <a:prstGeom prst="line">
              <a:avLst/>
            </a:prstGeom>
            <a:noFill/>
            <a:ln w="38100">
              <a:solidFill>
                <a:srgbClr val="D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71" name="Line 23"/>
            <p:cNvSpPr>
              <a:spLocks noChangeShapeType="1"/>
            </p:cNvSpPr>
            <p:nvPr/>
          </p:nvSpPr>
          <p:spPr bwMode="auto">
            <a:xfrm flipV="1">
              <a:off x="1332" y="2130"/>
              <a:ext cx="384" cy="37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>
              <a:off x="450" y="2490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 flipV="1">
              <a:off x="1332" y="1638"/>
              <a:ext cx="0" cy="1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>
              <a:off x="3312" y="2490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 flipV="1">
              <a:off x="4194" y="1638"/>
              <a:ext cx="0" cy="1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A5072761-3076-4724-A54E-6AB546F023BC}"/>
                  </a:ext>
                </a:extLst>
              </p:cNvPr>
              <p:cNvSpPr txBox="1"/>
              <p:nvPr/>
            </p:nvSpPr>
            <p:spPr bwMode="auto">
              <a:xfrm>
                <a:off x="8042275" y="1311274"/>
                <a:ext cx="2564766" cy="10850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     =  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  =  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         =  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A5072761-3076-4724-A54E-6AB546F0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2275" y="1311274"/>
                <a:ext cx="2564766" cy="1085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44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SVD - Interpretation #3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68C932-20DB-435B-A205-40BA9F11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571614" cy="4906963"/>
          </a:xfrm>
        </p:spPr>
        <p:txBody>
          <a:bodyPr/>
          <a:lstStyle/>
          <a:p>
            <a:r>
              <a:rPr lang="en-US" sz="2800" dirty="0"/>
              <a:t>In general A will also contain rotations, not just scales:</a:t>
            </a:r>
          </a:p>
          <a:p>
            <a:endParaRPr lang="en-US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75400"/>
            <a:ext cx="4114800" cy="365125"/>
          </a:xfrm>
        </p:spPr>
        <p:txBody>
          <a:bodyPr/>
          <a:lstStyle/>
          <a:p>
            <a:fld id="{10BAD333-2D80-4150-A767-6A49B2C38E53}" type="slidenum">
              <a:rPr lang="en-US"/>
              <a:pPr/>
              <a:t>27</a:t>
            </a:fld>
            <a:endParaRPr lang="en-US"/>
          </a:p>
        </p:txBody>
      </p:sp>
      <p:sp>
        <p:nvSpPr>
          <p:cNvPr id="208901" name="Freeform 5"/>
          <p:cNvSpPr>
            <a:spLocks/>
          </p:cNvSpPr>
          <p:nvPr/>
        </p:nvSpPr>
        <p:spPr bwMode="auto">
          <a:xfrm>
            <a:off x="5584825" y="2462000"/>
            <a:ext cx="1023938" cy="115887"/>
          </a:xfrm>
          <a:custGeom>
            <a:avLst/>
            <a:gdLst>
              <a:gd name="T0" fmla="*/ 0 w 1230"/>
              <a:gd name="T1" fmla="*/ 139 h 139"/>
              <a:gd name="T2" fmla="*/ 324 w 1230"/>
              <a:gd name="T3" fmla="*/ 25 h 139"/>
              <a:gd name="T4" fmla="*/ 834 w 1230"/>
              <a:gd name="T5" fmla="*/ 13 h 139"/>
              <a:gd name="T6" fmla="*/ 1230 w 1230"/>
              <a:gd name="T7" fmla="*/ 10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0" h="139">
                <a:moveTo>
                  <a:pt x="0" y="139"/>
                </a:moveTo>
                <a:cubicBezTo>
                  <a:pt x="92" y="92"/>
                  <a:pt x="185" y="46"/>
                  <a:pt x="324" y="25"/>
                </a:cubicBezTo>
                <a:cubicBezTo>
                  <a:pt x="463" y="4"/>
                  <a:pt x="683" y="0"/>
                  <a:pt x="834" y="13"/>
                </a:cubicBezTo>
                <a:cubicBezTo>
                  <a:pt x="985" y="26"/>
                  <a:pt x="1107" y="64"/>
                  <a:pt x="1230" y="10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5970588" y="254296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3894138" y="1950824"/>
            <a:ext cx="1185862" cy="1185862"/>
          </a:xfrm>
          <a:prstGeom prst="ellipse">
            <a:avLst/>
          </a:prstGeom>
          <a:solidFill>
            <a:srgbClr val="FFCC66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 rot="4121529">
            <a:off x="7309645" y="1896056"/>
            <a:ext cx="741363" cy="1374775"/>
          </a:xfrm>
          <a:prstGeom prst="ellipse">
            <a:avLst/>
          </a:prstGeom>
          <a:solidFill>
            <a:srgbClr val="FFCC66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918" name="Group 22"/>
          <p:cNvGrpSpPr>
            <a:grpSpLocks/>
          </p:cNvGrpSpPr>
          <p:nvPr/>
        </p:nvGrpSpPr>
        <p:grpSpPr bwMode="auto">
          <a:xfrm rot="-1411941">
            <a:off x="3965575" y="2152436"/>
            <a:ext cx="869950" cy="425450"/>
            <a:chOff x="1538" y="1806"/>
            <a:chExt cx="548" cy="268"/>
          </a:xfrm>
        </p:grpSpPr>
        <p:sp>
          <p:nvSpPr>
            <p:cNvPr id="208907" name="Line 11"/>
            <p:cNvSpPr>
              <a:spLocks noChangeShapeType="1"/>
            </p:cNvSpPr>
            <p:nvPr/>
          </p:nvSpPr>
          <p:spPr bwMode="auto">
            <a:xfrm flipH="1" flipV="1">
              <a:off x="1538" y="1815"/>
              <a:ext cx="276" cy="254"/>
            </a:xfrm>
            <a:prstGeom prst="line">
              <a:avLst/>
            </a:prstGeom>
            <a:noFill/>
            <a:ln w="38100">
              <a:solidFill>
                <a:srgbClr val="D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 flipV="1">
              <a:off x="1814" y="1806"/>
              <a:ext cx="272" cy="2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8909" name="Line 13"/>
          <p:cNvSpPr>
            <a:spLocks noChangeShapeType="1"/>
          </p:cNvSpPr>
          <p:nvPr/>
        </p:nvSpPr>
        <p:spPr bwMode="auto">
          <a:xfrm>
            <a:off x="3489325" y="2557249"/>
            <a:ext cx="187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 flipV="1">
            <a:off x="4479925" y="1599986"/>
            <a:ext cx="0" cy="1866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1" name="Line 15"/>
          <p:cNvSpPr>
            <a:spLocks noChangeShapeType="1"/>
          </p:cNvSpPr>
          <p:nvPr/>
        </p:nvSpPr>
        <p:spPr bwMode="auto">
          <a:xfrm>
            <a:off x="6704013" y="2557249"/>
            <a:ext cx="187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2" name="Line 16"/>
          <p:cNvSpPr>
            <a:spLocks noChangeShapeType="1"/>
          </p:cNvSpPr>
          <p:nvPr/>
        </p:nvSpPr>
        <p:spPr bwMode="auto">
          <a:xfrm flipV="1">
            <a:off x="7694613" y="1599986"/>
            <a:ext cx="0" cy="1771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8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80917"/>
              </p:ext>
            </p:extLst>
          </p:nvPr>
        </p:nvGraphicFramePr>
        <p:xfrm>
          <a:off x="3922713" y="3998700"/>
          <a:ext cx="456406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680" imgH="939600" progId="Equation.DSMT4">
                  <p:embed/>
                </p:oleObj>
              </mc:Choice>
              <mc:Fallback>
                <p:oleObj name="Equation" r:id="rId2" imgW="3136680" imgH="939600" progId="Equation.DSMT4">
                  <p:embed/>
                  <p:pic>
                    <p:nvPicPr>
                      <p:cNvPr id="2089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3998700"/>
                        <a:ext cx="4564062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4137025" y="2201649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4565650" y="2182599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7327900" y="2274675"/>
            <a:ext cx="3529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7794625" y="2150850"/>
            <a:ext cx="3529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400" baseline="-250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 rot="1722357" flipH="1" flipV="1">
            <a:off x="7485064" y="2255625"/>
            <a:ext cx="274637" cy="249237"/>
          </a:xfrm>
          <a:prstGeom prst="line">
            <a:avLst/>
          </a:prstGeom>
          <a:noFill/>
          <a:ln w="38100">
            <a:solidFill>
              <a:srgbClr val="D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06" name="Line 10"/>
          <p:cNvSpPr>
            <a:spLocks noChangeShapeType="1"/>
          </p:cNvSpPr>
          <p:nvPr/>
        </p:nvSpPr>
        <p:spPr bwMode="auto">
          <a:xfrm rot="1722357" flipV="1">
            <a:off x="7775575" y="2193712"/>
            <a:ext cx="420688" cy="498475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8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441738"/>
              </p:ext>
            </p:extLst>
          </p:nvPr>
        </p:nvGraphicFramePr>
        <p:xfrm>
          <a:off x="5241925" y="3462124"/>
          <a:ext cx="1854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03040" progId="Equation.DSMT4">
                  <p:embed/>
                </p:oleObj>
              </mc:Choice>
              <mc:Fallback>
                <p:oleObj name="Equation" r:id="rId4" imgW="749160" imgH="203040" progId="Equation.DSMT4">
                  <p:embed/>
                  <p:pic>
                    <p:nvPicPr>
                      <p:cNvPr id="2089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3462124"/>
                        <a:ext cx="1854200" cy="50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39539"/>
              </p:ext>
            </p:extLst>
          </p:nvPr>
        </p:nvGraphicFramePr>
        <p:xfrm>
          <a:off x="4422776" y="5665574"/>
          <a:ext cx="38909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228600" progId="Equation.DSMT4">
                  <p:embed/>
                </p:oleObj>
              </mc:Choice>
              <mc:Fallback>
                <p:oleObj name="Equation" r:id="rId6" imgW="1346040" imgH="228600" progId="Equation.DSMT4">
                  <p:embed/>
                  <p:pic>
                    <p:nvPicPr>
                      <p:cNvPr id="2089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6" y="5665574"/>
                        <a:ext cx="3890963" cy="658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4108451" y="4203486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hlink"/>
                </a:solidFill>
              </a:rPr>
              <a:t>orthonormal</a:t>
            </a:r>
          </a:p>
        </p:txBody>
      </p:sp>
      <p:sp>
        <p:nvSpPr>
          <p:cNvPr id="208924" name="Text Box 28"/>
          <p:cNvSpPr txBox="1">
            <a:spLocks noChangeArrowheads="1"/>
          </p:cNvSpPr>
          <p:nvPr/>
        </p:nvSpPr>
        <p:spPr bwMode="auto">
          <a:xfrm>
            <a:off x="5527676" y="4203486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hlink"/>
                </a:solidFill>
              </a:rPr>
              <a:t>orthonormal</a:t>
            </a:r>
          </a:p>
        </p:txBody>
      </p:sp>
    </p:spTree>
    <p:extLst>
      <p:ext uri="{BB962C8B-B14F-4D97-AF65-F5344CB8AC3E}">
        <p14:creationId xmlns:p14="http://schemas.microsoft.com/office/powerpoint/2010/main" val="238305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397557" y="6398232"/>
            <a:ext cx="769485" cy="365125"/>
          </a:xfrm>
        </p:spPr>
        <p:txBody>
          <a:bodyPr/>
          <a:lstStyle/>
          <a:p>
            <a:fld id="{4068C0CC-678B-491D-ADBE-4EA6CD06ECF2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SVD - Interpretation #3</a:t>
            </a:r>
            <a:endParaRPr lang="en-US" sz="32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27137"/>
            <a:ext cx="8229600" cy="4886325"/>
          </a:xfrm>
        </p:spPr>
        <p:txBody>
          <a:bodyPr/>
          <a:lstStyle/>
          <a:p>
            <a:r>
              <a:rPr lang="en-US" sz="2400" dirty="0"/>
              <a:t>In general A will also contain rotations, not just scales:</a:t>
            </a:r>
          </a:p>
        </p:txBody>
      </p:sp>
      <p:sp>
        <p:nvSpPr>
          <p:cNvPr id="211972" name="Freeform 4"/>
          <p:cNvSpPr>
            <a:spLocks/>
          </p:cNvSpPr>
          <p:nvPr/>
        </p:nvSpPr>
        <p:spPr bwMode="auto">
          <a:xfrm>
            <a:off x="5508625" y="2995614"/>
            <a:ext cx="1023938" cy="115887"/>
          </a:xfrm>
          <a:custGeom>
            <a:avLst/>
            <a:gdLst>
              <a:gd name="T0" fmla="*/ 0 w 1230"/>
              <a:gd name="T1" fmla="*/ 139 h 139"/>
              <a:gd name="T2" fmla="*/ 324 w 1230"/>
              <a:gd name="T3" fmla="*/ 25 h 139"/>
              <a:gd name="T4" fmla="*/ 834 w 1230"/>
              <a:gd name="T5" fmla="*/ 13 h 139"/>
              <a:gd name="T6" fmla="*/ 1230 w 1230"/>
              <a:gd name="T7" fmla="*/ 10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0" h="139">
                <a:moveTo>
                  <a:pt x="0" y="139"/>
                </a:moveTo>
                <a:cubicBezTo>
                  <a:pt x="92" y="92"/>
                  <a:pt x="185" y="46"/>
                  <a:pt x="324" y="25"/>
                </a:cubicBezTo>
                <a:cubicBezTo>
                  <a:pt x="463" y="4"/>
                  <a:pt x="683" y="0"/>
                  <a:pt x="834" y="13"/>
                </a:cubicBezTo>
                <a:cubicBezTo>
                  <a:pt x="985" y="26"/>
                  <a:pt x="1107" y="64"/>
                  <a:pt x="1230" y="10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894388" y="307657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3817938" y="2484438"/>
            <a:ext cx="1185862" cy="1185862"/>
          </a:xfrm>
          <a:prstGeom prst="ellipse">
            <a:avLst/>
          </a:prstGeom>
          <a:solidFill>
            <a:srgbClr val="FFCC66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 rot="4121529">
            <a:off x="7233445" y="2429670"/>
            <a:ext cx="741363" cy="1374775"/>
          </a:xfrm>
          <a:prstGeom prst="ellipse">
            <a:avLst/>
          </a:prstGeom>
          <a:solidFill>
            <a:srgbClr val="FFCC66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76" name="Group 8"/>
          <p:cNvGrpSpPr>
            <a:grpSpLocks/>
          </p:cNvGrpSpPr>
          <p:nvPr/>
        </p:nvGrpSpPr>
        <p:grpSpPr bwMode="auto">
          <a:xfrm rot="-1411941">
            <a:off x="3889375" y="2686050"/>
            <a:ext cx="869950" cy="425450"/>
            <a:chOff x="1538" y="1806"/>
            <a:chExt cx="548" cy="268"/>
          </a:xfrm>
        </p:grpSpPr>
        <p:sp>
          <p:nvSpPr>
            <p:cNvPr id="211977" name="Line 9"/>
            <p:cNvSpPr>
              <a:spLocks noChangeShapeType="1"/>
            </p:cNvSpPr>
            <p:nvPr/>
          </p:nvSpPr>
          <p:spPr bwMode="auto">
            <a:xfrm flipH="1" flipV="1">
              <a:off x="1538" y="1815"/>
              <a:ext cx="276" cy="254"/>
            </a:xfrm>
            <a:prstGeom prst="line">
              <a:avLst/>
            </a:prstGeom>
            <a:noFill/>
            <a:ln w="38100">
              <a:solidFill>
                <a:srgbClr val="D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978" name="Line 10"/>
            <p:cNvSpPr>
              <a:spLocks noChangeShapeType="1"/>
            </p:cNvSpPr>
            <p:nvPr/>
          </p:nvSpPr>
          <p:spPr bwMode="auto">
            <a:xfrm flipV="1">
              <a:off x="1814" y="1806"/>
              <a:ext cx="272" cy="2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3413125" y="3090863"/>
            <a:ext cx="187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4403725" y="2133600"/>
            <a:ext cx="0" cy="1866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627813" y="3090863"/>
            <a:ext cx="187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V="1">
            <a:off x="7618413" y="2133600"/>
            <a:ext cx="0" cy="1866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11983" name="Object 15"/>
          <p:cNvGraphicFramePr>
            <a:graphicFrameLocks noChangeAspect="1"/>
          </p:cNvGraphicFramePr>
          <p:nvPr/>
        </p:nvGraphicFramePr>
        <p:xfrm>
          <a:off x="3464719" y="4820257"/>
          <a:ext cx="5183187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939600" progId="Equation.DSMT4">
                  <p:embed/>
                </p:oleObj>
              </mc:Choice>
              <mc:Fallback>
                <p:oleObj name="Equation" r:id="rId2" imgW="3085920" imgH="939600" progId="Equation.DSMT4">
                  <p:embed/>
                  <p:pic>
                    <p:nvPicPr>
                      <p:cNvPr id="21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719" y="4820257"/>
                        <a:ext cx="5183187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4060825" y="27352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1985" name="Text Box 17"/>
          <p:cNvSpPr txBox="1">
            <a:spLocks noChangeArrowheads="1"/>
          </p:cNvSpPr>
          <p:nvPr/>
        </p:nvSpPr>
        <p:spPr bwMode="auto">
          <a:xfrm>
            <a:off x="4489450" y="27162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7251700" y="2808289"/>
            <a:ext cx="3529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7718425" y="2684464"/>
            <a:ext cx="3529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400" baseline="-250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 rot="1722357" flipH="1" flipV="1">
            <a:off x="7408864" y="2789239"/>
            <a:ext cx="276225" cy="249237"/>
          </a:xfrm>
          <a:prstGeom prst="line">
            <a:avLst/>
          </a:prstGeom>
          <a:noFill/>
          <a:ln w="38100">
            <a:solidFill>
              <a:srgbClr val="D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rot="1722357" flipV="1">
            <a:off x="7699375" y="2727326"/>
            <a:ext cx="420688" cy="498475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11990" name="Object 22"/>
          <p:cNvGraphicFramePr>
            <a:graphicFrameLocks noChangeAspect="1"/>
          </p:cNvGraphicFramePr>
          <p:nvPr/>
        </p:nvGraphicFramePr>
        <p:xfrm>
          <a:off x="5087938" y="4097338"/>
          <a:ext cx="20113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2119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097338"/>
                        <a:ext cx="2011362" cy="565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>
            <a:extLst>
              <a:ext uri="{FF2B5EF4-FFF2-40B4-BE49-F238E27FC236}">
                <a16:creationId xmlns:a16="http://schemas.microsoft.com/office/drawing/2014/main" id="{6AC524BA-1EEE-425F-923A-8823BBB75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19912"/>
              </p:ext>
            </p:extLst>
          </p:nvPr>
        </p:nvGraphicFramePr>
        <p:xfrm>
          <a:off x="8379224" y="4097338"/>
          <a:ext cx="1430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28600" progId="Equation.3">
                  <p:embed/>
                </p:oleObj>
              </mc:Choice>
              <mc:Fallback>
                <p:oleObj name="Equation" r:id="rId6" imgW="647640" imgH="228600" progId="Equation.3">
                  <p:embed/>
                  <p:pic>
                    <p:nvPicPr>
                      <p:cNvPr id="2078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224" y="4097338"/>
                        <a:ext cx="1430337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1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796163"/>
          </a:xfrm>
        </p:spPr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8715"/>
                <a:ext cx="8383438" cy="5036425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, the following decomposition </a:t>
                </a:r>
                <a:r>
                  <a:rPr lang="en-US" b="1" dirty="0"/>
                  <a:t>always </a:t>
                </a:r>
                <a:r>
                  <a:rPr lang="en-US" dirty="0"/>
                  <a:t>exists: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en-US" sz="2000" dirty="0"/>
                  <a:t>Where,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orthogonal matrix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orthogonal matrix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 diagonal with nonnegative entries on the diagonal – called </a:t>
                </a:r>
                <a:r>
                  <a:rPr lang="en-US" sz="2000" b="1" dirty="0"/>
                  <a:t>singular values.</a:t>
                </a:r>
                <a:r>
                  <a:rPr lang="en-US" sz="2000" dirty="0"/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Columns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are the eigenvectors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(called the left singular vectors).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Columns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are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(called the right singular vectors).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The non - zero singular values are the positive square roots of </a:t>
                </a:r>
                <a:r>
                  <a:rPr lang="nl-NL" dirty="0"/>
                  <a:t>non - zero eigenvalues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8715"/>
                <a:ext cx="8383438" cy="5036425"/>
              </a:xfrm>
              <a:blipFill rotWithShape="0">
                <a:blip r:embed="rId2"/>
                <a:stretch>
                  <a:fillRect l="-873" t="-726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the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70001"/>
            <a:ext cx="6804804" cy="2672272"/>
          </a:xfrm>
        </p:spPr>
        <p:txBody>
          <a:bodyPr/>
          <a:lstStyle/>
          <a:p>
            <a:r>
              <a:rPr lang="en-US" dirty="0"/>
              <a:t>Image processing </a:t>
            </a:r>
          </a:p>
          <a:p>
            <a:pPr lvl="1" algn="just"/>
            <a:r>
              <a:rPr lang="en-US" dirty="0"/>
              <a:t>Suppose a satellite takes a picture, and wants to send it to earth. The picture may contain 1000 by 1000 "pixels"—little squares each with a definite color. We can code the colors, in a range between black and white, and  send back 1,000,000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6" descr="http://www.boeing.com/defense-space/space/bss/factsheets/601/measat3/03pr_01605e_hire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534" y="1270001"/>
            <a:ext cx="2320266" cy="247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66" y="4355534"/>
            <a:ext cx="1800225" cy="124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460278" y="4426971"/>
          <a:ext cx="22320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914400" progId="Equation.3">
                  <p:embed/>
                </p:oleObj>
              </mc:Choice>
              <mc:Fallback>
                <p:oleObj name="Equation" r:id="rId4" imgW="2247840" imgH="9144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78" y="4426971"/>
                        <a:ext cx="22320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 rot="21021701">
            <a:off x="3329520" y="4617253"/>
            <a:ext cx="2100928" cy="384294"/>
          </a:xfrm>
          <a:custGeom>
            <a:avLst/>
            <a:gdLst>
              <a:gd name="connsiteX0" fmla="*/ 0 w 1844040"/>
              <a:gd name="connsiteY0" fmla="*/ 276860 h 383540"/>
              <a:gd name="connsiteX1" fmla="*/ 624840 w 1844040"/>
              <a:gd name="connsiteY1" fmla="*/ 17780 h 383540"/>
              <a:gd name="connsiteX2" fmla="*/ 1844040 w 1844040"/>
              <a:gd name="connsiteY2" fmla="*/ 383540 h 3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040" h="383540">
                <a:moveTo>
                  <a:pt x="0" y="276860"/>
                </a:moveTo>
                <a:cubicBezTo>
                  <a:pt x="158750" y="138430"/>
                  <a:pt x="317500" y="0"/>
                  <a:pt x="624840" y="17780"/>
                </a:cubicBezTo>
                <a:cubicBezTo>
                  <a:pt x="932180" y="35560"/>
                  <a:pt x="1388110" y="209550"/>
                  <a:pt x="1844040" y="383540"/>
                </a:cubicBezTo>
              </a:path>
            </a:pathLst>
          </a:cu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79646" y="5735071"/>
            <a:ext cx="143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00FF"/>
                </a:solidFill>
              </a:rPr>
              <a:t>picture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0" y="5735071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00FF"/>
                </a:solidFill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5801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Singular value decomposition (Computation)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6622657" y="5153521"/>
            <a:ext cx="2592387" cy="720725"/>
          </a:xfrm>
          <a:prstGeom prst="roundRect">
            <a:avLst/>
          </a:prstGeom>
          <a:solidFill>
            <a:srgbClr val="FFD5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72919" y="4937621"/>
            <a:ext cx="2592388" cy="1152525"/>
          </a:xfrm>
          <a:prstGeom prst="roundRect">
            <a:avLst/>
          </a:prstGeom>
          <a:solidFill>
            <a:srgbClr val="FFD5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765532" y="4074021"/>
            <a:ext cx="2520950" cy="863600"/>
          </a:xfrm>
          <a:prstGeom prst="roundRect">
            <a:avLst/>
          </a:prstGeom>
          <a:solidFill>
            <a:srgbClr val="669999">
              <a:lumMod val="40000"/>
              <a:lumOff val="60000"/>
            </a:srgbClr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173144" y="2921496"/>
            <a:ext cx="6408738" cy="863600"/>
          </a:xfrm>
          <a:prstGeom prst="roundRect">
            <a:avLst/>
          </a:prstGeom>
          <a:solidFill>
            <a:srgbClr val="669999">
              <a:lumMod val="40000"/>
              <a:lumOff val="60000"/>
            </a:srgbClr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157019" y="1192708"/>
            <a:ext cx="7129463" cy="151288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2445944" y="1337171"/>
          <a:ext cx="1428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03040" progId="Equation.3">
                  <p:embed/>
                </p:oleObj>
              </mc:Choice>
              <mc:Fallback>
                <p:oleObj name="Equation" r:id="rId2" imgW="672840" imgH="203040" progId="Equation.3">
                  <p:embed/>
                  <p:pic>
                    <p:nvPicPr>
                      <p:cNvPr id="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944" y="1337171"/>
                        <a:ext cx="1428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/>
        </p:nvGraphicFramePr>
        <p:xfrm>
          <a:off x="2372919" y="2057896"/>
          <a:ext cx="1700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203040" progId="Equation.3">
                  <p:embed/>
                </p:oleObj>
              </mc:Choice>
              <mc:Fallback>
                <p:oleObj name="Equation" r:id="rId4" imgW="799920" imgH="203040" progId="Equation.3">
                  <p:embed/>
                  <p:pic>
                    <p:nvPicPr>
                      <p:cNvPr id="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919" y="2057896"/>
                        <a:ext cx="1700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"/>
          <p:cNvGraphicFramePr>
            <a:graphicFrameLocks noChangeAspect="1"/>
          </p:cNvGraphicFramePr>
          <p:nvPr/>
        </p:nvGraphicFramePr>
        <p:xfrm>
          <a:off x="5181207" y="1626096"/>
          <a:ext cx="37719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228600" progId="Equation.3">
                  <p:embed/>
                </p:oleObj>
              </mc:Choice>
              <mc:Fallback>
                <p:oleObj name="Equation" r:id="rId6" imgW="1498320" imgH="228600" progId="Equation.3">
                  <p:embed/>
                  <p:pic>
                    <p:nvPicPr>
                      <p:cNvPr id="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207" y="1626096"/>
                        <a:ext cx="37719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4317607" y="3137396"/>
          <a:ext cx="2486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203040" progId="Equation.3">
                  <p:embed/>
                </p:oleObj>
              </mc:Choice>
              <mc:Fallback>
                <p:oleObj name="Equation" r:id="rId8" imgW="1002960" imgH="203040" progId="Equation.3">
                  <p:embed/>
                  <p:pic>
                    <p:nvPicPr>
                      <p:cNvPr id="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607" y="3137396"/>
                        <a:ext cx="2486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462069" y="1913433"/>
            <a:ext cx="647700" cy="0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4101707" y="1337171"/>
          <a:ext cx="284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711000" progId="Equation.3">
                  <p:embed/>
                </p:oleObj>
              </mc:Choice>
              <mc:Fallback>
                <p:oleObj name="Equation" r:id="rId10" imgW="190440" imgH="711000" progId="Equation.3">
                  <p:embed/>
                  <p:pic>
                    <p:nvPicPr>
                      <p:cNvPr id="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707" y="1337171"/>
                        <a:ext cx="2841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7054457" y="4289921"/>
          <a:ext cx="1997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279360" progId="Equation.3">
                  <p:embed/>
                </p:oleObj>
              </mc:Choice>
              <mc:Fallback>
                <p:oleObj name="Equation" r:id="rId12" imgW="1104840" imgH="279360" progId="Equation.3">
                  <p:embed/>
                  <p:pic>
                    <p:nvPicPr>
                      <p:cNvPr id="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457" y="4289921"/>
                        <a:ext cx="1997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ounded Rectangle 40"/>
          <p:cNvSpPr/>
          <p:nvPr/>
        </p:nvSpPr>
        <p:spPr bwMode="auto">
          <a:xfrm>
            <a:off x="2193532" y="3785096"/>
            <a:ext cx="3492500" cy="720725"/>
          </a:xfrm>
          <a:prstGeom prst="roundRect">
            <a:avLst/>
          </a:prstGeom>
          <a:solidFill>
            <a:srgbClr val="FFD5FF"/>
          </a:solidFill>
          <a:ln w="25400" cap="flat" cmpd="sng" algn="ctr">
            <a:solidFill>
              <a:srgbClr val="99CCFF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2242744" y="3929558"/>
          <a:ext cx="3298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8320" imgH="228600" progId="Equation.3">
                  <p:embed/>
                </p:oleObj>
              </mc:Choice>
              <mc:Fallback>
                <p:oleObj name="Equation" r:id="rId14" imgW="1498320" imgH="228600" progId="Equation.3">
                  <p:embed/>
                  <p:pic>
                    <p:nvPicPr>
                      <p:cNvPr id="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744" y="3929558"/>
                        <a:ext cx="3298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022207" y="2561133"/>
            <a:ext cx="215900" cy="1152525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3525444" y="4434383"/>
            <a:ext cx="73025" cy="647700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2661844" y="5082083"/>
          <a:ext cx="2076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760" imgH="203040" progId="Equation.3">
                  <p:embed/>
                </p:oleObj>
              </mc:Choice>
              <mc:Fallback>
                <p:oleObj name="Equation" r:id="rId16" imgW="977760" imgH="203040" progId="Equation.3">
                  <p:embed/>
                  <p:pic>
                    <p:nvPicPr>
                      <p:cNvPr id="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844" y="5082083"/>
                        <a:ext cx="2076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6909994" y="5226546"/>
          <a:ext cx="1997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04840" imgH="279360" progId="Equation.3">
                  <p:embed/>
                </p:oleObj>
              </mc:Choice>
              <mc:Fallback>
                <p:oleObj name="Equation" r:id="rId18" imgW="1104840" imgH="279360" progId="Equation.3">
                  <p:embed/>
                  <p:pic>
                    <p:nvPicPr>
                      <p:cNvPr id="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994" y="5226546"/>
                        <a:ext cx="1997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5470132" y="2345233"/>
            <a:ext cx="719137" cy="720725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313219" y="3107233"/>
          <a:ext cx="28336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3000" imgH="228600" progId="Equation.3">
                  <p:embed/>
                </p:oleObj>
              </mc:Choice>
              <mc:Fallback>
                <p:oleObj name="Equation" r:id="rId20" imgW="1143000" imgH="228600" progId="Equation.3">
                  <p:embed/>
                  <p:pic>
                    <p:nvPicPr>
                      <p:cNvPr id="4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219" y="3107233"/>
                        <a:ext cx="28336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901932" y="3713658"/>
            <a:ext cx="1152525" cy="720725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4677969" y="5513883"/>
            <a:ext cx="1944688" cy="0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1" name="Object 2"/>
          <p:cNvGraphicFramePr>
            <a:graphicFrameLocks noChangeAspect="1"/>
          </p:cNvGraphicFramePr>
          <p:nvPr/>
        </p:nvGraphicFramePr>
        <p:xfrm>
          <a:off x="2517382" y="5585321"/>
          <a:ext cx="2232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3000" imgH="228600" progId="Equation.3">
                  <p:embed/>
                </p:oleObj>
              </mc:Choice>
              <mc:Fallback>
                <p:oleObj name="Equation" r:id="rId22" imgW="1143000" imgH="228600" progId="Equation.3">
                  <p:embed/>
                  <p:pic>
                    <p:nvPicPr>
                      <p:cNvPr id="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382" y="5585321"/>
                        <a:ext cx="22320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1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796163"/>
          </a:xfrm>
        </p:spPr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4440"/>
                <a:ext cx="7318248" cy="533095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If only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singular values are nonzero, the SVD can be represented in </a:t>
                </a:r>
                <a:r>
                  <a:rPr lang="en-US" sz="2400" b="1" dirty="0"/>
                  <a:t>reduced</a:t>
                </a:r>
                <a:br>
                  <a:rPr lang="en-US" sz="2400" b="1" dirty="0"/>
                </a:br>
                <a:r>
                  <a:rPr lang="en-US" sz="2400" b="1" dirty="0"/>
                  <a:t>form </a:t>
                </a:r>
                <a:r>
                  <a:rPr lang="en-US" sz="2400" dirty="0"/>
                  <a:t>as follows: </a:t>
                </a:r>
              </a:p>
              <a:p>
                <a:pPr marL="2743200" lvl="6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2743200" lvl="6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2743200" lvl="6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2743200" lvl="6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4440"/>
                <a:ext cx="7318248" cy="5330952"/>
              </a:xfrm>
              <a:blipFill rotWithShape="0">
                <a:blip r:embed="rId2"/>
                <a:stretch>
                  <a:fillRect l="-1167" t="-114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8B9-1EBD-40B5-BA7B-68F0371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First, we compute the 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finding 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Setting determinant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𝟏𝟐𝟎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so the singular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√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√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l-G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3EE9-A14C-454D-94DA-482902A6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6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8B9-1EBD-40B5-BA7B-68F0371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calculate the eigen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is true for lots of values, so we’ll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Similarly,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x1 = 1 and x2 =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3EE9-A14C-454D-94DA-482902A6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8B9-1EBD-40B5-BA7B-68F0371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Finally, we have to convert this matrix into an orthogonal matrix which we do by applying the </a:t>
                </a:r>
                <a:r>
                  <a:rPr lang="en-US" b="0" i="1" dirty="0"/>
                  <a:t>Gram-Schmidt orthonormalization </a:t>
                </a:r>
                <a:r>
                  <a:rPr lang="en-US" dirty="0"/>
                  <a:t>process to the column vectors.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calculated by following the same process by calculating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3EE9-A14C-454D-94DA-482902A6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1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8B9-1EBD-40B5-BA7B-68F0371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calculated by following the same process by calculating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3EE9-A14C-454D-94DA-482902A6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87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8B9-1EBD-40B5-BA7B-68F0371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11034252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𝑼𝑺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5F1-FAD7-4A2D-894C-84C176377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11034252" cy="4906963"/>
              </a:xfrm>
              <a:blipFill>
                <a:blip r:embed="rId2"/>
                <a:stretch>
                  <a:fillRect t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3EE9-A14C-454D-94DA-482902A6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7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25675" y="3276600"/>
            <a:ext cx="1905000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876800" y="3276600"/>
            <a:ext cx="1371600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382000" y="3276600"/>
            <a:ext cx="1905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629400" y="3276600"/>
            <a:ext cx="13716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0" y="1989139"/>
            <a:ext cx="465192" cy="6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3600" b="1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067801" y="1989139"/>
            <a:ext cx="607859" cy="6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3600" b="1">
                <a:solidFill>
                  <a:srgbClr val="000066"/>
                </a:solidFill>
              </a:rPr>
              <a:t>V</a:t>
            </a:r>
            <a:r>
              <a:rPr lang="en-US" sz="3600" baseline="30000">
                <a:solidFill>
                  <a:srgbClr val="000066"/>
                </a:solidFill>
              </a:rPr>
              <a:t>T</a:t>
            </a:r>
            <a:endParaRPr lang="en-US" sz="3600" b="1">
              <a:solidFill>
                <a:srgbClr val="000066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286625" y="1966913"/>
            <a:ext cx="4699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3800" b="1">
                <a:solidFill>
                  <a:srgbClr val="000066"/>
                </a:solidFill>
                <a:sym typeface="Symbol" pitchFamily="18" charset="2"/>
              </a:rPr>
              <a:t>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562600" y="1989139"/>
            <a:ext cx="486030" cy="6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3600" b="1">
                <a:solidFill>
                  <a:srgbClr val="000066"/>
                </a:solidFill>
              </a:rPr>
              <a:t>U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267200" y="1989139"/>
            <a:ext cx="413896" cy="6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3600" b="1">
                <a:solidFill>
                  <a:srgbClr val="000066"/>
                </a:solidFill>
              </a:rPr>
              <a:t>=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752601" y="5521326"/>
            <a:ext cx="788999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1600">
                <a:solidFill>
                  <a:srgbClr val="000066"/>
                </a:solidFill>
              </a:rPr>
              <a:t>objects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140075" y="3006726"/>
            <a:ext cx="869020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1600">
                <a:solidFill>
                  <a:srgbClr val="000066"/>
                </a:solidFill>
              </a:rPr>
              <a:t>features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410200" y="327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629400" y="3276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1628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6294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382000" y="3733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8686801" y="3355975"/>
            <a:ext cx="1137619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/>
              <a:t>significant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8915400" y="3903663"/>
            <a:ext cx="686406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/>
              <a:t>noise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 rot="-5400000">
            <a:off x="5483716" y="4159904"/>
            <a:ext cx="686406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/>
              <a:t>noise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239000" y="3889375"/>
            <a:ext cx="686406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/>
              <a:t>noise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 rot="-5400000">
            <a:off x="4572310" y="4124185"/>
            <a:ext cx="1137619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/>
              <a:t>significant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6629400" y="3355975"/>
            <a:ext cx="494046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/>
              <a:t>sig.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286250" y="4010026"/>
            <a:ext cx="413896" cy="6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sz="3600" b="1"/>
              <a:t>=</a:t>
            </a: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SVD and Rank-</a:t>
            </a:r>
            <a:r>
              <a:rPr lang="en-US" b="1" dirty="0">
                <a:solidFill>
                  <a:schemeClr val="accent2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approximations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6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46253"/>
                <a:ext cx="10515600" cy="796163"/>
              </a:xfrm>
            </p:spPr>
            <p:txBody>
              <a:bodyPr/>
              <a:lstStyle/>
              <a:p>
                <a:r>
                  <a:rPr lang="en-US" dirty="0"/>
                  <a:t>Rank-</a:t>
                </a:r>
                <a:r>
                  <a:rPr lang="en-US" b="1" dirty="0">
                    <a:solidFill>
                      <a:schemeClr val="accent2"/>
                    </a:solidFill>
                  </a:rPr>
                  <a:t>k</a:t>
                </a:r>
                <a:r>
                  <a:rPr lang="en-US" dirty="0"/>
                  <a:t> approximations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46253"/>
                <a:ext cx="10515600" cy="796163"/>
              </a:xfrm>
              <a:blipFill rotWithShape="0">
                <a:blip r:embed="rId3"/>
                <a:stretch>
                  <a:fillRect l="-2087" t="-11450" b="-22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572" y="2235453"/>
                <a:ext cx="4235196" cy="373989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Orthogonal matrix containing the top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k</a:t>
                </a:r>
                <a:r>
                  <a:rPr lang="en-US" sz="2400" dirty="0"/>
                  <a:t> left (right) singular vectors of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A</a:t>
                </a:r>
                <a:r>
                  <a:rPr lang="en-US" sz="2400" dirty="0"/>
                  <a:t>.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endParaRPr lang="en-US" sz="2400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2"/>
                    </a:solidFill>
                  </a:rPr>
                  <a:t>: </a:t>
                </a:r>
                <a:r>
                  <a:rPr lang="en-US" sz="2400" dirty="0"/>
                  <a:t>diagonal matrix containing the top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k</a:t>
                </a:r>
                <a:r>
                  <a:rPr lang="en-US" sz="2400" dirty="0"/>
                  <a:t> singular values of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A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endParaRPr lang="en-US" sz="2400" b="1" dirty="0">
                  <a:solidFill>
                    <a:schemeClr val="accent2"/>
                  </a:solidFill>
                </a:endParaRP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/>
                  <a:t>is an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approximation</a:t>
                </a:r>
                <a:r>
                  <a:rPr lang="en-US" sz="2400" dirty="0"/>
                  <a:t> of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 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572" y="2235453"/>
                <a:ext cx="4235196" cy="3739896"/>
              </a:xfrm>
              <a:blipFill rotWithShape="0">
                <a:blip r:embed="rId4"/>
                <a:stretch>
                  <a:fillRect l="-1871" t="-1468" r="-2302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0576" y="2322576"/>
            <a:ext cx="6419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827776" y="4245040"/>
            <a:ext cx="914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b="1"/>
              <a:t>n x d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656576" y="4245040"/>
            <a:ext cx="914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b="1"/>
              <a:t>n x k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9028176" y="4245040"/>
            <a:ext cx="914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b="1"/>
              <a:t>k x k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10552176" y="4245040"/>
            <a:ext cx="914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8000"/>
              </a:lnSpc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lang="en-US" b="1"/>
              <a:t>k x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8785" y="5202936"/>
                <a:ext cx="6123432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Calibri" pitchFamily="34" charset="0"/>
                  <a:buNone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dirty="0"/>
                  <a:t>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best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/>
                  <a:t>approximation of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85" y="5202936"/>
                <a:ext cx="6123432" cy="609600"/>
              </a:xfrm>
              <a:prstGeom prst="rect">
                <a:avLst/>
              </a:prstGeom>
              <a:blipFill rotWithShape="0">
                <a:blip r:embed="rId6"/>
                <a:stretch>
                  <a:fillRect l="-1787" t="-9804" r="-1688" b="-28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6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Best Rank-</a:t>
                </a:r>
                <a:r>
                  <a:rPr lang="en-US" b="1" dirty="0">
                    <a:solidFill>
                      <a:schemeClr val="accent2"/>
                    </a:solidFill>
                  </a:rPr>
                  <a:t>k</a:t>
                </a:r>
                <a:r>
                  <a:rPr lang="en-US" dirty="0"/>
                  <a:t> approximations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  <a:br>
                  <a:rPr lang="en-US" dirty="0"/>
                </a:br>
                <a:r>
                  <a:rPr lang="en-US" sz="3100" dirty="0"/>
                  <a:t>Eckart-Young theorem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  <a:blipFill>
                <a:blip r:embed="rId3"/>
                <a:stretch>
                  <a:fillRect l="-2623" t="-29008" b="-3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225" y="1424685"/>
                <a:ext cx="4216073" cy="392369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Let A and B be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matrices, with B having rank k. Then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b="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424685"/>
                <a:ext cx="4216073" cy="3923692"/>
              </a:xfrm>
              <a:blipFill>
                <a:blip r:embed="rId4"/>
                <a:stretch>
                  <a:fillRect l="-2026" t="-1400" r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694366" y="1068865"/>
                <a:ext cx="4216073" cy="493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Frobenius Norm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366" y="1068865"/>
                <a:ext cx="4216073" cy="4931665"/>
              </a:xfrm>
              <a:prstGeom prst="rect">
                <a:avLst/>
              </a:prstGeom>
              <a:blipFill>
                <a:blip r:embed="rId5"/>
                <a:stretch>
                  <a:fillRect l="-187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876116-C36E-4FC5-8392-16656995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29522"/>
              </p:ext>
            </p:extLst>
          </p:nvPr>
        </p:nvGraphicFramePr>
        <p:xfrm>
          <a:off x="396234" y="3812521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3C3A0-4853-4D5E-81D1-9B1F93052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9225"/>
              </p:ext>
            </p:extLst>
          </p:nvPr>
        </p:nvGraphicFramePr>
        <p:xfrm>
          <a:off x="2406208" y="3812521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950586-3F86-4614-8866-CB188540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3195"/>
              </p:ext>
            </p:extLst>
          </p:nvPr>
        </p:nvGraphicFramePr>
        <p:xfrm>
          <a:off x="4416182" y="3812521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6283B-BAD5-4A23-92F9-7FEBDF75322D}"/>
                  </a:ext>
                </a:extLst>
              </p:cNvPr>
              <p:cNvSpPr txBox="1"/>
              <p:nvPr/>
            </p:nvSpPr>
            <p:spPr>
              <a:xfrm>
                <a:off x="2672080" y="4889866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6283B-BAD5-4A23-92F9-7FEBDF75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80" y="4889866"/>
                <a:ext cx="701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1F136-F0BE-4D8C-8385-BA5FFFBAA1D6}"/>
                  </a:ext>
                </a:extLst>
              </p:cNvPr>
              <p:cNvSpPr txBox="1"/>
              <p:nvPr/>
            </p:nvSpPr>
            <p:spPr>
              <a:xfrm>
                <a:off x="4630583" y="4913707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1F136-F0BE-4D8C-8385-BA5FFFB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83" y="4913707"/>
                <a:ext cx="701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465FC6-17DC-43FC-9DC6-07BCEEBFA329}"/>
              </a:ext>
            </a:extLst>
          </p:cNvPr>
          <p:cNvSpPr txBox="1"/>
          <p:nvPr/>
        </p:nvSpPr>
        <p:spPr>
          <a:xfrm>
            <a:off x="2514909" y="3414186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3199-9BCF-4425-AD86-E516E5ACD3D4}"/>
              </a:ext>
            </a:extLst>
          </p:cNvPr>
          <p:cNvSpPr txBox="1"/>
          <p:nvPr/>
        </p:nvSpPr>
        <p:spPr>
          <a:xfrm>
            <a:off x="473367" y="3401709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B610D-85E4-496A-A328-3127663F65AA}"/>
              </a:ext>
            </a:extLst>
          </p:cNvPr>
          <p:cNvSpPr txBox="1"/>
          <p:nvPr/>
        </p:nvSpPr>
        <p:spPr>
          <a:xfrm>
            <a:off x="4554175" y="3421325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B3A68E-8F62-4F17-AC10-9DFEA5B56523}"/>
                  </a:ext>
                </a:extLst>
              </p:cNvPr>
              <p:cNvSpPr txBox="1"/>
              <p:nvPr/>
            </p:nvSpPr>
            <p:spPr>
              <a:xfrm>
                <a:off x="419873" y="4912701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B3A68E-8F62-4F17-AC10-9DFEA5B5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3" y="4912701"/>
                <a:ext cx="701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0DB405-F955-49F6-A831-9BC03F5DA16C}"/>
                  </a:ext>
                </a:extLst>
              </p:cNvPr>
              <p:cNvSpPr txBox="1"/>
              <p:nvPr/>
            </p:nvSpPr>
            <p:spPr>
              <a:xfrm>
                <a:off x="-20853" y="5348377"/>
                <a:ext cx="3716854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0DB405-F955-49F6-A831-9BC03F5DA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53" y="5348377"/>
                <a:ext cx="3716854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A94D8F-6CD6-4475-A0BA-9A8CAE45C782}"/>
                  </a:ext>
                </a:extLst>
              </p:cNvPr>
              <p:cNvSpPr txBox="1"/>
              <p:nvPr/>
            </p:nvSpPr>
            <p:spPr>
              <a:xfrm>
                <a:off x="87086" y="6209076"/>
                <a:ext cx="10452578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=5.7446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A94D8F-6CD6-4475-A0BA-9A8CAE45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6209076"/>
                <a:ext cx="10452578" cy="9106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78A1D9-1476-4102-8E2D-EA1329B570E9}"/>
                  </a:ext>
                </a:extLst>
              </p:cNvPr>
              <p:cNvSpPr txBox="1"/>
              <p:nvPr/>
            </p:nvSpPr>
            <p:spPr>
              <a:xfrm>
                <a:off x="3189813" y="5517865"/>
                <a:ext cx="7205472" cy="435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78A1D9-1476-4102-8E2D-EA1329B5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13" y="5517865"/>
                <a:ext cx="7205472" cy="4354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C06DB-5A62-4BBC-97AE-92A13E5CC845}"/>
                  </a:ext>
                </a:extLst>
              </p:cNvPr>
              <p:cNvSpPr txBox="1"/>
              <p:nvPr/>
            </p:nvSpPr>
            <p:spPr>
              <a:xfrm>
                <a:off x="10029765" y="5611609"/>
                <a:ext cx="2246195" cy="4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00"/>
                        <m:t>is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the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ith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non</m:t>
                      </m:r>
                      <m:r>
                        <m:rPr>
                          <m:nor/>
                        </m:rPr>
                        <a:rPr lang="en-US" sz="1000"/>
                        <m:t>-</m:t>
                      </m:r>
                      <m:r>
                        <m:rPr>
                          <m:nor/>
                        </m:rPr>
                        <a:rPr lang="en-US" sz="1000"/>
                        <m:t>zero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eigenvalues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of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𝑐𝑜𝑛𝑗𝑢𝑔𝑎𝑡𝑒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C06DB-5A62-4BBC-97AE-92A13E5C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765" y="5611609"/>
                <a:ext cx="2246195" cy="4153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the SVD: Image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451785" cy="39349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It is better to find the essential information in the 1000 by 1000 matrix, and send only that. </a:t>
            </a:r>
          </a:p>
          <a:p>
            <a:pPr algn="just"/>
            <a:r>
              <a:rPr lang="en-US" dirty="0"/>
              <a:t>Typically, some are significant and others are extremely small. </a:t>
            </a:r>
          </a:p>
          <a:p>
            <a:pPr algn="just"/>
            <a:r>
              <a:rPr lang="en-US" dirty="0"/>
              <a:t>If we keep 60 and throw away  940, then we send only the corresponding 60 columns of  U, and  V. </a:t>
            </a:r>
          </a:p>
          <a:p>
            <a:pPr algn="just"/>
            <a:r>
              <a:rPr lang="en-US" dirty="0"/>
              <a:t>If only 60 terms are kept,  we send 60 times 2000 numbers instead of a million. </a:t>
            </a:r>
          </a:p>
          <a:p>
            <a:pPr algn="just"/>
            <a:r>
              <a:rPr lang="en-US" dirty="0"/>
              <a:t>The other 940 columns are multiplied by  small singular values that are being ignored. In  fact, we can do the matrix multiplication as columns times rows: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37536" y="5393818"/>
          <a:ext cx="5853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28600" progId="Equation.3">
                  <p:embed/>
                </p:oleObj>
              </mc:Choice>
              <mc:Fallback>
                <p:oleObj name="Equation" r:id="rId2" imgW="205740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536" y="5393818"/>
                        <a:ext cx="5853112" cy="647700"/>
                      </a:xfrm>
                      <a:prstGeom prst="rect">
                        <a:avLst/>
                      </a:prstGeom>
                      <a:solidFill>
                        <a:srgbClr val="DAFF7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Best Rank-</a:t>
                </a:r>
                <a:r>
                  <a:rPr lang="en-US" b="1" dirty="0">
                    <a:solidFill>
                      <a:schemeClr val="accent2"/>
                    </a:solidFill>
                  </a:rPr>
                  <a:t>k</a:t>
                </a:r>
                <a:r>
                  <a:rPr lang="en-US" dirty="0"/>
                  <a:t> approximations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  <a:br>
                  <a:rPr lang="en-US" dirty="0"/>
                </a:br>
                <a:r>
                  <a:rPr lang="en-US" sz="3100" dirty="0"/>
                  <a:t>Eckart-Young theorem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  <a:blipFill rotWithShape="0">
                <a:blip r:embed="rId3"/>
                <a:stretch>
                  <a:fillRect l="-2623" t="-29008" b="-3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225" y="1424685"/>
                <a:ext cx="4216073" cy="1504588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Let A and B be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matrices, with B having rank k. Then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b="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424685"/>
                <a:ext cx="4216073" cy="1504588"/>
              </a:xfrm>
              <a:blipFill>
                <a:blip r:embed="rId4"/>
                <a:stretch>
                  <a:fillRect l="-2026" t="-3644" r="-2171" b="-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876116-C36E-4FC5-8392-16656995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26282"/>
              </p:ext>
            </p:extLst>
          </p:nvPr>
        </p:nvGraphicFramePr>
        <p:xfrm>
          <a:off x="348112" y="342064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3C3A0-4853-4D5E-81D1-9B1F93052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2561"/>
              </p:ext>
            </p:extLst>
          </p:nvPr>
        </p:nvGraphicFramePr>
        <p:xfrm>
          <a:off x="2358086" y="342064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950586-3F86-4614-8866-CB188540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31353"/>
              </p:ext>
            </p:extLst>
          </p:nvPr>
        </p:nvGraphicFramePr>
        <p:xfrm>
          <a:off x="4368060" y="342064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6283B-BAD5-4A23-92F9-7FEBDF75322D}"/>
                  </a:ext>
                </a:extLst>
              </p:cNvPr>
              <p:cNvSpPr txBox="1"/>
              <p:nvPr/>
            </p:nvSpPr>
            <p:spPr>
              <a:xfrm>
                <a:off x="2720206" y="4497985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6283B-BAD5-4A23-92F9-7FEBDF75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06" y="4497985"/>
                <a:ext cx="701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1F136-F0BE-4D8C-8385-BA5FFFBAA1D6}"/>
                  </a:ext>
                </a:extLst>
              </p:cNvPr>
              <p:cNvSpPr txBox="1"/>
              <p:nvPr/>
            </p:nvSpPr>
            <p:spPr>
              <a:xfrm>
                <a:off x="4678709" y="4521826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1F136-F0BE-4D8C-8385-BA5FFFB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09" y="4521826"/>
                <a:ext cx="701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465FC6-17DC-43FC-9DC6-07BCEEBFA329}"/>
              </a:ext>
            </a:extLst>
          </p:cNvPr>
          <p:cNvSpPr txBox="1"/>
          <p:nvPr/>
        </p:nvSpPr>
        <p:spPr>
          <a:xfrm>
            <a:off x="2514909" y="3022305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3199-9BCF-4425-AD86-E516E5ACD3D4}"/>
              </a:ext>
            </a:extLst>
          </p:cNvPr>
          <p:cNvSpPr txBox="1"/>
          <p:nvPr/>
        </p:nvSpPr>
        <p:spPr>
          <a:xfrm>
            <a:off x="473367" y="3009828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B610D-85E4-496A-A328-3127663F65AA}"/>
              </a:ext>
            </a:extLst>
          </p:cNvPr>
          <p:cNvSpPr txBox="1"/>
          <p:nvPr/>
        </p:nvSpPr>
        <p:spPr>
          <a:xfrm>
            <a:off x="4554175" y="3029444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B3A68E-8F62-4F17-AC10-9DFEA5B56523}"/>
                  </a:ext>
                </a:extLst>
              </p:cNvPr>
              <p:cNvSpPr txBox="1"/>
              <p:nvPr/>
            </p:nvSpPr>
            <p:spPr>
              <a:xfrm>
                <a:off x="467999" y="4520820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B3A68E-8F62-4F17-AC10-9DFEA5B5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9" y="4520820"/>
                <a:ext cx="701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0DB405-F955-49F6-A831-9BC03F5DA16C}"/>
                  </a:ext>
                </a:extLst>
              </p:cNvPr>
              <p:cNvSpPr txBox="1"/>
              <p:nvPr/>
            </p:nvSpPr>
            <p:spPr>
              <a:xfrm>
                <a:off x="91441" y="5348377"/>
                <a:ext cx="1142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0DB405-F955-49F6-A831-9BC03F5DA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" y="5348377"/>
                <a:ext cx="11422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75DCE884-F615-4168-9B4A-ACB27E9C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1679"/>
              </p:ext>
            </p:extLst>
          </p:nvPr>
        </p:nvGraphicFramePr>
        <p:xfrm>
          <a:off x="1182915" y="496862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F6832-F7D8-473E-8A35-5F0CB95C35E2}"/>
                  </a:ext>
                </a:extLst>
              </p:cNvPr>
              <p:cNvSpPr txBox="1"/>
              <p:nvPr/>
            </p:nvSpPr>
            <p:spPr>
              <a:xfrm>
                <a:off x="3289044" y="5385339"/>
                <a:ext cx="303268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F6832-F7D8-473E-8A35-5F0CB95C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44" y="5385339"/>
                <a:ext cx="3032682" cy="427746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97F4A4-F952-4734-91E9-479CB759E027}"/>
                  </a:ext>
                </a:extLst>
              </p:cNvPr>
              <p:cNvSpPr txBox="1"/>
              <p:nvPr/>
            </p:nvSpPr>
            <p:spPr>
              <a:xfrm>
                <a:off x="6114758" y="5414546"/>
                <a:ext cx="2042272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5+4+8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97F4A4-F952-4734-91E9-479CB759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58" y="5414546"/>
                <a:ext cx="2042272" cy="4075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F1765-23DD-4EB5-8AB3-029DF4614B21}"/>
                  </a:ext>
                </a:extLst>
              </p:cNvPr>
              <p:cNvSpPr txBox="1"/>
              <p:nvPr/>
            </p:nvSpPr>
            <p:spPr>
              <a:xfrm>
                <a:off x="7268509" y="5935846"/>
                <a:ext cx="1584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F1765-23DD-4EB5-8AB3-029DF461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509" y="5935846"/>
                <a:ext cx="158453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8F04ADF-8327-4AAA-B967-555C1D04FF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4366" y="1068866"/>
                <a:ext cx="4216073" cy="4279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Frobenius Norm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8F04ADF-8327-4AAA-B967-555C1D04F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366" y="1068866"/>
                <a:ext cx="4216073" cy="4279512"/>
              </a:xfrm>
              <a:prstGeom prst="rect">
                <a:avLst/>
              </a:prstGeom>
              <a:blipFill>
                <a:blip r:embed="rId12"/>
                <a:stretch>
                  <a:fillRect l="-1879" t="-1994" b="-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22197-6DAA-4140-BA30-CEFA2DF888BF}"/>
                  </a:ext>
                </a:extLst>
              </p:cNvPr>
              <p:cNvSpPr txBox="1"/>
              <p:nvPr/>
            </p:nvSpPr>
            <p:spPr>
              <a:xfrm>
                <a:off x="9664244" y="5614718"/>
                <a:ext cx="2246195" cy="4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00"/>
                        <m:t>is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the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ith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non</m:t>
                      </m:r>
                      <m:r>
                        <m:rPr>
                          <m:nor/>
                        </m:rPr>
                        <a:rPr lang="en-US" sz="1000"/>
                        <m:t>-</m:t>
                      </m:r>
                      <m:r>
                        <m:rPr>
                          <m:nor/>
                        </m:rPr>
                        <a:rPr lang="en-US" sz="1000"/>
                        <m:t>zero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eigenvalues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of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𝑐𝑜𝑛𝑗𝑢𝑔𝑎𝑡𝑒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22197-6DAA-4140-BA30-CEFA2DF8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44" y="5614718"/>
                <a:ext cx="2246195" cy="4153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8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Best Rank-</a:t>
                </a:r>
                <a:r>
                  <a:rPr lang="en-US" b="1" dirty="0">
                    <a:solidFill>
                      <a:schemeClr val="accent2"/>
                    </a:solidFill>
                  </a:rPr>
                  <a:t>k</a:t>
                </a:r>
                <a:r>
                  <a:rPr lang="en-US" dirty="0"/>
                  <a:t> approximations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  <a:br>
                  <a:rPr lang="en-US" dirty="0"/>
                </a:br>
                <a:r>
                  <a:rPr lang="en-US" sz="3100" dirty="0"/>
                  <a:t>Eckart-Young theorem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  <a:blipFill>
                <a:blip r:embed="rId3"/>
                <a:stretch>
                  <a:fillRect l="-2623" t="-29008" b="-3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225" y="1424685"/>
                <a:ext cx="4216073" cy="1504588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Let A and B be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matrices, with B having rank k. Then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b="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424685"/>
                <a:ext cx="4216073" cy="1504588"/>
              </a:xfrm>
              <a:blipFill>
                <a:blip r:embed="rId4"/>
                <a:stretch>
                  <a:fillRect l="-2026" t="-3644" r="-2171" b="-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876116-C36E-4FC5-8392-166569951140}"/>
              </a:ext>
            </a:extLst>
          </p:cNvPr>
          <p:cNvGraphicFramePr>
            <a:graphicFrameLocks noGrp="1"/>
          </p:cNvGraphicFramePr>
          <p:nvPr/>
        </p:nvGraphicFramePr>
        <p:xfrm>
          <a:off x="348112" y="342064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3C3A0-4853-4D5E-81D1-9B1F930520B9}"/>
              </a:ext>
            </a:extLst>
          </p:cNvPr>
          <p:cNvGraphicFramePr>
            <a:graphicFrameLocks noGrp="1"/>
          </p:cNvGraphicFramePr>
          <p:nvPr/>
        </p:nvGraphicFramePr>
        <p:xfrm>
          <a:off x="2358086" y="342064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950586-3F86-4614-8866-CB188540128E}"/>
              </a:ext>
            </a:extLst>
          </p:cNvPr>
          <p:cNvGraphicFramePr>
            <a:graphicFrameLocks noGrp="1"/>
          </p:cNvGraphicFramePr>
          <p:nvPr/>
        </p:nvGraphicFramePr>
        <p:xfrm>
          <a:off x="4368060" y="342064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6283B-BAD5-4A23-92F9-7FEBDF75322D}"/>
                  </a:ext>
                </a:extLst>
              </p:cNvPr>
              <p:cNvSpPr txBox="1"/>
              <p:nvPr/>
            </p:nvSpPr>
            <p:spPr>
              <a:xfrm>
                <a:off x="2720206" y="4497985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F6283B-BAD5-4A23-92F9-7FEBDF75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06" y="4497985"/>
                <a:ext cx="701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1F136-F0BE-4D8C-8385-BA5FFFBAA1D6}"/>
                  </a:ext>
                </a:extLst>
              </p:cNvPr>
              <p:cNvSpPr txBox="1"/>
              <p:nvPr/>
            </p:nvSpPr>
            <p:spPr>
              <a:xfrm>
                <a:off x="4678709" y="4521826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61F136-F0BE-4D8C-8385-BA5FFFB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09" y="4521826"/>
                <a:ext cx="701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465FC6-17DC-43FC-9DC6-07BCEEBFA329}"/>
              </a:ext>
            </a:extLst>
          </p:cNvPr>
          <p:cNvSpPr txBox="1"/>
          <p:nvPr/>
        </p:nvSpPr>
        <p:spPr>
          <a:xfrm>
            <a:off x="2514909" y="3022305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3199-9BCF-4425-AD86-E516E5ACD3D4}"/>
              </a:ext>
            </a:extLst>
          </p:cNvPr>
          <p:cNvSpPr txBox="1"/>
          <p:nvPr/>
        </p:nvSpPr>
        <p:spPr>
          <a:xfrm>
            <a:off x="473367" y="3009828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B610D-85E4-496A-A328-3127663F65AA}"/>
              </a:ext>
            </a:extLst>
          </p:cNvPr>
          <p:cNvSpPr txBox="1"/>
          <p:nvPr/>
        </p:nvSpPr>
        <p:spPr>
          <a:xfrm>
            <a:off x="4554175" y="3029444"/>
            <a:ext cx="10885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RANK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B3A68E-8F62-4F17-AC10-9DFEA5B56523}"/>
                  </a:ext>
                </a:extLst>
              </p:cNvPr>
              <p:cNvSpPr txBox="1"/>
              <p:nvPr/>
            </p:nvSpPr>
            <p:spPr>
              <a:xfrm>
                <a:off x="467999" y="4520820"/>
                <a:ext cx="70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B3A68E-8F62-4F17-AC10-9DFEA5B5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9" y="4520820"/>
                <a:ext cx="701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0DB405-F955-49F6-A831-9BC03F5DA16C}"/>
                  </a:ext>
                </a:extLst>
              </p:cNvPr>
              <p:cNvSpPr txBox="1"/>
              <p:nvPr/>
            </p:nvSpPr>
            <p:spPr>
              <a:xfrm>
                <a:off x="91441" y="5348377"/>
                <a:ext cx="1142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0DB405-F955-49F6-A831-9BC03F5DA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" y="5348377"/>
                <a:ext cx="11422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75DCE884-F615-4168-9B4A-ACB27E9CBD2B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4968620"/>
          <a:ext cx="1280160" cy="1151892"/>
        </p:xfrm>
        <a:graphic>
          <a:graphicData uri="http://schemas.openxmlformats.org/drawingml/2006/table">
            <a:tbl>
              <a:tblPr firstRow="1" bandRow="1"/>
              <a:tblGrid>
                <a:gridCol w="426720">
                  <a:extLst>
                    <a:ext uri="{9D8B030D-6E8A-4147-A177-3AD203B41FA5}">
                      <a16:colId xmlns:a16="http://schemas.microsoft.com/office/drawing/2014/main" val="25359379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477804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079401984"/>
                    </a:ext>
                  </a:extLst>
                </a:gridCol>
              </a:tblGrid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3453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4526"/>
                  </a:ext>
                </a:extLst>
              </a:tr>
              <a:tr h="3839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13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F6832-F7D8-473E-8A35-5F0CB95C35E2}"/>
                  </a:ext>
                </a:extLst>
              </p:cNvPr>
              <p:cNvSpPr txBox="1"/>
              <p:nvPr/>
            </p:nvSpPr>
            <p:spPr>
              <a:xfrm>
                <a:off x="2514909" y="4916301"/>
                <a:ext cx="4592166" cy="1485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0.3153+4+12.6847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F6832-F7D8-473E-8A35-5F0CB95C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909" y="4916301"/>
                <a:ext cx="4592166" cy="1485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97F4A4-F952-4734-91E9-479CB759E027}"/>
                  </a:ext>
                </a:extLst>
              </p:cNvPr>
              <p:cNvSpPr txBox="1"/>
              <p:nvPr/>
            </p:nvSpPr>
            <p:spPr>
              <a:xfrm>
                <a:off x="5581314" y="5967347"/>
                <a:ext cx="2042272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97F4A4-F952-4734-91E9-479CB759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314" y="5967347"/>
                <a:ext cx="2042272" cy="4075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F1765-23DD-4EB5-8AB3-029DF4614B21}"/>
                  </a:ext>
                </a:extLst>
              </p:cNvPr>
              <p:cNvSpPr txBox="1"/>
              <p:nvPr/>
            </p:nvSpPr>
            <p:spPr>
              <a:xfrm>
                <a:off x="6660683" y="5986454"/>
                <a:ext cx="2617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F1765-23DD-4EB5-8AB3-029DF461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83" y="5986454"/>
                <a:ext cx="261749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8F04ADF-8327-4AAA-B967-555C1D04FF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4366" y="1068866"/>
                <a:ext cx="4216073" cy="4374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Frobenius Norm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8F04ADF-8327-4AAA-B967-555C1D04F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366" y="1068866"/>
                <a:ext cx="4216073" cy="4374530"/>
              </a:xfrm>
              <a:prstGeom prst="rect">
                <a:avLst/>
              </a:prstGeom>
              <a:blipFill>
                <a:blip r:embed="rId12"/>
                <a:stretch>
                  <a:fillRect l="-1879" t="-1950" b="-4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02728E-5DC9-4DDC-B631-5FBDCBB14BCB}"/>
                  </a:ext>
                </a:extLst>
              </p:cNvPr>
              <p:cNvSpPr txBox="1"/>
              <p:nvPr/>
            </p:nvSpPr>
            <p:spPr>
              <a:xfrm>
                <a:off x="9664244" y="5614718"/>
                <a:ext cx="2246195" cy="4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00"/>
                        <m:t>is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the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ith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non</m:t>
                      </m:r>
                      <m:r>
                        <m:rPr>
                          <m:nor/>
                        </m:rPr>
                        <a:rPr lang="en-US" sz="1000"/>
                        <m:t>-</m:t>
                      </m:r>
                      <m:r>
                        <m:rPr>
                          <m:nor/>
                        </m:rPr>
                        <a:rPr lang="en-US" sz="1000"/>
                        <m:t>zero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eigenvalues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r>
                        <m:rPr>
                          <m:nor/>
                        </m:rPr>
                        <a:rPr lang="en-US" sz="1000"/>
                        <m:t>of</m:t>
                      </m:r>
                      <m:r>
                        <m:rPr>
                          <m:nor/>
                        </m:rPr>
                        <a:rPr lang="en-US" sz="1000"/>
                        <m:t> </m:t>
                      </m:r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𝑐𝑜𝑛𝑗𝑢𝑔𝑎𝑡𝑒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02728E-5DC9-4DDC-B631-5FBDCBB14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44" y="5614718"/>
                <a:ext cx="2246195" cy="4153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3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Best Rank-</a:t>
                </a:r>
                <a:r>
                  <a:rPr lang="en-US" b="1" dirty="0">
                    <a:solidFill>
                      <a:schemeClr val="accent2"/>
                    </a:solidFill>
                  </a:rPr>
                  <a:t>k</a:t>
                </a:r>
                <a:r>
                  <a:rPr lang="en-US" dirty="0"/>
                  <a:t> approximations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  <a:br>
                  <a:rPr lang="en-US" dirty="0"/>
                </a:br>
                <a:r>
                  <a:rPr lang="en-US" sz="3100" dirty="0"/>
                  <a:t>Eckart-Young theorem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9224" y="246253"/>
                <a:ext cx="7205472" cy="796163"/>
              </a:xfrm>
              <a:blipFill rotWithShape="0">
                <a:blip r:embed="rId2"/>
                <a:stretch>
                  <a:fillRect l="-2623" t="-29008" b="-3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43308" y="1302589"/>
                <a:ext cx="10610491" cy="49860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Frobenius Norm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best rank-k approximation of A</a:t>
                </a:r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dirty="0"/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308" y="1302589"/>
                <a:ext cx="10610491" cy="4986068"/>
              </a:xfrm>
              <a:blipFill>
                <a:blip r:embed="rId3"/>
                <a:stretch>
                  <a:fillRect l="-1034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53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246253"/>
            <a:ext cx="7961376" cy="796163"/>
          </a:xfrm>
        </p:spPr>
        <p:txBody>
          <a:bodyPr>
            <a:normAutofit/>
          </a:bodyPr>
          <a:lstStyle/>
          <a:p>
            <a:r>
              <a:rPr lang="en-US" dirty="0"/>
              <a:t>Power method for computing the SVD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224" y="1059559"/>
                <a:ext cx="9340165" cy="566191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that the eigenvalues are ordered: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Start with any nonzero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then iterate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Repeat Until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dirty="0"/>
                  <a:t> is less than some small, chosen constant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for that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at which convergence is obtained. 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To obtain the corresponding eigenvalue we simply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400" dirty="0"/>
                  <a:t>, which is the equation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solved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unit vector.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4" y="1059559"/>
                <a:ext cx="9340165" cy="5661915"/>
              </a:xfrm>
              <a:blipFill rotWithShape="0">
                <a:blip r:embed="rId2"/>
                <a:stretch>
                  <a:fillRect l="-1371" t="-969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5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9993" y="1244620"/>
                <a:ext cx="5855093" cy="592091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we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to get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The Frobenius norm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=9.434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For the next iteration, we compute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The Frobenius norm of the result is 6.971, so we divide to obtain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For the next iteration, we compute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The Frobenius norm of the result is 6.997, so we divide to obtain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after convergence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0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993" y="1244620"/>
                <a:ext cx="5855093" cy="5920915"/>
              </a:xfrm>
              <a:blipFill>
                <a:blip r:embed="rId2"/>
                <a:stretch>
                  <a:fillRect l="-1353" r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22367" y="1122663"/>
                <a:ext cx="1827102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67" y="1122663"/>
                <a:ext cx="1827102" cy="5598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91598" y="1745594"/>
                <a:ext cx="2766719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5/9.434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8/9.434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98" y="1745594"/>
                <a:ext cx="2766719" cy="6192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22367" y="2681105"/>
                <a:ext cx="2692724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0.848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3.286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6.148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67" y="2681105"/>
                <a:ext cx="2692724" cy="5598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91598" y="3240938"/>
                <a:ext cx="3169586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3.286/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6.971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6.148/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6.971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0.882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98" y="3240938"/>
                <a:ext cx="3169586" cy="6192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22367" y="4205078"/>
                <a:ext cx="269272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0.882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6.234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67" y="4205078"/>
                <a:ext cx="2692724" cy="5542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91598" y="4939251"/>
                <a:ext cx="320485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3.177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/6.997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6.234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/6.997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98" y="4939251"/>
                <a:ext cx="3204852" cy="6192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91598" y="5667316"/>
                <a:ext cx="1450333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98" y="5667316"/>
                <a:ext cx="1450333" cy="5542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9993" y="625412"/>
            <a:ext cx="10515600" cy="388394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method for computing the SVD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95533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method for computing the SVD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Hence, 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0.894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0.894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=6.993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To find the second eigenpair we create a new matrix </a:t>
                </a:r>
              </a:p>
              <a:p>
                <a:pPr marL="0" indent="0" algn="ctr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Then, use power iteration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to compute its largest eigenvalue. </a:t>
                </a:r>
              </a:p>
              <a:p>
                <a:pPr algn="just">
                  <a:lnSpc>
                    <a:spcPct val="98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/>
                  <a:t>The obtained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correspond to the second largest eigenvalue and the corresponding eigenvector of matrix A. </a:t>
                </a:r>
              </a:p>
              <a:p>
                <a:pPr marL="0" indent="0" algn="just">
                  <a:lnSpc>
                    <a:spcPct val="98000"/>
                  </a:lnSpc>
                  <a:buClr>
                    <a:srgbClr val="000000"/>
                  </a:buClr>
                  <a:buSzPct val="10000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0" t="-1118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7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triel" pitchFamily="2" charset="0"/>
              </a:rPr>
              <a:t>Feature Extraction, </a:t>
            </a:r>
            <a:r>
              <a:rPr lang="en-US" dirty="0"/>
              <a:t>K. Ramachandra Murthy</a:t>
            </a:r>
          </a:p>
          <a:p>
            <a:r>
              <a:rPr lang="en-US" dirty="0"/>
              <a:t>Singular Value Decomposition Tutorial Kirk Baker </a:t>
            </a:r>
          </a:p>
          <a:p>
            <a:r>
              <a:rPr lang="en-US" altLang="en-US" sz="2800" dirty="0"/>
              <a:t>Eigen Decomposition and Singular Value Decomposition, </a:t>
            </a:r>
            <a:r>
              <a:rPr lang="en-US" altLang="en-US" dirty="0"/>
              <a:t>Based on the slides by Mani Thomas Modified and extended by </a:t>
            </a:r>
            <a:r>
              <a:rPr lang="en-US" altLang="en-US" dirty="0" err="1"/>
              <a:t>Longin</a:t>
            </a:r>
            <a:r>
              <a:rPr lang="en-US" altLang="en-US" dirty="0"/>
              <a:t> Jan </a:t>
            </a:r>
            <a:r>
              <a:rPr lang="en-US" altLang="en-US" dirty="0" err="1"/>
              <a:t>Latecki</a:t>
            </a:r>
            <a:endParaRPr lang="en-US" altLang="en-US" dirty="0"/>
          </a:p>
          <a:p>
            <a:r>
              <a:rPr lang="en-US" dirty="0"/>
              <a:t>Statistical Modeling and Analysis of Neural Data (NEU 560) Princeton University, Spring 2018 Jonathan Pillow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the SVD: Image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1"/>
            <a:ext cx="8687713" cy="601932"/>
          </a:xfrm>
        </p:spPr>
        <p:txBody>
          <a:bodyPr>
            <a:normAutofit/>
          </a:bodyPr>
          <a:lstStyle/>
          <a:p>
            <a:r>
              <a:rPr lang="en-US" dirty="0"/>
              <a:t>The SVD of a 32-times-32 digital image A is computed</a:t>
            </a:r>
            <a:endParaRPr lang="en-US" sz="1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75" y="1114175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00" y="2566488"/>
            <a:ext cx="84947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247100" y="2091826"/>
          <a:ext cx="901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28600" progId="Equation.3">
                  <p:embed/>
                </p:oleObj>
              </mc:Choice>
              <mc:Fallback>
                <p:oleObj name="Equation" r:id="rId4" imgW="43164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100" y="2091826"/>
                        <a:ext cx="901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598188" y="2064838"/>
          <a:ext cx="9540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88" y="2064838"/>
                        <a:ext cx="9540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87375" y="2123576"/>
          <a:ext cx="928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241200" progId="Equation.3">
                  <p:embed/>
                </p:oleObj>
              </mc:Choice>
              <mc:Fallback>
                <p:oleObj name="Equation" r:id="rId8" imgW="444240" imgH="241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375" y="2123576"/>
                        <a:ext cx="928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8347988" y="2136276"/>
          <a:ext cx="955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3">
                  <p:embed/>
                </p:oleObj>
              </mc:Choice>
              <mc:Fallback>
                <p:oleObj name="Equation" r:id="rId10" imgW="457200" imgH="2286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7988" y="2136276"/>
                        <a:ext cx="955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221700" y="5868488"/>
          <a:ext cx="954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241200" progId="Equation.3">
                  <p:embed/>
                </p:oleObj>
              </mc:Choice>
              <mc:Fallback>
                <p:oleObj name="Equation" r:id="rId12" imgW="457200" imgH="2412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700" y="5868488"/>
                        <a:ext cx="954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598188" y="5868488"/>
          <a:ext cx="954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241200" progId="Equation.3">
                  <p:embed/>
                </p:oleObj>
              </mc:Choice>
              <mc:Fallback>
                <p:oleObj name="Equation" r:id="rId14" imgW="457200" imgH="2412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88" y="5868488"/>
                        <a:ext cx="954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960388" y="5866901"/>
          <a:ext cx="955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" imgH="241200" progId="Equation.3">
                  <p:embed/>
                </p:oleObj>
              </mc:Choice>
              <mc:Fallback>
                <p:oleObj name="Equation" r:id="rId16" imgW="457200" imgH="24120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388" y="5866901"/>
                        <a:ext cx="955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8362275" y="5868488"/>
          <a:ext cx="928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240" imgH="241200" progId="Equation.3">
                  <p:embed/>
                </p:oleObj>
              </mc:Choice>
              <mc:Fallback>
                <p:oleObj name="Equation" r:id="rId18" imgW="444240" imgH="24120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275" y="5868488"/>
                        <a:ext cx="928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6A06206-E44F-49C9-B3C9-C3AA1E58D9D4}"/>
              </a:ext>
            </a:extLst>
          </p:cNvPr>
          <p:cNvSpPr txBox="1"/>
          <p:nvPr/>
        </p:nvSpPr>
        <p:spPr>
          <a:xfrm>
            <a:off x="819399" y="6449109"/>
            <a:ext cx="88439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Slide taken from https://faculty.kfupm.edu.sa/MATH/ffairag/math590_111/notes/svd2.ppt</a:t>
            </a:r>
          </a:p>
        </p:txBody>
      </p:sp>
    </p:spTree>
    <p:extLst>
      <p:ext uri="{BB962C8B-B14F-4D97-AF65-F5344CB8AC3E}">
        <p14:creationId xmlns:p14="http://schemas.microsoft.com/office/powerpoint/2010/main" val="5677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the SVD: Image processing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44" y="1103312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62463" y="1140958"/>
          <a:ext cx="4157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160" imgH="241200" progId="Equation.3">
                  <p:embed/>
                </p:oleObj>
              </mc:Choice>
              <mc:Fallback>
                <p:oleObj name="Equation" r:id="rId3" imgW="2108160" imgH="2412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463" y="1140958"/>
                        <a:ext cx="4157662" cy="474663"/>
                      </a:xfrm>
                      <a:prstGeom prst="rect">
                        <a:avLst/>
                      </a:prstGeom>
                      <a:solidFill>
                        <a:srgbClr val="DCFF7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541963" y="1790246"/>
          <a:ext cx="6508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20" imgH="164880" progId="Equation.3">
                  <p:embed/>
                </p:oleObj>
              </mc:Choice>
              <mc:Fallback>
                <p:oleObj name="Equation" r:id="rId5" imgW="330120" imgH="16488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963" y="1790246"/>
                        <a:ext cx="650875" cy="325437"/>
                      </a:xfrm>
                      <a:prstGeom prst="rect">
                        <a:avLst/>
                      </a:prstGeom>
                      <a:solidFill>
                        <a:srgbClr val="DCFF7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38" y="1213983"/>
            <a:ext cx="28797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46" y="2772674"/>
            <a:ext cx="84947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974142" y="2359235"/>
          <a:ext cx="3714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142" y="2359235"/>
                        <a:ext cx="3714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282560" y="2365041"/>
          <a:ext cx="3984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560" y="2365041"/>
                        <a:ext cx="3984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754938" y="2359235"/>
          <a:ext cx="3984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2359235"/>
                        <a:ext cx="3984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0187539" y="2365040"/>
          <a:ext cx="3984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40" imgH="215640" progId="Equation.3">
                  <p:embed/>
                </p:oleObj>
              </mc:Choice>
              <mc:Fallback>
                <p:oleObj name="Equation" r:id="rId15" imgW="190440" imgH="2156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539" y="2365040"/>
                        <a:ext cx="3984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931871" y="5978631"/>
          <a:ext cx="396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228600" progId="Equation.3">
                  <p:embed/>
                </p:oleObj>
              </mc:Choice>
              <mc:Fallback>
                <p:oleObj name="Equation" r:id="rId17" imgW="190440" imgH="22860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871" y="5978631"/>
                        <a:ext cx="3968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5387888" y="5932487"/>
          <a:ext cx="396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888" y="5932487"/>
                        <a:ext cx="3968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7729934" y="5932487"/>
          <a:ext cx="398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28600" progId="Equation.3">
                  <p:embed/>
                </p:oleObj>
              </mc:Choice>
              <mc:Fallback>
                <p:oleObj name="Equation" r:id="rId21" imgW="190440" imgH="228600" progId="Equation.3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934" y="5932487"/>
                        <a:ext cx="3984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10187539" y="5978632"/>
          <a:ext cx="398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440" imgH="228600" progId="Equation.3">
                  <p:embed/>
                </p:oleObj>
              </mc:Choice>
              <mc:Fallback>
                <p:oleObj name="Equation" r:id="rId23" imgW="190440" imgH="2286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539" y="5978632"/>
                        <a:ext cx="3984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2F5D9E-ED9D-44EF-BFA3-7B0713D681D7}"/>
              </a:ext>
            </a:extLst>
          </p:cNvPr>
          <p:cNvSpPr txBox="1"/>
          <p:nvPr/>
        </p:nvSpPr>
        <p:spPr>
          <a:xfrm>
            <a:off x="819399" y="6449109"/>
            <a:ext cx="88439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Slide taken from https://faculty.kfupm.edu.sa/MATH/ffairag/math590_111/notes/svd2.ppt</a:t>
            </a:r>
          </a:p>
        </p:txBody>
      </p:sp>
    </p:spTree>
    <p:extLst>
      <p:ext uri="{BB962C8B-B14F-4D97-AF65-F5344CB8AC3E}">
        <p14:creationId xmlns:p14="http://schemas.microsoft.com/office/powerpoint/2010/main" val="23278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90CF-DD90-4A70-8F7B-DF062CAE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B87D5-50FB-44DE-ADCD-AB2E1022E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SVD makes it easy to compute (and understand) the inverse of a matrix. We exploit the fact that U and V are orthogonal, meaning their transposes are their inverses,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The inverse of A (if it exists) can be determined easily from the SVD, namely: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B87D5-50FB-44DE-ADCD-AB2E1022E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61F89-2B75-4503-9F35-362F4A0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7163-B267-4A63-BDCE-43C17A493EC4}"/>
              </a:ext>
            </a:extLst>
          </p:cNvPr>
          <p:cNvSpPr txBox="1"/>
          <p:nvPr/>
        </p:nvSpPr>
        <p:spPr>
          <a:xfrm>
            <a:off x="-121920" y="636587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000" dirty="0">
                <a:solidFill>
                  <a:srgbClr val="FF0000"/>
                </a:solidFill>
              </a:rPr>
              <a:t>	 For orthogonal matrix X: (X)</a:t>
            </a:r>
            <a:r>
              <a:rPr lang="en-US" altLang="zh-TW" sz="1000" baseline="30000" dirty="0">
                <a:solidFill>
                  <a:srgbClr val="FF0000"/>
                </a:solidFill>
              </a:rPr>
              <a:t>-1</a:t>
            </a:r>
            <a:r>
              <a:rPr lang="en-US" altLang="zh-TW" sz="1000" dirty="0">
                <a:solidFill>
                  <a:srgbClr val="FF0000"/>
                </a:solidFill>
              </a:rPr>
              <a:t>=(X)</a:t>
            </a:r>
            <a:r>
              <a:rPr lang="en-US" altLang="zh-TW" sz="1000" baseline="300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2864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CBBF-F491-4AFA-BDAF-1384968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SVD also makes it easy to see when the inverse of a matrix doesn’t exist. Namely, if any of the 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doesn’t exist, because the corresponding diagonal entry would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1/0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any zero singular values (let’s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), then multiplying by A effectively destroys information because it takes the component of the vector along the right singular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and multiplies it by zero. </a:t>
                </a:r>
              </a:p>
              <a:p>
                <a:pPr lvl="1"/>
                <a:r>
                  <a:rPr lang="en-US" dirty="0"/>
                  <a:t>We can’t recover this information, so there’s no way to “invert” the mapping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recover the original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that came in.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1347-68B0-40F0-9802-F5DAFD1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2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CBBF-F491-4AFA-BDAF-1384968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any zero singular values (let’s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), then multiplying by A effectively destroys information because it takes the component of the vector along the right singular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and multiplies it by zero. </a:t>
                </a:r>
              </a:p>
              <a:p>
                <a:pPr lvl="1"/>
                <a:r>
                  <a:rPr lang="en-US" dirty="0"/>
                  <a:t>We can’t recover this information, so there’s no way to “invert” the mapping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recover the original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that came in.</a:t>
                </a:r>
              </a:p>
              <a:p>
                <a:r>
                  <a:rPr lang="en-US" dirty="0"/>
                  <a:t>The best we can do is to recover the components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weren’t destroyed via multiplication with zero.</a:t>
                </a:r>
              </a:p>
              <a:p>
                <a:pPr lvl="1"/>
                <a:r>
                  <a:rPr lang="en-US" dirty="0"/>
                  <a:t>The matrix that recovers all recoverable information is called the pseudo-inverse, and is often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A413-FE6D-4154-920B-543EECFE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1347-68B0-40F0-9802-F5DAFD1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5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$&#10;\end{document}&#10;"/>
  <p:tag name="EXTERNALNAME" val="Edittex"/>
  <p:tag name="BLEND" val="0"/>
  <p:tag name="TRANSPARENT" val="0"/>
  <p:tag name="RESOLUTION" val="150"/>
  <p:tag name="WORKAROUNDTRANSPARENCYBUG" val="0"/>
  <p:tag name="ALLOWFONTSUBSTITUTION" val="0"/>
  <p:tag name="BITMAPFORMAT" val="bmpmono"/>
  <p:tag name="ORIGWIDTH" val="180"/>
  <p:tag name="PICTUREFILESIZE" val="166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$&#10;\end{document}&#10;"/>
  <p:tag name="EXTERNALNAME" val="Edittex"/>
  <p:tag name="BLEND" val="0"/>
  <p:tag name="TRANSPARENT" val="0"/>
  <p:tag name="RESOLUTION" val="150"/>
  <p:tag name="WORKAROUNDTRANSPARENCYBUG" val="0"/>
  <p:tag name="ALLOWFONTSUBSTITUTION" val="0"/>
  <p:tag name="BITMAPFORMAT" val="bmpmono"/>
  <p:tag name="ORIGWIDTH" val="180"/>
  <p:tag name="PICTUREFILESIZE" val="166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$&#10;\end{document}&#10;"/>
  <p:tag name="EXTERNALNAME" val="Edittex"/>
  <p:tag name="BLEND" val="0"/>
  <p:tag name="TRANSPARENT" val="0"/>
  <p:tag name="RESOLUTION" val="150"/>
  <p:tag name="WORKAROUNDTRANSPARENCYBUG" val="0"/>
  <p:tag name="ALLOWFONTSUBSTITUTION" val="0"/>
  <p:tag name="BITMAPFORMAT" val="bmpmono"/>
  <p:tag name="ORIGWIDTH" val="180"/>
  <p:tag name="PICTUREFILESIZE" val="166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}&#10;&amp;&amp;&amp;&amp; \\&#10;&amp;&amp;&amp;&amp; \\&#10;&amp;&amp;A_k&amp;&amp; \\&#10;&amp;&amp;&amp;&amp;\\&#10;&amp;&amp;&amp;&amp;&#10;\end{array}\right) = &#10;\left( \begin{array}{ccc}&#10;&amp;&amp; \\&#10;&amp;&amp; \\&#10;&amp;U_k&amp; \\&#10;&amp;&amp;\\&#10;&amp;&amp; \end{array}\right) \cdot&#10;\left( \begin{array}{ccc}&#10;&amp;&amp;\\&#10;&amp;\Sigma_k&amp; \\&#10;&amp;&amp;&#10;\end{array}\right)\cdot&#10;\left( \begin{array}{ccccc}&#10;&amp;&amp;&amp;&amp; \\&#10;&amp;&amp;V_k^T&amp;&amp; \\&#10;&amp;&amp;&amp;&amp;&#10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20836</TotalTime>
  <Words>2757</Words>
  <Application>Microsoft Office PowerPoint</Application>
  <PresentationFormat>Widescreen</PresentationFormat>
  <Paragraphs>510</Paragraphs>
  <Slides>46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Catriel</vt:lpstr>
      <vt:lpstr>Garamond</vt:lpstr>
      <vt:lpstr>Times New Roman</vt:lpstr>
      <vt:lpstr>Office Theme</vt:lpstr>
      <vt:lpstr>Equation</vt:lpstr>
      <vt:lpstr>Document</vt:lpstr>
      <vt:lpstr>Singular Value Decomposition</vt:lpstr>
      <vt:lpstr>Singular Value Decomposition</vt:lpstr>
      <vt:lpstr>Applications of the SVD</vt:lpstr>
      <vt:lpstr>Applications of the SVD: Image processing </vt:lpstr>
      <vt:lpstr>Applications of the SVD: Image processing </vt:lpstr>
      <vt:lpstr>Applications of the SVD: Image processing </vt:lpstr>
      <vt:lpstr>Inverses</vt:lpstr>
      <vt:lpstr>Pseudo-inverse</vt:lpstr>
      <vt:lpstr>Pseudo-inverse</vt:lpstr>
      <vt:lpstr> SVD of non-square matrix</vt:lpstr>
      <vt:lpstr>Pseudo-inverse</vt:lpstr>
      <vt:lpstr>Inverses: Condition number</vt:lpstr>
      <vt:lpstr>Document matrices</vt:lpstr>
      <vt:lpstr>SVD Example</vt:lpstr>
      <vt:lpstr>SVD - Interpretation #1</vt:lpstr>
      <vt:lpstr>SVD - Interpretation #2</vt:lpstr>
      <vt:lpstr>SVD - Interpretation #2</vt:lpstr>
      <vt:lpstr>SVD - Interpretation #2</vt:lpstr>
      <vt:lpstr>Social-network matrices</vt:lpstr>
      <vt:lpstr>Recommendation systems</vt:lpstr>
      <vt:lpstr>Geometrical  Interpretation: Eigenvalues and Eigenvectors</vt:lpstr>
      <vt:lpstr>SVD - Interpretation #3</vt:lpstr>
      <vt:lpstr>SVD - Interpretation #3</vt:lpstr>
      <vt:lpstr>SVD - Interpretation #3</vt:lpstr>
      <vt:lpstr>SVD - Interpretation #3</vt:lpstr>
      <vt:lpstr>Geometric analysis of linear transformations</vt:lpstr>
      <vt:lpstr>SVD - Interpretation #3</vt:lpstr>
      <vt:lpstr>SVD - Interpretation #3</vt:lpstr>
      <vt:lpstr>Singular value decomposition (SVD)</vt:lpstr>
      <vt:lpstr>Singular value decomposition (Computation)</vt:lpstr>
      <vt:lpstr>Singular value decomposition (SVD)</vt:lpstr>
      <vt:lpstr>SVD Example</vt:lpstr>
      <vt:lpstr>SVD Example</vt:lpstr>
      <vt:lpstr>SVD Example</vt:lpstr>
      <vt:lpstr>SVD Example</vt:lpstr>
      <vt:lpstr>SVD Example</vt:lpstr>
      <vt:lpstr>SVD and Rank-k  approximations </vt:lpstr>
      <vt:lpstr>Rank-k approximations (A_k)</vt:lpstr>
      <vt:lpstr>Best Rank-k approximations (A_k):  Eckart-Young theorem</vt:lpstr>
      <vt:lpstr>Best Rank-k approximations (A_k):  Eckart-Young theorem</vt:lpstr>
      <vt:lpstr>Best Rank-k approximations (A_k):  Eckart-Young theorem</vt:lpstr>
      <vt:lpstr>Best Rank-k approximations (A_k):  Eckart-Young theorem</vt:lpstr>
      <vt:lpstr>Power method for computing the SVD</vt:lpstr>
      <vt:lpstr>Power method for computing the SVD</vt:lpstr>
      <vt:lpstr>Power method for computing the SVD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711</cp:revision>
  <dcterms:created xsi:type="dcterms:W3CDTF">2018-08-09T05:48:18Z</dcterms:created>
  <dcterms:modified xsi:type="dcterms:W3CDTF">2021-01-15T06:02:57Z</dcterms:modified>
</cp:coreProperties>
</file>